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1.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148.jpg" ContentType="image/pn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media/image199.jpg" ContentType="image/jpg"/>
  <Override PartName="/ppt/media/image200.jpg" ContentType="image/jpg"/>
  <Override PartName="/ppt/media/image201.jpg" ContentType="image/jpg"/>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732" r:id="rId2"/>
  </p:sldMasterIdLst>
  <p:notesMasterIdLst>
    <p:notesMasterId r:id="rId41"/>
  </p:notesMasterIdLst>
  <p:handoutMasterIdLst>
    <p:handoutMasterId r:id="rId42"/>
  </p:handoutMasterIdLst>
  <p:sldIdLst>
    <p:sldId id="425" r:id="rId3"/>
    <p:sldId id="2076137206" r:id="rId4"/>
    <p:sldId id="2076137208" r:id="rId5"/>
    <p:sldId id="2076137209" r:id="rId6"/>
    <p:sldId id="2076136742" r:id="rId7"/>
    <p:sldId id="2076137158" r:id="rId8"/>
    <p:sldId id="2076137212" r:id="rId9"/>
    <p:sldId id="2076136895" r:id="rId10"/>
    <p:sldId id="2076137207" r:id="rId11"/>
    <p:sldId id="444" r:id="rId12"/>
    <p:sldId id="466" r:id="rId13"/>
    <p:sldId id="3413" r:id="rId14"/>
    <p:sldId id="749" r:id="rId15"/>
    <p:sldId id="2076136899" r:id="rId16"/>
    <p:sldId id="2076137213" r:id="rId17"/>
    <p:sldId id="264" r:id="rId18"/>
    <p:sldId id="307" r:id="rId19"/>
    <p:sldId id="370" r:id="rId20"/>
    <p:sldId id="2076137204" r:id="rId21"/>
    <p:sldId id="3423" r:id="rId22"/>
    <p:sldId id="276" r:id="rId23"/>
    <p:sldId id="2076136003" r:id="rId24"/>
    <p:sldId id="2076137203" r:id="rId25"/>
    <p:sldId id="2076136058" r:id="rId26"/>
    <p:sldId id="2076137202" r:id="rId27"/>
    <p:sldId id="1520" r:id="rId28"/>
    <p:sldId id="720" r:id="rId29"/>
    <p:sldId id="2076137186" r:id="rId30"/>
    <p:sldId id="2076137178" r:id="rId31"/>
    <p:sldId id="2076137137" r:id="rId32"/>
    <p:sldId id="2076137191" r:id="rId33"/>
    <p:sldId id="2076137162" r:id="rId34"/>
    <p:sldId id="2076137163" r:id="rId35"/>
    <p:sldId id="971" r:id="rId36"/>
    <p:sldId id="518" r:id="rId37"/>
    <p:sldId id="2076137201" r:id="rId38"/>
    <p:sldId id="2562" r:id="rId39"/>
    <p:sldId id="263" r:id="rId40"/>
  </p:sldIdLst>
  <p:sldSz cx="9144000" cy="5143500" type="screen16x9"/>
  <p:notesSz cx="6858000" cy="9144000"/>
  <p:defaultText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53F"/>
    <a:srgbClr val="595959"/>
    <a:srgbClr val="858586"/>
    <a:srgbClr val="BDD70C"/>
    <a:srgbClr val="C3D89C"/>
    <a:srgbClr val="93CFDE"/>
    <a:srgbClr val="FDD5B4"/>
    <a:srgbClr val="B3A3C9"/>
    <a:srgbClr val="E7B9B8"/>
    <a:srgbClr val="C4D8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0177F4-0780-4AA0-8C4D-639A42D07A87}" v="1" dt="2021-05-27T09:24:42.3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632" autoAdjust="0"/>
    <p:restoredTop sz="95184" autoAdjust="0"/>
  </p:normalViewPr>
  <p:slideViewPr>
    <p:cSldViewPr snapToGrid="0">
      <p:cViewPr varScale="1">
        <p:scale>
          <a:sx n="150" d="100"/>
          <a:sy n="150" d="100"/>
        </p:scale>
        <p:origin x="186" y="13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2" d="100"/>
          <a:sy n="62" d="100"/>
        </p:scale>
        <p:origin x="3154"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F0F9850-5185-4D07-8FA6-1F4EB12DA34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8384B81B-2672-4644-80CC-3276EA67FE6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931F5C3-AAF0-4A3A-8073-33D48A37585F}" type="datetimeFigureOut">
              <a:rPr lang="en-IN" smtClean="0"/>
              <a:t>18-09-2023</a:t>
            </a:fld>
            <a:endParaRPr lang="en-IN"/>
          </a:p>
        </p:txBody>
      </p:sp>
      <p:sp>
        <p:nvSpPr>
          <p:cNvPr id="4" name="Footer Placeholder 3">
            <a:extLst>
              <a:ext uri="{FF2B5EF4-FFF2-40B4-BE49-F238E27FC236}">
                <a16:creationId xmlns:a16="http://schemas.microsoft.com/office/drawing/2014/main" id="{7D57C59B-6FCE-43FE-815D-256A5A479CB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64CC3A6F-74E8-47FB-A517-7BDCC5659E1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4C64B9-453B-42D1-AD98-021BA1C70EAE}" type="slidenum">
              <a:rPr lang="en-IN" smtClean="0"/>
              <a:t>‹#›</a:t>
            </a:fld>
            <a:endParaRPr lang="en-IN"/>
          </a:p>
        </p:txBody>
      </p:sp>
    </p:spTree>
    <p:extLst>
      <p:ext uri="{BB962C8B-B14F-4D97-AF65-F5344CB8AC3E}">
        <p14:creationId xmlns:p14="http://schemas.microsoft.com/office/powerpoint/2010/main" val="26992868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D58456-C41B-40D1-8F1E-3E01E3ED8636}" type="datetimeFigureOut">
              <a:rPr lang="en-US" smtClean="0"/>
              <a:t>9/18/2023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C0C7FB-05A3-4118-86D5-E4ADFF43D7FA}"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286" rtl="0" eaLnBrk="1" latinLnBrk="0" hangingPunct="1">
      <a:defRPr sz="1200" kern="1200">
        <a:solidFill>
          <a:schemeClr val="tx1"/>
        </a:solidFill>
        <a:latin typeface="+mn-lt"/>
        <a:ea typeface="+mn-ea"/>
        <a:cs typeface="+mn-cs"/>
      </a:defRPr>
    </a:lvl1pPr>
    <a:lvl2pPr marL="457143" algn="l" defTabSz="914286" rtl="0" eaLnBrk="1" latinLnBrk="0" hangingPunct="1">
      <a:defRPr sz="1200" kern="1200">
        <a:solidFill>
          <a:schemeClr val="tx1"/>
        </a:solidFill>
        <a:latin typeface="+mn-lt"/>
        <a:ea typeface="+mn-ea"/>
        <a:cs typeface="+mn-cs"/>
      </a:defRPr>
    </a:lvl2pPr>
    <a:lvl3pPr marL="914286" algn="l" defTabSz="914286" rtl="0" eaLnBrk="1" latinLnBrk="0" hangingPunct="1">
      <a:defRPr sz="1200" kern="1200">
        <a:solidFill>
          <a:schemeClr val="tx1"/>
        </a:solidFill>
        <a:latin typeface="+mn-lt"/>
        <a:ea typeface="+mn-ea"/>
        <a:cs typeface="+mn-cs"/>
      </a:defRPr>
    </a:lvl3pPr>
    <a:lvl4pPr marL="1371429" algn="l" defTabSz="914286" rtl="0" eaLnBrk="1" latinLnBrk="0" hangingPunct="1">
      <a:defRPr sz="1200" kern="1200">
        <a:solidFill>
          <a:schemeClr val="tx1"/>
        </a:solidFill>
        <a:latin typeface="+mn-lt"/>
        <a:ea typeface="+mn-ea"/>
        <a:cs typeface="+mn-cs"/>
      </a:defRPr>
    </a:lvl4pPr>
    <a:lvl5pPr marL="1828572" algn="l" defTabSz="914286" rtl="0" eaLnBrk="1" latinLnBrk="0" hangingPunct="1">
      <a:defRPr sz="1200" kern="1200">
        <a:solidFill>
          <a:schemeClr val="tx1"/>
        </a:solidFill>
        <a:latin typeface="+mn-lt"/>
        <a:ea typeface="+mn-ea"/>
        <a:cs typeface="+mn-cs"/>
      </a:defRPr>
    </a:lvl5pPr>
    <a:lvl6pPr marL="2285715" algn="l" defTabSz="914286" rtl="0" eaLnBrk="1" latinLnBrk="0" hangingPunct="1">
      <a:defRPr sz="1200" kern="1200">
        <a:solidFill>
          <a:schemeClr val="tx1"/>
        </a:solidFill>
        <a:latin typeface="+mn-lt"/>
        <a:ea typeface="+mn-ea"/>
        <a:cs typeface="+mn-cs"/>
      </a:defRPr>
    </a:lvl6pPr>
    <a:lvl7pPr marL="2742857" algn="l" defTabSz="914286" rtl="0" eaLnBrk="1" latinLnBrk="0" hangingPunct="1">
      <a:defRPr sz="1200" kern="1200">
        <a:solidFill>
          <a:schemeClr val="tx1"/>
        </a:solidFill>
        <a:latin typeface="+mn-lt"/>
        <a:ea typeface="+mn-ea"/>
        <a:cs typeface="+mn-cs"/>
      </a:defRPr>
    </a:lvl7pPr>
    <a:lvl8pPr marL="3200001" algn="l" defTabSz="914286" rtl="0" eaLnBrk="1" latinLnBrk="0" hangingPunct="1">
      <a:defRPr sz="1200" kern="1200">
        <a:solidFill>
          <a:schemeClr val="tx1"/>
        </a:solidFill>
        <a:latin typeface="+mn-lt"/>
        <a:ea typeface="+mn-ea"/>
        <a:cs typeface="+mn-cs"/>
      </a:defRPr>
    </a:lvl8pPr>
    <a:lvl9pPr marL="3657143" algn="l" defTabSz="91428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C0C7FB-05A3-4118-86D5-E4ADFF43D7FA}" type="slidenum">
              <a:rPr lang="en-US" smtClean="0"/>
              <a:pPr/>
              <a:t>1</a:t>
            </a:fld>
            <a:endParaRPr lang="en-US"/>
          </a:p>
        </p:txBody>
      </p:sp>
    </p:spTree>
    <p:extLst>
      <p:ext uri="{BB962C8B-B14F-4D97-AF65-F5344CB8AC3E}">
        <p14:creationId xmlns:p14="http://schemas.microsoft.com/office/powerpoint/2010/main" val="218617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400" b="1" dirty="0">
                <a:solidFill>
                  <a:schemeClr val="tx2"/>
                </a:solidFill>
              </a:rPr>
              <a:t> </a:t>
            </a:r>
            <a:endParaRPr lang="en-AU" sz="1200" dirty="0">
              <a:solidFill>
                <a:srgbClr val="990033"/>
              </a:solidFill>
              <a:cs typeface="Arial" pitchFamily="34" charset="0"/>
            </a:endParaRPr>
          </a:p>
        </p:txBody>
      </p:sp>
      <p:sp>
        <p:nvSpPr>
          <p:cNvPr id="4" name="Slide Number Placeholder 3"/>
          <p:cNvSpPr>
            <a:spLocks noGrp="1"/>
          </p:cNvSpPr>
          <p:nvPr>
            <p:ph type="sldNum" sz="quarter" idx="10"/>
          </p:nvPr>
        </p:nvSpPr>
        <p:spPr/>
        <p:txBody>
          <a:bodyPr/>
          <a:lstStyle/>
          <a:p>
            <a:fld id="{7719B488-0382-42D2-A980-CE7107FC9506}" type="slidenum">
              <a:rPr lang="en-US" smtClean="0"/>
              <a:t>14</a:t>
            </a:fld>
            <a:endParaRPr lang="en-US" dirty="0"/>
          </a:p>
        </p:txBody>
      </p:sp>
    </p:spTree>
    <p:extLst>
      <p:ext uri="{BB962C8B-B14F-4D97-AF65-F5344CB8AC3E}">
        <p14:creationId xmlns:p14="http://schemas.microsoft.com/office/powerpoint/2010/main" val="2106057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56779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88701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Offer test management and execution. Cleaning up the current system. </a:t>
            </a:r>
          </a:p>
        </p:txBody>
      </p:sp>
      <p:sp>
        <p:nvSpPr>
          <p:cNvPr id="4" name="Slide Number Placeholder 3"/>
          <p:cNvSpPr>
            <a:spLocks noGrp="1"/>
          </p:cNvSpPr>
          <p:nvPr>
            <p:ph type="sldNum" sz="quarter" idx="5"/>
          </p:nvPr>
        </p:nvSpPr>
        <p:spPr/>
        <p:txBody>
          <a:bodyPr/>
          <a:lstStyle/>
          <a:p>
            <a:pPr marL="0" marR="0" lvl="0" indent="0" algn="r" defTabSz="914264" rtl="0" eaLnBrk="1" fontAlgn="auto" latinLnBrk="0" hangingPunct="1">
              <a:lnSpc>
                <a:spcPct val="100000"/>
              </a:lnSpc>
              <a:spcBef>
                <a:spcPts val="0"/>
              </a:spcBef>
              <a:spcAft>
                <a:spcPts val="0"/>
              </a:spcAft>
              <a:buClrTx/>
              <a:buSzTx/>
              <a:buFontTx/>
              <a:buNone/>
              <a:tabLst/>
              <a:defRPr/>
            </a:pPr>
            <a:fld id="{7D8C2C35-2B8A-446E-BEC0-FD36716C29AC}"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64" rtl="0" eaLnBrk="1" fontAlgn="auto" latinLnBrk="0" hangingPunct="1">
                <a:lnSpc>
                  <a:spcPct val="100000"/>
                </a:lnSpc>
                <a:spcBef>
                  <a:spcPts val="0"/>
                </a:spcBef>
                <a:spcAft>
                  <a:spcPts val="0"/>
                </a:spcAft>
                <a:buClrTx/>
                <a:buSzTx/>
                <a:buFontTx/>
                <a:buNone/>
                <a:tabLst/>
                <a:defRPr/>
              </a:pPr>
              <a:t>20</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09191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4"/>
        <p:cNvGrpSpPr/>
        <p:nvPr/>
      </p:nvGrpSpPr>
      <p:grpSpPr>
        <a:xfrm>
          <a:off x="0" y="0"/>
          <a:ext cx="0" cy="0"/>
          <a:chOff x="0" y="0"/>
          <a:chExt cx="0" cy="0"/>
        </a:xfrm>
      </p:grpSpPr>
      <p:sp>
        <p:nvSpPr>
          <p:cNvPr id="945" name="Google Shape;94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6" name="Google Shape;946;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E8ABF60-D5B6-427A-B81C-1510E3CEC622}" type="slidenum">
              <a:rPr lang="en-US" smtClean="0"/>
              <a:pPr>
                <a:defRPr/>
              </a:pPr>
              <a:t>22</a:t>
            </a:fld>
            <a:endParaRPr lang="en-US" dirty="0"/>
          </a:p>
        </p:txBody>
      </p:sp>
    </p:spTree>
    <p:extLst>
      <p:ext uri="{BB962C8B-B14F-4D97-AF65-F5344CB8AC3E}">
        <p14:creationId xmlns:p14="http://schemas.microsoft.com/office/powerpoint/2010/main" val="38625404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2E8ABF60-D5B6-427A-B81C-1510E3CEC6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2318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2E8ABF60-D5B6-427A-B81C-1510E3CEC6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6508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E8ABF60-D5B6-427A-B81C-1510E3CEC622}" type="slidenum">
              <a:rPr lang="en-US" smtClean="0"/>
              <a:pPr>
                <a:defRPr/>
              </a:pPr>
              <a:t>25</a:t>
            </a:fld>
            <a:endParaRPr lang="en-US" dirty="0"/>
          </a:p>
        </p:txBody>
      </p:sp>
    </p:spTree>
    <p:extLst>
      <p:ext uri="{BB962C8B-B14F-4D97-AF65-F5344CB8AC3E}">
        <p14:creationId xmlns:p14="http://schemas.microsoft.com/office/powerpoint/2010/main" val="38853814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E8ABF60-D5B6-427A-B81C-1510E3CEC622}" type="slidenum">
              <a:rPr lang="en-US" smtClean="0"/>
              <a:pPr>
                <a:defRPr/>
              </a:pPr>
              <a:t>26</a:t>
            </a:fld>
            <a:endParaRPr lang="en-US" dirty="0"/>
          </a:p>
        </p:txBody>
      </p:sp>
    </p:spTree>
    <p:extLst>
      <p:ext uri="{BB962C8B-B14F-4D97-AF65-F5344CB8AC3E}">
        <p14:creationId xmlns:p14="http://schemas.microsoft.com/office/powerpoint/2010/main" val="3413437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5361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FCC0C7FB-05A3-4118-86D5-E4ADFF43D7FA}" type="slidenum">
              <a:rPr lang="en-US" smtClean="0"/>
              <a:pPr/>
              <a:t>28</a:t>
            </a:fld>
            <a:endParaRPr lang="en-US"/>
          </a:p>
        </p:txBody>
      </p:sp>
    </p:spTree>
    <p:extLst>
      <p:ext uri="{BB962C8B-B14F-4D97-AF65-F5344CB8AC3E}">
        <p14:creationId xmlns:p14="http://schemas.microsoft.com/office/powerpoint/2010/main" val="2798171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31881317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how we offer everything under one roof? </a:t>
            </a:r>
            <a:endParaRPr lang="en-IN" dirty="0"/>
          </a:p>
          <a:p>
            <a:r>
              <a:rPr lang="en-IN" dirty="0"/>
              <a:t>Because we have the tools and automation, we have the people skilled and certified, we have the processes qualified in various audits. </a:t>
            </a:r>
            <a:endParaRPr lang="en-US" dirty="0"/>
          </a:p>
          <a:p>
            <a:endParaRPr lang="en-I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latin typeface="Century Gothic" pitchFamily="34" charset="0"/>
              </a:rPr>
              <a:t>To </a:t>
            </a:r>
            <a:r>
              <a:rPr lang="en-US" sz="1100" b="0" dirty="0" err="1">
                <a:latin typeface="Century Gothic" pitchFamily="34" charset="0"/>
              </a:rPr>
              <a:t>summarise</a:t>
            </a:r>
            <a:r>
              <a:rPr lang="en-US" sz="1100" b="0" dirty="0">
                <a:latin typeface="Century Gothic" pitchFamily="34" charset="0"/>
              </a:rPr>
              <a:t>: huge installed base across all sizes and verticals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dirty="0">
              <a:latin typeface="Century Gothic"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latin typeface="Century Gothic" pitchFamily="34" charset="0"/>
              </a:rPr>
              <a:t>Our key Sales motions in 2020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dirty="0">
              <a:latin typeface="Century Gothic" pitchFamily="34" charset="0"/>
            </a:endParaRPr>
          </a:p>
          <a:p>
            <a:pPr marL="0" algn="l" defTabSz="914286" rtl="0" eaLnBrk="1" fontAlgn="b" latinLnBrk="0" hangingPunct="1"/>
            <a:r>
              <a:rPr lang="en-US" sz="1200" b="0" i="0" u="none" strike="noStrike" kern="1200" dirty="0">
                <a:solidFill>
                  <a:schemeClr val="tx1"/>
                </a:solidFill>
                <a:effectLst/>
                <a:latin typeface="+mn-lt"/>
                <a:ea typeface="+mn-ea"/>
                <a:cs typeface="+mn-cs"/>
              </a:rPr>
              <a:t>Migration of SAP DC / DR to Sify CI</a:t>
            </a:r>
            <a:endParaRPr lang="en-IN" sz="1200" b="0" i="0" u="none" strike="noStrike" kern="1200" dirty="0">
              <a:solidFill>
                <a:schemeClr val="tx1"/>
              </a:solidFill>
              <a:effectLst/>
              <a:latin typeface="+mn-lt"/>
              <a:ea typeface="+mn-ea"/>
              <a:cs typeface="+mn-cs"/>
            </a:endParaRPr>
          </a:p>
          <a:p>
            <a:pPr rtl="0" eaLnBrk="1" fontAlgn="b" latinLnBrk="0" hangingPunct="1"/>
            <a:r>
              <a:rPr lang="en-US" sz="1200" b="0" i="0" u="none" strike="noStrike" kern="1200" dirty="0">
                <a:solidFill>
                  <a:schemeClr val="tx1"/>
                </a:solidFill>
                <a:effectLst/>
                <a:latin typeface="+mn-lt"/>
                <a:ea typeface="+mn-ea"/>
                <a:cs typeface="+mn-cs"/>
              </a:rPr>
              <a:t>Conversion of ECC to S/4 HANA and upgrades</a:t>
            </a:r>
            <a:endParaRPr lang="en-IN" sz="1200" b="0" i="0" u="none" strike="noStrike" kern="1200" dirty="0">
              <a:solidFill>
                <a:schemeClr val="tx1"/>
              </a:solidFill>
              <a:effectLst/>
              <a:latin typeface="+mn-lt"/>
              <a:ea typeface="+mn-ea"/>
              <a:cs typeface="+mn-cs"/>
            </a:endParaRPr>
          </a:p>
          <a:p>
            <a:pPr rtl="0" eaLnBrk="1" fontAlgn="b" latinLnBrk="0" hangingPunct="1"/>
            <a:r>
              <a:rPr lang="en-US" sz="1200" b="0" i="0" u="none" strike="noStrike" kern="1200" dirty="0">
                <a:solidFill>
                  <a:schemeClr val="tx1"/>
                </a:solidFill>
                <a:effectLst/>
                <a:latin typeface="+mn-lt"/>
                <a:ea typeface="+mn-ea"/>
                <a:cs typeface="+mn-cs"/>
              </a:rPr>
              <a:t>SAP Basis and Application Managed Services</a:t>
            </a:r>
            <a:endParaRPr lang="en-IN" sz="1200" b="0" i="0" u="none" strike="noStrike" kern="1200" dirty="0">
              <a:solidFill>
                <a:schemeClr val="tx1"/>
              </a:solidFill>
              <a:effectLst/>
              <a:latin typeface="+mn-lt"/>
              <a:ea typeface="+mn-ea"/>
              <a:cs typeface="+mn-cs"/>
            </a:endParaRPr>
          </a:p>
          <a:p>
            <a:pPr rtl="0" eaLnBrk="1" fontAlgn="b" latinLnBrk="0" hangingPunct="1"/>
            <a:r>
              <a:rPr lang="en-IN" sz="1200" b="0" i="0" u="none" strike="noStrike" kern="1200" dirty="0">
                <a:solidFill>
                  <a:schemeClr val="tx1"/>
                </a:solidFill>
                <a:effectLst/>
                <a:latin typeface="+mn-lt"/>
                <a:ea typeface="+mn-ea"/>
                <a:cs typeface="+mn-cs"/>
              </a:rPr>
              <a:t>S/4 HANA implementation</a:t>
            </a:r>
          </a:p>
          <a:p>
            <a:endParaRPr lang="en-IN" dirty="0"/>
          </a:p>
          <a:p>
            <a:r>
              <a:rPr lang="en-US" dirty="0"/>
              <a:t>End to end delivery capability</a:t>
            </a:r>
          </a:p>
          <a:p>
            <a:r>
              <a:rPr lang="en-US" dirty="0"/>
              <a:t>Example of single point of ownership example </a:t>
            </a:r>
            <a:r>
              <a:rPr lang="en-US" dirty="0" err="1"/>
              <a:t>Fieldfresh</a:t>
            </a:r>
            <a:r>
              <a:rPr lang="en-US" dirty="0"/>
              <a:t>, Tata Sponge</a:t>
            </a:r>
          </a:p>
          <a:p>
            <a:endParaRPr lang="en-IN" dirty="0"/>
          </a:p>
        </p:txBody>
      </p:sp>
      <p:sp>
        <p:nvSpPr>
          <p:cNvPr id="4" name="Slide Number Placeholder 3"/>
          <p:cNvSpPr>
            <a:spLocks noGrp="1"/>
          </p:cNvSpPr>
          <p:nvPr>
            <p:ph type="sldNum" sz="quarter" idx="5"/>
          </p:nvPr>
        </p:nvSpPr>
        <p:spPr/>
        <p:txBody>
          <a:bodyPr/>
          <a:lstStyle/>
          <a:p>
            <a:fld id="{FCC0C7FB-05A3-4118-86D5-E4ADFF43D7FA}" type="slidenum">
              <a:rPr lang="en-US" smtClean="0"/>
              <a:t>36</a:t>
            </a:fld>
            <a:endParaRPr lang="en-US"/>
          </a:p>
        </p:txBody>
      </p:sp>
    </p:spTree>
    <p:extLst>
      <p:ext uri="{BB962C8B-B14F-4D97-AF65-F5344CB8AC3E}">
        <p14:creationId xmlns:p14="http://schemas.microsoft.com/office/powerpoint/2010/main" val="33804473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C0C7FB-05A3-4118-86D5-E4ADFF43D7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0543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6079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7D8C2C35-2B8A-446E-BEC0-FD36716C29AC}" type="slidenum">
              <a:rPr kumimoji="0" lang="de-DE"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5</a:t>
            </a:fld>
            <a:endParaRPr kumimoji="0" lang="de-DE" sz="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899439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t>Sify undergoes a bi-annual audit conducted by SAP wherein the auditor (from SAP SE) visits Sify office / datacenter / team &amp; conducts a thorough audit for 2 days. We got our services audited successfully in 2015, 2017 &amp; recently in Nov. 2019.  Certifications are valid for 2 years (from the date of audit) . </a:t>
            </a:r>
            <a:endParaRPr dirty="0"/>
          </a:p>
        </p:txBody>
      </p:sp>
    </p:spTree>
    <p:extLst>
      <p:ext uri="{BB962C8B-B14F-4D97-AF65-F5344CB8AC3E}">
        <p14:creationId xmlns:p14="http://schemas.microsoft.com/office/powerpoint/2010/main" val="2038370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45407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1615714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2469E-A12A-44A9-9907-2A6DE1949567}" type="slidenum">
              <a:rPr kumimoji="0" lang="en-AU"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88679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22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
        <p:nvSpPr>
          <p:cNvPr id="122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0" marR="0" lvl="0" indent="0" algn="r" defTabSz="912711" rtl="0" eaLnBrk="1" fontAlgn="auto" latinLnBrk="0" hangingPunct="1">
              <a:lnSpc>
                <a:spcPct val="100000"/>
              </a:lnSpc>
              <a:spcBef>
                <a:spcPts val="0"/>
              </a:spcBef>
              <a:spcAft>
                <a:spcPts val="0"/>
              </a:spcAft>
              <a:buClrTx/>
              <a:buSzTx/>
              <a:buFontTx/>
              <a:buNone/>
              <a:tabLst/>
              <a:defRPr/>
            </a:pPr>
            <a:fld id="{19D298D6-5E30-B240-A2D3-83E18B4CECA7}" type="slidenum">
              <a:rPr kumimoji="0" lang="en-US" sz="1200" b="0" i="0" u="none" strike="noStrike" kern="0" cap="none" spc="0" normalizeH="0" baseline="0" noProof="0">
                <a:ln>
                  <a:noFill/>
                </a:ln>
                <a:solidFill>
                  <a:prstClr val="black"/>
                </a:solidFill>
                <a:effectLst/>
                <a:uLnTx/>
                <a:uFillTx/>
                <a:latin typeface="Calibri" charset="0"/>
                <a:ea typeface="ＭＳ Ｐゴシック" charset="0"/>
              </a:rPr>
              <a:pPr marL="0" marR="0" lvl="0" indent="0" algn="r" defTabSz="912711"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23250033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7.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3.xml"/><Relationship Id="rId4" Type="http://schemas.openxmlformats.org/officeDocument/2006/relationships/image" Target="../media/image7.emf"/></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83E8CBA3-0592-4CC5-B192-E3E39F1705D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16D69DAA-50B0-490B-B879-A9AFA26B8029}"/>
              </a:ext>
            </a:extLst>
          </p:cNvPr>
          <p:cNvSpPr/>
          <p:nvPr userDrawn="1"/>
        </p:nvSpPr>
        <p:spPr>
          <a:xfrm>
            <a:off x="-2" y="0"/>
            <a:ext cx="9144001" cy="5143500"/>
          </a:xfrm>
          <a:prstGeom prst="rect">
            <a:avLst/>
          </a:pr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a:extLst>
              <a:ext uri="{FF2B5EF4-FFF2-40B4-BE49-F238E27FC236}">
                <a16:creationId xmlns:a16="http://schemas.microsoft.com/office/drawing/2014/main" id="{BA100332-FD9E-43B4-A5EA-D655F50E55C6}"/>
              </a:ext>
            </a:extLst>
          </p:cNvPr>
          <p:cNvSpPr/>
          <p:nvPr userDrawn="1"/>
        </p:nvSpPr>
        <p:spPr>
          <a:xfrm>
            <a:off x="-1" y="3028449"/>
            <a:ext cx="6829063" cy="18415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4862DC76-2326-4337-A09D-F6B09741B5C5}"/>
              </a:ext>
            </a:extLst>
          </p:cNvPr>
          <p:cNvSpPr/>
          <p:nvPr userDrawn="1"/>
        </p:nvSpPr>
        <p:spPr>
          <a:xfrm>
            <a:off x="0" y="3028449"/>
            <a:ext cx="6829062" cy="88900"/>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D44349FB-3EFD-45E8-9741-7BB218BE08AE}"/>
              </a:ext>
            </a:extLst>
          </p:cNvPr>
          <p:cNvSpPr/>
          <p:nvPr userDrawn="1"/>
        </p:nvSpPr>
        <p:spPr>
          <a:xfrm>
            <a:off x="8877270" y="0"/>
            <a:ext cx="266729" cy="5143500"/>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id="{B2E0560B-C8EC-45DE-AE89-65A343A6FE8A}"/>
              </a:ext>
            </a:extLst>
          </p:cNvPr>
          <p:cNvSpPr/>
          <p:nvPr userDrawn="1"/>
        </p:nvSpPr>
        <p:spPr>
          <a:xfrm>
            <a:off x="8613456" y="0"/>
            <a:ext cx="266729" cy="5143500"/>
          </a:xfrm>
          <a:prstGeom prst="rect">
            <a:avLst/>
          </a:prstGeom>
          <a:solidFill>
            <a:srgbClr val="BDD70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a:extLst>
              <a:ext uri="{FF2B5EF4-FFF2-40B4-BE49-F238E27FC236}">
                <a16:creationId xmlns:a16="http://schemas.microsoft.com/office/drawing/2014/main" id="{C673730A-509F-4C18-8764-173CF6818E38}"/>
              </a:ext>
            </a:extLst>
          </p:cNvPr>
          <p:cNvSpPr/>
          <p:nvPr userDrawn="1"/>
        </p:nvSpPr>
        <p:spPr>
          <a:xfrm>
            <a:off x="8352302" y="0"/>
            <a:ext cx="266729" cy="5143500"/>
          </a:xfrm>
          <a:prstGeom prst="rect">
            <a:avLst/>
          </a:prstGeom>
          <a:solidFill>
            <a:srgbClr val="BDD70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3" name="Group 12">
            <a:extLst>
              <a:ext uri="{FF2B5EF4-FFF2-40B4-BE49-F238E27FC236}">
                <a16:creationId xmlns:a16="http://schemas.microsoft.com/office/drawing/2014/main" id="{AF74E99E-CF72-4D8E-A24E-0DAC4860C504}"/>
              </a:ext>
            </a:extLst>
          </p:cNvPr>
          <p:cNvGrpSpPr/>
          <p:nvPr userDrawn="1"/>
        </p:nvGrpSpPr>
        <p:grpSpPr>
          <a:xfrm>
            <a:off x="7306510" y="0"/>
            <a:ext cx="1465634" cy="829997"/>
            <a:chOff x="9753599" y="1"/>
            <a:chExt cx="1739885" cy="985307"/>
          </a:xfrm>
        </p:grpSpPr>
        <p:sp>
          <p:nvSpPr>
            <p:cNvPr id="14" name="Round Same Side Corner Rectangle 72">
              <a:extLst>
                <a:ext uri="{FF2B5EF4-FFF2-40B4-BE49-F238E27FC236}">
                  <a16:creationId xmlns:a16="http://schemas.microsoft.com/office/drawing/2014/main" id="{16C0E275-4B85-4EE2-BC46-F29E0C9C6A03}"/>
                </a:ext>
              </a:extLst>
            </p:cNvPr>
            <p:cNvSpPr/>
            <p:nvPr/>
          </p:nvSpPr>
          <p:spPr>
            <a:xfrm rot="10800000">
              <a:off x="9753599" y="1"/>
              <a:ext cx="1739885" cy="985307"/>
            </a:xfrm>
            <a:prstGeom prst="round2Same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5" name="Picture 2" descr="Image result for sify logo">
              <a:extLst>
                <a:ext uri="{FF2B5EF4-FFF2-40B4-BE49-F238E27FC236}">
                  <a16:creationId xmlns:a16="http://schemas.microsoft.com/office/drawing/2014/main" id="{77506E3D-8016-4414-AE74-79A26E121E0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14"/>
            <a:stretch/>
          </p:blipFill>
          <p:spPr bwMode="auto">
            <a:xfrm>
              <a:off x="9913463" y="95622"/>
              <a:ext cx="1420156" cy="804646"/>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Slide Number Placeholder 27">
            <a:extLst>
              <a:ext uri="{FF2B5EF4-FFF2-40B4-BE49-F238E27FC236}">
                <a16:creationId xmlns:a16="http://schemas.microsoft.com/office/drawing/2014/main" id="{83D9CD19-34E8-4942-B632-FFBD3669E4B3}"/>
              </a:ext>
            </a:extLst>
          </p:cNvPr>
          <p:cNvSpPr txBox="1">
            <a:spLocks/>
          </p:cNvSpPr>
          <p:nvPr userDrawn="1"/>
        </p:nvSpPr>
        <p:spPr>
          <a:xfrm>
            <a:off x="3215861" y="4767264"/>
            <a:ext cx="2057400" cy="273844"/>
          </a:xfrm>
          <a:prstGeom prst="rect">
            <a:avLst/>
          </a:prstGeom>
        </p:spPr>
        <p:txBody>
          <a:bodyPr vert="horz" lIns="91428" tIns="45715" rIns="0" bIns="45715" rtlCol="0" anchor="ctr"/>
          <a:lstStyle>
            <a:defPPr>
              <a:defRPr lang="en-US"/>
            </a:defPPr>
            <a:lvl1pPr marL="0" algn="r" defTabSz="914286" rtl="0" eaLnBrk="1" latinLnBrk="0" hangingPunct="1">
              <a:defRPr sz="1000" kern="1200">
                <a:solidFill>
                  <a:schemeClr val="tx1">
                    <a:tint val="75000"/>
                  </a:schemeClr>
                </a:solidFill>
                <a:latin typeface="Trebuchet MS" pitchFamily="34" charset="0"/>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a:lstStyle>
          <a:p>
            <a:fld id="{408A3319-5104-4E46-B7BB-4F68F196E486}" type="slidenum">
              <a:rPr lang="en-IN" smtClean="0"/>
              <a:pPr/>
              <a:t>‹#›</a:t>
            </a:fld>
            <a:endParaRPr lang="en-IN"/>
          </a:p>
        </p:txBody>
      </p:sp>
      <p:sp>
        <p:nvSpPr>
          <p:cNvPr id="17" name="Text Placeholder 16">
            <a:extLst>
              <a:ext uri="{FF2B5EF4-FFF2-40B4-BE49-F238E27FC236}">
                <a16:creationId xmlns:a16="http://schemas.microsoft.com/office/drawing/2014/main" id="{2E64CF6D-2EC1-4E99-9509-ABE945C9B924}"/>
              </a:ext>
            </a:extLst>
          </p:cNvPr>
          <p:cNvSpPr>
            <a:spLocks noGrp="1"/>
          </p:cNvSpPr>
          <p:nvPr>
            <p:ph type="body" sz="quarter" idx="13" hasCustomPrompt="1"/>
          </p:nvPr>
        </p:nvSpPr>
        <p:spPr>
          <a:xfrm>
            <a:off x="366031" y="3348348"/>
            <a:ext cx="5112246" cy="341072"/>
          </a:xfrm>
        </p:spPr>
        <p:txBody>
          <a:bodyPr>
            <a:noAutofit/>
          </a:bodyPr>
          <a:lstStyle>
            <a:lvl1pPr marL="0" indent="0">
              <a:buNone/>
              <a:defRPr sz="2400" b="1">
                <a:solidFill>
                  <a:srgbClr val="10253F"/>
                </a:solidFill>
              </a:defRPr>
            </a:lvl1pPr>
          </a:lstStyle>
          <a:p>
            <a:pPr lvl="0"/>
            <a:r>
              <a:rPr lang="en-US" dirty="0"/>
              <a:t>TITLE OF THE SLIDE - LINE ONE</a:t>
            </a:r>
            <a:endParaRPr lang="en-IN" dirty="0"/>
          </a:p>
        </p:txBody>
      </p:sp>
      <p:sp>
        <p:nvSpPr>
          <p:cNvPr id="18" name="Text Placeholder 16">
            <a:extLst>
              <a:ext uri="{FF2B5EF4-FFF2-40B4-BE49-F238E27FC236}">
                <a16:creationId xmlns:a16="http://schemas.microsoft.com/office/drawing/2014/main" id="{B8F72929-D74C-4BDB-9B56-6937C3360D9C}"/>
              </a:ext>
            </a:extLst>
          </p:cNvPr>
          <p:cNvSpPr>
            <a:spLocks noGrp="1"/>
          </p:cNvSpPr>
          <p:nvPr>
            <p:ph type="body" sz="quarter" idx="14" hasCustomPrompt="1"/>
          </p:nvPr>
        </p:nvSpPr>
        <p:spPr>
          <a:xfrm>
            <a:off x="366031" y="3754390"/>
            <a:ext cx="5112246" cy="341072"/>
          </a:xfrm>
        </p:spPr>
        <p:txBody>
          <a:bodyPr>
            <a:noAutofit/>
          </a:bodyPr>
          <a:lstStyle>
            <a:lvl1pPr marL="0" indent="0">
              <a:buNone/>
              <a:defRPr sz="2400" b="1">
                <a:solidFill>
                  <a:schemeClr val="bg1"/>
                </a:solidFill>
              </a:defRPr>
            </a:lvl1pPr>
          </a:lstStyle>
          <a:p>
            <a:pPr lvl="0"/>
            <a:r>
              <a:rPr lang="en-US"/>
              <a:t>LINE TWO</a:t>
            </a:r>
          </a:p>
        </p:txBody>
      </p:sp>
      <p:sp>
        <p:nvSpPr>
          <p:cNvPr id="20" name="Text Placeholder 16">
            <a:extLst>
              <a:ext uri="{FF2B5EF4-FFF2-40B4-BE49-F238E27FC236}">
                <a16:creationId xmlns:a16="http://schemas.microsoft.com/office/drawing/2014/main" id="{2E4206FC-F25B-4090-B5DC-00954F9FF892}"/>
              </a:ext>
            </a:extLst>
          </p:cNvPr>
          <p:cNvSpPr>
            <a:spLocks noGrp="1"/>
          </p:cNvSpPr>
          <p:nvPr>
            <p:ph type="body" sz="quarter" idx="15" hasCustomPrompt="1"/>
          </p:nvPr>
        </p:nvSpPr>
        <p:spPr>
          <a:xfrm>
            <a:off x="366031" y="4367938"/>
            <a:ext cx="5112246" cy="341072"/>
          </a:xfrm>
        </p:spPr>
        <p:txBody>
          <a:bodyPr>
            <a:noAutofit/>
          </a:bodyPr>
          <a:lstStyle>
            <a:lvl1pPr marL="0" indent="0">
              <a:buNone/>
              <a:defRPr sz="1400" b="0">
                <a:solidFill>
                  <a:schemeClr val="tx1">
                    <a:lumMod val="85000"/>
                    <a:lumOff val="15000"/>
                  </a:schemeClr>
                </a:solidFill>
              </a:defRPr>
            </a:lvl1pPr>
          </a:lstStyle>
          <a:p>
            <a:pPr lvl="0"/>
            <a:r>
              <a:rPr lang="en-US" dirty="0"/>
              <a:t>Month ‘18</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3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t>‹#›</a:t>
            </a:fld>
            <a:endParaRPr lang="en-US"/>
          </a:p>
        </p:txBody>
      </p:sp>
      <p:sp>
        <p:nvSpPr>
          <p:cNvPr id="5" name="Title 4"/>
          <p:cNvSpPr>
            <a:spLocks noGrp="1"/>
          </p:cNvSpPr>
          <p:nvPr>
            <p:ph type="title" hasCustomPrompt="1"/>
          </p:nvPr>
        </p:nvSpPr>
        <p:spPr/>
        <p:txBody>
          <a:bodyPr/>
          <a:lstStyle>
            <a:lvl1pPr>
              <a:defRPr baseline="0"/>
            </a:lvl1pPr>
          </a:lstStyle>
          <a:p>
            <a:r>
              <a:rPr lang="en-US"/>
              <a:t>TITLE OF THE SLIDE GOES HERE</a:t>
            </a:r>
          </a:p>
        </p:txBody>
      </p:sp>
    </p:spTree>
    <p:extLst>
      <p:ext uri="{BB962C8B-B14F-4D97-AF65-F5344CB8AC3E}">
        <p14:creationId xmlns:p14="http://schemas.microsoft.com/office/powerpoint/2010/main" val="650233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4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t>‹#›</a:t>
            </a:fld>
            <a:endParaRPr lang="en-US"/>
          </a:p>
        </p:txBody>
      </p:sp>
      <p:sp>
        <p:nvSpPr>
          <p:cNvPr id="5" name="Title 4"/>
          <p:cNvSpPr>
            <a:spLocks noGrp="1"/>
          </p:cNvSpPr>
          <p:nvPr>
            <p:ph type="title" hasCustomPrompt="1"/>
          </p:nvPr>
        </p:nvSpPr>
        <p:spPr/>
        <p:txBody>
          <a:bodyPr/>
          <a:lstStyle>
            <a:lvl1pPr>
              <a:defRPr baseline="0"/>
            </a:lvl1pPr>
          </a:lstStyle>
          <a:p>
            <a:r>
              <a:rPr lang="en-US"/>
              <a:t>TITLE OF THE SLIDE GOES HERE</a:t>
            </a:r>
          </a:p>
        </p:txBody>
      </p:sp>
    </p:spTree>
    <p:extLst>
      <p:ext uri="{BB962C8B-B14F-4D97-AF65-F5344CB8AC3E}">
        <p14:creationId xmlns:p14="http://schemas.microsoft.com/office/powerpoint/2010/main" val="1234730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8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t>‹#›</a:t>
            </a:fld>
            <a:endParaRPr lang="en-US"/>
          </a:p>
        </p:txBody>
      </p:sp>
      <p:sp>
        <p:nvSpPr>
          <p:cNvPr id="5" name="Title 4"/>
          <p:cNvSpPr>
            <a:spLocks noGrp="1"/>
          </p:cNvSpPr>
          <p:nvPr>
            <p:ph type="title" hasCustomPrompt="1"/>
          </p:nvPr>
        </p:nvSpPr>
        <p:spPr/>
        <p:txBody>
          <a:bodyPr/>
          <a:lstStyle>
            <a:lvl1pPr>
              <a:defRPr baseline="0"/>
            </a:lvl1pPr>
          </a:lstStyle>
          <a:p>
            <a:r>
              <a:rPr lang="en-US"/>
              <a:t>TITLE OF THE SLIDE GOES HERE</a:t>
            </a:r>
          </a:p>
        </p:txBody>
      </p:sp>
    </p:spTree>
    <p:extLst>
      <p:ext uri="{BB962C8B-B14F-4D97-AF65-F5344CB8AC3E}">
        <p14:creationId xmlns:p14="http://schemas.microsoft.com/office/powerpoint/2010/main" val="12139846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t>‹#›</a:t>
            </a:fld>
            <a:endParaRPr lang="en-US"/>
          </a:p>
        </p:txBody>
      </p:sp>
      <p:sp>
        <p:nvSpPr>
          <p:cNvPr id="5" name="Title 4"/>
          <p:cNvSpPr>
            <a:spLocks noGrp="1"/>
          </p:cNvSpPr>
          <p:nvPr>
            <p:ph type="title" hasCustomPrompt="1"/>
          </p:nvPr>
        </p:nvSpPr>
        <p:spPr/>
        <p:txBody>
          <a:bodyPr/>
          <a:lstStyle>
            <a:lvl1pPr>
              <a:defRPr baseline="0"/>
            </a:lvl1pPr>
          </a:lstStyle>
          <a:p>
            <a:r>
              <a:rPr lang="en-US"/>
              <a:t>AGENDA</a:t>
            </a:r>
          </a:p>
        </p:txBody>
      </p:sp>
    </p:spTree>
    <p:extLst>
      <p:ext uri="{BB962C8B-B14F-4D97-AF65-F5344CB8AC3E}">
        <p14:creationId xmlns:p14="http://schemas.microsoft.com/office/powerpoint/2010/main" val="2191686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0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t>‹#›</a:t>
            </a:fld>
            <a:endParaRPr lang="en-US"/>
          </a:p>
        </p:txBody>
      </p:sp>
      <p:sp>
        <p:nvSpPr>
          <p:cNvPr id="5" name="Title 4"/>
          <p:cNvSpPr>
            <a:spLocks noGrp="1"/>
          </p:cNvSpPr>
          <p:nvPr>
            <p:ph type="title" hasCustomPrompt="1"/>
          </p:nvPr>
        </p:nvSpPr>
        <p:spPr/>
        <p:txBody>
          <a:bodyPr/>
          <a:lstStyle>
            <a:lvl1pPr>
              <a:defRPr baseline="0"/>
            </a:lvl1pPr>
          </a:lstStyle>
          <a:p>
            <a:r>
              <a:rPr lang="en-US"/>
              <a:t>TITLE OF THE SLIDE GOES HERE</a:t>
            </a:r>
          </a:p>
        </p:txBody>
      </p:sp>
    </p:spTree>
    <p:extLst>
      <p:ext uri="{BB962C8B-B14F-4D97-AF65-F5344CB8AC3E}">
        <p14:creationId xmlns:p14="http://schemas.microsoft.com/office/powerpoint/2010/main" val="31078189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t>‹#›</a:t>
            </a:fld>
            <a:endParaRPr lang="en-US"/>
          </a:p>
        </p:txBody>
      </p:sp>
      <p:sp>
        <p:nvSpPr>
          <p:cNvPr id="5" name="Title 4"/>
          <p:cNvSpPr>
            <a:spLocks noGrp="1"/>
          </p:cNvSpPr>
          <p:nvPr>
            <p:ph type="title" hasCustomPrompt="1"/>
          </p:nvPr>
        </p:nvSpPr>
        <p:spPr/>
        <p:txBody>
          <a:bodyPr/>
          <a:lstStyle>
            <a:lvl1pPr>
              <a:defRPr baseline="0"/>
            </a:lvl1pPr>
          </a:lstStyle>
          <a:p>
            <a:r>
              <a:rPr lang="en-US"/>
              <a:t>TITLE OF THE SLIDE GOES HERE</a:t>
            </a:r>
          </a:p>
        </p:txBody>
      </p:sp>
    </p:spTree>
    <p:extLst>
      <p:ext uri="{BB962C8B-B14F-4D97-AF65-F5344CB8AC3E}">
        <p14:creationId xmlns:p14="http://schemas.microsoft.com/office/powerpoint/2010/main" val="27755957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2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t>‹#›</a:t>
            </a:fld>
            <a:endParaRPr lang="en-US"/>
          </a:p>
        </p:txBody>
      </p:sp>
      <p:sp>
        <p:nvSpPr>
          <p:cNvPr id="5" name="Title 4"/>
          <p:cNvSpPr>
            <a:spLocks noGrp="1"/>
          </p:cNvSpPr>
          <p:nvPr>
            <p:ph type="title" hasCustomPrompt="1"/>
          </p:nvPr>
        </p:nvSpPr>
        <p:spPr/>
        <p:txBody>
          <a:bodyPr/>
          <a:lstStyle>
            <a:lvl1pPr>
              <a:defRPr baseline="0"/>
            </a:lvl1pPr>
          </a:lstStyle>
          <a:p>
            <a:r>
              <a:rPr lang="en-US"/>
              <a:t>TITLE OF THE SLIDE GOES HERE</a:t>
            </a:r>
          </a:p>
        </p:txBody>
      </p:sp>
    </p:spTree>
    <p:extLst>
      <p:ext uri="{BB962C8B-B14F-4D97-AF65-F5344CB8AC3E}">
        <p14:creationId xmlns:p14="http://schemas.microsoft.com/office/powerpoint/2010/main" val="208799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3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t>‹#›</a:t>
            </a:fld>
            <a:endParaRPr lang="en-US"/>
          </a:p>
        </p:txBody>
      </p:sp>
      <p:sp>
        <p:nvSpPr>
          <p:cNvPr id="5" name="Title 4"/>
          <p:cNvSpPr>
            <a:spLocks noGrp="1"/>
          </p:cNvSpPr>
          <p:nvPr>
            <p:ph type="title" hasCustomPrompt="1"/>
          </p:nvPr>
        </p:nvSpPr>
        <p:spPr/>
        <p:txBody>
          <a:bodyPr/>
          <a:lstStyle>
            <a:lvl1pPr>
              <a:defRPr baseline="0"/>
            </a:lvl1pPr>
          </a:lstStyle>
          <a:p>
            <a:r>
              <a:rPr lang="en-US"/>
              <a:t>TITLE OF THE SLIDE GOES HERE</a:t>
            </a:r>
          </a:p>
        </p:txBody>
      </p:sp>
    </p:spTree>
    <p:extLst>
      <p:ext uri="{BB962C8B-B14F-4D97-AF65-F5344CB8AC3E}">
        <p14:creationId xmlns:p14="http://schemas.microsoft.com/office/powerpoint/2010/main" val="21521612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4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t>‹#›</a:t>
            </a:fld>
            <a:endParaRPr lang="en-US"/>
          </a:p>
        </p:txBody>
      </p:sp>
      <p:sp>
        <p:nvSpPr>
          <p:cNvPr id="5" name="Title 4"/>
          <p:cNvSpPr>
            <a:spLocks noGrp="1"/>
          </p:cNvSpPr>
          <p:nvPr>
            <p:ph type="title" hasCustomPrompt="1"/>
          </p:nvPr>
        </p:nvSpPr>
        <p:spPr/>
        <p:txBody>
          <a:bodyPr/>
          <a:lstStyle>
            <a:lvl1pPr>
              <a:defRPr baseline="0"/>
            </a:lvl1pPr>
          </a:lstStyle>
          <a:p>
            <a:r>
              <a:rPr lang="en-US"/>
              <a:t>TITLE OF THE SLIDE GOES HERE</a:t>
            </a:r>
          </a:p>
        </p:txBody>
      </p:sp>
    </p:spTree>
    <p:extLst>
      <p:ext uri="{BB962C8B-B14F-4D97-AF65-F5344CB8AC3E}">
        <p14:creationId xmlns:p14="http://schemas.microsoft.com/office/powerpoint/2010/main" val="21662812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t>‹#›</a:t>
            </a:fld>
            <a:endParaRPr lang="en-US" dirty="0"/>
          </a:p>
        </p:txBody>
      </p:sp>
      <p:sp>
        <p:nvSpPr>
          <p:cNvPr id="5" name="Title 4"/>
          <p:cNvSpPr>
            <a:spLocks noGrp="1"/>
          </p:cNvSpPr>
          <p:nvPr>
            <p:ph type="title" hasCustomPrompt="1"/>
          </p:nvPr>
        </p:nvSpPr>
        <p:spPr/>
        <p:txBody>
          <a:bodyPr/>
          <a:lstStyle>
            <a:lvl1pPr>
              <a:defRPr baseline="0"/>
            </a:lvl1pPr>
          </a:lstStyle>
          <a:p>
            <a:r>
              <a:rPr lang="en-US" dirty="0"/>
              <a:t>AGENDA</a:t>
            </a:r>
          </a:p>
        </p:txBody>
      </p:sp>
    </p:spTree>
    <p:extLst>
      <p:ext uri="{BB962C8B-B14F-4D97-AF65-F5344CB8AC3E}">
        <p14:creationId xmlns:p14="http://schemas.microsoft.com/office/powerpoint/2010/main" val="1581957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Slide">
    <p:spTree>
      <p:nvGrpSpPr>
        <p:cNvPr id="1" name=""/>
        <p:cNvGrpSpPr/>
        <p:nvPr/>
      </p:nvGrpSpPr>
      <p:grpSpPr>
        <a:xfrm>
          <a:off x="0" y="0"/>
          <a:ext cx="0" cy="0"/>
          <a:chOff x="0" y="0"/>
          <a:chExt cx="0" cy="0"/>
        </a:xfrm>
      </p:grpSpPr>
      <p:pic>
        <p:nvPicPr>
          <p:cNvPr id="4" name="Picture 4" descr="Image result for digital transformation shutterstock">
            <a:extLst>
              <a:ext uri="{FF2B5EF4-FFF2-40B4-BE49-F238E27FC236}">
                <a16:creationId xmlns:a16="http://schemas.microsoft.com/office/drawing/2014/main" id="{83E8CBA3-0592-4CC5-B192-E3E39F1705DC}"/>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053" t="19260" r="14206"/>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16D69DAA-50B0-490B-B879-A9AFA26B8029}"/>
              </a:ext>
            </a:extLst>
          </p:cNvPr>
          <p:cNvSpPr/>
          <p:nvPr userDrawn="1"/>
        </p:nvSpPr>
        <p:spPr>
          <a:xfrm>
            <a:off x="0" y="0"/>
            <a:ext cx="9144001" cy="5143500"/>
          </a:xfrm>
          <a:prstGeom prst="rect">
            <a:avLst/>
          </a:pr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a:extLst>
              <a:ext uri="{FF2B5EF4-FFF2-40B4-BE49-F238E27FC236}">
                <a16:creationId xmlns:a16="http://schemas.microsoft.com/office/drawing/2014/main" id="{BA100332-FD9E-43B4-A5EA-D655F50E55C6}"/>
              </a:ext>
            </a:extLst>
          </p:cNvPr>
          <p:cNvSpPr/>
          <p:nvPr userDrawn="1"/>
        </p:nvSpPr>
        <p:spPr>
          <a:xfrm>
            <a:off x="-1" y="3028449"/>
            <a:ext cx="6829063" cy="18415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4862DC76-2326-4337-A09D-F6B09741B5C5}"/>
              </a:ext>
            </a:extLst>
          </p:cNvPr>
          <p:cNvSpPr/>
          <p:nvPr userDrawn="1"/>
        </p:nvSpPr>
        <p:spPr>
          <a:xfrm>
            <a:off x="0" y="3028449"/>
            <a:ext cx="6829062" cy="88900"/>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D44349FB-3EFD-45E8-9741-7BB218BE08AE}"/>
              </a:ext>
            </a:extLst>
          </p:cNvPr>
          <p:cNvSpPr/>
          <p:nvPr userDrawn="1"/>
        </p:nvSpPr>
        <p:spPr>
          <a:xfrm>
            <a:off x="8877270" y="0"/>
            <a:ext cx="266729" cy="5143500"/>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id="{B2E0560B-C8EC-45DE-AE89-65A343A6FE8A}"/>
              </a:ext>
            </a:extLst>
          </p:cNvPr>
          <p:cNvSpPr/>
          <p:nvPr userDrawn="1"/>
        </p:nvSpPr>
        <p:spPr>
          <a:xfrm>
            <a:off x="8613456" y="0"/>
            <a:ext cx="266729" cy="5143500"/>
          </a:xfrm>
          <a:prstGeom prst="rect">
            <a:avLst/>
          </a:prstGeom>
          <a:solidFill>
            <a:srgbClr val="BDD70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a:extLst>
              <a:ext uri="{FF2B5EF4-FFF2-40B4-BE49-F238E27FC236}">
                <a16:creationId xmlns:a16="http://schemas.microsoft.com/office/drawing/2014/main" id="{C673730A-509F-4C18-8764-173CF6818E38}"/>
              </a:ext>
            </a:extLst>
          </p:cNvPr>
          <p:cNvSpPr/>
          <p:nvPr userDrawn="1"/>
        </p:nvSpPr>
        <p:spPr>
          <a:xfrm>
            <a:off x="8352302" y="0"/>
            <a:ext cx="266729" cy="5143500"/>
          </a:xfrm>
          <a:prstGeom prst="rect">
            <a:avLst/>
          </a:prstGeom>
          <a:solidFill>
            <a:srgbClr val="BDD70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3" name="Group 12">
            <a:extLst>
              <a:ext uri="{FF2B5EF4-FFF2-40B4-BE49-F238E27FC236}">
                <a16:creationId xmlns:a16="http://schemas.microsoft.com/office/drawing/2014/main" id="{AF74E99E-CF72-4D8E-A24E-0DAC4860C504}"/>
              </a:ext>
            </a:extLst>
          </p:cNvPr>
          <p:cNvGrpSpPr/>
          <p:nvPr userDrawn="1"/>
        </p:nvGrpSpPr>
        <p:grpSpPr>
          <a:xfrm>
            <a:off x="7306510" y="0"/>
            <a:ext cx="1465634" cy="829997"/>
            <a:chOff x="9753599" y="1"/>
            <a:chExt cx="1739885" cy="985307"/>
          </a:xfrm>
        </p:grpSpPr>
        <p:sp>
          <p:nvSpPr>
            <p:cNvPr id="14" name="Round Same Side Corner Rectangle 72">
              <a:extLst>
                <a:ext uri="{FF2B5EF4-FFF2-40B4-BE49-F238E27FC236}">
                  <a16:creationId xmlns:a16="http://schemas.microsoft.com/office/drawing/2014/main" id="{16C0E275-4B85-4EE2-BC46-F29E0C9C6A03}"/>
                </a:ext>
              </a:extLst>
            </p:cNvPr>
            <p:cNvSpPr/>
            <p:nvPr/>
          </p:nvSpPr>
          <p:spPr>
            <a:xfrm rot="10800000">
              <a:off x="9753599" y="1"/>
              <a:ext cx="1739885" cy="985307"/>
            </a:xfrm>
            <a:prstGeom prst="round2Same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5" name="Picture 2" descr="Image result for sify logo">
              <a:extLst>
                <a:ext uri="{FF2B5EF4-FFF2-40B4-BE49-F238E27FC236}">
                  <a16:creationId xmlns:a16="http://schemas.microsoft.com/office/drawing/2014/main" id="{77506E3D-8016-4414-AE74-79A26E121E0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14"/>
            <a:stretch/>
          </p:blipFill>
          <p:spPr bwMode="auto">
            <a:xfrm>
              <a:off x="9913463" y="95622"/>
              <a:ext cx="1420156" cy="804646"/>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Slide Number Placeholder 27">
            <a:extLst>
              <a:ext uri="{FF2B5EF4-FFF2-40B4-BE49-F238E27FC236}">
                <a16:creationId xmlns:a16="http://schemas.microsoft.com/office/drawing/2014/main" id="{83D9CD19-34E8-4942-B632-FFBD3669E4B3}"/>
              </a:ext>
            </a:extLst>
          </p:cNvPr>
          <p:cNvSpPr txBox="1">
            <a:spLocks/>
          </p:cNvSpPr>
          <p:nvPr userDrawn="1"/>
        </p:nvSpPr>
        <p:spPr>
          <a:xfrm>
            <a:off x="3215861" y="4767264"/>
            <a:ext cx="2057400" cy="273844"/>
          </a:xfrm>
          <a:prstGeom prst="rect">
            <a:avLst/>
          </a:prstGeom>
        </p:spPr>
        <p:txBody>
          <a:bodyPr vert="horz" lIns="91428" tIns="45715" rIns="0" bIns="45715" rtlCol="0" anchor="ctr"/>
          <a:lstStyle>
            <a:defPPr>
              <a:defRPr lang="en-US"/>
            </a:defPPr>
            <a:lvl1pPr marL="0" algn="r" defTabSz="914286" rtl="0" eaLnBrk="1" latinLnBrk="0" hangingPunct="1">
              <a:defRPr sz="1000" kern="1200">
                <a:solidFill>
                  <a:schemeClr val="tx1">
                    <a:tint val="75000"/>
                  </a:schemeClr>
                </a:solidFill>
                <a:latin typeface="Trebuchet MS" pitchFamily="34" charset="0"/>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a:lstStyle>
          <a:p>
            <a:fld id="{408A3319-5104-4E46-B7BB-4F68F196E486}" type="slidenum">
              <a:rPr lang="en-IN" smtClean="0"/>
              <a:pPr/>
              <a:t>‹#›</a:t>
            </a:fld>
            <a:endParaRPr lang="en-IN"/>
          </a:p>
        </p:txBody>
      </p:sp>
      <p:sp>
        <p:nvSpPr>
          <p:cNvPr id="17" name="Text Placeholder 16">
            <a:extLst>
              <a:ext uri="{FF2B5EF4-FFF2-40B4-BE49-F238E27FC236}">
                <a16:creationId xmlns:a16="http://schemas.microsoft.com/office/drawing/2014/main" id="{2E64CF6D-2EC1-4E99-9509-ABE945C9B924}"/>
              </a:ext>
            </a:extLst>
          </p:cNvPr>
          <p:cNvSpPr>
            <a:spLocks noGrp="1"/>
          </p:cNvSpPr>
          <p:nvPr>
            <p:ph type="body" sz="quarter" idx="13" hasCustomPrompt="1"/>
          </p:nvPr>
        </p:nvSpPr>
        <p:spPr>
          <a:xfrm>
            <a:off x="366031" y="3348348"/>
            <a:ext cx="5112246" cy="341072"/>
          </a:xfrm>
        </p:spPr>
        <p:txBody>
          <a:bodyPr>
            <a:noAutofit/>
          </a:bodyPr>
          <a:lstStyle>
            <a:lvl1pPr marL="0" indent="0">
              <a:buNone/>
              <a:defRPr sz="2400" b="1">
                <a:solidFill>
                  <a:srgbClr val="10253F"/>
                </a:solidFill>
              </a:defRPr>
            </a:lvl1pPr>
          </a:lstStyle>
          <a:p>
            <a:pPr lvl="0"/>
            <a:r>
              <a:rPr lang="en-US"/>
              <a:t>TITLE OF THE SLIDE - LINE ONE</a:t>
            </a:r>
            <a:endParaRPr lang="en-IN"/>
          </a:p>
        </p:txBody>
      </p:sp>
      <p:sp>
        <p:nvSpPr>
          <p:cNvPr id="18" name="Text Placeholder 16">
            <a:extLst>
              <a:ext uri="{FF2B5EF4-FFF2-40B4-BE49-F238E27FC236}">
                <a16:creationId xmlns:a16="http://schemas.microsoft.com/office/drawing/2014/main" id="{B8F72929-D74C-4BDB-9B56-6937C3360D9C}"/>
              </a:ext>
            </a:extLst>
          </p:cNvPr>
          <p:cNvSpPr>
            <a:spLocks noGrp="1"/>
          </p:cNvSpPr>
          <p:nvPr>
            <p:ph type="body" sz="quarter" idx="14" hasCustomPrompt="1"/>
          </p:nvPr>
        </p:nvSpPr>
        <p:spPr>
          <a:xfrm>
            <a:off x="366031" y="3754390"/>
            <a:ext cx="5112246" cy="341072"/>
          </a:xfrm>
        </p:spPr>
        <p:txBody>
          <a:bodyPr>
            <a:noAutofit/>
          </a:bodyPr>
          <a:lstStyle>
            <a:lvl1pPr marL="0" indent="0">
              <a:buNone/>
              <a:defRPr sz="2400" b="1">
                <a:solidFill>
                  <a:schemeClr val="bg1"/>
                </a:solidFill>
              </a:defRPr>
            </a:lvl1pPr>
          </a:lstStyle>
          <a:p>
            <a:pPr lvl="0"/>
            <a:r>
              <a:rPr lang="en-US"/>
              <a:t>LINE TWO</a:t>
            </a:r>
          </a:p>
        </p:txBody>
      </p:sp>
      <p:sp>
        <p:nvSpPr>
          <p:cNvPr id="20" name="Text Placeholder 16">
            <a:extLst>
              <a:ext uri="{FF2B5EF4-FFF2-40B4-BE49-F238E27FC236}">
                <a16:creationId xmlns:a16="http://schemas.microsoft.com/office/drawing/2014/main" id="{2E4206FC-F25B-4090-B5DC-00954F9FF892}"/>
              </a:ext>
            </a:extLst>
          </p:cNvPr>
          <p:cNvSpPr>
            <a:spLocks noGrp="1"/>
          </p:cNvSpPr>
          <p:nvPr>
            <p:ph type="body" sz="quarter" idx="15" hasCustomPrompt="1"/>
          </p:nvPr>
        </p:nvSpPr>
        <p:spPr>
          <a:xfrm>
            <a:off x="366031" y="4367938"/>
            <a:ext cx="5112246" cy="341072"/>
          </a:xfrm>
        </p:spPr>
        <p:txBody>
          <a:bodyPr>
            <a:noAutofit/>
          </a:bodyPr>
          <a:lstStyle>
            <a:lvl1pPr marL="0" indent="0">
              <a:buNone/>
              <a:defRPr sz="1600" b="1">
                <a:solidFill>
                  <a:srgbClr val="595959"/>
                </a:solidFill>
              </a:defRPr>
            </a:lvl1pPr>
          </a:lstStyle>
          <a:p>
            <a:pPr lvl="0"/>
            <a:r>
              <a:rPr lang="en-US"/>
              <a:t>Month ‘18</a:t>
            </a:r>
          </a:p>
        </p:txBody>
      </p:sp>
    </p:spTree>
    <p:extLst>
      <p:ext uri="{BB962C8B-B14F-4D97-AF65-F5344CB8AC3E}">
        <p14:creationId xmlns:p14="http://schemas.microsoft.com/office/powerpoint/2010/main" val="10269338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96984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3600" y="367201"/>
            <a:ext cx="7538400" cy="369332"/>
          </a:xfrm>
          <a:prstGeom prst="rect">
            <a:avLst/>
          </a:prstGeom>
        </p:spPr>
        <p:txBody>
          <a:bodyPr>
            <a:spAutoFit/>
          </a:bodyPr>
          <a:lstStyle>
            <a:lvl1pPr marL="0" marR="0" indent="0" algn="l" defTabSz="914264" rtl="0" eaLnBrk="1" fontAlgn="auto" latinLnBrk="0" hangingPunct="1">
              <a:lnSpc>
                <a:spcPct val="100000"/>
              </a:lnSpc>
              <a:spcBef>
                <a:spcPct val="0"/>
              </a:spcBef>
              <a:spcAft>
                <a:spcPts val="0"/>
              </a:spcAft>
              <a:buClrTx/>
              <a:buSzTx/>
              <a:buFontTx/>
              <a:buNone/>
              <a:tabLst/>
              <a:defRPr kumimoji="0" lang="en-US" sz="18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stStyle>
          <a:p>
            <a:pPr marL="0" marR="0" lvl="0" indent="0" algn="l" defTabSz="914264" rtl="0" eaLnBrk="1" fontAlgn="auto" latinLnBrk="0" hangingPunct="1">
              <a:lnSpc>
                <a:spcPct val="100000"/>
              </a:lnSpc>
              <a:spcBef>
                <a:spcPct val="0"/>
              </a:spcBef>
              <a:spcAft>
                <a:spcPts val="0"/>
              </a:spcAft>
              <a:buClrTx/>
              <a:buSzTx/>
              <a:buFontTx/>
              <a:buNone/>
              <a:tabLst/>
              <a:defRPr/>
            </a:pPr>
            <a:r>
              <a:rPr lang="en-US"/>
              <a:t>TITLE OF THE SLIDE GOES HERE</a:t>
            </a:r>
          </a:p>
        </p:txBody>
      </p:sp>
      <p:sp>
        <p:nvSpPr>
          <p:cNvPr id="6" name="Slide Number Placeholder 5"/>
          <p:cNvSpPr>
            <a:spLocks noGrp="1"/>
          </p:cNvSpPr>
          <p:nvPr>
            <p:ph type="sldNum" sz="quarter" idx="12"/>
          </p:nvPr>
        </p:nvSpPr>
        <p:spPr/>
        <p:txBody>
          <a:bodyPr/>
          <a:lstStyle/>
          <a:p>
            <a:fld id="{D6AB342A-830E-438F-A6A8-BEDF509AB0A8}" type="slidenum">
              <a:rPr lang="en-US" smtClean="0"/>
              <a:pPr/>
              <a:t>‹#›</a:t>
            </a:fld>
            <a:endParaRPr lang="en-US"/>
          </a:p>
        </p:txBody>
      </p:sp>
    </p:spTree>
    <p:extLst>
      <p:ext uri="{BB962C8B-B14F-4D97-AF65-F5344CB8AC3E}">
        <p14:creationId xmlns:p14="http://schemas.microsoft.com/office/powerpoint/2010/main" val="40005999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Nur Titel">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933223401"/>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2" y="1192"/>
                        <a:ext cx="1190"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Datumsplatzhalter 5"/>
          <p:cNvSpPr>
            <a:spLocks noGrp="1"/>
          </p:cNvSpPr>
          <p:nvPr>
            <p:ph type="dt" sz="half" idx="10"/>
          </p:nvPr>
        </p:nvSpPr>
        <p:spPr/>
        <p:txBody>
          <a:bodyPr/>
          <a:lstStyle/>
          <a:p>
            <a:fld id="{1ADF333C-32D3-4847-920A-F2A1FAAB1DFD}" type="datetime1">
              <a:rPr lang="en-US" smtClean="0"/>
              <a:t>9/18/2023</a:t>
            </a:fld>
            <a:endParaRPr lang="de-DE" dirty="0"/>
          </a:p>
        </p:txBody>
      </p:sp>
      <p:sp>
        <p:nvSpPr>
          <p:cNvPr id="7" name="Foliennummernplatzhalter 6"/>
          <p:cNvSpPr>
            <a:spLocks noGrp="1"/>
          </p:cNvSpPr>
          <p:nvPr>
            <p:ph type="sldNum" sz="quarter" idx="11"/>
          </p:nvPr>
        </p:nvSpPr>
        <p:spPr/>
        <p:txBody>
          <a:bodyPr/>
          <a:lstStyle/>
          <a:p>
            <a:fld id="{221F1D72-F2AC-4B6E-A46C-E63D2CF40C7B}" type="slidenum">
              <a:rPr lang="de-DE" smtClean="0"/>
              <a:pPr/>
              <a:t>‹#›</a:t>
            </a:fld>
            <a:endParaRPr lang="de-DE"/>
          </a:p>
        </p:txBody>
      </p:sp>
      <p:sp>
        <p:nvSpPr>
          <p:cNvPr id="8" name="Titel 1">
            <a:extLst>
              <a:ext uri="{FF2B5EF4-FFF2-40B4-BE49-F238E27FC236}">
                <a16:creationId xmlns:a16="http://schemas.microsoft.com/office/drawing/2014/main" id="{FC5D7DC6-499C-40F2-BC7E-620B338AC9EF}"/>
              </a:ext>
            </a:extLst>
          </p:cNvPr>
          <p:cNvSpPr>
            <a:spLocks noGrp="1"/>
          </p:cNvSpPr>
          <p:nvPr>
            <p:ph type="title" hasCustomPrompt="1"/>
          </p:nvPr>
        </p:nvSpPr>
        <p:spPr>
          <a:xfrm>
            <a:off x="304840" y="426566"/>
            <a:ext cx="8029508" cy="475507"/>
          </a:xfrm>
          <a:prstGeom prst="rect">
            <a:avLst/>
          </a:prstGeom>
        </p:spPr>
        <p:txBody>
          <a:bodyPr/>
          <a:lstStyle>
            <a:lvl1pPr>
              <a:defRPr sz="1800"/>
            </a:lvl1pPr>
          </a:lstStyle>
          <a:p>
            <a:r>
              <a:rPr lang="de-DE" dirty="0"/>
              <a:t>Layout </a:t>
            </a:r>
            <a:r>
              <a:rPr lang="de-DE" dirty="0" err="1"/>
              <a:t>for</a:t>
            </a:r>
            <a:r>
              <a:rPr lang="de-DE" dirty="0"/>
              <a:t> </a:t>
            </a:r>
            <a:r>
              <a:rPr lang="de-DE" dirty="0" err="1"/>
              <a:t>agenda</a:t>
            </a:r>
            <a:endParaRPr lang="de-DE" dirty="0"/>
          </a:p>
        </p:txBody>
      </p:sp>
    </p:spTree>
    <p:extLst>
      <p:ext uri="{BB962C8B-B14F-4D97-AF65-F5344CB8AC3E}">
        <p14:creationId xmlns:p14="http://schemas.microsoft.com/office/powerpoint/2010/main" val="355200029"/>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3600" y="367201"/>
            <a:ext cx="7538400" cy="369332"/>
          </a:xfrm>
          <a:prstGeom prst="rect">
            <a:avLst/>
          </a:prstGeom>
        </p:spPr>
        <p:txBody>
          <a:bodyPr>
            <a:spAutoFit/>
          </a:bodyPr>
          <a:lstStyle>
            <a:lvl1pPr marL="0" marR="0" indent="0" algn="l" defTabSz="914264" rtl="0" eaLnBrk="1" fontAlgn="auto" latinLnBrk="0" hangingPunct="1">
              <a:lnSpc>
                <a:spcPct val="100000"/>
              </a:lnSpc>
              <a:spcBef>
                <a:spcPct val="0"/>
              </a:spcBef>
              <a:spcAft>
                <a:spcPts val="0"/>
              </a:spcAft>
              <a:buClrTx/>
              <a:buSzTx/>
              <a:buFontTx/>
              <a:buNone/>
              <a:tabLst/>
              <a:defRPr kumimoji="0" lang="en-US" sz="18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stStyle>
          <a:p>
            <a:pPr marL="0" marR="0" lvl="0" indent="0" algn="l" defTabSz="914264" rtl="0" eaLnBrk="1" fontAlgn="auto" latinLnBrk="0" hangingPunct="1">
              <a:lnSpc>
                <a:spcPct val="100000"/>
              </a:lnSpc>
              <a:spcBef>
                <a:spcPct val="0"/>
              </a:spcBef>
              <a:spcAft>
                <a:spcPts val="0"/>
              </a:spcAft>
              <a:buClrTx/>
              <a:buSzTx/>
              <a:buFontTx/>
              <a:buNone/>
              <a:tabLst/>
              <a:defRPr/>
            </a:pPr>
            <a:r>
              <a:rPr lang="en-US"/>
              <a:t>TITLE OF THE SLIDE GOES HERE</a:t>
            </a:r>
          </a:p>
        </p:txBody>
      </p:sp>
      <p:sp>
        <p:nvSpPr>
          <p:cNvPr id="6" name="Slide Number Placeholder 5"/>
          <p:cNvSpPr>
            <a:spLocks noGrp="1"/>
          </p:cNvSpPr>
          <p:nvPr>
            <p:ph type="sldNum" sz="quarter" idx="12"/>
          </p:nvPr>
        </p:nvSpPr>
        <p:spPr/>
        <p:txBody>
          <a:bodyPr/>
          <a:lstStyle/>
          <a:p>
            <a:fld id="{D6AB342A-830E-438F-A6A8-BEDF509AB0A8}" type="slidenum">
              <a:rPr lang="en-US" smtClean="0"/>
              <a:pPr/>
              <a:t>‹#›</a:t>
            </a:fld>
            <a:endParaRPr lang="en-US"/>
          </a:p>
        </p:txBody>
      </p:sp>
    </p:spTree>
    <p:extLst>
      <p:ext uri="{BB962C8B-B14F-4D97-AF65-F5344CB8AC3E}">
        <p14:creationId xmlns:p14="http://schemas.microsoft.com/office/powerpoint/2010/main" val="23713507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3600" y="367201"/>
            <a:ext cx="7538400" cy="369332"/>
          </a:xfrm>
          <a:prstGeom prst="rect">
            <a:avLst/>
          </a:prstGeom>
        </p:spPr>
        <p:txBody>
          <a:bodyPr/>
          <a:lstStyle>
            <a:lvl1pPr>
              <a:defRPr baseline="0"/>
            </a:lvl1pPr>
          </a:lstStyle>
          <a:p>
            <a:r>
              <a:rPr lang="en-US"/>
              <a:t>TITLE OF THE SLIDE GOES HERE</a:t>
            </a:r>
          </a:p>
        </p:txBody>
      </p:sp>
      <p:sp>
        <p:nvSpPr>
          <p:cNvPr id="3" name="Content Placeholder 2"/>
          <p:cNvSpPr>
            <a:spLocks noGrp="1"/>
          </p:cNvSpPr>
          <p:nvPr>
            <p:ph idx="1"/>
          </p:nvPr>
        </p:nvSpPr>
        <p:spPr>
          <a:xfrm>
            <a:off x="361952" y="1026162"/>
            <a:ext cx="8412163" cy="36585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6AB342A-830E-438F-A6A8-BEDF509AB0A8}" type="slidenum">
              <a:rPr lang="en-US" smtClean="0"/>
              <a:pPr/>
              <a:t>‹#›</a:t>
            </a:fld>
            <a:endParaRPr lang="en-US"/>
          </a:p>
        </p:txBody>
      </p:sp>
    </p:spTree>
    <p:extLst>
      <p:ext uri="{BB962C8B-B14F-4D97-AF65-F5344CB8AC3E}">
        <p14:creationId xmlns:p14="http://schemas.microsoft.com/office/powerpoint/2010/main" val="41838304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3600" y="367201"/>
            <a:ext cx="7538400" cy="369332"/>
          </a:xfrm>
          <a:prstGeom prst="rect">
            <a:avLst/>
          </a:prstGeom>
        </p:spPr>
        <p:txBody>
          <a:bodyPr/>
          <a:lstStyle>
            <a:lvl1pPr>
              <a:defRPr baseline="0"/>
            </a:lvl1pPr>
          </a:lstStyle>
          <a:p>
            <a:r>
              <a:rPr lang="en-US"/>
              <a:t>TITLE OF THE SLIDE GOES HERE</a:t>
            </a:r>
          </a:p>
        </p:txBody>
      </p:sp>
      <p:sp>
        <p:nvSpPr>
          <p:cNvPr id="3" name="Content Placeholder 2"/>
          <p:cNvSpPr>
            <a:spLocks noGrp="1"/>
          </p:cNvSpPr>
          <p:nvPr>
            <p:ph sz="half" idx="1"/>
          </p:nvPr>
        </p:nvSpPr>
        <p:spPr>
          <a:xfrm>
            <a:off x="361950" y="1026479"/>
            <a:ext cx="4038600" cy="3648075"/>
          </a:xfrm>
        </p:spPr>
        <p:txBody>
          <a:bodyPr>
            <a:normAutofit/>
          </a:bodyPr>
          <a:lstStyle>
            <a:lvl1pP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35513" y="1026479"/>
            <a:ext cx="4038600" cy="3648075"/>
          </a:xfrm>
        </p:spPr>
        <p:txBody>
          <a:bodyPr>
            <a:normAutofit/>
          </a:bodyPr>
          <a:lstStyle>
            <a:lvl1pP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D6AB342A-830E-438F-A6A8-BEDF509AB0A8}" type="slidenum">
              <a:rPr lang="en-US" smtClean="0"/>
              <a:pPr/>
              <a:t>‹#›</a:t>
            </a:fld>
            <a:endParaRPr lang="en-US"/>
          </a:p>
        </p:txBody>
      </p:sp>
    </p:spTree>
    <p:extLst>
      <p:ext uri="{BB962C8B-B14F-4D97-AF65-F5344CB8AC3E}">
        <p14:creationId xmlns:p14="http://schemas.microsoft.com/office/powerpoint/2010/main" val="15352564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3600" y="367201"/>
            <a:ext cx="7538400" cy="369332"/>
          </a:xfrm>
          <a:prstGeom prst="rect">
            <a:avLst/>
          </a:prstGeom>
        </p:spPr>
        <p:txBody>
          <a:bodyPr anchor="b"/>
          <a:lstStyle>
            <a:lvl1pPr marL="0" marR="0" indent="0" algn="l" defTabSz="914264" rtl="0" eaLnBrk="1" fontAlgn="auto" latinLnBrk="0" hangingPunct="1">
              <a:lnSpc>
                <a:spcPct val="100000"/>
              </a:lnSpc>
              <a:spcBef>
                <a:spcPct val="0"/>
              </a:spcBef>
              <a:spcAft>
                <a:spcPts val="0"/>
              </a:spcAft>
              <a:buClrTx/>
              <a:buSzTx/>
              <a:buFontTx/>
              <a:buNone/>
              <a:tabLst/>
              <a:defRPr kumimoji="0" lang="en-US" sz="1800" b="1" i="0" u="none" strike="noStrike" kern="1200" cap="none" spc="0" normalizeH="0" baseline="0" noProof="0" dirty="0" smtClean="0">
                <a:ln>
                  <a:noFill/>
                </a:ln>
                <a:solidFill>
                  <a:srgbClr val="595959"/>
                </a:solidFill>
                <a:effectLst/>
                <a:uLnTx/>
                <a:uFillTx/>
                <a:latin typeface="Trebuchet MS" pitchFamily="34" charset="0"/>
                <a:ea typeface="+mj-ea"/>
                <a:cs typeface="+mj-cs"/>
              </a:defRPr>
            </a:lvl1pPr>
          </a:lstStyle>
          <a:p>
            <a:pPr marL="0" marR="0" lvl="0" indent="0" algn="l" defTabSz="914264" rtl="0" eaLnBrk="1" fontAlgn="auto" latinLnBrk="0" hangingPunct="1">
              <a:lnSpc>
                <a:spcPct val="100000"/>
              </a:lnSpc>
              <a:spcBef>
                <a:spcPct val="0"/>
              </a:spcBef>
              <a:spcAft>
                <a:spcPts val="0"/>
              </a:spcAft>
              <a:buClrTx/>
              <a:buSzTx/>
              <a:buFontTx/>
              <a:buNone/>
              <a:tabLst/>
              <a:defRPr/>
            </a:pPr>
            <a:r>
              <a:rPr lang="en-US"/>
              <a:t>TITLE OF THE SLIDE GOES HERE</a:t>
            </a:r>
          </a:p>
        </p:txBody>
      </p:sp>
      <p:sp>
        <p:nvSpPr>
          <p:cNvPr id="3" name="Text Placeholder 2"/>
          <p:cNvSpPr>
            <a:spLocks noGrp="1"/>
          </p:cNvSpPr>
          <p:nvPr>
            <p:ph type="body" idx="1" hasCustomPrompt="1"/>
          </p:nvPr>
        </p:nvSpPr>
        <p:spPr>
          <a:xfrm>
            <a:off x="371475" y="1023201"/>
            <a:ext cx="4040188" cy="219291"/>
          </a:xfrm>
        </p:spPr>
        <p:txBody>
          <a:bodyPr wrap="square" rIns="0" bIns="0" anchor="ctr">
            <a:spAutoFit/>
          </a:bodyPr>
          <a:lstStyle>
            <a:lvl1pPr marL="0" indent="0">
              <a:buNone/>
              <a:defRPr kumimoji="0" lang="en-US" sz="14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vl2pPr marL="457132" indent="0">
              <a:buNone/>
              <a:defRPr sz="2000" b="1"/>
            </a:lvl2pPr>
            <a:lvl3pPr marL="914264" indent="0">
              <a:buNone/>
              <a:defRPr sz="1800" b="1"/>
            </a:lvl3pPr>
            <a:lvl4pPr marL="1371395" indent="0">
              <a:buNone/>
              <a:defRPr sz="1600" b="1"/>
            </a:lvl4pPr>
            <a:lvl5pPr marL="1828526" indent="0">
              <a:buNone/>
              <a:defRPr sz="1600" b="1"/>
            </a:lvl5pPr>
            <a:lvl6pPr marL="2285658" indent="0">
              <a:buNone/>
              <a:defRPr sz="1600" b="1"/>
            </a:lvl6pPr>
            <a:lvl7pPr marL="2742788" indent="0">
              <a:buNone/>
              <a:defRPr sz="1600" b="1"/>
            </a:lvl7pPr>
            <a:lvl8pPr marL="3199921" indent="0">
              <a:buNone/>
              <a:defRPr sz="1600" b="1"/>
            </a:lvl8pPr>
            <a:lvl9pPr marL="3657052" indent="0">
              <a:buNone/>
              <a:defRPr sz="1600" b="1"/>
            </a:lvl9pPr>
          </a:lstStyle>
          <a:p>
            <a:pPr marL="0" marR="0" lvl="0" indent="0" algn="l" defTabSz="914264" rtl="0" eaLnBrk="1" fontAlgn="auto" latinLnBrk="0" hangingPunct="1">
              <a:lnSpc>
                <a:spcPct val="100000"/>
              </a:lnSpc>
              <a:spcBef>
                <a:spcPct val="0"/>
              </a:spcBef>
              <a:spcAft>
                <a:spcPts val="0"/>
              </a:spcAft>
              <a:buClrTx/>
              <a:buSzTx/>
              <a:buFontTx/>
              <a:buNone/>
              <a:tabLst/>
              <a:defRPr/>
            </a:pPr>
            <a:r>
              <a:rPr lang="en-US"/>
              <a:t>2 Column heading goes here</a:t>
            </a:r>
          </a:p>
        </p:txBody>
      </p:sp>
      <p:sp>
        <p:nvSpPr>
          <p:cNvPr id="4" name="Content Placeholder 3"/>
          <p:cNvSpPr>
            <a:spLocks noGrp="1"/>
          </p:cNvSpPr>
          <p:nvPr>
            <p:ph sz="half" idx="2"/>
          </p:nvPr>
        </p:nvSpPr>
        <p:spPr>
          <a:xfrm>
            <a:off x="371477" y="1333502"/>
            <a:ext cx="4040187" cy="3351213"/>
          </a:xfrm>
        </p:spPr>
        <p:txBody>
          <a:bodyPr>
            <a:normAutofit/>
          </a:bodyPr>
          <a:lstStyle>
            <a:lvl1pPr>
              <a:lnSpc>
                <a:spcPct val="100000"/>
              </a:lnSpc>
              <a:spcBef>
                <a:spcPts val="400"/>
              </a:spcBef>
              <a:defRPr lang="en-US" sz="1400" kern="1200" dirty="0" smtClean="0">
                <a:solidFill>
                  <a:srgbClr val="595959"/>
                </a:solidFill>
                <a:latin typeface="Trebuchet MS" pitchFamily="34" charset="0"/>
                <a:ea typeface="+mn-ea"/>
                <a:cs typeface="+mn-cs"/>
              </a:defRPr>
            </a:lvl1pPr>
            <a:lvl2pPr marL="568715">
              <a:lnSpc>
                <a:spcPct val="100000"/>
              </a:lnSpc>
              <a:spcBef>
                <a:spcPts val="400"/>
              </a:spcBef>
              <a:defRPr sz="1200"/>
            </a:lvl2pPr>
            <a:lvl3pPr>
              <a:defRPr sz="1400"/>
            </a:lvl3pPr>
            <a:lvl4pPr>
              <a:defRPr sz="1200"/>
            </a:lvl4pPr>
            <a:lvl5pPr>
              <a:defRPr sz="1200"/>
            </a:lvl5pPr>
            <a:lvl6pPr>
              <a:defRPr sz="1600"/>
            </a:lvl6pPr>
            <a:lvl7pPr>
              <a:defRPr sz="1600"/>
            </a:lvl7pPr>
            <a:lvl8pPr>
              <a:defRPr sz="1600"/>
            </a:lvl8pPr>
            <a:lvl9pPr>
              <a:defRPr sz="1600"/>
            </a:lvl9pPr>
          </a:lstStyle>
          <a:p>
            <a:pPr marL="226766" lvl="0" indent="-226766" algn="l" defTabSz="914264" rtl="0" eaLnBrk="1" latinLnBrk="0" hangingPunct="1">
              <a:lnSpc>
                <a:spcPct val="90000"/>
              </a:lnSpc>
              <a:spcBef>
                <a:spcPts val="600"/>
              </a:spcBef>
              <a:buFont typeface="Arial" pitchFamily="34" charset="0"/>
              <a:buChar char="•"/>
            </a:pPr>
            <a:r>
              <a:rPr lang="en-US"/>
              <a:t>Click to edit Master text styles</a:t>
            </a:r>
          </a:p>
          <a:p>
            <a:pPr lvl="1"/>
            <a:r>
              <a:rPr lang="en-US"/>
              <a:t>Second level</a:t>
            </a:r>
          </a:p>
        </p:txBody>
      </p:sp>
      <p:sp>
        <p:nvSpPr>
          <p:cNvPr id="5" name="Text Placeholder 4"/>
          <p:cNvSpPr>
            <a:spLocks noGrp="1"/>
          </p:cNvSpPr>
          <p:nvPr>
            <p:ph type="body" sz="quarter" idx="3" hasCustomPrompt="1"/>
          </p:nvPr>
        </p:nvSpPr>
        <p:spPr>
          <a:xfrm>
            <a:off x="4735514" y="1023201"/>
            <a:ext cx="4038600" cy="219291"/>
          </a:xfrm>
        </p:spPr>
        <p:txBody>
          <a:bodyPr wrap="square" rIns="0" bIns="0" anchor="ctr">
            <a:spAutoFit/>
          </a:bodyPr>
          <a:lstStyle>
            <a:lvl1pPr marL="0" marR="0" indent="0" algn="l" defTabSz="914264" rtl="0" eaLnBrk="1" fontAlgn="auto" latinLnBrk="0" hangingPunct="1">
              <a:lnSpc>
                <a:spcPct val="100000"/>
              </a:lnSpc>
              <a:spcBef>
                <a:spcPct val="0"/>
              </a:spcBef>
              <a:spcAft>
                <a:spcPts val="0"/>
              </a:spcAft>
              <a:buClrTx/>
              <a:buSzTx/>
              <a:buFontTx/>
              <a:buNone/>
              <a:tabLst/>
              <a:defRPr kumimoji="0" lang="en-US" sz="14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vl2pPr marL="457132" indent="0">
              <a:buNone/>
              <a:defRPr sz="2000" b="1"/>
            </a:lvl2pPr>
            <a:lvl3pPr marL="914264" indent="0">
              <a:buNone/>
              <a:defRPr sz="1800" b="1"/>
            </a:lvl3pPr>
            <a:lvl4pPr marL="1371395" indent="0">
              <a:buNone/>
              <a:defRPr sz="1600" b="1"/>
            </a:lvl4pPr>
            <a:lvl5pPr marL="1828526" indent="0">
              <a:buNone/>
              <a:defRPr sz="1600" b="1"/>
            </a:lvl5pPr>
            <a:lvl6pPr marL="2285658" indent="0">
              <a:buNone/>
              <a:defRPr sz="1600" b="1"/>
            </a:lvl6pPr>
            <a:lvl7pPr marL="2742788" indent="0">
              <a:buNone/>
              <a:defRPr sz="1600" b="1"/>
            </a:lvl7pPr>
            <a:lvl8pPr marL="3199921" indent="0">
              <a:buNone/>
              <a:defRPr sz="1600" b="1"/>
            </a:lvl8pPr>
            <a:lvl9pPr marL="3657052" indent="0">
              <a:buNone/>
              <a:defRPr sz="1600" b="1"/>
            </a:lvl9pPr>
          </a:lstStyle>
          <a:p>
            <a:pPr marL="0" marR="0" lvl="0" indent="0" algn="l" defTabSz="914264" rtl="0" eaLnBrk="1" fontAlgn="auto" latinLnBrk="0" hangingPunct="1">
              <a:lnSpc>
                <a:spcPct val="100000"/>
              </a:lnSpc>
              <a:spcBef>
                <a:spcPct val="0"/>
              </a:spcBef>
              <a:spcAft>
                <a:spcPts val="0"/>
              </a:spcAft>
              <a:buClrTx/>
              <a:buSzTx/>
              <a:buFontTx/>
              <a:buNone/>
              <a:tabLst/>
              <a:defRPr/>
            </a:pPr>
            <a:r>
              <a:rPr lang="en-US"/>
              <a:t>2 Column heading goes here</a:t>
            </a:r>
          </a:p>
        </p:txBody>
      </p:sp>
      <p:sp>
        <p:nvSpPr>
          <p:cNvPr id="6" name="Content Placeholder 5"/>
          <p:cNvSpPr>
            <a:spLocks noGrp="1"/>
          </p:cNvSpPr>
          <p:nvPr>
            <p:ph sz="quarter" idx="4"/>
          </p:nvPr>
        </p:nvSpPr>
        <p:spPr>
          <a:xfrm>
            <a:off x="4735513" y="1333502"/>
            <a:ext cx="4038600" cy="3351213"/>
          </a:xfrm>
        </p:spPr>
        <p:txBody>
          <a:bodyPr/>
          <a:lstStyle>
            <a:lvl1pPr>
              <a:defRPr lang="en-US" sz="1400" kern="1200" dirty="0" smtClean="0">
                <a:solidFill>
                  <a:srgbClr val="595959"/>
                </a:solidFill>
                <a:latin typeface="Trebuchet MS" pitchFamily="34" charset="0"/>
                <a:ea typeface="+mn-ea"/>
                <a:cs typeface="+mn-cs"/>
              </a:defRPr>
            </a:lvl1pPr>
            <a:lvl2pPr>
              <a:defRPr lang="en-US" sz="1200" kern="1200" dirty="0" smtClean="0">
                <a:solidFill>
                  <a:srgbClr val="595959"/>
                </a:solidFill>
                <a:latin typeface="Trebuchet MS" pitchFamily="34" charset="0"/>
                <a:ea typeface="+mn-ea"/>
                <a:cs typeface="+mn-cs"/>
              </a:defRPr>
            </a:lvl2pPr>
            <a:lvl3pPr>
              <a:defRPr sz="1800"/>
            </a:lvl3pPr>
            <a:lvl4pPr>
              <a:defRPr sz="1600"/>
            </a:lvl4pPr>
            <a:lvl5pPr>
              <a:defRPr sz="1600"/>
            </a:lvl5pPr>
            <a:lvl6pPr>
              <a:defRPr sz="1600"/>
            </a:lvl6pPr>
            <a:lvl7pPr>
              <a:defRPr sz="1600"/>
            </a:lvl7pPr>
            <a:lvl8pPr>
              <a:defRPr sz="1600"/>
            </a:lvl8pPr>
            <a:lvl9pPr>
              <a:defRPr sz="1600"/>
            </a:lvl9pPr>
          </a:lstStyle>
          <a:p>
            <a:pPr marL="226766" lvl="0" indent="-226766" algn="l" defTabSz="914264" rtl="0" eaLnBrk="1" latinLnBrk="0" hangingPunct="1">
              <a:lnSpc>
                <a:spcPct val="90000"/>
              </a:lnSpc>
              <a:spcBef>
                <a:spcPts val="600"/>
              </a:spcBef>
              <a:buFont typeface="Arial" pitchFamily="34" charset="0"/>
              <a:buChar char="•"/>
            </a:pPr>
            <a:r>
              <a:rPr lang="en-US"/>
              <a:t>Click to edit Master text styles</a:t>
            </a:r>
          </a:p>
          <a:p>
            <a:pPr marL="568715" lvl="1" indent="-285707" algn="l" defTabSz="914264" rtl="0" eaLnBrk="1" latinLnBrk="0" hangingPunct="1">
              <a:lnSpc>
                <a:spcPct val="100000"/>
              </a:lnSpc>
              <a:spcBef>
                <a:spcPts val="400"/>
              </a:spcBef>
              <a:buFont typeface="Arial" pitchFamily="34" charset="0"/>
              <a:buChar char="–"/>
            </a:pPr>
            <a:r>
              <a:rPr lang="en-US"/>
              <a:t>Second level</a:t>
            </a:r>
          </a:p>
        </p:txBody>
      </p:sp>
      <p:sp>
        <p:nvSpPr>
          <p:cNvPr id="9" name="Slide Number Placeholder 8"/>
          <p:cNvSpPr>
            <a:spLocks noGrp="1"/>
          </p:cNvSpPr>
          <p:nvPr>
            <p:ph type="sldNum" sz="quarter" idx="12"/>
          </p:nvPr>
        </p:nvSpPr>
        <p:spPr/>
        <p:txBody>
          <a:bodyPr/>
          <a:lstStyle/>
          <a:p>
            <a:fld id="{D6AB342A-830E-438F-A6A8-BEDF509AB0A8}" type="slidenum">
              <a:rPr lang="en-US" smtClean="0"/>
              <a:pPr/>
              <a:t>‹#›</a:t>
            </a:fld>
            <a:endParaRPr lang="en-US"/>
          </a:p>
        </p:txBody>
      </p:sp>
    </p:spTree>
    <p:extLst>
      <p:ext uri="{BB962C8B-B14F-4D97-AF65-F5344CB8AC3E}">
        <p14:creationId xmlns:p14="http://schemas.microsoft.com/office/powerpoint/2010/main" val="41991427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3600" y="367201"/>
            <a:ext cx="7538400" cy="369332"/>
          </a:xfrm>
          <a:prstGeom prst="rect">
            <a:avLst/>
          </a:prstGeom>
        </p:spPr>
        <p:txBody>
          <a:bodyPr/>
          <a:lstStyle>
            <a:lvl1pPr>
              <a:defRPr baseline="0"/>
            </a:lvl1pPr>
          </a:lstStyle>
          <a:p>
            <a:r>
              <a:rPr lang="en-US"/>
              <a:t>TITLE OF THE SLIDE GOES HERE</a:t>
            </a:r>
          </a:p>
        </p:txBody>
      </p:sp>
      <p:sp>
        <p:nvSpPr>
          <p:cNvPr id="5" name="Slide Number Placeholder 4"/>
          <p:cNvSpPr>
            <a:spLocks noGrp="1"/>
          </p:cNvSpPr>
          <p:nvPr>
            <p:ph type="sldNum" sz="quarter" idx="12"/>
          </p:nvPr>
        </p:nvSpPr>
        <p:spPr/>
        <p:txBody>
          <a:bodyPr/>
          <a:lstStyle/>
          <a:p>
            <a:fld id="{D6AB342A-830E-438F-A6A8-BEDF509AB0A8}" type="slidenum">
              <a:rPr lang="en-US" smtClean="0"/>
              <a:pPr/>
              <a:t>‹#›</a:t>
            </a:fld>
            <a:endParaRPr lang="en-US"/>
          </a:p>
        </p:txBody>
      </p:sp>
    </p:spTree>
    <p:extLst>
      <p:ext uri="{BB962C8B-B14F-4D97-AF65-F5344CB8AC3E}">
        <p14:creationId xmlns:p14="http://schemas.microsoft.com/office/powerpoint/2010/main" val="11007354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pPr/>
              <a:t>‹#›</a:t>
            </a:fld>
            <a:endParaRPr lang="en-US"/>
          </a:p>
        </p:txBody>
      </p:sp>
      <p:sp>
        <p:nvSpPr>
          <p:cNvPr id="5" name="Title 4"/>
          <p:cNvSpPr>
            <a:spLocks noGrp="1"/>
          </p:cNvSpPr>
          <p:nvPr>
            <p:ph type="title" hasCustomPrompt="1"/>
          </p:nvPr>
        </p:nvSpPr>
        <p:spPr/>
        <p:txBody>
          <a:bodyPr/>
          <a:lstStyle>
            <a:lvl1pPr>
              <a:defRPr baseline="0"/>
            </a:lvl1pPr>
          </a:lstStyle>
          <a:p>
            <a:r>
              <a:rPr lang="en-US"/>
              <a:t>TITLE OF THE SLIDE GOES HERE</a:t>
            </a:r>
          </a:p>
        </p:txBody>
      </p:sp>
    </p:spTree>
    <p:extLst>
      <p:ext uri="{BB962C8B-B14F-4D97-AF65-F5344CB8AC3E}">
        <p14:creationId xmlns:p14="http://schemas.microsoft.com/office/powerpoint/2010/main" val="27309364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3_Blank">
    <p:spTree>
      <p:nvGrpSpPr>
        <p:cNvPr id="1" name="Shape 48"/>
        <p:cNvGrpSpPr/>
        <p:nvPr/>
      </p:nvGrpSpPr>
      <p:grpSpPr>
        <a:xfrm>
          <a:off x="0" y="0"/>
          <a:ext cx="0" cy="0"/>
          <a:chOff x="0" y="0"/>
          <a:chExt cx="0" cy="0"/>
        </a:xfrm>
      </p:grpSpPr>
      <p:grpSp>
        <p:nvGrpSpPr>
          <p:cNvPr id="2" name="Group 29"/>
          <p:cNvGrpSpPr/>
          <p:nvPr userDrawn="1"/>
        </p:nvGrpSpPr>
        <p:grpSpPr>
          <a:xfrm>
            <a:off x="0" y="4883691"/>
            <a:ext cx="9144000" cy="262480"/>
            <a:chOff x="0" y="6362700"/>
            <a:chExt cx="12192000" cy="495300"/>
          </a:xfrm>
        </p:grpSpPr>
        <p:sp>
          <p:nvSpPr>
            <p:cNvPr id="31" name="Flowchart: Process 30"/>
            <p:cNvSpPr/>
            <p:nvPr/>
          </p:nvSpPr>
          <p:spPr>
            <a:xfrm>
              <a:off x="0" y="6362700"/>
              <a:ext cx="12192000" cy="495300"/>
            </a:xfrm>
            <a:prstGeom prst="flowChartProcess">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6"/>
            <p:cNvPicPr>
              <a:picLocks noChangeAspect="1" noChangeArrowheads="1"/>
            </p:cNvPicPr>
            <p:nvPr/>
          </p:nvPicPr>
          <p:blipFill rotWithShape="1">
            <a:blip r:embed="rId2" cstate="print">
              <a:biLevel thresh="75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p:blipFill>
          <p:spPr bwMode="auto">
            <a:xfrm>
              <a:off x="0" y="6362700"/>
              <a:ext cx="12191999" cy="495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 33"/>
          <p:cNvGrpSpPr/>
          <p:nvPr userDrawn="1"/>
        </p:nvGrpSpPr>
        <p:grpSpPr>
          <a:xfrm>
            <a:off x="7298201" y="4883688"/>
            <a:ext cx="2398459" cy="264716"/>
            <a:chOff x="7298200" y="4883687"/>
            <a:chExt cx="2398459" cy="264716"/>
          </a:xfrm>
        </p:grpSpPr>
        <p:sp>
          <p:nvSpPr>
            <p:cNvPr id="35" name="Trapezoid 34"/>
            <p:cNvSpPr/>
            <p:nvPr userDrawn="1"/>
          </p:nvSpPr>
          <p:spPr>
            <a:xfrm>
              <a:off x="7298200" y="4883687"/>
              <a:ext cx="2398459" cy="264716"/>
            </a:xfrm>
            <a:prstGeom prst="trapezoid">
              <a:avLst>
                <a:gd name="adj" fmla="val 112517"/>
              </a:avLst>
            </a:prstGeom>
            <a:solidFill>
              <a:srgbClr val="ABC12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36" name="Rectangle 35"/>
            <p:cNvSpPr/>
            <p:nvPr userDrawn="1"/>
          </p:nvSpPr>
          <p:spPr>
            <a:xfrm>
              <a:off x="7503198" y="4923413"/>
              <a:ext cx="1568378" cy="176972"/>
            </a:xfrm>
            <a:prstGeom prst="rect">
              <a:avLst/>
            </a:prstGeom>
            <a:noFill/>
          </p:spPr>
          <p:txBody>
            <a:bodyPr wrap="none" lIns="68580" tIns="34290" rIns="68580" bIns="34290">
              <a:spAutoFit/>
            </a:bodyPr>
            <a:lstStyle/>
            <a:p>
              <a:r>
                <a:rPr lang="en-US" sz="700" strike="noStrike" spc="300">
                  <a:latin typeface="Century Gothic" panose="020B0502020202020204" pitchFamily="34" charset="0"/>
                </a:rPr>
                <a:t>www.sifycorp.com</a:t>
              </a:r>
              <a:endParaRPr lang="en-US" sz="600" strike="noStrike" spc="300">
                <a:latin typeface="Century Gothic" panose="020B0502020202020204" pitchFamily="34" charset="0"/>
              </a:endParaRPr>
            </a:p>
          </p:txBody>
        </p:sp>
      </p:grpSp>
      <p:cxnSp>
        <p:nvCxnSpPr>
          <p:cNvPr id="37" name="Straight Connector 36"/>
          <p:cNvCxnSpPr/>
          <p:nvPr userDrawn="1"/>
        </p:nvCxnSpPr>
        <p:spPr>
          <a:xfrm>
            <a:off x="431516" y="460708"/>
            <a:ext cx="6995705" cy="0"/>
          </a:xfrm>
          <a:prstGeom prst="line">
            <a:avLst/>
          </a:prstGeom>
          <a:ln w="127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4" name="Group 37"/>
          <p:cNvGrpSpPr/>
          <p:nvPr userDrawn="1"/>
        </p:nvGrpSpPr>
        <p:grpSpPr>
          <a:xfrm>
            <a:off x="7427221" y="241066"/>
            <a:ext cx="1542949" cy="399511"/>
            <a:chOff x="7427220" y="241065"/>
            <a:chExt cx="1542949" cy="399511"/>
          </a:xfrm>
        </p:grpSpPr>
        <p:grpSp>
          <p:nvGrpSpPr>
            <p:cNvPr id="5" name="Group 38"/>
            <p:cNvGrpSpPr>
              <a:grpSpLocks noChangeAspect="1"/>
            </p:cNvGrpSpPr>
            <p:nvPr userDrawn="1"/>
          </p:nvGrpSpPr>
          <p:grpSpPr bwMode="auto">
            <a:xfrm>
              <a:off x="8539379" y="241065"/>
              <a:ext cx="430790" cy="399511"/>
              <a:chOff x="4169" y="1528"/>
              <a:chExt cx="1391" cy="1290"/>
            </a:xfrm>
          </p:grpSpPr>
          <p:sp>
            <p:nvSpPr>
              <p:cNvPr id="41" name="Freeform 5"/>
              <p:cNvSpPr>
                <a:spLocks/>
              </p:cNvSpPr>
              <p:nvPr/>
            </p:nvSpPr>
            <p:spPr bwMode="auto">
              <a:xfrm>
                <a:off x="4169" y="1547"/>
                <a:ext cx="1110" cy="1271"/>
              </a:xfrm>
              <a:custGeom>
                <a:avLst/>
                <a:gdLst>
                  <a:gd name="T0" fmla="*/ 1 w 469"/>
                  <a:gd name="T1" fmla="*/ 262 h 535"/>
                  <a:gd name="T2" fmla="*/ 1 w 469"/>
                  <a:gd name="T3" fmla="*/ 70 h 535"/>
                  <a:gd name="T4" fmla="*/ 6 w 469"/>
                  <a:gd name="T5" fmla="*/ 35 h 535"/>
                  <a:gd name="T6" fmla="*/ 59 w 469"/>
                  <a:gd name="T7" fmla="*/ 6 h 535"/>
                  <a:gd name="T8" fmla="*/ 88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1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1" y="262"/>
                    </a:moveTo>
                    <a:cubicBezTo>
                      <a:pt x="1" y="198"/>
                      <a:pt x="0" y="134"/>
                      <a:pt x="1" y="70"/>
                    </a:cubicBezTo>
                    <a:cubicBezTo>
                      <a:pt x="1" y="59"/>
                      <a:pt x="3" y="46"/>
                      <a:pt x="6" y="35"/>
                    </a:cubicBezTo>
                    <a:cubicBezTo>
                      <a:pt x="14" y="11"/>
                      <a:pt x="35" y="0"/>
                      <a:pt x="59" y="6"/>
                    </a:cubicBezTo>
                    <a:cubicBezTo>
                      <a:pt x="69" y="9"/>
                      <a:pt x="79" y="13"/>
                      <a:pt x="88" y="18"/>
                    </a:cubicBezTo>
                    <a:cubicBezTo>
                      <a:pt x="200" y="82"/>
                      <a:pt x="312" y="147"/>
                      <a:pt x="424" y="211"/>
                    </a:cubicBezTo>
                    <a:cubicBezTo>
                      <a:pt x="434" y="217"/>
                      <a:pt x="444" y="224"/>
                      <a:pt x="452" y="232"/>
                    </a:cubicBezTo>
                    <a:cubicBezTo>
                      <a:pt x="469" y="250"/>
                      <a:pt x="469" y="273"/>
                      <a:pt x="452" y="292"/>
                    </a:cubicBezTo>
                    <a:cubicBezTo>
                      <a:pt x="445" y="300"/>
                      <a:pt x="435" y="307"/>
                      <a:pt x="426" y="312"/>
                    </a:cubicBezTo>
                    <a:cubicBezTo>
                      <a:pt x="313" y="377"/>
                      <a:pt x="200" y="442"/>
                      <a:pt x="88" y="506"/>
                    </a:cubicBezTo>
                    <a:cubicBezTo>
                      <a:pt x="37" y="535"/>
                      <a:pt x="1" y="514"/>
                      <a:pt x="1" y="456"/>
                    </a:cubicBezTo>
                    <a:cubicBezTo>
                      <a:pt x="0" y="392"/>
                      <a:pt x="1" y="327"/>
                      <a:pt x="1" y="262"/>
                    </a:cubicBezTo>
                    <a:close/>
                  </a:path>
                </a:pathLst>
              </a:custGeom>
              <a:solidFill>
                <a:srgbClr val="C5D8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6"/>
              <p:cNvSpPr>
                <a:spLocks/>
              </p:cNvSpPr>
              <p:nvPr/>
            </p:nvSpPr>
            <p:spPr bwMode="auto">
              <a:xfrm>
                <a:off x="4169" y="1547"/>
                <a:ext cx="1110" cy="1271"/>
              </a:xfrm>
              <a:custGeom>
                <a:avLst/>
                <a:gdLst>
                  <a:gd name="T0" fmla="*/ 1 w 469"/>
                  <a:gd name="T1" fmla="*/ 262 h 535"/>
                  <a:gd name="T2" fmla="*/ 1 w 469"/>
                  <a:gd name="T3" fmla="*/ 70 h 535"/>
                  <a:gd name="T4" fmla="*/ 6 w 469"/>
                  <a:gd name="T5" fmla="*/ 35 h 535"/>
                  <a:gd name="T6" fmla="*/ 59 w 469"/>
                  <a:gd name="T7" fmla="*/ 6 h 535"/>
                  <a:gd name="T8" fmla="*/ 88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1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1" y="262"/>
                    </a:moveTo>
                    <a:cubicBezTo>
                      <a:pt x="1" y="198"/>
                      <a:pt x="0" y="134"/>
                      <a:pt x="1" y="70"/>
                    </a:cubicBezTo>
                    <a:cubicBezTo>
                      <a:pt x="1" y="59"/>
                      <a:pt x="3" y="46"/>
                      <a:pt x="6" y="35"/>
                    </a:cubicBezTo>
                    <a:cubicBezTo>
                      <a:pt x="14" y="11"/>
                      <a:pt x="35" y="0"/>
                      <a:pt x="59" y="6"/>
                    </a:cubicBezTo>
                    <a:cubicBezTo>
                      <a:pt x="69" y="9"/>
                      <a:pt x="79" y="13"/>
                      <a:pt x="88" y="18"/>
                    </a:cubicBezTo>
                    <a:cubicBezTo>
                      <a:pt x="200" y="82"/>
                      <a:pt x="312" y="147"/>
                      <a:pt x="424" y="211"/>
                    </a:cubicBezTo>
                    <a:cubicBezTo>
                      <a:pt x="434" y="217"/>
                      <a:pt x="444" y="224"/>
                      <a:pt x="452" y="232"/>
                    </a:cubicBezTo>
                    <a:cubicBezTo>
                      <a:pt x="469" y="250"/>
                      <a:pt x="469" y="273"/>
                      <a:pt x="452" y="292"/>
                    </a:cubicBezTo>
                    <a:cubicBezTo>
                      <a:pt x="445" y="300"/>
                      <a:pt x="435" y="307"/>
                      <a:pt x="426" y="312"/>
                    </a:cubicBezTo>
                    <a:cubicBezTo>
                      <a:pt x="313" y="377"/>
                      <a:pt x="200" y="442"/>
                      <a:pt x="88" y="506"/>
                    </a:cubicBezTo>
                    <a:cubicBezTo>
                      <a:pt x="37" y="535"/>
                      <a:pt x="1" y="514"/>
                      <a:pt x="1" y="456"/>
                    </a:cubicBezTo>
                    <a:cubicBezTo>
                      <a:pt x="0" y="392"/>
                      <a:pt x="1" y="327"/>
                      <a:pt x="1" y="262"/>
                    </a:cubicBezTo>
                    <a:close/>
                  </a:path>
                </a:pathLst>
              </a:custGeom>
              <a:noFill/>
              <a:ln w="6350" cap="flat">
                <a:solidFill>
                  <a:srgbClr val="9CA94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7"/>
              <p:cNvSpPr>
                <a:spLocks/>
              </p:cNvSpPr>
              <p:nvPr/>
            </p:nvSpPr>
            <p:spPr bwMode="auto">
              <a:xfrm>
                <a:off x="4451" y="1528"/>
                <a:ext cx="1109" cy="1271"/>
              </a:xfrm>
              <a:custGeom>
                <a:avLst/>
                <a:gdLst>
                  <a:gd name="T0" fmla="*/ 0 w 469"/>
                  <a:gd name="T1" fmla="*/ 262 h 535"/>
                  <a:gd name="T2" fmla="*/ 1 w 469"/>
                  <a:gd name="T3" fmla="*/ 70 h 535"/>
                  <a:gd name="T4" fmla="*/ 6 w 469"/>
                  <a:gd name="T5" fmla="*/ 35 h 535"/>
                  <a:gd name="T6" fmla="*/ 59 w 469"/>
                  <a:gd name="T7" fmla="*/ 6 h 535"/>
                  <a:gd name="T8" fmla="*/ 87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0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0" y="262"/>
                    </a:moveTo>
                    <a:cubicBezTo>
                      <a:pt x="0" y="198"/>
                      <a:pt x="0" y="134"/>
                      <a:pt x="1" y="70"/>
                    </a:cubicBezTo>
                    <a:cubicBezTo>
                      <a:pt x="1" y="58"/>
                      <a:pt x="2" y="46"/>
                      <a:pt x="6" y="35"/>
                    </a:cubicBezTo>
                    <a:cubicBezTo>
                      <a:pt x="14" y="11"/>
                      <a:pt x="35" y="0"/>
                      <a:pt x="59" y="6"/>
                    </a:cubicBezTo>
                    <a:cubicBezTo>
                      <a:pt x="69" y="9"/>
                      <a:pt x="79" y="13"/>
                      <a:pt x="87" y="18"/>
                    </a:cubicBezTo>
                    <a:cubicBezTo>
                      <a:pt x="200" y="82"/>
                      <a:pt x="312" y="147"/>
                      <a:pt x="424" y="211"/>
                    </a:cubicBezTo>
                    <a:cubicBezTo>
                      <a:pt x="434" y="217"/>
                      <a:pt x="444" y="224"/>
                      <a:pt x="452" y="232"/>
                    </a:cubicBezTo>
                    <a:cubicBezTo>
                      <a:pt x="469" y="250"/>
                      <a:pt x="468" y="273"/>
                      <a:pt x="452" y="292"/>
                    </a:cubicBezTo>
                    <a:cubicBezTo>
                      <a:pt x="444" y="300"/>
                      <a:pt x="435" y="307"/>
                      <a:pt x="426" y="312"/>
                    </a:cubicBezTo>
                    <a:cubicBezTo>
                      <a:pt x="313" y="377"/>
                      <a:pt x="200" y="442"/>
                      <a:pt x="88" y="506"/>
                    </a:cubicBezTo>
                    <a:cubicBezTo>
                      <a:pt x="37" y="535"/>
                      <a:pt x="1" y="514"/>
                      <a:pt x="1" y="456"/>
                    </a:cubicBezTo>
                    <a:cubicBezTo>
                      <a:pt x="0" y="392"/>
                      <a:pt x="0" y="327"/>
                      <a:pt x="0" y="262"/>
                    </a:cubicBezTo>
                    <a:close/>
                  </a:path>
                </a:pathLst>
              </a:custGeom>
              <a:solidFill>
                <a:srgbClr val="C5D83A"/>
              </a:solidFill>
              <a:ln>
                <a:noFill/>
              </a:ln>
              <a:effectLst>
                <a:outerShdw blurRad="50800" dist="38100" dir="10800000" sx="92000" sy="92000" algn="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8"/>
              <p:cNvSpPr>
                <a:spLocks/>
              </p:cNvSpPr>
              <p:nvPr/>
            </p:nvSpPr>
            <p:spPr bwMode="auto">
              <a:xfrm>
                <a:off x="4451" y="1528"/>
                <a:ext cx="1109" cy="1271"/>
              </a:xfrm>
              <a:custGeom>
                <a:avLst/>
                <a:gdLst>
                  <a:gd name="T0" fmla="*/ 0 w 469"/>
                  <a:gd name="T1" fmla="*/ 262 h 535"/>
                  <a:gd name="T2" fmla="*/ 1 w 469"/>
                  <a:gd name="T3" fmla="*/ 70 h 535"/>
                  <a:gd name="T4" fmla="*/ 6 w 469"/>
                  <a:gd name="T5" fmla="*/ 35 h 535"/>
                  <a:gd name="T6" fmla="*/ 59 w 469"/>
                  <a:gd name="T7" fmla="*/ 6 h 535"/>
                  <a:gd name="T8" fmla="*/ 87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0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0" y="262"/>
                    </a:moveTo>
                    <a:cubicBezTo>
                      <a:pt x="0" y="198"/>
                      <a:pt x="0" y="134"/>
                      <a:pt x="1" y="70"/>
                    </a:cubicBezTo>
                    <a:cubicBezTo>
                      <a:pt x="1" y="58"/>
                      <a:pt x="2" y="46"/>
                      <a:pt x="6" y="35"/>
                    </a:cubicBezTo>
                    <a:cubicBezTo>
                      <a:pt x="14" y="11"/>
                      <a:pt x="35" y="0"/>
                      <a:pt x="59" y="6"/>
                    </a:cubicBezTo>
                    <a:cubicBezTo>
                      <a:pt x="69" y="9"/>
                      <a:pt x="79" y="13"/>
                      <a:pt x="87" y="18"/>
                    </a:cubicBezTo>
                    <a:cubicBezTo>
                      <a:pt x="200" y="82"/>
                      <a:pt x="312" y="147"/>
                      <a:pt x="424" y="211"/>
                    </a:cubicBezTo>
                    <a:cubicBezTo>
                      <a:pt x="434" y="217"/>
                      <a:pt x="444" y="224"/>
                      <a:pt x="452" y="232"/>
                    </a:cubicBezTo>
                    <a:cubicBezTo>
                      <a:pt x="469" y="250"/>
                      <a:pt x="468" y="273"/>
                      <a:pt x="452" y="292"/>
                    </a:cubicBezTo>
                    <a:cubicBezTo>
                      <a:pt x="444" y="300"/>
                      <a:pt x="435" y="307"/>
                      <a:pt x="426" y="312"/>
                    </a:cubicBezTo>
                    <a:cubicBezTo>
                      <a:pt x="313" y="377"/>
                      <a:pt x="200" y="442"/>
                      <a:pt x="88" y="506"/>
                    </a:cubicBezTo>
                    <a:cubicBezTo>
                      <a:pt x="37" y="535"/>
                      <a:pt x="1" y="514"/>
                      <a:pt x="1" y="456"/>
                    </a:cubicBezTo>
                    <a:cubicBezTo>
                      <a:pt x="0" y="392"/>
                      <a:pt x="0" y="327"/>
                      <a:pt x="0" y="262"/>
                    </a:cubicBezTo>
                    <a:close/>
                  </a:path>
                </a:pathLst>
              </a:custGeom>
              <a:noFill/>
              <a:ln w="6350" cap="flat">
                <a:solidFill>
                  <a:srgbClr val="9CA94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9"/>
              <p:cNvSpPr>
                <a:spLocks/>
              </p:cNvSpPr>
              <p:nvPr/>
            </p:nvSpPr>
            <p:spPr bwMode="auto">
              <a:xfrm>
                <a:off x="4884" y="2029"/>
                <a:ext cx="355" cy="397"/>
              </a:xfrm>
              <a:custGeom>
                <a:avLst/>
                <a:gdLst>
                  <a:gd name="T0" fmla="*/ 106 w 150"/>
                  <a:gd name="T1" fmla="*/ 103 h 167"/>
                  <a:gd name="T2" fmla="*/ 112 w 150"/>
                  <a:gd name="T3" fmla="*/ 85 h 167"/>
                  <a:gd name="T4" fmla="*/ 121 w 150"/>
                  <a:gd name="T5" fmla="*/ 60 h 167"/>
                  <a:gd name="T6" fmla="*/ 119 w 150"/>
                  <a:gd name="T7" fmla="*/ 58 h 167"/>
                  <a:gd name="T8" fmla="*/ 109 w 150"/>
                  <a:gd name="T9" fmla="*/ 58 h 167"/>
                  <a:gd name="T10" fmla="*/ 107 w 150"/>
                  <a:gd name="T11" fmla="*/ 56 h 167"/>
                  <a:gd name="T12" fmla="*/ 107 w 150"/>
                  <a:gd name="T13" fmla="*/ 42 h 167"/>
                  <a:gd name="T14" fmla="*/ 109 w 150"/>
                  <a:gd name="T15" fmla="*/ 40 h 167"/>
                  <a:gd name="T16" fmla="*/ 148 w 150"/>
                  <a:gd name="T17" fmla="*/ 40 h 167"/>
                  <a:gd name="T18" fmla="*/ 149 w 150"/>
                  <a:gd name="T19" fmla="*/ 43 h 167"/>
                  <a:gd name="T20" fmla="*/ 124 w 150"/>
                  <a:gd name="T21" fmla="*/ 109 h 167"/>
                  <a:gd name="T22" fmla="*/ 110 w 150"/>
                  <a:gd name="T23" fmla="*/ 145 h 167"/>
                  <a:gd name="T24" fmla="*/ 107 w 150"/>
                  <a:gd name="T25" fmla="*/ 152 h 167"/>
                  <a:gd name="T26" fmla="*/ 83 w 150"/>
                  <a:gd name="T27" fmla="*/ 167 h 167"/>
                  <a:gd name="T28" fmla="*/ 72 w 150"/>
                  <a:gd name="T29" fmla="*/ 167 h 167"/>
                  <a:gd name="T30" fmla="*/ 70 w 150"/>
                  <a:gd name="T31" fmla="*/ 165 h 167"/>
                  <a:gd name="T32" fmla="*/ 70 w 150"/>
                  <a:gd name="T33" fmla="*/ 150 h 167"/>
                  <a:gd name="T34" fmla="*/ 72 w 150"/>
                  <a:gd name="T35" fmla="*/ 148 h 167"/>
                  <a:gd name="T36" fmla="*/ 84 w 150"/>
                  <a:gd name="T37" fmla="*/ 147 h 167"/>
                  <a:gd name="T38" fmla="*/ 94 w 150"/>
                  <a:gd name="T39" fmla="*/ 131 h 167"/>
                  <a:gd name="T40" fmla="*/ 87 w 150"/>
                  <a:gd name="T41" fmla="*/ 111 h 167"/>
                  <a:gd name="T42" fmla="*/ 68 w 150"/>
                  <a:gd name="T43" fmla="*/ 63 h 167"/>
                  <a:gd name="T44" fmla="*/ 61 w 150"/>
                  <a:gd name="T45" fmla="*/ 58 h 167"/>
                  <a:gd name="T46" fmla="*/ 42 w 150"/>
                  <a:gd name="T47" fmla="*/ 58 h 167"/>
                  <a:gd name="T48" fmla="*/ 39 w 150"/>
                  <a:gd name="T49" fmla="*/ 61 h 167"/>
                  <a:gd name="T50" fmla="*/ 39 w 150"/>
                  <a:gd name="T51" fmla="*/ 128 h 167"/>
                  <a:gd name="T52" fmla="*/ 36 w 150"/>
                  <a:gd name="T53" fmla="*/ 131 h 167"/>
                  <a:gd name="T54" fmla="*/ 21 w 150"/>
                  <a:gd name="T55" fmla="*/ 131 h 167"/>
                  <a:gd name="T56" fmla="*/ 18 w 150"/>
                  <a:gd name="T57" fmla="*/ 128 h 167"/>
                  <a:gd name="T58" fmla="*/ 18 w 150"/>
                  <a:gd name="T59" fmla="*/ 61 h 167"/>
                  <a:gd name="T60" fmla="*/ 15 w 150"/>
                  <a:gd name="T61" fmla="*/ 58 h 167"/>
                  <a:gd name="T62" fmla="*/ 2 w 150"/>
                  <a:gd name="T63" fmla="*/ 58 h 167"/>
                  <a:gd name="T64" fmla="*/ 0 w 150"/>
                  <a:gd name="T65" fmla="*/ 56 h 167"/>
                  <a:gd name="T66" fmla="*/ 0 w 150"/>
                  <a:gd name="T67" fmla="*/ 42 h 167"/>
                  <a:gd name="T68" fmla="*/ 2 w 150"/>
                  <a:gd name="T69" fmla="*/ 40 h 167"/>
                  <a:gd name="T70" fmla="*/ 15 w 150"/>
                  <a:gd name="T71" fmla="*/ 41 h 167"/>
                  <a:gd name="T72" fmla="*/ 18 w 150"/>
                  <a:gd name="T73" fmla="*/ 37 h 167"/>
                  <a:gd name="T74" fmla="*/ 20 w 150"/>
                  <a:gd name="T75" fmla="*/ 27 h 167"/>
                  <a:gd name="T76" fmla="*/ 61 w 150"/>
                  <a:gd name="T77" fmla="*/ 4 h 167"/>
                  <a:gd name="T78" fmla="*/ 68 w 150"/>
                  <a:gd name="T79" fmla="*/ 6 h 167"/>
                  <a:gd name="T80" fmla="*/ 70 w 150"/>
                  <a:gd name="T81" fmla="*/ 8 h 167"/>
                  <a:gd name="T82" fmla="*/ 65 w 150"/>
                  <a:gd name="T83" fmla="*/ 21 h 167"/>
                  <a:gd name="T84" fmla="*/ 62 w 150"/>
                  <a:gd name="T85" fmla="*/ 22 h 167"/>
                  <a:gd name="T86" fmla="*/ 59 w 150"/>
                  <a:gd name="T87" fmla="*/ 21 h 167"/>
                  <a:gd name="T88" fmla="*/ 39 w 150"/>
                  <a:gd name="T89" fmla="*/ 35 h 167"/>
                  <a:gd name="T90" fmla="*/ 44 w 150"/>
                  <a:gd name="T91" fmla="*/ 40 h 167"/>
                  <a:gd name="T92" fmla="*/ 73 w 150"/>
                  <a:gd name="T93" fmla="*/ 40 h 167"/>
                  <a:gd name="T94" fmla="*/ 84 w 150"/>
                  <a:gd name="T95" fmla="*/ 48 h 167"/>
                  <a:gd name="T96" fmla="*/ 104 w 150"/>
                  <a:gd name="T97" fmla="*/ 100 h 167"/>
                  <a:gd name="T98" fmla="*/ 106 w 150"/>
                  <a:gd name="T99" fmla="*/ 10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0" h="167">
                    <a:moveTo>
                      <a:pt x="106" y="103"/>
                    </a:moveTo>
                    <a:cubicBezTo>
                      <a:pt x="108" y="97"/>
                      <a:pt x="110" y="91"/>
                      <a:pt x="112" y="85"/>
                    </a:cubicBezTo>
                    <a:cubicBezTo>
                      <a:pt x="115" y="77"/>
                      <a:pt x="118" y="69"/>
                      <a:pt x="121" y="60"/>
                    </a:cubicBezTo>
                    <a:cubicBezTo>
                      <a:pt x="122" y="58"/>
                      <a:pt x="121" y="58"/>
                      <a:pt x="119" y="58"/>
                    </a:cubicBezTo>
                    <a:cubicBezTo>
                      <a:pt x="116" y="58"/>
                      <a:pt x="113" y="58"/>
                      <a:pt x="109" y="58"/>
                    </a:cubicBezTo>
                    <a:cubicBezTo>
                      <a:pt x="108" y="58"/>
                      <a:pt x="107" y="58"/>
                      <a:pt x="107" y="56"/>
                    </a:cubicBezTo>
                    <a:cubicBezTo>
                      <a:pt x="107" y="51"/>
                      <a:pt x="107" y="47"/>
                      <a:pt x="107" y="42"/>
                    </a:cubicBezTo>
                    <a:cubicBezTo>
                      <a:pt x="107" y="41"/>
                      <a:pt x="108" y="40"/>
                      <a:pt x="109" y="40"/>
                    </a:cubicBezTo>
                    <a:cubicBezTo>
                      <a:pt x="122" y="41"/>
                      <a:pt x="135" y="41"/>
                      <a:pt x="148" y="40"/>
                    </a:cubicBezTo>
                    <a:cubicBezTo>
                      <a:pt x="150" y="40"/>
                      <a:pt x="149" y="42"/>
                      <a:pt x="149" y="43"/>
                    </a:cubicBezTo>
                    <a:cubicBezTo>
                      <a:pt x="141" y="65"/>
                      <a:pt x="132" y="87"/>
                      <a:pt x="124" y="109"/>
                    </a:cubicBezTo>
                    <a:cubicBezTo>
                      <a:pt x="120" y="121"/>
                      <a:pt x="115" y="133"/>
                      <a:pt x="110" y="145"/>
                    </a:cubicBezTo>
                    <a:cubicBezTo>
                      <a:pt x="109" y="148"/>
                      <a:pt x="108" y="150"/>
                      <a:pt x="107" y="152"/>
                    </a:cubicBezTo>
                    <a:cubicBezTo>
                      <a:pt x="102" y="162"/>
                      <a:pt x="94" y="166"/>
                      <a:pt x="83" y="167"/>
                    </a:cubicBezTo>
                    <a:cubicBezTo>
                      <a:pt x="79" y="167"/>
                      <a:pt x="75" y="167"/>
                      <a:pt x="72" y="167"/>
                    </a:cubicBezTo>
                    <a:cubicBezTo>
                      <a:pt x="70" y="167"/>
                      <a:pt x="70" y="166"/>
                      <a:pt x="70" y="165"/>
                    </a:cubicBezTo>
                    <a:cubicBezTo>
                      <a:pt x="70" y="160"/>
                      <a:pt x="70" y="155"/>
                      <a:pt x="70" y="150"/>
                    </a:cubicBezTo>
                    <a:cubicBezTo>
                      <a:pt x="70" y="148"/>
                      <a:pt x="70" y="148"/>
                      <a:pt x="72" y="148"/>
                    </a:cubicBezTo>
                    <a:cubicBezTo>
                      <a:pt x="76" y="148"/>
                      <a:pt x="80" y="148"/>
                      <a:pt x="84" y="147"/>
                    </a:cubicBezTo>
                    <a:cubicBezTo>
                      <a:pt x="92" y="144"/>
                      <a:pt x="95" y="139"/>
                      <a:pt x="94" y="131"/>
                    </a:cubicBezTo>
                    <a:cubicBezTo>
                      <a:pt x="93" y="124"/>
                      <a:pt x="90" y="117"/>
                      <a:pt x="87" y="111"/>
                    </a:cubicBezTo>
                    <a:cubicBezTo>
                      <a:pt x="81" y="95"/>
                      <a:pt x="75" y="79"/>
                      <a:pt x="68" y="63"/>
                    </a:cubicBezTo>
                    <a:cubicBezTo>
                      <a:pt x="66" y="59"/>
                      <a:pt x="66" y="58"/>
                      <a:pt x="61" y="58"/>
                    </a:cubicBezTo>
                    <a:cubicBezTo>
                      <a:pt x="54" y="58"/>
                      <a:pt x="48" y="58"/>
                      <a:pt x="42" y="58"/>
                    </a:cubicBezTo>
                    <a:cubicBezTo>
                      <a:pt x="40" y="58"/>
                      <a:pt x="39" y="59"/>
                      <a:pt x="39" y="61"/>
                    </a:cubicBezTo>
                    <a:cubicBezTo>
                      <a:pt x="39" y="83"/>
                      <a:pt x="39" y="106"/>
                      <a:pt x="39" y="128"/>
                    </a:cubicBezTo>
                    <a:cubicBezTo>
                      <a:pt x="39" y="131"/>
                      <a:pt x="39" y="131"/>
                      <a:pt x="36" y="131"/>
                    </a:cubicBezTo>
                    <a:cubicBezTo>
                      <a:pt x="31" y="131"/>
                      <a:pt x="26" y="131"/>
                      <a:pt x="21" y="131"/>
                    </a:cubicBezTo>
                    <a:cubicBezTo>
                      <a:pt x="18" y="131"/>
                      <a:pt x="18" y="131"/>
                      <a:pt x="18" y="128"/>
                    </a:cubicBezTo>
                    <a:cubicBezTo>
                      <a:pt x="18" y="106"/>
                      <a:pt x="18" y="84"/>
                      <a:pt x="18" y="61"/>
                    </a:cubicBezTo>
                    <a:cubicBezTo>
                      <a:pt x="18" y="58"/>
                      <a:pt x="17" y="58"/>
                      <a:pt x="15" y="58"/>
                    </a:cubicBezTo>
                    <a:cubicBezTo>
                      <a:pt x="10" y="58"/>
                      <a:pt x="6" y="58"/>
                      <a:pt x="2" y="58"/>
                    </a:cubicBezTo>
                    <a:cubicBezTo>
                      <a:pt x="0" y="58"/>
                      <a:pt x="0" y="58"/>
                      <a:pt x="0" y="56"/>
                    </a:cubicBezTo>
                    <a:cubicBezTo>
                      <a:pt x="0" y="51"/>
                      <a:pt x="0" y="47"/>
                      <a:pt x="0" y="42"/>
                    </a:cubicBezTo>
                    <a:cubicBezTo>
                      <a:pt x="0" y="41"/>
                      <a:pt x="1" y="40"/>
                      <a:pt x="2" y="40"/>
                    </a:cubicBezTo>
                    <a:cubicBezTo>
                      <a:pt x="6" y="41"/>
                      <a:pt x="11" y="40"/>
                      <a:pt x="15" y="41"/>
                    </a:cubicBezTo>
                    <a:cubicBezTo>
                      <a:pt x="18" y="41"/>
                      <a:pt x="18" y="40"/>
                      <a:pt x="18" y="37"/>
                    </a:cubicBezTo>
                    <a:cubicBezTo>
                      <a:pt x="19" y="34"/>
                      <a:pt x="19" y="31"/>
                      <a:pt x="20" y="27"/>
                    </a:cubicBezTo>
                    <a:cubicBezTo>
                      <a:pt x="26" y="9"/>
                      <a:pt x="41" y="0"/>
                      <a:pt x="61" y="4"/>
                    </a:cubicBezTo>
                    <a:cubicBezTo>
                      <a:pt x="63" y="4"/>
                      <a:pt x="66" y="5"/>
                      <a:pt x="68" y="6"/>
                    </a:cubicBezTo>
                    <a:cubicBezTo>
                      <a:pt x="70" y="6"/>
                      <a:pt x="70" y="6"/>
                      <a:pt x="70" y="8"/>
                    </a:cubicBezTo>
                    <a:cubicBezTo>
                      <a:pt x="68" y="12"/>
                      <a:pt x="66" y="17"/>
                      <a:pt x="65" y="21"/>
                    </a:cubicBezTo>
                    <a:cubicBezTo>
                      <a:pt x="64" y="22"/>
                      <a:pt x="63" y="22"/>
                      <a:pt x="62" y="22"/>
                    </a:cubicBezTo>
                    <a:cubicBezTo>
                      <a:pt x="61" y="21"/>
                      <a:pt x="60" y="21"/>
                      <a:pt x="59" y="21"/>
                    </a:cubicBezTo>
                    <a:cubicBezTo>
                      <a:pt x="48" y="18"/>
                      <a:pt x="40" y="24"/>
                      <a:pt x="39" y="35"/>
                    </a:cubicBezTo>
                    <a:cubicBezTo>
                      <a:pt x="38" y="40"/>
                      <a:pt x="38" y="40"/>
                      <a:pt x="44" y="40"/>
                    </a:cubicBezTo>
                    <a:cubicBezTo>
                      <a:pt x="54" y="40"/>
                      <a:pt x="63" y="40"/>
                      <a:pt x="73" y="40"/>
                    </a:cubicBezTo>
                    <a:cubicBezTo>
                      <a:pt x="79" y="41"/>
                      <a:pt x="82" y="42"/>
                      <a:pt x="84" y="48"/>
                    </a:cubicBezTo>
                    <a:cubicBezTo>
                      <a:pt x="91" y="65"/>
                      <a:pt x="98" y="83"/>
                      <a:pt x="104" y="100"/>
                    </a:cubicBezTo>
                    <a:cubicBezTo>
                      <a:pt x="105" y="101"/>
                      <a:pt x="105" y="101"/>
                      <a:pt x="106" y="103"/>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0"/>
              <p:cNvSpPr>
                <a:spLocks/>
              </p:cNvSpPr>
              <p:nvPr/>
            </p:nvSpPr>
            <p:spPr bwMode="auto">
              <a:xfrm>
                <a:off x="4585" y="2122"/>
                <a:ext cx="164" cy="228"/>
              </a:xfrm>
              <a:custGeom>
                <a:avLst/>
                <a:gdLst>
                  <a:gd name="T0" fmla="*/ 36 w 69"/>
                  <a:gd name="T1" fmla="*/ 0 h 96"/>
                  <a:gd name="T2" fmla="*/ 60 w 69"/>
                  <a:gd name="T3" fmla="*/ 5 h 96"/>
                  <a:gd name="T4" fmla="*/ 62 w 69"/>
                  <a:gd name="T5" fmla="*/ 8 h 96"/>
                  <a:gd name="T6" fmla="*/ 57 w 69"/>
                  <a:gd name="T7" fmla="*/ 21 h 96"/>
                  <a:gd name="T8" fmla="*/ 55 w 69"/>
                  <a:gd name="T9" fmla="*/ 21 h 96"/>
                  <a:gd name="T10" fmla="*/ 34 w 69"/>
                  <a:gd name="T11" fmla="*/ 17 h 96"/>
                  <a:gd name="T12" fmla="*/ 26 w 69"/>
                  <a:gd name="T13" fmla="*/ 23 h 96"/>
                  <a:gd name="T14" fmla="*/ 30 w 69"/>
                  <a:gd name="T15" fmla="*/ 32 h 96"/>
                  <a:gd name="T16" fmla="*/ 44 w 69"/>
                  <a:gd name="T17" fmla="*/ 39 h 96"/>
                  <a:gd name="T18" fmla="*/ 55 w 69"/>
                  <a:gd name="T19" fmla="*/ 44 h 96"/>
                  <a:gd name="T20" fmla="*/ 67 w 69"/>
                  <a:gd name="T21" fmla="*/ 71 h 96"/>
                  <a:gd name="T22" fmla="*/ 48 w 69"/>
                  <a:gd name="T23" fmla="*/ 92 h 96"/>
                  <a:gd name="T24" fmla="*/ 6 w 69"/>
                  <a:gd name="T25" fmla="*/ 87 h 96"/>
                  <a:gd name="T26" fmla="*/ 5 w 69"/>
                  <a:gd name="T27" fmla="*/ 85 h 96"/>
                  <a:gd name="T28" fmla="*/ 11 w 69"/>
                  <a:gd name="T29" fmla="*/ 71 h 96"/>
                  <a:gd name="T30" fmla="*/ 13 w 69"/>
                  <a:gd name="T31" fmla="*/ 71 h 96"/>
                  <a:gd name="T32" fmla="*/ 37 w 69"/>
                  <a:gd name="T33" fmla="*/ 77 h 96"/>
                  <a:gd name="T34" fmla="*/ 45 w 69"/>
                  <a:gd name="T35" fmla="*/ 71 h 96"/>
                  <a:gd name="T36" fmla="*/ 43 w 69"/>
                  <a:gd name="T37" fmla="*/ 61 h 96"/>
                  <a:gd name="T38" fmla="*/ 36 w 69"/>
                  <a:gd name="T39" fmla="*/ 56 h 96"/>
                  <a:gd name="T40" fmla="*/ 23 w 69"/>
                  <a:gd name="T41" fmla="*/ 50 h 96"/>
                  <a:gd name="T42" fmla="*/ 12 w 69"/>
                  <a:gd name="T43" fmla="*/ 43 h 96"/>
                  <a:gd name="T44" fmla="*/ 18 w 69"/>
                  <a:gd name="T45" fmla="*/ 3 h 96"/>
                  <a:gd name="T46" fmla="*/ 36 w 69"/>
                  <a:gd name="T4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9" h="96">
                    <a:moveTo>
                      <a:pt x="36" y="0"/>
                    </a:moveTo>
                    <a:cubicBezTo>
                      <a:pt x="45" y="0"/>
                      <a:pt x="53" y="2"/>
                      <a:pt x="60" y="5"/>
                    </a:cubicBezTo>
                    <a:cubicBezTo>
                      <a:pt x="62" y="6"/>
                      <a:pt x="62" y="6"/>
                      <a:pt x="62" y="8"/>
                    </a:cubicBezTo>
                    <a:cubicBezTo>
                      <a:pt x="60" y="12"/>
                      <a:pt x="58" y="17"/>
                      <a:pt x="57" y="21"/>
                    </a:cubicBezTo>
                    <a:cubicBezTo>
                      <a:pt x="56" y="22"/>
                      <a:pt x="56" y="22"/>
                      <a:pt x="55" y="21"/>
                    </a:cubicBezTo>
                    <a:cubicBezTo>
                      <a:pt x="48" y="17"/>
                      <a:pt x="41" y="16"/>
                      <a:pt x="34" y="17"/>
                    </a:cubicBezTo>
                    <a:cubicBezTo>
                      <a:pt x="30" y="17"/>
                      <a:pt x="27" y="19"/>
                      <a:pt x="26" y="23"/>
                    </a:cubicBezTo>
                    <a:cubicBezTo>
                      <a:pt x="25" y="27"/>
                      <a:pt x="26" y="30"/>
                      <a:pt x="30" y="32"/>
                    </a:cubicBezTo>
                    <a:cubicBezTo>
                      <a:pt x="34" y="35"/>
                      <a:pt x="39" y="37"/>
                      <a:pt x="44" y="39"/>
                    </a:cubicBezTo>
                    <a:cubicBezTo>
                      <a:pt x="47" y="40"/>
                      <a:pt x="51" y="42"/>
                      <a:pt x="55" y="44"/>
                    </a:cubicBezTo>
                    <a:cubicBezTo>
                      <a:pt x="65" y="50"/>
                      <a:pt x="69" y="59"/>
                      <a:pt x="67" y="71"/>
                    </a:cubicBezTo>
                    <a:cubicBezTo>
                      <a:pt x="66" y="82"/>
                      <a:pt x="59" y="89"/>
                      <a:pt x="48" y="92"/>
                    </a:cubicBezTo>
                    <a:cubicBezTo>
                      <a:pt x="33" y="96"/>
                      <a:pt x="19" y="95"/>
                      <a:pt x="6" y="87"/>
                    </a:cubicBezTo>
                    <a:cubicBezTo>
                      <a:pt x="4" y="86"/>
                      <a:pt x="4" y="86"/>
                      <a:pt x="5" y="85"/>
                    </a:cubicBezTo>
                    <a:cubicBezTo>
                      <a:pt x="7" y="80"/>
                      <a:pt x="9" y="76"/>
                      <a:pt x="11" y="71"/>
                    </a:cubicBezTo>
                    <a:cubicBezTo>
                      <a:pt x="12" y="70"/>
                      <a:pt x="12" y="70"/>
                      <a:pt x="13" y="71"/>
                    </a:cubicBezTo>
                    <a:cubicBezTo>
                      <a:pt x="21" y="76"/>
                      <a:pt x="29" y="78"/>
                      <a:pt x="37" y="77"/>
                    </a:cubicBezTo>
                    <a:cubicBezTo>
                      <a:pt x="41" y="76"/>
                      <a:pt x="44" y="75"/>
                      <a:pt x="45" y="71"/>
                    </a:cubicBezTo>
                    <a:cubicBezTo>
                      <a:pt x="46" y="68"/>
                      <a:pt x="46" y="64"/>
                      <a:pt x="43" y="61"/>
                    </a:cubicBezTo>
                    <a:cubicBezTo>
                      <a:pt x="41" y="59"/>
                      <a:pt x="39" y="57"/>
                      <a:pt x="36" y="56"/>
                    </a:cubicBezTo>
                    <a:cubicBezTo>
                      <a:pt x="32" y="54"/>
                      <a:pt x="28" y="52"/>
                      <a:pt x="23" y="50"/>
                    </a:cubicBezTo>
                    <a:cubicBezTo>
                      <a:pt x="19" y="48"/>
                      <a:pt x="15" y="46"/>
                      <a:pt x="12" y="43"/>
                    </a:cubicBezTo>
                    <a:cubicBezTo>
                      <a:pt x="0" y="32"/>
                      <a:pt x="1" y="11"/>
                      <a:pt x="18" y="3"/>
                    </a:cubicBezTo>
                    <a:cubicBezTo>
                      <a:pt x="24" y="1"/>
                      <a:pt x="30" y="0"/>
                      <a:pt x="36" y="0"/>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1"/>
              <p:cNvSpPr>
                <a:spLocks/>
              </p:cNvSpPr>
              <p:nvPr/>
            </p:nvSpPr>
            <p:spPr bwMode="auto">
              <a:xfrm>
                <a:off x="4765" y="2124"/>
                <a:ext cx="85" cy="216"/>
              </a:xfrm>
              <a:custGeom>
                <a:avLst/>
                <a:gdLst>
                  <a:gd name="T0" fmla="*/ 36 w 36"/>
                  <a:gd name="T1" fmla="*/ 46 h 91"/>
                  <a:gd name="T2" fmla="*/ 36 w 36"/>
                  <a:gd name="T3" fmla="*/ 88 h 91"/>
                  <a:gd name="T4" fmla="*/ 33 w 36"/>
                  <a:gd name="T5" fmla="*/ 91 h 91"/>
                  <a:gd name="T6" fmla="*/ 18 w 36"/>
                  <a:gd name="T7" fmla="*/ 91 h 91"/>
                  <a:gd name="T8" fmla="*/ 15 w 36"/>
                  <a:gd name="T9" fmla="*/ 88 h 91"/>
                  <a:gd name="T10" fmla="*/ 15 w 36"/>
                  <a:gd name="T11" fmla="*/ 21 h 91"/>
                  <a:gd name="T12" fmla="*/ 12 w 36"/>
                  <a:gd name="T13" fmla="*/ 18 h 91"/>
                  <a:gd name="T14" fmla="*/ 2 w 36"/>
                  <a:gd name="T15" fmla="*/ 18 h 91"/>
                  <a:gd name="T16" fmla="*/ 0 w 36"/>
                  <a:gd name="T17" fmla="*/ 16 h 91"/>
                  <a:gd name="T18" fmla="*/ 0 w 36"/>
                  <a:gd name="T19" fmla="*/ 3 h 91"/>
                  <a:gd name="T20" fmla="*/ 2 w 36"/>
                  <a:gd name="T21" fmla="*/ 0 h 91"/>
                  <a:gd name="T22" fmla="*/ 34 w 36"/>
                  <a:gd name="T23" fmla="*/ 0 h 91"/>
                  <a:gd name="T24" fmla="*/ 36 w 36"/>
                  <a:gd name="T25" fmla="*/ 3 h 91"/>
                  <a:gd name="T26" fmla="*/ 36 w 36"/>
                  <a:gd name="T27"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91">
                    <a:moveTo>
                      <a:pt x="36" y="46"/>
                    </a:moveTo>
                    <a:cubicBezTo>
                      <a:pt x="36" y="60"/>
                      <a:pt x="36" y="74"/>
                      <a:pt x="36" y="88"/>
                    </a:cubicBezTo>
                    <a:cubicBezTo>
                      <a:pt x="36" y="91"/>
                      <a:pt x="36" y="91"/>
                      <a:pt x="33" y="91"/>
                    </a:cubicBezTo>
                    <a:cubicBezTo>
                      <a:pt x="28" y="91"/>
                      <a:pt x="23" y="91"/>
                      <a:pt x="18" y="91"/>
                    </a:cubicBezTo>
                    <a:cubicBezTo>
                      <a:pt x="15" y="91"/>
                      <a:pt x="15" y="91"/>
                      <a:pt x="15" y="88"/>
                    </a:cubicBezTo>
                    <a:cubicBezTo>
                      <a:pt x="15" y="66"/>
                      <a:pt x="15" y="44"/>
                      <a:pt x="15" y="21"/>
                    </a:cubicBezTo>
                    <a:cubicBezTo>
                      <a:pt x="15" y="19"/>
                      <a:pt x="14" y="18"/>
                      <a:pt x="12" y="18"/>
                    </a:cubicBezTo>
                    <a:cubicBezTo>
                      <a:pt x="9" y="18"/>
                      <a:pt x="5" y="18"/>
                      <a:pt x="2" y="18"/>
                    </a:cubicBezTo>
                    <a:cubicBezTo>
                      <a:pt x="1" y="18"/>
                      <a:pt x="0" y="18"/>
                      <a:pt x="0" y="16"/>
                    </a:cubicBezTo>
                    <a:cubicBezTo>
                      <a:pt x="0" y="11"/>
                      <a:pt x="0" y="7"/>
                      <a:pt x="0" y="3"/>
                    </a:cubicBezTo>
                    <a:cubicBezTo>
                      <a:pt x="0" y="1"/>
                      <a:pt x="1" y="0"/>
                      <a:pt x="2" y="0"/>
                    </a:cubicBezTo>
                    <a:cubicBezTo>
                      <a:pt x="13" y="1"/>
                      <a:pt x="23" y="1"/>
                      <a:pt x="34" y="0"/>
                    </a:cubicBezTo>
                    <a:cubicBezTo>
                      <a:pt x="36" y="0"/>
                      <a:pt x="36" y="1"/>
                      <a:pt x="36" y="3"/>
                    </a:cubicBezTo>
                    <a:cubicBezTo>
                      <a:pt x="36" y="17"/>
                      <a:pt x="36" y="32"/>
                      <a:pt x="36" y="46"/>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2"/>
              <p:cNvSpPr>
                <a:spLocks/>
              </p:cNvSpPr>
              <p:nvPr/>
            </p:nvSpPr>
            <p:spPr bwMode="auto">
              <a:xfrm>
                <a:off x="5267" y="2036"/>
                <a:ext cx="59" cy="60"/>
              </a:xfrm>
              <a:custGeom>
                <a:avLst/>
                <a:gdLst>
                  <a:gd name="T0" fmla="*/ 0 w 25"/>
                  <a:gd name="T1" fmla="*/ 13 h 25"/>
                  <a:gd name="T2" fmla="*/ 0 w 25"/>
                  <a:gd name="T3" fmla="*/ 2 h 25"/>
                  <a:gd name="T4" fmla="*/ 3 w 25"/>
                  <a:gd name="T5" fmla="*/ 0 h 25"/>
                  <a:gd name="T6" fmla="*/ 23 w 25"/>
                  <a:gd name="T7" fmla="*/ 0 h 25"/>
                  <a:gd name="T8" fmla="*/ 25 w 25"/>
                  <a:gd name="T9" fmla="*/ 2 h 25"/>
                  <a:gd name="T10" fmla="*/ 25 w 25"/>
                  <a:gd name="T11" fmla="*/ 23 h 25"/>
                  <a:gd name="T12" fmla="*/ 23 w 25"/>
                  <a:gd name="T13" fmla="*/ 25 h 25"/>
                  <a:gd name="T14" fmla="*/ 3 w 25"/>
                  <a:gd name="T15" fmla="*/ 25 h 25"/>
                  <a:gd name="T16" fmla="*/ 0 w 25"/>
                  <a:gd name="T17" fmla="*/ 23 h 25"/>
                  <a:gd name="T18" fmla="*/ 0 w 25"/>
                  <a:gd name="T19"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0" y="13"/>
                    </a:moveTo>
                    <a:cubicBezTo>
                      <a:pt x="0" y="9"/>
                      <a:pt x="1" y="6"/>
                      <a:pt x="0" y="2"/>
                    </a:cubicBezTo>
                    <a:cubicBezTo>
                      <a:pt x="0" y="1"/>
                      <a:pt x="1" y="0"/>
                      <a:pt x="3" y="0"/>
                    </a:cubicBezTo>
                    <a:cubicBezTo>
                      <a:pt x="9" y="0"/>
                      <a:pt x="16" y="0"/>
                      <a:pt x="23" y="0"/>
                    </a:cubicBezTo>
                    <a:cubicBezTo>
                      <a:pt x="25" y="0"/>
                      <a:pt x="25" y="1"/>
                      <a:pt x="25" y="2"/>
                    </a:cubicBezTo>
                    <a:cubicBezTo>
                      <a:pt x="25" y="9"/>
                      <a:pt x="25" y="16"/>
                      <a:pt x="25" y="23"/>
                    </a:cubicBezTo>
                    <a:cubicBezTo>
                      <a:pt x="25" y="24"/>
                      <a:pt x="25" y="25"/>
                      <a:pt x="23" y="25"/>
                    </a:cubicBezTo>
                    <a:cubicBezTo>
                      <a:pt x="16" y="25"/>
                      <a:pt x="9" y="25"/>
                      <a:pt x="3" y="25"/>
                    </a:cubicBezTo>
                    <a:cubicBezTo>
                      <a:pt x="1" y="25"/>
                      <a:pt x="0" y="24"/>
                      <a:pt x="0" y="23"/>
                    </a:cubicBezTo>
                    <a:cubicBezTo>
                      <a:pt x="1" y="19"/>
                      <a:pt x="0" y="16"/>
                      <a:pt x="0" y="13"/>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0" name="Rectangle 39"/>
            <p:cNvSpPr/>
            <p:nvPr userDrawn="1"/>
          </p:nvSpPr>
          <p:spPr>
            <a:xfrm>
              <a:off x="7427220" y="371842"/>
              <a:ext cx="1140377" cy="192360"/>
            </a:xfrm>
            <a:prstGeom prst="rect">
              <a:avLst/>
            </a:prstGeom>
            <a:noFill/>
          </p:spPr>
          <p:txBody>
            <a:bodyPr wrap="none" lIns="68580" tIns="34290" rIns="68580" bIns="34290">
              <a:spAutoFit/>
            </a:bodyPr>
            <a:lstStyle/>
            <a:p>
              <a:r>
                <a:rPr lang="en-US" sz="800" strike="noStrike" spc="0">
                  <a:latin typeface="Century Gothic" panose="020B0502020202020204" pitchFamily="34" charset="0"/>
                </a:rPr>
                <a:t>Keeping you ahead</a:t>
              </a:r>
              <a:endParaRPr lang="en-US" sz="700" strike="noStrike" spc="0">
                <a:latin typeface="Century Gothic" panose="020B0502020202020204" pitchFamily="34" charset="0"/>
              </a:endParaRPr>
            </a:p>
          </p:txBody>
        </p:sp>
      </p:grpSp>
    </p:spTree>
    <p:extLst>
      <p:ext uri="{BB962C8B-B14F-4D97-AF65-F5344CB8AC3E}">
        <p14:creationId xmlns:p14="http://schemas.microsoft.com/office/powerpoint/2010/main" val="2158423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t>‹#›</a:t>
            </a:fld>
            <a:endParaRPr lang="en-US"/>
          </a:p>
        </p:txBody>
      </p:sp>
      <p:sp>
        <p:nvSpPr>
          <p:cNvPr id="5" name="Title 4"/>
          <p:cNvSpPr>
            <a:spLocks noGrp="1"/>
          </p:cNvSpPr>
          <p:nvPr>
            <p:ph type="title" hasCustomPrompt="1"/>
          </p:nvPr>
        </p:nvSpPr>
        <p:spPr/>
        <p:txBody>
          <a:bodyPr/>
          <a:lstStyle>
            <a:lvl1pPr>
              <a:defRPr baseline="0"/>
            </a:lvl1pPr>
          </a:lstStyle>
          <a:p>
            <a:r>
              <a:rPr lang="en-US"/>
              <a:t>AGENDA</a:t>
            </a:r>
          </a:p>
        </p:txBody>
      </p:sp>
      <p:grpSp>
        <p:nvGrpSpPr>
          <p:cNvPr id="30" name="Group 29">
            <a:extLst>
              <a:ext uri="{FF2B5EF4-FFF2-40B4-BE49-F238E27FC236}">
                <a16:creationId xmlns:a16="http://schemas.microsoft.com/office/drawing/2014/main" id="{62D161BB-E9A0-4C84-B81C-680E9D201940}"/>
              </a:ext>
            </a:extLst>
          </p:cNvPr>
          <p:cNvGrpSpPr/>
          <p:nvPr userDrawn="1"/>
        </p:nvGrpSpPr>
        <p:grpSpPr>
          <a:xfrm>
            <a:off x="324000" y="970388"/>
            <a:ext cx="739298" cy="584775"/>
            <a:chOff x="324000" y="970388"/>
            <a:chExt cx="739298" cy="584775"/>
          </a:xfrm>
        </p:grpSpPr>
        <p:sp>
          <p:nvSpPr>
            <p:cNvPr id="8" name="Rectangle 7">
              <a:extLst>
                <a:ext uri="{FF2B5EF4-FFF2-40B4-BE49-F238E27FC236}">
                  <a16:creationId xmlns:a16="http://schemas.microsoft.com/office/drawing/2014/main" id="{1C3166A6-F41B-45A4-92DF-F0B509EE8458}"/>
                </a:ext>
              </a:extLst>
            </p:cNvPr>
            <p:cNvSpPr/>
            <p:nvPr/>
          </p:nvSpPr>
          <p:spPr>
            <a:xfrm>
              <a:off x="324000" y="1034175"/>
              <a:ext cx="122382" cy="457200"/>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a:p>
          </p:txBody>
        </p:sp>
        <p:sp>
          <p:nvSpPr>
            <p:cNvPr id="9" name="TextBox 8">
              <a:extLst>
                <a:ext uri="{FF2B5EF4-FFF2-40B4-BE49-F238E27FC236}">
                  <a16:creationId xmlns:a16="http://schemas.microsoft.com/office/drawing/2014/main" id="{552D2382-F5C6-45FF-9C5D-E8E26A951AC0}"/>
                </a:ext>
              </a:extLst>
            </p:cNvPr>
            <p:cNvSpPr txBox="1"/>
            <p:nvPr/>
          </p:nvSpPr>
          <p:spPr>
            <a:xfrm>
              <a:off x="462934" y="970388"/>
              <a:ext cx="600364" cy="584775"/>
            </a:xfrm>
            <a:prstGeom prst="rect">
              <a:avLst/>
            </a:prstGeom>
            <a:noFill/>
          </p:spPr>
          <p:txBody>
            <a:bodyPr wrap="square" rtlCol="0">
              <a:spAutoFit/>
            </a:bodyPr>
            <a:lstStyle/>
            <a:p>
              <a:r>
                <a:rPr lang="en-US" sz="3200">
                  <a:solidFill>
                    <a:schemeClr val="accent1"/>
                  </a:solidFill>
                  <a:latin typeface="Impact" pitchFamily="34" charset="0"/>
                </a:rPr>
                <a:t>01</a:t>
              </a:r>
            </a:p>
          </p:txBody>
        </p:sp>
      </p:grpSp>
      <p:grpSp>
        <p:nvGrpSpPr>
          <p:cNvPr id="31" name="Group 30">
            <a:extLst>
              <a:ext uri="{FF2B5EF4-FFF2-40B4-BE49-F238E27FC236}">
                <a16:creationId xmlns:a16="http://schemas.microsoft.com/office/drawing/2014/main" id="{F7DA82C5-F2E2-482A-A2A1-3CF744413BA8}"/>
              </a:ext>
            </a:extLst>
          </p:cNvPr>
          <p:cNvGrpSpPr/>
          <p:nvPr userDrawn="1"/>
        </p:nvGrpSpPr>
        <p:grpSpPr>
          <a:xfrm>
            <a:off x="324000" y="1609779"/>
            <a:ext cx="776242" cy="584775"/>
            <a:chOff x="324000" y="1609779"/>
            <a:chExt cx="776242" cy="584775"/>
          </a:xfrm>
        </p:grpSpPr>
        <p:sp>
          <p:nvSpPr>
            <p:cNvPr id="12" name="Rectangle 11">
              <a:extLst>
                <a:ext uri="{FF2B5EF4-FFF2-40B4-BE49-F238E27FC236}">
                  <a16:creationId xmlns:a16="http://schemas.microsoft.com/office/drawing/2014/main" id="{C8AA51CE-5F59-4296-B4EA-B308738960AB}"/>
                </a:ext>
              </a:extLst>
            </p:cNvPr>
            <p:cNvSpPr/>
            <p:nvPr/>
          </p:nvSpPr>
          <p:spPr>
            <a:xfrm>
              <a:off x="324000" y="1673566"/>
              <a:ext cx="122382" cy="457200"/>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a:p>
          </p:txBody>
        </p:sp>
        <p:sp>
          <p:nvSpPr>
            <p:cNvPr id="13" name="TextBox 12">
              <a:extLst>
                <a:ext uri="{FF2B5EF4-FFF2-40B4-BE49-F238E27FC236}">
                  <a16:creationId xmlns:a16="http://schemas.microsoft.com/office/drawing/2014/main" id="{891A4343-C193-4CFA-8372-2E43A07B1845}"/>
                </a:ext>
              </a:extLst>
            </p:cNvPr>
            <p:cNvSpPr txBox="1"/>
            <p:nvPr/>
          </p:nvSpPr>
          <p:spPr>
            <a:xfrm>
              <a:off x="462934" y="1609779"/>
              <a:ext cx="637308" cy="584775"/>
            </a:xfrm>
            <a:prstGeom prst="rect">
              <a:avLst/>
            </a:prstGeom>
            <a:noFill/>
          </p:spPr>
          <p:txBody>
            <a:bodyPr wrap="square" rtlCol="0">
              <a:spAutoFit/>
            </a:bodyPr>
            <a:lstStyle/>
            <a:p>
              <a:r>
                <a:rPr lang="en-US" sz="3200">
                  <a:solidFill>
                    <a:schemeClr val="accent2"/>
                  </a:solidFill>
                  <a:latin typeface="Impact" pitchFamily="34" charset="0"/>
                </a:rPr>
                <a:t>02</a:t>
              </a:r>
            </a:p>
          </p:txBody>
        </p:sp>
      </p:grpSp>
      <p:grpSp>
        <p:nvGrpSpPr>
          <p:cNvPr id="32" name="Group 31">
            <a:extLst>
              <a:ext uri="{FF2B5EF4-FFF2-40B4-BE49-F238E27FC236}">
                <a16:creationId xmlns:a16="http://schemas.microsoft.com/office/drawing/2014/main" id="{3DF5479A-D744-420E-865C-9CEE11BBC7E3}"/>
              </a:ext>
            </a:extLst>
          </p:cNvPr>
          <p:cNvGrpSpPr/>
          <p:nvPr userDrawn="1"/>
        </p:nvGrpSpPr>
        <p:grpSpPr>
          <a:xfrm>
            <a:off x="324000" y="2249170"/>
            <a:ext cx="776242" cy="584775"/>
            <a:chOff x="324000" y="2249170"/>
            <a:chExt cx="776242" cy="584775"/>
          </a:xfrm>
        </p:grpSpPr>
        <p:sp>
          <p:nvSpPr>
            <p:cNvPr id="16" name="Rectangle 15">
              <a:extLst>
                <a:ext uri="{FF2B5EF4-FFF2-40B4-BE49-F238E27FC236}">
                  <a16:creationId xmlns:a16="http://schemas.microsoft.com/office/drawing/2014/main" id="{3C680145-B3AD-4B2A-9E40-F5094E133BFE}"/>
                </a:ext>
              </a:extLst>
            </p:cNvPr>
            <p:cNvSpPr/>
            <p:nvPr/>
          </p:nvSpPr>
          <p:spPr>
            <a:xfrm>
              <a:off x="324000" y="2312957"/>
              <a:ext cx="122382" cy="457200"/>
            </a:xfrm>
            <a:prstGeom prst="rect">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a:p>
          </p:txBody>
        </p:sp>
        <p:sp>
          <p:nvSpPr>
            <p:cNvPr id="17" name="TextBox 16">
              <a:extLst>
                <a:ext uri="{FF2B5EF4-FFF2-40B4-BE49-F238E27FC236}">
                  <a16:creationId xmlns:a16="http://schemas.microsoft.com/office/drawing/2014/main" id="{DDF48DF7-6E11-486A-8FE6-AEE948204566}"/>
                </a:ext>
              </a:extLst>
            </p:cNvPr>
            <p:cNvSpPr txBox="1"/>
            <p:nvPr/>
          </p:nvSpPr>
          <p:spPr>
            <a:xfrm>
              <a:off x="462934" y="2249170"/>
              <a:ext cx="637308" cy="584775"/>
            </a:xfrm>
            <a:prstGeom prst="rect">
              <a:avLst/>
            </a:prstGeom>
            <a:noFill/>
          </p:spPr>
          <p:txBody>
            <a:bodyPr wrap="square" rtlCol="0">
              <a:spAutoFit/>
            </a:bodyPr>
            <a:lstStyle/>
            <a:p>
              <a:r>
                <a:rPr lang="en-US" sz="3200">
                  <a:solidFill>
                    <a:schemeClr val="accent3"/>
                  </a:solidFill>
                  <a:latin typeface="Impact" pitchFamily="34" charset="0"/>
                </a:rPr>
                <a:t>03</a:t>
              </a:r>
            </a:p>
          </p:txBody>
        </p:sp>
      </p:grpSp>
      <p:grpSp>
        <p:nvGrpSpPr>
          <p:cNvPr id="33" name="Group 32">
            <a:extLst>
              <a:ext uri="{FF2B5EF4-FFF2-40B4-BE49-F238E27FC236}">
                <a16:creationId xmlns:a16="http://schemas.microsoft.com/office/drawing/2014/main" id="{D3AB779D-C36B-449A-90A1-4B9C9A8AB11D}"/>
              </a:ext>
            </a:extLst>
          </p:cNvPr>
          <p:cNvGrpSpPr/>
          <p:nvPr userDrawn="1"/>
        </p:nvGrpSpPr>
        <p:grpSpPr>
          <a:xfrm>
            <a:off x="324000" y="2888561"/>
            <a:ext cx="776242" cy="584775"/>
            <a:chOff x="324000" y="2888561"/>
            <a:chExt cx="776242" cy="584775"/>
          </a:xfrm>
        </p:grpSpPr>
        <p:sp>
          <p:nvSpPr>
            <p:cNvPr id="20" name="Rectangle 19">
              <a:extLst>
                <a:ext uri="{FF2B5EF4-FFF2-40B4-BE49-F238E27FC236}">
                  <a16:creationId xmlns:a16="http://schemas.microsoft.com/office/drawing/2014/main" id="{8140F5ED-12D8-43D6-B130-3C4F403121C1}"/>
                </a:ext>
              </a:extLst>
            </p:cNvPr>
            <p:cNvSpPr/>
            <p:nvPr/>
          </p:nvSpPr>
          <p:spPr>
            <a:xfrm>
              <a:off x="324000" y="2952348"/>
              <a:ext cx="122382" cy="457200"/>
            </a:xfrm>
            <a:prstGeom prst="rect">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a:p>
          </p:txBody>
        </p:sp>
        <p:sp>
          <p:nvSpPr>
            <p:cNvPr id="21" name="TextBox 20">
              <a:extLst>
                <a:ext uri="{FF2B5EF4-FFF2-40B4-BE49-F238E27FC236}">
                  <a16:creationId xmlns:a16="http://schemas.microsoft.com/office/drawing/2014/main" id="{174EFB40-188F-4F11-AF25-AA94EF9E5756}"/>
                </a:ext>
              </a:extLst>
            </p:cNvPr>
            <p:cNvSpPr txBox="1"/>
            <p:nvPr/>
          </p:nvSpPr>
          <p:spPr>
            <a:xfrm>
              <a:off x="462934" y="2888561"/>
              <a:ext cx="637308" cy="584775"/>
            </a:xfrm>
            <a:prstGeom prst="rect">
              <a:avLst/>
            </a:prstGeom>
            <a:noFill/>
          </p:spPr>
          <p:txBody>
            <a:bodyPr wrap="square" rtlCol="0">
              <a:spAutoFit/>
            </a:bodyPr>
            <a:lstStyle/>
            <a:p>
              <a:r>
                <a:rPr lang="en-US" sz="3200">
                  <a:solidFill>
                    <a:schemeClr val="accent4"/>
                  </a:solidFill>
                  <a:latin typeface="Impact" pitchFamily="34" charset="0"/>
                </a:rPr>
                <a:t>04</a:t>
              </a:r>
            </a:p>
          </p:txBody>
        </p:sp>
      </p:grpSp>
      <p:grpSp>
        <p:nvGrpSpPr>
          <p:cNvPr id="34" name="Group 33">
            <a:extLst>
              <a:ext uri="{FF2B5EF4-FFF2-40B4-BE49-F238E27FC236}">
                <a16:creationId xmlns:a16="http://schemas.microsoft.com/office/drawing/2014/main" id="{919BE849-4E9C-4E5A-964F-03DD46AD681A}"/>
              </a:ext>
            </a:extLst>
          </p:cNvPr>
          <p:cNvGrpSpPr/>
          <p:nvPr userDrawn="1"/>
        </p:nvGrpSpPr>
        <p:grpSpPr>
          <a:xfrm>
            <a:off x="324000" y="3527952"/>
            <a:ext cx="869950" cy="584775"/>
            <a:chOff x="324000" y="3527952"/>
            <a:chExt cx="869950" cy="584775"/>
          </a:xfrm>
        </p:grpSpPr>
        <p:sp>
          <p:nvSpPr>
            <p:cNvPr id="24" name="Rectangle 23">
              <a:extLst>
                <a:ext uri="{FF2B5EF4-FFF2-40B4-BE49-F238E27FC236}">
                  <a16:creationId xmlns:a16="http://schemas.microsoft.com/office/drawing/2014/main" id="{7CA7B16F-5C06-4879-B941-44B5FD928812}"/>
                </a:ext>
              </a:extLst>
            </p:cNvPr>
            <p:cNvSpPr/>
            <p:nvPr/>
          </p:nvSpPr>
          <p:spPr>
            <a:xfrm>
              <a:off x="324000" y="3591739"/>
              <a:ext cx="122382" cy="457200"/>
            </a:xfrm>
            <a:prstGeom prst="rect">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a:p>
          </p:txBody>
        </p:sp>
        <p:sp>
          <p:nvSpPr>
            <p:cNvPr id="25" name="TextBox 24">
              <a:extLst>
                <a:ext uri="{FF2B5EF4-FFF2-40B4-BE49-F238E27FC236}">
                  <a16:creationId xmlns:a16="http://schemas.microsoft.com/office/drawing/2014/main" id="{4913F642-8676-49CD-9378-2B6BD2FDEB24}"/>
                </a:ext>
              </a:extLst>
            </p:cNvPr>
            <p:cNvSpPr txBox="1"/>
            <p:nvPr/>
          </p:nvSpPr>
          <p:spPr>
            <a:xfrm>
              <a:off x="462934" y="3527952"/>
              <a:ext cx="731016" cy="584775"/>
            </a:xfrm>
            <a:prstGeom prst="rect">
              <a:avLst/>
            </a:prstGeom>
            <a:noFill/>
          </p:spPr>
          <p:txBody>
            <a:bodyPr wrap="square" rtlCol="0">
              <a:spAutoFit/>
            </a:bodyPr>
            <a:lstStyle/>
            <a:p>
              <a:r>
                <a:rPr lang="en-US" sz="3200">
                  <a:solidFill>
                    <a:schemeClr val="accent5"/>
                  </a:solidFill>
                  <a:latin typeface="Impact" pitchFamily="34" charset="0"/>
                </a:rPr>
                <a:t>05</a:t>
              </a:r>
            </a:p>
          </p:txBody>
        </p:sp>
      </p:grpSp>
      <p:grpSp>
        <p:nvGrpSpPr>
          <p:cNvPr id="35" name="Group 34">
            <a:extLst>
              <a:ext uri="{FF2B5EF4-FFF2-40B4-BE49-F238E27FC236}">
                <a16:creationId xmlns:a16="http://schemas.microsoft.com/office/drawing/2014/main" id="{4AFFBDB2-5882-402C-9E75-62A32BA3279B}"/>
              </a:ext>
            </a:extLst>
          </p:cNvPr>
          <p:cNvGrpSpPr/>
          <p:nvPr userDrawn="1"/>
        </p:nvGrpSpPr>
        <p:grpSpPr>
          <a:xfrm>
            <a:off x="324000" y="4167342"/>
            <a:ext cx="869950" cy="584775"/>
            <a:chOff x="324000" y="4167342"/>
            <a:chExt cx="869950" cy="584775"/>
          </a:xfrm>
        </p:grpSpPr>
        <p:sp>
          <p:nvSpPr>
            <p:cNvPr id="28" name="Rectangle 27">
              <a:extLst>
                <a:ext uri="{FF2B5EF4-FFF2-40B4-BE49-F238E27FC236}">
                  <a16:creationId xmlns:a16="http://schemas.microsoft.com/office/drawing/2014/main" id="{1ED37896-6292-483B-89F7-8E03C1B9ED68}"/>
                </a:ext>
              </a:extLst>
            </p:cNvPr>
            <p:cNvSpPr/>
            <p:nvPr/>
          </p:nvSpPr>
          <p:spPr>
            <a:xfrm>
              <a:off x="324000" y="4231129"/>
              <a:ext cx="122382" cy="45720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a:p>
          </p:txBody>
        </p:sp>
        <p:sp>
          <p:nvSpPr>
            <p:cNvPr id="29" name="TextBox 28">
              <a:extLst>
                <a:ext uri="{FF2B5EF4-FFF2-40B4-BE49-F238E27FC236}">
                  <a16:creationId xmlns:a16="http://schemas.microsoft.com/office/drawing/2014/main" id="{54B6F334-07CC-4416-9A70-EE68005904F8}"/>
                </a:ext>
              </a:extLst>
            </p:cNvPr>
            <p:cNvSpPr txBox="1"/>
            <p:nvPr/>
          </p:nvSpPr>
          <p:spPr>
            <a:xfrm>
              <a:off x="462934" y="4167342"/>
              <a:ext cx="731016" cy="584775"/>
            </a:xfrm>
            <a:prstGeom prst="rect">
              <a:avLst/>
            </a:prstGeom>
            <a:noFill/>
          </p:spPr>
          <p:txBody>
            <a:bodyPr wrap="square" rtlCol="0">
              <a:spAutoFit/>
            </a:bodyPr>
            <a:lstStyle/>
            <a:p>
              <a:r>
                <a:rPr lang="en-US" sz="3200">
                  <a:solidFill>
                    <a:schemeClr val="accent6"/>
                  </a:solidFill>
                  <a:latin typeface="Impact" pitchFamily="34" charset="0"/>
                </a:rPr>
                <a:t>06</a:t>
              </a:r>
            </a:p>
          </p:txBody>
        </p:sp>
      </p:grpSp>
      <p:sp>
        <p:nvSpPr>
          <p:cNvPr id="3" name="Text Placeholder 2">
            <a:extLst>
              <a:ext uri="{FF2B5EF4-FFF2-40B4-BE49-F238E27FC236}">
                <a16:creationId xmlns:a16="http://schemas.microsoft.com/office/drawing/2014/main" id="{4A32CE3C-896B-46F3-AA80-7C8037C973EB}"/>
              </a:ext>
            </a:extLst>
          </p:cNvPr>
          <p:cNvSpPr>
            <a:spLocks noGrp="1"/>
          </p:cNvSpPr>
          <p:nvPr>
            <p:ph type="body" sz="quarter" idx="13" hasCustomPrompt="1"/>
          </p:nvPr>
        </p:nvSpPr>
        <p:spPr>
          <a:xfrm>
            <a:off x="1229100" y="1145558"/>
            <a:ext cx="4896862" cy="234434"/>
          </a:xfrm>
        </p:spPr>
        <p:txBody>
          <a:bodyPr rIns="0" bIns="0" anchor="ctr">
            <a:normAutofit/>
          </a:bodyPr>
          <a:lstStyle>
            <a:lvl1pPr marL="0" indent="0">
              <a:buNone/>
              <a:defRPr sz="1400"/>
            </a:lvl1pPr>
          </a:lstStyle>
          <a:p>
            <a:pPr lvl="0"/>
            <a:r>
              <a:rPr lang="en-US"/>
              <a:t>SECTION DIVIDER 1</a:t>
            </a:r>
          </a:p>
        </p:txBody>
      </p:sp>
      <p:sp>
        <p:nvSpPr>
          <p:cNvPr id="36" name="Text Placeholder 2">
            <a:extLst>
              <a:ext uri="{FF2B5EF4-FFF2-40B4-BE49-F238E27FC236}">
                <a16:creationId xmlns:a16="http://schemas.microsoft.com/office/drawing/2014/main" id="{27522565-96B8-44DB-AB59-310E11A6DE8C}"/>
              </a:ext>
            </a:extLst>
          </p:cNvPr>
          <p:cNvSpPr>
            <a:spLocks noGrp="1"/>
          </p:cNvSpPr>
          <p:nvPr>
            <p:ph type="body" sz="quarter" idx="14" hasCustomPrompt="1"/>
          </p:nvPr>
        </p:nvSpPr>
        <p:spPr>
          <a:xfrm>
            <a:off x="1229100" y="1784949"/>
            <a:ext cx="4896862" cy="234434"/>
          </a:xfrm>
        </p:spPr>
        <p:txBody>
          <a:bodyPr rIns="0" bIns="0" anchor="ctr">
            <a:normAutofit/>
          </a:bodyPr>
          <a:lstStyle>
            <a:lvl1pPr marL="0" indent="0">
              <a:buNone/>
              <a:defRPr sz="1400"/>
            </a:lvl1pPr>
          </a:lstStyle>
          <a:p>
            <a:pPr lvl="0"/>
            <a:r>
              <a:rPr lang="en-US"/>
              <a:t>SECTION DIVIDER 2</a:t>
            </a:r>
          </a:p>
        </p:txBody>
      </p:sp>
      <p:sp>
        <p:nvSpPr>
          <p:cNvPr id="37" name="Text Placeholder 2">
            <a:extLst>
              <a:ext uri="{FF2B5EF4-FFF2-40B4-BE49-F238E27FC236}">
                <a16:creationId xmlns:a16="http://schemas.microsoft.com/office/drawing/2014/main" id="{D20B090F-D8BF-414D-90A1-D2DBE446D49D}"/>
              </a:ext>
            </a:extLst>
          </p:cNvPr>
          <p:cNvSpPr>
            <a:spLocks noGrp="1"/>
          </p:cNvSpPr>
          <p:nvPr>
            <p:ph type="body" sz="quarter" idx="15" hasCustomPrompt="1"/>
          </p:nvPr>
        </p:nvSpPr>
        <p:spPr>
          <a:xfrm>
            <a:off x="1229100" y="2424340"/>
            <a:ext cx="4896862" cy="234434"/>
          </a:xfrm>
        </p:spPr>
        <p:txBody>
          <a:bodyPr rIns="0" bIns="0" anchor="ctr">
            <a:normAutofit/>
          </a:bodyPr>
          <a:lstStyle>
            <a:lvl1pPr marL="0" indent="0">
              <a:buNone/>
              <a:defRPr sz="1400"/>
            </a:lvl1pPr>
          </a:lstStyle>
          <a:p>
            <a:pPr lvl="0"/>
            <a:r>
              <a:rPr lang="en-US"/>
              <a:t>SECTION DIVIDER 3</a:t>
            </a:r>
          </a:p>
        </p:txBody>
      </p:sp>
      <p:sp>
        <p:nvSpPr>
          <p:cNvPr id="38" name="Text Placeholder 2">
            <a:extLst>
              <a:ext uri="{FF2B5EF4-FFF2-40B4-BE49-F238E27FC236}">
                <a16:creationId xmlns:a16="http://schemas.microsoft.com/office/drawing/2014/main" id="{FD56B850-8139-4412-AA48-5B3080C68A55}"/>
              </a:ext>
            </a:extLst>
          </p:cNvPr>
          <p:cNvSpPr>
            <a:spLocks noGrp="1"/>
          </p:cNvSpPr>
          <p:nvPr>
            <p:ph type="body" sz="quarter" idx="16" hasCustomPrompt="1"/>
          </p:nvPr>
        </p:nvSpPr>
        <p:spPr>
          <a:xfrm>
            <a:off x="1229100" y="3063731"/>
            <a:ext cx="4896862" cy="234434"/>
          </a:xfrm>
        </p:spPr>
        <p:txBody>
          <a:bodyPr rIns="0" bIns="0" anchor="ctr">
            <a:normAutofit/>
          </a:bodyPr>
          <a:lstStyle>
            <a:lvl1pPr marL="0" indent="0">
              <a:buNone/>
              <a:defRPr sz="1400"/>
            </a:lvl1pPr>
          </a:lstStyle>
          <a:p>
            <a:pPr lvl="0"/>
            <a:r>
              <a:rPr lang="en-US"/>
              <a:t>SECTION DIVIDER 4</a:t>
            </a:r>
          </a:p>
        </p:txBody>
      </p:sp>
      <p:sp>
        <p:nvSpPr>
          <p:cNvPr id="39" name="Text Placeholder 2">
            <a:extLst>
              <a:ext uri="{FF2B5EF4-FFF2-40B4-BE49-F238E27FC236}">
                <a16:creationId xmlns:a16="http://schemas.microsoft.com/office/drawing/2014/main" id="{BBAD39C6-C5BE-4DA1-BBBB-C5DDFB535840}"/>
              </a:ext>
            </a:extLst>
          </p:cNvPr>
          <p:cNvSpPr>
            <a:spLocks noGrp="1"/>
          </p:cNvSpPr>
          <p:nvPr>
            <p:ph type="body" sz="quarter" idx="17" hasCustomPrompt="1"/>
          </p:nvPr>
        </p:nvSpPr>
        <p:spPr>
          <a:xfrm>
            <a:off x="1229100" y="3703122"/>
            <a:ext cx="4896862" cy="234434"/>
          </a:xfrm>
        </p:spPr>
        <p:txBody>
          <a:bodyPr rIns="0" bIns="0" anchor="ctr">
            <a:normAutofit/>
          </a:bodyPr>
          <a:lstStyle>
            <a:lvl1pPr marL="0" indent="0">
              <a:buNone/>
              <a:defRPr sz="1400"/>
            </a:lvl1pPr>
          </a:lstStyle>
          <a:p>
            <a:pPr lvl="0"/>
            <a:r>
              <a:rPr lang="en-US"/>
              <a:t>SECTION DIVIDER 5</a:t>
            </a:r>
          </a:p>
        </p:txBody>
      </p:sp>
      <p:sp>
        <p:nvSpPr>
          <p:cNvPr id="40" name="Text Placeholder 2">
            <a:extLst>
              <a:ext uri="{FF2B5EF4-FFF2-40B4-BE49-F238E27FC236}">
                <a16:creationId xmlns:a16="http://schemas.microsoft.com/office/drawing/2014/main" id="{DEDBBCB0-9781-4DA9-92FC-BE500461DC46}"/>
              </a:ext>
            </a:extLst>
          </p:cNvPr>
          <p:cNvSpPr>
            <a:spLocks noGrp="1"/>
          </p:cNvSpPr>
          <p:nvPr>
            <p:ph type="body" sz="quarter" idx="18" hasCustomPrompt="1"/>
          </p:nvPr>
        </p:nvSpPr>
        <p:spPr>
          <a:xfrm>
            <a:off x="1229100" y="4342512"/>
            <a:ext cx="4896862" cy="234434"/>
          </a:xfrm>
        </p:spPr>
        <p:txBody>
          <a:bodyPr rIns="0" bIns="0" anchor="ctr">
            <a:normAutofit/>
          </a:bodyPr>
          <a:lstStyle>
            <a:lvl1pPr marL="0" indent="0">
              <a:buNone/>
              <a:defRPr sz="1400"/>
            </a:lvl1pPr>
          </a:lstStyle>
          <a:p>
            <a:pPr lvl="0"/>
            <a:r>
              <a:rPr lang="en-US"/>
              <a:t>SECTION DIVIDER 6</a:t>
            </a:r>
          </a:p>
        </p:txBody>
      </p:sp>
    </p:spTree>
    <p:extLst>
      <p:ext uri="{BB962C8B-B14F-4D97-AF65-F5344CB8AC3E}">
        <p14:creationId xmlns:p14="http://schemas.microsoft.com/office/powerpoint/2010/main" val="20826641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Cover Slide">
    <p:spTree>
      <p:nvGrpSpPr>
        <p:cNvPr id="1" name=""/>
        <p:cNvGrpSpPr/>
        <p:nvPr/>
      </p:nvGrpSpPr>
      <p:grpSpPr>
        <a:xfrm>
          <a:off x="0" y="0"/>
          <a:ext cx="0" cy="0"/>
          <a:chOff x="0" y="0"/>
          <a:chExt cx="0" cy="0"/>
        </a:xfrm>
      </p:grpSpPr>
      <p:pic>
        <p:nvPicPr>
          <p:cNvPr id="12292" name="Picture 4" descr="Manufacturing Execution (MES) System Defined | OptiProERP">
            <a:extLst>
              <a:ext uri="{FF2B5EF4-FFF2-40B4-BE49-F238E27FC236}">
                <a16:creationId xmlns:a16="http://schemas.microsoft.com/office/drawing/2014/main" id="{7FD31370-E4F1-4D47-92E6-B48D8F9C59F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336" y="8914"/>
            <a:ext cx="9276349" cy="513458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BA100332-FD9E-43B4-A5EA-D655F50E55C6}"/>
              </a:ext>
            </a:extLst>
          </p:cNvPr>
          <p:cNvSpPr/>
          <p:nvPr userDrawn="1"/>
        </p:nvSpPr>
        <p:spPr>
          <a:xfrm>
            <a:off x="-1" y="3028449"/>
            <a:ext cx="6829063" cy="18415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4862DC76-2326-4337-A09D-F6B09741B5C5}"/>
              </a:ext>
            </a:extLst>
          </p:cNvPr>
          <p:cNvSpPr/>
          <p:nvPr userDrawn="1"/>
        </p:nvSpPr>
        <p:spPr>
          <a:xfrm>
            <a:off x="0" y="3028449"/>
            <a:ext cx="6829062" cy="88900"/>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D44349FB-3EFD-45E8-9741-7BB218BE08AE}"/>
              </a:ext>
            </a:extLst>
          </p:cNvPr>
          <p:cNvSpPr/>
          <p:nvPr userDrawn="1"/>
        </p:nvSpPr>
        <p:spPr>
          <a:xfrm>
            <a:off x="8877270" y="0"/>
            <a:ext cx="266729" cy="5143500"/>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id="{B2E0560B-C8EC-45DE-AE89-65A343A6FE8A}"/>
              </a:ext>
            </a:extLst>
          </p:cNvPr>
          <p:cNvSpPr/>
          <p:nvPr userDrawn="1"/>
        </p:nvSpPr>
        <p:spPr>
          <a:xfrm>
            <a:off x="8613456" y="0"/>
            <a:ext cx="266729" cy="5143500"/>
          </a:xfrm>
          <a:prstGeom prst="rect">
            <a:avLst/>
          </a:prstGeom>
          <a:solidFill>
            <a:srgbClr val="BDD70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a:extLst>
              <a:ext uri="{FF2B5EF4-FFF2-40B4-BE49-F238E27FC236}">
                <a16:creationId xmlns:a16="http://schemas.microsoft.com/office/drawing/2014/main" id="{C673730A-509F-4C18-8764-173CF6818E38}"/>
              </a:ext>
            </a:extLst>
          </p:cNvPr>
          <p:cNvSpPr/>
          <p:nvPr userDrawn="1"/>
        </p:nvSpPr>
        <p:spPr>
          <a:xfrm>
            <a:off x="8352302" y="0"/>
            <a:ext cx="266729" cy="5143500"/>
          </a:xfrm>
          <a:prstGeom prst="rect">
            <a:avLst/>
          </a:prstGeom>
          <a:solidFill>
            <a:srgbClr val="BDD70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3" name="Group 12">
            <a:extLst>
              <a:ext uri="{FF2B5EF4-FFF2-40B4-BE49-F238E27FC236}">
                <a16:creationId xmlns:a16="http://schemas.microsoft.com/office/drawing/2014/main" id="{AF74E99E-CF72-4D8E-A24E-0DAC4860C504}"/>
              </a:ext>
            </a:extLst>
          </p:cNvPr>
          <p:cNvGrpSpPr/>
          <p:nvPr userDrawn="1"/>
        </p:nvGrpSpPr>
        <p:grpSpPr>
          <a:xfrm>
            <a:off x="7306510" y="0"/>
            <a:ext cx="1465634" cy="829997"/>
            <a:chOff x="9753599" y="1"/>
            <a:chExt cx="1739885" cy="985307"/>
          </a:xfrm>
        </p:grpSpPr>
        <p:sp>
          <p:nvSpPr>
            <p:cNvPr id="14" name="Round Same Side Corner Rectangle 72">
              <a:extLst>
                <a:ext uri="{FF2B5EF4-FFF2-40B4-BE49-F238E27FC236}">
                  <a16:creationId xmlns:a16="http://schemas.microsoft.com/office/drawing/2014/main" id="{16C0E275-4B85-4EE2-BC46-F29E0C9C6A03}"/>
                </a:ext>
              </a:extLst>
            </p:cNvPr>
            <p:cNvSpPr/>
            <p:nvPr/>
          </p:nvSpPr>
          <p:spPr>
            <a:xfrm rot="10800000">
              <a:off x="9753599" y="1"/>
              <a:ext cx="1739885" cy="985307"/>
            </a:xfrm>
            <a:prstGeom prst="round2Same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5" name="Picture 2" descr="Image result for sify logo">
              <a:extLst>
                <a:ext uri="{FF2B5EF4-FFF2-40B4-BE49-F238E27FC236}">
                  <a16:creationId xmlns:a16="http://schemas.microsoft.com/office/drawing/2014/main" id="{77506E3D-8016-4414-AE74-79A26E121E0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14"/>
            <a:stretch/>
          </p:blipFill>
          <p:spPr bwMode="auto">
            <a:xfrm>
              <a:off x="9913463" y="95622"/>
              <a:ext cx="1420156" cy="804646"/>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Slide Number Placeholder 27">
            <a:extLst>
              <a:ext uri="{FF2B5EF4-FFF2-40B4-BE49-F238E27FC236}">
                <a16:creationId xmlns:a16="http://schemas.microsoft.com/office/drawing/2014/main" id="{83D9CD19-34E8-4942-B632-FFBD3669E4B3}"/>
              </a:ext>
            </a:extLst>
          </p:cNvPr>
          <p:cNvSpPr txBox="1">
            <a:spLocks/>
          </p:cNvSpPr>
          <p:nvPr userDrawn="1"/>
        </p:nvSpPr>
        <p:spPr>
          <a:xfrm>
            <a:off x="3215861" y="4767264"/>
            <a:ext cx="2057400" cy="273844"/>
          </a:xfrm>
          <a:prstGeom prst="rect">
            <a:avLst/>
          </a:prstGeom>
        </p:spPr>
        <p:txBody>
          <a:bodyPr vert="horz" lIns="91428" tIns="45715" rIns="0" bIns="45715" rtlCol="0" anchor="ctr"/>
          <a:lstStyle>
            <a:defPPr>
              <a:defRPr lang="en-US"/>
            </a:defPPr>
            <a:lvl1pPr marL="0" algn="r" defTabSz="914286" rtl="0" eaLnBrk="1" latinLnBrk="0" hangingPunct="1">
              <a:defRPr sz="1000" kern="1200">
                <a:solidFill>
                  <a:schemeClr val="tx1">
                    <a:tint val="75000"/>
                  </a:schemeClr>
                </a:solidFill>
                <a:latin typeface="Trebuchet MS" pitchFamily="34" charset="0"/>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a:lstStyle>
          <a:p>
            <a:fld id="{408A3319-5104-4E46-B7BB-4F68F196E486}" type="slidenum">
              <a:rPr lang="en-IN" smtClean="0"/>
              <a:pPr/>
              <a:t>‹#›</a:t>
            </a:fld>
            <a:endParaRPr lang="en-IN"/>
          </a:p>
        </p:txBody>
      </p:sp>
      <p:sp>
        <p:nvSpPr>
          <p:cNvPr id="17" name="Text Placeholder 16">
            <a:extLst>
              <a:ext uri="{FF2B5EF4-FFF2-40B4-BE49-F238E27FC236}">
                <a16:creationId xmlns:a16="http://schemas.microsoft.com/office/drawing/2014/main" id="{2E64CF6D-2EC1-4E99-9509-ABE945C9B924}"/>
              </a:ext>
            </a:extLst>
          </p:cNvPr>
          <p:cNvSpPr>
            <a:spLocks noGrp="1"/>
          </p:cNvSpPr>
          <p:nvPr>
            <p:ph type="body" sz="quarter" idx="13" hasCustomPrompt="1"/>
          </p:nvPr>
        </p:nvSpPr>
        <p:spPr>
          <a:xfrm>
            <a:off x="366031" y="3348348"/>
            <a:ext cx="5112246" cy="341072"/>
          </a:xfrm>
        </p:spPr>
        <p:txBody>
          <a:bodyPr>
            <a:noAutofit/>
          </a:bodyPr>
          <a:lstStyle>
            <a:lvl1pPr marL="0" indent="0">
              <a:buNone/>
              <a:defRPr sz="2400" b="1">
                <a:solidFill>
                  <a:srgbClr val="10253F"/>
                </a:solidFill>
              </a:defRPr>
            </a:lvl1pPr>
          </a:lstStyle>
          <a:p>
            <a:pPr lvl="0"/>
            <a:r>
              <a:rPr lang="en-US"/>
              <a:t>TITLE OF THE SLIDE - LINE ONE</a:t>
            </a:r>
            <a:endParaRPr lang="en-IN"/>
          </a:p>
        </p:txBody>
      </p:sp>
      <p:sp>
        <p:nvSpPr>
          <p:cNvPr id="18" name="Text Placeholder 16">
            <a:extLst>
              <a:ext uri="{FF2B5EF4-FFF2-40B4-BE49-F238E27FC236}">
                <a16:creationId xmlns:a16="http://schemas.microsoft.com/office/drawing/2014/main" id="{B8F72929-D74C-4BDB-9B56-6937C3360D9C}"/>
              </a:ext>
            </a:extLst>
          </p:cNvPr>
          <p:cNvSpPr>
            <a:spLocks noGrp="1"/>
          </p:cNvSpPr>
          <p:nvPr>
            <p:ph type="body" sz="quarter" idx="14" hasCustomPrompt="1"/>
          </p:nvPr>
        </p:nvSpPr>
        <p:spPr>
          <a:xfrm>
            <a:off x="366031" y="3754390"/>
            <a:ext cx="5112246" cy="341072"/>
          </a:xfrm>
        </p:spPr>
        <p:txBody>
          <a:bodyPr>
            <a:noAutofit/>
          </a:bodyPr>
          <a:lstStyle>
            <a:lvl1pPr marL="0" indent="0">
              <a:buNone/>
              <a:defRPr sz="2400" b="1">
                <a:solidFill>
                  <a:schemeClr val="bg1"/>
                </a:solidFill>
              </a:defRPr>
            </a:lvl1pPr>
          </a:lstStyle>
          <a:p>
            <a:pPr lvl="0"/>
            <a:r>
              <a:rPr lang="en-US"/>
              <a:t>LINE TWO</a:t>
            </a:r>
          </a:p>
        </p:txBody>
      </p:sp>
      <p:sp>
        <p:nvSpPr>
          <p:cNvPr id="20" name="Text Placeholder 16">
            <a:extLst>
              <a:ext uri="{FF2B5EF4-FFF2-40B4-BE49-F238E27FC236}">
                <a16:creationId xmlns:a16="http://schemas.microsoft.com/office/drawing/2014/main" id="{2E4206FC-F25B-4090-B5DC-00954F9FF892}"/>
              </a:ext>
            </a:extLst>
          </p:cNvPr>
          <p:cNvSpPr>
            <a:spLocks noGrp="1"/>
          </p:cNvSpPr>
          <p:nvPr>
            <p:ph type="body" sz="quarter" idx="15" hasCustomPrompt="1"/>
          </p:nvPr>
        </p:nvSpPr>
        <p:spPr>
          <a:xfrm>
            <a:off x="366031" y="4367938"/>
            <a:ext cx="5112246" cy="341072"/>
          </a:xfrm>
        </p:spPr>
        <p:txBody>
          <a:bodyPr>
            <a:noAutofit/>
          </a:bodyPr>
          <a:lstStyle>
            <a:lvl1pPr marL="0" indent="0">
              <a:buNone/>
              <a:defRPr sz="1600" b="1">
                <a:solidFill>
                  <a:srgbClr val="595959"/>
                </a:solidFill>
              </a:defRPr>
            </a:lvl1pPr>
          </a:lstStyle>
          <a:p>
            <a:pPr lvl="0"/>
            <a:r>
              <a:rPr lang="en-US"/>
              <a:t>Month ‘18</a:t>
            </a:r>
          </a:p>
        </p:txBody>
      </p:sp>
    </p:spTree>
    <p:extLst>
      <p:ext uri="{BB962C8B-B14F-4D97-AF65-F5344CB8AC3E}">
        <p14:creationId xmlns:p14="http://schemas.microsoft.com/office/powerpoint/2010/main" val="15669792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606A74"/>
                </a:solidFill>
              </a:defRPr>
            </a:lvl1pPr>
          </a:lstStyle>
          <a:p>
            <a:r>
              <a:rPr lang="en-US" dirty="0"/>
              <a:t>CLICK TO EDIT MASTER TITLE STYLE</a:t>
            </a:r>
            <a:endParaRPr lang="en-IN"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BE2691A8-8EA4-4B03-A046-F29376EC35E3}" type="datetimeFigureOut">
              <a:rPr lang="en-IN" smtClean="0"/>
              <a:t>18-09-2023</a:t>
            </a:fld>
            <a:endParaRPr lang="en-IN"/>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IN"/>
          </a:p>
        </p:txBody>
      </p:sp>
      <p:sp>
        <p:nvSpPr>
          <p:cNvPr id="6" name="Slide Number Placeholder 5"/>
          <p:cNvSpPr>
            <a:spLocks noGrp="1"/>
          </p:cNvSpPr>
          <p:nvPr>
            <p:ph type="sldNum" sz="quarter" idx="12"/>
          </p:nvPr>
        </p:nvSpPr>
        <p:spPr/>
        <p:txBody>
          <a:bodyPr/>
          <a:lstStyle/>
          <a:p>
            <a:fld id="{A46C75B1-CE05-4E9D-8092-F8F869AB3679}" type="slidenum">
              <a:rPr lang="en-IN" smtClean="0"/>
              <a:t>‹#›</a:t>
            </a:fld>
            <a:endParaRPr lang="en-IN"/>
          </a:p>
        </p:txBody>
      </p:sp>
    </p:spTree>
    <p:extLst>
      <p:ext uri="{BB962C8B-B14F-4D97-AF65-F5344CB8AC3E}">
        <p14:creationId xmlns:p14="http://schemas.microsoft.com/office/powerpoint/2010/main" val="10073963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BDBC305C-A9C3-4278-AFC0-C99DFD80A68A}"/>
              </a:ext>
            </a:extLst>
          </p:cNvPr>
          <p:cNvSpPr>
            <a:spLocks noGrp="1"/>
          </p:cNvSpPr>
          <p:nvPr>
            <p:ph type="title" hasCustomPrompt="1"/>
          </p:nvPr>
        </p:nvSpPr>
        <p:spPr>
          <a:xfrm>
            <a:off x="319819" y="166937"/>
            <a:ext cx="8502029" cy="568517"/>
          </a:xfrm>
          <a:prstGeom prst="rect">
            <a:avLst/>
          </a:prstGeom>
        </p:spPr>
        <p:txBody>
          <a:bodyPr vert="horz" wrap="square" lIns="0" tIns="164592" rIns="0" bIns="0" rtlCol="0" anchor="t">
            <a:noAutofit/>
          </a:bodyPr>
          <a:lstStyle>
            <a:lvl1pPr>
              <a:defRPr>
                <a:solidFill>
                  <a:schemeClr val="tx2"/>
                </a:solidFill>
              </a:defRPr>
            </a:lvl1pPr>
          </a:lstStyle>
          <a:p>
            <a:r>
              <a:rPr lang="en-US"/>
              <a:t>Title</a:t>
            </a:r>
          </a:p>
        </p:txBody>
      </p:sp>
      <p:grpSp>
        <p:nvGrpSpPr>
          <p:cNvPr id="7" name="Group 6">
            <a:extLst>
              <a:ext uri="{FF2B5EF4-FFF2-40B4-BE49-F238E27FC236}">
                <a16:creationId xmlns:a16="http://schemas.microsoft.com/office/drawing/2014/main" id="{D93F0F27-6B90-4485-A3C5-1C1E05E189E8}"/>
              </a:ext>
            </a:extLst>
          </p:cNvPr>
          <p:cNvGrpSpPr/>
          <p:nvPr userDrawn="1"/>
        </p:nvGrpSpPr>
        <p:grpSpPr>
          <a:xfrm>
            <a:off x="327285" y="4823224"/>
            <a:ext cx="8494564" cy="71302"/>
            <a:chOff x="445128" y="6559056"/>
            <a:chExt cx="11553197" cy="96964"/>
          </a:xfrm>
        </p:grpSpPr>
        <p:sp>
          <p:nvSpPr>
            <p:cNvPr id="8" name="TextBox 7">
              <a:extLst>
                <a:ext uri="{FF2B5EF4-FFF2-40B4-BE49-F238E27FC236}">
                  <a16:creationId xmlns:a16="http://schemas.microsoft.com/office/drawing/2014/main" id="{AE9C5276-7B68-429C-9DA6-E4F27E0CA047}"/>
                </a:ext>
              </a:extLst>
            </p:cNvPr>
            <p:cNvSpPr txBox="1"/>
            <p:nvPr userDrawn="1"/>
          </p:nvSpPr>
          <p:spPr>
            <a:xfrm>
              <a:off x="445128" y="6559056"/>
              <a:ext cx="961467" cy="96964"/>
            </a:xfrm>
            <a:prstGeom prst="rect">
              <a:avLst/>
            </a:prstGeom>
            <a:noFill/>
          </p:spPr>
          <p:txBody>
            <a:bodyPr wrap="none" lIns="0" tIns="0" rIns="0" bIns="0" rtlCol="0">
              <a:spAutoFit/>
            </a:bodyPr>
            <a:lstStyle/>
            <a:p>
              <a:pPr>
                <a:lnSpc>
                  <a:spcPct val="90000"/>
                </a:lnSpc>
                <a:spcAft>
                  <a:spcPts val="441"/>
                </a:spcAft>
              </a:pPr>
              <a:r>
                <a:rPr lang="en-US" sz="515">
                  <a:solidFill>
                    <a:schemeClr val="bg1">
                      <a:lumMod val="65000"/>
                    </a:schemeClr>
                  </a:solidFill>
                </a:rPr>
                <a:t>© Microsoft Corporation</a:t>
              </a:r>
              <a:endParaRPr lang="en-US" sz="588">
                <a:solidFill>
                  <a:schemeClr val="bg1">
                    <a:lumMod val="65000"/>
                  </a:schemeClr>
                </a:solidFill>
              </a:endParaRPr>
            </a:p>
          </p:txBody>
        </p:sp>
        <p:sp>
          <p:nvSpPr>
            <p:cNvPr id="9" name="Freeform: Shape 8">
              <a:extLst>
                <a:ext uri="{FF2B5EF4-FFF2-40B4-BE49-F238E27FC236}">
                  <a16:creationId xmlns:a16="http://schemas.microsoft.com/office/drawing/2014/main" id="{F2F457BA-782B-49BA-97AD-00B8135A75A7}"/>
                </a:ext>
              </a:extLst>
            </p:cNvPr>
            <p:cNvSpPr/>
            <p:nvPr userDrawn="1"/>
          </p:nvSpPr>
          <p:spPr bwMode="auto">
            <a:xfrm>
              <a:off x="11784176" y="6573241"/>
              <a:ext cx="214149" cy="61668"/>
            </a:xfrm>
            <a:custGeom>
              <a:avLst/>
              <a:gdLst/>
              <a:ahLst/>
              <a:cxnLst/>
              <a:rect l="l" t="t" r="r" b="b"/>
              <a:pathLst>
                <a:path w="306116" h="88152">
                  <a:moveTo>
                    <a:pt x="280481" y="31681"/>
                  </a:moveTo>
                  <a:cubicBezTo>
                    <a:pt x="275805" y="31681"/>
                    <a:pt x="271835" y="33354"/>
                    <a:pt x="268570" y="36700"/>
                  </a:cubicBezTo>
                  <a:cubicBezTo>
                    <a:pt x="265305" y="40045"/>
                    <a:pt x="263290" y="44419"/>
                    <a:pt x="262524" y="49820"/>
                  </a:cubicBezTo>
                  <a:lnTo>
                    <a:pt x="295959" y="49820"/>
                  </a:lnTo>
                  <a:cubicBezTo>
                    <a:pt x="295919" y="44096"/>
                    <a:pt x="294538" y="39642"/>
                    <a:pt x="291817" y="36458"/>
                  </a:cubicBezTo>
                  <a:cubicBezTo>
                    <a:pt x="289096" y="33273"/>
                    <a:pt x="285318" y="31681"/>
                    <a:pt x="280481" y="31681"/>
                  </a:cubicBezTo>
                  <a:close/>
                  <a:moveTo>
                    <a:pt x="140726" y="24789"/>
                  </a:moveTo>
                  <a:lnTo>
                    <a:pt x="150582" y="24789"/>
                  </a:lnTo>
                  <a:lnTo>
                    <a:pt x="150582" y="60219"/>
                  </a:lnTo>
                  <a:cubicBezTo>
                    <a:pt x="150582" y="73279"/>
                    <a:pt x="155580" y="79809"/>
                    <a:pt x="165576" y="79809"/>
                  </a:cubicBezTo>
                  <a:cubicBezTo>
                    <a:pt x="170413" y="79809"/>
                    <a:pt x="174393" y="78025"/>
                    <a:pt x="177517" y="74458"/>
                  </a:cubicBezTo>
                  <a:cubicBezTo>
                    <a:pt x="180641" y="70891"/>
                    <a:pt x="182203" y="66225"/>
                    <a:pt x="182203" y="60461"/>
                  </a:cubicBezTo>
                  <a:lnTo>
                    <a:pt x="182203" y="24789"/>
                  </a:lnTo>
                  <a:lnTo>
                    <a:pt x="192119" y="24789"/>
                  </a:lnTo>
                  <a:lnTo>
                    <a:pt x="192119" y="86701"/>
                  </a:lnTo>
                  <a:lnTo>
                    <a:pt x="182203" y="86701"/>
                  </a:lnTo>
                  <a:lnTo>
                    <a:pt x="182203" y="76906"/>
                  </a:lnTo>
                  <a:lnTo>
                    <a:pt x="181961" y="76906"/>
                  </a:lnTo>
                  <a:cubicBezTo>
                    <a:pt x="177850" y="84404"/>
                    <a:pt x="171481" y="88152"/>
                    <a:pt x="162855" y="88152"/>
                  </a:cubicBezTo>
                  <a:cubicBezTo>
                    <a:pt x="148103" y="88152"/>
                    <a:pt x="140726" y="79365"/>
                    <a:pt x="140726" y="61791"/>
                  </a:cubicBezTo>
                  <a:close/>
                  <a:moveTo>
                    <a:pt x="235093" y="23700"/>
                  </a:moveTo>
                  <a:cubicBezTo>
                    <a:pt x="237672" y="23700"/>
                    <a:pt x="239648" y="23983"/>
                    <a:pt x="241018" y="24547"/>
                  </a:cubicBezTo>
                  <a:lnTo>
                    <a:pt x="241018" y="34825"/>
                  </a:lnTo>
                  <a:cubicBezTo>
                    <a:pt x="239285" y="33495"/>
                    <a:pt x="236786" y="32830"/>
                    <a:pt x="233521" y="32830"/>
                  </a:cubicBezTo>
                  <a:cubicBezTo>
                    <a:pt x="229288" y="32830"/>
                    <a:pt x="225751" y="34825"/>
                    <a:pt x="222910" y="38816"/>
                  </a:cubicBezTo>
                  <a:cubicBezTo>
                    <a:pt x="220068" y="42806"/>
                    <a:pt x="218647" y="48248"/>
                    <a:pt x="218647" y="55140"/>
                  </a:cubicBezTo>
                  <a:lnTo>
                    <a:pt x="218647" y="86701"/>
                  </a:lnTo>
                  <a:lnTo>
                    <a:pt x="208732" y="86701"/>
                  </a:lnTo>
                  <a:lnTo>
                    <a:pt x="208732" y="24789"/>
                  </a:lnTo>
                  <a:lnTo>
                    <a:pt x="218647" y="24789"/>
                  </a:lnTo>
                  <a:lnTo>
                    <a:pt x="218647" y="37546"/>
                  </a:lnTo>
                  <a:lnTo>
                    <a:pt x="218889" y="37546"/>
                  </a:lnTo>
                  <a:cubicBezTo>
                    <a:pt x="220300" y="33193"/>
                    <a:pt x="222456" y="29797"/>
                    <a:pt x="225358" y="27358"/>
                  </a:cubicBezTo>
                  <a:cubicBezTo>
                    <a:pt x="228261" y="24920"/>
                    <a:pt x="231505" y="23700"/>
                    <a:pt x="235093" y="23700"/>
                  </a:cubicBezTo>
                  <a:close/>
                  <a:moveTo>
                    <a:pt x="280662" y="23338"/>
                  </a:moveTo>
                  <a:cubicBezTo>
                    <a:pt x="288764" y="23338"/>
                    <a:pt x="295032" y="25958"/>
                    <a:pt x="299466" y="31198"/>
                  </a:cubicBezTo>
                  <a:cubicBezTo>
                    <a:pt x="303899" y="36438"/>
                    <a:pt x="306116" y="43713"/>
                    <a:pt x="306116" y="53024"/>
                  </a:cubicBezTo>
                  <a:lnTo>
                    <a:pt x="306116" y="58224"/>
                  </a:lnTo>
                  <a:lnTo>
                    <a:pt x="262403" y="58224"/>
                  </a:lnTo>
                  <a:cubicBezTo>
                    <a:pt x="262564" y="65117"/>
                    <a:pt x="264418" y="70437"/>
                    <a:pt x="267965" y="74186"/>
                  </a:cubicBezTo>
                  <a:cubicBezTo>
                    <a:pt x="271512" y="77934"/>
                    <a:pt x="276390" y="79809"/>
                    <a:pt x="282597" y="79809"/>
                  </a:cubicBezTo>
                  <a:cubicBezTo>
                    <a:pt x="289570" y="79809"/>
                    <a:pt x="295979" y="77511"/>
                    <a:pt x="301824" y="72916"/>
                  </a:cubicBezTo>
                  <a:lnTo>
                    <a:pt x="301824" y="82227"/>
                  </a:lnTo>
                  <a:cubicBezTo>
                    <a:pt x="296382" y="86177"/>
                    <a:pt x="289187" y="88152"/>
                    <a:pt x="280239" y="88152"/>
                  </a:cubicBezTo>
                  <a:cubicBezTo>
                    <a:pt x="271492" y="88152"/>
                    <a:pt x="264620" y="85341"/>
                    <a:pt x="259622" y="79718"/>
                  </a:cubicBezTo>
                  <a:cubicBezTo>
                    <a:pt x="254623" y="74095"/>
                    <a:pt x="252124" y="66185"/>
                    <a:pt x="252124" y="55987"/>
                  </a:cubicBezTo>
                  <a:cubicBezTo>
                    <a:pt x="252124" y="46353"/>
                    <a:pt x="254855" y="38503"/>
                    <a:pt x="260317" y="32437"/>
                  </a:cubicBezTo>
                  <a:cubicBezTo>
                    <a:pt x="265778" y="26371"/>
                    <a:pt x="272560" y="23338"/>
                    <a:pt x="280662" y="23338"/>
                  </a:cubicBezTo>
                  <a:close/>
                  <a:moveTo>
                    <a:pt x="38212" y="10520"/>
                  </a:moveTo>
                  <a:cubicBezTo>
                    <a:pt x="37809" y="12979"/>
                    <a:pt x="37345" y="14913"/>
                    <a:pt x="36821" y="16324"/>
                  </a:cubicBezTo>
                  <a:lnTo>
                    <a:pt x="23338" y="53266"/>
                  </a:lnTo>
                  <a:lnTo>
                    <a:pt x="53388" y="53266"/>
                  </a:lnTo>
                  <a:lnTo>
                    <a:pt x="39784" y="16324"/>
                  </a:lnTo>
                  <a:cubicBezTo>
                    <a:pt x="39340" y="15115"/>
                    <a:pt x="38897" y="13180"/>
                    <a:pt x="38454" y="10520"/>
                  </a:cubicBezTo>
                  <a:close/>
                  <a:moveTo>
                    <a:pt x="33254" y="0"/>
                  </a:moveTo>
                  <a:lnTo>
                    <a:pt x="43774" y="0"/>
                  </a:lnTo>
                  <a:lnTo>
                    <a:pt x="76865" y="85964"/>
                  </a:lnTo>
                  <a:lnTo>
                    <a:pt x="76865" y="83618"/>
                  </a:lnTo>
                  <a:lnTo>
                    <a:pt x="113505" y="33253"/>
                  </a:lnTo>
                  <a:lnTo>
                    <a:pt x="80312" y="33253"/>
                  </a:lnTo>
                  <a:lnTo>
                    <a:pt x="80312" y="24789"/>
                  </a:lnTo>
                  <a:lnTo>
                    <a:pt x="128076" y="24789"/>
                  </a:lnTo>
                  <a:lnTo>
                    <a:pt x="128076" y="27630"/>
                  </a:lnTo>
                  <a:lnTo>
                    <a:pt x="91436" y="78237"/>
                  </a:lnTo>
                  <a:lnTo>
                    <a:pt x="127713" y="78237"/>
                  </a:lnTo>
                  <a:lnTo>
                    <a:pt x="127713" y="86701"/>
                  </a:lnTo>
                  <a:lnTo>
                    <a:pt x="77149" y="86701"/>
                  </a:lnTo>
                  <a:lnTo>
                    <a:pt x="76865" y="86701"/>
                  </a:lnTo>
                  <a:lnTo>
                    <a:pt x="65903" y="86701"/>
                  </a:lnTo>
                  <a:lnTo>
                    <a:pt x="56713" y="62396"/>
                  </a:lnTo>
                  <a:lnTo>
                    <a:pt x="19952" y="62396"/>
                  </a:lnTo>
                  <a:lnTo>
                    <a:pt x="11306" y="86701"/>
                  </a:lnTo>
                  <a:lnTo>
                    <a:pt x="0" y="86701"/>
                  </a:lnTo>
                  <a:close/>
                </a:path>
              </a:pathLst>
            </a:cu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685313" fontAlgn="base">
                <a:lnSpc>
                  <a:spcPct val="90000"/>
                </a:lnSpc>
                <a:spcBef>
                  <a:spcPct val="0"/>
                </a:spcBef>
                <a:spcAft>
                  <a:spcPct val="0"/>
                </a:spcAft>
              </a:pPr>
              <a:endParaRPr lang="en-US" sz="1765">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2261429138"/>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opic Recap">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0" y="143953"/>
            <a:ext cx="9144000" cy="369320"/>
          </a:xfrm>
          <a:prstGeom prst="rect">
            <a:avLst/>
          </a:prstGeom>
        </p:spPr>
        <p:txBody>
          <a:bodyPr anchor="ctr" anchorCtr="0"/>
          <a:lstStyle>
            <a:lvl1pPr>
              <a:defRPr baseline="0">
                <a:solidFill>
                  <a:schemeClr val="bg1"/>
                </a:solidFill>
                <a:latin typeface="Arial" panose="020B0604020202020204" pitchFamily="34" charset="0"/>
                <a:cs typeface="Arial" panose="020B0604020202020204" pitchFamily="34" charset="0"/>
              </a:defRPr>
            </a:lvl1pPr>
          </a:lstStyle>
          <a:p>
            <a:r>
              <a:rPr lang="en-IN" dirty="0"/>
              <a:t>Topic Recap</a:t>
            </a:r>
          </a:p>
        </p:txBody>
      </p:sp>
      <p:sp>
        <p:nvSpPr>
          <p:cNvPr id="3" name="Content Placeholder 2"/>
          <p:cNvSpPr>
            <a:spLocks noGrp="1"/>
          </p:cNvSpPr>
          <p:nvPr>
            <p:ph idx="1"/>
          </p:nvPr>
        </p:nvSpPr>
        <p:spPr>
          <a:xfrm>
            <a:off x="251520" y="992573"/>
            <a:ext cx="8640960" cy="3577400"/>
          </a:xfrm>
        </p:spPr>
        <p:txBody>
          <a:bodyPr/>
          <a:lstStyle>
            <a:lvl1pPr marL="171450" indent="-171450">
              <a:buClr>
                <a:schemeClr val="tx2">
                  <a:lumMod val="75000"/>
                </a:schemeClr>
              </a:buClr>
              <a:buFont typeface="Wingdings" panose="05000000000000000000" pitchFamily="2" charset="2"/>
              <a:buChar char="§"/>
              <a:defRPr>
                <a:latin typeface="Arial" panose="020B0604020202020204" pitchFamily="34" charset="0"/>
                <a:cs typeface="Arial" panose="020B0604020202020204" pitchFamily="34" charset="0"/>
              </a:defRPr>
            </a:lvl1pPr>
            <a:lvl2pPr>
              <a:buClr>
                <a:schemeClr val="tx2">
                  <a:lumMod val="75000"/>
                </a:schemeClr>
              </a:buClr>
              <a:defRPr>
                <a:latin typeface="Arial" panose="020B0604020202020204" pitchFamily="34" charset="0"/>
                <a:cs typeface="Arial" panose="020B0604020202020204" pitchFamily="34" charset="0"/>
              </a:defRPr>
            </a:lvl2pPr>
            <a:lvl3pPr marL="857250" indent="-171450">
              <a:buClr>
                <a:schemeClr val="tx2">
                  <a:lumMod val="75000"/>
                </a:schemeClr>
              </a:buClr>
              <a:buFont typeface="Courier New" panose="02070309020205020404" pitchFamily="49" charset="0"/>
              <a:buChar char="o"/>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8" name="Slide Number Placeholder 5"/>
          <p:cNvSpPr>
            <a:spLocks noGrp="1"/>
          </p:cNvSpPr>
          <p:nvPr>
            <p:ph type="sldNum" sz="quarter" idx="4"/>
          </p:nvPr>
        </p:nvSpPr>
        <p:spPr>
          <a:xfrm>
            <a:off x="8615363" y="4800602"/>
            <a:ext cx="342900" cy="211931"/>
          </a:xfrm>
          <a:prstGeom prst="rect">
            <a:avLst/>
          </a:prstGeom>
        </p:spPr>
        <p:txBody>
          <a:bodyPr vert="horz" lIns="91440" tIns="45720" rIns="91440" bIns="45720" rtlCol="0" anchor="ctr"/>
          <a:lstStyle>
            <a:lvl1pPr algn="r">
              <a:defRPr sz="900">
                <a:solidFill>
                  <a:schemeClr val="tx1">
                    <a:tint val="75000"/>
                  </a:schemeClr>
                </a:solidFill>
              </a:defRPr>
            </a:lvl1pPr>
          </a:lstStyle>
          <a:p>
            <a:fld id="{1B6132EB-1A52-42A4-9552-1424C7F7741C}" type="slidenum">
              <a:rPr lang="en-IN" smtClean="0"/>
              <a:t>‹#›</a:t>
            </a:fld>
            <a:endParaRPr lang="en-IN"/>
          </a:p>
        </p:txBody>
      </p:sp>
    </p:spTree>
    <p:custDataLst>
      <p:tags r:id="rId1"/>
    </p:custDataLst>
    <p:extLst>
      <p:ext uri="{BB962C8B-B14F-4D97-AF65-F5344CB8AC3E}">
        <p14:creationId xmlns:p14="http://schemas.microsoft.com/office/powerpoint/2010/main" val="19443897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Nur Titel">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44008791"/>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2" y="1192"/>
                        <a:ext cx="1190"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Datumsplatzhalter 5"/>
          <p:cNvSpPr>
            <a:spLocks noGrp="1"/>
          </p:cNvSpPr>
          <p:nvPr>
            <p:ph type="dt" sz="half" idx="10"/>
          </p:nvPr>
        </p:nvSpPr>
        <p:spPr/>
        <p:txBody>
          <a:bodyPr/>
          <a:lstStyle/>
          <a:p>
            <a:fld id="{1ADF333C-32D3-4847-920A-F2A1FAAB1DFD}" type="datetime1">
              <a:rPr lang="en-US" smtClean="0"/>
              <a:t>9/18/2023</a:t>
            </a:fld>
            <a:endParaRPr lang="de-DE" dirty="0"/>
          </a:p>
        </p:txBody>
      </p:sp>
      <p:sp>
        <p:nvSpPr>
          <p:cNvPr id="7" name="Foliennummernplatzhalter 6"/>
          <p:cNvSpPr>
            <a:spLocks noGrp="1"/>
          </p:cNvSpPr>
          <p:nvPr>
            <p:ph type="sldNum" sz="quarter" idx="11"/>
          </p:nvPr>
        </p:nvSpPr>
        <p:spPr/>
        <p:txBody>
          <a:bodyPr/>
          <a:lstStyle/>
          <a:p>
            <a:fld id="{221F1D72-F2AC-4B6E-A46C-E63D2CF40C7B}" type="slidenum">
              <a:rPr lang="de-DE" smtClean="0"/>
              <a:pPr/>
              <a:t>‹#›</a:t>
            </a:fld>
            <a:endParaRPr lang="de-DE"/>
          </a:p>
        </p:txBody>
      </p:sp>
      <p:sp>
        <p:nvSpPr>
          <p:cNvPr id="8" name="Titel 1">
            <a:extLst>
              <a:ext uri="{FF2B5EF4-FFF2-40B4-BE49-F238E27FC236}">
                <a16:creationId xmlns:a16="http://schemas.microsoft.com/office/drawing/2014/main" id="{FC5D7DC6-499C-40F2-BC7E-620B338AC9EF}"/>
              </a:ext>
            </a:extLst>
          </p:cNvPr>
          <p:cNvSpPr>
            <a:spLocks noGrp="1"/>
          </p:cNvSpPr>
          <p:nvPr>
            <p:ph type="title" hasCustomPrompt="1"/>
          </p:nvPr>
        </p:nvSpPr>
        <p:spPr>
          <a:xfrm>
            <a:off x="304840" y="426566"/>
            <a:ext cx="8029508" cy="475507"/>
          </a:xfrm>
          <a:prstGeom prst="rect">
            <a:avLst/>
          </a:prstGeom>
        </p:spPr>
        <p:txBody>
          <a:bodyPr/>
          <a:lstStyle>
            <a:lvl1pPr>
              <a:defRPr sz="1800"/>
            </a:lvl1pPr>
          </a:lstStyle>
          <a:p>
            <a:r>
              <a:rPr lang="de-DE" dirty="0"/>
              <a:t>Layout </a:t>
            </a:r>
            <a:r>
              <a:rPr lang="de-DE" dirty="0" err="1"/>
              <a:t>for</a:t>
            </a:r>
            <a:r>
              <a:rPr lang="de-DE" dirty="0"/>
              <a:t> </a:t>
            </a:r>
            <a:r>
              <a:rPr lang="de-DE" dirty="0" err="1"/>
              <a:t>agenda</a:t>
            </a:r>
            <a:endParaRPr lang="de-DE" dirty="0"/>
          </a:p>
        </p:txBody>
      </p:sp>
    </p:spTree>
    <p:extLst>
      <p:ext uri="{BB962C8B-B14F-4D97-AF65-F5344CB8AC3E}">
        <p14:creationId xmlns:p14="http://schemas.microsoft.com/office/powerpoint/2010/main" val="3555033258"/>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Title with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152157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28" name="Picture 2" descr="Image result for digital transformation shutterstock">
            <a:extLst>
              <a:ext uri="{FF2B5EF4-FFF2-40B4-BE49-F238E27FC236}">
                <a16:creationId xmlns:a16="http://schemas.microsoft.com/office/drawing/2014/main" id="{AA07EBF4-94A2-4E29-AA44-A3BFCABC334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6657" b="6657"/>
          <a:stretch/>
        </p:blipFill>
        <p:spPr bwMode="auto">
          <a:xfrm>
            <a:off x="1" y="0"/>
            <a:ext cx="9143999" cy="51435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7AD35131-7371-4CF0-B282-66D9EF64198D}"/>
              </a:ext>
            </a:extLst>
          </p:cNvPr>
          <p:cNvSpPr/>
          <p:nvPr userDrawn="1"/>
        </p:nvSpPr>
        <p:spPr>
          <a:xfrm>
            <a:off x="1587" y="0"/>
            <a:ext cx="9144001" cy="5143500"/>
          </a:xfrm>
          <a:prstGeom prst="rect">
            <a:avLst/>
          </a:prstGeom>
          <a:solidFill>
            <a:schemeClr val="tx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30" name="Group 29">
            <a:extLst>
              <a:ext uri="{FF2B5EF4-FFF2-40B4-BE49-F238E27FC236}">
                <a16:creationId xmlns:a16="http://schemas.microsoft.com/office/drawing/2014/main" id="{9492AEFE-BAE5-4A16-8046-1CC388A1137A}"/>
              </a:ext>
            </a:extLst>
          </p:cNvPr>
          <p:cNvGrpSpPr/>
          <p:nvPr userDrawn="1"/>
        </p:nvGrpSpPr>
        <p:grpSpPr>
          <a:xfrm>
            <a:off x="6608239" y="2156751"/>
            <a:ext cx="1465634" cy="829997"/>
            <a:chOff x="9753598" y="1"/>
            <a:chExt cx="1739885" cy="985307"/>
          </a:xfrm>
        </p:grpSpPr>
        <p:sp>
          <p:nvSpPr>
            <p:cNvPr id="31" name="Round Same Side Corner Rectangle 72">
              <a:extLst>
                <a:ext uri="{FF2B5EF4-FFF2-40B4-BE49-F238E27FC236}">
                  <a16:creationId xmlns:a16="http://schemas.microsoft.com/office/drawing/2014/main" id="{04D70802-0F35-4919-BE7E-3D566C9A8826}"/>
                </a:ext>
              </a:extLst>
            </p:cNvPr>
            <p:cNvSpPr/>
            <p:nvPr/>
          </p:nvSpPr>
          <p:spPr>
            <a:xfrm rot="10800000">
              <a:off x="9753598" y="1"/>
              <a:ext cx="1739885" cy="985307"/>
            </a:xfrm>
            <a:prstGeom prst="roundRect">
              <a:avLst/>
            </a:prstGeom>
            <a:solidFill>
              <a:schemeClr val="bg1"/>
            </a:solidFill>
            <a:ln>
              <a:noFill/>
            </a:ln>
            <a:effectLst>
              <a:outerShdw blurRad="50800" dist="38100" dir="2700000" algn="tl"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2" name="Picture 2" descr="Image result for sify logo">
              <a:extLst>
                <a:ext uri="{FF2B5EF4-FFF2-40B4-BE49-F238E27FC236}">
                  <a16:creationId xmlns:a16="http://schemas.microsoft.com/office/drawing/2014/main" id="{F03FB8CE-A55B-45E9-9801-70D3FA9DB09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14"/>
            <a:stretch/>
          </p:blipFill>
          <p:spPr bwMode="auto">
            <a:xfrm>
              <a:off x="9913463" y="95622"/>
              <a:ext cx="1420156" cy="80464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Group 32">
            <a:extLst>
              <a:ext uri="{FF2B5EF4-FFF2-40B4-BE49-F238E27FC236}">
                <a16:creationId xmlns:a16="http://schemas.microsoft.com/office/drawing/2014/main" id="{3529B0A5-3478-40ED-8C29-787110A9C1CE}"/>
              </a:ext>
            </a:extLst>
          </p:cNvPr>
          <p:cNvGrpSpPr/>
          <p:nvPr userDrawn="1"/>
        </p:nvGrpSpPr>
        <p:grpSpPr>
          <a:xfrm>
            <a:off x="-1" y="1629992"/>
            <a:ext cx="6350001" cy="1893780"/>
            <a:chOff x="-1" y="1629992"/>
            <a:chExt cx="6829063" cy="1893780"/>
          </a:xfrm>
        </p:grpSpPr>
        <p:sp>
          <p:nvSpPr>
            <p:cNvPr id="34" name="Rectangle 33">
              <a:extLst>
                <a:ext uri="{FF2B5EF4-FFF2-40B4-BE49-F238E27FC236}">
                  <a16:creationId xmlns:a16="http://schemas.microsoft.com/office/drawing/2014/main" id="{41A53F10-CBC5-444F-AA00-64BF461C9C71}"/>
                </a:ext>
              </a:extLst>
            </p:cNvPr>
            <p:cNvSpPr/>
            <p:nvPr/>
          </p:nvSpPr>
          <p:spPr>
            <a:xfrm>
              <a:off x="-1" y="1710769"/>
              <a:ext cx="6829063" cy="1725139"/>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5" name="Rectangle 34">
              <a:extLst>
                <a:ext uri="{FF2B5EF4-FFF2-40B4-BE49-F238E27FC236}">
                  <a16:creationId xmlns:a16="http://schemas.microsoft.com/office/drawing/2014/main" id="{24102996-43D2-4531-8F28-25FFF42A8FE6}"/>
                </a:ext>
              </a:extLst>
            </p:cNvPr>
            <p:cNvSpPr/>
            <p:nvPr/>
          </p:nvSpPr>
          <p:spPr>
            <a:xfrm>
              <a:off x="0" y="1629992"/>
              <a:ext cx="6829062" cy="47916"/>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6" name="Rectangle 35">
              <a:extLst>
                <a:ext uri="{FF2B5EF4-FFF2-40B4-BE49-F238E27FC236}">
                  <a16:creationId xmlns:a16="http://schemas.microsoft.com/office/drawing/2014/main" id="{D688A12A-52FF-434F-8992-444C36B493C3}"/>
                </a:ext>
              </a:extLst>
            </p:cNvPr>
            <p:cNvSpPr/>
            <p:nvPr/>
          </p:nvSpPr>
          <p:spPr>
            <a:xfrm>
              <a:off x="0" y="3475856"/>
              <a:ext cx="6829062" cy="47916"/>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37" name="Group 36">
            <a:extLst>
              <a:ext uri="{FF2B5EF4-FFF2-40B4-BE49-F238E27FC236}">
                <a16:creationId xmlns:a16="http://schemas.microsoft.com/office/drawing/2014/main" id="{87697701-4197-44C5-9DF6-DCE8EB7667A7}"/>
              </a:ext>
            </a:extLst>
          </p:cNvPr>
          <p:cNvGrpSpPr/>
          <p:nvPr userDrawn="1"/>
        </p:nvGrpSpPr>
        <p:grpSpPr>
          <a:xfrm>
            <a:off x="8352302" y="1710769"/>
            <a:ext cx="791697" cy="1725140"/>
            <a:chOff x="8352302" y="0"/>
            <a:chExt cx="791697" cy="5143500"/>
          </a:xfrm>
        </p:grpSpPr>
        <p:sp>
          <p:nvSpPr>
            <p:cNvPr id="38" name="Rectangle 37">
              <a:extLst>
                <a:ext uri="{FF2B5EF4-FFF2-40B4-BE49-F238E27FC236}">
                  <a16:creationId xmlns:a16="http://schemas.microsoft.com/office/drawing/2014/main" id="{583C2F58-9D3E-4A33-9620-E2862F764A2C}"/>
                </a:ext>
              </a:extLst>
            </p:cNvPr>
            <p:cNvSpPr/>
            <p:nvPr/>
          </p:nvSpPr>
          <p:spPr>
            <a:xfrm>
              <a:off x="8877270" y="0"/>
              <a:ext cx="266729" cy="5143500"/>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Rectangle 38">
              <a:extLst>
                <a:ext uri="{FF2B5EF4-FFF2-40B4-BE49-F238E27FC236}">
                  <a16:creationId xmlns:a16="http://schemas.microsoft.com/office/drawing/2014/main" id="{E2590226-D46A-48CE-A2DA-6A9297A288BE}"/>
                </a:ext>
              </a:extLst>
            </p:cNvPr>
            <p:cNvSpPr/>
            <p:nvPr/>
          </p:nvSpPr>
          <p:spPr>
            <a:xfrm>
              <a:off x="8613456" y="0"/>
              <a:ext cx="266729" cy="5143500"/>
            </a:xfrm>
            <a:prstGeom prst="rect">
              <a:avLst/>
            </a:prstGeom>
            <a:solidFill>
              <a:srgbClr val="BDD70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0" name="Rectangle 39">
              <a:extLst>
                <a:ext uri="{FF2B5EF4-FFF2-40B4-BE49-F238E27FC236}">
                  <a16:creationId xmlns:a16="http://schemas.microsoft.com/office/drawing/2014/main" id="{C61AEADA-3FE1-4B34-BF61-100EEBD93869}"/>
                </a:ext>
              </a:extLst>
            </p:cNvPr>
            <p:cNvSpPr/>
            <p:nvPr/>
          </p:nvSpPr>
          <p:spPr>
            <a:xfrm>
              <a:off x="8352302" y="0"/>
              <a:ext cx="266729" cy="5143500"/>
            </a:xfrm>
            <a:prstGeom prst="rect">
              <a:avLst/>
            </a:prstGeom>
            <a:solidFill>
              <a:srgbClr val="BDD70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4" name="Text Placeholder 3">
            <a:extLst>
              <a:ext uri="{FF2B5EF4-FFF2-40B4-BE49-F238E27FC236}">
                <a16:creationId xmlns:a16="http://schemas.microsoft.com/office/drawing/2014/main" id="{DE1DF722-DBE4-4E6D-BFCC-DE5D388C6978}"/>
              </a:ext>
            </a:extLst>
          </p:cNvPr>
          <p:cNvSpPr>
            <a:spLocks noGrp="1"/>
          </p:cNvSpPr>
          <p:nvPr>
            <p:ph type="body" sz="quarter" idx="11" hasCustomPrompt="1"/>
          </p:nvPr>
        </p:nvSpPr>
        <p:spPr>
          <a:xfrm>
            <a:off x="366031" y="2314827"/>
            <a:ext cx="5450400" cy="524111"/>
          </a:xfrm>
        </p:spPr>
        <p:txBody>
          <a:bodyPr anchor="ctr">
            <a:normAutofit/>
          </a:bodyPr>
          <a:lstStyle>
            <a:lvl1pPr marL="0" indent="0">
              <a:buNone/>
              <a:defRPr sz="2400" b="1">
                <a:solidFill>
                  <a:schemeClr val="tx2">
                    <a:lumMod val="50000"/>
                  </a:schemeClr>
                </a:solidFill>
              </a:defRPr>
            </a:lvl1pPr>
          </a:lstStyle>
          <a:p>
            <a:pPr lvl="0"/>
            <a:r>
              <a:rPr lang="en-US"/>
              <a:t>SECTION DIVIDER</a:t>
            </a:r>
          </a:p>
        </p:txBody>
      </p:sp>
    </p:spTree>
    <p:extLst>
      <p:ext uri="{BB962C8B-B14F-4D97-AF65-F5344CB8AC3E}">
        <p14:creationId xmlns:p14="http://schemas.microsoft.com/office/powerpoint/2010/main" val="20105059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t>‹#›</a:t>
            </a:fld>
            <a:endParaRPr lang="en-US" dirty="0"/>
          </a:p>
        </p:txBody>
      </p:sp>
      <p:sp>
        <p:nvSpPr>
          <p:cNvPr id="5" name="Title 4"/>
          <p:cNvSpPr>
            <a:spLocks noGrp="1"/>
          </p:cNvSpPr>
          <p:nvPr>
            <p:ph type="title" hasCustomPrompt="1"/>
          </p:nvPr>
        </p:nvSpPr>
        <p:spPr/>
        <p:txBody>
          <a:bodyPr/>
          <a:lstStyle>
            <a:lvl1pPr>
              <a:defRPr baseline="0"/>
            </a:lvl1pPr>
          </a:lstStyle>
          <a:p>
            <a:r>
              <a:rPr lang="en-US" dirty="0"/>
              <a:t>TITLE OF THE SLIDE GOES HERE</a:t>
            </a:r>
          </a:p>
        </p:txBody>
      </p:sp>
    </p:spTree>
    <p:extLst>
      <p:ext uri="{BB962C8B-B14F-4D97-AF65-F5344CB8AC3E}">
        <p14:creationId xmlns:p14="http://schemas.microsoft.com/office/powerpoint/2010/main" val="6923950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Full 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BEEF37-4D23-41C9-9028-986A450A5745}"/>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3" name="Title 1">
            <a:extLst>
              <a:ext uri="{FF2B5EF4-FFF2-40B4-BE49-F238E27FC236}">
                <a16:creationId xmlns:a16="http://schemas.microsoft.com/office/drawing/2014/main" id="{0117C1C2-C06F-42E5-87E4-923613C972A3}"/>
              </a:ext>
            </a:extLst>
          </p:cNvPr>
          <p:cNvSpPr>
            <a:spLocks noGrp="1"/>
          </p:cNvSpPr>
          <p:nvPr>
            <p:ph type="ctrTitle" hasCustomPrompt="1"/>
          </p:nvPr>
        </p:nvSpPr>
        <p:spPr>
          <a:xfrm>
            <a:off x="324000" y="311790"/>
            <a:ext cx="7538400" cy="369322"/>
          </a:xfrm>
          <a:prstGeom prst="rect">
            <a:avLst/>
          </a:prstGeom>
        </p:spPr>
        <p:txBody>
          <a:bodyPr>
            <a:spAutoFit/>
          </a:bodyPr>
          <a:lstStyle>
            <a:lvl1pPr marL="0" marR="0" indent="0" algn="l" defTabSz="914264" rtl="0" eaLnBrk="1" fontAlgn="auto" latinLnBrk="0" hangingPunct="1">
              <a:lnSpc>
                <a:spcPct val="100000"/>
              </a:lnSpc>
              <a:spcBef>
                <a:spcPct val="0"/>
              </a:spcBef>
              <a:spcAft>
                <a:spcPts val="0"/>
              </a:spcAft>
              <a:buClrTx/>
              <a:buSzTx/>
              <a:buFontTx/>
              <a:buNone/>
              <a:tabLst/>
              <a:defRPr kumimoji="0" lang="en-US" sz="18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stStyle>
          <a:p>
            <a:pPr marL="0" marR="0" lvl="0" indent="0" algn="l" defTabSz="914264" rtl="0" eaLnBrk="1" fontAlgn="auto" latinLnBrk="0" hangingPunct="1">
              <a:lnSpc>
                <a:spcPct val="100000"/>
              </a:lnSpc>
              <a:spcBef>
                <a:spcPct val="0"/>
              </a:spcBef>
              <a:spcAft>
                <a:spcPts val="0"/>
              </a:spcAft>
              <a:buClrTx/>
              <a:buSzTx/>
              <a:buFontTx/>
              <a:buNone/>
              <a:tabLst/>
              <a:defRPr/>
            </a:pPr>
            <a:r>
              <a:rPr lang="en-US"/>
              <a:t>TITLE OF THE SLIDE GOES HERE</a:t>
            </a:r>
          </a:p>
        </p:txBody>
      </p:sp>
    </p:spTree>
    <p:extLst>
      <p:ext uri="{BB962C8B-B14F-4D97-AF65-F5344CB8AC3E}">
        <p14:creationId xmlns:p14="http://schemas.microsoft.com/office/powerpoint/2010/main" val="36959398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IN"/>
          </a:p>
        </p:txBody>
      </p:sp>
      <p:sp>
        <p:nvSpPr>
          <p:cNvPr id="3" name="Content Placeholder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31955FAA-B548-4C42-A7F7-1EE7353C52E3}" type="datetimeFigureOut">
              <a:rPr lang="en-IN" sz="1350" kern="1200" smtClean="0">
                <a:solidFill>
                  <a:prstClr val="black"/>
                </a:solidFill>
                <a:latin typeface="Calibri" panose="020F0502020204030204"/>
                <a:ea typeface="+mn-ea"/>
                <a:cs typeface="+mn-cs"/>
              </a:rPr>
              <a:pPr/>
              <a:t>18-09-2023</a:t>
            </a:fld>
            <a:endParaRPr lang="en-IN" sz="1350" kern="1200">
              <a:solidFill>
                <a:prstClr val="black"/>
              </a:solidFill>
              <a:latin typeface="Calibri" panose="020F0502020204030204"/>
              <a:ea typeface="+mn-ea"/>
              <a:cs typeface="+mn-cs"/>
            </a:endParaRPr>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IN" sz="1350" kern="1200">
              <a:solidFill>
                <a:prstClr val="black"/>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fld id="{408A3319-5104-4E46-B7BB-4F68F196E486}" type="slidenum">
              <a:rPr/>
              <a:pPr/>
              <a:t>‹#›</a:t>
            </a:fld>
            <a:endParaRPr/>
          </a:p>
        </p:txBody>
      </p:sp>
    </p:spTree>
    <p:extLst>
      <p:ext uri="{BB962C8B-B14F-4D97-AF65-F5344CB8AC3E}">
        <p14:creationId xmlns:p14="http://schemas.microsoft.com/office/powerpoint/2010/main" val="23354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67201"/>
            <a:ext cx="7538400" cy="369332"/>
          </a:xfrm>
          <a:prstGeom prst="rect">
            <a:avLst/>
          </a:prstGeom>
        </p:spPr>
        <p:txBody>
          <a:bodyPr/>
          <a:lstStyle>
            <a:lvl1pPr>
              <a:defRPr baseline="0"/>
            </a:lvl1pPr>
          </a:lstStyle>
          <a:p>
            <a:r>
              <a:rPr lang="en-US"/>
              <a:t>TITLE OF THE SLIDE GOES HERE</a:t>
            </a:r>
          </a:p>
        </p:txBody>
      </p:sp>
      <p:sp>
        <p:nvSpPr>
          <p:cNvPr id="3" name="Content Placeholder 2"/>
          <p:cNvSpPr>
            <a:spLocks noGrp="1"/>
          </p:cNvSpPr>
          <p:nvPr>
            <p:ph idx="1"/>
          </p:nvPr>
        </p:nvSpPr>
        <p:spPr>
          <a:xfrm>
            <a:off x="324000" y="1026161"/>
            <a:ext cx="8412163" cy="3658553"/>
          </a:xfrm>
        </p:spPr>
        <p:txBody>
          <a:bodyPr/>
          <a:lstStyle>
            <a:lvl1pPr marL="226772" indent="-226772">
              <a:buFont typeface="Wingdings" panose="05000000000000000000" pitchFamily="2" charset="2"/>
              <a:buChar char="§"/>
              <a:defRPr/>
            </a:lvl1pPr>
            <a:lvl2pPr>
              <a:defRPr sz="1600"/>
            </a:lvl2pPr>
            <a:lvl3pPr marL="792000">
              <a:defRPr sz="1600"/>
            </a:lvl3pPr>
            <a:lvl4pPr marL="1080000">
              <a:defRPr sz="1400"/>
            </a:lvl4pPr>
            <a:lvl5pPr marL="133200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6AB342A-830E-438F-A6A8-BEDF509AB0A8}"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13518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2_Custom Layout 3">
  <p:cSld name="2_Custom Layout 3">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628650" y="324227"/>
            <a:ext cx="7886700" cy="641734"/>
          </a:xfrm>
          <a:prstGeom prst="rect">
            <a:avLst/>
          </a:prstGeom>
          <a:noFill/>
          <a:ln>
            <a:noFill/>
          </a:ln>
        </p:spPr>
        <p:txBody>
          <a:bodyPr spcFirstLastPara="1" wrap="square" lIns="91450" tIns="91450" rIns="91450" bIns="91450" anchor="ctr" anchorCtr="0"/>
          <a:lstStyle>
            <a:lvl1pPr marR="0" lvl="0" algn="l">
              <a:lnSpc>
                <a:spcPct val="90000"/>
              </a:lnSpc>
              <a:spcBef>
                <a:spcPts val="0"/>
              </a:spcBef>
              <a:spcAft>
                <a:spcPts val="0"/>
              </a:spcAft>
              <a:buClr>
                <a:schemeClr val="dk1"/>
              </a:buClr>
              <a:buSzPts val="4400"/>
              <a:buFont typeface="Calibri"/>
              <a:buNone/>
              <a:defRPr sz="3300" b="1"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600"/>
              <a:buFont typeface="Arial"/>
              <a:buNone/>
              <a:defRPr sz="1425"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600"/>
              <a:buFont typeface="Arial"/>
              <a:buNone/>
              <a:defRPr sz="1425"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600"/>
              <a:buFont typeface="Arial"/>
              <a:buNone/>
              <a:defRPr sz="1425"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600"/>
              <a:buFont typeface="Arial"/>
              <a:buNone/>
              <a:defRPr sz="1425"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600"/>
              <a:buFont typeface="Arial"/>
              <a:buNone/>
              <a:defRPr sz="1425"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600"/>
              <a:buFont typeface="Arial"/>
              <a:buNone/>
              <a:defRPr sz="1425"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600"/>
              <a:buFont typeface="Arial"/>
              <a:buNone/>
              <a:defRPr sz="1425"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600"/>
              <a:buFont typeface="Arial"/>
              <a:buNone/>
              <a:defRPr sz="1425" b="0" i="0" u="none" strike="noStrike" cap="none">
                <a:solidFill>
                  <a:srgbClr val="000000"/>
                </a:solidFill>
                <a:latin typeface="Arial"/>
                <a:ea typeface="Arial"/>
                <a:cs typeface="Arial"/>
                <a:sym typeface="Arial"/>
              </a:defRPr>
            </a:lvl9pPr>
          </a:lstStyle>
          <a:p>
            <a:endParaRPr/>
          </a:p>
        </p:txBody>
      </p:sp>
      <p:sp>
        <p:nvSpPr>
          <p:cNvPr id="14" name="Google Shape;14;p3"/>
          <p:cNvSpPr txBox="1">
            <a:spLocks noGrp="1"/>
          </p:cNvSpPr>
          <p:nvPr>
            <p:ph type="body" idx="1"/>
          </p:nvPr>
        </p:nvSpPr>
        <p:spPr>
          <a:xfrm>
            <a:off x="628649" y="1369219"/>
            <a:ext cx="7854300" cy="3263400"/>
          </a:xfrm>
          <a:prstGeom prst="rect">
            <a:avLst/>
          </a:prstGeom>
          <a:noFill/>
          <a:ln>
            <a:noFill/>
          </a:ln>
        </p:spPr>
        <p:txBody>
          <a:bodyPr spcFirstLastPara="1" wrap="square" lIns="91450" tIns="91450" rIns="91450" bIns="91450" anchor="t" anchorCtr="0"/>
          <a:lstStyle>
            <a:lvl1pPr marL="342900" marR="0" lvl="0" indent="-304800" algn="l">
              <a:lnSpc>
                <a:spcPct val="90000"/>
              </a:lnSpc>
              <a:spcBef>
                <a:spcPts val="825"/>
              </a:spcBef>
              <a:spcAft>
                <a:spcPts val="0"/>
              </a:spcAft>
              <a:buClr>
                <a:schemeClr val="dk1"/>
              </a:buClr>
              <a:buSzPts val="2800"/>
              <a:buFont typeface="Noto Sans Symbols"/>
              <a:buChar char="▪"/>
              <a:defRPr sz="2100" b="0" i="0" u="none" strike="noStrike" cap="none">
                <a:solidFill>
                  <a:schemeClr val="dk1"/>
                </a:solidFill>
                <a:latin typeface="Calibri"/>
                <a:ea typeface="Calibri"/>
                <a:cs typeface="Calibri"/>
                <a:sym typeface="Calibri"/>
              </a:defRPr>
            </a:lvl1pPr>
            <a:lvl2pPr marL="685800" marR="0" lvl="1" indent="-285750" algn="l">
              <a:lnSpc>
                <a:spcPct val="90000"/>
              </a:lnSpc>
              <a:spcBef>
                <a:spcPts val="375"/>
              </a:spcBef>
              <a:spcAft>
                <a:spcPts val="0"/>
              </a:spcAft>
              <a:buClr>
                <a:schemeClr val="dk1"/>
              </a:buClr>
              <a:buSzPts val="2400"/>
              <a:buFont typeface="Noto Sans Symbols"/>
              <a:buChar char="▪"/>
              <a:defRPr sz="1800" b="0" i="0" u="none" strike="noStrike" cap="none">
                <a:solidFill>
                  <a:schemeClr val="dk1"/>
                </a:solidFill>
                <a:latin typeface="Calibri"/>
                <a:ea typeface="Calibri"/>
                <a:cs typeface="Calibri"/>
                <a:sym typeface="Calibri"/>
              </a:defRPr>
            </a:lvl2pPr>
            <a:lvl3pPr marL="1028700" marR="0" lvl="2" indent="-266700" algn="l">
              <a:lnSpc>
                <a:spcPct val="90000"/>
              </a:lnSpc>
              <a:spcBef>
                <a:spcPts val="375"/>
              </a:spcBef>
              <a:spcAft>
                <a:spcPts val="0"/>
              </a:spcAft>
              <a:buClr>
                <a:schemeClr val="dk1"/>
              </a:buClr>
              <a:buSzPts val="2000"/>
              <a:buFont typeface="Noto Sans Symbols"/>
              <a:buChar char="▪"/>
              <a:defRPr sz="1500" b="0" i="0" u="none" strike="noStrike" cap="none">
                <a:solidFill>
                  <a:schemeClr val="dk1"/>
                </a:solidFill>
                <a:latin typeface="Calibri"/>
                <a:ea typeface="Calibri"/>
                <a:cs typeface="Calibri"/>
                <a:sym typeface="Calibri"/>
              </a:defRPr>
            </a:lvl3pPr>
            <a:lvl4pPr marL="1371600" marR="0" lvl="3" indent="-261938" algn="l">
              <a:lnSpc>
                <a:spcPct val="90000"/>
              </a:lnSpc>
              <a:spcBef>
                <a:spcPts val="375"/>
              </a:spcBef>
              <a:spcAft>
                <a:spcPts val="0"/>
              </a:spcAft>
              <a:buClr>
                <a:schemeClr val="dk1"/>
              </a:buClr>
              <a:buSzPts val="1900"/>
              <a:buFont typeface="Noto Sans Symbols"/>
              <a:buChar char="▪"/>
              <a:defRPr sz="1425" b="0" i="0" u="none" strike="noStrike" cap="none">
                <a:solidFill>
                  <a:schemeClr val="dk1"/>
                </a:solidFill>
                <a:latin typeface="Calibri"/>
                <a:ea typeface="Calibri"/>
                <a:cs typeface="Calibri"/>
                <a:sym typeface="Calibri"/>
              </a:defRPr>
            </a:lvl4pPr>
            <a:lvl5pPr marL="1714500" marR="0" lvl="4" indent="-261938" algn="l">
              <a:lnSpc>
                <a:spcPct val="90000"/>
              </a:lnSpc>
              <a:spcBef>
                <a:spcPts val="375"/>
              </a:spcBef>
              <a:spcAft>
                <a:spcPts val="0"/>
              </a:spcAft>
              <a:buClr>
                <a:schemeClr val="dk1"/>
              </a:buClr>
              <a:buSzPts val="1900"/>
              <a:buFont typeface="Noto Sans Symbols"/>
              <a:buChar char="▪"/>
              <a:defRPr sz="1425" b="0" i="0" u="none" strike="noStrike" cap="none">
                <a:solidFill>
                  <a:schemeClr val="dk1"/>
                </a:solidFill>
                <a:latin typeface="Calibri"/>
                <a:ea typeface="Calibri"/>
                <a:cs typeface="Calibri"/>
                <a:sym typeface="Calibri"/>
              </a:defRPr>
            </a:lvl5pPr>
            <a:lvl6pPr marL="2057400" marR="0" lvl="5" indent="-261938" algn="l">
              <a:lnSpc>
                <a:spcPct val="90000"/>
              </a:lnSpc>
              <a:spcBef>
                <a:spcPts val="375"/>
              </a:spcBef>
              <a:spcAft>
                <a:spcPts val="0"/>
              </a:spcAft>
              <a:buClr>
                <a:schemeClr val="dk1"/>
              </a:buClr>
              <a:buSzPts val="1900"/>
              <a:buFont typeface="Arial"/>
              <a:buChar char="•"/>
              <a:defRPr sz="1425" b="0" i="0" u="none" strike="noStrike" cap="none">
                <a:solidFill>
                  <a:schemeClr val="dk1"/>
                </a:solidFill>
                <a:latin typeface="Calibri"/>
                <a:ea typeface="Calibri"/>
                <a:cs typeface="Calibri"/>
                <a:sym typeface="Calibri"/>
              </a:defRPr>
            </a:lvl6pPr>
            <a:lvl7pPr marL="2400300" marR="0" lvl="6" indent="-261938" algn="l">
              <a:lnSpc>
                <a:spcPct val="90000"/>
              </a:lnSpc>
              <a:spcBef>
                <a:spcPts val="375"/>
              </a:spcBef>
              <a:spcAft>
                <a:spcPts val="0"/>
              </a:spcAft>
              <a:buClr>
                <a:schemeClr val="dk1"/>
              </a:buClr>
              <a:buSzPts val="1900"/>
              <a:buFont typeface="Arial"/>
              <a:buChar char="•"/>
              <a:defRPr sz="1425" b="0" i="0" u="none" strike="noStrike" cap="none">
                <a:solidFill>
                  <a:schemeClr val="dk1"/>
                </a:solidFill>
                <a:latin typeface="Calibri"/>
                <a:ea typeface="Calibri"/>
                <a:cs typeface="Calibri"/>
                <a:sym typeface="Calibri"/>
              </a:defRPr>
            </a:lvl7pPr>
            <a:lvl8pPr marL="2743200" marR="0" lvl="7" indent="-261938" algn="l">
              <a:lnSpc>
                <a:spcPct val="90000"/>
              </a:lnSpc>
              <a:spcBef>
                <a:spcPts val="375"/>
              </a:spcBef>
              <a:spcAft>
                <a:spcPts val="0"/>
              </a:spcAft>
              <a:buClr>
                <a:schemeClr val="dk1"/>
              </a:buClr>
              <a:buSzPts val="1900"/>
              <a:buFont typeface="Arial"/>
              <a:buChar char="•"/>
              <a:defRPr sz="1425" b="0" i="0" u="none" strike="noStrike" cap="none">
                <a:solidFill>
                  <a:schemeClr val="dk1"/>
                </a:solidFill>
                <a:latin typeface="Calibri"/>
                <a:ea typeface="Calibri"/>
                <a:cs typeface="Calibri"/>
                <a:sym typeface="Calibri"/>
              </a:defRPr>
            </a:lvl8pPr>
            <a:lvl9pPr marL="3086100" marR="0" lvl="8" indent="-261938" algn="l">
              <a:lnSpc>
                <a:spcPct val="90000"/>
              </a:lnSpc>
              <a:spcBef>
                <a:spcPts val="375"/>
              </a:spcBef>
              <a:spcAft>
                <a:spcPts val="0"/>
              </a:spcAft>
              <a:buClr>
                <a:schemeClr val="dk1"/>
              </a:buClr>
              <a:buSzPts val="1900"/>
              <a:buFont typeface="Arial"/>
              <a:buChar char="•"/>
              <a:defRPr sz="1425" b="0" i="0" u="none" strike="noStrike" cap="none">
                <a:solidFill>
                  <a:schemeClr val="dk1"/>
                </a:solidFill>
                <a:latin typeface="Calibri"/>
                <a:ea typeface="Calibri"/>
                <a:cs typeface="Calibri"/>
                <a:sym typeface="Calibri"/>
              </a:defRPr>
            </a:lvl9pPr>
          </a:lstStyle>
          <a:p>
            <a:endParaRPr/>
          </a:p>
        </p:txBody>
      </p:sp>
      <p:pic>
        <p:nvPicPr>
          <p:cNvPr id="15" name="Google Shape;15;p3"/>
          <p:cNvPicPr preferRelativeResize="0"/>
          <p:nvPr/>
        </p:nvPicPr>
        <p:blipFill rotWithShape="1">
          <a:blip r:embed="rId2">
            <a:alphaModFix/>
          </a:blip>
          <a:srcRect/>
          <a:stretch/>
        </p:blipFill>
        <p:spPr>
          <a:xfrm>
            <a:off x="7584488" y="4707431"/>
            <a:ext cx="1462631" cy="402225"/>
          </a:xfrm>
          <a:prstGeom prst="rect">
            <a:avLst/>
          </a:prstGeom>
          <a:noFill/>
          <a:ln>
            <a:noFill/>
          </a:ln>
        </p:spPr>
      </p:pic>
    </p:spTree>
    <p:extLst>
      <p:ext uri="{BB962C8B-B14F-4D97-AF65-F5344CB8AC3E}">
        <p14:creationId xmlns:p14="http://schemas.microsoft.com/office/powerpoint/2010/main" val="36433088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5_Title and Content 1">
  <p:cSld name="5_Title and Content 1">
    <p:spTree>
      <p:nvGrpSpPr>
        <p:cNvPr id="1" name="Shape 24"/>
        <p:cNvGrpSpPr/>
        <p:nvPr/>
      </p:nvGrpSpPr>
      <p:grpSpPr>
        <a:xfrm>
          <a:off x="0" y="0"/>
          <a:ext cx="0" cy="0"/>
          <a:chOff x="0" y="0"/>
          <a:chExt cx="0" cy="0"/>
        </a:xfrm>
      </p:grpSpPr>
      <p:sp>
        <p:nvSpPr>
          <p:cNvPr id="25" name="Google Shape;25;p6"/>
          <p:cNvSpPr/>
          <p:nvPr/>
        </p:nvSpPr>
        <p:spPr>
          <a:xfrm>
            <a:off x="5317816" y="0"/>
            <a:ext cx="3826125" cy="5143500"/>
          </a:xfrm>
          <a:prstGeom prst="rect">
            <a:avLst/>
          </a:prstGeom>
          <a:solidFill>
            <a:srgbClr val="022D55"/>
          </a:solidFill>
          <a:ln w="12700" cap="flat" cmpd="sng">
            <a:solidFill>
              <a:srgbClr val="182F5E"/>
            </a:solidFill>
            <a:prstDash val="solid"/>
            <a:miter lim="800000"/>
            <a:headEnd type="none" w="sm" len="sm"/>
            <a:tailEnd type="none" w="sm" len="sm"/>
          </a:ln>
        </p:spPr>
        <p:txBody>
          <a:bodyPr spcFirstLastPara="1" wrap="square" lIns="68588" tIns="34275" rIns="68588" bIns="34275"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425" b="0" i="0" u="none" strike="noStrike" cap="none">
              <a:solidFill>
                <a:schemeClr val="lt1"/>
              </a:solidFill>
              <a:latin typeface="Calibri"/>
              <a:ea typeface="Calibri"/>
              <a:cs typeface="Calibri"/>
              <a:sym typeface="Calibri"/>
            </a:endParaRPr>
          </a:p>
        </p:txBody>
      </p:sp>
      <p:sp>
        <p:nvSpPr>
          <p:cNvPr id="26" name="Google Shape;26;p6"/>
          <p:cNvSpPr txBox="1">
            <a:spLocks noGrp="1"/>
          </p:cNvSpPr>
          <p:nvPr>
            <p:ph type="title"/>
          </p:nvPr>
        </p:nvSpPr>
        <p:spPr>
          <a:xfrm>
            <a:off x="145582" y="368150"/>
            <a:ext cx="2628900" cy="558635"/>
          </a:xfrm>
          <a:prstGeom prst="rect">
            <a:avLst/>
          </a:prstGeom>
          <a:noFill/>
          <a:ln>
            <a:noFill/>
          </a:ln>
        </p:spPr>
        <p:txBody>
          <a:bodyPr spcFirstLastPara="1" wrap="square" lIns="91450" tIns="91450" rIns="91450" bIns="91450" anchor="ctr" anchorCtr="0"/>
          <a:lstStyle>
            <a:lvl1pPr marR="0" lvl="0" algn="l">
              <a:lnSpc>
                <a:spcPct val="90000"/>
              </a:lnSpc>
              <a:spcBef>
                <a:spcPts val="0"/>
              </a:spcBef>
              <a:spcAft>
                <a:spcPts val="0"/>
              </a:spcAft>
              <a:buClr>
                <a:schemeClr val="lt1"/>
              </a:buClr>
              <a:buSzPts val="3600"/>
              <a:buFont typeface="Calibri"/>
              <a:buNone/>
              <a:defRPr sz="2700" b="1" i="0" u="none" strike="noStrike" cap="none">
                <a:solidFill>
                  <a:schemeClr val="lt1"/>
                </a:solidFill>
                <a:latin typeface="Calibri"/>
                <a:ea typeface="Calibri"/>
                <a:cs typeface="Calibri"/>
                <a:sym typeface="Calibri"/>
              </a:defRPr>
            </a:lvl1pPr>
            <a:lvl2pPr marR="0" lvl="1" algn="l">
              <a:lnSpc>
                <a:spcPct val="100000"/>
              </a:lnSpc>
              <a:spcBef>
                <a:spcPts val="0"/>
              </a:spcBef>
              <a:spcAft>
                <a:spcPts val="0"/>
              </a:spcAft>
              <a:buClr>
                <a:srgbClr val="000000"/>
              </a:buClr>
              <a:buSzPts val="1600"/>
              <a:buFont typeface="Arial"/>
              <a:buNone/>
              <a:defRPr sz="1425"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600"/>
              <a:buFont typeface="Arial"/>
              <a:buNone/>
              <a:defRPr sz="1425"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600"/>
              <a:buFont typeface="Arial"/>
              <a:buNone/>
              <a:defRPr sz="1425"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600"/>
              <a:buFont typeface="Arial"/>
              <a:buNone/>
              <a:defRPr sz="1425"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600"/>
              <a:buFont typeface="Arial"/>
              <a:buNone/>
              <a:defRPr sz="1425"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600"/>
              <a:buFont typeface="Arial"/>
              <a:buNone/>
              <a:defRPr sz="1425"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600"/>
              <a:buFont typeface="Arial"/>
              <a:buNone/>
              <a:defRPr sz="1425"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600"/>
              <a:buFont typeface="Arial"/>
              <a:buNone/>
              <a:defRPr sz="1425" b="0" i="0" u="none" strike="noStrike" cap="none">
                <a:solidFill>
                  <a:srgbClr val="000000"/>
                </a:solidFill>
                <a:latin typeface="Arial"/>
                <a:ea typeface="Arial"/>
                <a:cs typeface="Arial"/>
                <a:sym typeface="Arial"/>
              </a:defRPr>
            </a:lvl9pPr>
          </a:lstStyle>
          <a:p>
            <a:endParaRPr/>
          </a:p>
        </p:txBody>
      </p:sp>
      <p:sp>
        <p:nvSpPr>
          <p:cNvPr id="27" name="Google Shape;27;p6"/>
          <p:cNvSpPr txBox="1">
            <a:spLocks noGrp="1"/>
          </p:cNvSpPr>
          <p:nvPr>
            <p:ph type="body" idx="1"/>
          </p:nvPr>
        </p:nvSpPr>
        <p:spPr>
          <a:xfrm>
            <a:off x="865057" y="1118513"/>
            <a:ext cx="2628900" cy="3672225"/>
          </a:xfrm>
          <a:prstGeom prst="rect">
            <a:avLst/>
          </a:prstGeom>
          <a:noFill/>
          <a:ln>
            <a:noFill/>
          </a:ln>
        </p:spPr>
        <p:txBody>
          <a:bodyPr spcFirstLastPara="1" wrap="square" lIns="91450" tIns="91450" rIns="91450" bIns="91450" anchor="t" anchorCtr="0"/>
          <a:lstStyle>
            <a:lvl1pPr marL="342900" marR="0" lvl="0" indent="-304800" algn="l">
              <a:lnSpc>
                <a:spcPct val="90000"/>
              </a:lnSpc>
              <a:spcBef>
                <a:spcPts val="825"/>
              </a:spcBef>
              <a:spcAft>
                <a:spcPts val="0"/>
              </a:spcAft>
              <a:buClr>
                <a:schemeClr val="lt1"/>
              </a:buClr>
              <a:buSzPts val="2800"/>
              <a:buFont typeface="Noto Sans Symbols"/>
              <a:buChar char="▪"/>
              <a:defRPr sz="2100" b="0" i="0" u="none" strike="noStrike" cap="none">
                <a:solidFill>
                  <a:schemeClr val="lt1"/>
                </a:solidFill>
                <a:latin typeface="Calibri"/>
                <a:ea typeface="Calibri"/>
                <a:cs typeface="Calibri"/>
                <a:sym typeface="Calibri"/>
              </a:defRPr>
            </a:lvl1pPr>
            <a:lvl2pPr marL="685800" marR="0" lvl="1" indent="-285750" algn="l">
              <a:lnSpc>
                <a:spcPct val="90000"/>
              </a:lnSpc>
              <a:spcBef>
                <a:spcPts val="375"/>
              </a:spcBef>
              <a:spcAft>
                <a:spcPts val="0"/>
              </a:spcAft>
              <a:buClr>
                <a:schemeClr val="lt1"/>
              </a:buClr>
              <a:buSzPts val="2400"/>
              <a:buFont typeface="Noto Sans Symbols"/>
              <a:buChar char="▪"/>
              <a:defRPr sz="1800" b="0" i="0" u="none" strike="noStrike" cap="none">
                <a:solidFill>
                  <a:schemeClr val="lt1"/>
                </a:solidFill>
                <a:latin typeface="Calibri"/>
                <a:ea typeface="Calibri"/>
                <a:cs typeface="Calibri"/>
                <a:sym typeface="Calibri"/>
              </a:defRPr>
            </a:lvl2pPr>
            <a:lvl3pPr marL="1028700" marR="0" lvl="2" indent="-266700" algn="l">
              <a:lnSpc>
                <a:spcPct val="90000"/>
              </a:lnSpc>
              <a:spcBef>
                <a:spcPts val="375"/>
              </a:spcBef>
              <a:spcAft>
                <a:spcPts val="0"/>
              </a:spcAft>
              <a:buClr>
                <a:schemeClr val="lt1"/>
              </a:buClr>
              <a:buSzPts val="2000"/>
              <a:buFont typeface="Noto Sans Symbols"/>
              <a:buChar char="▪"/>
              <a:defRPr sz="1500" b="0" i="0" u="none" strike="noStrike" cap="none">
                <a:solidFill>
                  <a:schemeClr val="lt1"/>
                </a:solidFill>
                <a:latin typeface="Calibri"/>
                <a:ea typeface="Calibri"/>
                <a:cs typeface="Calibri"/>
                <a:sym typeface="Calibri"/>
              </a:defRPr>
            </a:lvl3pPr>
            <a:lvl4pPr marL="1371600" marR="0" lvl="3" indent="-261938" algn="l">
              <a:lnSpc>
                <a:spcPct val="90000"/>
              </a:lnSpc>
              <a:spcBef>
                <a:spcPts val="375"/>
              </a:spcBef>
              <a:spcAft>
                <a:spcPts val="0"/>
              </a:spcAft>
              <a:buClr>
                <a:schemeClr val="lt1"/>
              </a:buClr>
              <a:buSzPts val="1900"/>
              <a:buFont typeface="Noto Sans Symbols"/>
              <a:buChar char="▪"/>
              <a:defRPr sz="1425" b="0" i="0" u="none" strike="noStrike" cap="none">
                <a:solidFill>
                  <a:schemeClr val="lt1"/>
                </a:solidFill>
                <a:latin typeface="Calibri"/>
                <a:ea typeface="Calibri"/>
                <a:cs typeface="Calibri"/>
                <a:sym typeface="Calibri"/>
              </a:defRPr>
            </a:lvl4pPr>
            <a:lvl5pPr marL="1714500" marR="0" lvl="4" indent="-261938" algn="l">
              <a:lnSpc>
                <a:spcPct val="90000"/>
              </a:lnSpc>
              <a:spcBef>
                <a:spcPts val="375"/>
              </a:spcBef>
              <a:spcAft>
                <a:spcPts val="0"/>
              </a:spcAft>
              <a:buClr>
                <a:schemeClr val="lt1"/>
              </a:buClr>
              <a:buSzPts val="1900"/>
              <a:buFont typeface="Noto Sans Symbols"/>
              <a:buChar char="▪"/>
              <a:defRPr sz="1425" b="0" i="0" u="none" strike="noStrike" cap="none">
                <a:solidFill>
                  <a:schemeClr val="lt1"/>
                </a:solidFill>
                <a:latin typeface="Calibri"/>
                <a:ea typeface="Calibri"/>
                <a:cs typeface="Calibri"/>
                <a:sym typeface="Calibri"/>
              </a:defRPr>
            </a:lvl5pPr>
            <a:lvl6pPr marL="2057400" marR="0" lvl="5" indent="-261938" algn="l">
              <a:lnSpc>
                <a:spcPct val="90000"/>
              </a:lnSpc>
              <a:spcBef>
                <a:spcPts val="375"/>
              </a:spcBef>
              <a:spcAft>
                <a:spcPts val="0"/>
              </a:spcAft>
              <a:buClr>
                <a:schemeClr val="dk1"/>
              </a:buClr>
              <a:buSzPts val="1900"/>
              <a:buFont typeface="Arial"/>
              <a:buChar char="•"/>
              <a:defRPr sz="1425" b="0" i="0" u="none" strike="noStrike" cap="none">
                <a:solidFill>
                  <a:schemeClr val="dk1"/>
                </a:solidFill>
                <a:latin typeface="Calibri"/>
                <a:ea typeface="Calibri"/>
                <a:cs typeface="Calibri"/>
                <a:sym typeface="Calibri"/>
              </a:defRPr>
            </a:lvl6pPr>
            <a:lvl7pPr marL="2400300" marR="0" lvl="6" indent="-261938" algn="l">
              <a:lnSpc>
                <a:spcPct val="90000"/>
              </a:lnSpc>
              <a:spcBef>
                <a:spcPts val="375"/>
              </a:spcBef>
              <a:spcAft>
                <a:spcPts val="0"/>
              </a:spcAft>
              <a:buClr>
                <a:schemeClr val="dk1"/>
              </a:buClr>
              <a:buSzPts val="1900"/>
              <a:buFont typeface="Arial"/>
              <a:buChar char="•"/>
              <a:defRPr sz="1425" b="0" i="0" u="none" strike="noStrike" cap="none">
                <a:solidFill>
                  <a:schemeClr val="dk1"/>
                </a:solidFill>
                <a:latin typeface="Calibri"/>
                <a:ea typeface="Calibri"/>
                <a:cs typeface="Calibri"/>
                <a:sym typeface="Calibri"/>
              </a:defRPr>
            </a:lvl7pPr>
            <a:lvl8pPr marL="2743200" marR="0" lvl="7" indent="-261938" algn="l">
              <a:lnSpc>
                <a:spcPct val="90000"/>
              </a:lnSpc>
              <a:spcBef>
                <a:spcPts val="375"/>
              </a:spcBef>
              <a:spcAft>
                <a:spcPts val="0"/>
              </a:spcAft>
              <a:buClr>
                <a:schemeClr val="dk1"/>
              </a:buClr>
              <a:buSzPts val="1900"/>
              <a:buFont typeface="Arial"/>
              <a:buChar char="•"/>
              <a:defRPr sz="1425" b="0" i="0" u="none" strike="noStrike" cap="none">
                <a:solidFill>
                  <a:schemeClr val="dk1"/>
                </a:solidFill>
                <a:latin typeface="Calibri"/>
                <a:ea typeface="Calibri"/>
                <a:cs typeface="Calibri"/>
                <a:sym typeface="Calibri"/>
              </a:defRPr>
            </a:lvl8pPr>
            <a:lvl9pPr marL="3086100" marR="0" lvl="8" indent="-261938" algn="l">
              <a:lnSpc>
                <a:spcPct val="90000"/>
              </a:lnSpc>
              <a:spcBef>
                <a:spcPts val="375"/>
              </a:spcBef>
              <a:spcAft>
                <a:spcPts val="0"/>
              </a:spcAft>
              <a:buClr>
                <a:schemeClr val="dk1"/>
              </a:buClr>
              <a:buSzPts val="1900"/>
              <a:buFont typeface="Arial"/>
              <a:buChar char="•"/>
              <a:defRPr sz="1425" b="0" i="0" u="none" strike="noStrike" cap="none">
                <a:solidFill>
                  <a:schemeClr val="dk1"/>
                </a:solidFill>
                <a:latin typeface="Calibri"/>
                <a:ea typeface="Calibri"/>
                <a:cs typeface="Calibri"/>
                <a:sym typeface="Calibri"/>
              </a:defRPr>
            </a:lvl9pPr>
          </a:lstStyle>
          <a:p>
            <a:endParaRPr/>
          </a:p>
        </p:txBody>
      </p:sp>
      <p:pic>
        <p:nvPicPr>
          <p:cNvPr id="28" name="Google Shape;28;p6" descr="syslink.png"/>
          <p:cNvPicPr preferRelativeResize="0"/>
          <p:nvPr/>
        </p:nvPicPr>
        <p:blipFill rotWithShape="1">
          <a:blip r:embed="rId2">
            <a:alphaModFix/>
          </a:blip>
          <a:srcRect/>
          <a:stretch/>
        </p:blipFill>
        <p:spPr>
          <a:xfrm>
            <a:off x="84820" y="4822849"/>
            <a:ext cx="780223" cy="288443"/>
          </a:xfrm>
          <a:prstGeom prst="rect">
            <a:avLst/>
          </a:prstGeom>
          <a:noFill/>
          <a:ln>
            <a:noFill/>
          </a:ln>
        </p:spPr>
      </p:pic>
      <p:pic>
        <p:nvPicPr>
          <p:cNvPr id="29" name="Google Shape;29;p6"/>
          <p:cNvPicPr preferRelativeResize="0"/>
          <p:nvPr/>
        </p:nvPicPr>
        <p:blipFill rotWithShape="1">
          <a:blip r:embed="rId3">
            <a:alphaModFix/>
          </a:blip>
          <a:srcRect/>
          <a:stretch/>
        </p:blipFill>
        <p:spPr>
          <a:xfrm>
            <a:off x="5317821" y="-7641"/>
            <a:ext cx="3826125" cy="5158781"/>
          </a:xfrm>
          <a:prstGeom prst="rect">
            <a:avLst/>
          </a:prstGeom>
          <a:noFill/>
          <a:ln>
            <a:noFill/>
          </a:ln>
        </p:spPr>
      </p:pic>
      <p:pic>
        <p:nvPicPr>
          <p:cNvPr id="30" name="Google Shape;30;p6"/>
          <p:cNvPicPr preferRelativeResize="0"/>
          <p:nvPr/>
        </p:nvPicPr>
        <p:blipFill rotWithShape="1">
          <a:blip r:embed="rId4">
            <a:alphaModFix/>
          </a:blip>
          <a:srcRect/>
          <a:stretch/>
        </p:blipFill>
        <p:spPr>
          <a:xfrm>
            <a:off x="-1" y="4718644"/>
            <a:ext cx="1478513" cy="406445"/>
          </a:xfrm>
          <a:prstGeom prst="rect">
            <a:avLst/>
          </a:prstGeom>
          <a:noFill/>
          <a:ln>
            <a:noFill/>
          </a:ln>
        </p:spPr>
      </p:pic>
      <p:pic>
        <p:nvPicPr>
          <p:cNvPr id="31" name="Google Shape;31;p6"/>
          <p:cNvPicPr preferRelativeResize="0"/>
          <p:nvPr/>
        </p:nvPicPr>
        <p:blipFill rotWithShape="1">
          <a:blip r:embed="rId4">
            <a:alphaModFix/>
          </a:blip>
          <a:srcRect/>
          <a:stretch/>
        </p:blipFill>
        <p:spPr>
          <a:xfrm>
            <a:off x="7616137" y="4656057"/>
            <a:ext cx="1478513" cy="406445"/>
          </a:xfrm>
          <a:prstGeom prst="rect">
            <a:avLst/>
          </a:prstGeom>
          <a:noFill/>
          <a:ln>
            <a:noFill/>
          </a:ln>
        </p:spPr>
      </p:pic>
    </p:spTree>
    <p:extLst>
      <p:ext uri="{BB962C8B-B14F-4D97-AF65-F5344CB8AC3E}">
        <p14:creationId xmlns:p14="http://schemas.microsoft.com/office/powerpoint/2010/main" val="3361327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628650" y="450139"/>
            <a:ext cx="7886700" cy="641684"/>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4400"/>
              <a:buFont typeface="Calibri"/>
              <a:buNone/>
              <a:defRPr sz="3300" b="1"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9pPr>
          </a:lstStyle>
          <a:p>
            <a:endParaRPr/>
          </a:p>
        </p:txBody>
      </p:sp>
      <p:sp>
        <p:nvSpPr>
          <p:cNvPr id="38" name="Google Shape;38;p8"/>
          <p:cNvSpPr txBox="1">
            <a:spLocks noGrp="1"/>
          </p:cNvSpPr>
          <p:nvPr>
            <p:ph type="body" idx="1"/>
          </p:nvPr>
        </p:nvSpPr>
        <p:spPr>
          <a:xfrm>
            <a:off x="628649" y="1369219"/>
            <a:ext cx="7854300" cy="3263400"/>
          </a:xfrm>
          <a:prstGeom prst="rect">
            <a:avLst/>
          </a:prstGeom>
          <a:noFill/>
          <a:ln>
            <a:noFill/>
          </a:ln>
        </p:spPr>
        <p:txBody>
          <a:bodyPr spcFirstLastPara="1" wrap="square" lIns="91425" tIns="91425" rIns="91425" bIns="91425" anchor="t" anchorCtr="0"/>
          <a:lstStyle>
            <a:lvl1pPr marL="342900" marR="0" lvl="0" indent="-304800" algn="l">
              <a:lnSpc>
                <a:spcPct val="90000"/>
              </a:lnSpc>
              <a:spcBef>
                <a:spcPts val="825"/>
              </a:spcBef>
              <a:spcAft>
                <a:spcPts val="0"/>
              </a:spcAft>
              <a:buClr>
                <a:schemeClr val="dk1"/>
              </a:buClr>
              <a:buSzPts val="2800"/>
              <a:buFont typeface="Noto Sans Symbols"/>
              <a:buChar char="▪"/>
              <a:defRPr sz="2100" b="0" i="0" u="none" strike="noStrike" cap="none">
                <a:solidFill>
                  <a:schemeClr val="dk1"/>
                </a:solidFill>
                <a:latin typeface="Calibri"/>
                <a:ea typeface="Calibri"/>
                <a:cs typeface="Calibri"/>
                <a:sym typeface="Calibri"/>
              </a:defRPr>
            </a:lvl1pPr>
            <a:lvl2pPr marL="685800" marR="0" lvl="1" indent="-285750" algn="l">
              <a:lnSpc>
                <a:spcPct val="90000"/>
              </a:lnSpc>
              <a:spcBef>
                <a:spcPts val="375"/>
              </a:spcBef>
              <a:spcAft>
                <a:spcPts val="0"/>
              </a:spcAft>
              <a:buClr>
                <a:schemeClr val="dk1"/>
              </a:buClr>
              <a:buSzPts val="2400"/>
              <a:buFont typeface="Noto Sans Symbols"/>
              <a:buChar char="▪"/>
              <a:defRPr sz="1800" b="0" i="0" u="none" strike="noStrike" cap="none">
                <a:solidFill>
                  <a:schemeClr val="dk1"/>
                </a:solidFill>
                <a:latin typeface="Calibri"/>
                <a:ea typeface="Calibri"/>
                <a:cs typeface="Calibri"/>
                <a:sym typeface="Calibri"/>
              </a:defRPr>
            </a:lvl2pPr>
            <a:lvl3pPr marL="1028700" marR="0" lvl="2" indent="-266700" algn="l">
              <a:lnSpc>
                <a:spcPct val="90000"/>
              </a:lnSpc>
              <a:spcBef>
                <a:spcPts val="375"/>
              </a:spcBef>
              <a:spcAft>
                <a:spcPts val="0"/>
              </a:spcAft>
              <a:buClr>
                <a:schemeClr val="dk1"/>
              </a:buClr>
              <a:buSzPts val="2000"/>
              <a:buFont typeface="Noto Sans Symbols"/>
              <a:buChar char="▪"/>
              <a:defRPr sz="1500" b="0" i="0" u="none" strike="noStrike" cap="none">
                <a:solidFill>
                  <a:schemeClr val="dk1"/>
                </a:solidFill>
                <a:latin typeface="Calibri"/>
                <a:ea typeface="Calibri"/>
                <a:cs typeface="Calibri"/>
                <a:sym typeface="Calibri"/>
              </a:defRPr>
            </a:lvl3pPr>
            <a:lvl4pPr marL="1371600" marR="0" lvl="3" indent="-261938" algn="l">
              <a:lnSpc>
                <a:spcPct val="90000"/>
              </a:lnSpc>
              <a:spcBef>
                <a:spcPts val="375"/>
              </a:spcBef>
              <a:spcAft>
                <a:spcPts val="0"/>
              </a:spcAft>
              <a:buClr>
                <a:schemeClr val="dk1"/>
              </a:buClr>
              <a:buSzPts val="1900"/>
              <a:buFont typeface="Noto Sans Symbols"/>
              <a:buChar char="▪"/>
              <a:defRPr sz="1425" b="0" i="0" u="none" strike="noStrike" cap="none">
                <a:solidFill>
                  <a:schemeClr val="dk1"/>
                </a:solidFill>
                <a:latin typeface="Calibri"/>
                <a:ea typeface="Calibri"/>
                <a:cs typeface="Calibri"/>
                <a:sym typeface="Calibri"/>
              </a:defRPr>
            </a:lvl4pPr>
            <a:lvl5pPr marL="1714500" marR="0" lvl="4" indent="-261938" algn="l">
              <a:lnSpc>
                <a:spcPct val="90000"/>
              </a:lnSpc>
              <a:spcBef>
                <a:spcPts val="375"/>
              </a:spcBef>
              <a:spcAft>
                <a:spcPts val="0"/>
              </a:spcAft>
              <a:buClr>
                <a:schemeClr val="dk1"/>
              </a:buClr>
              <a:buSzPts val="1900"/>
              <a:buFont typeface="Noto Sans Symbols"/>
              <a:buChar char="▪"/>
              <a:defRPr sz="1425" b="0" i="0" u="none" strike="noStrike" cap="none">
                <a:solidFill>
                  <a:schemeClr val="dk1"/>
                </a:solidFill>
                <a:latin typeface="Calibri"/>
                <a:ea typeface="Calibri"/>
                <a:cs typeface="Calibri"/>
                <a:sym typeface="Calibri"/>
              </a:defRPr>
            </a:lvl5pPr>
            <a:lvl6pPr marL="2057400" marR="0" lvl="5" indent="-261938" algn="l">
              <a:lnSpc>
                <a:spcPct val="90000"/>
              </a:lnSpc>
              <a:spcBef>
                <a:spcPts val="375"/>
              </a:spcBef>
              <a:spcAft>
                <a:spcPts val="0"/>
              </a:spcAft>
              <a:buClr>
                <a:schemeClr val="dk1"/>
              </a:buClr>
              <a:buSzPts val="1900"/>
              <a:buFont typeface="Arial"/>
              <a:buChar char="•"/>
              <a:defRPr sz="1425" b="0" i="0" u="none" strike="noStrike" cap="none">
                <a:solidFill>
                  <a:schemeClr val="dk1"/>
                </a:solidFill>
                <a:latin typeface="Calibri"/>
                <a:ea typeface="Calibri"/>
                <a:cs typeface="Calibri"/>
                <a:sym typeface="Calibri"/>
              </a:defRPr>
            </a:lvl6pPr>
            <a:lvl7pPr marL="2400300" marR="0" lvl="6" indent="-261938" algn="l">
              <a:lnSpc>
                <a:spcPct val="90000"/>
              </a:lnSpc>
              <a:spcBef>
                <a:spcPts val="375"/>
              </a:spcBef>
              <a:spcAft>
                <a:spcPts val="0"/>
              </a:spcAft>
              <a:buClr>
                <a:schemeClr val="dk1"/>
              </a:buClr>
              <a:buSzPts val="1900"/>
              <a:buFont typeface="Arial"/>
              <a:buChar char="•"/>
              <a:defRPr sz="1425" b="0" i="0" u="none" strike="noStrike" cap="none">
                <a:solidFill>
                  <a:schemeClr val="dk1"/>
                </a:solidFill>
                <a:latin typeface="Calibri"/>
                <a:ea typeface="Calibri"/>
                <a:cs typeface="Calibri"/>
                <a:sym typeface="Calibri"/>
              </a:defRPr>
            </a:lvl7pPr>
            <a:lvl8pPr marL="2743200" marR="0" lvl="7" indent="-261938" algn="l">
              <a:lnSpc>
                <a:spcPct val="90000"/>
              </a:lnSpc>
              <a:spcBef>
                <a:spcPts val="375"/>
              </a:spcBef>
              <a:spcAft>
                <a:spcPts val="0"/>
              </a:spcAft>
              <a:buClr>
                <a:schemeClr val="dk1"/>
              </a:buClr>
              <a:buSzPts val="1900"/>
              <a:buFont typeface="Arial"/>
              <a:buChar char="•"/>
              <a:defRPr sz="1425" b="0" i="0" u="none" strike="noStrike" cap="none">
                <a:solidFill>
                  <a:schemeClr val="dk1"/>
                </a:solidFill>
                <a:latin typeface="Calibri"/>
                <a:ea typeface="Calibri"/>
                <a:cs typeface="Calibri"/>
                <a:sym typeface="Calibri"/>
              </a:defRPr>
            </a:lvl8pPr>
            <a:lvl9pPr marL="3086100" marR="0" lvl="8" indent="-261938" algn="l">
              <a:lnSpc>
                <a:spcPct val="90000"/>
              </a:lnSpc>
              <a:spcBef>
                <a:spcPts val="375"/>
              </a:spcBef>
              <a:spcAft>
                <a:spcPts val="0"/>
              </a:spcAft>
              <a:buClr>
                <a:schemeClr val="dk1"/>
              </a:buClr>
              <a:buSzPts val="1900"/>
              <a:buFont typeface="Arial"/>
              <a:buChar char="•"/>
              <a:defRPr sz="1425"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776802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ustom Layout 2">
  <p:cSld name="Custom Layout 2">
    <p:spTree>
      <p:nvGrpSpPr>
        <p:cNvPr id="1" name="Shape 44"/>
        <p:cNvGrpSpPr/>
        <p:nvPr/>
      </p:nvGrpSpPr>
      <p:grpSpPr>
        <a:xfrm>
          <a:off x="0" y="0"/>
          <a:ext cx="0" cy="0"/>
          <a:chOff x="0" y="0"/>
          <a:chExt cx="0" cy="0"/>
        </a:xfrm>
      </p:grpSpPr>
      <p:sp>
        <p:nvSpPr>
          <p:cNvPr id="45" name="Google Shape;45;p10"/>
          <p:cNvSpPr txBox="1">
            <a:spLocks noGrp="1"/>
          </p:cNvSpPr>
          <p:nvPr>
            <p:ph type="title"/>
          </p:nvPr>
        </p:nvSpPr>
        <p:spPr>
          <a:xfrm>
            <a:off x="628650" y="273844"/>
            <a:ext cx="7886700" cy="433985"/>
          </a:xfrm>
          <a:prstGeom prst="rect">
            <a:avLst/>
          </a:prstGeom>
          <a:noFill/>
          <a:ln>
            <a:noFill/>
          </a:ln>
        </p:spPr>
        <p:txBody>
          <a:bodyPr spcFirstLastPara="1" wrap="square" lIns="91450" tIns="91450" rIns="91450" bIns="91450" anchor="t" anchorCtr="0"/>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a:endParaRPr/>
          </a:p>
        </p:txBody>
      </p:sp>
    </p:spTree>
    <p:extLst>
      <p:ext uri="{BB962C8B-B14F-4D97-AF65-F5344CB8AC3E}">
        <p14:creationId xmlns:p14="http://schemas.microsoft.com/office/powerpoint/2010/main" val="3865117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23850" y="1026478"/>
            <a:ext cx="4103688" cy="3669347"/>
          </a:xfrm>
        </p:spPr>
        <p:txBody>
          <a:bodyPr>
            <a:normAutofit/>
          </a:bodyPr>
          <a:lstStyle>
            <a:lvl1pPr marL="226772" indent="-226772">
              <a:buFont typeface="Wingdings" panose="05000000000000000000" pitchFamily="2" charset="2"/>
              <a:buChar cha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735513" y="1026478"/>
            <a:ext cx="4084637" cy="3669347"/>
          </a:xfrm>
        </p:spPr>
        <p:txBody>
          <a:bodyPr>
            <a:normAutofit/>
          </a:bodyPr>
          <a:lstStyle>
            <a:lvl1pPr marL="226772" indent="-226772">
              <a:buFont typeface="Wingdings" panose="05000000000000000000" pitchFamily="2" charset="2"/>
              <a:buChar cha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323850" y="367201"/>
            <a:ext cx="7578150" cy="369332"/>
          </a:xfrm>
          <a:prstGeom prst="rect">
            <a:avLst/>
          </a:prstGeom>
        </p:spPr>
        <p:txBody>
          <a:bodyPr/>
          <a:lstStyle>
            <a:lvl1pPr>
              <a:defRPr baseline="0"/>
            </a:lvl1pPr>
          </a:lstStyle>
          <a:p>
            <a:r>
              <a:rPr lang="en-US"/>
              <a:t>TITLE OF THE SLIDE GOES HERE</a:t>
            </a:r>
          </a:p>
        </p:txBody>
      </p:sp>
      <p:sp>
        <p:nvSpPr>
          <p:cNvPr id="7" name="Slide Number Placeholder 6"/>
          <p:cNvSpPr>
            <a:spLocks noGrp="1"/>
          </p:cNvSpPr>
          <p:nvPr>
            <p:ph type="sldNum" sz="quarter" idx="12"/>
          </p:nvPr>
        </p:nvSpPr>
        <p:spPr/>
        <p:txBody>
          <a:bodyPr/>
          <a:lstStyle/>
          <a:p>
            <a:fld id="{D6AB342A-830E-438F-A6A8-BEDF509AB0A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67201"/>
            <a:ext cx="7538400" cy="369332"/>
          </a:xfrm>
          <a:prstGeom prst="rect">
            <a:avLst/>
          </a:prstGeom>
        </p:spPr>
        <p:txBody>
          <a:bodyPr anchor="b"/>
          <a:lstStyle>
            <a:lvl1pPr marL="0" marR="0" indent="0" algn="l" defTabSz="914286" rtl="0" eaLnBrk="1" fontAlgn="auto" latinLnBrk="0" hangingPunct="1">
              <a:lnSpc>
                <a:spcPct val="100000"/>
              </a:lnSpc>
              <a:spcBef>
                <a:spcPct val="0"/>
              </a:spcBef>
              <a:spcAft>
                <a:spcPts val="0"/>
              </a:spcAft>
              <a:buClrTx/>
              <a:buSzTx/>
              <a:buFontTx/>
              <a:buNone/>
              <a:tabLst/>
              <a:defRPr kumimoji="0" lang="en-US" sz="1800" b="1" i="0" u="none" strike="noStrike" kern="1200" cap="none" spc="0" normalizeH="0" baseline="0" noProof="0" dirty="0" smtClean="0">
                <a:ln>
                  <a:noFill/>
                </a:ln>
                <a:solidFill>
                  <a:srgbClr val="595959"/>
                </a:solidFill>
                <a:effectLst/>
                <a:uLnTx/>
                <a:uFillTx/>
                <a:latin typeface="Trebuchet MS" pitchFamily="34" charset="0"/>
                <a:ea typeface="+mj-ea"/>
                <a:cs typeface="+mj-cs"/>
              </a:defRPr>
            </a:lvl1p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a:t>TITLE OF THE SLIDE GOES HERE</a:t>
            </a:r>
          </a:p>
        </p:txBody>
      </p:sp>
      <p:sp>
        <p:nvSpPr>
          <p:cNvPr id="3" name="Text Placeholder 2"/>
          <p:cNvSpPr>
            <a:spLocks noGrp="1"/>
          </p:cNvSpPr>
          <p:nvPr>
            <p:ph type="body" idx="1" hasCustomPrompt="1"/>
          </p:nvPr>
        </p:nvSpPr>
        <p:spPr>
          <a:xfrm>
            <a:off x="324000" y="1025124"/>
            <a:ext cx="4104000" cy="215444"/>
          </a:xfrm>
        </p:spPr>
        <p:txBody>
          <a:bodyPr wrap="square" rIns="0" bIns="0" anchor="ctr">
            <a:spAutoFit/>
          </a:bodyPr>
          <a:lstStyle>
            <a:lvl1pPr marL="0" indent="0">
              <a:buNone/>
              <a:defRPr kumimoji="0" lang="en-US" sz="14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vl2pPr marL="457143" indent="0">
              <a:buNone/>
              <a:defRPr sz="2000" b="1"/>
            </a:lvl2pPr>
            <a:lvl3pPr marL="914286" indent="0">
              <a:buNone/>
              <a:defRPr sz="1800" b="1"/>
            </a:lvl3pPr>
            <a:lvl4pPr marL="1371429" indent="0">
              <a:buNone/>
              <a:defRPr sz="1600" b="1"/>
            </a:lvl4pPr>
            <a:lvl5pPr marL="1828572" indent="0">
              <a:buNone/>
              <a:defRPr sz="1600" b="1"/>
            </a:lvl5pPr>
            <a:lvl6pPr marL="2285715" indent="0">
              <a:buNone/>
              <a:defRPr sz="1600" b="1"/>
            </a:lvl6pPr>
            <a:lvl7pPr marL="2742857" indent="0">
              <a:buNone/>
              <a:defRPr sz="1600" b="1"/>
            </a:lvl7pPr>
            <a:lvl8pPr marL="3200001" indent="0">
              <a:buNone/>
              <a:defRPr sz="1600" b="1"/>
            </a:lvl8pPr>
            <a:lvl9pPr marL="3657143" indent="0">
              <a:buNone/>
              <a:defRPr sz="1600" b="1"/>
            </a:lvl9p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a:t>2 Column heading goes here</a:t>
            </a:r>
          </a:p>
        </p:txBody>
      </p:sp>
      <p:sp>
        <p:nvSpPr>
          <p:cNvPr id="4" name="Content Placeholder 3"/>
          <p:cNvSpPr>
            <a:spLocks noGrp="1"/>
          </p:cNvSpPr>
          <p:nvPr>
            <p:ph sz="half" idx="2" hasCustomPrompt="1"/>
          </p:nvPr>
        </p:nvSpPr>
        <p:spPr>
          <a:xfrm>
            <a:off x="323999" y="1333501"/>
            <a:ext cx="4104000" cy="3351213"/>
          </a:xfrm>
        </p:spPr>
        <p:txBody>
          <a:bodyPr tIns="0">
            <a:normAutofit/>
          </a:bodyPr>
          <a:lstStyle>
            <a:lvl1pPr marL="226772" indent="-226772">
              <a:lnSpc>
                <a:spcPct val="100000"/>
              </a:lnSpc>
              <a:spcBef>
                <a:spcPts val="400"/>
              </a:spcBef>
              <a:buFont typeface="Wingdings" panose="05000000000000000000" pitchFamily="2" charset="2"/>
              <a:buChar char="§"/>
              <a:defRPr lang="en-US" sz="1400" kern="1200" dirty="0" smtClean="0">
                <a:solidFill>
                  <a:srgbClr val="595959"/>
                </a:solidFill>
                <a:latin typeface="Trebuchet MS" pitchFamily="34" charset="0"/>
                <a:ea typeface="+mn-ea"/>
                <a:cs typeface="+mn-cs"/>
              </a:defRPr>
            </a:lvl1pPr>
            <a:lvl2pPr marL="568729">
              <a:lnSpc>
                <a:spcPct val="100000"/>
              </a:lnSpc>
              <a:spcBef>
                <a:spcPts val="400"/>
              </a:spcBef>
              <a:defRPr sz="12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735514" y="1025124"/>
            <a:ext cx="4086000" cy="215444"/>
          </a:xfrm>
        </p:spPr>
        <p:txBody>
          <a:bodyPr wrap="square" rIns="0" bIns="0" anchor="ctr">
            <a:spAutoFit/>
          </a:bodyPr>
          <a:lstStyle>
            <a:lvl1pPr marL="0" marR="0" indent="0" algn="l" defTabSz="914286" rtl="0" eaLnBrk="1" fontAlgn="auto" latinLnBrk="0" hangingPunct="1">
              <a:lnSpc>
                <a:spcPct val="100000"/>
              </a:lnSpc>
              <a:spcBef>
                <a:spcPct val="0"/>
              </a:spcBef>
              <a:spcAft>
                <a:spcPts val="0"/>
              </a:spcAft>
              <a:buClrTx/>
              <a:buSzTx/>
              <a:buFontTx/>
              <a:buNone/>
              <a:tabLst/>
              <a:defRPr kumimoji="0" lang="en-US" sz="14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vl2pPr marL="457143" indent="0">
              <a:buNone/>
              <a:defRPr sz="2000" b="1"/>
            </a:lvl2pPr>
            <a:lvl3pPr marL="914286" indent="0">
              <a:buNone/>
              <a:defRPr sz="1800" b="1"/>
            </a:lvl3pPr>
            <a:lvl4pPr marL="1371429" indent="0">
              <a:buNone/>
              <a:defRPr sz="1600" b="1"/>
            </a:lvl4pPr>
            <a:lvl5pPr marL="1828572" indent="0">
              <a:buNone/>
              <a:defRPr sz="1600" b="1"/>
            </a:lvl5pPr>
            <a:lvl6pPr marL="2285715" indent="0">
              <a:buNone/>
              <a:defRPr sz="1600" b="1"/>
            </a:lvl6pPr>
            <a:lvl7pPr marL="2742857" indent="0">
              <a:buNone/>
              <a:defRPr sz="1600" b="1"/>
            </a:lvl7pPr>
            <a:lvl8pPr marL="3200001" indent="0">
              <a:buNone/>
              <a:defRPr sz="1600" b="1"/>
            </a:lvl8pPr>
            <a:lvl9pPr marL="3657143" indent="0">
              <a:buNone/>
              <a:defRPr sz="1600" b="1"/>
            </a:lvl9p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a:t>2 Column heading goes here</a:t>
            </a:r>
          </a:p>
        </p:txBody>
      </p:sp>
      <p:sp>
        <p:nvSpPr>
          <p:cNvPr id="6" name="Content Placeholder 5"/>
          <p:cNvSpPr>
            <a:spLocks noGrp="1"/>
          </p:cNvSpPr>
          <p:nvPr>
            <p:ph sz="quarter" idx="4" hasCustomPrompt="1"/>
          </p:nvPr>
        </p:nvSpPr>
        <p:spPr>
          <a:xfrm>
            <a:off x="4735513" y="1333501"/>
            <a:ext cx="4086000" cy="3351213"/>
          </a:xfrm>
        </p:spPr>
        <p:txBody>
          <a:bodyPr tIns="0"/>
          <a:lstStyle>
            <a:lvl1pPr marL="285750" indent="-285750">
              <a:buFont typeface="Wingdings" panose="05000000000000000000" pitchFamily="2" charset="2"/>
              <a:buChar char="§"/>
              <a:defRPr lang="en-US" sz="1400" kern="1200" dirty="0" smtClean="0">
                <a:solidFill>
                  <a:srgbClr val="595959"/>
                </a:solidFill>
                <a:latin typeface="Trebuchet MS" pitchFamily="34" charset="0"/>
                <a:ea typeface="+mn-ea"/>
                <a:cs typeface="+mn-cs"/>
              </a:defRPr>
            </a:lvl1pPr>
            <a:lvl2pPr marL="568729" indent="-285714">
              <a:defRPr lang="en-US" sz="1200" kern="1200" dirty="0" smtClean="0">
                <a:solidFill>
                  <a:srgbClr val="595959"/>
                </a:solidFill>
                <a:latin typeface="Trebuchet MS" pitchFamily="34" charset="0"/>
                <a:ea typeface="+mn-ea"/>
                <a:cs typeface="+mn-cs"/>
              </a:defRPr>
            </a:lvl2pPr>
            <a:lvl3pPr marL="1142857" indent="-228571">
              <a:defRPr lang="en-US" sz="1400" kern="1200" dirty="0" smtClean="0">
                <a:solidFill>
                  <a:srgbClr val="595959"/>
                </a:solidFill>
                <a:latin typeface="Trebuchet MS" pitchFamily="34" charset="0"/>
                <a:ea typeface="+mn-ea"/>
                <a:cs typeface="+mn-cs"/>
              </a:defRPr>
            </a:lvl3pPr>
            <a:lvl4pPr marL="1600000" indent="-228571">
              <a:defRPr lang="en-US" sz="1200" kern="1200" dirty="0" smtClean="0">
                <a:solidFill>
                  <a:srgbClr val="595959"/>
                </a:solidFill>
                <a:latin typeface="Trebuchet MS" pitchFamily="34" charset="0"/>
                <a:ea typeface="+mn-ea"/>
                <a:cs typeface="+mn-cs"/>
              </a:defRPr>
            </a:lvl4pPr>
            <a:lvl5pPr marL="2057143" indent="-228571">
              <a:defRPr lang="en-US" sz="1200" kern="1200" dirty="0">
                <a:solidFill>
                  <a:srgbClr val="595959"/>
                </a:solidFill>
                <a:latin typeface="Trebuchet MS" pitchFamily="34" charset="0"/>
                <a:ea typeface="+mn-ea"/>
                <a:cs typeface="+mn-cs"/>
              </a:defRPr>
            </a:lvl5pPr>
            <a:lvl6pPr>
              <a:defRPr sz="1600"/>
            </a:lvl6pPr>
            <a:lvl7pPr>
              <a:defRPr sz="1600"/>
            </a:lvl7pPr>
            <a:lvl8pPr>
              <a:defRPr sz="1600"/>
            </a:lvl8pPr>
            <a:lvl9pPr>
              <a:defRPr sz="1600"/>
            </a:lvl9pPr>
          </a:lstStyle>
          <a:p>
            <a:pPr marL="226772" lvl="0" indent="-226772" algn="l" defTabSz="914286" rtl="0" eaLnBrk="1" latinLnBrk="0" hangingPunct="1">
              <a:lnSpc>
                <a:spcPct val="100000"/>
              </a:lnSpc>
              <a:spcBef>
                <a:spcPts val="400"/>
              </a:spcBef>
              <a:buFont typeface="Wingdings" panose="05000000000000000000" pitchFamily="2" charset="2"/>
              <a:buChar char="§"/>
            </a:pPr>
            <a:r>
              <a:rPr lang="en-US"/>
              <a:t>Click to edit Master text styles</a:t>
            </a:r>
          </a:p>
          <a:p>
            <a:pPr marL="568729" lvl="1" indent="-285714" algn="l" defTabSz="914286" rtl="0" eaLnBrk="1" latinLnBrk="0" hangingPunct="1">
              <a:lnSpc>
                <a:spcPct val="100000"/>
              </a:lnSpc>
              <a:spcBef>
                <a:spcPts val="400"/>
              </a:spcBef>
              <a:buFont typeface="Arial" pitchFamily="34" charset="0"/>
              <a:buChar char="–"/>
            </a:pPr>
            <a:r>
              <a:rPr lang="en-US"/>
              <a:t>Second level</a:t>
            </a:r>
          </a:p>
          <a:p>
            <a:pPr marL="1142857" lvl="2" indent="-228571" algn="l" defTabSz="914286" rtl="0" eaLnBrk="1" latinLnBrk="0" hangingPunct="1">
              <a:lnSpc>
                <a:spcPct val="90000"/>
              </a:lnSpc>
              <a:spcBef>
                <a:spcPts val="600"/>
              </a:spcBef>
              <a:buFont typeface="Arial" pitchFamily="34" charset="0"/>
              <a:buChar char="•"/>
            </a:pPr>
            <a:r>
              <a:rPr lang="en-US"/>
              <a:t>Third level</a:t>
            </a:r>
          </a:p>
          <a:p>
            <a:pPr marL="1600000" lvl="3" indent="-228571" algn="l" defTabSz="914286" rtl="0" eaLnBrk="1" latinLnBrk="0" hangingPunct="1">
              <a:lnSpc>
                <a:spcPct val="90000"/>
              </a:lnSpc>
              <a:spcBef>
                <a:spcPts val="600"/>
              </a:spcBef>
              <a:buFont typeface="Arial" pitchFamily="34" charset="0"/>
              <a:buChar char="–"/>
            </a:pPr>
            <a:r>
              <a:rPr lang="en-US"/>
              <a:t>Fourth level</a:t>
            </a:r>
          </a:p>
          <a:p>
            <a:pPr marL="2057143" lvl="4" indent="-228571" algn="l" defTabSz="914286" rtl="0" eaLnBrk="1" latinLnBrk="0" hangingPunct="1">
              <a:lnSpc>
                <a:spcPct val="90000"/>
              </a:lnSpc>
              <a:spcBef>
                <a:spcPts val="600"/>
              </a:spcBef>
              <a:buFont typeface="Arial" pitchFamily="34" charset="0"/>
              <a:buChar char="»"/>
            </a:pPr>
            <a:r>
              <a:rPr lang="en-US"/>
              <a:t>Fifth level</a:t>
            </a:r>
          </a:p>
        </p:txBody>
      </p:sp>
      <p:sp>
        <p:nvSpPr>
          <p:cNvPr id="9" name="Slide Number Placeholder 8"/>
          <p:cNvSpPr>
            <a:spLocks noGrp="1"/>
          </p:cNvSpPr>
          <p:nvPr>
            <p:ph type="sldNum" sz="quarter" idx="12"/>
          </p:nvPr>
        </p:nvSpPr>
        <p:spPr/>
        <p:txBody>
          <a:bodyPr/>
          <a:lstStyle/>
          <a:p>
            <a:fld id="{D6AB342A-830E-438F-A6A8-BEDF509AB0A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67201"/>
            <a:ext cx="7538400" cy="369332"/>
          </a:xfrm>
          <a:prstGeom prst="rect">
            <a:avLst/>
          </a:prstGeom>
        </p:spPr>
        <p:txBody>
          <a:bodyPr/>
          <a:lstStyle>
            <a:lvl1pPr>
              <a:defRPr baseline="0"/>
            </a:lvl1pPr>
          </a:lstStyle>
          <a:p>
            <a:r>
              <a:rPr lang="en-US"/>
              <a:t>Color Palette</a:t>
            </a:r>
          </a:p>
        </p:txBody>
      </p:sp>
      <p:sp>
        <p:nvSpPr>
          <p:cNvPr id="5" name="Slide Number Placeholder 4"/>
          <p:cNvSpPr>
            <a:spLocks noGrp="1"/>
          </p:cNvSpPr>
          <p:nvPr>
            <p:ph type="sldNum" sz="quarter" idx="12"/>
          </p:nvPr>
        </p:nvSpPr>
        <p:spPr/>
        <p:txBody>
          <a:bodyPr/>
          <a:lstStyle/>
          <a:p>
            <a:fld id="{D6AB342A-830E-438F-A6A8-BEDF509AB0A8}" type="slidenum">
              <a:rPr lang="en-US" smtClean="0"/>
              <a:t>‹#›</a:t>
            </a:fld>
            <a:endParaRPr lang="en-US"/>
          </a:p>
        </p:txBody>
      </p:sp>
      <p:sp>
        <p:nvSpPr>
          <p:cNvPr id="4" name="Rectangle 3">
            <a:extLst>
              <a:ext uri="{FF2B5EF4-FFF2-40B4-BE49-F238E27FC236}">
                <a16:creationId xmlns:a16="http://schemas.microsoft.com/office/drawing/2014/main" id="{B7E4328B-D13C-42AE-AE8E-10B47BAE4610}"/>
              </a:ext>
            </a:extLst>
          </p:cNvPr>
          <p:cNvSpPr/>
          <p:nvPr userDrawn="1"/>
        </p:nvSpPr>
        <p:spPr>
          <a:xfrm>
            <a:off x="335270" y="1434527"/>
            <a:ext cx="1112882" cy="4426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a16="http://schemas.microsoft.com/office/drawing/2014/main" id="{D5CFE044-BA97-42C4-9069-A63FF4388E19}"/>
              </a:ext>
            </a:extLst>
          </p:cNvPr>
          <p:cNvSpPr/>
          <p:nvPr userDrawn="1"/>
        </p:nvSpPr>
        <p:spPr>
          <a:xfrm>
            <a:off x="1810030" y="1434527"/>
            <a:ext cx="1112882" cy="442655"/>
          </a:xfrm>
          <a:prstGeom prst="rect">
            <a:avLst/>
          </a:prstGeom>
          <a:solidFill>
            <a:srgbClr val="E7B9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FC51BB78-6515-40CB-83F1-5E6A75ACED06}"/>
              </a:ext>
            </a:extLst>
          </p:cNvPr>
          <p:cNvSpPr/>
          <p:nvPr userDrawn="1"/>
        </p:nvSpPr>
        <p:spPr>
          <a:xfrm>
            <a:off x="3284790" y="1434527"/>
            <a:ext cx="1112882" cy="442655"/>
          </a:xfrm>
          <a:prstGeom prst="rect">
            <a:avLst/>
          </a:prstGeom>
          <a:solidFill>
            <a:srgbClr val="B3A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9B1B22CD-BDE0-4F9E-8DBD-474744ADF3E8}"/>
              </a:ext>
            </a:extLst>
          </p:cNvPr>
          <p:cNvSpPr/>
          <p:nvPr userDrawn="1"/>
        </p:nvSpPr>
        <p:spPr>
          <a:xfrm>
            <a:off x="4759550" y="1434527"/>
            <a:ext cx="1112882" cy="442655"/>
          </a:xfrm>
          <a:prstGeom prst="rect">
            <a:avLst/>
          </a:prstGeom>
          <a:solidFill>
            <a:srgbClr val="FDD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id="{998742DC-982D-4662-9434-A248A25BD175}"/>
              </a:ext>
            </a:extLst>
          </p:cNvPr>
          <p:cNvSpPr/>
          <p:nvPr userDrawn="1"/>
        </p:nvSpPr>
        <p:spPr>
          <a:xfrm>
            <a:off x="6234310" y="1434527"/>
            <a:ext cx="1112882" cy="442655"/>
          </a:xfrm>
          <a:prstGeom prst="rect">
            <a:avLst/>
          </a:prstGeom>
          <a:solidFill>
            <a:srgbClr val="93C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a:extLst>
              <a:ext uri="{FF2B5EF4-FFF2-40B4-BE49-F238E27FC236}">
                <a16:creationId xmlns:a16="http://schemas.microsoft.com/office/drawing/2014/main" id="{4D898B4F-2DAB-49EA-AF24-A869636DFC83}"/>
              </a:ext>
            </a:extLst>
          </p:cNvPr>
          <p:cNvSpPr/>
          <p:nvPr userDrawn="1"/>
        </p:nvSpPr>
        <p:spPr>
          <a:xfrm>
            <a:off x="7709070" y="1434527"/>
            <a:ext cx="1112882" cy="442655"/>
          </a:xfrm>
          <a:prstGeom prst="rect">
            <a:avLst/>
          </a:prstGeom>
          <a:solidFill>
            <a:srgbClr val="C3D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a:extLst>
              <a:ext uri="{FF2B5EF4-FFF2-40B4-BE49-F238E27FC236}">
                <a16:creationId xmlns:a16="http://schemas.microsoft.com/office/drawing/2014/main" id="{F4547637-0770-4AAA-93A5-EBEA61797A46}"/>
              </a:ext>
            </a:extLst>
          </p:cNvPr>
          <p:cNvSpPr txBox="1"/>
          <p:nvPr userDrawn="1"/>
        </p:nvSpPr>
        <p:spPr>
          <a:xfrm>
            <a:off x="335270" y="2002652"/>
            <a:ext cx="534249" cy="815608"/>
          </a:xfrm>
          <a:prstGeom prst="rect">
            <a:avLst/>
          </a:prstGeom>
          <a:noFill/>
        </p:spPr>
        <p:txBody>
          <a:bodyPr wrap="none" lIns="0" tIns="0" rIns="0" bIns="0" rtlCol="0">
            <a:spAutoFit/>
          </a:bodyPr>
          <a:lstStyle/>
          <a:p>
            <a:r>
              <a:rPr lang="en-IN" sz="1200">
                <a:solidFill>
                  <a:srgbClr val="595959"/>
                </a:solidFill>
              </a:rPr>
              <a:t>ASSET 1</a:t>
            </a:r>
          </a:p>
          <a:p>
            <a:pPr>
              <a:spcBef>
                <a:spcPts val="600"/>
              </a:spcBef>
            </a:pPr>
            <a:r>
              <a:rPr lang="en-IN" sz="1200">
                <a:solidFill>
                  <a:srgbClr val="595959"/>
                </a:solidFill>
              </a:rPr>
              <a:t>R: 142</a:t>
            </a:r>
          </a:p>
          <a:p>
            <a:r>
              <a:rPr lang="en-IN" sz="1200">
                <a:solidFill>
                  <a:srgbClr val="595959"/>
                </a:solidFill>
              </a:rPr>
              <a:t>G: 180</a:t>
            </a:r>
          </a:p>
          <a:p>
            <a:r>
              <a:rPr lang="en-IN" sz="1200">
                <a:solidFill>
                  <a:srgbClr val="595959"/>
                </a:solidFill>
              </a:rPr>
              <a:t>B: 227</a:t>
            </a:r>
          </a:p>
        </p:txBody>
      </p:sp>
      <p:sp>
        <p:nvSpPr>
          <p:cNvPr id="12" name="TextBox 11">
            <a:extLst>
              <a:ext uri="{FF2B5EF4-FFF2-40B4-BE49-F238E27FC236}">
                <a16:creationId xmlns:a16="http://schemas.microsoft.com/office/drawing/2014/main" id="{82C2F1AA-F8F7-4BF2-A2FC-645DA7181D85}"/>
              </a:ext>
            </a:extLst>
          </p:cNvPr>
          <p:cNvSpPr txBox="1"/>
          <p:nvPr userDrawn="1"/>
        </p:nvSpPr>
        <p:spPr>
          <a:xfrm>
            <a:off x="325745" y="1027618"/>
            <a:ext cx="1434560" cy="215444"/>
          </a:xfrm>
          <a:prstGeom prst="rect">
            <a:avLst/>
          </a:prstGeom>
          <a:noFill/>
        </p:spPr>
        <p:txBody>
          <a:bodyPr wrap="none" lIns="0" tIns="0" rIns="0" bIns="0" rtlCol="0">
            <a:spAutoFit/>
          </a:bodyPr>
          <a:lstStyle/>
          <a:p>
            <a:r>
              <a:rPr lang="en-IN" sz="1400" b="1">
                <a:solidFill>
                  <a:srgbClr val="595959"/>
                </a:solidFill>
              </a:rPr>
              <a:t>PRIMARY COLORS</a:t>
            </a:r>
          </a:p>
        </p:txBody>
      </p:sp>
      <p:sp>
        <p:nvSpPr>
          <p:cNvPr id="13" name="TextBox 12">
            <a:extLst>
              <a:ext uri="{FF2B5EF4-FFF2-40B4-BE49-F238E27FC236}">
                <a16:creationId xmlns:a16="http://schemas.microsoft.com/office/drawing/2014/main" id="{ED21CFA7-B0A8-404A-8755-747CC477C574}"/>
              </a:ext>
            </a:extLst>
          </p:cNvPr>
          <p:cNvSpPr txBox="1"/>
          <p:nvPr userDrawn="1"/>
        </p:nvSpPr>
        <p:spPr>
          <a:xfrm>
            <a:off x="1810030" y="2002652"/>
            <a:ext cx="534249" cy="815608"/>
          </a:xfrm>
          <a:prstGeom prst="rect">
            <a:avLst/>
          </a:prstGeom>
          <a:noFill/>
        </p:spPr>
        <p:txBody>
          <a:bodyPr wrap="none" lIns="0" tIns="0" rIns="0" bIns="0" rtlCol="0">
            <a:spAutoFit/>
          </a:bodyPr>
          <a:lstStyle/>
          <a:p>
            <a:r>
              <a:rPr lang="en-IN" sz="1200">
                <a:solidFill>
                  <a:srgbClr val="595959"/>
                </a:solidFill>
              </a:rPr>
              <a:t>ASSET 2</a:t>
            </a:r>
          </a:p>
          <a:p>
            <a:pPr>
              <a:spcBef>
                <a:spcPts val="600"/>
              </a:spcBef>
            </a:pPr>
            <a:r>
              <a:rPr lang="en-IN" sz="1200">
                <a:solidFill>
                  <a:srgbClr val="595959"/>
                </a:solidFill>
              </a:rPr>
              <a:t>R: 230</a:t>
            </a:r>
          </a:p>
          <a:p>
            <a:r>
              <a:rPr lang="en-IN" sz="1200">
                <a:solidFill>
                  <a:srgbClr val="595959"/>
                </a:solidFill>
              </a:rPr>
              <a:t>G: 185</a:t>
            </a:r>
          </a:p>
          <a:p>
            <a:r>
              <a:rPr lang="en-IN" sz="1200">
                <a:solidFill>
                  <a:srgbClr val="595959"/>
                </a:solidFill>
              </a:rPr>
              <a:t>B: 184</a:t>
            </a:r>
          </a:p>
        </p:txBody>
      </p:sp>
      <p:sp>
        <p:nvSpPr>
          <p:cNvPr id="14" name="TextBox 13">
            <a:extLst>
              <a:ext uri="{FF2B5EF4-FFF2-40B4-BE49-F238E27FC236}">
                <a16:creationId xmlns:a16="http://schemas.microsoft.com/office/drawing/2014/main" id="{452E051D-C9B6-4A62-8278-1A977BAD6E75}"/>
              </a:ext>
            </a:extLst>
          </p:cNvPr>
          <p:cNvSpPr txBox="1"/>
          <p:nvPr userDrawn="1"/>
        </p:nvSpPr>
        <p:spPr>
          <a:xfrm>
            <a:off x="3284790" y="2002652"/>
            <a:ext cx="534249" cy="815608"/>
          </a:xfrm>
          <a:prstGeom prst="rect">
            <a:avLst/>
          </a:prstGeom>
          <a:noFill/>
        </p:spPr>
        <p:txBody>
          <a:bodyPr wrap="none" lIns="0" tIns="0" rIns="0" bIns="0" rtlCol="0">
            <a:spAutoFit/>
          </a:bodyPr>
          <a:lstStyle/>
          <a:p>
            <a:r>
              <a:rPr lang="en-IN" sz="1200">
                <a:solidFill>
                  <a:srgbClr val="595959"/>
                </a:solidFill>
              </a:rPr>
              <a:t>ASSET 3</a:t>
            </a:r>
          </a:p>
          <a:p>
            <a:pPr>
              <a:spcBef>
                <a:spcPts val="600"/>
              </a:spcBef>
            </a:pPr>
            <a:r>
              <a:rPr lang="en-IN" sz="1200">
                <a:solidFill>
                  <a:srgbClr val="595959"/>
                </a:solidFill>
              </a:rPr>
              <a:t>R: 179</a:t>
            </a:r>
          </a:p>
          <a:p>
            <a:r>
              <a:rPr lang="en-IN" sz="1200">
                <a:solidFill>
                  <a:srgbClr val="595959"/>
                </a:solidFill>
              </a:rPr>
              <a:t>G: 162</a:t>
            </a:r>
          </a:p>
          <a:p>
            <a:r>
              <a:rPr lang="en-IN" sz="1200">
                <a:solidFill>
                  <a:srgbClr val="595959"/>
                </a:solidFill>
              </a:rPr>
              <a:t>B: 199</a:t>
            </a:r>
          </a:p>
        </p:txBody>
      </p:sp>
      <p:sp>
        <p:nvSpPr>
          <p:cNvPr id="15" name="TextBox 14">
            <a:extLst>
              <a:ext uri="{FF2B5EF4-FFF2-40B4-BE49-F238E27FC236}">
                <a16:creationId xmlns:a16="http://schemas.microsoft.com/office/drawing/2014/main" id="{0D37B8BC-A0D4-4C30-9A1F-8AEE177F92FD}"/>
              </a:ext>
            </a:extLst>
          </p:cNvPr>
          <p:cNvSpPr txBox="1"/>
          <p:nvPr userDrawn="1"/>
        </p:nvSpPr>
        <p:spPr>
          <a:xfrm>
            <a:off x="4759550" y="2002652"/>
            <a:ext cx="534249" cy="815608"/>
          </a:xfrm>
          <a:prstGeom prst="rect">
            <a:avLst/>
          </a:prstGeom>
          <a:noFill/>
        </p:spPr>
        <p:txBody>
          <a:bodyPr wrap="none" lIns="0" tIns="0" rIns="0" bIns="0" rtlCol="0">
            <a:spAutoFit/>
          </a:bodyPr>
          <a:lstStyle/>
          <a:p>
            <a:r>
              <a:rPr lang="en-IN" sz="1200">
                <a:solidFill>
                  <a:srgbClr val="595959"/>
                </a:solidFill>
              </a:rPr>
              <a:t>ASSET 4</a:t>
            </a:r>
          </a:p>
          <a:p>
            <a:pPr>
              <a:spcBef>
                <a:spcPts val="600"/>
              </a:spcBef>
            </a:pPr>
            <a:r>
              <a:rPr lang="en-IN" sz="1200">
                <a:solidFill>
                  <a:srgbClr val="595959"/>
                </a:solidFill>
              </a:rPr>
              <a:t>R: 252</a:t>
            </a:r>
          </a:p>
          <a:p>
            <a:r>
              <a:rPr lang="en-IN" sz="1200">
                <a:solidFill>
                  <a:srgbClr val="595959"/>
                </a:solidFill>
              </a:rPr>
              <a:t>G: 213</a:t>
            </a:r>
          </a:p>
          <a:p>
            <a:r>
              <a:rPr lang="en-IN" sz="1200">
                <a:solidFill>
                  <a:srgbClr val="595959"/>
                </a:solidFill>
              </a:rPr>
              <a:t>B: 181</a:t>
            </a:r>
          </a:p>
        </p:txBody>
      </p:sp>
      <p:sp>
        <p:nvSpPr>
          <p:cNvPr id="16" name="TextBox 15">
            <a:extLst>
              <a:ext uri="{FF2B5EF4-FFF2-40B4-BE49-F238E27FC236}">
                <a16:creationId xmlns:a16="http://schemas.microsoft.com/office/drawing/2014/main" id="{086E4FFB-75D5-4AB4-B44D-3F33F1CF891D}"/>
              </a:ext>
            </a:extLst>
          </p:cNvPr>
          <p:cNvSpPr txBox="1"/>
          <p:nvPr userDrawn="1"/>
        </p:nvSpPr>
        <p:spPr>
          <a:xfrm>
            <a:off x="6234310" y="2002652"/>
            <a:ext cx="534249" cy="815608"/>
          </a:xfrm>
          <a:prstGeom prst="rect">
            <a:avLst/>
          </a:prstGeom>
          <a:noFill/>
        </p:spPr>
        <p:txBody>
          <a:bodyPr wrap="none" lIns="0" tIns="0" rIns="0" bIns="0" rtlCol="0">
            <a:spAutoFit/>
          </a:bodyPr>
          <a:lstStyle/>
          <a:p>
            <a:r>
              <a:rPr lang="en-IN" sz="1200">
                <a:solidFill>
                  <a:srgbClr val="595959"/>
                </a:solidFill>
              </a:rPr>
              <a:t>ASSET 5</a:t>
            </a:r>
          </a:p>
          <a:p>
            <a:pPr>
              <a:spcBef>
                <a:spcPts val="600"/>
              </a:spcBef>
            </a:pPr>
            <a:r>
              <a:rPr lang="en-IN" sz="1200">
                <a:solidFill>
                  <a:srgbClr val="595959"/>
                </a:solidFill>
              </a:rPr>
              <a:t>R: 147</a:t>
            </a:r>
          </a:p>
          <a:p>
            <a:r>
              <a:rPr lang="en-IN" sz="1200">
                <a:solidFill>
                  <a:srgbClr val="595959"/>
                </a:solidFill>
              </a:rPr>
              <a:t>G: 205</a:t>
            </a:r>
          </a:p>
          <a:p>
            <a:r>
              <a:rPr lang="en-IN" sz="1200">
                <a:solidFill>
                  <a:srgbClr val="595959"/>
                </a:solidFill>
              </a:rPr>
              <a:t>B: 221</a:t>
            </a:r>
          </a:p>
        </p:txBody>
      </p:sp>
      <p:sp>
        <p:nvSpPr>
          <p:cNvPr id="17" name="TextBox 16">
            <a:extLst>
              <a:ext uri="{FF2B5EF4-FFF2-40B4-BE49-F238E27FC236}">
                <a16:creationId xmlns:a16="http://schemas.microsoft.com/office/drawing/2014/main" id="{5D56B14C-8C7C-4B3F-B3C5-1BD1E37D9293}"/>
              </a:ext>
            </a:extLst>
          </p:cNvPr>
          <p:cNvSpPr txBox="1"/>
          <p:nvPr userDrawn="1"/>
        </p:nvSpPr>
        <p:spPr>
          <a:xfrm>
            <a:off x="7709070" y="2002652"/>
            <a:ext cx="534249" cy="815608"/>
          </a:xfrm>
          <a:prstGeom prst="rect">
            <a:avLst/>
          </a:prstGeom>
          <a:noFill/>
        </p:spPr>
        <p:txBody>
          <a:bodyPr wrap="none" lIns="0" tIns="0" rIns="0" bIns="0" rtlCol="0">
            <a:spAutoFit/>
          </a:bodyPr>
          <a:lstStyle/>
          <a:p>
            <a:r>
              <a:rPr lang="en-IN" sz="1200">
                <a:solidFill>
                  <a:srgbClr val="595959"/>
                </a:solidFill>
              </a:rPr>
              <a:t>ASSET 6</a:t>
            </a:r>
          </a:p>
          <a:p>
            <a:pPr>
              <a:spcBef>
                <a:spcPts val="600"/>
              </a:spcBef>
            </a:pPr>
            <a:r>
              <a:rPr lang="en-IN" sz="1200">
                <a:solidFill>
                  <a:srgbClr val="595959"/>
                </a:solidFill>
              </a:rPr>
              <a:t>R: 195</a:t>
            </a:r>
          </a:p>
          <a:p>
            <a:r>
              <a:rPr lang="en-IN" sz="1200">
                <a:solidFill>
                  <a:srgbClr val="595959"/>
                </a:solidFill>
              </a:rPr>
              <a:t>G: 214</a:t>
            </a:r>
          </a:p>
          <a:p>
            <a:r>
              <a:rPr lang="en-IN" sz="1200">
                <a:solidFill>
                  <a:srgbClr val="595959"/>
                </a:solidFill>
              </a:rPr>
              <a:t>B: 155</a:t>
            </a:r>
          </a:p>
        </p:txBody>
      </p:sp>
      <p:sp>
        <p:nvSpPr>
          <p:cNvPr id="18" name="TextBox 17">
            <a:extLst>
              <a:ext uri="{FF2B5EF4-FFF2-40B4-BE49-F238E27FC236}">
                <a16:creationId xmlns:a16="http://schemas.microsoft.com/office/drawing/2014/main" id="{F40EFAAB-F6AD-44D1-A61D-2A4AE33D9654}"/>
              </a:ext>
            </a:extLst>
          </p:cNvPr>
          <p:cNvSpPr txBox="1"/>
          <p:nvPr userDrawn="1"/>
        </p:nvSpPr>
        <p:spPr>
          <a:xfrm>
            <a:off x="325745" y="3003810"/>
            <a:ext cx="1085169" cy="215444"/>
          </a:xfrm>
          <a:prstGeom prst="rect">
            <a:avLst/>
          </a:prstGeom>
          <a:noFill/>
        </p:spPr>
        <p:txBody>
          <a:bodyPr wrap="none" lIns="0" tIns="0" rIns="0" bIns="0" rtlCol="0">
            <a:spAutoFit/>
          </a:bodyPr>
          <a:lstStyle/>
          <a:p>
            <a:r>
              <a:rPr lang="en-IN" sz="1400" b="1">
                <a:solidFill>
                  <a:srgbClr val="595959"/>
                </a:solidFill>
              </a:rPr>
              <a:t>FONT COLOR</a:t>
            </a:r>
          </a:p>
        </p:txBody>
      </p:sp>
      <p:sp>
        <p:nvSpPr>
          <p:cNvPr id="19" name="Rectangle 18">
            <a:extLst>
              <a:ext uri="{FF2B5EF4-FFF2-40B4-BE49-F238E27FC236}">
                <a16:creationId xmlns:a16="http://schemas.microsoft.com/office/drawing/2014/main" id="{890443EB-8948-4923-9AF9-844BAF7527C2}"/>
              </a:ext>
            </a:extLst>
          </p:cNvPr>
          <p:cNvSpPr/>
          <p:nvPr userDrawn="1"/>
        </p:nvSpPr>
        <p:spPr>
          <a:xfrm>
            <a:off x="335270" y="3301792"/>
            <a:ext cx="1112882" cy="442655"/>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595959"/>
              </a:solidFill>
            </a:endParaRPr>
          </a:p>
        </p:txBody>
      </p:sp>
      <p:sp>
        <p:nvSpPr>
          <p:cNvPr id="20" name="TextBox 19">
            <a:extLst>
              <a:ext uri="{FF2B5EF4-FFF2-40B4-BE49-F238E27FC236}">
                <a16:creationId xmlns:a16="http://schemas.microsoft.com/office/drawing/2014/main" id="{06B40338-43E9-4740-A9B1-0E02C6306CA7}"/>
              </a:ext>
            </a:extLst>
          </p:cNvPr>
          <p:cNvSpPr txBox="1"/>
          <p:nvPr userDrawn="1"/>
        </p:nvSpPr>
        <p:spPr>
          <a:xfrm>
            <a:off x="335270" y="3869917"/>
            <a:ext cx="883703" cy="815608"/>
          </a:xfrm>
          <a:prstGeom prst="rect">
            <a:avLst/>
          </a:prstGeom>
          <a:noFill/>
        </p:spPr>
        <p:txBody>
          <a:bodyPr wrap="none" lIns="0" tIns="0" rIns="0" bIns="0" rtlCol="0">
            <a:spAutoFit/>
          </a:bodyPr>
          <a:lstStyle/>
          <a:p>
            <a:r>
              <a:rPr lang="en-IN" sz="1200">
                <a:solidFill>
                  <a:srgbClr val="595959"/>
                </a:solidFill>
              </a:rPr>
              <a:t>FONT COLOR</a:t>
            </a:r>
          </a:p>
          <a:p>
            <a:pPr>
              <a:spcBef>
                <a:spcPts val="600"/>
              </a:spcBef>
            </a:pPr>
            <a:r>
              <a:rPr lang="en-IN" sz="1200">
                <a:solidFill>
                  <a:srgbClr val="595959"/>
                </a:solidFill>
              </a:rPr>
              <a:t>R: 89</a:t>
            </a:r>
          </a:p>
          <a:p>
            <a:r>
              <a:rPr lang="en-IN" sz="1200">
                <a:solidFill>
                  <a:srgbClr val="595959"/>
                </a:solidFill>
              </a:rPr>
              <a:t>G: 89</a:t>
            </a:r>
          </a:p>
          <a:p>
            <a:r>
              <a:rPr lang="en-IN" sz="1200">
                <a:solidFill>
                  <a:srgbClr val="595959"/>
                </a:solidFill>
              </a:rPr>
              <a:t>B: 89</a:t>
            </a:r>
          </a:p>
        </p:txBody>
      </p:sp>
      <p:grpSp>
        <p:nvGrpSpPr>
          <p:cNvPr id="21" name="Group 20">
            <a:extLst>
              <a:ext uri="{FF2B5EF4-FFF2-40B4-BE49-F238E27FC236}">
                <a16:creationId xmlns:a16="http://schemas.microsoft.com/office/drawing/2014/main" id="{263411DD-BA76-41C7-ADF0-7E43D09A1DB2}"/>
              </a:ext>
            </a:extLst>
          </p:cNvPr>
          <p:cNvGrpSpPr/>
          <p:nvPr userDrawn="1"/>
        </p:nvGrpSpPr>
        <p:grpSpPr>
          <a:xfrm>
            <a:off x="3276454" y="3261031"/>
            <a:ext cx="1662765" cy="379193"/>
            <a:chOff x="3197275" y="3272707"/>
            <a:chExt cx="1662765" cy="379193"/>
          </a:xfrm>
        </p:grpSpPr>
        <p:sp>
          <p:nvSpPr>
            <p:cNvPr id="22" name="Rectangle 21">
              <a:extLst>
                <a:ext uri="{FF2B5EF4-FFF2-40B4-BE49-F238E27FC236}">
                  <a16:creationId xmlns:a16="http://schemas.microsoft.com/office/drawing/2014/main" id="{31A47A36-E381-483C-B833-139D75F81B28}"/>
                </a:ext>
              </a:extLst>
            </p:cNvPr>
            <p:cNvSpPr/>
            <p:nvPr/>
          </p:nvSpPr>
          <p:spPr>
            <a:xfrm>
              <a:off x="3197275" y="3272707"/>
              <a:ext cx="1662765" cy="379193"/>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TextBox 22">
              <a:extLst>
                <a:ext uri="{FF2B5EF4-FFF2-40B4-BE49-F238E27FC236}">
                  <a16:creationId xmlns:a16="http://schemas.microsoft.com/office/drawing/2014/main" id="{2FAAE967-B4D3-43BC-B9D0-69A413DEC89C}"/>
                </a:ext>
              </a:extLst>
            </p:cNvPr>
            <p:cNvSpPr txBox="1"/>
            <p:nvPr/>
          </p:nvSpPr>
          <p:spPr>
            <a:xfrm>
              <a:off x="3299099" y="3323804"/>
              <a:ext cx="1459117" cy="276999"/>
            </a:xfrm>
            <a:prstGeom prst="rect">
              <a:avLst/>
            </a:prstGeom>
            <a:noFill/>
          </p:spPr>
          <p:txBody>
            <a:bodyPr wrap="none" lIns="0" tIns="0" rIns="0" bIns="0" rtlCol="0">
              <a:spAutoFit/>
            </a:bodyPr>
            <a:lstStyle/>
            <a:p>
              <a:r>
                <a:rPr lang="en-IN" b="1">
                  <a:solidFill>
                    <a:schemeClr val="bg1"/>
                  </a:solidFill>
                </a:rPr>
                <a:t>Trebuchet MS</a:t>
              </a:r>
              <a:endParaRPr lang="en-IN" sz="1200" b="1">
                <a:solidFill>
                  <a:schemeClr val="bg1"/>
                </a:solidFill>
              </a:endParaRPr>
            </a:p>
          </p:txBody>
        </p:sp>
      </p:grpSp>
      <p:sp>
        <p:nvSpPr>
          <p:cNvPr id="24" name="TextBox 23">
            <a:extLst>
              <a:ext uri="{FF2B5EF4-FFF2-40B4-BE49-F238E27FC236}">
                <a16:creationId xmlns:a16="http://schemas.microsoft.com/office/drawing/2014/main" id="{97428E92-6A13-4EEE-A66B-9981CC127020}"/>
              </a:ext>
            </a:extLst>
          </p:cNvPr>
          <p:cNvSpPr txBox="1"/>
          <p:nvPr userDrawn="1"/>
        </p:nvSpPr>
        <p:spPr>
          <a:xfrm>
            <a:off x="3276454" y="3003810"/>
            <a:ext cx="939231" cy="215444"/>
          </a:xfrm>
          <a:prstGeom prst="rect">
            <a:avLst/>
          </a:prstGeom>
          <a:noFill/>
        </p:spPr>
        <p:txBody>
          <a:bodyPr wrap="none" lIns="0" tIns="0" rIns="0" bIns="0" rtlCol="0">
            <a:spAutoFit/>
          </a:bodyPr>
          <a:lstStyle/>
          <a:p>
            <a:r>
              <a:rPr lang="en-IN" sz="1400" b="1">
                <a:solidFill>
                  <a:srgbClr val="595959"/>
                </a:solidFill>
              </a:rPr>
              <a:t>FONT TYPE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t>‹#›</a:t>
            </a:fld>
            <a:endParaRPr lang="en-US"/>
          </a:p>
        </p:txBody>
      </p:sp>
      <p:sp>
        <p:nvSpPr>
          <p:cNvPr id="5" name="Title 4"/>
          <p:cNvSpPr>
            <a:spLocks noGrp="1"/>
          </p:cNvSpPr>
          <p:nvPr>
            <p:ph type="title" hasCustomPrompt="1"/>
          </p:nvPr>
        </p:nvSpPr>
        <p:spPr/>
        <p:txBody>
          <a:bodyPr/>
          <a:lstStyle>
            <a:lvl1pPr>
              <a:defRPr baseline="0"/>
            </a:lvl1pPr>
          </a:lstStyle>
          <a:p>
            <a:r>
              <a:rPr lang="en-US"/>
              <a:t>TITLE OF THE SLIDE GOES HERE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7CBFFE66-0EBA-46FF-AA31-6E868A667A5F}"/>
              </a:ext>
            </a:extLst>
          </p:cNvPr>
          <p:cNvGrpSpPr/>
          <p:nvPr userDrawn="1"/>
        </p:nvGrpSpPr>
        <p:grpSpPr>
          <a:xfrm rot="16200000">
            <a:off x="3869478" y="1710689"/>
            <a:ext cx="1405044" cy="1808430"/>
            <a:chOff x="9651545" y="1652096"/>
            <a:chExt cx="1873392" cy="2411240"/>
          </a:xfrm>
        </p:grpSpPr>
        <p:sp>
          <p:nvSpPr>
            <p:cNvPr id="5" name="Rectangle 80">
              <a:extLst>
                <a:ext uri="{FF2B5EF4-FFF2-40B4-BE49-F238E27FC236}">
                  <a16:creationId xmlns:a16="http://schemas.microsoft.com/office/drawing/2014/main" id="{B147A8D9-A5C8-4EFF-B7D9-B384FA84D77C}"/>
                </a:ext>
              </a:extLst>
            </p:cNvPr>
            <p:cNvSpPr/>
            <p:nvPr/>
          </p:nvSpPr>
          <p:spPr>
            <a:xfrm rot="5400000" flipV="1">
              <a:off x="9154760" y="2148881"/>
              <a:ext cx="2408732" cy="1415161"/>
            </a:xfrm>
            <a:custGeom>
              <a:avLst/>
              <a:gdLst>
                <a:gd name="connsiteX0" fmla="*/ 0 w 5414181"/>
                <a:gd name="connsiteY0" fmla="*/ 0 h 1252700"/>
                <a:gd name="connsiteX1" fmla="*/ 5414181 w 5414181"/>
                <a:gd name="connsiteY1" fmla="*/ 0 h 1252700"/>
                <a:gd name="connsiteX2" fmla="*/ 5414181 w 5414181"/>
                <a:gd name="connsiteY2" fmla="*/ 1252700 h 1252700"/>
                <a:gd name="connsiteX3" fmla="*/ 0 w 5414181"/>
                <a:gd name="connsiteY3" fmla="*/ 1252700 h 1252700"/>
                <a:gd name="connsiteX4" fmla="*/ 0 w 5414181"/>
                <a:gd name="connsiteY4" fmla="*/ 0 h 1252700"/>
                <a:gd name="connsiteX0" fmla="*/ 0 w 5414181"/>
                <a:gd name="connsiteY0" fmla="*/ 242626 h 1495326"/>
                <a:gd name="connsiteX1" fmla="*/ 5414181 w 5414181"/>
                <a:gd name="connsiteY1" fmla="*/ 242626 h 1495326"/>
                <a:gd name="connsiteX2" fmla="*/ 5414181 w 5414181"/>
                <a:gd name="connsiteY2" fmla="*/ 1495326 h 1495326"/>
                <a:gd name="connsiteX3" fmla="*/ 0 w 5414181"/>
                <a:gd name="connsiteY3" fmla="*/ 1495326 h 1495326"/>
                <a:gd name="connsiteX4" fmla="*/ 0 w 5414181"/>
                <a:gd name="connsiteY4" fmla="*/ 242626 h 1495326"/>
                <a:gd name="connsiteX0" fmla="*/ 0 w 5414181"/>
                <a:gd name="connsiteY0" fmla="*/ 389229 h 1641929"/>
                <a:gd name="connsiteX1" fmla="*/ 5414181 w 5414181"/>
                <a:gd name="connsiteY1" fmla="*/ 389229 h 1641929"/>
                <a:gd name="connsiteX2" fmla="*/ 5414181 w 5414181"/>
                <a:gd name="connsiteY2" fmla="*/ 1641929 h 1641929"/>
                <a:gd name="connsiteX3" fmla="*/ 0 w 5414181"/>
                <a:gd name="connsiteY3" fmla="*/ 1641929 h 1641929"/>
                <a:gd name="connsiteX4" fmla="*/ 0 w 5414181"/>
                <a:gd name="connsiteY4" fmla="*/ 389229 h 1641929"/>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532632 h 1785332"/>
                <a:gd name="connsiteX1" fmla="*/ 5414181 w 5414181"/>
                <a:gd name="connsiteY1" fmla="*/ 532632 h 1785332"/>
                <a:gd name="connsiteX2" fmla="*/ 5414181 w 5414181"/>
                <a:gd name="connsiteY2" fmla="*/ 1785332 h 1785332"/>
                <a:gd name="connsiteX3" fmla="*/ 0 w 5414181"/>
                <a:gd name="connsiteY3" fmla="*/ 1785332 h 1785332"/>
                <a:gd name="connsiteX4" fmla="*/ 0 w 5414181"/>
                <a:gd name="connsiteY4" fmla="*/ 532632 h 1785332"/>
                <a:gd name="connsiteX0" fmla="*/ 0 w 5414181"/>
                <a:gd name="connsiteY0" fmla="*/ 654829 h 1907529"/>
                <a:gd name="connsiteX1" fmla="*/ 5414181 w 5414181"/>
                <a:gd name="connsiteY1" fmla="*/ 654829 h 1907529"/>
                <a:gd name="connsiteX2" fmla="*/ 5414181 w 5414181"/>
                <a:gd name="connsiteY2" fmla="*/ 1907529 h 1907529"/>
                <a:gd name="connsiteX3" fmla="*/ 0 w 5414181"/>
                <a:gd name="connsiteY3" fmla="*/ 1907529 h 1907529"/>
                <a:gd name="connsiteX4" fmla="*/ 0 w 5414181"/>
                <a:gd name="connsiteY4" fmla="*/ 654829 h 1907529"/>
                <a:gd name="connsiteX0" fmla="*/ 0 w 5414181"/>
                <a:gd name="connsiteY0" fmla="*/ 612884 h 1865584"/>
                <a:gd name="connsiteX1" fmla="*/ 2763656 w 5414181"/>
                <a:gd name="connsiteY1" fmla="*/ 0 h 1865584"/>
                <a:gd name="connsiteX2" fmla="*/ 5414181 w 5414181"/>
                <a:gd name="connsiteY2" fmla="*/ 612884 h 1865584"/>
                <a:gd name="connsiteX3" fmla="*/ 5414181 w 5414181"/>
                <a:gd name="connsiteY3" fmla="*/ 1865584 h 1865584"/>
                <a:gd name="connsiteX4" fmla="*/ 0 w 5414181"/>
                <a:gd name="connsiteY4" fmla="*/ 1865584 h 1865584"/>
                <a:gd name="connsiteX5" fmla="*/ 0 w 5414181"/>
                <a:gd name="connsiteY5" fmla="*/ 612884 h 1865584"/>
                <a:gd name="connsiteX0" fmla="*/ 0 w 5414181"/>
                <a:gd name="connsiteY0" fmla="*/ 428902 h 1681602"/>
                <a:gd name="connsiteX1" fmla="*/ 2741749 w 5414181"/>
                <a:gd name="connsiteY1" fmla="*/ 0 h 1681602"/>
                <a:gd name="connsiteX2" fmla="*/ 5414181 w 5414181"/>
                <a:gd name="connsiteY2" fmla="*/ 428902 h 1681602"/>
                <a:gd name="connsiteX3" fmla="*/ 5414181 w 5414181"/>
                <a:gd name="connsiteY3" fmla="*/ 1681602 h 1681602"/>
                <a:gd name="connsiteX4" fmla="*/ 0 w 5414181"/>
                <a:gd name="connsiteY4" fmla="*/ 1681602 h 1681602"/>
                <a:gd name="connsiteX5" fmla="*/ 0 w 5414181"/>
                <a:gd name="connsiteY5" fmla="*/ 428902 h 1681602"/>
                <a:gd name="connsiteX0" fmla="*/ 0 w 5414181"/>
                <a:gd name="connsiteY0" fmla="*/ 635881 h 1888581"/>
                <a:gd name="connsiteX1" fmla="*/ 2734447 w 5414181"/>
                <a:gd name="connsiteY1" fmla="*/ 0 h 1888581"/>
                <a:gd name="connsiteX2" fmla="*/ 5414181 w 5414181"/>
                <a:gd name="connsiteY2" fmla="*/ 635881 h 1888581"/>
                <a:gd name="connsiteX3" fmla="*/ 5414181 w 5414181"/>
                <a:gd name="connsiteY3" fmla="*/ 1888581 h 1888581"/>
                <a:gd name="connsiteX4" fmla="*/ 0 w 5414181"/>
                <a:gd name="connsiteY4" fmla="*/ 1888581 h 1888581"/>
                <a:gd name="connsiteX5" fmla="*/ 0 w 5414181"/>
                <a:gd name="connsiteY5" fmla="*/ 635881 h 1888581"/>
                <a:gd name="connsiteX0" fmla="*/ 0 w 5457994"/>
                <a:gd name="connsiteY0" fmla="*/ 635881 h 1888581"/>
                <a:gd name="connsiteX1" fmla="*/ 2734447 w 5457994"/>
                <a:gd name="connsiteY1" fmla="*/ 0 h 1888581"/>
                <a:gd name="connsiteX2" fmla="*/ 5457994 w 5457994"/>
                <a:gd name="connsiteY2" fmla="*/ 428902 h 1888581"/>
                <a:gd name="connsiteX3" fmla="*/ 5414181 w 5457994"/>
                <a:gd name="connsiteY3" fmla="*/ 1888581 h 1888581"/>
                <a:gd name="connsiteX4" fmla="*/ 0 w 5457994"/>
                <a:gd name="connsiteY4" fmla="*/ 1888581 h 1888581"/>
                <a:gd name="connsiteX5" fmla="*/ 0 w 5457994"/>
                <a:gd name="connsiteY5" fmla="*/ 635881 h 1888581"/>
                <a:gd name="connsiteX0" fmla="*/ 0 w 5457994"/>
                <a:gd name="connsiteY0" fmla="*/ 612883 h 1865583"/>
                <a:gd name="connsiteX1" fmla="*/ 2529984 w 5457994"/>
                <a:gd name="connsiteY1" fmla="*/ 0 h 1865583"/>
                <a:gd name="connsiteX2" fmla="*/ 5457994 w 5457994"/>
                <a:gd name="connsiteY2" fmla="*/ 405904 h 1865583"/>
                <a:gd name="connsiteX3" fmla="*/ 5414181 w 5457994"/>
                <a:gd name="connsiteY3" fmla="*/ 1865583 h 1865583"/>
                <a:gd name="connsiteX4" fmla="*/ 0 w 5457994"/>
                <a:gd name="connsiteY4" fmla="*/ 1865583 h 1865583"/>
                <a:gd name="connsiteX5" fmla="*/ 0 w 5457994"/>
                <a:gd name="connsiteY5" fmla="*/ 612883 h 1865583"/>
                <a:gd name="connsiteX0" fmla="*/ 0 w 5457994"/>
                <a:gd name="connsiteY0" fmla="*/ 520892 h 1773592"/>
                <a:gd name="connsiteX1" fmla="*/ 2449659 w 5457994"/>
                <a:gd name="connsiteY1" fmla="*/ 0 h 1773592"/>
                <a:gd name="connsiteX2" fmla="*/ 5457994 w 5457994"/>
                <a:gd name="connsiteY2" fmla="*/ 313913 h 1773592"/>
                <a:gd name="connsiteX3" fmla="*/ 5414181 w 5457994"/>
                <a:gd name="connsiteY3" fmla="*/ 1773592 h 1773592"/>
                <a:gd name="connsiteX4" fmla="*/ 0 w 5457994"/>
                <a:gd name="connsiteY4" fmla="*/ 1773592 h 1773592"/>
                <a:gd name="connsiteX5" fmla="*/ 0 w 5457994"/>
                <a:gd name="connsiteY5" fmla="*/ 520892 h 1773592"/>
                <a:gd name="connsiteX0" fmla="*/ 0 w 5457994"/>
                <a:gd name="connsiteY0" fmla="*/ 589885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589885 h 1842585"/>
                <a:gd name="connsiteX0" fmla="*/ 0 w 5457994"/>
                <a:gd name="connsiteY0" fmla="*/ 382906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382906 h 1842585"/>
                <a:gd name="connsiteX0" fmla="*/ 0 w 5457994"/>
                <a:gd name="connsiteY0" fmla="*/ 382906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382906 h 1842585"/>
                <a:gd name="connsiteX0" fmla="*/ 0 w 5457994"/>
                <a:gd name="connsiteY0" fmla="*/ 269938 h 1729617"/>
                <a:gd name="connsiteX1" fmla="*/ 2603007 w 5457994"/>
                <a:gd name="connsiteY1" fmla="*/ 2021 h 1729617"/>
                <a:gd name="connsiteX2" fmla="*/ 5457994 w 5457994"/>
                <a:gd name="connsiteY2" fmla="*/ 269938 h 1729617"/>
                <a:gd name="connsiteX3" fmla="*/ 5414181 w 5457994"/>
                <a:gd name="connsiteY3" fmla="*/ 1729617 h 1729617"/>
                <a:gd name="connsiteX4" fmla="*/ 0 w 5457994"/>
                <a:gd name="connsiteY4" fmla="*/ 1729617 h 1729617"/>
                <a:gd name="connsiteX5" fmla="*/ 0 w 5457994"/>
                <a:gd name="connsiteY5" fmla="*/ 269938 h 1729617"/>
                <a:gd name="connsiteX0" fmla="*/ 0 w 5457994"/>
                <a:gd name="connsiteY0" fmla="*/ 313912 h 1773591"/>
                <a:gd name="connsiteX1" fmla="*/ 2639518 w 5457994"/>
                <a:gd name="connsiteY1" fmla="*/ 0 h 1773591"/>
                <a:gd name="connsiteX2" fmla="*/ 5457994 w 5457994"/>
                <a:gd name="connsiteY2" fmla="*/ 313912 h 1773591"/>
                <a:gd name="connsiteX3" fmla="*/ 5414181 w 5457994"/>
                <a:gd name="connsiteY3" fmla="*/ 1773591 h 1773591"/>
                <a:gd name="connsiteX4" fmla="*/ 0 w 5457994"/>
                <a:gd name="connsiteY4" fmla="*/ 1773591 h 1773591"/>
                <a:gd name="connsiteX5" fmla="*/ 0 w 5457994"/>
                <a:gd name="connsiteY5" fmla="*/ 313912 h 1773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57994" h="1773591">
                  <a:moveTo>
                    <a:pt x="0" y="313912"/>
                  </a:moveTo>
                  <a:cubicBezTo>
                    <a:pt x="613956" y="2982"/>
                    <a:pt x="1737155" y="0"/>
                    <a:pt x="2639518" y="0"/>
                  </a:cubicBezTo>
                  <a:cubicBezTo>
                    <a:pt x="3541881" y="0"/>
                    <a:pt x="5016240" y="2981"/>
                    <a:pt x="5457994" y="313912"/>
                  </a:cubicBezTo>
                  <a:lnTo>
                    <a:pt x="5414181" y="1773591"/>
                  </a:lnTo>
                  <a:lnTo>
                    <a:pt x="0" y="1773591"/>
                  </a:lnTo>
                  <a:lnTo>
                    <a:pt x="0" y="313912"/>
                  </a:lnTo>
                  <a:close/>
                </a:path>
              </a:pathLst>
            </a:custGeom>
            <a:solidFill>
              <a:srgbClr val="000000">
                <a:alpha val="30196"/>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6864"/>
              <a:endParaRPr lang="en-IN" sz="1400">
                <a:solidFill>
                  <a:prstClr val="white">
                    <a:lumMod val="65000"/>
                  </a:prstClr>
                </a:solidFill>
              </a:endParaRPr>
            </a:p>
          </p:txBody>
        </p:sp>
        <p:sp>
          <p:nvSpPr>
            <p:cNvPr id="6" name="Rectangle 5">
              <a:extLst>
                <a:ext uri="{FF2B5EF4-FFF2-40B4-BE49-F238E27FC236}">
                  <a16:creationId xmlns:a16="http://schemas.microsoft.com/office/drawing/2014/main" id="{C0D0441C-52CF-4BC1-81C1-F63B306F6497}"/>
                </a:ext>
              </a:extLst>
            </p:cNvPr>
            <p:cNvSpPr/>
            <p:nvPr/>
          </p:nvSpPr>
          <p:spPr>
            <a:xfrm rot="5400000" flipH="1">
              <a:off x="9491664" y="2030063"/>
              <a:ext cx="2408733" cy="1657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6864"/>
              <a:endParaRPr lang="en-IN" sz="1400">
                <a:solidFill>
                  <a:prstClr val="white"/>
                </a:solidFill>
              </a:endParaRPr>
            </a:p>
          </p:txBody>
        </p:sp>
      </p:grpSp>
      <p:sp>
        <p:nvSpPr>
          <p:cNvPr id="7" name="AutoShape 60">
            <a:extLst>
              <a:ext uri="{FF2B5EF4-FFF2-40B4-BE49-F238E27FC236}">
                <a16:creationId xmlns:a16="http://schemas.microsoft.com/office/drawing/2014/main" id="{B0B5F83F-8527-4AA2-8E57-E26E20B9ABEC}"/>
              </a:ext>
            </a:extLst>
          </p:cNvPr>
          <p:cNvSpPr>
            <a:spLocks noChangeAspect="1" noChangeArrowheads="1" noTextEdit="1"/>
          </p:cNvSpPr>
          <p:nvPr userDrawn="1"/>
        </p:nvSpPr>
        <p:spPr bwMode="auto">
          <a:xfrm>
            <a:off x="2650666" y="2022223"/>
            <a:ext cx="3842669" cy="1187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686" tIns="34843" rIns="69686" bIns="34843" numCol="1" anchor="t" anchorCtr="0" compatLnSpc="1">
            <a:prstTxWarp prst="textNoShape">
              <a:avLst/>
            </a:prstTxWarp>
          </a:bodyPr>
          <a:lstStyle/>
          <a:p>
            <a:pPr algn="ctr" defTabSz="696864"/>
            <a:r>
              <a:rPr lang="en-IN" sz="6100">
                <a:solidFill>
                  <a:srgbClr val="595959"/>
                </a:solidFill>
              </a:rPr>
              <a:t>Thank you</a:t>
            </a:r>
          </a:p>
        </p:txBody>
      </p:sp>
      <p:grpSp>
        <p:nvGrpSpPr>
          <p:cNvPr id="8" name="Group 7">
            <a:extLst>
              <a:ext uri="{FF2B5EF4-FFF2-40B4-BE49-F238E27FC236}">
                <a16:creationId xmlns:a16="http://schemas.microsoft.com/office/drawing/2014/main" id="{7F8B8839-2DE8-4E32-AACE-5718126A1761}"/>
              </a:ext>
            </a:extLst>
          </p:cNvPr>
          <p:cNvGrpSpPr/>
          <p:nvPr userDrawn="1"/>
        </p:nvGrpSpPr>
        <p:grpSpPr>
          <a:xfrm>
            <a:off x="291314" y="3741821"/>
            <a:ext cx="8515330" cy="758096"/>
            <a:chOff x="388418" y="4989095"/>
            <a:chExt cx="11353773" cy="1010794"/>
          </a:xfrm>
        </p:grpSpPr>
        <p:cxnSp>
          <p:nvCxnSpPr>
            <p:cNvPr id="9" name="Straight Connector 8">
              <a:extLst>
                <a:ext uri="{FF2B5EF4-FFF2-40B4-BE49-F238E27FC236}">
                  <a16:creationId xmlns:a16="http://schemas.microsoft.com/office/drawing/2014/main" id="{493061BB-6E88-49D5-96AC-0D4B954CFE65}"/>
                </a:ext>
              </a:extLst>
            </p:cNvPr>
            <p:cNvCxnSpPr/>
            <p:nvPr userDrawn="1"/>
          </p:nvCxnSpPr>
          <p:spPr>
            <a:xfrm>
              <a:off x="163566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3EF8E9F-DDCB-4541-A42F-60DCBE2D01F7}"/>
                </a:ext>
              </a:extLst>
            </p:cNvPr>
            <p:cNvCxnSpPr/>
            <p:nvPr userDrawn="1"/>
          </p:nvCxnSpPr>
          <p:spPr>
            <a:xfrm>
              <a:off x="3448423"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65E21C7-F0FC-40D8-9ED6-3186344B50E3}"/>
                </a:ext>
              </a:extLst>
            </p:cNvPr>
            <p:cNvCxnSpPr/>
            <p:nvPr userDrawn="1"/>
          </p:nvCxnSpPr>
          <p:spPr>
            <a:xfrm>
              <a:off x="50686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BF9EBE0-1E6B-4658-8793-8756CA68361A}"/>
                </a:ext>
              </a:extLst>
            </p:cNvPr>
            <p:cNvCxnSpPr/>
            <p:nvPr userDrawn="1"/>
          </p:nvCxnSpPr>
          <p:spPr>
            <a:xfrm>
              <a:off x="68690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ECCAEF2-56FF-434C-A027-5AC490A216F8}"/>
                </a:ext>
              </a:extLst>
            </p:cNvPr>
            <p:cNvCxnSpPr/>
            <p:nvPr userDrawn="1"/>
          </p:nvCxnSpPr>
          <p:spPr>
            <a:xfrm>
              <a:off x="85534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85EF6AD-A134-4584-BD4C-16BF16437488}"/>
                </a:ext>
              </a:extLst>
            </p:cNvPr>
            <p:cNvCxnSpPr/>
            <p:nvPr userDrawn="1"/>
          </p:nvCxnSpPr>
          <p:spPr>
            <a:xfrm>
              <a:off x="102218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7E9512F-07E0-4A16-9DA9-947B2A8C3BD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8418" y="4994607"/>
              <a:ext cx="11353773" cy="1005282"/>
            </a:xfrm>
            <a:prstGeom prst="rect">
              <a:avLst/>
            </a:prstGeom>
          </p:spPr>
        </p:pic>
      </p:grpSp>
      <p:pic>
        <p:nvPicPr>
          <p:cNvPr id="18" name="Picture 17">
            <a:extLst>
              <a:ext uri="{FF2B5EF4-FFF2-40B4-BE49-F238E27FC236}">
                <a16:creationId xmlns:a16="http://schemas.microsoft.com/office/drawing/2014/main" id="{D00E8AED-823F-4FE2-A1E5-33EBECA3A3A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59219" y="354614"/>
            <a:ext cx="1707598" cy="1433321"/>
          </a:xfrm>
          <a:prstGeom prst="rect">
            <a:avLst/>
          </a:prstGeom>
        </p:spPr>
      </p:pic>
      <p:pic>
        <p:nvPicPr>
          <p:cNvPr id="19" name="Picture 18">
            <a:extLst>
              <a:ext uri="{FF2B5EF4-FFF2-40B4-BE49-F238E27FC236}">
                <a16:creationId xmlns:a16="http://schemas.microsoft.com/office/drawing/2014/main" id="{BC4C3551-2C7A-40BB-8A32-75878B1B013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55831" y="354614"/>
            <a:ext cx="1707598" cy="1433321"/>
          </a:xfrm>
          <a:prstGeom prst="rect">
            <a:avLst/>
          </a:prstGeom>
        </p:spPr>
      </p:pic>
    </p:spTree>
    <p:extLst>
      <p:ext uri="{BB962C8B-B14F-4D97-AF65-F5344CB8AC3E}">
        <p14:creationId xmlns:p14="http://schemas.microsoft.com/office/powerpoint/2010/main" val="317636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image" Target="../media/image1.png"/><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heme" Target="../theme/theme2.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4000" y="987425"/>
            <a:ext cx="8496150" cy="3744913"/>
          </a:xfrm>
          <a:prstGeom prst="rect">
            <a:avLst/>
          </a:prstGeom>
        </p:spPr>
        <p:txBody>
          <a:bodyPr vert="horz" lIns="0" tIns="0" rIns="91428" bIns="45715" rtlCol="0">
            <a:normAutofit/>
          </a:bodyPr>
          <a:lstStyle/>
          <a:p>
            <a:pPr lvl="0"/>
            <a:r>
              <a:rPr lang="en-US"/>
              <a:t>Click to edit Master text styles</a:t>
            </a:r>
          </a:p>
          <a:p>
            <a:pPr lvl="1"/>
            <a:r>
              <a:rPr lang="en-US"/>
              <a:t>Second level</a:t>
            </a:r>
          </a:p>
        </p:txBody>
      </p:sp>
      <p:sp>
        <p:nvSpPr>
          <p:cNvPr id="6" name="Slide Number Placeholder 5"/>
          <p:cNvSpPr>
            <a:spLocks noGrp="1"/>
          </p:cNvSpPr>
          <p:nvPr>
            <p:ph type="sldNum" sz="quarter" idx="4"/>
          </p:nvPr>
        </p:nvSpPr>
        <p:spPr>
          <a:xfrm>
            <a:off x="8286433" y="4767264"/>
            <a:ext cx="487680" cy="274637"/>
          </a:xfrm>
          <a:prstGeom prst="rect">
            <a:avLst/>
          </a:prstGeom>
        </p:spPr>
        <p:txBody>
          <a:bodyPr vert="horz" lIns="91428" tIns="45715" rIns="0" bIns="45715" rtlCol="0" anchor="ctr"/>
          <a:lstStyle>
            <a:lvl1pPr algn="r">
              <a:defRPr sz="1000">
                <a:solidFill>
                  <a:schemeClr val="tx1">
                    <a:tint val="75000"/>
                  </a:schemeClr>
                </a:solidFill>
                <a:latin typeface="Trebuchet MS" pitchFamily="34" charset="0"/>
              </a:defRPr>
            </a:lvl1pPr>
          </a:lstStyle>
          <a:p>
            <a:fld id="{D6AB342A-830E-438F-A6A8-BEDF509AB0A8}" type="slidenum">
              <a:rPr lang="en-US" smtClean="0"/>
              <a:pPr/>
              <a:t>‹#›</a:t>
            </a:fld>
            <a:endParaRPr lang="en-US"/>
          </a:p>
        </p:txBody>
      </p:sp>
      <p:pic>
        <p:nvPicPr>
          <p:cNvPr id="7" name="Picture 6" descr="http://skillwise.in/consulting/images_new/logo/sify.png">
            <a:extLst>
              <a:ext uri="{FF2B5EF4-FFF2-40B4-BE49-F238E27FC236}">
                <a16:creationId xmlns:a16="http://schemas.microsoft.com/office/drawing/2014/main" id="{E95DE93F-67CB-4FB4-9215-63C8D341FAE1}"/>
              </a:ext>
            </a:extLst>
          </p:cNvPr>
          <p:cNvPicPr>
            <a:picLocks noChangeAspect="1" noChangeArrowheads="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7760303" y="-97289"/>
            <a:ext cx="1194705" cy="1194704"/>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Placeholder 11"/>
          <p:cNvSpPr>
            <a:spLocks noGrp="1"/>
          </p:cNvSpPr>
          <p:nvPr>
            <p:ph type="title"/>
          </p:nvPr>
        </p:nvSpPr>
        <p:spPr>
          <a:xfrm>
            <a:off x="324000" y="367268"/>
            <a:ext cx="7537450" cy="369332"/>
          </a:xfrm>
          <a:prstGeom prst="rect">
            <a:avLst/>
          </a:prstGeom>
        </p:spPr>
        <p:txBody>
          <a:bodyPr vert="horz" wrap="square" lIns="0" tIns="45715" rIns="91428" bIns="45715" rtlCol="0" anchor="ctr">
            <a:spAutoFit/>
          </a:body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TITLE OF THE SLIDE GOES HERE</a:t>
            </a:r>
          </a:p>
        </p:txBody>
      </p:sp>
    </p:spTree>
  </p:cSld>
  <p:clrMap bg1="lt1" tx1="dk1" bg2="lt2" tx2="dk2" accent1="accent1" accent2="accent2" accent3="accent3" accent4="accent4" accent5="accent5" accent6="accent6" hlink="hlink" folHlink="folHlink"/>
  <p:sldLayoutIdLst>
    <p:sldLayoutId id="2147483663" r:id="rId1"/>
    <p:sldLayoutId id="2147483724" r:id="rId2"/>
    <p:sldLayoutId id="2147483702" r:id="rId3"/>
    <p:sldLayoutId id="2147483664" r:id="rId4"/>
    <p:sldLayoutId id="2147483666" r:id="rId5"/>
    <p:sldLayoutId id="2147483667" r:id="rId6"/>
    <p:sldLayoutId id="2147483668" r:id="rId7"/>
    <p:sldLayoutId id="2147483669" r:id="rId8"/>
    <p:sldLayoutId id="2147483700" r:id="rId9"/>
    <p:sldLayoutId id="2147483704" r:id="rId10"/>
    <p:sldLayoutId id="2147483705" r:id="rId11"/>
    <p:sldLayoutId id="2147483709" r:id="rId12"/>
    <p:sldLayoutId id="2147483711" r:id="rId13"/>
    <p:sldLayoutId id="2147483717" r:id="rId14"/>
    <p:sldLayoutId id="2147483718" r:id="rId15"/>
    <p:sldLayoutId id="2147483719" r:id="rId16"/>
    <p:sldLayoutId id="2147483720" r:id="rId17"/>
    <p:sldLayoutId id="2147483721" r:id="rId18"/>
    <p:sldLayoutId id="2147483725" r:id="rId19"/>
    <p:sldLayoutId id="2147483727" r:id="rId20"/>
    <p:sldLayoutId id="2147483729" r:id="rId21"/>
    <p:sldLayoutId id="2147483731" r:id="rId22"/>
  </p:sldLayoutIdLst>
  <p:txStyles>
    <p:titleStyle>
      <a:lvl1pPr algn="l" defTabSz="914286" rtl="0" eaLnBrk="1" latinLnBrk="0" hangingPunct="1">
        <a:spcBef>
          <a:spcPct val="0"/>
        </a:spcBef>
        <a:buNone/>
        <a:defRPr kumimoji="0" lang="en-US" sz="1800" b="1" i="0" u="none" strike="noStrike" kern="1200" cap="all" spc="0" normalizeH="0" baseline="0" noProof="0" dirty="0" smtClean="0">
          <a:ln>
            <a:noFill/>
          </a:ln>
          <a:solidFill>
            <a:schemeClr val="tx2">
              <a:lumMod val="75000"/>
            </a:schemeClr>
          </a:solidFill>
          <a:effectLst/>
          <a:uLnTx/>
          <a:uFillTx/>
          <a:latin typeface="Trebuchet MS" pitchFamily="34" charset="0"/>
          <a:ea typeface="+mj-ea"/>
          <a:cs typeface="+mj-cs"/>
        </a:defRPr>
      </a:lvl1pPr>
    </p:titleStyle>
    <p:bodyStyle>
      <a:lvl1pPr marL="226772" indent="-226772" algn="l" defTabSz="914286" rtl="0" eaLnBrk="1" latinLnBrk="0" hangingPunct="1">
        <a:lnSpc>
          <a:spcPct val="90000"/>
        </a:lnSpc>
        <a:spcBef>
          <a:spcPts val="600"/>
        </a:spcBef>
        <a:buFont typeface="Arial" pitchFamily="34" charset="0"/>
        <a:buChar char="•"/>
        <a:defRPr sz="1600" kern="1200">
          <a:solidFill>
            <a:srgbClr val="595959"/>
          </a:solidFill>
          <a:latin typeface="Trebuchet MS" pitchFamily="34" charset="0"/>
          <a:ea typeface="+mn-ea"/>
          <a:cs typeface="+mn-cs"/>
        </a:defRPr>
      </a:lvl1pPr>
      <a:lvl2pPr marL="568729" indent="-285714" algn="l" defTabSz="914286" rtl="0" eaLnBrk="1" latinLnBrk="0" hangingPunct="1">
        <a:lnSpc>
          <a:spcPct val="90000"/>
        </a:lnSpc>
        <a:spcBef>
          <a:spcPts val="600"/>
        </a:spcBef>
        <a:buFont typeface="Arial" pitchFamily="34" charset="0"/>
        <a:buChar char="–"/>
        <a:defRPr sz="1400" kern="1200">
          <a:solidFill>
            <a:srgbClr val="595959"/>
          </a:solidFill>
          <a:latin typeface="Trebuchet MS" pitchFamily="34" charset="0"/>
          <a:ea typeface="+mn-ea"/>
          <a:cs typeface="+mn-cs"/>
        </a:defRPr>
      </a:lvl2pPr>
      <a:lvl3pPr marL="1142857" indent="-228571" algn="l" defTabSz="914286" rtl="0" eaLnBrk="1" latinLnBrk="0" hangingPunct="1">
        <a:lnSpc>
          <a:spcPct val="90000"/>
        </a:lnSpc>
        <a:spcBef>
          <a:spcPts val="600"/>
        </a:spcBef>
        <a:buFont typeface="Arial" pitchFamily="34" charset="0"/>
        <a:buChar char="•"/>
        <a:defRPr sz="1200" kern="1200">
          <a:solidFill>
            <a:srgbClr val="595959"/>
          </a:solidFill>
          <a:latin typeface="Trebuchet MS" pitchFamily="34" charset="0"/>
          <a:ea typeface="+mn-ea"/>
          <a:cs typeface="+mn-cs"/>
        </a:defRPr>
      </a:lvl3pPr>
      <a:lvl4pPr marL="1600000" indent="-228571" algn="l" defTabSz="914286"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4pPr>
      <a:lvl5pPr marL="2057143" indent="-228571" algn="l" defTabSz="914286"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5pPr>
      <a:lvl6pPr marL="2514286"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29"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72"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15"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F26B43"/>
          </p15:clr>
        </p15:guide>
        <p15:guide id="2" orient="horz" pos="1620" userDrawn="1">
          <p15:clr>
            <a:srgbClr val="F26B43"/>
          </p15:clr>
        </p15:guide>
        <p15:guide id="3" pos="2767" userDrawn="1">
          <p15:clr>
            <a:srgbClr val="F26B43"/>
          </p15:clr>
        </p15:guide>
        <p15:guide id="4" pos="2993" userDrawn="1">
          <p15:clr>
            <a:srgbClr val="F26B43"/>
          </p15:clr>
        </p15:guide>
        <p15:guide id="5" pos="204" userDrawn="1">
          <p15:clr>
            <a:srgbClr val="F26B43"/>
          </p15:clr>
        </p15:guide>
        <p15:guide id="6" pos="5556" userDrawn="1">
          <p15:clr>
            <a:srgbClr val="F26B43"/>
          </p15:clr>
        </p15:guide>
        <p15:guide id="7" orient="horz" pos="622" userDrawn="1">
          <p15:clr>
            <a:srgbClr val="F26B43"/>
          </p15:clr>
        </p15:guide>
        <p15:guide id="8" orient="horz" pos="395" userDrawn="1">
          <p15:clr>
            <a:srgbClr val="F26B43"/>
          </p15:clr>
        </p15:guide>
        <p15:guide id="9" orient="horz" pos="298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1952" y="1026162"/>
            <a:ext cx="8412163" cy="3658553"/>
          </a:xfrm>
          <a:prstGeom prst="rect">
            <a:avLst/>
          </a:prstGeom>
        </p:spPr>
        <p:txBody>
          <a:bodyPr vert="horz" lIns="0" tIns="0" rIns="91426" bIns="45714" rtlCol="0">
            <a:normAutofit/>
          </a:bodyPr>
          <a:lstStyle/>
          <a:p>
            <a:pPr lvl="0"/>
            <a:r>
              <a:rPr lang="en-US"/>
              <a:t>Click to edit Master text styles</a:t>
            </a:r>
          </a:p>
          <a:p>
            <a:pPr lvl="1"/>
            <a:r>
              <a:rPr lang="en-US"/>
              <a:t>Second level</a:t>
            </a:r>
          </a:p>
        </p:txBody>
      </p:sp>
      <p:sp>
        <p:nvSpPr>
          <p:cNvPr id="6" name="Slide Number Placeholder 5"/>
          <p:cNvSpPr>
            <a:spLocks noGrp="1"/>
          </p:cNvSpPr>
          <p:nvPr>
            <p:ph type="sldNum" sz="quarter" idx="4"/>
          </p:nvPr>
        </p:nvSpPr>
        <p:spPr>
          <a:xfrm>
            <a:off x="8286433" y="4767265"/>
            <a:ext cx="487680" cy="274637"/>
          </a:xfrm>
          <a:prstGeom prst="rect">
            <a:avLst/>
          </a:prstGeom>
        </p:spPr>
        <p:txBody>
          <a:bodyPr vert="horz" lIns="91426" tIns="45714" rIns="0" bIns="45714" rtlCol="0" anchor="ctr"/>
          <a:lstStyle>
            <a:lvl1pPr algn="r">
              <a:defRPr sz="1000">
                <a:solidFill>
                  <a:schemeClr val="tx1">
                    <a:tint val="75000"/>
                  </a:schemeClr>
                </a:solidFill>
                <a:latin typeface="Trebuchet MS" pitchFamily="34" charset="0"/>
              </a:defRPr>
            </a:lvl1pPr>
          </a:lstStyle>
          <a:p>
            <a:fld id="{D6AB342A-830E-438F-A6A8-BEDF509AB0A8}" type="slidenum">
              <a:rPr lang="en-US" smtClean="0"/>
              <a:pPr/>
              <a:t>‹#›</a:t>
            </a:fld>
            <a:endParaRPr lang="en-US"/>
          </a:p>
        </p:txBody>
      </p:sp>
      <p:pic>
        <p:nvPicPr>
          <p:cNvPr id="7" name="Picture 6" descr="http://skillwise.in/consulting/images_new/logo/sify.png">
            <a:extLst>
              <a:ext uri="{FF2B5EF4-FFF2-40B4-BE49-F238E27FC236}">
                <a16:creationId xmlns:a16="http://schemas.microsoft.com/office/drawing/2014/main" id="{E95DE93F-67CB-4FB4-9215-63C8D341FAE1}"/>
              </a:ext>
            </a:extLst>
          </p:cNvPr>
          <p:cNvPicPr>
            <a:picLocks noChangeAspect="1" noChangeArrowheads="1"/>
          </p:cNvPicPr>
          <p:nvPr userDrawn="1"/>
        </p:nvPicPr>
        <p:blipFill>
          <a:blip r:embed="rId24" cstate="screen">
            <a:extLst>
              <a:ext uri="{28A0092B-C50C-407E-A947-70E740481C1C}">
                <a14:useLocalDpi xmlns:a14="http://schemas.microsoft.com/office/drawing/2010/main" val="0"/>
              </a:ext>
            </a:extLst>
          </a:blip>
          <a:srcRect/>
          <a:stretch>
            <a:fillRect/>
          </a:stretch>
        </p:blipFill>
        <p:spPr bwMode="auto">
          <a:xfrm>
            <a:off x="7725578" y="-97289"/>
            <a:ext cx="1194705" cy="1194704"/>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Placeholder 11"/>
          <p:cNvSpPr>
            <a:spLocks noGrp="1"/>
          </p:cNvSpPr>
          <p:nvPr>
            <p:ph type="title"/>
          </p:nvPr>
        </p:nvSpPr>
        <p:spPr>
          <a:xfrm>
            <a:off x="361950" y="367269"/>
            <a:ext cx="7537450" cy="369332"/>
          </a:xfrm>
          <a:prstGeom prst="rect">
            <a:avLst/>
          </a:prstGeom>
        </p:spPr>
        <p:txBody>
          <a:bodyPr vert="horz" wrap="square" lIns="0" tIns="45714" rIns="91426" bIns="45714" rtlCol="0" anchor="ctr">
            <a:spAutoFit/>
          </a:bodyPr>
          <a:lstStyle/>
          <a:p>
            <a:pPr marL="0" marR="0" lvl="0" indent="0" algn="l" defTabSz="914264" rtl="0" eaLnBrk="1" fontAlgn="auto" latinLnBrk="0" hangingPunct="1">
              <a:lnSpc>
                <a:spcPct val="100000"/>
              </a:lnSpc>
              <a:spcBef>
                <a:spcPct val="0"/>
              </a:spcBef>
              <a:spcAft>
                <a:spcPts val="0"/>
              </a:spcAft>
              <a:buClrTx/>
              <a:buSzTx/>
              <a:buFontTx/>
              <a:buNone/>
              <a:tabLst/>
              <a:defRPr/>
            </a:pPr>
            <a:r>
              <a:rPr lang="en-US"/>
              <a:t>TITLE OF THE SLIDE GOES HERE</a:t>
            </a:r>
          </a:p>
        </p:txBody>
      </p:sp>
    </p:spTree>
    <p:extLst>
      <p:ext uri="{BB962C8B-B14F-4D97-AF65-F5344CB8AC3E}">
        <p14:creationId xmlns:p14="http://schemas.microsoft.com/office/powerpoint/2010/main" val="144255267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 id="2147483751" r:id="rId19"/>
    <p:sldLayoutId id="2147483752" r:id="rId20"/>
    <p:sldLayoutId id="2147483753" r:id="rId21"/>
    <p:sldLayoutId id="2147483754" r:id="rId22"/>
  </p:sldLayoutIdLst>
  <p:hf sldNum="0" hdr="0" ftr="0" dt="0"/>
  <p:txStyles>
    <p:titleStyle>
      <a:lvl1pPr algn="l" defTabSz="914264" rtl="0" eaLnBrk="1" latinLnBrk="0" hangingPunct="1">
        <a:spcBef>
          <a:spcPct val="0"/>
        </a:spcBef>
        <a:buNone/>
        <a:defRPr kumimoji="0" lang="en-US" sz="18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p:titleStyle>
    <p:bodyStyle>
      <a:lvl1pPr marL="226766" indent="-226766" algn="l" defTabSz="914264" rtl="0" eaLnBrk="1" latinLnBrk="0" hangingPunct="1">
        <a:lnSpc>
          <a:spcPct val="90000"/>
        </a:lnSpc>
        <a:spcBef>
          <a:spcPts val="600"/>
        </a:spcBef>
        <a:buFont typeface="Arial" pitchFamily="34" charset="0"/>
        <a:buChar char="•"/>
        <a:defRPr sz="1600" kern="1200">
          <a:solidFill>
            <a:srgbClr val="595959"/>
          </a:solidFill>
          <a:latin typeface="Trebuchet MS" pitchFamily="34" charset="0"/>
          <a:ea typeface="+mn-ea"/>
          <a:cs typeface="+mn-cs"/>
        </a:defRPr>
      </a:lvl1pPr>
      <a:lvl2pPr marL="568715" indent="-285707" algn="l" defTabSz="914264" rtl="0" eaLnBrk="1" latinLnBrk="0" hangingPunct="1">
        <a:lnSpc>
          <a:spcPct val="90000"/>
        </a:lnSpc>
        <a:spcBef>
          <a:spcPts val="600"/>
        </a:spcBef>
        <a:buFont typeface="Arial" pitchFamily="34" charset="0"/>
        <a:buChar char="–"/>
        <a:defRPr sz="1400" kern="1200">
          <a:solidFill>
            <a:srgbClr val="595959"/>
          </a:solidFill>
          <a:latin typeface="Trebuchet MS" pitchFamily="34" charset="0"/>
          <a:ea typeface="+mn-ea"/>
          <a:cs typeface="+mn-cs"/>
        </a:defRPr>
      </a:lvl2pPr>
      <a:lvl3pPr marL="1142828" indent="-228566" algn="l" defTabSz="914264" rtl="0" eaLnBrk="1" latinLnBrk="0" hangingPunct="1">
        <a:lnSpc>
          <a:spcPct val="90000"/>
        </a:lnSpc>
        <a:spcBef>
          <a:spcPts val="600"/>
        </a:spcBef>
        <a:buFont typeface="Arial" pitchFamily="34" charset="0"/>
        <a:buChar char="•"/>
        <a:defRPr sz="1200" kern="1200">
          <a:solidFill>
            <a:srgbClr val="595959"/>
          </a:solidFill>
          <a:latin typeface="Trebuchet MS" pitchFamily="34" charset="0"/>
          <a:ea typeface="+mn-ea"/>
          <a:cs typeface="+mn-cs"/>
        </a:defRPr>
      </a:lvl3pPr>
      <a:lvl4pPr marL="1599960" indent="-228566" algn="l" defTabSz="914264"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4pPr>
      <a:lvl5pPr marL="2057092" indent="-228566" algn="l" defTabSz="914264"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5pPr>
      <a:lvl6pPr marL="2514224" indent="-228566" algn="l" defTabSz="91426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55" indent="-228566" algn="l" defTabSz="91426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86" indent="-228566" algn="l" defTabSz="91426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18" indent="-228566" algn="l" defTabSz="91426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64" rtl="0" eaLnBrk="1" latinLnBrk="0" hangingPunct="1">
        <a:defRPr sz="1800" kern="1200">
          <a:solidFill>
            <a:schemeClr val="tx1"/>
          </a:solidFill>
          <a:latin typeface="+mn-lt"/>
          <a:ea typeface="+mn-ea"/>
          <a:cs typeface="+mn-cs"/>
        </a:defRPr>
      </a:lvl1pPr>
      <a:lvl2pPr marL="457132" algn="l" defTabSz="914264" rtl="0" eaLnBrk="1" latinLnBrk="0" hangingPunct="1">
        <a:defRPr sz="1800" kern="1200">
          <a:solidFill>
            <a:schemeClr val="tx1"/>
          </a:solidFill>
          <a:latin typeface="+mn-lt"/>
          <a:ea typeface="+mn-ea"/>
          <a:cs typeface="+mn-cs"/>
        </a:defRPr>
      </a:lvl2pPr>
      <a:lvl3pPr marL="914264" algn="l" defTabSz="914264" rtl="0" eaLnBrk="1" latinLnBrk="0" hangingPunct="1">
        <a:defRPr sz="1800" kern="1200">
          <a:solidFill>
            <a:schemeClr val="tx1"/>
          </a:solidFill>
          <a:latin typeface="+mn-lt"/>
          <a:ea typeface="+mn-ea"/>
          <a:cs typeface="+mn-cs"/>
        </a:defRPr>
      </a:lvl3pPr>
      <a:lvl4pPr marL="1371395" algn="l" defTabSz="914264" rtl="0" eaLnBrk="1" latinLnBrk="0" hangingPunct="1">
        <a:defRPr sz="1800" kern="1200">
          <a:solidFill>
            <a:schemeClr val="tx1"/>
          </a:solidFill>
          <a:latin typeface="+mn-lt"/>
          <a:ea typeface="+mn-ea"/>
          <a:cs typeface="+mn-cs"/>
        </a:defRPr>
      </a:lvl4pPr>
      <a:lvl5pPr marL="1828526" algn="l" defTabSz="914264" rtl="0" eaLnBrk="1" latinLnBrk="0" hangingPunct="1">
        <a:defRPr sz="1800" kern="1200">
          <a:solidFill>
            <a:schemeClr val="tx1"/>
          </a:solidFill>
          <a:latin typeface="+mn-lt"/>
          <a:ea typeface="+mn-ea"/>
          <a:cs typeface="+mn-cs"/>
        </a:defRPr>
      </a:lvl5pPr>
      <a:lvl6pPr marL="2285658" algn="l" defTabSz="914264" rtl="0" eaLnBrk="1" latinLnBrk="0" hangingPunct="1">
        <a:defRPr sz="1800" kern="1200">
          <a:solidFill>
            <a:schemeClr val="tx1"/>
          </a:solidFill>
          <a:latin typeface="+mn-lt"/>
          <a:ea typeface="+mn-ea"/>
          <a:cs typeface="+mn-cs"/>
        </a:defRPr>
      </a:lvl6pPr>
      <a:lvl7pPr marL="2742788" algn="l" defTabSz="914264" rtl="0" eaLnBrk="1" latinLnBrk="0" hangingPunct="1">
        <a:defRPr sz="1800" kern="1200">
          <a:solidFill>
            <a:schemeClr val="tx1"/>
          </a:solidFill>
          <a:latin typeface="+mn-lt"/>
          <a:ea typeface="+mn-ea"/>
          <a:cs typeface="+mn-cs"/>
        </a:defRPr>
      </a:lvl7pPr>
      <a:lvl8pPr marL="3199921" algn="l" defTabSz="914264" rtl="0" eaLnBrk="1" latinLnBrk="0" hangingPunct="1">
        <a:defRPr sz="1800" kern="1200">
          <a:solidFill>
            <a:schemeClr val="tx1"/>
          </a:solidFill>
          <a:latin typeface="+mn-lt"/>
          <a:ea typeface="+mn-ea"/>
          <a:cs typeface="+mn-cs"/>
        </a:defRPr>
      </a:lvl8pPr>
      <a:lvl9pPr marL="3657052" algn="l" defTabSz="91426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6" Type="http://schemas.openxmlformats.org/officeDocument/2006/relationships/image" Target="../media/image76.jpeg"/><Relationship Id="rId21" Type="http://schemas.openxmlformats.org/officeDocument/2006/relationships/image" Target="../media/image71.png"/><Relationship Id="rId34" Type="http://schemas.openxmlformats.org/officeDocument/2006/relationships/image" Target="../media/image84.png"/><Relationship Id="rId42" Type="http://schemas.openxmlformats.org/officeDocument/2006/relationships/image" Target="../media/image92.png"/><Relationship Id="rId47" Type="http://schemas.openxmlformats.org/officeDocument/2006/relationships/image" Target="../media/image97.png"/><Relationship Id="rId50" Type="http://schemas.openxmlformats.org/officeDocument/2006/relationships/image" Target="../media/image100.png"/><Relationship Id="rId55" Type="http://schemas.openxmlformats.org/officeDocument/2006/relationships/image" Target="../media/image105.png"/><Relationship Id="rId63" Type="http://schemas.openxmlformats.org/officeDocument/2006/relationships/image" Target="../media/image113.png"/><Relationship Id="rId7" Type="http://schemas.openxmlformats.org/officeDocument/2006/relationships/image" Target="../media/image57.jpeg"/><Relationship Id="rId2" Type="http://schemas.openxmlformats.org/officeDocument/2006/relationships/notesSlide" Target="../notesSlides/notesSlide7.xml"/><Relationship Id="rId16" Type="http://schemas.openxmlformats.org/officeDocument/2006/relationships/image" Target="../media/image66.png"/><Relationship Id="rId29" Type="http://schemas.openxmlformats.org/officeDocument/2006/relationships/image" Target="../media/image79.png"/><Relationship Id="rId11" Type="http://schemas.openxmlformats.org/officeDocument/2006/relationships/image" Target="../media/image61.png"/><Relationship Id="rId24" Type="http://schemas.openxmlformats.org/officeDocument/2006/relationships/image" Target="../media/image74.png"/><Relationship Id="rId32" Type="http://schemas.openxmlformats.org/officeDocument/2006/relationships/image" Target="../media/image82.png"/><Relationship Id="rId37" Type="http://schemas.openxmlformats.org/officeDocument/2006/relationships/image" Target="../media/image87.gif"/><Relationship Id="rId40" Type="http://schemas.openxmlformats.org/officeDocument/2006/relationships/image" Target="../media/image90.png"/><Relationship Id="rId45" Type="http://schemas.openxmlformats.org/officeDocument/2006/relationships/image" Target="../media/image95.png"/><Relationship Id="rId53" Type="http://schemas.openxmlformats.org/officeDocument/2006/relationships/image" Target="../media/image103.png"/><Relationship Id="rId58" Type="http://schemas.openxmlformats.org/officeDocument/2006/relationships/image" Target="../media/image108.png"/><Relationship Id="rId5" Type="http://schemas.openxmlformats.org/officeDocument/2006/relationships/image" Target="../media/image55.jpeg"/><Relationship Id="rId61" Type="http://schemas.openxmlformats.org/officeDocument/2006/relationships/image" Target="../media/image111.png"/><Relationship Id="rId19" Type="http://schemas.openxmlformats.org/officeDocument/2006/relationships/image" Target="../media/image69.jpeg"/><Relationship Id="rId14" Type="http://schemas.openxmlformats.org/officeDocument/2006/relationships/image" Target="../media/image64.gif"/><Relationship Id="rId22" Type="http://schemas.openxmlformats.org/officeDocument/2006/relationships/image" Target="../media/image72.png"/><Relationship Id="rId27" Type="http://schemas.openxmlformats.org/officeDocument/2006/relationships/image" Target="../media/image77.png"/><Relationship Id="rId30" Type="http://schemas.openxmlformats.org/officeDocument/2006/relationships/image" Target="../media/image80.png"/><Relationship Id="rId35" Type="http://schemas.openxmlformats.org/officeDocument/2006/relationships/image" Target="../media/image85.png"/><Relationship Id="rId43" Type="http://schemas.openxmlformats.org/officeDocument/2006/relationships/image" Target="../media/image93.png"/><Relationship Id="rId48" Type="http://schemas.openxmlformats.org/officeDocument/2006/relationships/image" Target="../media/image98.png"/><Relationship Id="rId56" Type="http://schemas.openxmlformats.org/officeDocument/2006/relationships/image" Target="../media/image106.png"/><Relationship Id="rId64" Type="http://schemas.openxmlformats.org/officeDocument/2006/relationships/image" Target="../media/image114.jpeg"/><Relationship Id="rId8" Type="http://schemas.openxmlformats.org/officeDocument/2006/relationships/image" Target="../media/image58.png"/><Relationship Id="rId51" Type="http://schemas.openxmlformats.org/officeDocument/2006/relationships/image" Target="../media/image101.png"/><Relationship Id="rId3" Type="http://schemas.openxmlformats.org/officeDocument/2006/relationships/image" Target="../media/image53.png"/><Relationship Id="rId12" Type="http://schemas.openxmlformats.org/officeDocument/2006/relationships/image" Target="../media/image62.png"/><Relationship Id="rId17" Type="http://schemas.openxmlformats.org/officeDocument/2006/relationships/image" Target="../media/image67.png"/><Relationship Id="rId25" Type="http://schemas.openxmlformats.org/officeDocument/2006/relationships/image" Target="../media/image75.png"/><Relationship Id="rId33" Type="http://schemas.openxmlformats.org/officeDocument/2006/relationships/image" Target="../media/image83.png"/><Relationship Id="rId38" Type="http://schemas.openxmlformats.org/officeDocument/2006/relationships/image" Target="../media/image88.png"/><Relationship Id="rId46" Type="http://schemas.openxmlformats.org/officeDocument/2006/relationships/image" Target="../media/image96.png"/><Relationship Id="rId59" Type="http://schemas.openxmlformats.org/officeDocument/2006/relationships/image" Target="../media/image109.png"/><Relationship Id="rId20" Type="http://schemas.openxmlformats.org/officeDocument/2006/relationships/image" Target="../media/image70.png"/><Relationship Id="rId41" Type="http://schemas.openxmlformats.org/officeDocument/2006/relationships/image" Target="../media/image91.png"/><Relationship Id="rId54" Type="http://schemas.openxmlformats.org/officeDocument/2006/relationships/image" Target="../media/image104.png"/><Relationship Id="rId62" Type="http://schemas.openxmlformats.org/officeDocument/2006/relationships/image" Target="../media/image112.png"/><Relationship Id="rId1" Type="http://schemas.openxmlformats.org/officeDocument/2006/relationships/slideLayout" Target="../slideLayouts/slideLayout4.xml"/><Relationship Id="rId6" Type="http://schemas.openxmlformats.org/officeDocument/2006/relationships/image" Target="../media/image56.jpeg"/><Relationship Id="rId15" Type="http://schemas.openxmlformats.org/officeDocument/2006/relationships/image" Target="../media/image65.png"/><Relationship Id="rId23" Type="http://schemas.openxmlformats.org/officeDocument/2006/relationships/image" Target="../media/image73.jpeg"/><Relationship Id="rId28" Type="http://schemas.openxmlformats.org/officeDocument/2006/relationships/image" Target="../media/image78.png"/><Relationship Id="rId36" Type="http://schemas.openxmlformats.org/officeDocument/2006/relationships/image" Target="../media/image86.png"/><Relationship Id="rId49" Type="http://schemas.openxmlformats.org/officeDocument/2006/relationships/image" Target="../media/image99.jpeg"/><Relationship Id="rId57" Type="http://schemas.openxmlformats.org/officeDocument/2006/relationships/image" Target="../media/image107.png"/><Relationship Id="rId10" Type="http://schemas.openxmlformats.org/officeDocument/2006/relationships/image" Target="../media/image60.png"/><Relationship Id="rId31" Type="http://schemas.openxmlformats.org/officeDocument/2006/relationships/image" Target="../media/image81.png"/><Relationship Id="rId44" Type="http://schemas.openxmlformats.org/officeDocument/2006/relationships/image" Target="../media/image94.png"/><Relationship Id="rId52" Type="http://schemas.openxmlformats.org/officeDocument/2006/relationships/image" Target="../media/image102.png"/><Relationship Id="rId60" Type="http://schemas.openxmlformats.org/officeDocument/2006/relationships/image" Target="../media/image110.png"/><Relationship Id="rId65" Type="http://schemas.openxmlformats.org/officeDocument/2006/relationships/image" Target="../media/image115.jpeg"/><Relationship Id="rId4" Type="http://schemas.openxmlformats.org/officeDocument/2006/relationships/image" Target="../media/image54.png"/><Relationship Id="rId9" Type="http://schemas.openxmlformats.org/officeDocument/2006/relationships/image" Target="../media/image59.png"/><Relationship Id="rId13" Type="http://schemas.openxmlformats.org/officeDocument/2006/relationships/image" Target="../media/image63.png"/><Relationship Id="rId18" Type="http://schemas.openxmlformats.org/officeDocument/2006/relationships/image" Target="../media/image68.jpeg"/><Relationship Id="rId39" Type="http://schemas.openxmlformats.org/officeDocument/2006/relationships/image" Target="../media/image89.png"/></Relationships>
</file>

<file path=ppt/slides/_rels/slide1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118.png"/><Relationship Id="rId4" Type="http://schemas.openxmlformats.org/officeDocument/2006/relationships/image" Target="../media/image117.png"/></Relationships>
</file>

<file path=ppt/slides/_rels/slide12.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8.xml"/><Relationship Id="rId4" Type="http://schemas.openxmlformats.org/officeDocument/2006/relationships/image" Target="../media/image121.png"/></Relationships>
</file>

<file path=ppt/slides/_rels/slide13.xml.rels><?xml version="1.0" encoding="UTF-8" standalone="yes"?>
<Relationships xmlns="http://schemas.openxmlformats.org/package/2006/relationships"><Relationship Id="rId8" Type="http://schemas.openxmlformats.org/officeDocument/2006/relationships/image" Target="../media/image127.emf"/><Relationship Id="rId3" Type="http://schemas.openxmlformats.org/officeDocument/2006/relationships/image" Target="../media/image122.emf"/><Relationship Id="rId7" Type="http://schemas.openxmlformats.org/officeDocument/2006/relationships/image" Target="../media/image126.emf"/><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25.emf"/><Relationship Id="rId5" Type="http://schemas.openxmlformats.org/officeDocument/2006/relationships/image" Target="../media/image124.emf"/><Relationship Id="rId10" Type="http://schemas.openxmlformats.org/officeDocument/2006/relationships/image" Target="../media/image129.emf"/><Relationship Id="rId4" Type="http://schemas.openxmlformats.org/officeDocument/2006/relationships/image" Target="../media/image123.emf"/><Relationship Id="rId9" Type="http://schemas.openxmlformats.org/officeDocument/2006/relationships/image" Target="../media/image128.emf"/></Relationships>
</file>

<file path=ppt/slides/_rels/slide14.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8" Type="http://schemas.openxmlformats.org/officeDocument/2006/relationships/image" Target="../media/image137.png"/><Relationship Id="rId13" Type="http://schemas.openxmlformats.org/officeDocument/2006/relationships/image" Target="../media/image142.png"/><Relationship Id="rId18" Type="http://schemas.openxmlformats.org/officeDocument/2006/relationships/image" Target="../media/image147.png"/><Relationship Id="rId3" Type="http://schemas.openxmlformats.org/officeDocument/2006/relationships/image" Target="../media/image132.png"/><Relationship Id="rId21" Type="http://schemas.openxmlformats.org/officeDocument/2006/relationships/image" Target="../media/image26.png"/><Relationship Id="rId7" Type="http://schemas.openxmlformats.org/officeDocument/2006/relationships/image" Target="../media/image136.jpeg"/><Relationship Id="rId12" Type="http://schemas.openxmlformats.org/officeDocument/2006/relationships/image" Target="../media/image141.png"/><Relationship Id="rId17" Type="http://schemas.openxmlformats.org/officeDocument/2006/relationships/image" Target="../media/image146.png"/><Relationship Id="rId2" Type="http://schemas.openxmlformats.org/officeDocument/2006/relationships/image" Target="../media/image131.png"/><Relationship Id="rId16" Type="http://schemas.openxmlformats.org/officeDocument/2006/relationships/image" Target="../media/image145.png"/><Relationship Id="rId20" Type="http://schemas.openxmlformats.org/officeDocument/2006/relationships/image" Target="../media/image149.jpg"/><Relationship Id="rId1" Type="http://schemas.openxmlformats.org/officeDocument/2006/relationships/slideLayout" Target="../slideLayouts/slideLayout8.xml"/><Relationship Id="rId6" Type="http://schemas.openxmlformats.org/officeDocument/2006/relationships/image" Target="../media/image135.png"/><Relationship Id="rId11" Type="http://schemas.openxmlformats.org/officeDocument/2006/relationships/image" Target="../media/image140.png"/><Relationship Id="rId5" Type="http://schemas.openxmlformats.org/officeDocument/2006/relationships/image" Target="../media/image134.png"/><Relationship Id="rId15" Type="http://schemas.openxmlformats.org/officeDocument/2006/relationships/image" Target="../media/image144.png"/><Relationship Id="rId10" Type="http://schemas.openxmlformats.org/officeDocument/2006/relationships/image" Target="../media/image139.png"/><Relationship Id="rId19" Type="http://schemas.openxmlformats.org/officeDocument/2006/relationships/image" Target="../media/image148.jpg"/><Relationship Id="rId4" Type="http://schemas.openxmlformats.org/officeDocument/2006/relationships/image" Target="../media/image133.png"/><Relationship Id="rId9" Type="http://schemas.openxmlformats.org/officeDocument/2006/relationships/image" Target="../media/image138.png"/><Relationship Id="rId14" Type="http://schemas.openxmlformats.org/officeDocument/2006/relationships/image" Target="../media/image143.png"/></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156.png"/><Relationship Id="rId18" Type="http://schemas.openxmlformats.org/officeDocument/2006/relationships/image" Target="../media/image160.png"/><Relationship Id="rId3" Type="http://schemas.openxmlformats.org/officeDocument/2006/relationships/image" Target="../media/image150.png"/><Relationship Id="rId21" Type="http://schemas.openxmlformats.org/officeDocument/2006/relationships/image" Target="../media/image163.png"/><Relationship Id="rId7" Type="http://schemas.openxmlformats.org/officeDocument/2006/relationships/image" Target="../media/image141.png"/><Relationship Id="rId12" Type="http://schemas.openxmlformats.org/officeDocument/2006/relationships/image" Target="../media/image155.png"/><Relationship Id="rId17" Type="http://schemas.openxmlformats.org/officeDocument/2006/relationships/image" Target="../media/image159.jpeg"/><Relationship Id="rId2" Type="http://schemas.openxmlformats.org/officeDocument/2006/relationships/image" Target="../media/image149.jpg"/><Relationship Id="rId16" Type="http://schemas.openxmlformats.org/officeDocument/2006/relationships/image" Target="../media/image131.png"/><Relationship Id="rId20" Type="http://schemas.openxmlformats.org/officeDocument/2006/relationships/image" Target="../media/image162.png"/><Relationship Id="rId1" Type="http://schemas.openxmlformats.org/officeDocument/2006/relationships/slideLayout" Target="../slideLayouts/slideLayout8.xml"/><Relationship Id="rId6" Type="http://schemas.openxmlformats.org/officeDocument/2006/relationships/image" Target="../media/image137.png"/><Relationship Id="rId11" Type="http://schemas.openxmlformats.org/officeDocument/2006/relationships/image" Target="../media/image154.png"/><Relationship Id="rId5" Type="http://schemas.openxmlformats.org/officeDocument/2006/relationships/image" Target="../media/image145.png"/><Relationship Id="rId15" Type="http://schemas.openxmlformats.org/officeDocument/2006/relationships/image" Target="../media/image158.png"/><Relationship Id="rId10" Type="http://schemas.openxmlformats.org/officeDocument/2006/relationships/image" Target="../media/image153.png"/><Relationship Id="rId19" Type="http://schemas.openxmlformats.org/officeDocument/2006/relationships/image" Target="../media/image161.png"/><Relationship Id="rId4" Type="http://schemas.openxmlformats.org/officeDocument/2006/relationships/image" Target="../media/image151.jpeg"/><Relationship Id="rId9" Type="http://schemas.openxmlformats.org/officeDocument/2006/relationships/image" Target="../media/image152.png"/><Relationship Id="rId14" Type="http://schemas.openxmlformats.org/officeDocument/2006/relationships/image" Target="../media/image157.png"/><Relationship Id="rId22" Type="http://schemas.openxmlformats.org/officeDocument/2006/relationships/image" Target="../media/image16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8" Type="http://schemas.openxmlformats.org/officeDocument/2006/relationships/image" Target="../media/image170.png"/><Relationship Id="rId13" Type="http://schemas.openxmlformats.org/officeDocument/2006/relationships/image" Target="../media/image175.png"/><Relationship Id="rId3" Type="http://schemas.openxmlformats.org/officeDocument/2006/relationships/image" Target="../media/image166.png"/><Relationship Id="rId7" Type="http://schemas.openxmlformats.org/officeDocument/2006/relationships/image" Target="../media/image169.jpeg"/><Relationship Id="rId12" Type="http://schemas.openxmlformats.org/officeDocument/2006/relationships/image" Target="../media/image174.png"/><Relationship Id="rId2" Type="http://schemas.openxmlformats.org/officeDocument/2006/relationships/image" Target="../media/image165.png"/><Relationship Id="rId1" Type="http://schemas.openxmlformats.org/officeDocument/2006/relationships/slideLayout" Target="../slideLayouts/slideLayout8.xml"/><Relationship Id="rId6" Type="http://schemas.openxmlformats.org/officeDocument/2006/relationships/image" Target="../media/image168.png"/><Relationship Id="rId11" Type="http://schemas.openxmlformats.org/officeDocument/2006/relationships/image" Target="../media/image173.png"/><Relationship Id="rId5" Type="http://schemas.openxmlformats.org/officeDocument/2006/relationships/image" Target="../media/image1.png"/><Relationship Id="rId10" Type="http://schemas.openxmlformats.org/officeDocument/2006/relationships/image" Target="../media/image172.png"/><Relationship Id="rId4" Type="http://schemas.openxmlformats.org/officeDocument/2006/relationships/image" Target="../media/image167.svg"/><Relationship Id="rId9" Type="http://schemas.openxmlformats.org/officeDocument/2006/relationships/image" Target="../media/image171.png"/><Relationship Id="rId14" Type="http://schemas.openxmlformats.org/officeDocument/2006/relationships/image" Target="../media/image17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notesSlide" Target="../notesSlides/notesSlide13.xml"/><Relationship Id="rId1" Type="http://schemas.openxmlformats.org/officeDocument/2006/relationships/slideLayout" Target="../slideLayouts/slideLayout27.xml"/><Relationship Id="rId6" Type="http://schemas.openxmlformats.org/officeDocument/2006/relationships/image" Target="../media/image180.png"/><Relationship Id="rId5" Type="http://schemas.openxmlformats.org/officeDocument/2006/relationships/image" Target="../media/image179.png"/><Relationship Id="rId4" Type="http://schemas.openxmlformats.org/officeDocument/2006/relationships/image" Target="../media/image178.png"/></Relationships>
</file>

<file path=ppt/slides/_rels/slide21.xml.rels><?xml version="1.0" encoding="UTF-8" standalone="yes"?>
<Relationships xmlns="http://schemas.openxmlformats.org/package/2006/relationships"><Relationship Id="rId3" Type="http://schemas.openxmlformats.org/officeDocument/2006/relationships/image" Target="../media/image181.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82.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83.png"/></Relationships>
</file>

<file path=ppt/slides/_rels/slide23.xml.rels><?xml version="1.0" encoding="UTF-8" standalone="yes"?>
<Relationships xmlns="http://schemas.openxmlformats.org/package/2006/relationships"><Relationship Id="rId3" Type="http://schemas.openxmlformats.org/officeDocument/2006/relationships/image" Target="../media/image18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85.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86.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87.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openxmlformats.org/officeDocument/2006/relationships/image" Target="../media/image193.jpeg"/><Relationship Id="rId13" Type="http://schemas.openxmlformats.org/officeDocument/2006/relationships/image" Target="../media/image198.png"/><Relationship Id="rId3" Type="http://schemas.openxmlformats.org/officeDocument/2006/relationships/image" Target="../media/image188.jpeg"/><Relationship Id="rId7" Type="http://schemas.openxmlformats.org/officeDocument/2006/relationships/image" Target="../media/image192.png"/><Relationship Id="rId12" Type="http://schemas.openxmlformats.org/officeDocument/2006/relationships/image" Target="../media/image197.pn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191.png"/><Relationship Id="rId11" Type="http://schemas.openxmlformats.org/officeDocument/2006/relationships/image" Target="../media/image196.png"/><Relationship Id="rId5" Type="http://schemas.openxmlformats.org/officeDocument/2006/relationships/image" Target="../media/image190.png"/><Relationship Id="rId10" Type="http://schemas.openxmlformats.org/officeDocument/2006/relationships/image" Target="../media/image195.png"/><Relationship Id="rId4" Type="http://schemas.openxmlformats.org/officeDocument/2006/relationships/image" Target="../media/image189.png"/><Relationship Id="rId9" Type="http://schemas.openxmlformats.org/officeDocument/2006/relationships/image" Target="../media/image194.wmf"/></Relationships>
</file>

<file path=ppt/slides/_rels/slide29.xml.rels><?xml version="1.0" encoding="UTF-8" standalone="yes"?>
<Relationships xmlns="http://schemas.openxmlformats.org/package/2006/relationships"><Relationship Id="rId3" Type="http://schemas.openxmlformats.org/officeDocument/2006/relationships/image" Target="../media/image200.jpg"/><Relationship Id="rId2" Type="http://schemas.openxmlformats.org/officeDocument/2006/relationships/image" Target="../media/image199.jpg"/><Relationship Id="rId1" Type="http://schemas.openxmlformats.org/officeDocument/2006/relationships/slideLayout" Target="../slideLayouts/slideLayout8.xml"/><Relationship Id="rId4" Type="http://schemas.openxmlformats.org/officeDocument/2006/relationships/image" Target="../media/image201.jpg"/></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7.jpeg"/></Relationships>
</file>

<file path=ppt/slides/_rels/slide30.xml.rels><?xml version="1.0" encoding="UTF-8" standalone="yes"?>
<Relationships xmlns="http://schemas.openxmlformats.org/package/2006/relationships"><Relationship Id="rId3" Type="http://schemas.openxmlformats.org/officeDocument/2006/relationships/image" Target="../media/image200.jpg"/><Relationship Id="rId2" Type="http://schemas.openxmlformats.org/officeDocument/2006/relationships/image" Target="../media/image199.jpg"/><Relationship Id="rId1" Type="http://schemas.openxmlformats.org/officeDocument/2006/relationships/slideLayout" Target="../slideLayouts/slideLayout8.xml"/><Relationship Id="rId4" Type="http://schemas.openxmlformats.org/officeDocument/2006/relationships/image" Target="../media/image201.jpg"/></Relationships>
</file>

<file path=ppt/slides/_rels/slide31.xml.rels><?xml version="1.0" encoding="UTF-8" standalone="yes"?>
<Relationships xmlns="http://schemas.openxmlformats.org/package/2006/relationships"><Relationship Id="rId3" Type="http://schemas.openxmlformats.org/officeDocument/2006/relationships/image" Target="../media/image203.png"/><Relationship Id="rId2" Type="http://schemas.openxmlformats.org/officeDocument/2006/relationships/image" Target="../media/image202.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05.png"/><Relationship Id="rId2" Type="http://schemas.openxmlformats.org/officeDocument/2006/relationships/image" Target="../media/image204.png"/><Relationship Id="rId1" Type="http://schemas.openxmlformats.org/officeDocument/2006/relationships/slideLayout" Target="../slideLayouts/slideLayout8.xml"/><Relationship Id="rId5" Type="http://schemas.openxmlformats.org/officeDocument/2006/relationships/image" Target="../media/image207.png"/><Relationship Id="rId4" Type="http://schemas.openxmlformats.org/officeDocument/2006/relationships/image" Target="../media/image206.png"/></Relationships>
</file>

<file path=ppt/slides/_rels/slide35.xml.rels><?xml version="1.0" encoding="UTF-8" standalone="yes"?>
<Relationships xmlns="http://schemas.openxmlformats.org/package/2006/relationships"><Relationship Id="rId3" Type="http://schemas.openxmlformats.org/officeDocument/2006/relationships/image" Target="../media/image208.png"/><Relationship Id="rId7" Type="http://schemas.openxmlformats.org/officeDocument/2006/relationships/image" Target="../media/image212.png"/><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image" Target="../media/image211.png"/><Relationship Id="rId5" Type="http://schemas.openxmlformats.org/officeDocument/2006/relationships/image" Target="../media/image210.png"/><Relationship Id="rId4" Type="http://schemas.openxmlformats.org/officeDocument/2006/relationships/image" Target="../media/image209.png"/></Relationships>
</file>

<file path=ppt/slides/_rels/slide36.xml.rels><?xml version="1.0" encoding="UTF-8" standalone="yes"?>
<Relationships xmlns="http://schemas.openxmlformats.org/package/2006/relationships"><Relationship Id="rId3" Type="http://schemas.openxmlformats.org/officeDocument/2006/relationships/image" Target="../media/image213.pn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214.svg"/></Relationships>
</file>

<file path=ppt/slides/_rels/slide37.xml.rels><?xml version="1.0" encoding="UTF-8" standalone="yes"?>
<Relationships xmlns="http://schemas.openxmlformats.org/package/2006/relationships"><Relationship Id="rId8" Type="http://schemas.openxmlformats.org/officeDocument/2006/relationships/image" Target="../media/image220.png"/><Relationship Id="rId3" Type="http://schemas.openxmlformats.org/officeDocument/2006/relationships/image" Target="../media/image215.png"/><Relationship Id="rId7" Type="http://schemas.openxmlformats.org/officeDocument/2006/relationships/image" Target="../media/image219.jpeg"/><Relationship Id="rId2" Type="http://schemas.openxmlformats.org/officeDocument/2006/relationships/notesSlide" Target="../notesSlides/notesSlide23.xml"/><Relationship Id="rId1" Type="http://schemas.openxmlformats.org/officeDocument/2006/relationships/slideLayout" Target="../slideLayouts/slideLayout21.xml"/><Relationship Id="rId6" Type="http://schemas.openxmlformats.org/officeDocument/2006/relationships/image" Target="../media/image218.jpeg"/><Relationship Id="rId11" Type="http://schemas.openxmlformats.org/officeDocument/2006/relationships/image" Target="../media/image223.jpeg"/><Relationship Id="rId5" Type="http://schemas.openxmlformats.org/officeDocument/2006/relationships/image" Target="../media/image217.jpeg"/><Relationship Id="rId10" Type="http://schemas.openxmlformats.org/officeDocument/2006/relationships/image" Target="../media/image222.png"/><Relationship Id="rId4" Type="http://schemas.openxmlformats.org/officeDocument/2006/relationships/image" Target="../media/image216.jpeg"/><Relationship Id="rId9" Type="http://schemas.openxmlformats.org/officeDocument/2006/relationships/image" Target="../media/image22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26" Type="http://schemas.openxmlformats.org/officeDocument/2006/relationships/image" Target="../media/image43.png"/><Relationship Id="rId3" Type="http://schemas.openxmlformats.org/officeDocument/2006/relationships/image" Target="../media/image20.png"/><Relationship Id="rId21" Type="http://schemas.openxmlformats.org/officeDocument/2006/relationships/image" Target="../media/image38.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5" Type="http://schemas.openxmlformats.org/officeDocument/2006/relationships/image" Target="../media/image42.png"/><Relationship Id="rId2" Type="http://schemas.openxmlformats.org/officeDocument/2006/relationships/notesSlide" Target="../notesSlides/notesSlide4.xml"/><Relationship Id="rId16" Type="http://schemas.openxmlformats.org/officeDocument/2006/relationships/image" Target="../media/image33.png"/><Relationship Id="rId20" Type="http://schemas.openxmlformats.org/officeDocument/2006/relationships/image" Target="../media/image37.png"/><Relationship Id="rId1" Type="http://schemas.openxmlformats.org/officeDocument/2006/relationships/slideLayout" Target="../slideLayouts/slideLayout22.xml"/><Relationship Id="rId6" Type="http://schemas.openxmlformats.org/officeDocument/2006/relationships/image" Target="../media/image23.png"/><Relationship Id="rId11" Type="http://schemas.openxmlformats.org/officeDocument/2006/relationships/image" Target="../media/image28.png"/><Relationship Id="rId24" Type="http://schemas.openxmlformats.org/officeDocument/2006/relationships/image" Target="../media/image41.png"/><Relationship Id="rId5" Type="http://schemas.openxmlformats.org/officeDocument/2006/relationships/image" Target="../media/image22.png"/><Relationship Id="rId15" Type="http://schemas.openxmlformats.org/officeDocument/2006/relationships/image" Target="../media/image32.png"/><Relationship Id="rId23" Type="http://schemas.openxmlformats.org/officeDocument/2006/relationships/image" Target="../media/image40.png"/><Relationship Id="rId28" Type="http://schemas.openxmlformats.org/officeDocument/2006/relationships/image" Target="../media/image45.png"/><Relationship Id="rId10" Type="http://schemas.openxmlformats.org/officeDocument/2006/relationships/image" Target="../media/image27.png"/><Relationship Id="rId19" Type="http://schemas.openxmlformats.org/officeDocument/2006/relationships/image" Target="../media/image36.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 Id="rId22" Type="http://schemas.openxmlformats.org/officeDocument/2006/relationships/image" Target="../media/image39.png"/><Relationship Id="rId27" Type="http://schemas.openxmlformats.org/officeDocument/2006/relationships/image" Target="../media/image4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7.emf"/><Relationship Id="rId7" Type="http://schemas.openxmlformats.org/officeDocument/2006/relationships/image" Target="../media/image51.emf"/><Relationship Id="rId2" Type="http://schemas.openxmlformats.org/officeDocument/2006/relationships/notesSlide" Target="../notesSlides/notesSlide5.xml"/><Relationship Id="rId1" Type="http://schemas.openxmlformats.org/officeDocument/2006/relationships/slideLayout" Target="../slideLayouts/slideLayout21.xml"/><Relationship Id="rId6" Type="http://schemas.openxmlformats.org/officeDocument/2006/relationships/image" Target="../media/image50.emf"/><Relationship Id="rId5" Type="http://schemas.openxmlformats.org/officeDocument/2006/relationships/image" Target="../media/image49.emf"/><Relationship Id="rId4" Type="http://schemas.openxmlformats.org/officeDocument/2006/relationships/image" Target="../media/image48.emf"/></Relationships>
</file>

<file path=ppt/slides/_rels/slide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CF9C9AEF-179E-4E34-800A-A3667749417F}"/>
              </a:ext>
            </a:extLst>
          </p:cNvPr>
          <p:cNvSpPr/>
          <p:nvPr/>
        </p:nvSpPr>
        <p:spPr>
          <a:xfrm>
            <a:off x="323850" y="163551"/>
            <a:ext cx="1185282" cy="60216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 Placeholder 4">
            <a:extLst>
              <a:ext uri="{FF2B5EF4-FFF2-40B4-BE49-F238E27FC236}">
                <a16:creationId xmlns:a16="http://schemas.microsoft.com/office/drawing/2014/main" id="{D6EB378D-7532-4115-BE2E-788E557A3ABE}"/>
              </a:ext>
            </a:extLst>
          </p:cNvPr>
          <p:cNvSpPr>
            <a:spLocks noGrp="1"/>
          </p:cNvSpPr>
          <p:nvPr>
            <p:ph type="body" sz="quarter" idx="13"/>
          </p:nvPr>
        </p:nvSpPr>
        <p:spPr>
          <a:xfrm>
            <a:off x="366030" y="3348347"/>
            <a:ext cx="6146281" cy="911419"/>
          </a:xfrm>
        </p:spPr>
        <p:txBody>
          <a:bodyPr/>
          <a:lstStyle/>
          <a:p>
            <a:r>
              <a:rPr lang="en-IN" cap="all" dirty="0"/>
              <a:t>SAP S/4 HANA cloud solution for</a:t>
            </a:r>
          </a:p>
          <a:p>
            <a:r>
              <a:rPr lang="en-IN" cap="all" dirty="0"/>
              <a:t>Mahindra &amp; Mahindra</a:t>
            </a:r>
          </a:p>
        </p:txBody>
      </p:sp>
      <p:sp>
        <p:nvSpPr>
          <p:cNvPr id="7" name="Text Placeholder 6">
            <a:extLst>
              <a:ext uri="{FF2B5EF4-FFF2-40B4-BE49-F238E27FC236}">
                <a16:creationId xmlns:a16="http://schemas.microsoft.com/office/drawing/2014/main" id="{168C6BC0-21AB-481C-A79F-FB8DE0DB2379}"/>
              </a:ext>
            </a:extLst>
          </p:cNvPr>
          <p:cNvSpPr>
            <a:spLocks noGrp="1"/>
          </p:cNvSpPr>
          <p:nvPr>
            <p:ph type="body" sz="quarter" idx="15"/>
          </p:nvPr>
        </p:nvSpPr>
        <p:spPr/>
        <p:txBody>
          <a:bodyPr/>
          <a:lstStyle/>
          <a:p>
            <a:r>
              <a:rPr lang="en-US"/>
              <a:t>January ‘21</a:t>
            </a:r>
            <a:endParaRPr lang="en-IN"/>
          </a:p>
        </p:txBody>
      </p:sp>
      <p:pic>
        <p:nvPicPr>
          <p:cNvPr id="9" name="Picture 8" descr="Logo, company name&#10;&#10;Description automatically generated">
            <a:extLst>
              <a:ext uri="{FF2B5EF4-FFF2-40B4-BE49-F238E27FC236}">
                <a16:creationId xmlns:a16="http://schemas.microsoft.com/office/drawing/2014/main" id="{AC37D1BD-7D19-4B77-9E10-E544FCD57E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363" y="201435"/>
            <a:ext cx="959005" cy="511133"/>
          </a:xfrm>
          <a:prstGeom prst="rect">
            <a:avLst/>
          </a:prstGeom>
        </p:spPr>
      </p:pic>
    </p:spTree>
    <p:extLst>
      <p:ext uri="{BB962C8B-B14F-4D97-AF65-F5344CB8AC3E}">
        <p14:creationId xmlns:p14="http://schemas.microsoft.com/office/powerpoint/2010/main" val="45014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8" descr="Image result for HP data protector logo png">
            <a:extLst>
              <a:ext uri="{FF2B5EF4-FFF2-40B4-BE49-F238E27FC236}">
                <a16:creationId xmlns:a16="http://schemas.microsoft.com/office/drawing/2014/main" id="{158A05EE-FCBA-4B93-8CD4-23A343159CAA}"/>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460950" y="3375487"/>
            <a:ext cx="1220172" cy="657416"/>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a:extLst>
              <a:ext uri="{FF2B5EF4-FFF2-40B4-BE49-F238E27FC236}">
                <a16:creationId xmlns:a16="http://schemas.microsoft.com/office/drawing/2014/main" id="{3E235AE3-739A-4E1C-91CA-987B05D415E9}"/>
              </a:ext>
            </a:extLst>
          </p:cNvPr>
          <p:cNvSpPr/>
          <p:nvPr/>
        </p:nvSpPr>
        <p:spPr>
          <a:xfrm>
            <a:off x="1558697" y="1032778"/>
            <a:ext cx="1086900" cy="3661315"/>
          </a:xfrm>
          <a:prstGeom prst="rect">
            <a:avLst/>
          </a:prstGeom>
          <a:noFill/>
          <a:ln w="1270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765" dirty="0">
              <a:latin typeface="Trebuchet MS" panose="020B0703020202090204" pitchFamily="34" charset="0"/>
            </a:endParaRPr>
          </a:p>
        </p:txBody>
      </p:sp>
      <p:sp>
        <p:nvSpPr>
          <p:cNvPr id="28" name="TextBox 27">
            <a:extLst>
              <a:ext uri="{FF2B5EF4-FFF2-40B4-BE49-F238E27FC236}">
                <a16:creationId xmlns:a16="http://schemas.microsoft.com/office/drawing/2014/main" id="{BDAEC145-2F8F-4404-A1AC-4C5129B9CC3E}"/>
              </a:ext>
            </a:extLst>
          </p:cNvPr>
          <p:cNvSpPr txBox="1"/>
          <p:nvPr/>
        </p:nvSpPr>
        <p:spPr>
          <a:xfrm>
            <a:off x="1815851" y="1074143"/>
            <a:ext cx="572594" cy="230832"/>
          </a:xfrm>
          <a:prstGeom prst="rect">
            <a:avLst/>
          </a:prstGeom>
          <a:noFill/>
        </p:spPr>
        <p:txBody>
          <a:bodyPr wrap="none" rtlCol="0">
            <a:spAutoFit/>
          </a:bodyPr>
          <a:lstStyle/>
          <a:p>
            <a:pPr algn="ctr"/>
            <a:r>
              <a:rPr lang="en-IN" sz="900" b="1" dirty="0">
                <a:latin typeface="Trebuchet MS" panose="020B0703020202090204" pitchFamily="34" charset="0"/>
              </a:rPr>
              <a:t>Backup</a:t>
            </a:r>
          </a:p>
        </p:txBody>
      </p:sp>
      <p:pic>
        <p:nvPicPr>
          <p:cNvPr id="44" name="Picture 2" descr="Image result for commvault png">
            <a:extLst>
              <a:ext uri="{FF2B5EF4-FFF2-40B4-BE49-F238E27FC236}">
                <a16:creationId xmlns:a16="http://schemas.microsoft.com/office/drawing/2014/main" id="{93638B54-0EAD-4A90-912A-CCCA7404A8BC}"/>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838616" y="1348533"/>
            <a:ext cx="527065" cy="317694"/>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Image result for IBM tivoli png">
            <a:extLst>
              <a:ext uri="{FF2B5EF4-FFF2-40B4-BE49-F238E27FC236}">
                <a16:creationId xmlns:a16="http://schemas.microsoft.com/office/drawing/2014/main" id="{A8D58929-2080-4813-8C72-1E2C5397D6E6}"/>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868981" y="1795737"/>
            <a:ext cx="422836" cy="327175"/>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4" descr="Image result for veritas netbackup logo png">
            <a:extLst>
              <a:ext uri="{FF2B5EF4-FFF2-40B4-BE49-F238E27FC236}">
                <a16:creationId xmlns:a16="http://schemas.microsoft.com/office/drawing/2014/main" id="{FC34C475-BE4E-43FA-ABF9-8D15AE43772D}"/>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845352" y="2209270"/>
            <a:ext cx="506384" cy="263264"/>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32" descr="Image result for ca arcserve logo png">
            <a:extLst>
              <a:ext uri="{FF2B5EF4-FFF2-40B4-BE49-F238E27FC236}">
                <a16:creationId xmlns:a16="http://schemas.microsoft.com/office/drawing/2014/main" id="{8D7D4332-D7D1-474E-9DAF-D58759952532}"/>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837779" y="2572183"/>
            <a:ext cx="506384" cy="258195"/>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0" descr="Image result for EMC logo png">
            <a:extLst>
              <a:ext uri="{FF2B5EF4-FFF2-40B4-BE49-F238E27FC236}">
                <a16:creationId xmlns:a16="http://schemas.microsoft.com/office/drawing/2014/main" id="{1C2F72ED-74FD-4B14-B9A8-1802A1A715B7}"/>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1830969" y="2925678"/>
            <a:ext cx="454241" cy="183791"/>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2" descr="Image result for dell logo png">
            <a:extLst>
              <a:ext uri="{FF2B5EF4-FFF2-40B4-BE49-F238E27FC236}">
                <a16:creationId xmlns:a16="http://schemas.microsoft.com/office/drawing/2014/main" id="{AFA7BF50-13A2-491A-B7EE-F03972E7F397}"/>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1844226" y="3186836"/>
            <a:ext cx="392886" cy="319374"/>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6" descr="Image result for veritas backup exec logo png">
            <a:extLst>
              <a:ext uri="{FF2B5EF4-FFF2-40B4-BE49-F238E27FC236}">
                <a16:creationId xmlns:a16="http://schemas.microsoft.com/office/drawing/2014/main" id="{DDD24059-49AE-43CB-92CF-EED00C675C97}"/>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1666094" y="4439275"/>
            <a:ext cx="888105" cy="18354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30" descr="Image result for MS DPM logo png">
            <a:extLst>
              <a:ext uri="{FF2B5EF4-FFF2-40B4-BE49-F238E27FC236}">
                <a16:creationId xmlns:a16="http://schemas.microsoft.com/office/drawing/2014/main" id="{52CE92F4-B5A5-48A2-A85F-CC8408D519D8}"/>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1723509" y="3794795"/>
            <a:ext cx="810908" cy="44958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Image result for netapp logo png">
            <a:extLst>
              <a:ext uri="{FF2B5EF4-FFF2-40B4-BE49-F238E27FC236}">
                <a16:creationId xmlns:a16="http://schemas.microsoft.com/office/drawing/2014/main" id="{ACBB7D2F-12A9-4591-9E17-2C06335D4E2F}"/>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3911132" y="2086001"/>
            <a:ext cx="708981" cy="363047"/>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8" descr="Image result for HP logo png">
            <a:extLst>
              <a:ext uri="{FF2B5EF4-FFF2-40B4-BE49-F238E27FC236}">
                <a16:creationId xmlns:a16="http://schemas.microsoft.com/office/drawing/2014/main" id="{8A56C974-6253-4909-A2AA-C73ED3BBAFE4}"/>
              </a:ext>
            </a:extLst>
          </p:cNvPr>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4475602" y="1384912"/>
            <a:ext cx="721897" cy="519338"/>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6" descr="Image result for 3par logo png">
            <a:extLst>
              <a:ext uri="{FF2B5EF4-FFF2-40B4-BE49-F238E27FC236}">
                <a16:creationId xmlns:a16="http://schemas.microsoft.com/office/drawing/2014/main" id="{730BF11D-46A2-4FC6-917F-207CF2E5F366}"/>
              </a:ext>
            </a:extLst>
          </p:cNvPr>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4478694" y="1962039"/>
            <a:ext cx="693136" cy="43917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Image result for nexenta logo png">
            <a:extLst>
              <a:ext uri="{FF2B5EF4-FFF2-40B4-BE49-F238E27FC236}">
                <a16:creationId xmlns:a16="http://schemas.microsoft.com/office/drawing/2014/main" id="{F04A42FE-09CD-4A5B-B4B2-80BF6B33084A}"/>
              </a:ext>
            </a:extLst>
          </p:cNvPr>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4070587" y="3666271"/>
            <a:ext cx="1044248" cy="54437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Image result for hitachi data systems logo png">
            <a:extLst>
              <a:ext uri="{FF2B5EF4-FFF2-40B4-BE49-F238E27FC236}">
                <a16:creationId xmlns:a16="http://schemas.microsoft.com/office/drawing/2014/main" id="{3AA3D260-F12A-4E66-9FDA-1CA2046F9AFF}"/>
              </a:ext>
            </a:extLst>
          </p:cNvPr>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4168613" y="3232451"/>
            <a:ext cx="809776" cy="414587"/>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a:extLst>
              <a:ext uri="{FF2B5EF4-FFF2-40B4-BE49-F238E27FC236}">
                <a16:creationId xmlns:a16="http://schemas.microsoft.com/office/drawing/2014/main" id="{5E31862B-B016-450D-BB7A-374BCCBC70BF}"/>
              </a:ext>
            </a:extLst>
          </p:cNvPr>
          <p:cNvSpPr/>
          <p:nvPr/>
        </p:nvSpPr>
        <p:spPr>
          <a:xfrm>
            <a:off x="4029272" y="1032778"/>
            <a:ext cx="1086900" cy="3661315"/>
          </a:xfrm>
          <a:prstGeom prst="rect">
            <a:avLst/>
          </a:prstGeom>
          <a:noFill/>
          <a:ln w="1270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765" dirty="0">
              <a:latin typeface="Trebuchet MS" panose="020B0703020202090204" pitchFamily="34" charset="0"/>
            </a:endParaRPr>
          </a:p>
        </p:txBody>
      </p:sp>
      <p:sp>
        <p:nvSpPr>
          <p:cNvPr id="34" name="TextBox 33">
            <a:extLst>
              <a:ext uri="{FF2B5EF4-FFF2-40B4-BE49-F238E27FC236}">
                <a16:creationId xmlns:a16="http://schemas.microsoft.com/office/drawing/2014/main" id="{89159A31-F328-4D42-A4AE-CC30D18149ED}"/>
              </a:ext>
            </a:extLst>
          </p:cNvPr>
          <p:cNvSpPr txBox="1"/>
          <p:nvPr/>
        </p:nvSpPr>
        <p:spPr>
          <a:xfrm>
            <a:off x="4243551" y="1074466"/>
            <a:ext cx="590226" cy="230832"/>
          </a:xfrm>
          <a:prstGeom prst="rect">
            <a:avLst/>
          </a:prstGeom>
          <a:noFill/>
        </p:spPr>
        <p:txBody>
          <a:bodyPr wrap="none" rtlCol="0">
            <a:spAutoFit/>
          </a:bodyPr>
          <a:lstStyle/>
          <a:p>
            <a:r>
              <a:rPr lang="en-IN" sz="900" b="1" dirty="0">
                <a:latin typeface="Trebuchet MS" panose="020B0703020202090204" pitchFamily="34" charset="0"/>
              </a:rPr>
              <a:t>Storage</a:t>
            </a:r>
          </a:p>
        </p:txBody>
      </p:sp>
      <p:pic>
        <p:nvPicPr>
          <p:cNvPr id="58" name="Picture 12" descr="Image result for IBM storage logo png">
            <a:extLst>
              <a:ext uri="{FF2B5EF4-FFF2-40B4-BE49-F238E27FC236}">
                <a16:creationId xmlns:a16="http://schemas.microsoft.com/office/drawing/2014/main" id="{9265EEE7-1B58-44DA-9D49-81B36D62406E}"/>
              </a:ext>
            </a:extLst>
          </p:cNvPr>
          <p:cNvPicPr>
            <a:picLocks noChangeAspect="1" noChangeArrowheads="1"/>
          </p:cNvPicPr>
          <p:nvPr/>
        </p:nvPicPr>
        <p:blipFill>
          <a:blip r:embed="rId17" cstate="print">
            <a:extLst>
              <a:ext uri="{28A0092B-C50C-407E-A947-70E740481C1C}">
                <a14:useLocalDpi xmlns:a14="http://schemas.microsoft.com/office/drawing/2010/main"/>
              </a:ext>
            </a:extLst>
          </a:blip>
          <a:srcRect/>
          <a:stretch>
            <a:fillRect/>
          </a:stretch>
        </p:blipFill>
        <p:spPr bwMode="auto">
          <a:xfrm>
            <a:off x="4141108" y="1507261"/>
            <a:ext cx="297575" cy="520728"/>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Image result for Dell compellent logo png">
            <a:extLst>
              <a:ext uri="{FF2B5EF4-FFF2-40B4-BE49-F238E27FC236}">
                <a16:creationId xmlns:a16="http://schemas.microsoft.com/office/drawing/2014/main" id="{300402A9-9F0B-4DBC-B86B-74FA6BAFA963}"/>
              </a:ext>
            </a:extLst>
          </p:cNvPr>
          <p:cNvPicPr>
            <a:picLocks noChangeAspect="1" noChangeArrowheads="1"/>
          </p:cNvPicPr>
          <p:nvPr/>
        </p:nvPicPr>
        <p:blipFill>
          <a:blip r:embed="rId18" cstate="print">
            <a:extLst>
              <a:ext uri="{28A0092B-C50C-407E-A947-70E740481C1C}">
                <a14:useLocalDpi xmlns:a14="http://schemas.microsoft.com/office/drawing/2010/main"/>
              </a:ext>
            </a:extLst>
          </a:blip>
          <a:srcRect/>
          <a:stretch>
            <a:fillRect/>
          </a:stretch>
        </p:blipFill>
        <p:spPr bwMode="auto">
          <a:xfrm>
            <a:off x="4263864" y="2480239"/>
            <a:ext cx="630124" cy="438632"/>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6" descr="Image result for nimble storage png">
            <a:extLst>
              <a:ext uri="{FF2B5EF4-FFF2-40B4-BE49-F238E27FC236}">
                <a16:creationId xmlns:a16="http://schemas.microsoft.com/office/drawing/2014/main" id="{BB060EB3-3392-4AAB-A41C-94CD784F7301}"/>
              </a:ext>
            </a:extLst>
          </p:cNvPr>
          <p:cNvPicPr>
            <a:picLocks noChangeAspect="1" noChangeArrowheads="1"/>
          </p:cNvPicPr>
          <p:nvPr/>
        </p:nvPicPr>
        <p:blipFill>
          <a:blip r:embed="rId19" cstate="print">
            <a:extLst>
              <a:ext uri="{28A0092B-C50C-407E-A947-70E740481C1C}">
                <a14:useLocalDpi xmlns:a14="http://schemas.microsoft.com/office/drawing/2010/main"/>
              </a:ext>
            </a:extLst>
          </a:blip>
          <a:srcRect/>
          <a:stretch>
            <a:fillRect/>
          </a:stretch>
        </p:blipFill>
        <p:spPr bwMode="auto">
          <a:xfrm>
            <a:off x="4179338" y="2938683"/>
            <a:ext cx="800073" cy="307907"/>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0" descr="Image result for EMC logo png">
            <a:extLst>
              <a:ext uri="{FF2B5EF4-FFF2-40B4-BE49-F238E27FC236}">
                <a16:creationId xmlns:a16="http://schemas.microsoft.com/office/drawing/2014/main" id="{18EDF4A4-01AD-49D9-AAEC-C058304C70E1}"/>
              </a:ext>
            </a:extLst>
          </p:cNvPr>
          <p:cNvPicPr>
            <a:picLocks noChangeAspect="1" noChangeArrowheads="1"/>
          </p:cNvPicPr>
          <p:nvPr/>
        </p:nvPicPr>
        <p:blipFill>
          <a:blip r:embed="rId20" cstate="print">
            <a:extLst>
              <a:ext uri="{28A0092B-C50C-407E-A947-70E740481C1C}">
                <a14:useLocalDpi xmlns:a14="http://schemas.microsoft.com/office/drawing/2010/main"/>
              </a:ext>
            </a:extLst>
          </a:blip>
          <a:srcRect/>
          <a:stretch>
            <a:fillRect/>
          </a:stretch>
        </p:blipFill>
        <p:spPr bwMode="auto">
          <a:xfrm>
            <a:off x="4241610" y="3650089"/>
            <a:ext cx="697150" cy="312066"/>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16" descr="Image result for fortinet logo png">
            <a:extLst>
              <a:ext uri="{FF2B5EF4-FFF2-40B4-BE49-F238E27FC236}">
                <a16:creationId xmlns:a16="http://schemas.microsoft.com/office/drawing/2014/main" id="{48532B41-0ADC-4F6B-AD3E-5E6FCDCF1954}"/>
              </a:ext>
            </a:extLst>
          </p:cNvPr>
          <p:cNvPicPr>
            <a:picLocks noChangeAspect="1" noChangeArrowheads="1"/>
          </p:cNvPicPr>
          <p:nvPr/>
        </p:nvPicPr>
        <p:blipFill>
          <a:blip r:embed="rId21" cstate="print">
            <a:extLst>
              <a:ext uri="{28A0092B-C50C-407E-A947-70E740481C1C}">
                <a14:useLocalDpi xmlns:a14="http://schemas.microsoft.com/office/drawing/2010/main"/>
              </a:ext>
            </a:extLst>
          </a:blip>
          <a:srcRect/>
          <a:stretch>
            <a:fillRect/>
          </a:stretch>
        </p:blipFill>
        <p:spPr bwMode="auto">
          <a:xfrm>
            <a:off x="4340663" y="4111916"/>
            <a:ext cx="492645" cy="266195"/>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2" descr="Image result for brocade logo png">
            <a:extLst>
              <a:ext uri="{FF2B5EF4-FFF2-40B4-BE49-F238E27FC236}">
                <a16:creationId xmlns:a16="http://schemas.microsoft.com/office/drawing/2014/main" id="{49E36310-8B66-4D6D-8E6D-A3D93813BFD2}"/>
              </a:ext>
            </a:extLst>
          </p:cNvPr>
          <p:cNvPicPr>
            <a:picLocks noChangeAspect="1" noChangeArrowheads="1"/>
          </p:cNvPicPr>
          <p:nvPr/>
        </p:nvPicPr>
        <p:blipFill>
          <a:blip r:embed="rId22" cstate="print">
            <a:extLst>
              <a:ext uri="{28A0092B-C50C-407E-A947-70E740481C1C}">
                <a14:useLocalDpi xmlns:a14="http://schemas.microsoft.com/office/drawing/2010/main"/>
              </a:ext>
            </a:extLst>
          </a:blip>
          <a:srcRect/>
          <a:stretch>
            <a:fillRect/>
          </a:stretch>
        </p:blipFill>
        <p:spPr bwMode="auto">
          <a:xfrm>
            <a:off x="4245470" y="4506433"/>
            <a:ext cx="678426" cy="125294"/>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a:extLst>
              <a:ext uri="{FF2B5EF4-FFF2-40B4-BE49-F238E27FC236}">
                <a16:creationId xmlns:a16="http://schemas.microsoft.com/office/drawing/2014/main" id="{2729B03C-7502-469D-BD6F-4292BEDBD435}"/>
              </a:ext>
            </a:extLst>
          </p:cNvPr>
          <p:cNvSpPr/>
          <p:nvPr/>
        </p:nvSpPr>
        <p:spPr>
          <a:xfrm>
            <a:off x="5266790" y="1032778"/>
            <a:ext cx="1086900" cy="3661315"/>
          </a:xfrm>
          <a:prstGeom prst="rect">
            <a:avLst/>
          </a:prstGeom>
          <a:noFill/>
          <a:ln w="1270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765" dirty="0">
              <a:latin typeface="Trebuchet MS" panose="020B0703020202090204" pitchFamily="34" charset="0"/>
            </a:endParaRPr>
          </a:p>
        </p:txBody>
      </p:sp>
      <p:sp>
        <p:nvSpPr>
          <p:cNvPr id="37" name="TextBox 36">
            <a:extLst>
              <a:ext uri="{FF2B5EF4-FFF2-40B4-BE49-F238E27FC236}">
                <a16:creationId xmlns:a16="http://schemas.microsoft.com/office/drawing/2014/main" id="{BE19A5AE-E67E-4FD1-BF70-D5DDBB4CF2DC}"/>
              </a:ext>
            </a:extLst>
          </p:cNvPr>
          <p:cNvSpPr txBox="1"/>
          <p:nvPr/>
        </p:nvSpPr>
        <p:spPr>
          <a:xfrm>
            <a:off x="5287607" y="1038912"/>
            <a:ext cx="1066083" cy="369332"/>
          </a:xfrm>
          <a:prstGeom prst="rect">
            <a:avLst/>
          </a:prstGeom>
          <a:noFill/>
        </p:spPr>
        <p:txBody>
          <a:bodyPr wrap="square" rtlCol="0">
            <a:spAutoFit/>
          </a:bodyPr>
          <a:lstStyle/>
          <a:p>
            <a:r>
              <a:rPr lang="en-IN" sz="900" b="1" dirty="0">
                <a:latin typeface="Trebuchet MS" panose="020B0703020202090204" pitchFamily="34" charset="0"/>
              </a:rPr>
              <a:t>Virtual Infra &amp; Cloud</a:t>
            </a:r>
          </a:p>
        </p:txBody>
      </p:sp>
      <p:grpSp>
        <p:nvGrpSpPr>
          <p:cNvPr id="98" name="Group 97"/>
          <p:cNvGrpSpPr/>
          <p:nvPr/>
        </p:nvGrpSpPr>
        <p:grpSpPr>
          <a:xfrm>
            <a:off x="5316255" y="1449570"/>
            <a:ext cx="970462" cy="3191902"/>
            <a:chOff x="5226145" y="1434596"/>
            <a:chExt cx="970462" cy="3191902"/>
          </a:xfrm>
        </p:grpSpPr>
        <p:grpSp>
          <p:nvGrpSpPr>
            <p:cNvPr id="4" name="Group 3">
              <a:extLst>
                <a:ext uri="{FF2B5EF4-FFF2-40B4-BE49-F238E27FC236}">
                  <a16:creationId xmlns:a16="http://schemas.microsoft.com/office/drawing/2014/main" id="{82C5A909-4E91-44B9-BB1D-B1D8D2631B19}"/>
                </a:ext>
              </a:extLst>
            </p:cNvPr>
            <p:cNvGrpSpPr/>
            <p:nvPr/>
          </p:nvGrpSpPr>
          <p:grpSpPr>
            <a:xfrm>
              <a:off x="5360961" y="3329259"/>
              <a:ext cx="703468" cy="544376"/>
              <a:chOff x="3123560" y="2629159"/>
              <a:chExt cx="2409825" cy="2089857"/>
            </a:xfrm>
          </p:grpSpPr>
          <p:pic>
            <p:nvPicPr>
              <p:cNvPr id="5" name="Picture 4" descr="2 cloud.jpg">
                <a:extLst>
                  <a:ext uri="{FF2B5EF4-FFF2-40B4-BE49-F238E27FC236}">
                    <a16:creationId xmlns:a16="http://schemas.microsoft.com/office/drawing/2014/main" id="{5308618F-13C9-4CDA-B25B-0E2A40BE4419}"/>
                  </a:ext>
                </a:extLst>
              </p:cNvPr>
              <p:cNvPicPr>
                <a:picLocks noChangeAspect="1"/>
              </p:cNvPicPr>
              <p:nvPr/>
            </p:nvPicPr>
            <p:blipFill>
              <a:blip r:embed="rId23" cstate="hqprint">
                <a:extLst>
                  <a:ext uri="{28A0092B-C50C-407E-A947-70E740481C1C}">
                    <a14:useLocalDpi xmlns:a14="http://schemas.microsoft.com/office/drawing/2010/main"/>
                  </a:ext>
                </a:extLst>
              </a:blip>
              <a:srcRect/>
              <a:stretch>
                <a:fillRect/>
              </a:stretch>
            </p:blipFill>
            <p:spPr>
              <a:xfrm>
                <a:off x="3299791" y="2629159"/>
                <a:ext cx="2057364" cy="1564296"/>
              </a:xfrm>
              <a:prstGeom prst="rect">
                <a:avLst/>
              </a:prstGeom>
            </p:spPr>
          </p:pic>
          <p:pic>
            <p:nvPicPr>
              <p:cNvPr id="6" name="Picture 5">
                <a:extLst>
                  <a:ext uri="{FF2B5EF4-FFF2-40B4-BE49-F238E27FC236}">
                    <a16:creationId xmlns:a16="http://schemas.microsoft.com/office/drawing/2014/main" id="{7D32EDA1-D193-46E6-B8AE-88A9CDC10350}"/>
                  </a:ext>
                </a:extLst>
              </p:cNvPr>
              <p:cNvPicPr>
                <a:picLocks noChangeAspect="1"/>
              </p:cNvPicPr>
              <p:nvPr/>
            </p:nvPicPr>
            <p:blipFill>
              <a:blip r:embed="rId24"/>
              <a:stretch>
                <a:fillRect/>
              </a:stretch>
            </p:blipFill>
            <p:spPr>
              <a:xfrm>
                <a:off x="3123560" y="4280866"/>
                <a:ext cx="2409825" cy="438150"/>
              </a:xfrm>
              <a:prstGeom prst="rect">
                <a:avLst/>
              </a:prstGeom>
            </p:spPr>
          </p:pic>
        </p:grpSp>
        <p:pic>
          <p:nvPicPr>
            <p:cNvPr id="7" name="Picture 6" descr="Image result for oracle ovm logo png">
              <a:extLst>
                <a:ext uri="{FF2B5EF4-FFF2-40B4-BE49-F238E27FC236}">
                  <a16:creationId xmlns:a16="http://schemas.microsoft.com/office/drawing/2014/main" id="{20A33AF2-4664-4E5E-B80D-FE35118FDDC3}"/>
                </a:ext>
              </a:extLst>
            </p:cNvPr>
            <p:cNvPicPr>
              <a:picLocks noChangeAspect="1" noChangeArrowheads="1"/>
            </p:cNvPicPr>
            <p:nvPr/>
          </p:nvPicPr>
          <p:blipFill>
            <a:blip r:embed="rId25" cstate="print">
              <a:extLst>
                <a:ext uri="{28A0092B-C50C-407E-A947-70E740481C1C}">
                  <a14:useLocalDpi xmlns:a14="http://schemas.microsoft.com/office/drawing/2010/main"/>
                </a:ext>
              </a:extLst>
            </a:blip>
            <a:srcRect/>
            <a:stretch>
              <a:fillRect/>
            </a:stretch>
          </p:blipFill>
          <p:spPr bwMode="auto">
            <a:xfrm>
              <a:off x="5226145" y="2338545"/>
              <a:ext cx="967803" cy="3749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vmware logo png">
              <a:extLst>
                <a:ext uri="{FF2B5EF4-FFF2-40B4-BE49-F238E27FC236}">
                  <a16:creationId xmlns:a16="http://schemas.microsoft.com/office/drawing/2014/main" id="{B96277BC-0488-4A1F-A4D3-0A144A37435A}"/>
                </a:ext>
              </a:extLst>
            </p:cNvPr>
            <p:cNvPicPr>
              <a:picLocks noChangeAspect="1" noChangeArrowheads="1"/>
            </p:cNvPicPr>
            <p:nvPr/>
          </p:nvPicPr>
          <p:blipFill>
            <a:blip r:embed="rId26" cstate="print">
              <a:extLst>
                <a:ext uri="{28A0092B-C50C-407E-A947-70E740481C1C}">
                  <a14:useLocalDpi xmlns:a14="http://schemas.microsoft.com/office/drawing/2010/main"/>
                </a:ext>
              </a:extLst>
            </a:blip>
            <a:srcRect/>
            <a:stretch>
              <a:fillRect/>
            </a:stretch>
          </p:blipFill>
          <p:spPr bwMode="auto">
            <a:xfrm>
              <a:off x="5314158" y="1434596"/>
              <a:ext cx="734430" cy="466099"/>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4" descr="Image result for hyper-v logo png">
              <a:extLst>
                <a:ext uri="{FF2B5EF4-FFF2-40B4-BE49-F238E27FC236}">
                  <a16:creationId xmlns:a16="http://schemas.microsoft.com/office/drawing/2014/main" id="{8F9D5A56-D572-4D0E-A78E-F807092AF11C}"/>
                </a:ext>
              </a:extLst>
            </p:cNvPr>
            <p:cNvPicPr>
              <a:picLocks noChangeAspect="1" noChangeArrowheads="1"/>
            </p:cNvPicPr>
            <p:nvPr/>
          </p:nvPicPr>
          <p:blipFill>
            <a:blip r:embed="rId27" cstate="print">
              <a:extLst>
                <a:ext uri="{28A0092B-C50C-407E-A947-70E740481C1C}">
                  <a14:useLocalDpi xmlns:a14="http://schemas.microsoft.com/office/drawing/2010/main"/>
                </a:ext>
              </a:extLst>
            </a:blip>
            <a:srcRect/>
            <a:stretch>
              <a:fillRect/>
            </a:stretch>
          </p:blipFill>
          <p:spPr bwMode="auto">
            <a:xfrm>
              <a:off x="5291768" y="1927322"/>
              <a:ext cx="904839" cy="371582"/>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 descr="Image result for citrix logo png">
              <a:extLst>
                <a:ext uri="{FF2B5EF4-FFF2-40B4-BE49-F238E27FC236}">
                  <a16:creationId xmlns:a16="http://schemas.microsoft.com/office/drawing/2014/main" id="{67D132AB-9996-46C7-85F4-5806671A831C}"/>
                </a:ext>
              </a:extLst>
            </p:cNvPr>
            <p:cNvPicPr>
              <a:picLocks noChangeAspect="1" noChangeArrowheads="1"/>
            </p:cNvPicPr>
            <p:nvPr/>
          </p:nvPicPr>
          <p:blipFill>
            <a:blip r:embed="rId28" cstate="print">
              <a:extLst>
                <a:ext uri="{28A0092B-C50C-407E-A947-70E740481C1C}">
                  <a14:useLocalDpi xmlns:a14="http://schemas.microsoft.com/office/drawing/2010/main"/>
                </a:ext>
              </a:extLst>
            </a:blip>
            <a:srcRect/>
            <a:stretch>
              <a:fillRect/>
            </a:stretch>
          </p:blipFill>
          <p:spPr bwMode="auto">
            <a:xfrm>
              <a:off x="5396308" y="2756474"/>
              <a:ext cx="661217" cy="255020"/>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4" descr="Image result for nutanix logo png">
              <a:extLst>
                <a:ext uri="{FF2B5EF4-FFF2-40B4-BE49-F238E27FC236}">
                  <a16:creationId xmlns:a16="http://schemas.microsoft.com/office/drawing/2014/main" id="{A4EF9D77-A964-45E3-B059-B621B5207C5D}"/>
                </a:ext>
              </a:extLst>
            </p:cNvPr>
            <p:cNvPicPr>
              <a:picLocks noChangeAspect="1" noChangeArrowheads="1"/>
            </p:cNvPicPr>
            <p:nvPr/>
          </p:nvPicPr>
          <p:blipFill>
            <a:blip r:embed="rId29" cstate="print">
              <a:extLst>
                <a:ext uri="{28A0092B-C50C-407E-A947-70E740481C1C}">
                  <a14:useLocalDpi xmlns:a14="http://schemas.microsoft.com/office/drawing/2010/main"/>
                </a:ext>
              </a:extLst>
            </a:blip>
            <a:srcRect/>
            <a:stretch>
              <a:fillRect/>
            </a:stretch>
          </p:blipFill>
          <p:spPr bwMode="auto">
            <a:xfrm>
              <a:off x="5319857" y="3127431"/>
              <a:ext cx="800074" cy="99395"/>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8" descr="Image result for AWS logo png">
              <a:extLst>
                <a:ext uri="{FF2B5EF4-FFF2-40B4-BE49-F238E27FC236}">
                  <a16:creationId xmlns:a16="http://schemas.microsoft.com/office/drawing/2014/main" id="{291898CC-B404-4252-ADE3-E68A05837432}"/>
                </a:ext>
              </a:extLst>
            </p:cNvPr>
            <p:cNvPicPr>
              <a:picLocks noChangeAspect="1" noChangeArrowheads="1"/>
            </p:cNvPicPr>
            <p:nvPr/>
          </p:nvPicPr>
          <p:blipFill>
            <a:blip r:embed="rId30" cstate="print">
              <a:extLst>
                <a:ext uri="{28A0092B-C50C-407E-A947-70E740481C1C}">
                  <a14:useLocalDpi xmlns:a14="http://schemas.microsoft.com/office/drawing/2010/main"/>
                </a:ext>
              </a:extLst>
            </a:blip>
            <a:srcRect/>
            <a:stretch>
              <a:fillRect/>
            </a:stretch>
          </p:blipFill>
          <p:spPr bwMode="auto">
            <a:xfrm>
              <a:off x="5376889" y="4041014"/>
              <a:ext cx="677145" cy="244248"/>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10" descr="Image result for Microsoft Azure Logo png">
              <a:extLst>
                <a:ext uri="{FF2B5EF4-FFF2-40B4-BE49-F238E27FC236}">
                  <a16:creationId xmlns:a16="http://schemas.microsoft.com/office/drawing/2014/main" id="{FDD707F0-B8C5-4064-932E-1C6F12A1728F}"/>
                </a:ext>
              </a:extLst>
            </p:cNvPr>
            <p:cNvPicPr>
              <a:picLocks noChangeAspect="1" noChangeArrowheads="1"/>
            </p:cNvPicPr>
            <p:nvPr/>
          </p:nvPicPr>
          <p:blipFill>
            <a:blip r:embed="rId31" cstate="print">
              <a:extLst>
                <a:ext uri="{28A0092B-C50C-407E-A947-70E740481C1C}">
                  <a14:useLocalDpi xmlns:a14="http://schemas.microsoft.com/office/drawing/2010/main"/>
                </a:ext>
              </a:extLst>
            </a:blip>
            <a:srcRect/>
            <a:stretch>
              <a:fillRect/>
            </a:stretch>
          </p:blipFill>
          <p:spPr bwMode="auto">
            <a:xfrm>
              <a:off x="5351401" y="4405011"/>
              <a:ext cx="744859" cy="221487"/>
            </a:xfrm>
            <a:prstGeom prst="rect">
              <a:avLst/>
            </a:prstGeom>
            <a:noFill/>
            <a:extLst>
              <a:ext uri="{909E8E84-426E-40DD-AFC4-6F175D3DCCD1}">
                <a14:hiddenFill xmlns:a14="http://schemas.microsoft.com/office/drawing/2010/main">
                  <a:solidFill>
                    <a:srgbClr val="FFFFFF"/>
                  </a:solidFill>
                </a14:hiddenFill>
              </a:ext>
            </a:extLst>
          </p:spPr>
        </p:pic>
      </p:grpSp>
      <p:sp>
        <p:nvSpPr>
          <p:cNvPr id="39" name="Rectangle 38">
            <a:extLst>
              <a:ext uri="{FF2B5EF4-FFF2-40B4-BE49-F238E27FC236}">
                <a16:creationId xmlns:a16="http://schemas.microsoft.com/office/drawing/2014/main" id="{323F5BA4-E5C4-400B-9B8F-34F4EE2A1BD8}"/>
              </a:ext>
            </a:extLst>
          </p:cNvPr>
          <p:cNvSpPr/>
          <p:nvPr/>
        </p:nvSpPr>
        <p:spPr>
          <a:xfrm>
            <a:off x="6489414" y="1032778"/>
            <a:ext cx="1086900" cy="3661315"/>
          </a:xfrm>
          <a:prstGeom prst="rect">
            <a:avLst/>
          </a:prstGeom>
          <a:noFill/>
          <a:ln w="1270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765" dirty="0">
              <a:latin typeface="Trebuchet MS" panose="020B0703020202090204" pitchFamily="34" charset="0"/>
            </a:endParaRPr>
          </a:p>
        </p:txBody>
      </p:sp>
      <p:sp>
        <p:nvSpPr>
          <p:cNvPr id="40" name="TextBox 39">
            <a:extLst>
              <a:ext uri="{FF2B5EF4-FFF2-40B4-BE49-F238E27FC236}">
                <a16:creationId xmlns:a16="http://schemas.microsoft.com/office/drawing/2014/main" id="{1F82BB1C-5B68-417B-A3B5-6DF5776CFA26}"/>
              </a:ext>
            </a:extLst>
          </p:cNvPr>
          <p:cNvSpPr txBox="1"/>
          <p:nvPr/>
        </p:nvSpPr>
        <p:spPr>
          <a:xfrm>
            <a:off x="6702132" y="1063397"/>
            <a:ext cx="641522" cy="230832"/>
          </a:xfrm>
          <a:prstGeom prst="rect">
            <a:avLst/>
          </a:prstGeom>
          <a:noFill/>
        </p:spPr>
        <p:txBody>
          <a:bodyPr wrap="none" rtlCol="0">
            <a:spAutoFit/>
          </a:bodyPr>
          <a:lstStyle/>
          <a:p>
            <a:r>
              <a:rPr lang="en-IN" sz="900" b="1" dirty="0">
                <a:latin typeface="Trebuchet MS" panose="020B0703020202090204" pitchFamily="34" charset="0"/>
              </a:rPr>
              <a:t>Network</a:t>
            </a:r>
          </a:p>
        </p:txBody>
      </p:sp>
      <p:pic>
        <p:nvPicPr>
          <p:cNvPr id="71" name="Picture 16" descr="Image result for fortinet logo png">
            <a:extLst>
              <a:ext uri="{FF2B5EF4-FFF2-40B4-BE49-F238E27FC236}">
                <a16:creationId xmlns:a16="http://schemas.microsoft.com/office/drawing/2014/main" id="{F06B746C-544D-4C1E-82E2-90DEC625BA5C}"/>
              </a:ext>
            </a:extLst>
          </p:cNvPr>
          <p:cNvPicPr>
            <a:picLocks noChangeAspect="1" noChangeArrowheads="1"/>
          </p:cNvPicPr>
          <p:nvPr/>
        </p:nvPicPr>
        <p:blipFill>
          <a:blip r:embed="rId21" cstate="print">
            <a:extLst>
              <a:ext uri="{28A0092B-C50C-407E-A947-70E740481C1C}">
                <a14:useLocalDpi xmlns:a14="http://schemas.microsoft.com/office/drawing/2010/main"/>
              </a:ext>
            </a:extLst>
          </a:blip>
          <a:srcRect/>
          <a:stretch>
            <a:fillRect/>
          </a:stretch>
        </p:blipFill>
        <p:spPr bwMode="auto">
          <a:xfrm>
            <a:off x="6758003" y="1326973"/>
            <a:ext cx="541909" cy="292815"/>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8" descr="Image result for fortinet logo png">
            <a:extLst>
              <a:ext uri="{FF2B5EF4-FFF2-40B4-BE49-F238E27FC236}">
                <a16:creationId xmlns:a16="http://schemas.microsoft.com/office/drawing/2014/main" id="{EE3429C5-AEED-4F95-B9B7-470471BDF797}"/>
              </a:ext>
            </a:extLst>
          </p:cNvPr>
          <p:cNvPicPr>
            <a:picLocks noChangeAspect="1" noChangeArrowheads="1"/>
          </p:cNvPicPr>
          <p:nvPr/>
        </p:nvPicPr>
        <p:blipFill>
          <a:blip r:embed="rId32" cstate="print">
            <a:extLst>
              <a:ext uri="{28A0092B-C50C-407E-A947-70E740481C1C}">
                <a14:useLocalDpi xmlns:a14="http://schemas.microsoft.com/office/drawing/2010/main"/>
              </a:ext>
            </a:extLst>
          </a:blip>
          <a:srcRect/>
          <a:stretch>
            <a:fillRect/>
          </a:stretch>
        </p:blipFill>
        <p:spPr bwMode="auto">
          <a:xfrm>
            <a:off x="6651149" y="1717766"/>
            <a:ext cx="813169" cy="90323"/>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2" descr="Image result for juniper logo png">
            <a:extLst>
              <a:ext uri="{FF2B5EF4-FFF2-40B4-BE49-F238E27FC236}">
                <a16:creationId xmlns:a16="http://schemas.microsoft.com/office/drawing/2014/main" id="{78B9488A-DB60-4767-9972-37994642F0D7}"/>
              </a:ext>
            </a:extLst>
          </p:cNvPr>
          <p:cNvPicPr>
            <a:picLocks noChangeAspect="1" noChangeArrowheads="1"/>
          </p:cNvPicPr>
          <p:nvPr/>
        </p:nvPicPr>
        <p:blipFill>
          <a:blip r:embed="rId33" cstate="print">
            <a:extLst>
              <a:ext uri="{28A0092B-C50C-407E-A947-70E740481C1C}">
                <a14:useLocalDpi xmlns:a14="http://schemas.microsoft.com/office/drawing/2010/main"/>
              </a:ext>
            </a:extLst>
          </a:blip>
          <a:srcRect/>
          <a:stretch>
            <a:fillRect/>
          </a:stretch>
        </p:blipFill>
        <p:spPr bwMode="auto">
          <a:xfrm>
            <a:off x="6608622" y="1902393"/>
            <a:ext cx="847882" cy="246388"/>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16" descr="Image result for checkpoint logo png">
            <a:extLst>
              <a:ext uri="{FF2B5EF4-FFF2-40B4-BE49-F238E27FC236}">
                <a16:creationId xmlns:a16="http://schemas.microsoft.com/office/drawing/2014/main" id="{FD0BFA87-4CD6-4405-B6A5-9BA9BFC2F249}"/>
              </a:ext>
            </a:extLst>
          </p:cNvPr>
          <p:cNvPicPr>
            <a:picLocks noChangeAspect="1" noChangeArrowheads="1"/>
          </p:cNvPicPr>
          <p:nvPr/>
        </p:nvPicPr>
        <p:blipFill>
          <a:blip r:embed="rId34" cstate="print">
            <a:extLst>
              <a:ext uri="{28A0092B-C50C-407E-A947-70E740481C1C}">
                <a14:useLocalDpi xmlns:a14="http://schemas.microsoft.com/office/drawing/2010/main"/>
              </a:ext>
            </a:extLst>
          </a:blip>
          <a:srcRect/>
          <a:stretch>
            <a:fillRect/>
          </a:stretch>
        </p:blipFill>
        <p:spPr bwMode="auto">
          <a:xfrm>
            <a:off x="6568694" y="2233791"/>
            <a:ext cx="928276" cy="147628"/>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26" descr="Image result for HP network logo png">
            <a:extLst>
              <a:ext uri="{FF2B5EF4-FFF2-40B4-BE49-F238E27FC236}">
                <a16:creationId xmlns:a16="http://schemas.microsoft.com/office/drawing/2014/main" id="{9FB35008-921C-41FA-A16C-44C2D02AE031}"/>
              </a:ext>
            </a:extLst>
          </p:cNvPr>
          <p:cNvPicPr>
            <a:picLocks noChangeAspect="1" noChangeArrowheads="1"/>
          </p:cNvPicPr>
          <p:nvPr/>
        </p:nvPicPr>
        <p:blipFill>
          <a:blip r:embed="rId35" cstate="print">
            <a:extLst>
              <a:ext uri="{28A0092B-C50C-407E-A947-70E740481C1C}">
                <a14:useLocalDpi xmlns:a14="http://schemas.microsoft.com/office/drawing/2010/main"/>
              </a:ext>
            </a:extLst>
          </a:blip>
          <a:srcRect/>
          <a:stretch>
            <a:fillRect/>
          </a:stretch>
        </p:blipFill>
        <p:spPr bwMode="auto">
          <a:xfrm>
            <a:off x="6654551" y="2485477"/>
            <a:ext cx="761655" cy="235248"/>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8" descr="Image result for aruba logo png">
            <a:extLst>
              <a:ext uri="{FF2B5EF4-FFF2-40B4-BE49-F238E27FC236}">
                <a16:creationId xmlns:a16="http://schemas.microsoft.com/office/drawing/2014/main" id="{E5078294-4881-4DB7-BFC3-76BF3B2489D7}"/>
              </a:ext>
            </a:extLst>
          </p:cNvPr>
          <p:cNvPicPr>
            <a:picLocks noChangeAspect="1" noChangeArrowheads="1"/>
          </p:cNvPicPr>
          <p:nvPr/>
        </p:nvPicPr>
        <p:blipFill>
          <a:blip r:embed="rId36" cstate="print">
            <a:extLst>
              <a:ext uri="{28A0092B-C50C-407E-A947-70E740481C1C}">
                <a14:useLocalDpi xmlns:a14="http://schemas.microsoft.com/office/drawing/2010/main"/>
              </a:ext>
            </a:extLst>
          </a:blip>
          <a:srcRect/>
          <a:stretch>
            <a:fillRect/>
          </a:stretch>
        </p:blipFill>
        <p:spPr bwMode="auto">
          <a:xfrm>
            <a:off x="6711514" y="2826424"/>
            <a:ext cx="641150" cy="156632"/>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14" descr="Image result for sophos logo png">
            <a:extLst>
              <a:ext uri="{FF2B5EF4-FFF2-40B4-BE49-F238E27FC236}">
                <a16:creationId xmlns:a16="http://schemas.microsoft.com/office/drawing/2014/main" id="{C69644F6-A11A-40D9-A79C-462963C5B76C}"/>
              </a:ext>
            </a:extLst>
          </p:cNvPr>
          <p:cNvPicPr>
            <a:picLocks noChangeAspect="1" noChangeArrowheads="1"/>
          </p:cNvPicPr>
          <p:nvPr/>
        </p:nvPicPr>
        <p:blipFill>
          <a:blip r:embed="rId37" cstate="print">
            <a:extLst>
              <a:ext uri="{28A0092B-C50C-407E-A947-70E740481C1C}">
                <a14:useLocalDpi xmlns:a14="http://schemas.microsoft.com/office/drawing/2010/main"/>
              </a:ext>
            </a:extLst>
          </a:blip>
          <a:srcRect/>
          <a:stretch>
            <a:fillRect/>
          </a:stretch>
        </p:blipFill>
        <p:spPr bwMode="auto">
          <a:xfrm>
            <a:off x="6720390" y="3167045"/>
            <a:ext cx="637661" cy="283206"/>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24" descr="Image result for array logo png">
            <a:extLst>
              <a:ext uri="{FF2B5EF4-FFF2-40B4-BE49-F238E27FC236}">
                <a16:creationId xmlns:a16="http://schemas.microsoft.com/office/drawing/2014/main" id="{3B337A18-AB91-444B-8583-527B46A33C35}"/>
              </a:ext>
            </a:extLst>
          </p:cNvPr>
          <p:cNvPicPr>
            <a:picLocks noChangeAspect="1" noChangeArrowheads="1"/>
          </p:cNvPicPr>
          <p:nvPr/>
        </p:nvPicPr>
        <p:blipFill>
          <a:blip r:embed="rId38" cstate="print">
            <a:extLst>
              <a:ext uri="{28A0092B-C50C-407E-A947-70E740481C1C}">
                <a14:useLocalDpi xmlns:a14="http://schemas.microsoft.com/office/drawing/2010/main"/>
              </a:ext>
            </a:extLst>
          </a:blip>
          <a:srcRect/>
          <a:stretch>
            <a:fillRect/>
          </a:stretch>
        </p:blipFill>
        <p:spPr bwMode="auto">
          <a:xfrm>
            <a:off x="6678950" y="3576655"/>
            <a:ext cx="740718" cy="184286"/>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20" descr="Image result for riverbed logo png">
            <a:extLst>
              <a:ext uri="{FF2B5EF4-FFF2-40B4-BE49-F238E27FC236}">
                <a16:creationId xmlns:a16="http://schemas.microsoft.com/office/drawing/2014/main" id="{62CC8336-0EC0-4841-9876-825C822EF30F}"/>
              </a:ext>
            </a:extLst>
          </p:cNvPr>
          <p:cNvPicPr>
            <a:picLocks noChangeAspect="1" noChangeArrowheads="1"/>
          </p:cNvPicPr>
          <p:nvPr/>
        </p:nvPicPr>
        <p:blipFill>
          <a:blip r:embed="rId39" cstate="print">
            <a:extLst>
              <a:ext uri="{28A0092B-C50C-407E-A947-70E740481C1C}">
                <a14:useLocalDpi xmlns:a14="http://schemas.microsoft.com/office/drawing/2010/main"/>
              </a:ext>
            </a:extLst>
          </a:blip>
          <a:srcRect/>
          <a:stretch>
            <a:fillRect/>
          </a:stretch>
        </p:blipFill>
        <p:spPr bwMode="auto">
          <a:xfrm>
            <a:off x="6708990" y="3887194"/>
            <a:ext cx="672316" cy="184286"/>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18" descr="Image result for F5 logo png">
            <a:extLst>
              <a:ext uri="{FF2B5EF4-FFF2-40B4-BE49-F238E27FC236}">
                <a16:creationId xmlns:a16="http://schemas.microsoft.com/office/drawing/2014/main" id="{DCE1756C-40D9-47F3-938B-AAE3FB1FBB9A}"/>
              </a:ext>
            </a:extLst>
          </p:cNvPr>
          <p:cNvPicPr>
            <a:picLocks noChangeAspect="1" noChangeArrowheads="1"/>
          </p:cNvPicPr>
          <p:nvPr/>
        </p:nvPicPr>
        <p:blipFill>
          <a:blip r:embed="rId40" cstate="print">
            <a:extLst>
              <a:ext uri="{28A0092B-C50C-407E-A947-70E740481C1C}">
                <a14:useLocalDpi xmlns:a14="http://schemas.microsoft.com/office/drawing/2010/main"/>
              </a:ext>
            </a:extLst>
          </a:blip>
          <a:srcRect/>
          <a:stretch>
            <a:fillRect/>
          </a:stretch>
        </p:blipFill>
        <p:spPr bwMode="auto">
          <a:xfrm>
            <a:off x="6582071" y="4254578"/>
            <a:ext cx="340371" cy="299835"/>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30" descr="Image result for huawei network logo png">
            <a:extLst>
              <a:ext uri="{FF2B5EF4-FFF2-40B4-BE49-F238E27FC236}">
                <a16:creationId xmlns:a16="http://schemas.microsoft.com/office/drawing/2014/main" id="{8F520816-9B9C-4B7E-AEF6-080219F91504}"/>
              </a:ext>
            </a:extLst>
          </p:cNvPr>
          <p:cNvPicPr>
            <a:picLocks noChangeAspect="1" noChangeArrowheads="1"/>
          </p:cNvPicPr>
          <p:nvPr/>
        </p:nvPicPr>
        <p:blipFill>
          <a:blip r:embed="rId41" cstate="hqprint">
            <a:extLst>
              <a:ext uri="{28A0092B-C50C-407E-A947-70E740481C1C}">
                <a14:useLocalDpi xmlns:a14="http://schemas.microsoft.com/office/drawing/2010/main"/>
              </a:ext>
            </a:extLst>
          </a:blip>
          <a:srcRect/>
          <a:stretch>
            <a:fillRect/>
          </a:stretch>
        </p:blipFill>
        <p:spPr bwMode="auto">
          <a:xfrm>
            <a:off x="7086461" y="4208480"/>
            <a:ext cx="364563" cy="34969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Related image">
            <a:extLst>
              <a:ext uri="{FF2B5EF4-FFF2-40B4-BE49-F238E27FC236}">
                <a16:creationId xmlns:a16="http://schemas.microsoft.com/office/drawing/2014/main" id="{1B3F1181-CAF8-4E8B-9360-1D50F7A1A9D6}"/>
              </a:ext>
            </a:extLst>
          </p:cNvPr>
          <p:cNvPicPr>
            <a:picLocks noChangeAspect="1" noChangeArrowheads="1"/>
          </p:cNvPicPr>
          <p:nvPr/>
        </p:nvPicPr>
        <p:blipFill>
          <a:blip r:embed="rId42" cstate="print">
            <a:extLst>
              <a:ext uri="{28A0092B-C50C-407E-A947-70E740481C1C}">
                <a14:useLocalDpi xmlns:a14="http://schemas.microsoft.com/office/drawing/2010/main"/>
              </a:ext>
            </a:extLst>
          </a:blip>
          <a:srcRect/>
          <a:stretch>
            <a:fillRect/>
          </a:stretch>
        </p:blipFill>
        <p:spPr bwMode="auto">
          <a:xfrm>
            <a:off x="7892992" y="3875285"/>
            <a:ext cx="739605" cy="20810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Image result for VMware site recovery manager png">
            <a:extLst>
              <a:ext uri="{FF2B5EF4-FFF2-40B4-BE49-F238E27FC236}">
                <a16:creationId xmlns:a16="http://schemas.microsoft.com/office/drawing/2014/main" id="{425240EA-CC15-46C0-A538-B8F92D3F1008}"/>
              </a:ext>
            </a:extLst>
          </p:cNvPr>
          <p:cNvPicPr>
            <a:picLocks noChangeAspect="1" noChangeArrowheads="1"/>
          </p:cNvPicPr>
          <p:nvPr/>
        </p:nvPicPr>
        <p:blipFill>
          <a:blip r:embed="rId43" cstate="print">
            <a:extLst>
              <a:ext uri="{28A0092B-C50C-407E-A947-70E740481C1C}">
                <a14:useLocalDpi xmlns:a14="http://schemas.microsoft.com/office/drawing/2010/main"/>
              </a:ext>
            </a:extLst>
          </a:blip>
          <a:srcRect/>
          <a:stretch>
            <a:fillRect/>
          </a:stretch>
        </p:blipFill>
        <p:spPr bwMode="auto">
          <a:xfrm>
            <a:off x="7818666" y="1391731"/>
            <a:ext cx="926677" cy="278604"/>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16DD30C3-E0EA-4940-8EEF-642D80CBD057}"/>
              </a:ext>
            </a:extLst>
          </p:cNvPr>
          <p:cNvSpPr/>
          <p:nvPr/>
        </p:nvSpPr>
        <p:spPr>
          <a:xfrm>
            <a:off x="7713550" y="1032778"/>
            <a:ext cx="1086900" cy="3661315"/>
          </a:xfrm>
          <a:prstGeom prst="rect">
            <a:avLst/>
          </a:prstGeom>
          <a:noFill/>
          <a:ln w="1270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765" dirty="0">
              <a:latin typeface="Trebuchet MS" panose="020B0703020202090204" pitchFamily="34" charset="0"/>
            </a:endParaRPr>
          </a:p>
        </p:txBody>
      </p:sp>
      <p:sp>
        <p:nvSpPr>
          <p:cNvPr id="43" name="TextBox 42">
            <a:extLst>
              <a:ext uri="{FF2B5EF4-FFF2-40B4-BE49-F238E27FC236}">
                <a16:creationId xmlns:a16="http://schemas.microsoft.com/office/drawing/2014/main" id="{2C6B9D19-E801-49ED-9112-811DF7E21A68}"/>
              </a:ext>
            </a:extLst>
          </p:cNvPr>
          <p:cNvSpPr txBox="1"/>
          <p:nvPr/>
        </p:nvSpPr>
        <p:spPr>
          <a:xfrm>
            <a:off x="7903866" y="1083182"/>
            <a:ext cx="649537" cy="230832"/>
          </a:xfrm>
          <a:prstGeom prst="rect">
            <a:avLst/>
          </a:prstGeom>
          <a:noFill/>
        </p:spPr>
        <p:txBody>
          <a:bodyPr wrap="none" rtlCol="0">
            <a:spAutoFit/>
          </a:bodyPr>
          <a:lstStyle/>
          <a:p>
            <a:r>
              <a:rPr lang="en-IN" sz="900" b="1" dirty="0">
                <a:latin typeface="Trebuchet MS" panose="020B0703020202090204" pitchFamily="34" charset="0"/>
              </a:rPr>
              <a:t>DR Tools</a:t>
            </a:r>
          </a:p>
        </p:txBody>
      </p:sp>
      <p:pic>
        <p:nvPicPr>
          <p:cNvPr id="82" name="Picture 6" descr="Image result for Azure Site recovery png">
            <a:extLst>
              <a:ext uri="{FF2B5EF4-FFF2-40B4-BE49-F238E27FC236}">
                <a16:creationId xmlns:a16="http://schemas.microsoft.com/office/drawing/2014/main" id="{DE637383-C1EE-48B4-812D-818361B2907E}"/>
              </a:ext>
            </a:extLst>
          </p:cNvPr>
          <p:cNvPicPr>
            <a:picLocks noChangeAspect="1" noChangeArrowheads="1"/>
          </p:cNvPicPr>
          <p:nvPr/>
        </p:nvPicPr>
        <p:blipFill>
          <a:blip r:embed="rId44" cstate="print">
            <a:extLst>
              <a:ext uri="{28A0092B-C50C-407E-A947-70E740481C1C}">
                <a14:useLocalDpi xmlns:a14="http://schemas.microsoft.com/office/drawing/2010/main"/>
              </a:ext>
            </a:extLst>
          </a:blip>
          <a:srcRect/>
          <a:stretch>
            <a:fillRect/>
          </a:stretch>
        </p:blipFill>
        <p:spPr bwMode="auto">
          <a:xfrm>
            <a:off x="7859621" y="1838538"/>
            <a:ext cx="791807" cy="759509"/>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8" descr="Image result for carbonite logo png">
            <a:extLst>
              <a:ext uri="{FF2B5EF4-FFF2-40B4-BE49-F238E27FC236}">
                <a16:creationId xmlns:a16="http://schemas.microsoft.com/office/drawing/2014/main" id="{94E5C380-3EC7-4AF8-B191-C9770A8B7CBF}"/>
              </a:ext>
            </a:extLst>
          </p:cNvPr>
          <p:cNvPicPr>
            <a:picLocks noChangeAspect="1" noChangeArrowheads="1"/>
          </p:cNvPicPr>
          <p:nvPr/>
        </p:nvPicPr>
        <p:blipFill>
          <a:blip r:embed="rId45" cstate="print">
            <a:extLst>
              <a:ext uri="{28A0092B-C50C-407E-A947-70E740481C1C}">
                <a14:useLocalDpi xmlns:a14="http://schemas.microsoft.com/office/drawing/2010/main"/>
              </a:ext>
            </a:extLst>
          </a:blip>
          <a:srcRect/>
          <a:stretch>
            <a:fillRect/>
          </a:stretch>
        </p:blipFill>
        <p:spPr bwMode="auto">
          <a:xfrm>
            <a:off x="7894761" y="2875290"/>
            <a:ext cx="722210" cy="101627"/>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32" descr="Image result for ca arcserve logo png">
            <a:extLst>
              <a:ext uri="{FF2B5EF4-FFF2-40B4-BE49-F238E27FC236}">
                <a16:creationId xmlns:a16="http://schemas.microsoft.com/office/drawing/2014/main" id="{C346D8C4-3093-43B5-BEFB-14C1218589C4}"/>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7882357" y="3254593"/>
            <a:ext cx="760868" cy="387950"/>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10" descr="Image result for sanovi logo png">
            <a:extLst>
              <a:ext uri="{FF2B5EF4-FFF2-40B4-BE49-F238E27FC236}">
                <a16:creationId xmlns:a16="http://schemas.microsoft.com/office/drawing/2014/main" id="{B49E5611-E3BA-4AB9-9E41-05BD0BACE59E}"/>
              </a:ext>
            </a:extLst>
          </p:cNvPr>
          <p:cNvPicPr>
            <a:picLocks noChangeAspect="1" noChangeArrowheads="1"/>
          </p:cNvPicPr>
          <p:nvPr/>
        </p:nvPicPr>
        <p:blipFill>
          <a:blip r:embed="rId46" cstate="print">
            <a:extLst>
              <a:ext uri="{28A0092B-C50C-407E-A947-70E740481C1C}">
                <a14:useLocalDpi xmlns:a14="http://schemas.microsoft.com/office/drawing/2010/main"/>
              </a:ext>
            </a:extLst>
          </a:blip>
          <a:srcRect/>
          <a:stretch>
            <a:fillRect/>
          </a:stretch>
        </p:blipFill>
        <p:spPr bwMode="auto">
          <a:xfrm>
            <a:off x="7743232" y="4308088"/>
            <a:ext cx="1039122" cy="29710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mage result for Microsoft Windows logo png">
            <a:extLst>
              <a:ext uri="{FF2B5EF4-FFF2-40B4-BE49-F238E27FC236}">
                <a16:creationId xmlns:a16="http://schemas.microsoft.com/office/drawing/2014/main" id="{B7A1F765-55DC-4F33-893E-A34D5AFF78F5}"/>
              </a:ext>
            </a:extLst>
          </p:cNvPr>
          <p:cNvPicPr>
            <a:picLocks noChangeAspect="1" noChangeArrowheads="1"/>
          </p:cNvPicPr>
          <p:nvPr/>
        </p:nvPicPr>
        <p:blipFill>
          <a:blip r:embed="rId47" cstate="print">
            <a:extLst>
              <a:ext uri="{28A0092B-C50C-407E-A947-70E740481C1C}">
                <a14:useLocalDpi xmlns:a14="http://schemas.microsoft.com/office/drawing/2010/main"/>
              </a:ext>
            </a:extLst>
          </a:blip>
          <a:srcRect/>
          <a:stretch>
            <a:fillRect/>
          </a:stretch>
        </p:blipFill>
        <p:spPr bwMode="auto">
          <a:xfrm>
            <a:off x="434501" y="1831659"/>
            <a:ext cx="894503" cy="29196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Image result for redhat logo png">
            <a:extLst>
              <a:ext uri="{FF2B5EF4-FFF2-40B4-BE49-F238E27FC236}">
                <a16:creationId xmlns:a16="http://schemas.microsoft.com/office/drawing/2014/main" id="{68B137C5-E144-4FA2-B94D-C5CABB3CD15A}"/>
              </a:ext>
            </a:extLst>
          </p:cNvPr>
          <p:cNvPicPr>
            <a:picLocks noChangeAspect="1" noChangeArrowheads="1"/>
          </p:cNvPicPr>
          <p:nvPr/>
        </p:nvPicPr>
        <p:blipFill>
          <a:blip r:embed="rId48" cstate="print">
            <a:extLst>
              <a:ext uri="{28A0092B-C50C-407E-A947-70E740481C1C}">
                <a14:useLocalDpi xmlns:a14="http://schemas.microsoft.com/office/drawing/2010/main"/>
              </a:ext>
            </a:extLst>
          </a:blip>
          <a:srcRect/>
          <a:stretch>
            <a:fillRect/>
          </a:stretch>
        </p:blipFill>
        <p:spPr bwMode="auto">
          <a:xfrm>
            <a:off x="434501" y="2106616"/>
            <a:ext cx="782773" cy="25301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Image result for ibm AIX logo">
            <a:extLst>
              <a:ext uri="{FF2B5EF4-FFF2-40B4-BE49-F238E27FC236}">
                <a16:creationId xmlns:a16="http://schemas.microsoft.com/office/drawing/2014/main" id="{9D5F0A36-6143-44B1-BE2C-AF96E66718E2}"/>
              </a:ext>
            </a:extLst>
          </p:cNvPr>
          <p:cNvPicPr>
            <a:picLocks noChangeAspect="1" noChangeArrowheads="1"/>
          </p:cNvPicPr>
          <p:nvPr/>
        </p:nvPicPr>
        <p:blipFill>
          <a:blip r:embed="rId49" cstate="print">
            <a:extLst>
              <a:ext uri="{28A0092B-C50C-407E-A947-70E740481C1C}">
                <a14:useLocalDpi xmlns:a14="http://schemas.microsoft.com/office/drawing/2010/main"/>
              </a:ext>
            </a:extLst>
          </a:blip>
          <a:srcRect/>
          <a:stretch>
            <a:fillRect/>
          </a:stretch>
        </p:blipFill>
        <p:spPr bwMode="auto">
          <a:xfrm>
            <a:off x="378935" y="2419946"/>
            <a:ext cx="1025128" cy="30857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Image result for tomcat logo png">
            <a:extLst>
              <a:ext uri="{FF2B5EF4-FFF2-40B4-BE49-F238E27FC236}">
                <a16:creationId xmlns:a16="http://schemas.microsoft.com/office/drawing/2014/main" id="{3C0F34F0-904E-4215-B932-DE816B9BA08E}"/>
              </a:ext>
            </a:extLst>
          </p:cNvPr>
          <p:cNvPicPr>
            <a:picLocks noChangeAspect="1" noChangeArrowheads="1"/>
          </p:cNvPicPr>
          <p:nvPr/>
        </p:nvPicPr>
        <p:blipFill>
          <a:blip r:embed="rId50" cstate="print">
            <a:extLst>
              <a:ext uri="{28A0092B-C50C-407E-A947-70E740481C1C}">
                <a14:useLocalDpi xmlns:a14="http://schemas.microsoft.com/office/drawing/2010/main"/>
              </a:ext>
            </a:extLst>
          </a:blip>
          <a:srcRect/>
          <a:stretch>
            <a:fillRect/>
          </a:stretch>
        </p:blipFill>
        <p:spPr bwMode="auto">
          <a:xfrm>
            <a:off x="295561" y="2718263"/>
            <a:ext cx="1060653" cy="5086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descr="Image result for apache logo png">
            <a:extLst>
              <a:ext uri="{FF2B5EF4-FFF2-40B4-BE49-F238E27FC236}">
                <a16:creationId xmlns:a16="http://schemas.microsoft.com/office/drawing/2014/main" id="{F41B04F3-E318-4047-9C33-A73F8E9421AC}"/>
              </a:ext>
            </a:extLst>
          </p:cNvPr>
          <p:cNvPicPr>
            <a:picLocks noChangeAspect="1" noChangeArrowheads="1"/>
          </p:cNvPicPr>
          <p:nvPr/>
        </p:nvPicPr>
        <p:blipFill>
          <a:blip r:embed="rId51" cstate="print">
            <a:extLst>
              <a:ext uri="{28A0092B-C50C-407E-A947-70E740481C1C}">
                <a14:useLocalDpi xmlns:a14="http://schemas.microsoft.com/office/drawing/2010/main"/>
              </a:ext>
            </a:extLst>
          </a:blip>
          <a:srcRect/>
          <a:stretch>
            <a:fillRect/>
          </a:stretch>
        </p:blipFill>
        <p:spPr bwMode="auto">
          <a:xfrm>
            <a:off x="491814" y="3190013"/>
            <a:ext cx="704482" cy="50680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4" descr="Image result for jboss logo png">
            <a:extLst>
              <a:ext uri="{FF2B5EF4-FFF2-40B4-BE49-F238E27FC236}">
                <a16:creationId xmlns:a16="http://schemas.microsoft.com/office/drawing/2014/main" id="{3C239573-2ABD-4945-AB1C-3AC98D311E42}"/>
              </a:ext>
            </a:extLst>
          </p:cNvPr>
          <p:cNvPicPr>
            <a:picLocks noChangeAspect="1" noChangeArrowheads="1"/>
          </p:cNvPicPr>
          <p:nvPr/>
        </p:nvPicPr>
        <p:blipFill>
          <a:blip r:embed="rId52" cstate="print">
            <a:extLst>
              <a:ext uri="{28A0092B-C50C-407E-A947-70E740481C1C}">
                <a14:useLocalDpi xmlns:a14="http://schemas.microsoft.com/office/drawing/2010/main"/>
              </a:ext>
            </a:extLst>
          </a:blip>
          <a:srcRect/>
          <a:stretch>
            <a:fillRect/>
          </a:stretch>
        </p:blipFill>
        <p:spPr bwMode="auto">
          <a:xfrm>
            <a:off x="406122" y="4321612"/>
            <a:ext cx="512112" cy="28687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6" descr="Image result for office 365 logo png">
            <a:extLst>
              <a:ext uri="{FF2B5EF4-FFF2-40B4-BE49-F238E27FC236}">
                <a16:creationId xmlns:a16="http://schemas.microsoft.com/office/drawing/2014/main" id="{B34E5782-76ED-47BB-BCE3-F4336BE0133E}"/>
              </a:ext>
            </a:extLst>
          </p:cNvPr>
          <p:cNvPicPr>
            <a:picLocks noChangeAspect="1" noChangeArrowheads="1"/>
          </p:cNvPicPr>
          <p:nvPr/>
        </p:nvPicPr>
        <p:blipFill>
          <a:blip r:embed="rId53" cstate="print">
            <a:extLst>
              <a:ext uri="{28A0092B-C50C-407E-A947-70E740481C1C}">
                <a14:useLocalDpi xmlns:a14="http://schemas.microsoft.com/office/drawing/2010/main"/>
              </a:ext>
            </a:extLst>
          </a:blip>
          <a:srcRect/>
          <a:stretch>
            <a:fillRect/>
          </a:stretch>
        </p:blipFill>
        <p:spPr bwMode="auto">
          <a:xfrm>
            <a:off x="434501" y="3696822"/>
            <a:ext cx="782773" cy="17285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8" descr="Image result for microsoft exchange 365 logo png">
            <a:extLst>
              <a:ext uri="{FF2B5EF4-FFF2-40B4-BE49-F238E27FC236}">
                <a16:creationId xmlns:a16="http://schemas.microsoft.com/office/drawing/2014/main" id="{7E387D4B-E19C-4DF3-8E6E-2CE0B25FCCE2}"/>
              </a:ext>
            </a:extLst>
          </p:cNvPr>
          <p:cNvPicPr>
            <a:picLocks noChangeAspect="1" noChangeArrowheads="1"/>
          </p:cNvPicPr>
          <p:nvPr/>
        </p:nvPicPr>
        <p:blipFill>
          <a:blip r:embed="rId54" cstate="print">
            <a:extLst>
              <a:ext uri="{28A0092B-C50C-407E-A947-70E740481C1C}">
                <a14:useLocalDpi xmlns:a14="http://schemas.microsoft.com/office/drawing/2010/main"/>
              </a:ext>
            </a:extLst>
          </a:blip>
          <a:srcRect/>
          <a:stretch>
            <a:fillRect/>
          </a:stretch>
        </p:blipFill>
        <p:spPr bwMode="auto">
          <a:xfrm>
            <a:off x="380168" y="3899621"/>
            <a:ext cx="925515" cy="30347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0" descr="Image result for microsoft skype for business logo png">
            <a:extLst>
              <a:ext uri="{FF2B5EF4-FFF2-40B4-BE49-F238E27FC236}">
                <a16:creationId xmlns:a16="http://schemas.microsoft.com/office/drawing/2014/main" id="{7F8E1232-7498-4B42-9001-B04967B3E61F}"/>
              </a:ext>
            </a:extLst>
          </p:cNvPr>
          <p:cNvPicPr>
            <a:picLocks noChangeAspect="1" noChangeArrowheads="1"/>
          </p:cNvPicPr>
          <p:nvPr/>
        </p:nvPicPr>
        <p:blipFill>
          <a:blip r:embed="rId55" cstate="print">
            <a:extLst>
              <a:ext uri="{28A0092B-C50C-407E-A947-70E740481C1C}">
                <a14:useLocalDpi xmlns:a14="http://schemas.microsoft.com/office/drawing/2010/main"/>
              </a:ext>
            </a:extLst>
          </a:blip>
          <a:srcRect/>
          <a:stretch>
            <a:fillRect/>
          </a:stretch>
        </p:blipFill>
        <p:spPr bwMode="auto">
          <a:xfrm>
            <a:off x="819123" y="4075295"/>
            <a:ext cx="680926" cy="648745"/>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BE13EE23-EAEF-4075-B4B1-914EBB88414A}"/>
              </a:ext>
            </a:extLst>
          </p:cNvPr>
          <p:cNvSpPr/>
          <p:nvPr/>
        </p:nvSpPr>
        <p:spPr>
          <a:xfrm>
            <a:off x="344351" y="1032777"/>
            <a:ext cx="1086900" cy="3661314"/>
          </a:xfrm>
          <a:prstGeom prst="rect">
            <a:avLst/>
          </a:prstGeom>
          <a:noFill/>
          <a:ln w="1270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765" dirty="0">
              <a:latin typeface="Trebuchet MS" panose="020B0703020202090204" pitchFamily="34" charset="0"/>
            </a:endParaRPr>
          </a:p>
        </p:txBody>
      </p:sp>
      <p:sp>
        <p:nvSpPr>
          <p:cNvPr id="25" name="TextBox 24">
            <a:extLst>
              <a:ext uri="{FF2B5EF4-FFF2-40B4-BE49-F238E27FC236}">
                <a16:creationId xmlns:a16="http://schemas.microsoft.com/office/drawing/2014/main" id="{427AAD18-E089-4743-AB5A-000E88992B7A}"/>
              </a:ext>
            </a:extLst>
          </p:cNvPr>
          <p:cNvSpPr txBox="1"/>
          <p:nvPr/>
        </p:nvSpPr>
        <p:spPr>
          <a:xfrm>
            <a:off x="275553" y="1059174"/>
            <a:ext cx="1344119" cy="230832"/>
          </a:xfrm>
          <a:prstGeom prst="rect">
            <a:avLst/>
          </a:prstGeom>
          <a:noFill/>
        </p:spPr>
        <p:txBody>
          <a:bodyPr wrap="square" rtlCol="0">
            <a:spAutoFit/>
          </a:bodyPr>
          <a:lstStyle/>
          <a:p>
            <a:r>
              <a:rPr lang="en-IN" sz="900" b="1" dirty="0">
                <a:latin typeface="Trebuchet MS" panose="020B0703020202090204" pitchFamily="34" charset="0"/>
              </a:rPr>
              <a:t>OS &amp; Applications</a:t>
            </a:r>
          </a:p>
        </p:txBody>
      </p:sp>
      <p:pic>
        <p:nvPicPr>
          <p:cNvPr id="87" name="Picture 86">
            <a:extLst>
              <a:ext uri="{FF2B5EF4-FFF2-40B4-BE49-F238E27FC236}">
                <a16:creationId xmlns:a16="http://schemas.microsoft.com/office/drawing/2014/main" id="{A661F092-9796-4681-A36B-CDD6E9C2E972}"/>
              </a:ext>
            </a:extLst>
          </p:cNvPr>
          <p:cNvPicPr>
            <a:picLocks noChangeAspect="1"/>
          </p:cNvPicPr>
          <p:nvPr/>
        </p:nvPicPr>
        <p:blipFill>
          <a:blip r:embed="rId56"/>
          <a:stretch>
            <a:fillRect/>
          </a:stretch>
        </p:blipFill>
        <p:spPr>
          <a:xfrm>
            <a:off x="581506" y="1263946"/>
            <a:ext cx="604688" cy="302617"/>
          </a:xfrm>
          <a:prstGeom prst="rect">
            <a:avLst/>
          </a:prstGeom>
        </p:spPr>
      </p:pic>
      <p:pic>
        <p:nvPicPr>
          <p:cNvPr id="88" name="Picture 87">
            <a:extLst>
              <a:ext uri="{FF2B5EF4-FFF2-40B4-BE49-F238E27FC236}">
                <a16:creationId xmlns:a16="http://schemas.microsoft.com/office/drawing/2014/main" id="{31D88B34-2B42-473B-96C8-EED390060252}"/>
              </a:ext>
            </a:extLst>
          </p:cNvPr>
          <p:cNvPicPr>
            <a:picLocks noChangeAspect="1"/>
          </p:cNvPicPr>
          <p:nvPr/>
        </p:nvPicPr>
        <p:blipFill>
          <a:blip r:embed="rId57"/>
          <a:stretch>
            <a:fillRect/>
          </a:stretch>
        </p:blipFill>
        <p:spPr>
          <a:xfrm>
            <a:off x="584773" y="1579306"/>
            <a:ext cx="572961" cy="288093"/>
          </a:xfrm>
          <a:prstGeom prst="rect">
            <a:avLst/>
          </a:prstGeom>
        </p:spPr>
      </p:pic>
      <p:sp>
        <p:nvSpPr>
          <p:cNvPr id="30" name="Rectangle 29">
            <a:extLst>
              <a:ext uri="{FF2B5EF4-FFF2-40B4-BE49-F238E27FC236}">
                <a16:creationId xmlns:a16="http://schemas.microsoft.com/office/drawing/2014/main" id="{E388FF2B-DBF0-4EC4-B104-D7FB7192612E}"/>
              </a:ext>
            </a:extLst>
          </p:cNvPr>
          <p:cNvSpPr/>
          <p:nvPr/>
        </p:nvSpPr>
        <p:spPr>
          <a:xfrm>
            <a:off x="2774461" y="1032778"/>
            <a:ext cx="1086900" cy="3661315"/>
          </a:xfrm>
          <a:prstGeom prst="rect">
            <a:avLst/>
          </a:prstGeom>
          <a:noFill/>
          <a:ln w="1270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765" dirty="0">
              <a:latin typeface="Trebuchet MS" panose="020B0703020202090204" pitchFamily="34" charset="0"/>
            </a:endParaRPr>
          </a:p>
        </p:txBody>
      </p:sp>
      <p:sp>
        <p:nvSpPr>
          <p:cNvPr id="31" name="TextBox 30">
            <a:extLst>
              <a:ext uri="{FF2B5EF4-FFF2-40B4-BE49-F238E27FC236}">
                <a16:creationId xmlns:a16="http://schemas.microsoft.com/office/drawing/2014/main" id="{5836F069-EBB2-4FB8-BC1C-E777B33290BD}"/>
              </a:ext>
            </a:extLst>
          </p:cNvPr>
          <p:cNvSpPr txBox="1"/>
          <p:nvPr/>
        </p:nvSpPr>
        <p:spPr>
          <a:xfrm>
            <a:off x="2959426" y="1074144"/>
            <a:ext cx="728084" cy="246221"/>
          </a:xfrm>
          <a:prstGeom prst="rect">
            <a:avLst/>
          </a:prstGeom>
          <a:noFill/>
        </p:spPr>
        <p:txBody>
          <a:bodyPr wrap="none" rtlCol="0">
            <a:spAutoFit/>
          </a:bodyPr>
          <a:lstStyle/>
          <a:p>
            <a:r>
              <a:rPr lang="en-IN" sz="1000" b="1" dirty="0">
                <a:latin typeface="Trebuchet MS" panose="020B0703020202090204" pitchFamily="34" charset="0"/>
              </a:rPr>
              <a:t>Database</a:t>
            </a:r>
          </a:p>
        </p:txBody>
      </p:sp>
      <p:pic>
        <p:nvPicPr>
          <p:cNvPr id="52" name="Picture 12" descr="Image result for MS SQL logo png">
            <a:extLst>
              <a:ext uri="{FF2B5EF4-FFF2-40B4-BE49-F238E27FC236}">
                <a16:creationId xmlns:a16="http://schemas.microsoft.com/office/drawing/2014/main" id="{D7498B47-075F-4350-A274-4483F70692B4}"/>
              </a:ext>
            </a:extLst>
          </p:cNvPr>
          <p:cNvPicPr>
            <a:picLocks noChangeAspect="1" noChangeArrowheads="1"/>
          </p:cNvPicPr>
          <p:nvPr/>
        </p:nvPicPr>
        <p:blipFill>
          <a:blip r:embed="rId58" cstate="print">
            <a:extLst>
              <a:ext uri="{28A0092B-C50C-407E-A947-70E740481C1C}">
                <a14:useLocalDpi xmlns:a14="http://schemas.microsoft.com/office/drawing/2010/main"/>
              </a:ext>
            </a:extLst>
          </a:blip>
          <a:srcRect/>
          <a:stretch>
            <a:fillRect/>
          </a:stretch>
        </p:blipFill>
        <p:spPr bwMode="auto">
          <a:xfrm>
            <a:off x="2946283" y="1341223"/>
            <a:ext cx="646244" cy="502105"/>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4" descr="Image result for My SQL logo png">
            <a:extLst>
              <a:ext uri="{FF2B5EF4-FFF2-40B4-BE49-F238E27FC236}">
                <a16:creationId xmlns:a16="http://schemas.microsoft.com/office/drawing/2014/main" id="{A66AD284-EFC4-4A29-A082-74AEDEE8CEFF}"/>
              </a:ext>
            </a:extLst>
          </p:cNvPr>
          <p:cNvPicPr>
            <a:picLocks noChangeAspect="1" noChangeArrowheads="1"/>
          </p:cNvPicPr>
          <p:nvPr/>
        </p:nvPicPr>
        <p:blipFill>
          <a:blip r:embed="rId59" cstate="print">
            <a:extLst>
              <a:ext uri="{28A0092B-C50C-407E-A947-70E740481C1C}">
                <a14:useLocalDpi xmlns:a14="http://schemas.microsoft.com/office/drawing/2010/main"/>
              </a:ext>
            </a:extLst>
          </a:blip>
          <a:srcRect/>
          <a:stretch>
            <a:fillRect/>
          </a:stretch>
        </p:blipFill>
        <p:spPr bwMode="auto">
          <a:xfrm>
            <a:off x="3159534" y="1857302"/>
            <a:ext cx="672706" cy="645267"/>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Image result for oracle database logo png">
            <a:extLst>
              <a:ext uri="{FF2B5EF4-FFF2-40B4-BE49-F238E27FC236}">
                <a16:creationId xmlns:a16="http://schemas.microsoft.com/office/drawing/2014/main" id="{87DCC190-D0FD-42C6-A851-8D073F62FC90}"/>
              </a:ext>
            </a:extLst>
          </p:cNvPr>
          <p:cNvPicPr>
            <a:picLocks noChangeAspect="1" noChangeArrowheads="1"/>
          </p:cNvPicPr>
          <p:nvPr/>
        </p:nvPicPr>
        <p:blipFill>
          <a:blip r:embed="rId60" cstate="print">
            <a:extLst>
              <a:ext uri="{28A0092B-C50C-407E-A947-70E740481C1C}">
                <a14:useLocalDpi xmlns:a14="http://schemas.microsoft.com/office/drawing/2010/main"/>
              </a:ext>
            </a:extLst>
          </a:blip>
          <a:srcRect/>
          <a:stretch>
            <a:fillRect/>
          </a:stretch>
        </p:blipFill>
        <p:spPr bwMode="auto">
          <a:xfrm>
            <a:off x="2805519" y="2195906"/>
            <a:ext cx="1033951" cy="767607"/>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Image result for mongo database logo png">
            <a:extLst>
              <a:ext uri="{FF2B5EF4-FFF2-40B4-BE49-F238E27FC236}">
                <a16:creationId xmlns:a16="http://schemas.microsoft.com/office/drawing/2014/main" id="{395FD039-3DAA-4FB8-84F4-C431661EE9B4}"/>
              </a:ext>
            </a:extLst>
          </p:cNvPr>
          <p:cNvPicPr>
            <a:picLocks noChangeAspect="1" noChangeArrowheads="1"/>
          </p:cNvPicPr>
          <p:nvPr/>
        </p:nvPicPr>
        <p:blipFill>
          <a:blip r:embed="rId61" cstate="print">
            <a:extLst>
              <a:ext uri="{28A0092B-C50C-407E-A947-70E740481C1C}">
                <a14:useLocalDpi xmlns:a14="http://schemas.microsoft.com/office/drawing/2010/main"/>
              </a:ext>
            </a:extLst>
          </a:blip>
          <a:srcRect/>
          <a:stretch>
            <a:fillRect/>
          </a:stretch>
        </p:blipFill>
        <p:spPr bwMode="auto">
          <a:xfrm>
            <a:off x="2858832" y="2728155"/>
            <a:ext cx="845717" cy="353608"/>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Image result for DB2 logo png">
            <a:extLst>
              <a:ext uri="{FF2B5EF4-FFF2-40B4-BE49-F238E27FC236}">
                <a16:creationId xmlns:a16="http://schemas.microsoft.com/office/drawing/2014/main" id="{D166B019-0EDE-4BDC-B362-321BE0B34B1C}"/>
              </a:ext>
            </a:extLst>
          </p:cNvPr>
          <p:cNvPicPr>
            <a:picLocks noChangeAspect="1" noChangeArrowheads="1"/>
          </p:cNvPicPr>
          <p:nvPr/>
        </p:nvPicPr>
        <p:blipFill>
          <a:blip r:embed="rId62" cstate="print">
            <a:extLst>
              <a:ext uri="{28A0092B-C50C-407E-A947-70E740481C1C}">
                <a14:useLocalDpi xmlns:a14="http://schemas.microsoft.com/office/drawing/2010/main"/>
              </a:ext>
            </a:extLst>
          </a:blip>
          <a:srcRect/>
          <a:stretch>
            <a:fillRect/>
          </a:stretch>
        </p:blipFill>
        <p:spPr bwMode="auto">
          <a:xfrm>
            <a:off x="2956544" y="3434615"/>
            <a:ext cx="731899" cy="702045"/>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4" descr="Image result for postgresql logo png">
            <a:extLst>
              <a:ext uri="{FF2B5EF4-FFF2-40B4-BE49-F238E27FC236}">
                <a16:creationId xmlns:a16="http://schemas.microsoft.com/office/drawing/2014/main" id="{871967CD-FD48-4F30-84DF-075BD64F282D}"/>
              </a:ext>
            </a:extLst>
          </p:cNvPr>
          <p:cNvPicPr>
            <a:picLocks noChangeAspect="1" noChangeArrowheads="1"/>
          </p:cNvPicPr>
          <p:nvPr/>
        </p:nvPicPr>
        <p:blipFill>
          <a:blip r:embed="rId63" cstate="print">
            <a:extLst>
              <a:ext uri="{28A0092B-C50C-407E-A947-70E740481C1C}">
                <a14:useLocalDpi xmlns:a14="http://schemas.microsoft.com/office/drawing/2010/main"/>
              </a:ext>
            </a:extLst>
          </a:blip>
          <a:srcRect/>
          <a:stretch>
            <a:fillRect/>
          </a:stretch>
        </p:blipFill>
        <p:spPr bwMode="auto">
          <a:xfrm>
            <a:off x="3015326" y="4045265"/>
            <a:ext cx="614331" cy="654192"/>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10" descr="Image result for oracle apps dba logo png">
            <a:extLst>
              <a:ext uri="{FF2B5EF4-FFF2-40B4-BE49-F238E27FC236}">
                <a16:creationId xmlns:a16="http://schemas.microsoft.com/office/drawing/2014/main" id="{451D9AA8-0BD0-430E-8825-4BA8696E571A}"/>
              </a:ext>
            </a:extLst>
          </p:cNvPr>
          <p:cNvPicPr>
            <a:picLocks noChangeAspect="1" noChangeArrowheads="1"/>
          </p:cNvPicPr>
          <p:nvPr/>
        </p:nvPicPr>
        <p:blipFill>
          <a:blip r:embed="rId64" cstate="print">
            <a:extLst>
              <a:ext uri="{28A0092B-C50C-407E-A947-70E740481C1C}">
                <a14:useLocalDpi xmlns:a14="http://schemas.microsoft.com/office/drawing/2010/main"/>
              </a:ext>
            </a:extLst>
          </a:blip>
          <a:srcRect/>
          <a:stretch>
            <a:fillRect/>
          </a:stretch>
        </p:blipFill>
        <p:spPr bwMode="auto">
          <a:xfrm>
            <a:off x="2886691" y="3139130"/>
            <a:ext cx="878929" cy="337230"/>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88" descr="A picture containing drawing&#10;&#10;Description automatically generated">
            <a:extLst>
              <a:ext uri="{FF2B5EF4-FFF2-40B4-BE49-F238E27FC236}">
                <a16:creationId xmlns:a16="http://schemas.microsoft.com/office/drawing/2014/main" id="{14A78311-6686-4E89-82E1-F4C7BBCAF7B6}"/>
              </a:ext>
            </a:extLst>
          </p:cNvPr>
          <p:cNvPicPr>
            <a:picLocks noChangeAspect="1"/>
          </p:cNvPicPr>
          <p:nvPr/>
        </p:nvPicPr>
        <p:blipFill>
          <a:blip r:embed="rId65" cstate="print">
            <a:extLst>
              <a:ext uri="{28A0092B-C50C-407E-A947-70E740481C1C}">
                <a14:useLocalDpi xmlns:a14="http://schemas.microsoft.com/office/drawing/2010/main" val="0"/>
              </a:ext>
            </a:extLst>
          </a:blip>
          <a:stretch>
            <a:fillRect/>
          </a:stretch>
        </p:blipFill>
        <p:spPr>
          <a:xfrm>
            <a:off x="2904840" y="1923426"/>
            <a:ext cx="458623" cy="246355"/>
          </a:xfrm>
          <a:prstGeom prst="rect">
            <a:avLst/>
          </a:prstGeom>
        </p:spPr>
      </p:pic>
      <p:sp>
        <p:nvSpPr>
          <p:cNvPr id="91" name="Title 90"/>
          <p:cNvSpPr>
            <a:spLocks noGrp="1"/>
          </p:cNvSpPr>
          <p:nvPr>
            <p:ph type="title"/>
          </p:nvPr>
        </p:nvSpPr>
        <p:spPr/>
        <p:txBody>
          <a:bodyPr/>
          <a:lstStyle/>
          <a:p>
            <a:r>
              <a:rPr lang="en-IN" dirty="0"/>
              <a:t>Technology Capabilities </a:t>
            </a:r>
          </a:p>
        </p:txBody>
      </p:sp>
    </p:spTree>
    <p:extLst>
      <p:ext uri="{BB962C8B-B14F-4D97-AF65-F5344CB8AC3E}">
        <p14:creationId xmlns:p14="http://schemas.microsoft.com/office/powerpoint/2010/main" val="884376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5854331" y="1064828"/>
            <a:ext cx="2982033" cy="216000"/>
          </a:xfrm>
          <a:prstGeom prst="rect">
            <a:avLst/>
          </a:prstGeom>
          <a:solidFill>
            <a:schemeClr val="bg1">
              <a:lumMod val="95000"/>
            </a:schemeClr>
          </a:solidFill>
        </p:spPr>
        <p:txBody>
          <a:bodyPr wrap="square" lIns="0" tIns="0" rIns="0" bIns="0" rtlCol="0" anchor="ctr">
            <a:noAutofit/>
          </a:bodyPr>
          <a:lstStyle/>
          <a:p>
            <a:pPr algn="ctr" defTabSz="685783" latinLnBrk="1">
              <a:defRPr/>
            </a:pPr>
            <a:r>
              <a:rPr lang="en-US" altLang="ko-KR" sz="1200" b="1" kern="0" dirty="0">
                <a:latin typeface="+mj-lt"/>
                <a:ea typeface="Roboto Light" pitchFamily="2" charset="0"/>
                <a:cs typeface="Roboto Condensed Regular"/>
              </a:rPr>
              <a:t>Service desk integration</a:t>
            </a:r>
            <a:endParaRPr lang="nb-NO" altLang="ko-KR" sz="1200" b="1" kern="0" dirty="0">
              <a:latin typeface="+mj-lt"/>
              <a:ea typeface="Roboto Light" pitchFamily="2" charset="0"/>
              <a:cs typeface="Roboto Condensed Regular"/>
            </a:endParaRPr>
          </a:p>
        </p:txBody>
      </p:sp>
      <p:sp>
        <p:nvSpPr>
          <p:cNvPr id="23" name="TextBox 22"/>
          <p:cNvSpPr txBox="1"/>
          <p:nvPr/>
        </p:nvSpPr>
        <p:spPr>
          <a:xfrm>
            <a:off x="2536620" y="1064828"/>
            <a:ext cx="3254317" cy="216000"/>
          </a:xfrm>
          <a:prstGeom prst="rect">
            <a:avLst/>
          </a:prstGeom>
          <a:solidFill>
            <a:schemeClr val="bg1">
              <a:lumMod val="95000"/>
            </a:schemeClr>
          </a:solidFill>
        </p:spPr>
        <p:txBody>
          <a:bodyPr wrap="square" lIns="0" tIns="0" rIns="0" bIns="0" rtlCol="0" anchor="ctr">
            <a:noAutofit/>
          </a:bodyPr>
          <a:lstStyle/>
          <a:p>
            <a:pPr algn="ctr" defTabSz="685783" latinLnBrk="1">
              <a:defRPr/>
            </a:pPr>
            <a:r>
              <a:rPr lang="en-US" altLang="ko-KR" sz="1200" b="1" kern="0" dirty="0">
                <a:latin typeface="+mj-lt"/>
                <a:ea typeface="Roboto Light" pitchFamily="2" charset="0"/>
                <a:cs typeface="Roboto Condensed Regular"/>
              </a:rPr>
              <a:t>Run Book automation</a:t>
            </a:r>
            <a:endParaRPr lang="nb-NO" altLang="ko-KR" sz="1200" b="1" kern="0" dirty="0">
              <a:latin typeface="+mj-lt"/>
              <a:ea typeface="Roboto Light" pitchFamily="2" charset="0"/>
              <a:cs typeface="Roboto Condensed Regular"/>
            </a:endParaRPr>
          </a:p>
        </p:txBody>
      </p:sp>
      <p:sp>
        <p:nvSpPr>
          <p:cNvPr id="25" name="TextBox 24"/>
          <p:cNvSpPr txBox="1"/>
          <p:nvPr/>
        </p:nvSpPr>
        <p:spPr>
          <a:xfrm>
            <a:off x="307635" y="1064827"/>
            <a:ext cx="2165587" cy="216000"/>
          </a:xfrm>
          <a:prstGeom prst="rect">
            <a:avLst/>
          </a:prstGeom>
          <a:solidFill>
            <a:schemeClr val="bg1">
              <a:lumMod val="95000"/>
            </a:schemeClr>
          </a:solidFill>
        </p:spPr>
        <p:txBody>
          <a:bodyPr wrap="square" lIns="0" tIns="0" rIns="0" bIns="0" rtlCol="0" anchor="ctr">
            <a:noAutofit/>
          </a:bodyPr>
          <a:lstStyle/>
          <a:p>
            <a:pPr algn="ctr" defTabSz="685783" latinLnBrk="1">
              <a:defRPr/>
            </a:pPr>
            <a:r>
              <a:rPr lang="en-US" altLang="ko-KR" sz="1200" b="1" kern="0" dirty="0">
                <a:latin typeface="+mj-lt"/>
                <a:ea typeface="Roboto Light" pitchFamily="2" charset="0"/>
                <a:cs typeface="Roboto Condensed Regular"/>
              </a:rPr>
              <a:t>Workflow automation </a:t>
            </a:r>
            <a:endParaRPr lang="nb-NO" altLang="ko-KR" sz="1200" b="1" kern="0" dirty="0">
              <a:latin typeface="+mj-lt"/>
              <a:ea typeface="Roboto Light" pitchFamily="2" charset="0"/>
              <a:cs typeface="Roboto Condensed Regular"/>
            </a:endParaRPr>
          </a:p>
        </p:txBody>
      </p:sp>
      <p:pic>
        <p:nvPicPr>
          <p:cNvPr id="14" name="Picture 13">
            <a:extLst>
              <a:ext uri="{FF2B5EF4-FFF2-40B4-BE49-F238E27FC236}">
                <a16:creationId xmlns:a16="http://schemas.microsoft.com/office/drawing/2014/main" id="{6DC962CF-16F6-4B28-A2F3-A1A8517C70FA}"/>
              </a:ext>
            </a:extLst>
          </p:cNvPr>
          <p:cNvPicPr>
            <a:picLocks noChangeAspect="1"/>
          </p:cNvPicPr>
          <p:nvPr/>
        </p:nvPicPr>
        <p:blipFill>
          <a:blip r:embed="rId3" cstate="print">
            <a:extLst>
              <a:ext uri="{28A0092B-C50C-407E-A947-70E740481C1C}">
                <a14:useLocalDpi xmlns:a14="http://schemas.microsoft.com/office/drawing/2010/main" val="0"/>
              </a:ext>
            </a:extLst>
          </a:blip>
          <a:stretch/>
        </p:blipFill>
        <p:spPr>
          <a:xfrm>
            <a:off x="5854334" y="1312643"/>
            <a:ext cx="2994525" cy="1455171"/>
          </a:xfrm>
          <a:prstGeom prst="rect">
            <a:avLst/>
          </a:prstGeom>
        </p:spPr>
      </p:pic>
      <p:pic>
        <p:nvPicPr>
          <p:cNvPr id="15" name="Picture 14">
            <a:extLst>
              <a:ext uri="{FF2B5EF4-FFF2-40B4-BE49-F238E27FC236}">
                <a16:creationId xmlns:a16="http://schemas.microsoft.com/office/drawing/2014/main" id="{88F52EF8-9B24-478E-927F-7CC33ED95E23}"/>
              </a:ext>
            </a:extLst>
          </p:cNvPr>
          <p:cNvPicPr>
            <a:picLocks noChangeAspect="1"/>
          </p:cNvPicPr>
          <p:nvPr/>
        </p:nvPicPr>
        <p:blipFill>
          <a:blip r:embed="rId4" cstate="print">
            <a:extLst>
              <a:ext uri="{28A0092B-C50C-407E-A947-70E740481C1C}">
                <a14:useLocalDpi xmlns:a14="http://schemas.microsoft.com/office/drawing/2010/main" val="0"/>
              </a:ext>
            </a:extLst>
          </a:blip>
          <a:stretch/>
        </p:blipFill>
        <p:spPr>
          <a:xfrm>
            <a:off x="307636" y="1321851"/>
            <a:ext cx="2165588" cy="1328803"/>
          </a:xfrm>
          <a:prstGeom prst="rect">
            <a:avLst/>
          </a:prstGeom>
        </p:spPr>
      </p:pic>
      <p:pic>
        <p:nvPicPr>
          <p:cNvPr id="16" name="Picture 15">
            <a:extLst>
              <a:ext uri="{FF2B5EF4-FFF2-40B4-BE49-F238E27FC236}">
                <a16:creationId xmlns:a16="http://schemas.microsoft.com/office/drawing/2014/main" id="{B5E31D75-56A2-483A-A71D-916EE2381BD4}"/>
              </a:ext>
            </a:extLst>
          </p:cNvPr>
          <p:cNvPicPr>
            <a:picLocks noChangeAspect="1"/>
          </p:cNvPicPr>
          <p:nvPr/>
        </p:nvPicPr>
        <p:blipFill>
          <a:blip r:embed="rId5" cstate="print">
            <a:extLst>
              <a:ext uri="{28A0092B-C50C-407E-A947-70E740481C1C}">
                <a14:useLocalDpi xmlns:a14="http://schemas.microsoft.com/office/drawing/2010/main" val="0"/>
              </a:ext>
            </a:extLst>
          </a:blip>
          <a:stretch/>
        </p:blipFill>
        <p:spPr>
          <a:xfrm>
            <a:off x="2536620" y="1324244"/>
            <a:ext cx="3254317" cy="1367703"/>
          </a:xfrm>
          <a:prstGeom prst="rect">
            <a:avLst/>
          </a:prstGeom>
        </p:spPr>
      </p:pic>
      <p:sp>
        <p:nvSpPr>
          <p:cNvPr id="19" name="Rectangle 18">
            <a:extLst>
              <a:ext uri="{FF2B5EF4-FFF2-40B4-BE49-F238E27FC236}">
                <a16:creationId xmlns:a16="http://schemas.microsoft.com/office/drawing/2014/main" id="{B37CC7D6-1B53-4F26-957E-B714CA34C443}"/>
              </a:ext>
            </a:extLst>
          </p:cNvPr>
          <p:cNvSpPr/>
          <p:nvPr/>
        </p:nvSpPr>
        <p:spPr>
          <a:xfrm>
            <a:off x="3080825" y="3161704"/>
            <a:ext cx="2438400" cy="1530164"/>
          </a:xfrm>
          <a:prstGeom prst="rect">
            <a:avLst/>
          </a:prstGeom>
        </p:spPr>
        <p:txBody>
          <a:bodyPr wrap="square" lIns="0" tIns="0" rIns="0" bIns="0">
            <a:noAutofit/>
          </a:bodyPr>
          <a:lstStyle/>
          <a:p>
            <a:pPr marL="171446" indent="-171446" defTabSz="685509">
              <a:spcAft>
                <a:spcPts val="450"/>
              </a:spcAft>
              <a:buFont typeface="Wingdings" panose="05000000000000000000" pitchFamily="2" charset="2"/>
              <a:buChar char="§"/>
              <a:defRPr/>
            </a:pPr>
            <a:r>
              <a:rPr lang="en-US" sz="1000" kern="0" dirty="0">
                <a:cs typeface="Arial"/>
              </a:rPr>
              <a:t>Log rotation on systems and network devices</a:t>
            </a:r>
          </a:p>
          <a:p>
            <a:pPr marL="171446" indent="-171446" defTabSz="685509">
              <a:spcAft>
                <a:spcPts val="450"/>
              </a:spcAft>
              <a:buFont typeface="Wingdings" panose="05000000000000000000" pitchFamily="2" charset="2"/>
              <a:buChar char="§"/>
              <a:defRPr/>
            </a:pPr>
            <a:r>
              <a:rPr lang="en-US" sz="1000" kern="0" dirty="0">
                <a:cs typeface="Arial"/>
              </a:rPr>
              <a:t>Message parsing on Active Directory &amp; Microsoft Exchange Servers</a:t>
            </a:r>
          </a:p>
          <a:p>
            <a:pPr marL="171446" indent="-171446" defTabSz="685509">
              <a:spcAft>
                <a:spcPts val="450"/>
              </a:spcAft>
              <a:buFont typeface="Wingdings" panose="05000000000000000000" pitchFamily="2" charset="2"/>
              <a:buChar char="§"/>
              <a:defRPr/>
            </a:pPr>
            <a:r>
              <a:rPr lang="en-US" sz="1000" kern="0" dirty="0">
                <a:cs typeface="Arial"/>
              </a:rPr>
              <a:t>Daily Health checks on Network devices, Storage Systems &amp; Databases</a:t>
            </a:r>
          </a:p>
          <a:p>
            <a:pPr marL="171446" indent="-171446" defTabSz="685509">
              <a:spcAft>
                <a:spcPts val="450"/>
              </a:spcAft>
              <a:buFont typeface="Wingdings" panose="05000000000000000000" pitchFamily="2" charset="2"/>
              <a:buChar char="§"/>
              <a:defRPr/>
            </a:pPr>
            <a:r>
              <a:rPr lang="en-US" sz="1000" kern="0" dirty="0">
                <a:cs typeface="Arial"/>
              </a:rPr>
              <a:t>Configuration backup of SAN / LAN Switches &amp; Firewalls</a:t>
            </a:r>
          </a:p>
        </p:txBody>
      </p:sp>
      <p:sp>
        <p:nvSpPr>
          <p:cNvPr id="41" name="Rectangle 40">
            <a:extLst>
              <a:ext uri="{FF2B5EF4-FFF2-40B4-BE49-F238E27FC236}">
                <a16:creationId xmlns:a16="http://schemas.microsoft.com/office/drawing/2014/main" id="{381B0056-DD48-4325-8A46-B90DD98EF3F9}"/>
              </a:ext>
            </a:extLst>
          </p:cNvPr>
          <p:cNvSpPr/>
          <p:nvPr/>
        </p:nvSpPr>
        <p:spPr>
          <a:xfrm>
            <a:off x="5854332" y="3161705"/>
            <a:ext cx="2646928" cy="1581443"/>
          </a:xfrm>
          <a:prstGeom prst="rect">
            <a:avLst/>
          </a:prstGeom>
        </p:spPr>
        <p:txBody>
          <a:bodyPr wrap="square" lIns="0" tIns="0" rIns="0" bIns="0">
            <a:noAutofit/>
          </a:bodyPr>
          <a:lstStyle/>
          <a:p>
            <a:pPr marL="171446" indent="-171446" defTabSz="685509">
              <a:spcAft>
                <a:spcPts val="450"/>
              </a:spcAft>
              <a:buFont typeface="Wingdings" panose="05000000000000000000" pitchFamily="2" charset="2"/>
              <a:buChar char="§"/>
              <a:defRPr/>
            </a:pPr>
            <a:r>
              <a:rPr lang="en-US" sz="1000" kern="0" dirty="0">
                <a:cs typeface="Arial"/>
              </a:rPr>
              <a:t>Automated Ticket Routing</a:t>
            </a:r>
          </a:p>
          <a:p>
            <a:pPr marL="171446" indent="-171446" defTabSz="685509">
              <a:spcAft>
                <a:spcPts val="450"/>
              </a:spcAft>
              <a:buFont typeface="Wingdings" panose="05000000000000000000" pitchFamily="2" charset="2"/>
              <a:buChar char="§"/>
              <a:defRPr/>
            </a:pPr>
            <a:r>
              <a:rPr lang="en-US" sz="1000" kern="0" dirty="0">
                <a:cs typeface="Arial"/>
              </a:rPr>
              <a:t>Workflow &amp; Runbook based automation for predefined request categories</a:t>
            </a:r>
          </a:p>
          <a:p>
            <a:pPr marL="171446" indent="-171446" defTabSz="685509">
              <a:spcAft>
                <a:spcPts val="450"/>
              </a:spcAft>
              <a:buFont typeface="Wingdings" panose="05000000000000000000" pitchFamily="2" charset="2"/>
              <a:buChar char="§"/>
              <a:defRPr/>
            </a:pPr>
            <a:r>
              <a:rPr lang="en-US" sz="1000" kern="0" dirty="0">
                <a:cs typeface="Arial"/>
              </a:rPr>
              <a:t>Pre-fetch &amp; auto update tickets with high CPU/Memory consuming processes</a:t>
            </a:r>
          </a:p>
          <a:p>
            <a:pPr marL="171446" indent="-171446" defTabSz="685509">
              <a:spcAft>
                <a:spcPts val="450"/>
              </a:spcAft>
              <a:buFont typeface="Wingdings" panose="05000000000000000000" pitchFamily="2" charset="2"/>
              <a:buChar char="§"/>
              <a:defRPr/>
            </a:pPr>
            <a:r>
              <a:rPr lang="en-US" sz="1000" kern="0" dirty="0">
                <a:cs typeface="Arial"/>
              </a:rPr>
              <a:t>CMDB Updates</a:t>
            </a:r>
          </a:p>
          <a:p>
            <a:pPr marL="171446" indent="-171446" defTabSz="685509">
              <a:spcAft>
                <a:spcPts val="450"/>
              </a:spcAft>
              <a:buFont typeface="Wingdings" panose="05000000000000000000" pitchFamily="2" charset="2"/>
              <a:buChar char="§"/>
              <a:defRPr/>
            </a:pPr>
            <a:r>
              <a:rPr lang="en-US" sz="1000" kern="0" dirty="0">
                <a:cs typeface="Arial"/>
              </a:rPr>
              <a:t>Integrated OEM Ticketing &amp; Escalation (Live for AWS)</a:t>
            </a:r>
          </a:p>
          <a:p>
            <a:pPr defTabSz="685509">
              <a:spcAft>
                <a:spcPts val="450"/>
              </a:spcAft>
              <a:defRPr/>
            </a:pPr>
            <a:endParaRPr lang="en-US" sz="1000" kern="0" dirty="0">
              <a:cs typeface="Arial"/>
            </a:endParaRPr>
          </a:p>
        </p:txBody>
      </p:sp>
      <p:sp>
        <p:nvSpPr>
          <p:cNvPr id="2" name="Title 1">
            <a:extLst>
              <a:ext uri="{FF2B5EF4-FFF2-40B4-BE49-F238E27FC236}">
                <a16:creationId xmlns:a16="http://schemas.microsoft.com/office/drawing/2014/main" id="{66EA23E8-BDB4-48D0-87FD-F22141E418DF}"/>
              </a:ext>
            </a:extLst>
          </p:cNvPr>
          <p:cNvSpPr>
            <a:spLocks noGrp="1"/>
          </p:cNvSpPr>
          <p:nvPr>
            <p:ph type="title"/>
          </p:nvPr>
        </p:nvSpPr>
        <p:spPr/>
        <p:txBody>
          <a:bodyPr/>
          <a:lstStyle/>
          <a:p>
            <a:r>
              <a:rPr lang="en-US" dirty="0"/>
              <a:t>Automation </a:t>
            </a:r>
          </a:p>
        </p:txBody>
      </p:sp>
      <p:sp>
        <p:nvSpPr>
          <p:cNvPr id="22" name="TextBox 21">
            <a:extLst>
              <a:ext uri="{FF2B5EF4-FFF2-40B4-BE49-F238E27FC236}">
                <a16:creationId xmlns:a16="http://schemas.microsoft.com/office/drawing/2014/main" id="{34BEF89D-DE4C-4198-9EF5-23AE83759A84}"/>
              </a:ext>
            </a:extLst>
          </p:cNvPr>
          <p:cNvSpPr txBox="1"/>
          <p:nvPr/>
        </p:nvSpPr>
        <p:spPr>
          <a:xfrm>
            <a:off x="488464" y="3161705"/>
            <a:ext cx="2746227" cy="1218219"/>
          </a:xfrm>
          <a:prstGeom prst="rect">
            <a:avLst/>
          </a:prstGeom>
          <a:noFill/>
        </p:spPr>
        <p:txBody>
          <a:bodyPr wrap="square" rtlCol="0">
            <a:spAutoFit/>
          </a:bodyPr>
          <a:lstStyle/>
          <a:p>
            <a:pPr marL="171446" indent="-171446">
              <a:lnSpc>
                <a:spcPct val="150000"/>
              </a:lnSpc>
              <a:buFont typeface="Wingdings" panose="05000000000000000000" pitchFamily="2" charset="2"/>
              <a:buChar char="§"/>
            </a:pPr>
            <a:r>
              <a:rPr lang="en-IN" sz="1000" dirty="0"/>
              <a:t>Active Directory User Management</a:t>
            </a:r>
          </a:p>
          <a:p>
            <a:pPr marL="171446" indent="-171446">
              <a:lnSpc>
                <a:spcPct val="150000"/>
              </a:lnSpc>
              <a:buFont typeface="Wingdings" panose="05000000000000000000" pitchFamily="2" charset="2"/>
              <a:buChar char="§"/>
            </a:pPr>
            <a:r>
              <a:rPr lang="en-IN" sz="1000" dirty="0"/>
              <a:t>Exchange Mailbox Management</a:t>
            </a:r>
          </a:p>
          <a:p>
            <a:pPr marL="171446" indent="-171446">
              <a:lnSpc>
                <a:spcPct val="150000"/>
              </a:lnSpc>
              <a:buFont typeface="Wingdings" panose="05000000000000000000" pitchFamily="2" charset="2"/>
              <a:buChar char="§"/>
            </a:pPr>
            <a:r>
              <a:rPr lang="en-IN" sz="1000" dirty="0"/>
              <a:t>Linux File deployment from SVN</a:t>
            </a:r>
          </a:p>
          <a:p>
            <a:pPr marL="171446" indent="-171446">
              <a:lnSpc>
                <a:spcPct val="150000"/>
              </a:lnSpc>
              <a:buFont typeface="Wingdings" panose="05000000000000000000" pitchFamily="2" charset="2"/>
              <a:buChar char="§"/>
            </a:pPr>
            <a:r>
              <a:rPr lang="en-IN" sz="1000" dirty="0"/>
              <a:t>DNS Records</a:t>
            </a:r>
          </a:p>
          <a:p>
            <a:pPr marL="171446" indent="-171446">
              <a:lnSpc>
                <a:spcPct val="150000"/>
              </a:lnSpc>
              <a:buFont typeface="Wingdings" panose="05000000000000000000" pitchFamily="2" charset="2"/>
              <a:buChar char="§"/>
            </a:pPr>
            <a:r>
              <a:rPr lang="en-IN" sz="1000" dirty="0"/>
              <a:t>VMware ESX Hardening</a:t>
            </a:r>
          </a:p>
        </p:txBody>
      </p:sp>
      <p:sp>
        <p:nvSpPr>
          <p:cNvPr id="4" name="Rectangle 3">
            <a:extLst>
              <a:ext uri="{FF2B5EF4-FFF2-40B4-BE49-F238E27FC236}">
                <a16:creationId xmlns:a16="http://schemas.microsoft.com/office/drawing/2014/main" id="{D42F3BC3-D665-42FF-8A85-2286B50DFEEA}"/>
              </a:ext>
            </a:extLst>
          </p:cNvPr>
          <p:cNvSpPr/>
          <p:nvPr/>
        </p:nvSpPr>
        <p:spPr>
          <a:xfrm>
            <a:off x="307635" y="2923764"/>
            <a:ext cx="8528730" cy="1772062"/>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ln>
                <a:solidFill>
                  <a:schemeClr val="tx1"/>
                </a:solidFill>
                <a:prstDash val="dash"/>
              </a:ln>
            </a:endParaRPr>
          </a:p>
        </p:txBody>
      </p:sp>
      <p:sp>
        <p:nvSpPr>
          <p:cNvPr id="17" name="TextBox 16">
            <a:extLst>
              <a:ext uri="{FF2B5EF4-FFF2-40B4-BE49-F238E27FC236}">
                <a16:creationId xmlns:a16="http://schemas.microsoft.com/office/drawing/2014/main" id="{E12D4426-5720-4B1F-A93E-2D953ED82C18}"/>
              </a:ext>
            </a:extLst>
          </p:cNvPr>
          <p:cNvSpPr txBox="1"/>
          <p:nvPr/>
        </p:nvSpPr>
        <p:spPr>
          <a:xfrm>
            <a:off x="488463" y="2787323"/>
            <a:ext cx="3053208" cy="276999"/>
          </a:xfrm>
          <a:prstGeom prst="rect">
            <a:avLst/>
          </a:prstGeom>
          <a:solidFill>
            <a:schemeClr val="bg1"/>
          </a:solidFill>
          <a:ln>
            <a:solidFill>
              <a:schemeClr val="accent2"/>
            </a:solidFill>
          </a:ln>
        </p:spPr>
        <p:txBody>
          <a:bodyPr wrap="none" rtlCol="0">
            <a:spAutoFit/>
          </a:bodyPr>
          <a:lstStyle/>
          <a:p>
            <a:r>
              <a:rPr lang="en-IN" sz="1200" b="1" dirty="0"/>
              <a:t>Few reference for use case automated  </a:t>
            </a:r>
          </a:p>
        </p:txBody>
      </p:sp>
    </p:spTree>
    <p:extLst>
      <p:ext uri="{BB962C8B-B14F-4D97-AF65-F5344CB8AC3E}">
        <p14:creationId xmlns:p14="http://schemas.microsoft.com/office/powerpoint/2010/main" val="3057449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0EB70-97A0-4D6B-8937-30A0A7EB37AA}"/>
              </a:ext>
            </a:extLst>
          </p:cNvPr>
          <p:cNvSpPr>
            <a:spLocks noGrp="1"/>
          </p:cNvSpPr>
          <p:nvPr>
            <p:ph type="title"/>
          </p:nvPr>
        </p:nvSpPr>
        <p:spPr>
          <a:xfrm>
            <a:off x="324000" y="367274"/>
            <a:ext cx="7537450" cy="369321"/>
          </a:xfrm>
          <a:prstGeom prst="rect">
            <a:avLst/>
          </a:prstGeom>
        </p:spPr>
        <p:txBody>
          <a:bodyPr vert="horz" wrap="square" lIns="0" tIns="45715" rIns="91428" bIns="45715" rtlCol="0" anchor="ctr">
            <a:spAutoFit/>
          </a:bodyPr>
          <a:lstStyle/>
          <a:p>
            <a:r>
              <a:rPr lang="en-US" dirty="0"/>
              <a:t>ITSM tool Capability</a:t>
            </a:r>
            <a:endParaRPr lang="en-IN" dirty="0"/>
          </a:p>
        </p:txBody>
      </p:sp>
      <p:pic>
        <p:nvPicPr>
          <p:cNvPr id="6" name="Picture 5">
            <a:extLst>
              <a:ext uri="{FF2B5EF4-FFF2-40B4-BE49-F238E27FC236}">
                <a16:creationId xmlns:a16="http://schemas.microsoft.com/office/drawing/2014/main" id="{8D468181-DC37-45FD-8B56-CB0337EAB1DA}"/>
              </a:ext>
            </a:extLst>
          </p:cNvPr>
          <p:cNvPicPr>
            <a:picLocks noChangeAspect="1"/>
          </p:cNvPicPr>
          <p:nvPr/>
        </p:nvPicPr>
        <p:blipFill>
          <a:blip r:embed="rId2"/>
          <a:stretch>
            <a:fillRect/>
          </a:stretch>
        </p:blipFill>
        <p:spPr>
          <a:xfrm>
            <a:off x="5766991" y="3948594"/>
            <a:ext cx="750224" cy="769626"/>
          </a:xfrm>
          <a:prstGeom prst="rect">
            <a:avLst/>
          </a:prstGeom>
        </p:spPr>
      </p:pic>
      <p:sp>
        <p:nvSpPr>
          <p:cNvPr id="7" name="TextBox 6">
            <a:extLst>
              <a:ext uri="{FF2B5EF4-FFF2-40B4-BE49-F238E27FC236}">
                <a16:creationId xmlns:a16="http://schemas.microsoft.com/office/drawing/2014/main" id="{4B6F411D-4D46-4464-A091-05AA817A07F9}"/>
              </a:ext>
            </a:extLst>
          </p:cNvPr>
          <p:cNvSpPr txBox="1"/>
          <p:nvPr/>
        </p:nvSpPr>
        <p:spPr>
          <a:xfrm>
            <a:off x="6517944" y="3905303"/>
            <a:ext cx="1835759" cy="261610"/>
          </a:xfrm>
          <a:prstGeom prst="rect">
            <a:avLst/>
          </a:prstGeom>
          <a:noFill/>
        </p:spPr>
        <p:txBody>
          <a:bodyPr wrap="none" rtlCol="0">
            <a:spAutoFit/>
          </a:bodyPr>
          <a:lstStyle/>
          <a:p>
            <a:r>
              <a:rPr lang="en-US" sz="1100" dirty="0"/>
              <a:t>Infrastructure Automation</a:t>
            </a:r>
            <a:endParaRPr lang="en-IN" sz="1100" dirty="0"/>
          </a:p>
        </p:txBody>
      </p:sp>
      <p:sp>
        <p:nvSpPr>
          <p:cNvPr id="20" name="TextBox 19">
            <a:extLst>
              <a:ext uri="{FF2B5EF4-FFF2-40B4-BE49-F238E27FC236}">
                <a16:creationId xmlns:a16="http://schemas.microsoft.com/office/drawing/2014/main" id="{251B570E-456F-43FE-AA0B-9C7EF78F9F98}"/>
              </a:ext>
            </a:extLst>
          </p:cNvPr>
          <p:cNvSpPr txBox="1"/>
          <p:nvPr/>
        </p:nvSpPr>
        <p:spPr>
          <a:xfrm>
            <a:off x="6517943" y="4163218"/>
            <a:ext cx="1553630" cy="261610"/>
          </a:xfrm>
          <a:prstGeom prst="rect">
            <a:avLst/>
          </a:prstGeom>
          <a:noFill/>
        </p:spPr>
        <p:txBody>
          <a:bodyPr wrap="none" rtlCol="0">
            <a:spAutoFit/>
          </a:bodyPr>
          <a:lstStyle/>
          <a:p>
            <a:r>
              <a:rPr lang="en-US" sz="1100" dirty="0"/>
              <a:t>Workflow Automation</a:t>
            </a:r>
            <a:endParaRPr lang="en-IN" sz="1100" dirty="0"/>
          </a:p>
        </p:txBody>
      </p:sp>
      <p:sp>
        <p:nvSpPr>
          <p:cNvPr id="21" name="TextBox 20">
            <a:extLst>
              <a:ext uri="{FF2B5EF4-FFF2-40B4-BE49-F238E27FC236}">
                <a16:creationId xmlns:a16="http://schemas.microsoft.com/office/drawing/2014/main" id="{648F6322-5953-49BD-9BAD-FEA4A1CBFDB6}"/>
              </a:ext>
            </a:extLst>
          </p:cNvPr>
          <p:cNvSpPr txBox="1"/>
          <p:nvPr/>
        </p:nvSpPr>
        <p:spPr>
          <a:xfrm>
            <a:off x="6517944" y="4421133"/>
            <a:ext cx="1593706" cy="261610"/>
          </a:xfrm>
          <a:prstGeom prst="rect">
            <a:avLst/>
          </a:prstGeom>
          <a:noFill/>
        </p:spPr>
        <p:txBody>
          <a:bodyPr wrap="none" rtlCol="0">
            <a:spAutoFit/>
          </a:bodyPr>
          <a:lstStyle/>
          <a:p>
            <a:r>
              <a:rPr lang="en-US" sz="1100" dirty="0"/>
              <a:t>IT Process Automation</a:t>
            </a:r>
            <a:endParaRPr lang="en-IN" sz="1100" dirty="0"/>
          </a:p>
        </p:txBody>
      </p:sp>
      <p:grpSp>
        <p:nvGrpSpPr>
          <p:cNvPr id="17" name="Group 16">
            <a:extLst>
              <a:ext uri="{FF2B5EF4-FFF2-40B4-BE49-F238E27FC236}">
                <a16:creationId xmlns:a16="http://schemas.microsoft.com/office/drawing/2014/main" id="{EAAE397D-A9FB-4CB3-9D44-400D93C3D47D}"/>
              </a:ext>
            </a:extLst>
          </p:cNvPr>
          <p:cNvGrpSpPr/>
          <p:nvPr/>
        </p:nvGrpSpPr>
        <p:grpSpPr>
          <a:xfrm>
            <a:off x="4267200" y="1932879"/>
            <a:ext cx="4572000" cy="2027032"/>
            <a:chOff x="4058517" y="1658520"/>
            <a:chExt cx="5021231" cy="2226202"/>
          </a:xfrm>
        </p:grpSpPr>
        <p:pic>
          <p:nvPicPr>
            <p:cNvPr id="3" name="Picture 2">
              <a:extLst>
                <a:ext uri="{FF2B5EF4-FFF2-40B4-BE49-F238E27FC236}">
                  <a16:creationId xmlns:a16="http://schemas.microsoft.com/office/drawing/2014/main" id="{DF3A840A-92F1-47B6-9BBA-29E99B87B477}"/>
                </a:ext>
              </a:extLst>
            </p:cNvPr>
            <p:cNvPicPr>
              <a:picLocks noChangeAspect="1"/>
            </p:cNvPicPr>
            <p:nvPr/>
          </p:nvPicPr>
          <p:blipFill>
            <a:blip r:embed="rId3"/>
            <a:stretch>
              <a:fillRect/>
            </a:stretch>
          </p:blipFill>
          <p:spPr>
            <a:xfrm>
              <a:off x="4058517" y="1658520"/>
              <a:ext cx="5021231" cy="2226202"/>
            </a:xfrm>
            <a:prstGeom prst="rect">
              <a:avLst/>
            </a:prstGeom>
          </p:spPr>
        </p:pic>
        <p:pic>
          <p:nvPicPr>
            <p:cNvPr id="5" name="Picture 4">
              <a:extLst>
                <a:ext uri="{FF2B5EF4-FFF2-40B4-BE49-F238E27FC236}">
                  <a16:creationId xmlns:a16="http://schemas.microsoft.com/office/drawing/2014/main" id="{AE0D788C-06EF-435B-8B5B-B553594336DF}"/>
                </a:ext>
              </a:extLst>
            </p:cNvPr>
            <p:cNvPicPr>
              <a:picLocks noChangeAspect="1"/>
            </p:cNvPicPr>
            <p:nvPr/>
          </p:nvPicPr>
          <p:blipFill>
            <a:blip r:embed="rId2"/>
            <a:stretch>
              <a:fillRect/>
            </a:stretch>
          </p:blipFill>
          <p:spPr>
            <a:xfrm>
              <a:off x="8223250" y="2488252"/>
              <a:ext cx="552450" cy="566737"/>
            </a:xfrm>
            <a:prstGeom prst="rect">
              <a:avLst/>
            </a:prstGeom>
          </p:spPr>
        </p:pic>
        <p:cxnSp>
          <p:nvCxnSpPr>
            <p:cNvPr id="23" name="Straight Connector 22">
              <a:extLst>
                <a:ext uri="{FF2B5EF4-FFF2-40B4-BE49-F238E27FC236}">
                  <a16:creationId xmlns:a16="http://schemas.microsoft.com/office/drawing/2014/main" id="{B7A46E68-5586-4BCC-B512-5ADBE015C9EA}"/>
                </a:ext>
              </a:extLst>
            </p:cNvPr>
            <p:cNvCxnSpPr/>
            <p:nvPr/>
          </p:nvCxnSpPr>
          <p:spPr>
            <a:xfrm flipH="1">
              <a:off x="6750943" y="2571750"/>
              <a:ext cx="1072257" cy="742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572BD6D-1F4B-440D-B7D4-DB77F75C5D75}"/>
                </a:ext>
              </a:extLst>
            </p:cNvPr>
            <p:cNvCxnSpPr>
              <a:cxnSpLocks/>
            </p:cNvCxnSpPr>
            <p:nvPr/>
          </p:nvCxnSpPr>
          <p:spPr>
            <a:xfrm flipH="1">
              <a:off x="7226300" y="2571750"/>
              <a:ext cx="596900" cy="742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10E66DE-2B0E-4491-B15A-A2228153492F}"/>
                </a:ext>
              </a:extLst>
            </p:cNvPr>
            <p:cNvCxnSpPr>
              <a:cxnSpLocks/>
            </p:cNvCxnSpPr>
            <p:nvPr/>
          </p:nvCxnSpPr>
          <p:spPr>
            <a:xfrm>
              <a:off x="7823200" y="2571750"/>
              <a:ext cx="0" cy="742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3219D8C-69DA-408B-A711-3B1B9DB645BC}"/>
                </a:ext>
              </a:extLst>
            </p:cNvPr>
            <p:cNvCxnSpPr>
              <a:cxnSpLocks/>
            </p:cNvCxnSpPr>
            <p:nvPr/>
          </p:nvCxnSpPr>
          <p:spPr>
            <a:xfrm>
              <a:off x="7823200" y="2571750"/>
              <a:ext cx="552117" cy="74295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27" name="Picture 2" descr="সম্পর্কিত ছবি">
            <a:extLst>
              <a:ext uri="{FF2B5EF4-FFF2-40B4-BE49-F238E27FC236}">
                <a16:creationId xmlns:a16="http://schemas.microsoft.com/office/drawing/2014/main" id="{C4FDC444-5CA4-4C6A-A9E0-4E7AFD9F8B4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23851" y="1005731"/>
            <a:ext cx="3815726" cy="2909595"/>
          </a:xfrm>
          <a:prstGeom prst="rect">
            <a:avLst/>
          </a:prstGeom>
        </p:spPr>
      </p:pic>
      <p:sp>
        <p:nvSpPr>
          <p:cNvPr id="39" name="Arrow: Pentagon 38">
            <a:extLst>
              <a:ext uri="{FF2B5EF4-FFF2-40B4-BE49-F238E27FC236}">
                <a16:creationId xmlns:a16="http://schemas.microsoft.com/office/drawing/2014/main" id="{12DE06DA-4D09-4FFE-8BF7-08A6A9B5B58F}"/>
              </a:ext>
            </a:extLst>
          </p:cNvPr>
          <p:cNvSpPr/>
          <p:nvPr/>
        </p:nvSpPr>
        <p:spPr>
          <a:xfrm rot="5400000">
            <a:off x="6129308" y="-823943"/>
            <a:ext cx="847785" cy="4572002"/>
          </a:xfrm>
          <a:prstGeom prst="homePlate">
            <a:avLst>
              <a:gd name="adj" fmla="val 0"/>
            </a:avLst>
          </a:prstGeom>
          <a:solidFill>
            <a:schemeClr val="accent5">
              <a:lumMod val="20000"/>
              <a:lumOff val="80000"/>
            </a:schemeClr>
          </a:solidFill>
          <a:ln w="12700">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0" name="TextBox 39">
            <a:extLst>
              <a:ext uri="{FF2B5EF4-FFF2-40B4-BE49-F238E27FC236}">
                <a16:creationId xmlns:a16="http://schemas.microsoft.com/office/drawing/2014/main" id="{AF24A58C-F982-4BA9-A64C-B325AD166C40}"/>
              </a:ext>
            </a:extLst>
          </p:cNvPr>
          <p:cNvSpPr txBox="1"/>
          <p:nvPr/>
        </p:nvSpPr>
        <p:spPr>
          <a:xfrm>
            <a:off x="4391026" y="1116193"/>
            <a:ext cx="4252379" cy="630942"/>
          </a:xfrm>
          <a:prstGeom prst="rect">
            <a:avLst/>
          </a:prstGeom>
          <a:noFill/>
        </p:spPr>
        <p:txBody>
          <a:bodyPr wrap="square" rtlCol="0">
            <a:spAutoFit/>
          </a:bodyPr>
          <a:lstStyle/>
          <a:p>
            <a:pPr marL="171446" indent="-171446">
              <a:spcAft>
                <a:spcPts val="600"/>
              </a:spcAft>
              <a:buFont typeface="Arial" panose="020B0604020202020204" pitchFamily="34" charset="0"/>
              <a:buChar char="•"/>
            </a:pPr>
            <a:r>
              <a:rPr lang="en-US" sz="1000" dirty="0"/>
              <a:t>ServiceNow is the ITSM and dashboarding tool</a:t>
            </a:r>
          </a:p>
          <a:p>
            <a:pPr marL="171446" indent="-171446">
              <a:spcAft>
                <a:spcPts val="600"/>
              </a:spcAft>
              <a:buFont typeface="Arial" panose="020B0604020202020204" pitchFamily="34" charset="0"/>
              <a:buChar char="•"/>
            </a:pPr>
            <a:r>
              <a:rPr lang="en-US" sz="1000" dirty="0"/>
              <a:t>All monitoring and management tools of network, security, data center and cloud services are integrated into ServiceNow.</a:t>
            </a:r>
            <a:endParaRPr lang="en-IN" sz="1000" dirty="0"/>
          </a:p>
        </p:txBody>
      </p:sp>
    </p:spTree>
    <p:extLst>
      <p:ext uri="{BB962C8B-B14F-4D97-AF65-F5344CB8AC3E}">
        <p14:creationId xmlns:p14="http://schemas.microsoft.com/office/powerpoint/2010/main" val="236872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4"/>
          <p:cNvSpPr>
            <a:spLocks noGrp="1"/>
          </p:cNvSpPr>
          <p:nvPr>
            <p:ph type="title"/>
          </p:nvPr>
        </p:nvSpPr>
        <p:spPr/>
        <p:txBody>
          <a:bodyPr/>
          <a:lstStyle/>
          <a:p>
            <a:r>
              <a:rPr lang="en-US" dirty="0">
                <a:latin typeface="+mj-lt"/>
              </a:rPr>
              <a:t>Monitoring Landscape </a:t>
            </a:r>
          </a:p>
        </p:txBody>
      </p:sp>
      <p:sp>
        <p:nvSpPr>
          <p:cNvPr id="36" name="Rectangle 35"/>
          <p:cNvSpPr/>
          <p:nvPr/>
        </p:nvSpPr>
        <p:spPr>
          <a:xfrm>
            <a:off x="197371" y="895351"/>
            <a:ext cx="8329809" cy="418369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68570" tIns="34289" rIns="68570" bIns="34289" anchor="ctr"/>
          <a:lstStyle/>
          <a:p>
            <a:pPr algn="ctr" defTabSz="914198">
              <a:defRPr/>
            </a:pPr>
            <a:endParaRPr lang="en-US" sz="1575" kern="0" dirty="0">
              <a:solidFill>
                <a:srgbClr val="58676D"/>
              </a:solidFill>
              <a:latin typeface="+mj-lt"/>
              <a:ea typeface="Arial Unicode MS" pitchFamily="34" charset="-128"/>
              <a:cs typeface="Arial Unicode MS" pitchFamily="34" charset="-128"/>
            </a:endParaRPr>
          </a:p>
        </p:txBody>
      </p:sp>
      <p:sp>
        <p:nvSpPr>
          <p:cNvPr id="46" name="Rounded Rectangle 45"/>
          <p:cNvSpPr/>
          <p:nvPr/>
        </p:nvSpPr>
        <p:spPr>
          <a:xfrm>
            <a:off x="257170" y="4076283"/>
            <a:ext cx="2778653" cy="812225"/>
          </a:xfrm>
          <a:prstGeom prst="roundRect">
            <a:avLst>
              <a:gd name="adj" fmla="val 0"/>
            </a:avLst>
          </a:prstGeom>
          <a:noFill/>
          <a:ln w="12700" cap="flat" cmpd="sng" algn="ctr">
            <a:noFill/>
            <a:prstDash val="solid"/>
          </a:ln>
          <a:effectLst/>
        </p:spPr>
        <p:txBody>
          <a:bodyPr rot="0" spcFirstLastPara="0" vertOverflow="overflow" horzOverflow="overflow" vert="horz" wrap="square" lIns="68570" tIns="0" rIns="68570" bIns="34289" numCol="1" spcCol="0" rtlCol="0" fromWordArt="0" anchor="t" anchorCtr="0" forceAA="0" compatLnSpc="1">
            <a:prstTxWarp prst="textNoShape">
              <a:avLst/>
            </a:prstTxWarp>
            <a:noAutofit/>
          </a:bodyPr>
          <a:lstStyle/>
          <a:p>
            <a:pPr defTabSz="685647">
              <a:buClr>
                <a:srgbClr val="FFFFFF"/>
              </a:buClr>
              <a:defRPr/>
            </a:pPr>
            <a:endParaRPr lang="en-US" sz="1125" kern="0" dirty="0">
              <a:solidFill>
                <a:srgbClr val="53BBD4"/>
              </a:solidFill>
              <a:latin typeface="+mj-lt"/>
            </a:endParaRPr>
          </a:p>
        </p:txBody>
      </p:sp>
      <p:sp>
        <p:nvSpPr>
          <p:cNvPr id="3" name="Rounded Rectangle 2"/>
          <p:cNvSpPr/>
          <p:nvPr/>
        </p:nvSpPr>
        <p:spPr>
          <a:xfrm>
            <a:off x="197376" y="895354"/>
            <a:ext cx="2778653" cy="1269367"/>
          </a:xfrm>
          <a:prstGeom prst="roundRect">
            <a:avLst/>
          </a:prstGeom>
          <a:noFill/>
          <a:ln w="12700" cap="flat" cmpd="sng" algn="ctr">
            <a:noFill/>
            <a:prstDash val="solid"/>
          </a:ln>
          <a:effectLst/>
        </p:spPr>
        <p:txBody>
          <a:bodyPr vert="horz" lIns="68570" tIns="0" rIns="68570" bIns="34289" rtlCol="0" anchor="t" anchorCtr="0"/>
          <a:lstStyle/>
          <a:p>
            <a:pPr defTabSz="685647">
              <a:buClr>
                <a:srgbClr val="FFFFFF"/>
              </a:buClr>
              <a:defRPr/>
            </a:pPr>
            <a:r>
              <a:rPr lang="en-US" sz="1125" b="1" kern="0" dirty="0">
                <a:solidFill>
                  <a:schemeClr val="tx2"/>
                </a:solidFill>
                <a:latin typeface="+mj-lt"/>
              </a:rPr>
              <a:t>APPLICATION MONITORING</a:t>
            </a:r>
          </a:p>
        </p:txBody>
      </p:sp>
      <p:sp>
        <p:nvSpPr>
          <p:cNvPr id="27" name="Rounded Rectangle 26"/>
          <p:cNvSpPr/>
          <p:nvPr/>
        </p:nvSpPr>
        <p:spPr>
          <a:xfrm>
            <a:off x="214738" y="2205829"/>
            <a:ext cx="2778653" cy="969517"/>
          </a:xfrm>
          <a:prstGeom prst="roundRect">
            <a:avLst/>
          </a:prstGeom>
          <a:noFill/>
          <a:ln w="12700" cap="flat" cmpd="sng" algn="ctr">
            <a:noFill/>
            <a:prstDash val="solid"/>
          </a:ln>
          <a:effectLst/>
        </p:spPr>
        <p:txBody>
          <a:bodyPr rot="0" spcFirstLastPara="0" vertOverflow="overflow" horzOverflow="overflow" vert="horz" wrap="square" lIns="68570" tIns="0" rIns="68570" bIns="34289" numCol="1" spcCol="0" rtlCol="0" fromWordArt="0" anchor="t" anchorCtr="0" forceAA="0" compatLnSpc="1">
            <a:prstTxWarp prst="textNoShape">
              <a:avLst/>
            </a:prstTxWarp>
            <a:noAutofit/>
          </a:bodyPr>
          <a:lstStyle/>
          <a:p>
            <a:pPr defTabSz="685647">
              <a:buClr>
                <a:srgbClr val="FFFFFF"/>
              </a:buClr>
              <a:defRPr/>
            </a:pPr>
            <a:r>
              <a:rPr lang="en-US" sz="1125" b="1" kern="0" dirty="0">
                <a:solidFill>
                  <a:schemeClr val="tx2"/>
                </a:solidFill>
                <a:latin typeface="+mj-lt"/>
              </a:rPr>
              <a:t>VIRTUALIZATION MONITORING</a:t>
            </a:r>
          </a:p>
          <a:p>
            <a:pPr defTabSz="685647">
              <a:buClr>
                <a:srgbClr val="FFFFFF"/>
              </a:buClr>
              <a:defRPr/>
            </a:pPr>
            <a:endParaRPr lang="en-US" sz="1125" kern="0" dirty="0">
              <a:solidFill>
                <a:schemeClr val="tx2"/>
              </a:solidFill>
              <a:latin typeface="+mj-lt"/>
            </a:endParaRPr>
          </a:p>
        </p:txBody>
      </p:sp>
      <p:sp>
        <p:nvSpPr>
          <p:cNvPr id="28" name="Rounded Rectangle 27"/>
          <p:cNvSpPr/>
          <p:nvPr/>
        </p:nvSpPr>
        <p:spPr>
          <a:xfrm>
            <a:off x="246294" y="3278493"/>
            <a:ext cx="2778653" cy="689657"/>
          </a:xfrm>
          <a:prstGeom prst="roundRect">
            <a:avLst>
              <a:gd name="adj" fmla="val 0"/>
            </a:avLst>
          </a:prstGeom>
          <a:noFill/>
          <a:ln w="12700" cap="flat" cmpd="sng" algn="ctr">
            <a:noFill/>
            <a:prstDash val="solid"/>
          </a:ln>
          <a:effectLst/>
        </p:spPr>
        <p:txBody>
          <a:bodyPr rot="0" spcFirstLastPara="0" vertOverflow="overflow" horzOverflow="overflow" vert="horz" wrap="square" lIns="68570" tIns="0" rIns="68570" bIns="34289" numCol="1" spcCol="0" rtlCol="0" fromWordArt="0" anchor="t" anchorCtr="0" forceAA="0" compatLnSpc="1">
            <a:prstTxWarp prst="textNoShape">
              <a:avLst/>
            </a:prstTxWarp>
            <a:noAutofit/>
          </a:bodyPr>
          <a:lstStyle/>
          <a:p>
            <a:pPr defTabSz="685647">
              <a:buClr>
                <a:srgbClr val="FFFFFF"/>
              </a:buClr>
              <a:defRPr/>
            </a:pPr>
            <a:r>
              <a:rPr lang="en-US" sz="1125" b="1" kern="0" dirty="0">
                <a:solidFill>
                  <a:schemeClr val="tx2"/>
                </a:solidFill>
                <a:latin typeface="+mj-lt"/>
              </a:rPr>
              <a:t>DATACENTER MONITORING</a:t>
            </a:r>
          </a:p>
          <a:p>
            <a:pPr defTabSz="685647">
              <a:buClr>
                <a:srgbClr val="FFFFFF"/>
              </a:buClr>
              <a:defRPr/>
            </a:pPr>
            <a:endParaRPr lang="en-US" sz="1125" kern="0" dirty="0">
              <a:solidFill>
                <a:schemeClr val="tx2"/>
              </a:solidFill>
              <a:latin typeface="+mj-lt"/>
            </a:endParaRPr>
          </a:p>
        </p:txBody>
      </p:sp>
      <p:sp>
        <p:nvSpPr>
          <p:cNvPr id="39" name="Rectangle 38"/>
          <p:cNvSpPr/>
          <p:nvPr/>
        </p:nvSpPr>
        <p:spPr>
          <a:xfrm>
            <a:off x="270708" y="2588480"/>
            <a:ext cx="1375784" cy="438580"/>
          </a:xfrm>
          <a:prstGeom prst="rect">
            <a:avLst/>
          </a:prstGeom>
          <a:noFill/>
          <a:ln>
            <a:noFill/>
          </a:ln>
          <a:effectLst/>
        </p:spPr>
        <p:txBody>
          <a:bodyPr wrap="square" lIns="68570" tIns="34289" rIns="68570" bIns="34289">
            <a:spAutoFit/>
          </a:bodyPr>
          <a:lstStyle/>
          <a:p>
            <a:pPr marL="85707" indent="-85707" defTabSz="914198">
              <a:buFont typeface="Wingdings" charset="2"/>
              <a:buChar char="§"/>
              <a:defRPr/>
            </a:pPr>
            <a:r>
              <a:rPr lang="en-US" sz="800" kern="0" dirty="0">
                <a:solidFill>
                  <a:schemeClr val="tx1">
                    <a:lumMod val="75000"/>
                    <a:lumOff val="25000"/>
                  </a:schemeClr>
                </a:solidFill>
                <a:latin typeface="+mj-lt"/>
              </a:rPr>
              <a:t>VMware</a:t>
            </a:r>
          </a:p>
          <a:p>
            <a:pPr marL="85707" indent="-85707" defTabSz="914198">
              <a:buFont typeface="Wingdings" charset="2"/>
              <a:buChar char="§"/>
              <a:defRPr/>
            </a:pPr>
            <a:r>
              <a:rPr lang="en-US" sz="800" kern="0" dirty="0">
                <a:solidFill>
                  <a:schemeClr val="tx1">
                    <a:lumMod val="75000"/>
                    <a:lumOff val="25000"/>
                  </a:schemeClr>
                </a:solidFill>
                <a:latin typeface="+mj-lt"/>
              </a:rPr>
              <a:t>Citrix XenServer</a:t>
            </a:r>
          </a:p>
          <a:p>
            <a:pPr marL="85707" indent="-85707" defTabSz="914198">
              <a:buFont typeface="Wingdings" charset="2"/>
              <a:buChar char="§"/>
              <a:defRPr/>
            </a:pPr>
            <a:r>
              <a:rPr lang="en-US" sz="800" kern="0" dirty="0">
                <a:solidFill>
                  <a:schemeClr val="tx1">
                    <a:lumMod val="75000"/>
                    <a:lumOff val="25000"/>
                  </a:schemeClr>
                </a:solidFill>
                <a:latin typeface="+mj-lt"/>
              </a:rPr>
              <a:t>Microsoft Hyper-V</a:t>
            </a:r>
          </a:p>
        </p:txBody>
      </p:sp>
      <p:sp>
        <p:nvSpPr>
          <p:cNvPr id="40" name="Rectangle 39"/>
          <p:cNvSpPr/>
          <p:nvPr/>
        </p:nvSpPr>
        <p:spPr>
          <a:xfrm>
            <a:off x="300342" y="1252225"/>
            <a:ext cx="1387459" cy="561690"/>
          </a:xfrm>
          <a:prstGeom prst="rect">
            <a:avLst/>
          </a:prstGeom>
          <a:noFill/>
          <a:ln>
            <a:noFill/>
          </a:ln>
          <a:effectLst/>
        </p:spPr>
        <p:txBody>
          <a:bodyPr lIns="68570" tIns="34289" rIns="68570" bIns="34289">
            <a:spAutoFit/>
          </a:bodyPr>
          <a:lstStyle/>
          <a:p>
            <a:pPr marL="85707" indent="-85707" defTabSz="914198">
              <a:buFont typeface="Wingdings" charset="2"/>
              <a:buChar char="§"/>
              <a:defRPr/>
            </a:pPr>
            <a:r>
              <a:rPr lang="en-US" sz="800" kern="0" dirty="0">
                <a:solidFill>
                  <a:schemeClr val="tx1">
                    <a:lumMod val="75000"/>
                    <a:lumOff val="25000"/>
                  </a:schemeClr>
                </a:solidFill>
                <a:latin typeface="+mj-lt"/>
              </a:rPr>
              <a:t>Microsoft Exchange</a:t>
            </a:r>
          </a:p>
          <a:p>
            <a:pPr marL="85707" indent="-85707" defTabSz="914198">
              <a:buFont typeface="Wingdings" charset="2"/>
              <a:buChar char="§"/>
              <a:defRPr/>
            </a:pPr>
            <a:r>
              <a:rPr lang="en-US" sz="800" kern="0" dirty="0">
                <a:solidFill>
                  <a:schemeClr val="tx1">
                    <a:lumMod val="75000"/>
                    <a:lumOff val="25000"/>
                  </a:schemeClr>
                </a:solidFill>
                <a:latin typeface="+mj-lt"/>
              </a:rPr>
              <a:t>Apache Tomcat</a:t>
            </a:r>
          </a:p>
          <a:p>
            <a:pPr marL="85707" indent="-85707" defTabSz="914198">
              <a:buFont typeface="Wingdings" charset="2"/>
              <a:buChar char="§"/>
              <a:defRPr/>
            </a:pPr>
            <a:r>
              <a:rPr lang="en-US" sz="800" kern="0" dirty="0">
                <a:solidFill>
                  <a:schemeClr val="tx1">
                    <a:lumMod val="75000"/>
                    <a:lumOff val="25000"/>
                  </a:schemeClr>
                </a:solidFill>
                <a:latin typeface="+mj-lt"/>
              </a:rPr>
              <a:t>Microsoft IIS</a:t>
            </a:r>
          </a:p>
          <a:p>
            <a:pPr defTabSz="914198">
              <a:defRPr/>
            </a:pPr>
            <a:endParaRPr lang="en-US" sz="800" kern="0" dirty="0">
              <a:solidFill>
                <a:schemeClr val="tx1">
                  <a:lumMod val="75000"/>
                  <a:lumOff val="25000"/>
                </a:schemeClr>
              </a:solidFill>
              <a:latin typeface="+mj-lt"/>
            </a:endParaRPr>
          </a:p>
        </p:txBody>
      </p:sp>
      <p:sp>
        <p:nvSpPr>
          <p:cNvPr id="41" name="Rectangle 40"/>
          <p:cNvSpPr/>
          <p:nvPr/>
        </p:nvSpPr>
        <p:spPr>
          <a:xfrm>
            <a:off x="5970933" y="1275107"/>
            <a:ext cx="1569230" cy="772004"/>
          </a:xfrm>
          <a:prstGeom prst="rect">
            <a:avLst/>
          </a:prstGeom>
          <a:noFill/>
          <a:ln>
            <a:noFill/>
          </a:ln>
          <a:effectLst/>
        </p:spPr>
        <p:txBody>
          <a:bodyPr wrap="square" lIns="68570" tIns="34289" rIns="68570" bIns="34289">
            <a:spAutoFit/>
          </a:bodyPr>
          <a:lstStyle/>
          <a:p>
            <a:pPr marL="89279" indent="-89279" defTabSz="914198">
              <a:buFont typeface="Wingdings" charset="2"/>
              <a:buChar char="§"/>
              <a:defRPr/>
            </a:pPr>
            <a:r>
              <a:rPr lang="en-US" sz="800" kern="0" dirty="0">
                <a:solidFill>
                  <a:schemeClr val="tx1">
                    <a:lumMod val="75000"/>
                    <a:lumOff val="25000"/>
                  </a:schemeClr>
                </a:solidFill>
                <a:latin typeface="+mj-lt"/>
              </a:rPr>
              <a:t>Private</a:t>
            </a:r>
          </a:p>
          <a:p>
            <a:pPr marL="171414" lvl="1" indent="-85707" defTabSz="914198">
              <a:spcAft>
                <a:spcPts val="225"/>
              </a:spcAft>
              <a:buFont typeface="Lucida Grande"/>
              <a:buChar char="–"/>
              <a:defRPr/>
            </a:pPr>
            <a:r>
              <a:rPr lang="en-US" sz="700" kern="0" dirty="0">
                <a:solidFill>
                  <a:schemeClr val="tx1">
                    <a:lumMod val="75000"/>
                    <a:lumOff val="25000"/>
                  </a:schemeClr>
                </a:solidFill>
                <a:latin typeface="+mj-lt"/>
              </a:rPr>
              <a:t>Flexpod, Vblock</a:t>
            </a:r>
          </a:p>
          <a:p>
            <a:pPr marL="84517" indent="-84517" defTabSz="914198">
              <a:buFont typeface="Wingdings" charset="2"/>
              <a:buChar char="§"/>
              <a:defRPr/>
            </a:pPr>
            <a:r>
              <a:rPr lang="en-US" sz="800" kern="0" dirty="0">
                <a:solidFill>
                  <a:schemeClr val="tx1">
                    <a:lumMod val="75000"/>
                    <a:lumOff val="25000"/>
                  </a:schemeClr>
                </a:solidFill>
                <a:latin typeface="+mj-lt"/>
              </a:rPr>
              <a:t>Public</a:t>
            </a:r>
          </a:p>
          <a:p>
            <a:pPr marL="171414" lvl="1" indent="-85707" defTabSz="914198">
              <a:spcAft>
                <a:spcPts val="225"/>
              </a:spcAft>
              <a:buFont typeface="Lucida Grande"/>
              <a:buChar char="–"/>
              <a:defRPr/>
            </a:pPr>
            <a:r>
              <a:rPr lang="en-US" sz="700" kern="0" dirty="0">
                <a:solidFill>
                  <a:schemeClr val="tx1">
                    <a:lumMod val="75000"/>
                    <a:lumOff val="25000"/>
                  </a:schemeClr>
                </a:solidFill>
                <a:latin typeface="+mj-lt"/>
              </a:rPr>
              <a:t>AWS, Rackspace, MS Azure, Google App Engine, Google Apps, SFDC CRM</a:t>
            </a:r>
          </a:p>
        </p:txBody>
      </p:sp>
      <p:sp>
        <p:nvSpPr>
          <p:cNvPr id="42" name="Rectangle 41"/>
          <p:cNvSpPr/>
          <p:nvPr/>
        </p:nvSpPr>
        <p:spPr>
          <a:xfrm>
            <a:off x="7500027" y="2575579"/>
            <a:ext cx="1400243" cy="438580"/>
          </a:xfrm>
          <a:prstGeom prst="rect">
            <a:avLst/>
          </a:prstGeom>
          <a:noFill/>
          <a:ln>
            <a:noFill/>
          </a:ln>
          <a:effectLst/>
        </p:spPr>
        <p:txBody>
          <a:bodyPr wrap="square" lIns="68570" tIns="34289" rIns="68570" bIns="34289">
            <a:spAutoFit/>
          </a:bodyPr>
          <a:lstStyle/>
          <a:p>
            <a:pPr marL="85707" indent="-85707" defTabSz="914198">
              <a:buFont typeface="Wingdings" charset="2"/>
              <a:buChar char="§"/>
              <a:defRPr/>
            </a:pPr>
            <a:r>
              <a:rPr lang="en-US" sz="800" kern="0" dirty="0">
                <a:solidFill>
                  <a:schemeClr val="tx1">
                    <a:lumMod val="75000"/>
                    <a:lumOff val="25000"/>
                  </a:schemeClr>
                </a:solidFill>
                <a:latin typeface="+mj-lt"/>
              </a:rPr>
              <a:t>DB2</a:t>
            </a:r>
          </a:p>
          <a:p>
            <a:pPr marL="85707" indent="-85707" defTabSz="914198">
              <a:buFont typeface="Wingdings" charset="2"/>
              <a:buChar char="§"/>
              <a:defRPr/>
            </a:pPr>
            <a:r>
              <a:rPr lang="en-US" sz="800" kern="0" dirty="0" err="1">
                <a:solidFill>
                  <a:schemeClr val="tx1">
                    <a:lumMod val="75000"/>
                    <a:lumOff val="25000"/>
                  </a:schemeClr>
                </a:solidFill>
                <a:latin typeface="+mj-lt"/>
              </a:rPr>
              <a:t>Postgre</a:t>
            </a:r>
            <a:endParaRPr lang="en-US" sz="800" kern="0" dirty="0">
              <a:solidFill>
                <a:schemeClr val="tx1">
                  <a:lumMod val="75000"/>
                  <a:lumOff val="25000"/>
                </a:schemeClr>
              </a:solidFill>
              <a:latin typeface="+mj-lt"/>
            </a:endParaRPr>
          </a:p>
          <a:p>
            <a:pPr marL="85707" indent="-85707" defTabSz="914198">
              <a:buFont typeface="Wingdings" charset="2"/>
              <a:buChar char="§"/>
              <a:defRPr/>
            </a:pPr>
            <a:r>
              <a:rPr lang="en-US" sz="800" kern="0" dirty="0">
                <a:solidFill>
                  <a:schemeClr val="tx1">
                    <a:lumMod val="75000"/>
                    <a:lumOff val="25000"/>
                  </a:schemeClr>
                </a:solidFill>
                <a:latin typeface="+mj-lt"/>
              </a:rPr>
              <a:t>MongoDB</a:t>
            </a:r>
          </a:p>
        </p:txBody>
      </p:sp>
      <p:sp>
        <p:nvSpPr>
          <p:cNvPr id="44" name="Rectangle 43"/>
          <p:cNvSpPr/>
          <p:nvPr/>
        </p:nvSpPr>
        <p:spPr>
          <a:xfrm>
            <a:off x="3135995" y="1275106"/>
            <a:ext cx="2878117" cy="792523"/>
          </a:xfrm>
          <a:prstGeom prst="rect">
            <a:avLst/>
          </a:prstGeom>
          <a:noFill/>
          <a:ln>
            <a:noFill/>
          </a:ln>
          <a:effectLst/>
        </p:spPr>
        <p:txBody>
          <a:bodyPr wrap="square" lIns="68570" tIns="34289" rIns="68570" bIns="34289">
            <a:spAutoFit/>
          </a:bodyPr>
          <a:lstStyle/>
          <a:p>
            <a:pPr marL="85707" indent="-85707" defTabSz="914198">
              <a:buFont typeface="Wingdings" charset="2"/>
              <a:buChar char="§"/>
              <a:defRPr/>
            </a:pPr>
            <a:r>
              <a:rPr lang="en-US" sz="800" kern="0" dirty="0">
                <a:solidFill>
                  <a:schemeClr val="tx1">
                    <a:lumMod val="75000"/>
                    <a:lumOff val="25000"/>
                  </a:schemeClr>
                </a:solidFill>
                <a:latin typeface="+mj-lt"/>
              </a:rPr>
              <a:t>Microsoft Windows Server</a:t>
            </a:r>
          </a:p>
          <a:p>
            <a:pPr marL="85707" indent="-85707" defTabSz="914198">
              <a:buFont typeface="Wingdings" charset="2"/>
              <a:buChar char="§"/>
              <a:defRPr/>
            </a:pPr>
            <a:r>
              <a:rPr lang="en-US" sz="800" kern="0" dirty="0">
                <a:solidFill>
                  <a:schemeClr val="tx1">
                    <a:lumMod val="75000"/>
                    <a:lumOff val="25000"/>
                  </a:schemeClr>
                </a:solidFill>
                <a:latin typeface="+mj-lt"/>
              </a:rPr>
              <a:t>Linux/Unix</a:t>
            </a:r>
          </a:p>
          <a:p>
            <a:pPr marL="171414" lvl="1" indent="-85707" defTabSz="914198">
              <a:buFont typeface="Lucida Grande"/>
              <a:buChar char="–"/>
              <a:defRPr/>
            </a:pPr>
            <a:r>
              <a:rPr lang="fr-FR" sz="700" kern="0" dirty="0">
                <a:solidFill>
                  <a:schemeClr val="tx1">
                    <a:lumMod val="75000"/>
                    <a:lumOff val="25000"/>
                  </a:schemeClr>
                </a:solidFill>
                <a:latin typeface="+mj-lt"/>
              </a:rPr>
              <a:t>Solaris, AIX, HP-UX, Linux, Sinix, Tru64 UNIX, Red Hat</a:t>
            </a:r>
            <a:endParaRPr lang="en-US" sz="700" kern="0" dirty="0">
              <a:solidFill>
                <a:schemeClr val="tx1">
                  <a:lumMod val="75000"/>
                  <a:lumOff val="25000"/>
                </a:schemeClr>
              </a:solidFill>
              <a:latin typeface="+mj-lt"/>
            </a:endParaRPr>
          </a:p>
          <a:p>
            <a:pPr marL="85707" indent="-85707" defTabSz="914198">
              <a:buFont typeface="Wingdings" charset="2"/>
              <a:buChar char="§"/>
              <a:defRPr/>
            </a:pPr>
            <a:r>
              <a:rPr lang="en-US" sz="800" kern="0" dirty="0">
                <a:solidFill>
                  <a:schemeClr val="tx1">
                    <a:lumMod val="75000"/>
                    <a:lumOff val="25000"/>
                  </a:schemeClr>
                </a:solidFill>
                <a:latin typeface="+mj-lt"/>
              </a:rPr>
              <a:t>Cisco Unified Computing System (UCS)</a:t>
            </a:r>
          </a:p>
          <a:p>
            <a:pPr marL="85707" indent="-85707" defTabSz="914198">
              <a:buFont typeface="Wingdings" charset="2"/>
              <a:buChar char="§"/>
              <a:defRPr/>
            </a:pPr>
            <a:r>
              <a:rPr lang="en-US" sz="800" kern="0" dirty="0">
                <a:solidFill>
                  <a:schemeClr val="tx1">
                    <a:lumMod val="75000"/>
                    <a:lumOff val="25000"/>
                  </a:schemeClr>
                </a:solidFill>
                <a:latin typeface="+mj-lt"/>
              </a:rPr>
              <a:t>IBM Power Systems</a:t>
            </a:r>
          </a:p>
          <a:p>
            <a:pPr marL="85707" indent="-85707" defTabSz="914198">
              <a:buFont typeface="Wingdings" charset="2"/>
              <a:buChar char="§"/>
              <a:defRPr/>
            </a:pPr>
            <a:r>
              <a:rPr lang="en-US" sz="800" kern="0" dirty="0">
                <a:solidFill>
                  <a:schemeClr val="tx1">
                    <a:lumMod val="75000"/>
                    <a:lumOff val="25000"/>
                  </a:schemeClr>
                </a:solidFill>
                <a:latin typeface="+mj-lt"/>
              </a:rPr>
              <a:t>Novell Open Enterprise Server</a:t>
            </a:r>
          </a:p>
        </p:txBody>
      </p:sp>
      <p:sp>
        <p:nvSpPr>
          <p:cNvPr id="45" name="Rectangle 44"/>
          <p:cNvSpPr/>
          <p:nvPr/>
        </p:nvSpPr>
        <p:spPr>
          <a:xfrm>
            <a:off x="3090802" y="2591390"/>
            <a:ext cx="1522535" cy="438580"/>
          </a:xfrm>
          <a:prstGeom prst="rect">
            <a:avLst/>
          </a:prstGeom>
          <a:noFill/>
          <a:ln>
            <a:noFill/>
          </a:ln>
          <a:effectLst/>
        </p:spPr>
        <p:txBody>
          <a:bodyPr wrap="square" lIns="68570" tIns="34289" rIns="68570" bIns="34289">
            <a:spAutoFit/>
          </a:bodyPr>
          <a:lstStyle/>
          <a:p>
            <a:pPr marL="85707" indent="-85707" defTabSz="914198">
              <a:buFont typeface="Wingdings" charset="2"/>
              <a:buChar char="§"/>
              <a:defRPr/>
            </a:pPr>
            <a:r>
              <a:rPr lang="en-US" sz="800" kern="0" dirty="0">
                <a:solidFill>
                  <a:schemeClr val="tx1">
                    <a:lumMod val="75000"/>
                    <a:lumOff val="25000"/>
                  </a:schemeClr>
                </a:solidFill>
                <a:latin typeface="+mj-lt"/>
              </a:rPr>
              <a:t>Router and Switch</a:t>
            </a:r>
          </a:p>
          <a:p>
            <a:pPr marL="85707" indent="-85707" defTabSz="914198">
              <a:buFont typeface="Wingdings" charset="2"/>
              <a:buChar char="§"/>
              <a:defRPr/>
            </a:pPr>
            <a:r>
              <a:rPr lang="en-US" sz="800" kern="0" dirty="0">
                <a:solidFill>
                  <a:schemeClr val="tx1">
                    <a:lumMod val="75000"/>
                    <a:lumOff val="25000"/>
                  </a:schemeClr>
                </a:solidFill>
                <a:latin typeface="+mj-lt"/>
              </a:rPr>
              <a:t>Network Response Time</a:t>
            </a:r>
          </a:p>
          <a:p>
            <a:pPr marL="85707" indent="-85707" defTabSz="914198">
              <a:buFont typeface="Wingdings" charset="2"/>
              <a:buChar char="§"/>
              <a:defRPr/>
            </a:pPr>
            <a:r>
              <a:rPr lang="en-US" sz="800" kern="0" dirty="0">
                <a:solidFill>
                  <a:schemeClr val="tx1">
                    <a:lumMod val="75000"/>
                    <a:lumOff val="25000"/>
                  </a:schemeClr>
                </a:solidFill>
                <a:latin typeface="+mj-lt"/>
              </a:rPr>
              <a:t>Cisco Qo5</a:t>
            </a:r>
          </a:p>
        </p:txBody>
      </p:sp>
      <p:sp>
        <p:nvSpPr>
          <p:cNvPr id="47" name="Rectangle 46"/>
          <p:cNvSpPr/>
          <p:nvPr/>
        </p:nvSpPr>
        <p:spPr>
          <a:xfrm>
            <a:off x="1612757" y="1252225"/>
            <a:ext cx="1387459" cy="807911"/>
          </a:xfrm>
          <a:prstGeom prst="rect">
            <a:avLst/>
          </a:prstGeom>
          <a:noFill/>
          <a:ln>
            <a:noFill/>
          </a:ln>
          <a:effectLst/>
        </p:spPr>
        <p:txBody>
          <a:bodyPr lIns="68570" tIns="34289" rIns="68570" bIns="34289">
            <a:spAutoFit/>
          </a:bodyPr>
          <a:lstStyle/>
          <a:p>
            <a:pPr marL="85707" indent="-85707" defTabSz="914198">
              <a:buFont typeface="Wingdings" charset="2"/>
              <a:buChar char="§"/>
              <a:defRPr/>
            </a:pPr>
            <a:r>
              <a:rPr lang="en-US" sz="800" kern="0" dirty="0">
                <a:solidFill>
                  <a:schemeClr val="tx1">
                    <a:lumMod val="75000"/>
                    <a:lumOff val="25000"/>
                  </a:schemeClr>
                </a:solidFill>
                <a:latin typeface="+mj-lt"/>
              </a:rPr>
              <a:t>SharePoint</a:t>
            </a:r>
          </a:p>
          <a:p>
            <a:pPr marL="85707" indent="-85707" defTabSz="914198">
              <a:buFont typeface="Wingdings" charset="2"/>
              <a:buChar char="§"/>
              <a:defRPr/>
            </a:pPr>
            <a:r>
              <a:rPr lang="en-US" sz="800" kern="0" dirty="0">
                <a:solidFill>
                  <a:schemeClr val="tx1">
                    <a:lumMod val="75000"/>
                    <a:lumOff val="25000"/>
                  </a:schemeClr>
                </a:solidFill>
                <a:latin typeface="+mj-lt"/>
              </a:rPr>
              <a:t>MS Active Directory</a:t>
            </a:r>
          </a:p>
          <a:p>
            <a:pPr marL="85707" indent="-85707" defTabSz="914198">
              <a:buFont typeface="Wingdings" charset="2"/>
              <a:buChar char="§"/>
              <a:defRPr/>
            </a:pPr>
            <a:endParaRPr lang="en-US" sz="800" kern="0" dirty="0">
              <a:solidFill>
                <a:schemeClr val="tx1">
                  <a:lumMod val="75000"/>
                  <a:lumOff val="25000"/>
                </a:schemeClr>
              </a:solidFill>
              <a:latin typeface="+mj-lt"/>
            </a:endParaRPr>
          </a:p>
          <a:p>
            <a:pPr marL="85707" indent="-85707" defTabSz="914198">
              <a:buFont typeface="Wingdings" charset="2"/>
              <a:buChar char="§"/>
              <a:defRPr/>
            </a:pPr>
            <a:endParaRPr lang="en-US" sz="800" kern="0" dirty="0">
              <a:solidFill>
                <a:schemeClr val="tx1">
                  <a:lumMod val="75000"/>
                  <a:lumOff val="25000"/>
                </a:schemeClr>
              </a:solidFill>
              <a:latin typeface="+mj-lt"/>
            </a:endParaRPr>
          </a:p>
          <a:p>
            <a:pPr defTabSz="914198">
              <a:defRPr/>
            </a:pPr>
            <a:endParaRPr lang="en-US" sz="800" kern="0" dirty="0">
              <a:solidFill>
                <a:schemeClr val="tx1">
                  <a:lumMod val="75000"/>
                  <a:lumOff val="25000"/>
                </a:schemeClr>
              </a:solidFill>
              <a:latin typeface="+mj-lt"/>
            </a:endParaRPr>
          </a:p>
          <a:p>
            <a:pPr defTabSz="914198">
              <a:defRPr/>
            </a:pPr>
            <a:endParaRPr lang="en-US" sz="800" kern="0" dirty="0">
              <a:solidFill>
                <a:schemeClr val="tx1">
                  <a:lumMod val="75000"/>
                  <a:lumOff val="25000"/>
                </a:schemeClr>
              </a:solidFill>
              <a:latin typeface="+mj-lt"/>
            </a:endParaRPr>
          </a:p>
        </p:txBody>
      </p:sp>
      <p:sp>
        <p:nvSpPr>
          <p:cNvPr id="48" name="Rectangle 47"/>
          <p:cNvSpPr/>
          <p:nvPr/>
        </p:nvSpPr>
        <p:spPr>
          <a:xfrm>
            <a:off x="272971" y="3587153"/>
            <a:ext cx="2776583" cy="315469"/>
          </a:xfrm>
          <a:prstGeom prst="rect">
            <a:avLst/>
          </a:prstGeom>
          <a:noFill/>
          <a:ln>
            <a:noFill/>
          </a:ln>
          <a:effectLst/>
        </p:spPr>
        <p:txBody>
          <a:bodyPr lIns="68570" tIns="34289" rIns="68570" bIns="34289">
            <a:spAutoFit/>
          </a:bodyPr>
          <a:lstStyle/>
          <a:p>
            <a:pPr marL="89279" indent="-89279" defTabSz="914198">
              <a:buFont typeface="Wingdings" charset="2"/>
              <a:buChar char="§"/>
              <a:defRPr/>
            </a:pPr>
            <a:r>
              <a:rPr lang="en-US" sz="800" kern="0" dirty="0">
                <a:solidFill>
                  <a:schemeClr val="tx1">
                    <a:lumMod val="75000"/>
                    <a:lumOff val="25000"/>
                  </a:schemeClr>
                </a:solidFill>
                <a:latin typeface="+mj-lt"/>
              </a:rPr>
              <a:t>Data Center Power, Cooling &amp; Energy </a:t>
            </a:r>
          </a:p>
          <a:p>
            <a:pPr marL="128561" indent="-128561" defTabSz="914198">
              <a:buFont typeface="Wingdings" charset="2"/>
              <a:buChar char="§"/>
              <a:defRPr/>
            </a:pPr>
            <a:endParaRPr lang="en-US" sz="800" kern="0" dirty="0">
              <a:solidFill>
                <a:schemeClr val="tx1">
                  <a:lumMod val="75000"/>
                  <a:lumOff val="25000"/>
                </a:schemeClr>
              </a:solidFill>
              <a:latin typeface="+mj-lt"/>
            </a:endParaRPr>
          </a:p>
        </p:txBody>
      </p:sp>
      <p:sp>
        <p:nvSpPr>
          <p:cNvPr id="51" name="Rectangle 50"/>
          <p:cNvSpPr/>
          <p:nvPr/>
        </p:nvSpPr>
        <p:spPr>
          <a:xfrm>
            <a:off x="5979616" y="3584491"/>
            <a:ext cx="2768247" cy="315469"/>
          </a:xfrm>
          <a:prstGeom prst="rect">
            <a:avLst/>
          </a:prstGeom>
          <a:noFill/>
          <a:ln>
            <a:noFill/>
          </a:ln>
          <a:effectLst/>
        </p:spPr>
        <p:txBody>
          <a:bodyPr lIns="68570" tIns="34289" rIns="68570" bIns="34289">
            <a:spAutoFit/>
          </a:bodyPr>
          <a:lstStyle/>
          <a:p>
            <a:pPr marL="85707" indent="-85707" defTabSz="914198">
              <a:buFont typeface="Wingdings" charset="2"/>
              <a:buChar char="§"/>
              <a:defRPr/>
            </a:pPr>
            <a:r>
              <a:rPr lang="en-US" sz="800" kern="0" dirty="0">
                <a:solidFill>
                  <a:schemeClr val="tx1">
                    <a:lumMod val="75000"/>
                    <a:lumOff val="25000"/>
                  </a:schemeClr>
                </a:solidFill>
                <a:latin typeface="+mj-lt"/>
              </a:rPr>
              <a:t>Cisco VoIP</a:t>
            </a:r>
          </a:p>
          <a:p>
            <a:pPr marL="85707" indent="-85707" defTabSz="914198">
              <a:buFont typeface="Wingdings" charset="2"/>
              <a:buChar char="§"/>
              <a:defRPr/>
            </a:pPr>
            <a:r>
              <a:rPr lang="en-US" sz="800" kern="0" dirty="0">
                <a:solidFill>
                  <a:schemeClr val="tx1">
                    <a:lumMod val="75000"/>
                    <a:lumOff val="25000"/>
                  </a:schemeClr>
                </a:solidFill>
                <a:latin typeface="+mj-lt"/>
              </a:rPr>
              <a:t>Citrix XenDesktop / XenApp</a:t>
            </a:r>
          </a:p>
        </p:txBody>
      </p:sp>
      <p:sp>
        <p:nvSpPr>
          <p:cNvPr id="55" name="Rectangle 54"/>
          <p:cNvSpPr/>
          <p:nvPr/>
        </p:nvSpPr>
        <p:spPr>
          <a:xfrm>
            <a:off x="3094931" y="3584492"/>
            <a:ext cx="1425245" cy="438580"/>
          </a:xfrm>
          <a:prstGeom prst="rect">
            <a:avLst/>
          </a:prstGeom>
          <a:noFill/>
          <a:ln>
            <a:noFill/>
          </a:ln>
          <a:effectLst/>
        </p:spPr>
        <p:txBody>
          <a:bodyPr wrap="square" lIns="68570" tIns="34289" rIns="68570" bIns="34289">
            <a:spAutoFit/>
          </a:bodyPr>
          <a:lstStyle/>
          <a:p>
            <a:pPr marL="85707" indent="-85707" defTabSz="914198">
              <a:buFont typeface="Wingdings" charset="2"/>
              <a:buChar char="§"/>
              <a:defRPr/>
            </a:pPr>
            <a:r>
              <a:rPr lang="en-US" sz="800" kern="0" dirty="0">
                <a:solidFill>
                  <a:schemeClr val="tx1">
                    <a:lumMod val="75000"/>
                    <a:lumOff val="25000"/>
                  </a:schemeClr>
                </a:solidFill>
                <a:latin typeface="+mj-lt"/>
              </a:rPr>
              <a:t>EMC</a:t>
            </a:r>
          </a:p>
          <a:p>
            <a:pPr marL="85707" indent="-85707" defTabSz="914198">
              <a:buFont typeface="Wingdings" charset="2"/>
              <a:buChar char="§"/>
              <a:defRPr/>
            </a:pPr>
            <a:r>
              <a:rPr lang="en-US" sz="800" kern="0" dirty="0">
                <a:solidFill>
                  <a:schemeClr val="tx1">
                    <a:lumMod val="75000"/>
                    <a:lumOff val="25000"/>
                  </a:schemeClr>
                </a:solidFill>
                <a:latin typeface="+mj-lt"/>
              </a:rPr>
              <a:t>Hitachi</a:t>
            </a:r>
          </a:p>
          <a:p>
            <a:pPr marL="85707" indent="-85707" defTabSz="914198">
              <a:buFont typeface="Wingdings" charset="2"/>
              <a:buChar char="§"/>
              <a:defRPr/>
            </a:pPr>
            <a:r>
              <a:rPr lang="en-US" sz="800" kern="0" dirty="0">
                <a:solidFill>
                  <a:schemeClr val="tx1">
                    <a:lumMod val="75000"/>
                    <a:lumOff val="25000"/>
                  </a:schemeClr>
                </a:solidFill>
                <a:latin typeface="+mj-lt"/>
              </a:rPr>
              <a:t>Nimble</a:t>
            </a:r>
          </a:p>
        </p:txBody>
      </p:sp>
      <p:sp>
        <p:nvSpPr>
          <p:cNvPr id="56" name="Rectangle 55"/>
          <p:cNvSpPr/>
          <p:nvPr/>
        </p:nvSpPr>
        <p:spPr>
          <a:xfrm>
            <a:off x="7439727" y="1277656"/>
            <a:ext cx="1520844" cy="787393"/>
          </a:xfrm>
          <a:prstGeom prst="rect">
            <a:avLst/>
          </a:prstGeom>
          <a:noFill/>
          <a:ln>
            <a:noFill/>
          </a:ln>
          <a:effectLst/>
        </p:spPr>
        <p:txBody>
          <a:bodyPr wrap="square" lIns="68570" tIns="34289" rIns="68570" bIns="34289">
            <a:spAutoFit/>
          </a:bodyPr>
          <a:lstStyle/>
          <a:p>
            <a:pPr marL="89279" indent="-89279" defTabSz="914198">
              <a:spcAft>
                <a:spcPts val="225"/>
              </a:spcAft>
              <a:buFont typeface="Wingdings" charset="2"/>
              <a:buChar char="§"/>
              <a:defRPr/>
            </a:pPr>
            <a:r>
              <a:rPr lang="en-US" sz="800" kern="0" dirty="0">
                <a:solidFill>
                  <a:schemeClr val="tx1">
                    <a:lumMod val="75000"/>
                    <a:lumOff val="25000"/>
                  </a:schemeClr>
                </a:solidFill>
                <a:latin typeface="+mj-lt"/>
              </a:rPr>
              <a:t>Citrix CloudPlatform</a:t>
            </a:r>
          </a:p>
          <a:p>
            <a:pPr marL="89279" indent="-89279" defTabSz="914198">
              <a:spcAft>
                <a:spcPts val="225"/>
              </a:spcAft>
              <a:buFont typeface="Wingdings" charset="2"/>
              <a:buChar char="§"/>
              <a:defRPr/>
            </a:pPr>
            <a:r>
              <a:rPr lang="en-US" sz="800" kern="0" dirty="0">
                <a:solidFill>
                  <a:schemeClr val="tx1">
                    <a:lumMod val="75000"/>
                    <a:lumOff val="25000"/>
                  </a:schemeClr>
                </a:solidFill>
                <a:latin typeface="+mj-lt"/>
              </a:rPr>
              <a:t>OpenStack</a:t>
            </a:r>
          </a:p>
          <a:p>
            <a:pPr marL="89279" indent="-89279" defTabSz="914198">
              <a:spcAft>
                <a:spcPts val="225"/>
              </a:spcAft>
              <a:buFont typeface="Wingdings" charset="2"/>
              <a:buChar char="§"/>
              <a:defRPr/>
            </a:pPr>
            <a:r>
              <a:rPr lang="en-US" sz="800" kern="0" dirty="0">
                <a:solidFill>
                  <a:schemeClr val="tx1">
                    <a:lumMod val="75000"/>
                    <a:lumOff val="25000"/>
                  </a:schemeClr>
                </a:solidFill>
                <a:latin typeface="+mj-lt"/>
              </a:rPr>
              <a:t>Apache CloudStack</a:t>
            </a:r>
          </a:p>
          <a:p>
            <a:pPr marL="89279" indent="-89279" defTabSz="914198">
              <a:spcAft>
                <a:spcPts val="225"/>
              </a:spcAft>
              <a:buFont typeface="Wingdings" charset="2"/>
              <a:buChar char="§"/>
              <a:defRPr/>
            </a:pPr>
            <a:r>
              <a:rPr lang="en-US" sz="800" kern="0" dirty="0">
                <a:solidFill>
                  <a:schemeClr val="tx1">
                    <a:lumMod val="75000"/>
                    <a:lumOff val="25000"/>
                  </a:schemeClr>
                </a:solidFill>
                <a:latin typeface="+mj-lt"/>
              </a:rPr>
              <a:t>vCloud, Pure Storage</a:t>
            </a:r>
          </a:p>
          <a:p>
            <a:pPr marL="89279" indent="-89279" defTabSz="914198">
              <a:spcAft>
                <a:spcPts val="225"/>
              </a:spcAft>
              <a:buFont typeface="Wingdings" charset="2"/>
              <a:buChar char="§"/>
              <a:defRPr/>
            </a:pPr>
            <a:r>
              <a:rPr lang="en-US" sz="800" kern="0" dirty="0">
                <a:solidFill>
                  <a:schemeClr val="tx1">
                    <a:lumMod val="75000"/>
                    <a:lumOff val="25000"/>
                  </a:schemeClr>
                </a:solidFill>
                <a:latin typeface="+mj-lt"/>
              </a:rPr>
              <a:t>Docker, Nutanix</a:t>
            </a:r>
          </a:p>
        </p:txBody>
      </p:sp>
      <p:sp>
        <p:nvSpPr>
          <p:cNvPr id="57" name="Rectangle 56"/>
          <p:cNvSpPr/>
          <p:nvPr/>
        </p:nvSpPr>
        <p:spPr>
          <a:xfrm>
            <a:off x="4185204" y="3584490"/>
            <a:ext cx="1373899" cy="561690"/>
          </a:xfrm>
          <a:prstGeom prst="rect">
            <a:avLst/>
          </a:prstGeom>
          <a:noFill/>
          <a:ln>
            <a:noFill/>
          </a:ln>
          <a:effectLst/>
        </p:spPr>
        <p:txBody>
          <a:bodyPr wrap="square" lIns="68570" tIns="34289" rIns="68570" bIns="34289">
            <a:spAutoFit/>
          </a:bodyPr>
          <a:lstStyle/>
          <a:p>
            <a:pPr marL="85707" indent="-85707" defTabSz="914198">
              <a:buFont typeface="Wingdings" charset="2"/>
              <a:buChar char="§"/>
              <a:defRPr/>
            </a:pPr>
            <a:r>
              <a:rPr lang="en-US" sz="800" kern="0" dirty="0">
                <a:solidFill>
                  <a:schemeClr val="tx1">
                    <a:lumMod val="75000"/>
                    <a:lumOff val="25000"/>
                  </a:schemeClr>
                </a:solidFill>
                <a:latin typeface="+mj-lt"/>
              </a:rPr>
              <a:t>IBM System Storage</a:t>
            </a:r>
          </a:p>
          <a:p>
            <a:pPr marL="85707" indent="-85707" defTabSz="914198">
              <a:buFont typeface="Wingdings" charset="2"/>
              <a:buChar char="§"/>
              <a:defRPr/>
            </a:pPr>
            <a:r>
              <a:rPr lang="en-US" sz="800" kern="0" dirty="0">
                <a:solidFill>
                  <a:schemeClr val="tx1">
                    <a:lumMod val="75000"/>
                    <a:lumOff val="25000"/>
                  </a:schemeClr>
                </a:solidFill>
                <a:latin typeface="+mj-lt"/>
              </a:rPr>
              <a:t>Dell</a:t>
            </a:r>
          </a:p>
          <a:p>
            <a:pPr marL="85707" indent="-85707" defTabSz="914198">
              <a:buFont typeface="Wingdings" charset="2"/>
              <a:buChar char="§"/>
              <a:defRPr/>
            </a:pPr>
            <a:r>
              <a:rPr lang="en-US" sz="800" kern="0" dirty="0">
                <a:solidFill>
                  <a:schemeClr val="tx1">
                    <a:lumMod val="75000"/>
                    <a:lumOff val="25000"/>
                  </a:schemeClr>
                </a:solidFill>
                <a:latin typeface="+mj-lt"/>
              </a:rPr>
              <a:t>NetApp</a:t>
            </a:r>
          </a:p>
          <a:p>
            <a:pPr marL="85707" indent="-85707" defTabSz="914198">
              <a:buFont typeface="Wingdings" charset="2"/>
              <a:buChar char="§"/>
              <a:defRPr/>
            </a:pPr>
            <a:r>
              <a:rPr lang="en-US" sz="800" kern="0" dirty="0">
                <a:solidFill>
                  <a:schemeClr val="tx1">
                    <a:lumMod val="75000"/>
                    <a:lumOff val="25000"/>
                  </a:schemeClr>
                </a:solidFill>
                <a:latin typeface="+mj-lt"/>
              </a:rPr>
              <a:t>HP</a:t>
            </a:r>
          </a:p>
        </p:txBody>
      </p:sp>
      <p:sp>
        <p:nvSpPr>
          <p:cNvPr id="59" name="Rectangle 58"/>
          <p:cNvSpPr/>
          <p:nvPr/>
        </p:nvSpPr>
        <p:spPr>
          <a:xfrm>
            <a:off x="1586702" y="2588478"/>
            <a:ext cx="1431929" cy="346247"/>
          </a:xfrm>
          <a:prstGeom prst="rect">
            <a:avLst/>
          </a:prstGeom>
          <a:noFill/>
          <a:ln>
            <a:noFill/>
          </a:ln>
          <a:effectLst/>
        </p:spPr>
        <p:txBody>
          <a:bodyPr wrap="square" lIns="68570" tIns="34289" rIns="68570" bIns="34289">
            <a:spAutoFit/>
          </a:bodyPr>
          <a:lstStyle/>
          <a:p>
            <a:pPr marL="85707" indent="-85707" defTabSz="914198">
              <a:buFont typeface="Wingdings" charset="2"/>
              <a:buChar char="§"/>
              <a:defRPr/>
            </a:pPr>
            <a:endParaRPr lang="en-US" sz="900" kern="0" dirty="0">
              <a:solidFill>
                <a:srgbClr val="58676D"/>
              </a:solidFill>
              <a:latin typeface="+mj-lt"/>
            </a:endParaRPr>
          </a:p>
          <a:p>
            <a:pPr defTabSz="914198">
              <a:defRPr/>
            </a:pPr>
            <a:endParaRPr lang="en-US" sz="900" kern="0" dirty="0">
              <a:solidFill>
                <a:srgbClr val="58676D"/>
              </a:solidFill>
              <a:latin typeface="+mj-lt"/>
            </a:endParaRPr>
          </a:p>
        </p:txBody>
      </p:sp>
      <p:sp>
        <p:nvSpPr>
          <p:cNvPr id="61" name="Rectangle 60"/>
          <p:cNvSpPr/>
          <p:nvPr/>
        </p:nvSpPr>
        <p:spPr>
          <a:xfrm>
            <a:off x="4611667" y="2591389"/>
            <a:ext cx="1033925" cy="438580"/>
          </a:xfrm>
          <a:prstGeom prst="rect">
            <a:avLst/>
          </a:prstGeom>
          <a:noFill/>
          <a:ln>
            <a:noFill/>
          </a:ln>
          <a:effectLst/>
        </p:spPr>
        <p:txBody>
          <a:bodyPr wrap="square" lIns="68570" tIns="34289" rIns="68570" bIns="34289">
            <a:spAutoFit/>
          </a:bodyPr>
          <a:lstStyle/>
          <a:p>
            <a:pPr marL="85707" indent="-85707" defTabSz="914198">
              <a:buFont typeface="Wingdings" charset="2"/>
              <a:buChar char="§"/>
              <a:defRPr/>
            </a:pPr>
            <a:r>
              <a:rPr lang="en-US" sz="800" kern="0" dirty="0">
                <a:solidFill>
                  <a:schemeClr val="tx1">
                    <a:lumMod val="75000"/>
                    <a:lumOff val="25000"/>
                  </a:schemeClr>
                </a:solidFill>
                <a:latin typeface="+mj-lt"/>
              </a:rPr>
              <a:t>Cisco IP SLA</a:t>
            </a:r>
          </a:p>
          <a:p>
            <a:pPr marL="85707" indent="-85707" defTabSz="914198">
              <a:buFont typeface="Wingdings" charset="2"/>
              <a:buChar char="§"/>
              <a:defRPr/>
            </a:pPr>
            <a:r>
              <a:rPr lang="en-US" sz="800" kern="0" dirty="0">
                <a:solidFill>
                  <a:schemeClr val="tx1">
                    <a:lumMod val="75000"/>
                    <a:lumOff val="25000"/>
                  </a:schemeClr>
                </a:solidFill>
                <a:latin typeface="+mj-lt"/>
              </a:rPr>
              <a:t>Flow Analysis</a:t>
            </a:r>
          </a:p>
          <a:p>
            <a:pPr marL="85707" indent="-85707" defTabSz="914198">
              <a:buFont typeface="Wingdings" charset="2"/>
              <a:buChar char="§"/>
              <a:defRPr/>
            </a:pPr>
            <a:r>
              <a:rPr lang="en-US" sz="800" kern="0" dirty="0">
                <a:solidFill>
                  <a:schemeClr val="tx1">
                    <a:lumMod val="75000"/>
                    <a:lumOff val="25000"/>
                  </a:schemeClr>
                </a:solidFill>
                <a:latin typeface="+mj-lt"/>
              </a:rPr>
              <a:t>Cisco NX/MDS</a:t>
            </a:r>
          </a:p>
        </p:txBody>
      </p:sp>
      <p:sp>
        <p:nvSpPr>
          <p:cNvPr id="62" name="Rectangle 61"/>
          <p:cNvSpPr/>
          <p:nvPr/>
        </p:nvSpPr>
        <p:spPr>
          <a:xfrm>
            <a:off x="7439736" y="2587429"/>
            <a:ext cx="837145" cy="346247"/>
          </a:xfrm>
          <a:prstGeom prst="rect">
            <a:avLst/>
          </a:prstGeom>
          <a:noFill/>
          <a:ln>
            <a:noFill/>
          </a:ln>
          <a:effectLst/>
        </p:spPr>
        <p:txBody>
          <a:bodyPr wrap="square" lIns="68570" tIns="34289" rIns="68570" bIns="34289">
            <a:spAutoFit/>
          </a:bodyPr>
          <a:lstStyle/>
          <a:p>
            <a:pPr marL="85707" indent="-85707" defTabSz="914198">
              <a:buFont typeface="Wingdings" charset="2"/>
              <a:buChar char="§"/>
              <a:defRPr/>
            </a:pPr>
            <a:endParaRPr lang="en-US" sz="900" kern="0" dirty="0">
              <a:solidFill>
                <a:srgbClr val="58676D"/>
              </a:solidFill>
              <a:latin typeface="+mj-lt"/>
            </a:endParaRPr>
          </a:p>
          <a:p>
            <a:pPr defTabSz="914198">
              <a:defRPr/>
            </a:pPr>
            <a:endParaRPr lang="en-US" sz="900" kern="0" dirty="0">
              <a:solidFill>
                <a:srgbClr val="58676D"/>
              </a:solidFill>
              <a:latin typeface="+mj-lt"/>
            </a:endParaRPr>
          </a:p>
        </p:txBody>
      </p:sp>
      <p:sp>
        <p:nvSpPr>
          <p:cNvPr id="52" name="Rectangle 51"/>
          <p:cNvSpPr/>
          <p:nvPr/>
        </p:nvSpPr>
        <p:spPr>
          <a:xfrm>
            <a:off x="289463" y="4408142"/>
            <a:ext cx="977693" cy="561690"/>
          </a:xfrm>
          <a:prstGeom prst="rect">
            <a:avLst/>
          </a:prstGeom>
          <a:noFill/>
          <a:ln>
            <a:noFill/>
          </a:ln>
          <a:effectLst/>
        </p:spPr>
        <p:txBody>
          <a:bodyPr wrap="square" lIns="68570" tIns="34289" rIns="68570" bIns="34289">
            <a:spAutoFit/>
          </a:bodyPr>
          <a:lstStyle/>
          <a:p>
            <a:pPr marL="85707" indent="-85707" defTabSz="914198">
              <a:buFont typeface="Wingdings" charset="2"/>
              <a:buChar char="§"/>
              <a:defRPr/>
            </a:pPr>
            <a:r>
              <a:rPr lang="en-US" sz="800" kern="0" dirty="0">
                <a:solidFill>
                  <a:schemeClr val="tx1">
                    <a:lumMod val="75000"/>
                    <a:lumOff val="25000"/>
                  </a:schemeClr>
                </a:solidFill>
                <a:latin typeface="+mj-lt"/>
              </a:rPr>
              <a:t>Website</a:t>
            </a:r>
          </a:p>
          <a:p>
            <a:pPr marL="85707" indent="-85707" defTabSz="914198">
              <a:buFont typeface="Wingdings" charset="2"/>
              <a:buChar char="§"/>
              <a:defRPr/>
            </a:pPr>
            <a:r>
              <a:rPr lang="en-US" sz="800" kern="0" dirty="0">
                <a:solidFill>
                  <a:schemeClr val="tx1">
                    <a:lumMod val="75000"/>
                    <a:lumOff val="25000"/>
                  </a:schemeClr>
                </a:solidFill>
                <a:latin typeface="+mj-lt"/>
              </a:rPr>
              <a:t>Application</a:t>
            </a:r>
          </a:p>
          <a:p>
            <a:pPr marL="85707" indent="-85707" defTabSz="914198">
              <a:buFont typeface="Wingdings" charset="2"/>
              <a:buChar char="§"/>
              <a:defRPr/>
            </a:pPr>
            <a:r>
              <a:rPr lang="en-US" sz="800" kern="0" dirty="0">
                <a:solidFill>
                  <a:schemeClr val="tx1">
                    <a:lumMod val="75000"/>
                    <a:lumOff val="25000"/>
                  </a:schemeClr>
                </a:solidFill>
                <a:latin typeface="+mj-lt"/>
              </a:rPr>
              <a:t>Email</a:t>
            </a:r>
          </a:p>
          <a:p>
            <a:pPr marL="85707" indent="-85707" defTabSz="914198">
              <a:buFont typeface="Wingdings" charset="2"/>
              <a:buChar char="§"/>
              <a:defRPr/>
            </a:pPr>
            <a:endParaRPr lang="en-US" sz="800" kern="0" dirty="0">
              <a:solidFill>
                <a:schemeClr val="tx1">
                  <a:lumMod val="75000"/>
                  <a:lumOff val="25000"/>
                </a:schemeClr>
              </a:solidFill>
              <a:latin typeface="+mj-lt"/>
            </a:endParaRPr>
          </a:p>
        </p:txBody>
      </p:sp>
      <p:sp>
        <p:nvSpPr>
          <p:cNvPr id="58" name="Rectangle 57"/>
          <p:cNvSpPr/>
          <p:nvPr/>
        </p:nvSpPr>
        <p:spPr>
          <a:xfrm>
            <a:off x="1505457" y="4400849"/>
            <a:ext cx="1297942" cy="438580"/>
          </a:xfrm>
          <a:prstGeom prst="rect">
            <a:avLst/>
          </a:prstGeom>
          <a:noFill/>
          <a:ln>
            <a:noFill/>
          </a:ln>
          <a:effectLst/>
        </p:spPr>
        <p:txBody>
          <a:bodyPr wrap="square" lIns="68570" tIns="34289" rIns="68570" bIns="34289">
            <a:spAutoFit/>
          </a:bodyPr>
          <a:lstStyle/>
          <a:p>
            <a:pPr marL="85707" indent="-85707" defTabSz="914198">
              <a:buFont typeface="Wingdings" charset="2"/>
              <a:buChar char="§"/>
              <a:defRPr/>
            </a:pPr>
            <a:r>
              <a:rPr lang="en-US" sz="800" kern="0" dirty="0">
                <a:solidFill>
                  <a:schemeClr val="tx1">
                    <a:lumMod val="75000"/>
                    <a:lumOff val="25000"/>
                  </a:schemeClr>
                </a:solidFill>
                <a:latin typeface="+mj-lt"/>
              </a:rPr>
              <a:t>DNS, DHCP</a:t>
            </a:r>
          </a:p>
          <a:p>
            <a:pPr marL="85707" indent="-85707" defTabSz="914198">
              <a:buFont typeface="Wingdings" charset="2"/>
              <a:buChar char="§"/>
              <a:defRPr/>
            </a:pPr>
            <a:r>
              <a:rPr lang="en-US" sz="800" kern="0" dirty="0">
                <a:solidFill>
                  <a:schemeClr val="tx1">
                    <a:lumMod val="75000"/>
                    <a:lumOff val="25000"/>
                  </a:schemeClr>
                </a:solidFill>
                <a:latin typeface="+mj-lt"/>
              </a:rPr>
              <a:t>Database</a:t>
            </a:r>
          </a:p>
          <a:p>
            <a:pPr marL="85707" indent="-85707" defTabSz="914198">
              <a:buFont typeface="Wingdings" charset="2"/>
              <a:buChar char="§"/>
              <a:defRPr/>
            </a:pPr>
            <a:r>
              <a:rPr lang="en-US" sz="800" kern="0" dirty="0">
                <a:solidFill>
                  <a:schemeClr val="tx1">
                    <a:lumMod val="75000"/>
                    <a:lumOff val="25000"/>
                  </a:schemeClr>
                </a:solidFill>
                <a:latin typeface="+mj-lt"/>
              </a:rPr>
              <a:t>Active Directory</a:t>
            </a:r>
          </a:p>
        </p:txBody>
      </p:sp>
      <p:cxnSp>
        <p:nvCxnSpPr>
          <p:cNvPr id="60" name="Straight Connector 59"/>
          <p:cNvCxnSpPr/>
          <p:nvPr/>
        </p:nvCxnSpPr>
        <p:spPr>
          <a:xfrm>
            <a:off x="319075" y="1210093"/>
            <a:ext cx="2447249" cy="0"/>
          </a:xfrm>
          <a:prstGeom prst="line">
            <a:avLst/>
          </a:prstGeom>
          <a:ln w="12700">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3"/>
          <a:stretch>
            <a:fillRect/>
          </a:stretch>
        </p:blipFill>
        <p:spPr>
          <a:xfrm>
            <a:off x="2524304" y="828171"/>
            <a:ext cx="209080" cy="317641"/>
          </a:xfrm>
          <a:prstGeom prst="rect">
            <a:avLst/>
          </a:prstGeom>
        </p:spPr>
      </p:pic>
      <p:cxnSp>
        <p:nvCxnSpPr>
          <p:cNvPr id="78" name="Straight Connector 77"/>
          <p:cNvCxnSpPr/>
          <p:nvPr/>
        </p:nvCxnSpPr>
        <p:spPr>
          <a:xfrm>
            <a:off x="311319" y="2505010"/>
            <a:ext cx="2447249" cy="0"/>
          </a:xfrm>
          <a:prstGeom prst="line">
            <a:avLst/>
          </a:prstGeom>
          <a:ln w="12700">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4"/>
          <a:stretch>
            <a:fillRect/>
          </a:stretch>
        </p:blipFill>
        <p:spPr>
          <a:xfrm>
            <a:off x="2406856" y="3210218"/>
            <a:ext cx="326529" cy="233811"/>
          </a:xfrm>
          <a:prstGeom prst="rect">
            <a:avLst/>
          </a:prstGeom>
        </p:spPr>
      </p:pic>
      <p:cxnSp>
        <p:nvCxnSpPr>
          <p:cNvPr id="79" name="Straight Connector 78"/>
          <p:cNvCxnSpPr/>
          <p:nvPr/>
        </p:nvCxnSpPr>
        <p:spPr>
          <a:xfrm>
            <a:off x="300342" y="3517326"/>
            <a:ext cx="2447249" cy="0"/>
          </a:xfrm>
          <a:prstGeom prst="line">
            <a:avLst/>
          </a:prstGeom>
          <a:ln w="12700">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a:blip r:embed="rId5"/>
          <a:stretch>
            <a:fillRect/>
          </a:stretch>
        </p:blipFill>
        <p:spPr>
          <a:xfrm>
            <a:off x="2442703" y="2188303"/>
            <a:ext cx="325855" cy="256524"/>
          </a:xfrm>
          <a:prstGeom prst="rect">
            <a:avLst/>
          </a:prstGeom>
        </p:spPr>
      </p:pic>
      <p:sp>
        <p:nvSpPr>
          <p:cNvPr id="81" name="Rounded Rectangle 80"/>
          <p:cNvSpPr/>
          <p:nvPr/>
        </p:nvSpPr>
        <p:spPr>
          <a:xfrm>
            <a:off x="289463" y="4118177"/>
            <a:ext cx="2778653" cy="812225"/>
          </a:xfrm>
          <a:prstGeom prst="roundRect">
            <a:avLst>
              <a:gd name="adj" fmla="val 0"/>
            </a:avLst>
          </a:prstGeom>
          <a:noFill/>
          <a:ln w="12700" cap="flat" cmpd="sng" algn="ctr">
            <a:noFill/>
            <a:prstDash val="solid"/>
          </a:ln>
          <a:effectLst/>
        </p:spPr>
        <p:txBody>
          <a:bodyPr rot="0" spcFirstLastPara="0" vertOverflow="overflow" horzOverflow="overflow" vert="horz" wrap="square" lIns="68570" tIns="0" rIns="68570" bIns="34289" numCol="1" spcCol="0" rtlCol="0" fromWordArt="0" anchor="t" anchorCtr="0" forceAA="0" compatLnSpc="1">
            <a:prstTxWarp prst="textNoShape">
              <a:avLst/>
            </a:prstTxWarp>
            <a:noAutofit/>
          </a:bodyPr>
          <a:lstStyle/>
          <a:p>
            <a:pPr defTabSz="685647">
              <a:buClr>
                <a:srgbClr val="FFFFFF"/>
              </a:buClr>
              <a:defRPr/>
            </a:pPr>
            <a:r>
              <a:rPr lang="en-US" sz="1125" b="1" kern="0" dirty="0">
                <a:solidFill>
                  <a:schemeClr val="tx2"/>
                </a:solidFill>
                <a:latin typeface="+mj-lt"/>
              </a:rPr>
              <a:t>RESPONSE TIME MONITORING</a:t>
            </a:r>
          </a:p>
          <a:p>
            <a:pPr defTabSz="685647">
              <a:buClr>
                <a:srgbClr val="FFFFFF"/>
              </a:buClr>
              <a:defRPr/>
            </a:pPr>
            <a:endParaRPr lang="en-US" sz="1125" kern="0" dirty="0">
              <a:solidFill>
                <a:schemeClr val="tx2"/>
              </a:solidFill>
              <a:latin typeface="+mj-lt"/>
            </a:endParaRPr>
          </a:p>
        </p:txBody>
      </p:sp>
      <p:sp>
        <p:nvSpPr>
          <p:cNvPr id="82" name="Rounded Rectangle 81"/>
          <p:cNvSpPr/>
          <p:nvPr/>
        </p:nvSpPr>
        <p:spPr>
          <a:xfrm>
            <a:off x="3019198" y="895354"/>
            <a:ext cx="2778653" cy="1269367"/>
          </a:xfrm>
          <a:prstGeom prst="roundRect">
            <a:avLst/>
          </a:prstGeom>
          <a:noFill/>
          <a:ln w="12700" cap="flat" cmpd="sng" algn="ctr">
            <a:noFill/>
            <a:prstDash val="solid"/>
          </a:ln>
          <a:effectLst/>
        </p:spPr>
        <p:txBody>
          <a:bodyPr vert="horz" lIns="68570" tIns="0" rIns="68570" bIns="34289" rtlCol="0" anchor="t" anchorCtr="0"/>
          <a:lstStyle/>
          <a:p>
            <a:pPr defTabSz="685647">
              <a:buClr>
                <a:srgbClr val="FFFFFF"/>
              </a:buClr>
              <a:defRPr/>
            </a:pPr>
            <a:r>
              <a:rPr lang="en-US" sz="1125" b="1" kern="0" dirty="0">
                <a:solidFill>
                  <a:schemeClr val="tx2"/>
                </a:solidFill>
                <a:latin typeface="+mj-lt"/>
              </a:rPr>
              <a:t>SERVER MONITORING</a:t>
            </a:r>
          </a:p>
        </p:txBody>
      </p:sp>
      <p:sp>
        <p:nvSpPr>
          <p:cNvPr id="83" name="Rounded Rectangle 82"/>
          <p:cNvSpPr/>
          <p:nvPr/>
        </p:nvSpPr>
        <p:spPr>
          <a:xfrm>
            <a:off x="3036561" y="2205829"/>
            <a:ext cx="2778653" cy="969517"/>
          </a:xfrm>
          <a:prstGeom prst="roundRect">
            <a:avLst/>
          </a:prstGeom>
          <a:noFill/>
          <a:ln w="12700" cap="flat" cmpd="sng" algn="ctr">
            <a:noFill/>
            <a:prstDash val="solid"/>
          </a:ln>
          <a:effectLst/>
        </p:spPr>
        <p:txBody>
          <a:bodyPr rot="0" spcFirstLastPara="0" vertOverflow="overflow" horzOverflow="overflow" vert="horz" wrap="square" lIns="68570" tIns="0" rIns="68570" bIns="34289" numCol="1" spcCol="0" rtlCol="0" fromWordArt="0" anchor="t" anchorCtr="0" forceAA="0" compatLnSpc="1">
            <a:prstTxWarp prst="textNoShape">
              <a:avLst/>
            </a:prstTxWarp>
            <a:noAutofit/>
          </a:bodyPr>
          <a:lstStyle/>
          <a:p>
            <a:pPr defTabSz="685647">
              <a:buClr>
                <a:srgbClr val="FFFFFF"/>
              </a:buClr>
              <a:defRPr/>
            </a:pPr>
            <a:r>
              <a:rPr lang="en-US" sz="1125" kern="0" dirty="0">
                <a:solidFill>
                  <a:schemeClr val="tx2"/>
                </a:solidFill>
                <a:latin typeface="+mj-lt"/>
              </a:rPr>
              <a:t> </a:t>
            </a:r>
            <a:r>
              <a:rPr lang="en-US" sz="1125" b="1" kern="0" dirty="0">
                <a:solidFill>
                  <a:schemeClr val="tx2"/>
                </a:solidFill>
                <a:latin typeface="+mj-lt"/>
              </a:rPr>
              <a:t> NETWORK MONITORING</a:t>
            </a:r>
          </a:p>
        </p:txBody>
      </p:sp>
      <p:sp>
        <p:nvSpPr>
          <p:cNvPr id="84" name="Rounded Rectangle 83"/>
          <p:cNvSpPr/>
          <p:nvPr/>
        </p:nvSpPr>
        <p:spPr>
          <a:xfrm>
            <a:off x="3068116" y="3278493"/>
            <a:ext cx="2680412" cy="969517"/>
          </a:xfrm>
          <a:prstGeom prst="roundRect">
            <a:avLst>
              <a:gd name="adj" fmla="val 0"/>
            </a:avLst>
          </a:prstGeom>
          <a:noFill/>
          <a:ln w="12700" cap="flat" cmpd="sng" algn="ctr">
            <a:noFill/>
            <a:prstDash val="solid"/>
          </a:ln>
          <a:effectLst/>
        </p:spPr>
        <p:txBody>
          <a:bodyPr rot="0" spcFirstLastPara="0" vertOverflow="overflow" horzOverflow="overflow" vert="horz" wrap="square" lIns="68570" tIns="0" rIns="68570" bIns="34289" numCol="1" spcCol="0" rtlCol="0" fromWordArt="0" anchor="t" anchorCtr="0" forceAA="0" compatLnSpc="1">
            <a:prstTxWarp prst="textNoShape">
              <a:avLst/>
            </a:prstTxWarp>
            <a:noAutofit/>
          </a:bodyPr>
          <a:lstStyle/>
          <a:p>
            <a:pPr defTabSz="685647">
              <a:buClr>
                <a:srgbClr val="FFFFFF"/>
              </a:buClr>
              <a:defRPr/>
            </a:pPr>
            <a:r>
              <a:rPr lang="en-US" sz="1125" b="1" kern="0" dirty="0">
                <a:solidFill>
                  <a:schemeClr val="tx2"/>
                </a:solidFill>
                <a:latin typeface="+mj-lt"/>
              </a:rPr>
              <a:t>STORAGE MONITORING</a:t>
            </a:r>
          </a:p>
          <a:p>
            <a:pPr defTabSz="685647">
              <a:buClr>
                <a:srgbClr val="FFFFFF"/>
              </a:buClr>
              <a:defRPr/>
            </a:pPr>
            <a:endParaRPr lang="en-US" sz="1125" kern="0" dirty="0">
              <a:solidFill>
                <a:schemeClr val="tx2"/>
              </a:solidFill>
              <a:latin typeface="+mj-lt"/>
            </a:endParaRPr>
          </a:p>
        </p:txBody>
      </p:sp>
      <p:cxnSp>
        <p:nvCxnSpPr>
          <p:cNvPr id="93" name="Straight Connector 92"/>
          <p:cNvCxnSpPr/>
          <p:nvPr/>
        </p:nvCxnSpPr>
        <p:spPr>
          <a:xfrm>
            <a:off x="3140897" y="1210093"/>
            <a:ext cx="2447249" cy="0"/>
          </a:xfrm>
          <a:prstGeom prst="line">
            <a:avLst/>
          </a:prstGeom>
          <a:ln w="12700">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a:off x="3133141" y="2505010"/>
            <a:ext cx="2447249" cy="0"/>
          </a:xfrm>
          <a:prstGeom prst="line">
            <a:avLst/>
          </a:prstGeom>
          <a:ln w="12700">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3122164" y="3517326"/>
            <a:ext cx="2447249" cy="0"/>
          </a:xfrm>
          <a:prstGeom prst="line">
            <a:avLst/>
          </a:prstGeom>
          <a:ln w="12700">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a:off x="319075" y="4363373"/>
            <a:ext cx="2447249" cy="0"/>
          </a:xfrm>
          <a:prstGeom prst="line">
            <a:avLst/>
          </a:prstGeom>
          <a:ln w="12700">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109" name="Rounded Rectangle 108"/>
          <p:cNvSpPr/>
          <p:nvPr/>
        </p:nvSpPr>
        <p:spPr>
          <a:xfrm>
            <a:off x="5911146" y="895354"/>
            <a:ext cx="2778653" cy="1269367"/>
          </a:xfrm>
          <a:prstGeom prst="roundRect">
            <a:avLst/>
          </a:prstGeom>
          <a:noFill/>
          <a:ln w="12700" cap="flat" cmpd="sng" algn="ctr">
            <a:noFill/>
            <a:prstDash val="solid"/>
          </a:ln>
          <a:effectLst/>
        </p:spPr>
        <p:txBody>
          <a:bodyPr vert="horz" lIns="68570" tIns="0" rIns="68570" bIns="34289" rtlCol="0" anchor="t" anchorCtr="0"/>
          <a:lstStyle/>
          <a:p>
            <a:pPr defTabSz="685647">
              <a:buClr>
                <a:srgbClr val="FFFFFF"/>
              </a:buClr>
              <a:defRPr/>
            </a:pPr>
            <a:r>
              <a:rPr lang="en-US" sz="1125" b="1" kern="0" dirty="0">
                <a:solidFill>
                  <a:schemeClr val="tx2"/>
                </a:solidFill>
                <a:latin typeface="+mj-lt"/>
              </a:rPr>
              <a:t>CLOUD MONITORING</a:t>
            </a:r>
          </a:p>
        </p:txBody>
      </p:sp>
      <p:sp>
        <p:nvSpPr>
          <p:cNvPr id="110" name="Rounded Rectangle 109"/>
          <p:cNvSpPr/>
          <p:nvPr/>
        </p:nvSpPr>
        <p:spPr>
          <a:xfrm>
            <a:off x="5928508" y="2205829"/>
            <a:ext cx="2778653" cy="969517"/>
          </a:xfrm>
          <a:prstGeom prst="roundRect">
            <a:avLst/>
          </a:prstGeom>
          <a:noFill/>
          <a:ln w="12700" cap="flat" cmpd="sng" algn="ctr">
            <a:noFill/>
            <a:prstDash val="solid"/>
          </a:ln>
          <a:effectLst/>
        </p:spPr>
        <p:txBody>
          <a:bodyPr rot="0" spcFirstLastPara="0" vertOverflow="overflow" horzOverflow="overflow" vert="horz" wrap="square" lIns="68570" tIns="0" rIns="68570" bIns="34289" numCol="1" spcCol="0" rtlCol="0" fromWordArt="0" anchor="t" anchorCtr="0" forceAA="0" compatLnSpc="1">
            <a:prstTxWarp prst="textNoShape">
              <a:avLst/>
            </a:prstTxWarp>
            <a:noAutofit/>
          </a:bodyPr>
          <a:lstStyle/>
          <a:p>
            <a:pPr defTabSz="685647">
              <a:buClr>
                <a:srgbClr val="FFFFFF"/>
              </a:buClr>
              <a:defRPr/>
            </a:pPr>
            <a:r>
              <a:rPr lang="en-US" sz="1125" b="1" kern="0" dirty="0">
                <a:solidFill>
                  <a:schemeClr val="tx2"/>
                </a:solidFill>
                <a:latin typeface="+mj-lt"/>
              </a:rPr>
              <a:t>DATABASE MONITORING</a:t>
            </a:r>
          </a:p>
        </p:txBody>
      </p:sp>
      <p:sp>
        <p:nvSpPr>
          <p:cNvPr id="111" name="Rounded Rectangle 110"/>
          <p:cNvSpPr/>
          <p:nvPr/>
        </p:nvSpPr>
        <p:spPr>
          <a:xfrm>
            <a:off x="5960064" y="3278493"/>
            <a:ext cx="2778653" cy="689657"/>
          </a:xfrm>
          <a:prstGeom prst="roundRect">
            <a:avLst>
              <a:gd name="adj" fmla="val 0"/>
            </a:avLst>
          </a:prstGeom>
          <a:noFill/>
          <a:ln w="12700" cap="flat" cmpd="sng" algn="ctr">
            <a:noFill/>
            <a:prstDash val="solid"/>
          </a:ln>
          <a:effectLst/>
        </p:spPr>
        <p:txBody>
          <a:bodyPr rot="0" spcFirstLastPara="0" vertOverflow="overflow" horzOverflow="overflow" vert="horz" wrap="square" lIns="68570" tIns="0" rIns="68570" bIns="34289" numCol="1" spcCol="0" rtlCol="0" fromWordArt="0" anchor="t" anchorCtr="0" forceAA="0" compatLnSpc="1">
            <a:prstTxWarp prst="textNoShape">
              <a:avLst/>
            </a:prstTxWarp>
            <a:noAutofit/>
          </a:bodyPr>
          <a:lstStyle/>
          <a:p>
            <a:pPr defTabSz="685647">
              <a:buClr>
                <a:srgbClr val="FFFFFF"/>
              </a:buClr>
              <a:defRPr/>
            </a:pPr>
            <a:r>
              <a:rPr lang="en-US" sz="1125" b="1" kern="0" dirty="0">
                <a:solidFill>
                  <a:schemeClr val="tx2"/>
                </a:solidFill>
                <a:latin typeface="+mj-lt"/>
              </a:rPr>
              <a:t>VOIP / VDI MONITORING</a:t>
            </a:r>
          </a:p>
        </p:txBody>
      </p:sp>
      <p:cxnSp>
        <p:nvCxnSpPr>
          <p:cNvPr id="112" name="Straight Connector 111"/>
          <p:cNvCxnSpPr/>
          <p:nvPr/>
        </p:nvCxnSpPr>
        <p:spPr>
          <a:xfrm>
            <a:off x="6032845" y="1210093"/>
            <a:ext cx="2447249" cy="0"/>
          </a:xfrm>
          <a:prstGeom prst="line">
            <a:avLst/>
          </a:prstGeom>
          <a:ln w="12700">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6025089" y="2505010"/>
            <a:ext cx="2447249" cy="0"/>
          </a:xfrm>
          <a:prstGeom prst="line">
            <a:avLst/>
          </a:prstGeom>
          <a:ln w="12700">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6014112" y="3517326"/>
            <a:ext cx="2447249" cy="0"/>
          </a:xfrm>
          <a:prstGeom prst="line">
            <a:avLst/>
          </a:prstGeom>
          <a:ln w="12700">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6"/>
          <a:stretch>
            <a:fillRect/>
          </a:stretch>
        </p:blipFill>
        <p:spPr>
          <a:xfrm>
            <a:off x="2396204" y="4048497"/>
            <a:ext cx="267217" cy="270000"/>
          </a:xfrm>
          <a:prstGeom prst="rect">
            <a:avLst/>
          </a:prstGeom>
        </p:spPr>
      </p:pic>
      <p:pic>
        <p:nvPicPr>
          <p:cNvPr id="11" name="Picture 10"/>
          <p:cNvPicPr>
            <a:picLocks noChangeAspect="1"/>
          </p:cNvPicPr>
          <p:nvPr/>
        </p:nvPicPr>
        <p:blipFill>
          <a:blip r:embed="rId7"/>
          <a:stretch>
            <a:fillRect/>
          </a:stretch>
        </p:blipFill>
        <p:spPr>
          <a:xfrm>
            <a:off x="5152164" y="3151092"/>
            <a:ext cx="417242" cy="295546"/>
          </a:xfrm>
          <a:prstGeom prst="rect">
            <a:avLst/>
          </a:prstGeom>
        </p:spPr>
      </p:pic>
      <p:pic>
        <p:nvPicPr>
          <p:cNvPr id="116" name="Picture 115"/>
          <p:cNvPicPr>
            <a:picLocks noChangeAspect="1"/>
          </p:cNvPicPr>
          <p:nvPr/>
        </p:nvPicPr>
        <p:blipFill>
          <a:blip r:embed="rId7"/>
          <a:stretch>
            <a:fillRect/>
          </a:stretch>
        </p:blipFill>
        <p:spPr>
          <a:xfrm>
            <a:off x="5152164" y="825531"/>
            <a:ext cx="417242" cy="295546"/>
          </a:xfrm>
          <a:prstGeom prst="rect">
            <a:avLst/>
          </a:prstGeom>
        </p:spPr>
      </p:pic>
      <p:pic>
        <p:nvPicPr>
          <p:cNvPr id="12" name="Picture 11"/>
          <p:cNvPicPr>
            <a:picLocks noChangeAspect="1"/>
          </p:cNvPicPr>
          <p:nvPr/>
        </p:nvPicPr>
        <p:blipFill>
          <a:blip r:embed="rId8"/>
          <a:stretch>
            <a:fillRect/>
          </a:stretch>
        </p:blipFill>
        <p:spPr>
          <a:xfrm>
            <a:off x="5151513" y="2040198"/>
            <a:ext cx="356426" cy="398087"/>
          </a:xfrm>
          <a:prstGeom prst="rect">
            <a:avLst/>
          </a:prstGeom>
        </p:spPr>
      </p:pic>
      <p:pic>
        <p:nvPicPr>
          <p:cNvPr id="13" name="Picture 12"/>
          <p:cNvPicPr>
            <a:picLocks noChangeAspect="1"/>
          </p:cNvPicPr>
          <p:nvPr/>
        </p:nvPicPr>
        <p:blipFill>
          <a:blip r:embed="rId9"/>
          <a:stretch>
            <a:fillRect/>
          </a:stretch>
        </p:blipFill>
        <p:spPr>
          <a:xfrm>
            <a:off x="8082523" y="863107"/>
            <a:ext cx="368789" cy="267812"/>
          </a:xfrm>
          <a:prstGeom prst="rect">
            <a:avLst/>
          </a:prstGeom>
        </p:spPr>
      </p:pic>
      <p:pic>
        <p:nvPicPr>
          <p:cNvPr id="117" name="Picture 116"/>
          <p:cNvPicPr>
            <a:picLocks noChangeAspect="1"/>
          </p:cNvPicPr>
          <p:nvPr/>
        </p:nvPicPr>
        <p:blipFill>
          <a:blip r:embed="rId4"/>
          <a:stretch>
            <a:fillRect/>
          </a:stretch>
        </p:blipFill>
        <p:spPr>
          <a:xfrm>
            <a:off x="8135752" y="2204846"/>
            <a:ext cx="326529" cy="233811"/>
          </a:xfrm>
          <a:prstGeom prst="rect">
            <a:avLst/>
          </a:prstGeom>
        </p:spPr>
      </p:pic>
      <p:pic>
        <p:nvPicPr>
          <p:cNvPr id="14" name="Picture 13"/>
          <p:cNvPicPr>
            <a:picLocks noChangeAspect="1"/>
          </p:cNvPicPr>
          <p:nvPr/>
        </p:nvPicPr>
        <p:blipFill>
          <a:blip r:embed="rId10"/>
          <a:stretch>
            <a:fillRect/>
          </a:stretch>
        </p:blipFill>
        <p:spPr>
          <a:xfrm>
            <a:off x="8100191" y="3122546"/>
            <a:ext cx="341200" cy="332775"/>
          </a:xfrm>
          <a:prstGeom prst="rect">
            <a:avLst/>
          </a:prstGeom>
        </p:spPr>
      </p:pic>
      <p:sp>
        <p:nvSpPr>
          <p:cNvPr id="53" name="Rectangle 52">
            <a:extLst>
              <a:ext uri="{FF2B5EF4-FFF2-40B4-BE49-F238E27FC236}">
                <a16:creationId xmlns:a16="http://schemas.microsoft.com/office/drawing/2014/main" id="{F3B0B1F9-7C1A-46C2-BA05-70EC346C3A7A}"/>
              </a:ext>
            </a:extLst>
          </p:cNvPr>
          <p:cNvSpPr/>
          <p:nvPr/>
        </p:nvSpPr>
        <p:spPr>
          <a:xfrm>
            <a:off x="6053342" y="2557162"/>
            <a:ext cx="1400243" cy="561690"/>
          </a:xfrm>
          <a:prstGeom prst="rect">
            <a:avLst/>
          </a:prstGeom>
          <a:noFill/>
          <a:ln>
            <a:noFill/>
          </a:ln>
          <a:effectLst/>
        </p:spPr>
        <p:txBody>
          <a:bodyPr wrap="square" lIns="68570" tIns="34289" rIns="68570" bIns="34289">
            <a:spAutoFit/>
          </a:bodyPr>
          <a:lstStyle/>
          <a:p>
            <a:pPr marL="85707" indent="-85707" defTabSz="914198">
              <a:buFont typeface="Wingdings" charset="2"/>
              <a:buChar char="§"/>
              <a:defRPr/>
            </a:pPr>
            <a:r>
              <a:rPr lang="en-US" sz="800" kern="0" dirty="0">
                <a:solidFill>
                  <a:schemeClr val="tx1">
                    <a:lumMod val="75000"/>
                    <a:lumOff val="25000"/>
                  </a:schemeClr>
                </a:solidFill>
                <a:latin typeface="+mj-lt"/>
              </a:rPr>
              <a:t>HANA</a:t>
            </a:r>
          </a:p>
          <a:p>
            <a:pPr marL="85707" indent="-85707" defTabSz="914198">
              <a:buFont typeface="Wingdings" charset="2"/>
              <a:buChar char="§"/>
              <a:defRPr/>
            </a:pPr>
            <a:r>
              <a:rPr lang="en-US" sz="800" kern="0" dirty="0">
                <a:solidFill>
                  <a:schemeClr val="tx1">
                    <a:lumMod val="75000"/>
                    <a:lumOff val="25000"/>
                  </a:schemeClr>
                </a:solidFill>
                <a:latin typeface="+mj-lt"/>
              </a:rPr>
              <a:t>Oracle</a:t>
            </a:r>
          </a:p>
          <a:p>
            <a:pPr marL="85707" indent="-85707" defTabSz="914198">
              <a:buFont typeface="Wingdings" charset="2"/>
              <a:buChar char="§"/>
              <a:defRPr/>
            </a:pPr>
            <a:r>
              <a:rPr lang="en-US" sz="800" kern="0" dirty="0">
                <a:solidFill>
                  <a:schemeClr val="tx1">
                    <a:lumMod val="75000"/>
                    <a:lumOff val="25000"/>
                  </a:schemeClr>
                </a:solidFill>
                <a:latin typeface="+mj-lt"/>
              </a:rPr>
              <a:t>Microsoft SQL Server</a:t>
            </a:r>
          </a:p>
          <a:p>
            <a:pPr marL="85707" indent="-85707" defTabSz="914198">
              <a:buFont typeface="Wingdings" charset="2"/>
              <a:buChar char="§"/>
              <a:defRPr/>
            </a:pPr>
            <a:r>
              <a:rPr lang="en-US" sz="800" kern="0" dirty="0">
                <a:solidFill>
                  <a:schemeClr val="tx1">
                    <a:lumMod val="75000"/>
                    <a:lumOff val="25000"/>
                  </a:schemeClr>
                </a:solidFill>
                <a:latin typeface="+mj-lt"/>
              </a:rPr>
              <a:t>MySQL</a:t>
            </a:r>
          </a:p>
        </p:txBody>
      </p:sp>
    </p:spTree>
    <p:extLst>
      <p:ext uri="{BB962C8B-B14F-4D97-AF65-F5344CB8AC3E}">
        <p14:creationId xmlns:p14="http://schemas.microsoft.com/office/powerpoint/2010/main" val="862157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801DF2-EAE3-49EC-9B9F-7C2FF8ACD828}"/>
              </a:ext>
            </a:extLst>
          </p:cNvPr>
          <p:cNvPicPr>
            <a:picLocks noChangeAspect="1"/>
          </p:cNvPicPr>
          <p:nvPr/>
        </p:nvPicPr>
        <p:blipFill>
          <a:blip r:embed="rId3"/>
          <a:stretch>
            <a:fillRect/>
          </a:stretch>
        </p:blipFill>
        <p:spPr>
          <a:xfrm>
            <a:off x="324000" y="1062567"/>
            <a:ext cx="8591400" cy="3791940"/>
          </a:xfrm>
          <a:prstGeom prst="rect">
            <a:avLst/>
          </a:prstGeom>
          <a:effectLst/>
        </p:spPr>
      </p:pic>
      <p:sp>
        <p:nvSpPr>
          <p:cNvPr id="3" name="Title 2">
            <a:extLst>
              <a:ext uri="{FF2B5EF4-FFF2-40B4-BE49-F238E27FC236}">
                <a16:creationId xmlns:a16="http://schemas.microsoft.com/office/drawing/2014/main" id="{AC06CC01-630C-4515-B8BF-3878751559E7}"/>
              </a:ext>
            </a:extLst>
          </p:cNvPr>
          <p:cNvSpPr>
            <a:spLocks noGrp="1"/>
          </p:cNvSpPr>
          <p:nvPr>
            <p:ph type="title"/>
          </p:nvPr>
        </p:nvSpPr>
        <p:spPr/>
        <p:txBody>
          <a:bodyPr/>
          <a:lstStyle/>
          <a:p>
            <a:r>
              <a:rPr lang="en-GB" altLang="en-US" dirty="0"/>
              <a:t>Dashboards &amp; MIS Reporting</a:t>
            </a:r>
            <a:endParaRPr lang="en-IN" dirty="0"/>
          </a:p>
        </p:txBody>
      </p:sp>
    </p:spTree>
    <p:extLst>
      <p:ext uri="{BB962C8B-B14F-4D97-AF65-F5344CB8AC3E}">
        <p14:creationId xmlns:p14="http://schemas.microsoft.com/office/powerpoint/2010/main" val="2136977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pc="-38" dirty="0"/>
              <a:t>PARTIAL LIST OF Sify’s SAP HANA Customers</a:t>
            </a:r>
            <a:endParaRPr lang="en-IN" dirty="0"/>
          </a:p>
        </p:txBody>
      </p:sp>
      <p:sp>
        <p:nvSpPr>
          <p:cNvPr id="6" name="Rectangle 5">
            <a:extLst>
              <a:ext uri="{FF2B5EF4-FFF2-40B4-BE49-F238E27FC236}">
                <a16:creationId xmlns:a16="http://schemas.microsoft.com/office/drawing/2014/main" id="{3B678F87-420D-47AB-BA16-C6E0BAF99F89}"/>
              </a:ext>
            </a:extLst>
          </p:cNvPr>
          <p:cNvSpPr/>
          <p:nvPr/>
        </p:nvSpPr>
        <p:spPr>
          <a:xfrm>
            <a:off x="324001" y="840522"/>
            <a:ext cx="8634263" cy="377791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IN">
              <a:solidFill>
                <a:prstClr val="white"/>
              </a:solidFill>
              <a:latin typeface="Trebuchet MS"/>
            </a:endParaRPr>
          </a:p>
        </p:txBody>
      </p:sp>
      <p:pic>
        <p:nvPicPr>
          <p:cNvPr id="8" name="Picture 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7100" y="2758604"/>
            <a:ext cx="1002105" cy="82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4943" y="1728118"/>
            <a:ext cx="724166" cy="75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87682" y="3734390"/>
            <a:ext cx="883770" cy="518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t="36000" b="37000"/>
          <a:stretch/>
        </p:blipFill>
        <p:spPr>
          <a:xfrm>
            <a:off x="4726171" y="3082013"/>
            <a:ext cx="1442936" cy="389593"/>
          </a:xfrm>
          <a:prstGeom prst="rect">
            <a:avLst/>
          </a:prstGeom>
        </p:spPr>
      </p:pic>
      <p:pic>
        <p:nvPicPr>
          <p:cNvPr id="12" name="Picture 11"/>
          <p:cNvPicPr>
            <a:picLocks noChangeAspect="1"/>
          </p:cNvPicPr>
          <p:nvPr/>
        </p:nvPicPr>
        <p:blipFill rotWithShape="1">
          <a:blip r:embed="rId6">
            <a:extLst>
              <a:ext uri="{28A0092B-C50C-407E-A947-70E740481C1C}">
                <a14:useLocalDpi xmlns:a14="http://schemas.microsoft.com/office/drawing/2010/main" val="0"/>
              </a:ext>
            </a:extLst>
          </a:blip>
          <a:srcRect l="5177" r="4987"/>
          <a:stretch/>
        </p:blipFill>
        <p:spPr>
          <a:xfrm>
            <a:off x="3878797" y="988086"/>
            <a:ext cx="1074539" cy="663782"/>
          </a:xfrm>
          <a:prstGeom prst="rect">
            <a:avLst/>
          </a:prstGeom>
        </p:spPr>
      </p:pic>
      <p:pic>
        <p:nvPicPr>
          <p:cNvPr id="13" name="Picture 12"/>
          <p:cNvPicPr>
            <a:picLocks noChangeAspect="1"/>
          </p:cNvPicPr>
          <p:nvPr/>
        </p:nvPicPr>
        <p:blipFill rotWithShape="1">
          <a:blip r:embed="rId7" cstate="print">
            <a:extLst>
              <a:ext uri="{28A0092B-C50C-407E-A947-70E740481C1C}">
                <a14:useLocalDpi xmlns:a14="http://schemas.microsoft.com/office/drawing/2010/main" val="0"/>
              </a:ext>
            </a:extLst>
          </a:blip>
          <a:srcRect l="15056" t="12500" r="18611" b="26600"/>
          <a:stretch/>
        </p:blipFill>
        <p:spPr>
          <a:xfrm>
            <a:off x="4953067" y="1023847"/>
            <a:ext cx="1119437" cy="570969"/>
          </a:xfrm>
          <a:prstGeom prst="rect">
            <a:avLst/>
          </a:prstGeom>
        </p:spPr>
      </p:pic>
      <p:pic>
        <p:nvPicPr>
          <p:cNvPr id="14" name="Picture 13"/>
          <p:cNvPicPr>
            <a:picLocks noChangeAspect="1"/>
          </p:cNvPicPr>
          <p:nvPr/>
        </p:nvPicPr>
        <p:blipFill rotWithShape="1">
          <a:blip r:embed="rId8">
            <a:extLst>
              <a:ext uri="{28A0092B-C50C-407E-A947-70E740481C1C}">
                <a14:useLocalDpi xmlns:a14="http://schemas.microsoft.com/office/drawing/2010/main" val="0"/>
              </a:ext>
            </a:extLst>
          </a:blip>
          <a:srcRect b="18881"/>
          <a:stretch/>
        </p:blipFill>
        <p:spPr>
          <a:xfrm>
            <a:off x="2783284" y="899419"/>
            <a:ext cx="1214438" cy="695396"/>
          </a:xfrm>
          <a:prstGeom prst="rect">
            <a:avLst/>
          </a:prstGeom>
        </p:spPr>
      </p:pic>
      <p:pic>
        <p:nvPicPr>
          <p:cNvPr id="15" name="Picture 14"/>
          <p:cNvPicPr>
            <a:picLocks noChangeAspect="1"/>
          </p:cNvPicPr>
          <p:nvPr/>
        </p:nvPicPr>
        <p:blipFill rotWithShape="1">
          <a:blip r:embed="rId9">
            <a:extLst>
              <a:ext uri="{28A0092B-C50C-407E-A947-70E740481C1C}">
                <a14:useLocalDpi xmlns:a14="http://schemas.microsoft.com/office/drawing/2010/main" val="0"/>
              </a:ext>
            </a:extLst>
          </a:blip>
          <a:srcRect l="8759" t="31108" b="31250"/>
          <a:stretch/>
        </p:blipFill>
        <p:spPr>
          <a:xfrm>
            <a:off x="6110783" y="1100411"/>
            <a:ext cx="1162033" cy="47941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84500" y="2762684"/>
            <a:ext cx="1048532" cy="629119"/>
          </a:xfrm>
          <a:prstGeom prst="rect">
            <a:avLst/>
          </a:prstGeom>
        </p:spPr>
      </p:pic>
      <p:pic>
        <p:nvPicPr>
          <p:cNvPr id="17" name="Picture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294789" y="1845257"/>
            <a:ext cx="1065883" cy="430265"/>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287683" y="1795372"/>
            <a:ext cx="684195" cy="642182"/>
          </a:xfrm>
          <a:prstGeom prst="rect">
            <a:avLst/>
          </a:prstGeom>
        </p:spPr>
      </p:pic>
      <p:pic>
        <p:nvPicPr>
          <p:cNvPr id="19" name="Picture 1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937232" y="3664573"/>
            <a:ext cx="1092994" cy="550069"/>
          </a:xfrm>
          <a:prstGeom prst="rect">
            <a:avLst/>
          </a:prstGeom>
        </p:spPr>
      </p:pic>
      <p:pic>
        <p:nvPicPr>
          <p:cNvPr id="20" name="Picture 1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454336" y="1886635"/>
            <a:ext cx="1237462" cy="533906"/>
          </a:xfrm>
          <a:prstGeom prst="rect">
            <a:avLst/>
          </a:prstGeom>
        </p:spPr>
      </p:pic>
      <p:pic>
        <p:nvPicPr>
          <p:cNvPr id="21" name="Picture 2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272815" y="1117052"/>
            <a:ext cx="1496857" cy="462769"/>
          </a:xfrm>
          <a:prstGeom prst="rect">
            <a:avLst/>
          </a:prstGeom>
        </p:spPr>
      </p:pic>
      <p:pic>
        <p:nvPicPr>
          <p:cNvPr id="22" name="Picture 21"/>
          <p:cNvPicPr>
            <a:picLocks noChangeAspect="1"/>
          </p:cNvPicPr>
          <p:nvPr/>
        </p:nvPicPr>
        <p:blipFill rotWithShape="1">
          <a:blip r:embed="rId16">
            <a:extLst>
              <a:ext uri="{28A0092B-C50C-407E-A947-70E740481C1C}">
                <a14:useLocalDpi xmlns:a14="http://schemas.microsoft.com/office/drawing/2010/main" val="0"/>
              </a:ext>
            </a:extLst>
          </a:blip>
          <a:srcRect l="5557" t="20996" r="5566" b="22944"/>
          <a:stretch/>
        </p:blipFill>
        <p:spPr>
          <a:xfrm>
            <a:off x="411678" y="1854663"/>
            <a:ext cx="2732513" cy="335890"/>
          </a:xfrm>
          <a:prstGeom prst="rect">
            <a:avLst/>
          </a:prstGeom>
        </p:spPr>
      </p:pic>
      <p:pic>
        <p:nvPicPr>
          <p:cNvPr id="23" name="Picture 22"/>
          <p:cNvPicPr>
            <a:picLocks noChangeAspect="1"/>
          </p:cNvPicPr>
          <p:nvPr/>
        </p:nvPicPr>
        <p:blipFill rotWithShape="1">
          <a:blip r:embed="rId17">
            <a:extLst>
              <a:ext uri="{28A0092B-C50C-407E-A947-70E740481C1C}">
                <a14:useLocalDpi xmlns:a14="http://schemas.microsoft.com/office/drawing/2010/main" val="0"/>
              </a:ext>
            </a:extLst>
          </a:blip>
          <a:srcRect l="4523" t="32474" r="4656" b="29440"/>
          <a:stretch/>
        </p:blipFill>
        <p:spPr>
          <a:xfrm>
            <a:off x="308761" y="3292058"/>
            <a:ext cx="1660922" cy="696515"/>
          </a:xfrm>
          <a:prstGeom prst="rect">
            <a:avLst/>
          </a:prstGeom>
        </p:spPr>
      </p:pic>
      <p:sp>
        <p:nvSpPr>
          <p:cNvPr id="25" name="TextBox 24"/>
          <p:cNvSpPr txBox="1"/>
          <p:nvPr/>
        </p:nvSpPr>
        <p:spPr>
          <a:xfrm>
            <a:off x="468553" y="1135814"/>
            <a:ext cx="1309382" cy="276999"/>
          </a:xfrm>
          <a:prstGeom prst="rect">
            <a:avLst/>
          </a:prstGeom>
          <a:solidFill>
            <a:schemeClr val="bg1"/>
          </a:solidFill>
          <a:ln>
            <a:solidFill>
              <a:srgbClr val="595959"/>
            </a:solidFill>
          </a:ln>
        </p:spPr>
        <p:txBody>
          <a:bodyPr wrap="square" rtlCol="0">
            <a:spAutoFit/>
          </a:bodyPr>
          <a:lstStyle/>
          <a:p>
            <a:r>
              <a:rPr lang="en-IN" sz="1200" b="1" dirty="0">
                <a:solidFill>
                  <a:srgbClr val="595959"/>
                </a:solidFill>
              </a:rPr>
              <a:t>Manufacturing</a:t>
            </a:r>
          </a:p>
        </p:txBody>
      </p:sp>
      <p:pic>
        <p:nvPicPr>
          <p:cNvPr id="36" name="Picture 3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949952" y="1738124"/>
            <a:ext cx="945391" cy="564083"/>
          </a:xfrm>
          <a:prstGeom prst="rect">
            <a:avLst/>
          </a:prstGeom>
        </p:spPr>
      </p:pic>
      <p:pic>
        <p:nvPicPr>
          <p:cNvPr id="39" name="Picture 38"/>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827671" y="1004863"/>
            <a:ext cx="968987" cy="582224"/>
          </a:xfrm>
          <a:prstGeom prst="rect">
            <a:avLst/>
          </a:prstGeom>
        </p:spPr>
      </p:pic>
      <p:pic>
        <p:nvPicPr>
          <p:cNvPr id="40" name="Picture 3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282486" y="3130573"/>
            <a:ext cx="890888" cy="890888"/>
          </a:xfrm>
          <a:prstGeom prst="rect">
            <a:avLst/>
          </a:prstGeom>
        </p:spPr>
      </p:pic>
      <p:cxnSp>
        <p:nvCxnSpPr>
          <p:cNvPr id="38" name="Straight Connector 37"/>
          <p:cNvCxnSpPr/>
          <p:nvPr/>
        </p:nvCxnSpPr>
        <p:spPr>
          <a:xfrm flipH="1" flipV="1">
            <a:off x="4464813" y="2579403"/>
            <a:ext cx="25315" cy="2039033"/>
          </a:xfrm>
          <a:prstGeom prst="line">
            <a:avLst/>
          </a:prstGeom>
          <a:ln>
            <a:solidFill>
              <a:srgbClr val="C8D0DA"/>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24001" y="2579402"/>
            <a:ext cx="8634263" cy="0"/>
          </a:xfrm>
          <a:prstGeom prst="line">
            <a:avLst/>
          </a:prstGeom>
          <a:ln>
            <a:solidFill>
              <a:srgbClr val="C8D0DA"/>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584413" y="2714340"/>
            <a:ext cx="1755753" cy="276999"/>
          </a:xfrm>
          <a:prstGeom prst="rect">
            <a:avLst/>
          </a:prstGeom>
          <a:solidFill>
            <a:schemeClr val="bg1"/>
          </a:solidFill>
          <a:ln>
            <a:solidFill>
              <a:srgbClr val="595959"/>
            </a:solidFill>
          </a:ln>
        </p:spPr>
        <p:txBody>
          <a:bodyPr wrap="square" rtlCol="0">
            <a:spAutoFit/>
          </a:bodyPr>
          <a:lstStyle/>
          <a:p>
            <a:r>
              <a:rPr lang="en-IN" sz="1200" b="1" dirty="0">
                <a:solidFill>
                  <a:srgbClr val="595959"/>
                </a:solidFill>
              </a:rPr>
              <a:t>Healthcare &amp; Pharma</a:t>
            </a:r>
          </a:p>
        </p:txBody>
      </p:sp>
      <p:sp>
        <p:nvSpPr>
          <p:cNvPr id="41" name="TextBox 40"/>
          <p:cNvSpPr txBox="1"/>
          <p:nvPr/>
        </p:nvSpPr>
        <p:spPr>
          <a:xfrm>
            <a:off x="523908" y="2890310"/>
            <a:ext cx="661730" cy="276999"/>
          </a:xfrm>
          <a:prstGeom prst="rect">
            <a:avLst/>
          </a:prstGeom>
          <a:solidFill>
            <a:schemeClr val="bg1"/>
          </a:solidFill>
          <a:ln>
            <a:solidFill>
              <a:srgbClr val="595959"/>
            </a:solidFill>
          </a:ln>
        </p:spPr>
        <p:txBody>
          <a:bodyPr wrap="square" rtlCol="0">
            <a:spAutoFit/>
          </a:bodyPr>
          <a:lstStyle/>
          <a:p>
            <a:r>
              <a:rPr lang="en-IN" sz="1200" b="1" dirty="0">
                <a:solidFill>
                  <a:srgbClr val="595959"/>
                </a:solidFill>
              </a:rPr>
              <a:t>FMCG</a:t>
            </a:r>
          </a:p>
        </p:txBody>
      </p:sp>
      <p:sp>
        <p:nvSpPr>
          <p:cNvPr id="43" name="TextBox 42"/>
          <p:cNvSpPr txBox="1"/>
          <p:nvPr/>
        </p:nvSpPr>
        <p:spPr>
          <a:xfrm>
            <a:off x="6967832" y="2717766"/>
            <a:ext cx="1863136" cy="276999"/>
          </a:xfrm>
          <a:prstGeom prst="rect">
            <a:avLst/>
          </a:prstGeom>
          <a:solidFill>
            <a:schemeClr val="bg1"/>
          </a:solidFill>
          <a:ln>
            <a:solidFill>
              <a:srgbClr val="595959"/>
            </a:solidFill>
          </a:ln>
        </p:spPr>
        <p:txBody>
          <a:bodyPr wrap="square" rtlCol="0">
            <a:spAutoFit/>
          </a:bodyPr>
          <a:lstStyle/>
          <a:p>
            <a:r>
              <a:rPr lang="en-IN" sz="1200" b="1" dirty="0">
                <a:solidFill>
                  <a:srgbClr val="595959"/>
                </a:solidFill>
              </a:rPr>
              <a:t>Utilities</a:t>
            </a:r>
          </a:p>
        </p:txBody>
      </p:sp>
      <p:cxnSp>
        <p:nvCxnSpPr>
          <p:cNvPr id="45" name="Straight Connector 44"/>
          <p:cNvCxnSpPr/>
          <p:nvPr/>
        </p:nvCxnSpPr>
        <p:spPr>
          <a:xfrm flipH="1" flipV="1">
            <a:off x="6761307" y="2598090"/>
            <a:ext cx="25315" cy="2039033"/>
          </a:xfrm>
          <a:prstGeom prst="line">
            <a:avLst/>
          </a:prstGeom>
          <a:ln>
            <a:solidFill>
              <a:srgbClr val="C8D0DA"/>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p:cNvCxnSpPr>
          <p:nvPr/>
        </p:nvCxnSpPr>
        <p:spPr>
          <a:xfrm>
            <a:off x="4464814" y="3584417"/>
            <a:ext cx="2296493" cy="0"/>
          </a:xfrm>
          <a:prstGeom prst="line">
            <a:avLst/>
          </a:prstGeom>
          <a:ln>
            <a:solidFill>
              <a:srgbClr val="C8D0DA"/>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4870243" y="3664574"/>
            <a:ext cx="661730" cy="276999"/>
          </a:xfrm>
          <a:prstGeom prst="rect">
            <a:avLst/>
          </a:prstGeom>
          <a:solidFill>
            <a:schemeClr val="bg1"/>
          </a:solidFill>
          <a:ln>
            <a:solidFill>
              <a:srgbClr val="595959"/>
            </a:solidFill>
          </a:ln>
        </p:spPr>
        <p:txBody>
          <a:bodyPr wrap="square" rtlCol="0">
            <a:spAutoFit/>
          </a:bodyPr>
          <a:lstStyle/>
          <a:p>
            <a:pPr algn="ctr" defTabSz="685783">
              <a:defRPr/>
            </a:pPr>
            <a:r>
              <a:rPr lang="en-IN" sz="1200" b="1" dirty="0">
                <a:solidFill>
                  <a:srgbClr val="595959"/>
                </a:solidFill>
                <a:latin typeface="Trebuchet MS"/>
              </a:rPr>
              <a:t>Power</a:t>
            </a:r>
          </a:p>
        </p:txBody>
      </p:sp>
      <p:pic>
        <p:nvPicPr>
          <p:cNvPr id="44" name="Picture 9"/>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605292" y="3701194"/>
            <a:ext cx="734874" cy="671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5295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73330" y="1955500"/>
            <a:ext cx="754732" cy="754732"/>
          </a:xfrm>
          <a:prstGeom prst="rect">
            <a:avLst/>
          </a:prstGeom>
        </p:spPr>
      </p:pic>
      <p:pic>
        <p:nvPicPr>
          <p:cNvPr id="48" name="Picture 16" descr="Clartech Engineers Pvt. Ltd."/>
          <p:cNvPicPr>
            <a:picLocks noChangeAspect="1" noChangeArrowheads="1"/>
          </p:cNvPicPr>
          <p:nvPr/>
        </p:nvPicPr>
        <p:blipFill rotWithShape="1">
          <a:blip r:embed="rId3">
            <a:extLst>
              <a:ext uri="{28A0092B-C50C-407E-A947-70E740481C1C}">
                <a14:useLocalDpi xmlns:a14="http://schemas.microsoft.com/office/drawing/2010/main" val="0"/>
              </a:ext>
            </a:extLst>
          </a:blip>
          <a:srcRect l="23891" t="17059" r="24422" b="11104"/>
          <a:stretch/>
        </p:blipFill>
        <p:spPr bwMode="auto">
          <a:xfrm>
            <a:off x="5150759" y="1247286"/>
            <a:ext cx="819018" cy="6504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Ravi Dyeware Company Ltd, Nariman Point - Chemical Dealers in Mumbai -  Justdi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81096" y="1910798"/>
            <a:ext cx="1120162" cy="7353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IN" dirty="0"/>
              <a:t>PARTIAL LIST OF Sify’s SAP DR Customers</a:t>
            </a:r>
          </a:p>
        </p:txBody>
      </p:sp>
      <p:sp>
        <p:nvSpPr>
          <p:cNvPr id="5" name="Rectangle 4">
            <a:extLst>
              <a:ext uri="{FF2B5EF4-FFF2-40B4-BE49-F238E27FC236}">
                <a16:creationId xmlns:a16="http://schemas.microsoft.com/office/drawing/2014/main" id="{3B678F87-420D-47AB-BA16-C6E0BAF99F89}"/>
              </a:ext>
            </a:extLst>
          </p:cNvPr>
          <p:cNvSpPr/>
          <p:nvPr/>
        </p:nvSpPr>
        <p:spPr>
          <a:xfrm>
            <a:off x="324000" y="840521"/>
            <a:ext cx="8634263" cy="4013657"/>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IN">
              <a:solidFill>
                <a:prstClr val="white"/>
              </a:solidFill>
              <a:latin typeface="Trebuchet MS"/>
            </a:endParaRPr>
          </a:p>
        </p:txBody>
      </p:sp>
      <p:sp>
        <p:nvSpPr>
          <p:cNvPr id="6" name="TextBox 5"/>
          <p:cNvSpPr txBox="1"/>
          <p:nvPr/>
        </p:nvSpPr>
        <p:spPr>
          <a:xfrm>
            <a:off x="817263" y="952207"/>
            <a:ext cx="1309382" cy="276999"/>
          </a:xfrm>
          <a:prstGeom prst="rect">
            <a:avLst/>
          </a:prstGeom>
          <a:solidFill>
            <a:schemeClr val="bg1"/>
          </a:solidFill>
          <a:ln>
            <a:solidFill>
              <a:srgbClr val="595959"/>
            </a:solidFill>
          </a:ln>
        </p:spPr>
        <p:txBody>
          <a:bodyPr wrap="square" rtlCol="0">
            <a:spAutoFit/>
          </a:bodyPr>
          <a:lstStyle/>
          <a:p>
            <a:pPr algn="ctr"/>
            <a:r>
              <a:rPr lang="en-IN" sz="1200" b="1" dirty="0">
                <a:solidFill>
                  <a:srgbClr val="595959"/>
                </a:solidFill>
              </a:rPr>
              <a:t>Manufacturing</a:t>
            </a:r>
          </a:p>
        </p:txBody>
      </p:sp>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5557" t="20996" r="5566" b="22944"/>
          <a:stretch/>
        </p:blipFill>
        <p:spPr>
          <a:xfrm>
            <a:off x="538141" y="1290103"/>
            <a:ext cx="2225789" cy="273602"/>
          </a:xfrm>
          <a:prstGeom prst="rect">
            <a:avLst/>
          </a:prstGeom>
        </p:spPr>
      </p:pic>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t="14580" b="18881"/>
          <a:stretch/>
        </p:blipFill>
        <p:spPr>
          <a:xfrm>
            <a:off x="300391" y="1969834"/>
            <a:ext cx="1306073" cy="613442"/>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04292" y="1539274"/>
            <a:ext cx="650362" cy="610427"/>
          </a:xfrm>
          <a:prstGeom prst="rect">
            <a:avLst/>
          </a:prstGeom>
        </p:spPr>
      </p:pic>
      <p:pic>
        <p:nvPicPr>
          <p:cNvPr id="11"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41192" y="3722536"/>
            <a:ext cx="734874" cy="671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3406349" y="952207"/>
            <a:ext cx="2124873" cy="276999"/>
          </a:xfrm>
          <a:prstGeom prst="rect">
            <a:avLst/>
          </a:prstGeom>
          <a:solidFill>
            <a:schemeClr val="bg1"/>
          </a:solidFill>
          <a:ln>
            <a:solidFill>
              <a:srgbClr val="595959"/>
            </a:solidFill>
          </a:ln>
        </p:spPr>
        <p:txBody>
          <a:bodyPr wrap="square" rtlCol="0">
            <a:spAutoFit/>
          </a:bodyPr>
          <a:lstStyle/>
          <a:p>
            <a:pPr algn="ctr" defTabSz="685800">
              <a:defRPr/>
            </a:pPr>
            <a:r>
              <a:rPr lang="en-IN" sz="1200" b="1" dirty="0">
                <a:solidFill>
                  <a:srgbClr val="595959"/>
                </a:solidFill>
                <a:latin typeface="Trebuchet MS"/>
              </a:rPr>
              <a:t>Construction &amp; Real Estate</a:t>
            </a:r>
          </a:p>
        </p:txBody>
      </p:sp>
      <p:pic>
        <p:nvPicPr>
          <p:cNvPr id="26" name="Picture 30" descr="Green Planet Industries LLC"/>
          <p:cNvPicPr>
            <a:picLocks noChangeAspect="1" noChangeArrowheads="1"/>
          </p:cNvPicPr>
          <p:nvPr/>
        </p:nvPicPr>
        <p:blipFill rotWithShape="1">
          <a:blip r:embed="rId9">
            <a:extLst>
              <a:ext uri="{28A0092B-C50C-407E-A947-70E740481C1C}">
                <a14:useLocalDpi xmlns:a14="http://schemas.microsoft.com/office/drawing/2010/main" val="0"/>
              </a:ext>
            </a:extLst>
          </a:blip>
          <a:srcRect t="9000" b="8494"/>
          <a:stretch/>
        </p:blipFill>
        <p:spPr bwMode="auto">
          <a:xfrm>
            <a:off x="3415419" y="1817248"/>
            <a:ext cx="1995829" cy="42660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Morarjee Textiles"/>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194016" y="1340616"/>
            <a:ext cx="1144049" cy="446179"/>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6338673" y="952207"/>
            <a:ext cx="2124873" cy="276999"/>
          </a:xfrm>
          <a:prstGeom prst="rect">
            <a:avLst/>
          </a:prstGeom>
          <a:solidFill>
            <a:schemeClr val="bg1"/>
          </a:solidFill>
          <a:ln>
            <a:solidFill>
              <a:srgbClr val="595959"/>
            </a:solidFill>
          </a:ln>
        </p:spPr>
        <p:txBody>
          <a:bodyPr wrap="square" rtlCol="0">
            <a:spAutoFit/>
          </a:bodyPr>
          <a:lstStyle/>
          <a:p>
            <a:pPr algn="ctr" defTabSz="685800">
              <a:defRPr/>
            </a:pPr>
            <a:r>
              <a:rPr lang="en-IN" sz="1200" b="1" dirty="0">
                <a:solidFill>
                  <a:srgbClr val="595959"/>
                </a:solidFill>
                <a:latin typeface="Trebuchet MS"/>
              </a:rPr>
              <a:t>Logistics and Distribution</a:t>
            </a:r>
          </a:p>
        </p:txBody>
      </p:sp>
      <p:pic>
        <p:nvPicPr>
          <p:cNvPr id="29" name="Picture 22" descr="ICTRIPL - International Cargo Terminal &amp; Rail Infrastructur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00395" y="1321696"/>
            <a:ext cx="1523072" cy="76457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Customers | Parksons Packaging | GlobalVision"/>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700445" y="2180467"/>
            <a:ext cx="1625352" cy="37144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8" descr="Service Provider of Free Trade &amp; Warehousing Zones &amp; Industrial &amp;  Distribution Hubs by ARSHIYA LIMITED, Mumbai"/>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82826" y="1297495"/>
            <a:ext cx="853335" cy="483557"/>
          </a:xfrm>
          <a:prstGeom prst="rect">
            <a:avLst/>
          </a:prstGeom>
          <a:noFill/>
          <a:extLst>
            <a:ext uri="{909E8E84-426E-40DD-AFC4-6F175D3DCCD1}">
              <a14:hiddenFill xmlns:a14="http://schemas.microsoft.com/office/drawing/2010/main">
                <a:solidFill>
                  <a:srgbClr val="FFFFFF"/>
                </a:solidFill>
              </a14:hiddenFill>
            </a:ext>
          </a:extLst>
        </p:spPr>
      </p:pic>
      <p:cxnSp>
        <p:nvCxnSpPr>
          <p:cNvPr id="32" name="Straight Connector 31"/>
          <p:cNvCxnSpPr/>
          <p:nvPr/>
        </p:nvCxnSpPr>
        <p:spPr>
          <a:xfrm>
            <a:off x="324000" y="2761978"/>
            <a:ext cx="8634263" cy="0"/>
          </a:xfrm>
          <a:prstGeom prst="line">
            <a:avLst/>
          </a:prstGeom>
          <a:ln>
            <a:solidFill>
              <a:srgbClr val="A3B2C3"/>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070257" y="2877445"/>
            <a:ext cx="661730" cy="276999"/>
          </a:xfrm>
          <a:prstGeom prst="rect">
            <a:avLst/>
          </a:prstGeom>
          <a:solidFill>
            <a:schemeClr val="bg1"/>
          </a:solidFill>
          <a:ln>
            <a:solidFill>
              <a:srgbClr val="595959"/>
            </a:solidFill>
          </a:ln>
        </p:spPr>
        <p:txBody>
          <a:bodyPr wrap="square" rtlCol="0">
            <a:spAutoFit/>
          </a:bodyPr>
          <a:lstStyle/>
          <a:p>
            <a:pPr algn="ctr" defTabSz="685800">
              <a:defRPr/>
            </a:pPr>
            <a:r>
              <a:rPr lang="en-IN" sz="1200" b="1" dirty="0">
                <a:solidFill>
                  <a:srgbClr val="595959"/>
                </a:solidFill>
                <a:latin typeface="Trebuchet MS"/>
              </a:rPr>
              <a:t>FMCG</a:t>
            </a:r>
          </a:p>
        </p:txBody>
      </p:sp>
      <p:pic>
        <p:nvPicPr>
          <p:cNvPr id="35" name="Picture 3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45670" y="3678046"/>
            <a:ext cx="921438" cy="737150"/>
          </a:xfrm>
          <a:prstGeom prst="rect">
            <a:avLst/>
          </a:prstGeom>
        </p:spPr>
      </p:pic>
      <p:pic>
        <p:nvPicPr>
          <p:cNvPr id="36" name="Picture 8" descr="Recon Engineering | Cliental"/>
          <p:cNvPicPr>
            <a:picLocks noChangeAspect="1" noChangeArrowheads="1"/>
          </p:cNvPicPr>
          <p:nvPr/>
        </p:nvPicPr>
        <p:blipFill rotWithShape="1">
          <a:blip r:embed="rId15">
            <a:extLst>
              <a:ext uri="{28A0092B-C50C-407E-A947-70E740481C1C}">
                <a14:useLocalDpi xmlns:a14="http://schemas.microsoft.com/office/drawing/2010/main" val="0"/>
              </a:ext>
            </a:extLst>
          </a:blip>
          <a:srcRect l="12118" t="21122" r="12883" b="18224"/>
          <a:stretch/>
        </p:blipFill>
        <p:spPr bwMode="auto">
          <a:xfrm>
            <a:off x="366937" y="3197335"/>
            <a:ext cx="1486026" cy="480710"/>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414415" y="4393763"/>
            <a:ext cx="1346845" cy="415498"/>
          </a:xfrm>
          <a:prstGeom prst="rect">
            <a:avLst/>
          </a:prstGeom>
          <a:noFill/>
        </p:spPr>
        <p:txBody>
          <a:bodyPr wrap="square" rtlCol="0">
            <a:spAutoFit/>
          </a:bodyPr>
          <a:lstStyle/>
          <a:p>
            <a:pPr defTabSz="685800">
              <a:defRPr/>
            </a:pPr>
            <a:r>
              <a:rPr lang="en-IN" sz="1050" dirty="0">
                <a:solidFill>
                  <a:srgbClr val="595959"/>
                </a:solidFill>
                <a:latin typeface="Trebuchet MS"/>
              </a:rPr>
              <a:t>Enterprise limited</a:t>
            </a:r>
          </a:p>
          <a:p>
            <a:pPr defTabSz="685800">
              <a:defRPr/>
            </a:pPr>
            <a:r>
              <a:rPr lang="en-IN" sz="1050" dirty="0">
                <a:solidFill>
                  <a:srgbClr val="595959"/>
                </a:solidFill>
                <a:latin typeface="Trebuchet MS"/>
              </a:rPr>
              <a:t>(CCL &amp; Solutions)</a:t>
            </a:r>
          </a:p>
        </p:txBody>
      </p:sp>
      <p:pic>
        <p:nvPicPr>
          <p:cNvPr id="38" name="Picture 18"/>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t="12069" b="9626"/>
          <a:stretch/>
        </p:blipFill>
        <p:spPr bwMode="auto">
          <a:xfrm>
            <a:off x="1861988" y="3197335"/>
            <a:ext cx="999847" cy="645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2" descr="The Global Green Company"/>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660864" y="4001912"/>
            <a:ext cx="1322244" cy="478686"/>
          </a:xfrm>
          <a:prstGeom prst="rect">
            <a:avLst/>
          </a:prstGeom>
          <a:noFill/>
          <a:extLst>
            <a:ext uri="{909E8E84-426E-40DD-AFC4-6F175D3DCCD1}">
              <a14:hiddenFill xmlns:a14="http://schemas.microsoft.com/office/drawing/2010/main">
                <a:solidFill>
                  <a:srgbClr val="FFFFFF"/>
                </a:solidFill>
              </a14:hiddenFill>
            </a:ext>
          </a:extLst>
        </p:spPr>
      </p:pic>
      <p:cxnSp>
        <p:nvCxnSpPr>
          <p:cNvPr id="40" name="Straight Connector 39"/>
          <p:cNvCxnSpPr/>
          <p:nvPr/>
        </p:nvCxnSpPr>
        <p:spPr>
          <a:xfrm flipH="1" flipV="1">
            <a:off x="3075477" y="846356"/>
            <a:ext cx="19602" cy="4008234"/>
          </a:xfrm>
          <a:prstGeom prst="line">
            <a:avLst/>
          </a:prstGeom>
          <a:ln>
            <a:solidFill>
              <a:srgbClr val="A3B2C3"/>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4078128" y="2877445"/>
            <a:ext cx="661730" cy="276999"/>
          </a:xfrm>
          <a:prstGeom prst="rect">
            <a:avLst/>
          </a:prstGeom>
          <a:solidFill>
            <a:schemeClr val="bg1"/>
          </a:solidFill>
          <a:ln>
            <a:solidFill>
              <a:srgbClr val="595959"/>
            </a:solidFill>
          </a:ln>
        </p:spPr>
        <p:txBody>
          <a:bodyPr wrap="square" rtlCol="0">
            <a:spAutoFit/>
          </a:bodyPr>
          <a:lstStyle/>
          <a:p>
            <a:pPr algn="ctr" defTabSz="685800">
              <a:defRPr/>
            </a:pPr>
            <a:r>
              <a:rPr lang="en-IN" sz="1200" b="1" dirty="0">
                <a:solidFill>
                  <a:srgbClr val="595959"/>
                </a:solidFill>
                <a:latin typeface="Trebuchet MS"/>
              </a:rPr>
              <a:t>PSU</a:t>
            </a:r>
          </a:p>
        </p:txBody>
      </p:sp>
      <p:pic>
        <p:nvPicPr>
          <p:cNvPr id="43" name="Picture 24" descr="Ircon International - Wikipedia"/>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244018" y="3740143"/>
            <a:ext cx="2100923" cy="700307"/>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2" descr="Fertilisers and Chemicals Travancore - Crunchbase Company Profile &amp; Funding"/>
          <p:cNvPicPr>
            <a:picLocks noChangeAspect="1" noChangeArrowheads="1"/>
          </p:cNvPicPr>
          <p:nvPr/>
        </p:nvPicPr>
        <p:blipFill rotWithShape="1">
          <a:blip r:embed="rId19">
            <a:extLst>
              <a:ext uri="{28A0092B-C50C-407E-A947-70E740481C1C}">
                <a14:useLocalDpi xmlns:a14="http://schemas.microsoft.com/office/drawing/2010/main" val="0"/>
              </a:ext>
            </a:extLst>
          </a:blip>
          <a:srcRect l="12203" t="30442" r="13385" b="31226"/>
          <a:stretch/>
        </p:blipFill>
        <p:spPr bwMode="auto">
          <a:xfrm>
            <a:off x="4238067" y="3265577"/>
            <a:ext cx="1367785" cy="704616"/>
          </a:xfrm>
          <a:prstGeom prst="rect">
            <a:avLst/>
          </a:prstGeom>
          <a:noFill/>
          <a:extLst>
            <a:ext uri="{909E8E84-426E-40DD-AFC4-6F175D3DCCD1}">
              <a14:hiddenFill xmlns:a14="http://schemas.microsoft.com/office/drawing/2010/main">
                <a:solidFill>
                  <a:srgbClr val="FFFFFF"/>
                </a:solidFill>
              </a14:hiddenFill>
            </a:ext>
          </a:extLst>
        </p:spPr>
      </p:pic>
      <p:cxnSp>
        <p:nvCxnSpPr>
          <p:cNvPr id="45" name="Straight Connector 44"/>
          <p:cNvCxnSpPr/>
          <p:nvPr/>
        </p:nvCxnSpPr>
        <p:spPr>
          <a:xfrm flipH="1" flipV="1">
            <a:off x="6008459" y="840108"/>
            <a:ext cx="19602" cy="4008234"/>
          </a:xfrm>
          <a:prstGeom prst="line">
            <a:avLst/>
          </a:prstGeom>
          <a:ln>
            <a:solidFill>
              <a:srgbClr val="A3B2C3"/>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570044" y="2873911"/>
            <a:ext cx="1755753" cy="276999"/>
          </a:xfrm>
          <a:prstGeom prst="rect">
            <a:avLst/>
          </a:prstGeom>
          <a:solidFill>
            <a:schemeClr val="bg1"/>
          </a:solidFill>
          <a:ln>
            <a:solidFill>
              <a:srgbClr val="595959"/>
            </a:solidFill>
          </a:ln>
        </p:spPr>
        <p:txBody>
          <a:bodyPr wrap="square" rtlCol="0">
            <a:spAutoFit/>
          </a:bodyPr>
          <a:lstStyle/>
          <a:p>
            <a:pPr defTabSz="685800">
              <a:defRPr/>
            </a:pPr>
            <a:r>
              <a:rPr lang="en-IN" sz="1200" b="1" dirty="0">
                <a:solidFill>
                  <a:srgbClr val="595959"/>
                </a:solidFill>
                <a:latin typeface="Trebuchet MS"/>
              </a:rPr>
              <a:t>Healthcare &amp; Pharma</a:t>
            </a:r>
          </a:p>
        </p:txBody>
      </p:sp>
      <p:pic>
        <p:nvPicPr>
          <p:cNvPr id="47" name="Picture 26" descr="Top Leading Pharma Companies in India"/>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951537" y="3177233"/>
            <a:ext cx="1123169" cy="437031"/>
          </a:xfrm>
          <a:prstGeom prst="rect">
            <a:avLst/>
          </a:prstGeom>
          <a:noFill/>
          <a:extLst>
            <a:ext uri="{909E8E84-426E-40DD-AFC4-6F175D3DCCD1}">
              <a14:hiddenFill xmlns:a14="http://schemas.microsoft.com/office/drawing/2010/main">
                <a:solidFill>
                  <a:srgbClr val="FFFFFF"/>
                </a:solidFill>
              </a14:hiddenFill>
            </a:ext>
          </a:extLst>
        </p:spPr>
      </p:pic>
      <p:cxnSp>
        <p:nvCxnSpPr>
          <p:cNvPr id="49" name="Straight Connector 48"/>
          <p:cNvCxnSpPr/>
          <p:nvPr/>
        </p:nvCxnSpPr>
        <p:spPr>
          <a:xfrm flipH="1">
            <a:off x="6034973" y="3688761"/>
            <a:ext cx="2905277" cy="0"/>
          </a:xfrm>
          <a:prstGeom prst="line">
            <a:avLst/>
          </a:prstGeom>
          <a:ln>
            <a:solidFill>
              <a:srgbClr val="A3B2C3"/>
            </a:solidFill>
          </a:ln>
        </p:spPr>
        <p:style>
          <a:lnRef idx="1">
            <a:schemeClr val="accent1"/>
          </a:lnRef>
          <a:fillRef idx="0">
            <a:schemeClr val="accent1"/>
          </a:fillRef>
          <a:effectRef idx="0">
            <a:schemeClr val="accent1"/>
          </a:effectRef>
          <a:fontRef idx="minor">
            <a:schemeClr val="tx1"/>
          </a:fontRef>
        </p:style>
      </p:cxnSp>
      <p:pic>
        <p:nvPicPr>
          <p:cNvPr id="53" name="Picture 28" descr="sterlingwilson - Cooling Towers | CTI Certified Cooling Towers | FRP  Cooling Towers | Low Sound Cooling Towers"/>
          <p:cNvPicPr>
            <a:picLocks noChangeAspect="1" noChangeArrowheads="1"/>
          </p:cNvPicPr>
          <p:nvPr/>
        </p:nvPicPr>
        <p:blipFill rotWithShape="1">
          <a:blip r:embed="rId21">
            <a:extLst>
              <a:ext uri="{28A0092B-C50C-407E-A947-70E740481C1C}">
                <a14:useLocalDpi xmlns:a14="http://schemas.microsoft.com/office/drawing/2010/main" val="0"/>
              </a:ext>
            </a:extLst>
          </a:blip>
          <a:srcRect t="27825" b="27909"/>
          <a:stretch/>
        </p:blipFill>
        <p:spPr bwMode="auto">
          <a:xfrm>
            <a:off x="6259469" y="4346912"/>
            <a:ext cx="2456286" cy="523082"/>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p:cNvSpPr txBox="1"/>
          <p:nvPr/>
        </p:nvSpPr>
        <p:spPr>
          <a:xfrm>
            <a:off x="6580143" y="3820484"/>
            <a:ext cx="661730" cy="276999"/>
          </a:xfrm>
          <a:prstGeom prst="rect">
            <a:avLst/>
          </a:prstGeom>
          <a:solidFill>
            <a:schemeClr val="bg1"/>
          </a:solidFill>
          <a:ln>
            <a:solidFill>
              <a:srgbClr val="595959"/>
            </a:solidFill>
          </a:ln>
        </p:spPr>
        <p:txBody>
          <a:bodyPr wrap="square" rtlCol="0">
            <a:spAutoFit/>
          </a:bodyPr>
          <a:lstStyle/>
          <a:p>
            <a:pPr algn="ctr" defTabSz="685800">
              <a:defRPr/>
            </a:pPr>
            <a:r>
              <a:rPr lang="en-IN" sz="1200" b="1" dirty="0">
                <a:solidFill>
                  <a:srgbClr val="595959"/>
                </a:solidFill>
                <a:latin typeface="Trebuchet MS"/>
              </a:rPr>
              <a:t>Power</a:t>
            </a:r>
          </a:p>
        </p:txBody>
      </p:sp>
      <p:pic>
        <p:nvPicPr>
          <p:cNvPr id="41" name="Picture 2" descr="IREO Gurgaon | Best IREO Projects in Gurgaon"/>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169299" y="2224105"/>
            <a:ext cx="951017" cy="453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043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951" y="367275"/>
            <a:ext cx="7385447" cy="369320"/>
          </a:xfrm>
        </p:spPr>
        <p:txBody>
          <a:bodyPr/>
          <a:lstStyle/>
          <a:p>
            <a:r>
              <a:rPr lang="en-US" dirty="0" err="1"/>
              <a:t>Sify’S</a:t>
            </a:r>
            <a:r>
              <a:rPr lang="en-US" dirty="0"/>
              <a:t> SAP CLOUD</a:t>
            </a:r>
            <a:endParaRPr lang="en-GB" dirty="0"/>
          </a:p>
        </p:txBody>
      </p:sp>
      <p:sp>
        <p:nvSpPr>
          <p:cNvPr id="5" name="Rectangle 4"/>
          <p:cNvSpPr/>
          <p:nvPr/>
        </p:nvSpPr>
        <p:spPr>
          <a:xfrm>
            <a:off x="482204" y="1639490"/>
            <a:ext cx="792956" cy="289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err="1"/>
              <a:t>pHANA</a:t>
            </a:r>
            <a:endParaRPr lang="en-IN" sz="1350" dirty="0"/>
          </a:p>
        </p:txBody>
      </p:sp>
      <p:sp>
        <p:nvSpPr>
          <p:cNvPr id="8" name="Rectangle 7"/>
          <p:cNvSpPr/>
          <p:nvPr/>
        </p:nvSpPr>
        <p:spPr>
          <a:xfrm>
            <a:off x="1702102" y="1639491"/>
            <a:ext cx="792956" cy="289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t>vHANA</a:t>
            </a:r>
            <a:endParaRPr lang="en-IN" sz="1350" dirty="0"/>
          </a:p>
        </p:txBody>
      </p:sp>
      <p:sp>
        <p:nvSpPr>
          <p:cNvPr id="9" name="Rectangle 8"/>
          <p:cNvSpPr/>
          <p:nvPr/>
        </p:nvSpPr>
        <p:spPr>
          <a:xfrm>
            <a:off x="3052403" y="1665410"/>
            <a:ext cx="1285566" cy="289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t>SAP - VPI</a:t>
            </a:r>
            <a:endParaRPr lang="en-IN" sz="1350" dirty="0"/>
          </a:p>
        </p:txBody>
      </p:sp>
      <p:sp>
        <p:nvSpPr>
          <p:cNvPr id="3" name="Rounded Rectangle 2"/>
          <p:cNvSpPr/>
          <p:nvPr/>
        </p:nvSpPr>
        <p:spPr>
          <a:xfrm>
            <a:off x="361949" y="867144"/>
            <a:ext cx="8049817" cy="3697712"/>
          </a:xfrm>
          <a:prstGeom prst="roundRect">
            <a:avLst/>
          </a:prstGeom>
          <a:solidFill>
            <a:schemeClr val="bg1"/>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lnSpc>
                <a:spcPct val="150000"/>
              </a:lnSpc>
              <a:buFont typeface="Arial" panose="020B0604020202020204" pitchFamily="34" charset="0"/>
              <a:buChar char="•"/>
            </a:pPr>
            <a:r>
              <a:rPr lang="en-IN" sz="1350" dirty="0">
                <a:solidFill>
                  <a:srgbClr val="595959"/>
                </a:solidFill>
              </a:rPr>
              <a:t>Set up in 2014 for hosting SAP HANA and non-HANA systems in TDI model.</a:t>
            </a:r>
          </a:p>
          <a:p>
            <a:pPr marL="214313" indent="-214313">
              <a:spcBef>
                <a:spcPts val="900"/>
              </a:spcBef>
              <a:spcAft>
                <a:spcPts val="900"/>
              </a:spcAft>
              <a:buFont typeface="Arial" panose="020B0604020202020204" pitchFamily="34" charset="0"/>
              <a:buChar char="•"/>
            </a:pPr>
            <a:r>
              <a:rPr lang="en-IN" sz="1350" dirty="0">
                <a:solidFill>
                  <a:srgbClr val="595959"/>
                </a:solidFill>
              </a:rPr>
              <a:t>HANA systems deployed in both dedicated and shared cloud model depending on the size and customer preferences.</a:t>
            </a:r>
          </a:p>
          <a:p>
            <a:pPr marL="214313" indent="-214313">
              <a:spcBef>
                <a:spcPts val="900"/>
              </a:spcBef>
              <a:spcAft>
                <a:spcPts val="900"/>
              </a:spcAft>
              <a:buFont typeface="Arial" panose="020B0604020202020204" pitchFamily="34" charset="0"/>
              <a:buChar char="•"/>
            </a:pPr>
            <a:r>
              <a:rPr lang="en-IN" sz="1350" dirty="0">
                <a:solidFill>
                  <a:srgbClr val="595959"/>
                </a:solidFill>
              </a:rPr>
              <a:t>Entire setup is certified by SAP SE Waldorf for Hosting Operations, HANA Operations, Cloud &amp; Infrastructure Operations and Application Operations for S/4 HANA and Business Suite. Recertified every 2 years most recently in Oct 2019.</a:t>
            </a:r>
          </a:p>
          <a:p>
            <a:pPr marL="214313" indent="-214313">
              <a:lnSpc>
                <a:spcPct val="150000"/>
              </a:lnSpc>
              <a:buFont typeface="Arial" panose="020B0604020202020204" pitchFamily="34" charset="0"/>
              <a:buChar char="•"/>
            </a:pPr>
            <a:r>
              <a:rPr lang="en-IN" sz="1350" dirty="0">
                <a:solidFill>
                  <a:srgbClr val="595959"/>
                </a:solidFill>
              </a:rPr>
              <a:t>Sify provides and manages SAP HANA cloud infrastructure for 50+ customers with 20+ on HANA.</a:t>
            </a:r>
          </a:p>
          <a:p>
            <a:pPr marL="214313" indent="-214313">
              <a:spcBef>
                <a:spcPts val="900"/>
              </a:spcBef>
              <a:spcAft>
                <a:spcPts val="900"/>
              </a:spcAft>
              <a:buFont typeface="Arial" panose="020B0604020202020204" pitchFamily="34" charset="0"/>
              <a:buChar char="•"/>
            </a:pPr>
            <a:r>
              <a:rPr lang="en-IN" sz="1350" dirty="0">
                <a:solidFill>
                  <a:srgbClr val="595959"/>
                </a:solidFill>
              </a:rPr>
              <a:t>The consolidated size of shared cloud HANA systems currently managed by Sify is around 50 TB which is growing over time.</a:t>
            </a:r>
          </a:p>
          <a:p>
            <a:pPr marL="214313" indent="-214313">
              <a:spcBef>
                <a:spcPts val="900"/>
              </a:spcBef>
              <a:spcAft>
                <a:spcPts val="900"/>
              </a:spcAft>
              <a:buFont typeface="Arial" panose="020B0604020202020204" pitchFamily="34" charset="0"/>
              <a:buChar char="•"/>
            </a:pPr>
            <a:r>
              <a:rPr lang="en-IN" sz="1350" dirty="0">
                <a:solidFill>
                  <a:srgbClr val="595959"/>
                </a:solidFill>
              </a:rPr>
              <a:t>Sify manages multi-cloud and hybrid deployments of SAP landscape comprising of Sify’s own SAP grid, hyper scale cloud.</a:t>
            </a:r>
          </a:p>
        </p:txBody>
      </p:sp>
    </p:spTree>
    <p:extLst>
      <p:ext uri="{BB962C8B-B14F-4D97-AF65-F5344CB8AC3E}">
        <p14:creationId xmlns:p14="http://schemas.microsoft.com/office/powerpoint/2010/main" val="2510878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950" y="367275"/>
            <a:ext cx="7537450" cy="369320"/>
          </a:xfrm>
        </p:spPr>
        <p:txBody>
          <a:bodyPr/>
          <a:lstStyle/>
          <a:p>
            <a:r>
              <a:rPr lang="en-US" dirty="0"/>
              <a:t>SIFY’s SAP HANA GRID</a:t>
            </a:r>
            <a:endParaRPr lang="en-GB" dirty="0"/>
          </a:p>
        </p:txBody>
      </p:sp>
      <p:pic>
        <p:nvPicPr>
          <p:cNvPr id="8" name="Picture 7"/>
          <p:cNvPicPr>
            <a:picLocks noChangeAspect="1"/>
          </p:cNvPicPr>
          <p:nvPr/>
        </p:nvPicPr>
        <p:blipFill>
          <a:blip r:embed="rId3"/>
          <a:stretch>
            <a:fillRect/>
          </a:stretch>
        </p:blipFill>
        <p:spPr>
          <a:xfrm>
            <a:off x="361950" y="1226664"/>
            <a:ext cx="4626860" cy="3029614"/>
          </a:xfrm>
          <a:prstGeom prst="rect">
            <a:avLst/>
          </a:prstGeom>
        </p:spPr>
      </p:pic>
      <p:sp>
        <p:nvSpPr>
          <p:cNvPr id="11" name="Text Placeholder 3">
            <a:extLst>
              <a:ext uri="{FF2B5EF4-FFF2-40B4-BE49-F238E27FC236}">
                <a16:creationId xmlns:a16="http://schemas.microsoft.com/office/drawing/2014/main" id="{55BB3B68-C1DE-4E8B-95AB-CC50C6A9865D}"/>
              </a:ext>
            </a:extLst>
          </p:cNvPr>
          <p:cNvSpPr txBox="1">
            <a:spLocks/>
          </p:cNvSpPr>
          <p:nvPr/>
        </p:nvSpPr>
        <p:spPr>
          <a:xfrm>
            <a:off x="5173756" y="1079126"/>
            <a:ext cx="3437710" cy="3509682"/>
          </a:xfrm>
          <a:prstGeom prst="rect">
            <a:avLst/>
          </a:prstGeom>
        </p:spPr>
        <p:txBody>
          <a:bodyPr>
            <a:normAutofit fontScale="55000" lnSpcReduction="20000"/>
          </a:bodyPr>
          <a:lstStyle>
            <a:lvl1pPr marL="302355" indent="-302355" algn="l" defTabSz="1219018" rtl="0" eaLnBrk="1" latinLnBrk="0" hangingPunct="1">
              <a:lnSpc>
                <a:spcPct val="90000"/>
              </a:lnSpc>
              <a:spcBef>
                <a:spcPts val="800"/>
              </a:spcBef>
              <a:buFont typeface="Arial" pitchFamily="34" charset="0"/>
              <a:buChar char="•"/>
              <a:defRPr sz="2133" kern="1200">
                <a:solidFill>
                  <a:srgbClr val="595959"/>
                </a:solidFill>
                <a:latin typeface="Trebuchet MS" pitchFamily="34" charset="0"/>
                <a:ea typeface="+mn-ea"/>
                <a:cs typeface="+mn-cs"/>
              </a:defRPr>
            </a:lvl1pPr>
            <a:lvl2pPr marL="758286" indent="-380942" algn="l" defTabSz="1219018" rtl="0" eaLnBrk="1" latinLnBrk="0" hangingPunct="1">
              <a:lnSpc>
                <a:spcPct val="90000"/>
              </a:lnSpc>
              <a:spcBef>
                <a:spcPts val="800"/>
              </a:spcBef>
              <a:buFont typeface="Arial" pitchFamily="34" charset="0"/>
              <a:buChar char="–"/>
              <a:defRPr sz="1867" kern="1200">
                <a:solidFill>
                  <a:srgbClr val="595959"/>
                </a:solidFill>
                <a:latin typeface="Trebuchet MS" pitchFamily="34" charset="0"/>
                <a:ea typeface="+mn-ea"/>
                <a:cs typeface="+mn-cs"/>
              </a:defRPr>
            </a:lvl2pPr>
            <a:lvl3pPr marL="1523771" indent="-304754" algn="l" defTabSz="1219018" rtl="0" eaLnBrk="1" latinLnBrk="0" hangingPunct="1">
              <a:lnSpc>
                <a:spcPct val="90000"/>
              </a:lnSpc>
              <a:spcBef>
                <a:spcPts val="800"/>
              </a:spcBef>
              <a:buFont typeface="Arial" pitchFamily="34" charset="0"/>
              <a:buChar char="•"/>
              <a:defRPr sz="1600" kern="1200">
                <a:solidFill>
                  <a:srgbClr val="595959"/>
                </a:solidFill>
                <a:latin typeface="Trebuchet MS" pitchFamily="34" charset="0"/>
                <a:ea typeface="+mn-ea"/>
                <a:cs typeface="+mn-cs"/>
              </a:defRPr>
            </a:lvl3pPr>
            <a:lvl4pPr marL="2133280" indent="-304754" algn="l" defTabSz="1219018" rtl="0" eaLnBrk="1" latinLnBrk="0" hangingPunct="1">
              <a:lnSpc>
                <a:spcPct val="90000"/>
              </a:lnSpc>
              <a:spcBef>
                <a:spcPts val="800"/>
              </a:spcBef>
              <a:buFont typeface="Arial" pitchFamily="34" charset="0"/>
              <a:buChar char="–"/>
              <a:defRPr sz="1467" kern="1200">
                <a:solidFill>
                  <a:srgbClr val="595959"/>
                </a:solidFill>
                <a:latin typeface="Trebuchet MS" pitchFamily="34" charset="0"/>
                <a:ea typeface="+mn-ea"/>
                <a:cs typeface="+mn-cs"/>
              </a:defRPr>
            </a:lvl4pPr>
            <a:lvl5pPr marL="2742789" indent="-304754" algn="l" defTabSz="1219018" rtl="0" eaLnBrk="1" latinLnBrk="0" hangingPunct="1">
              <a:lnSpc>
                <a:spcPct val="90000"/>
              </a:lnSpc>
              <a:spcBef>
                <a:spcPts val="800"/>
              </a:spcBef>
              <a:buFont typeface="Arial" pitchFamily="34" charset="0"/>
              <a:buChar char="»"/>
              <a:defRPr sz="1467" kern="1200">
                <a:solidFill>
                  <a:srgbClr val="595959"/>
                </a:solidFill>
                <a:latin typeface="Trebuchet MS" pitchFamily="34" charset="0"/>
                <a:ea typeface="+mn-ea"/>
                <a:cs typeface="+mn-cs"/>
              </a:defRPr>
            </a:lvl5pPr>
            <a:lvl6pPr marL="3352298" indent="-304754" algn="l" defTabSz="1219018"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1806" indent="-304754" algn="l" defTabSz="1219018"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315" indent="-304754" algn="l" defTabSz="1219018"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0824" indent="-304754" algn="l" defTabSz="1219018"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160735" indent="-160735" algn="just">
              <a:lnSpc>
                <a:spcPct val="120000"/>
              </a:lnSpc>
            </a:pPr>
            <a:r>
              <a:rPr lang="en-IN" sz="1600" dirty="0"/>
              <a:t>Enterprise Network Perimeter Security (FW/IPS).</a:t>
            </a:r>
          </a:p>
          <a:p>
            <a:pPr marL="160735" indent="-160735" algn="just">
              <a:lnSpc>
                <a:spcPct val="120000"/>
              </a:lnSpc>
            </a:pPr>
            <a:r>
              <a:rPr lang="en-IN" sz="1600" dirty="0"/>
              <a:t>Enterprise network grid with 10Gig reserve throughput for production traffic.</a:t>
            </a:r>
          </a:p>
          <a:p>
            <a:pPr marL="160735" indent="-160735" algn="just">
              <a:lnSpc>
                <a:spcPct val="120000"/>
              </a:lnSpc>
            </a:pPr>
            <a:r>
              <a:rPr lang="en-IN" sz="1600" dirty="0"/>
              <a:t>Enterprise Hypervisor VMware platform with reserved resource as per SAP guideline.</a:t>
            </a:r>
          </a:p>
          <a:p>
            <a:pPr marL="160735" indent="-160735" algn="just">
              <a:lnSpc>
                <a:spcPct val="120000"/>
              </a:lnSpc>
            </a:pPr>
            <a:r>
              <a:rPr lang="en-IN" sz="1600" dirty="0"/>
              <a:t>HANA certified all flash Storage SAN on 16 G FC protocol for high throughput,  IOPS and low latency.</a:t>
            </a:r>
          </a:p>
          <a:p>
            <a:pPr marL="160735" indent="-160735" algn="just">
              <a:lnSpc>
                <a:spcPct val="120000"/>
              </a:lnSpc>
            </a:pPr>
            <a:r>
              <a:rPr lang="en-IN" sz="1600" dirty="0"/>
              <a:t>VMware - HANA best practice, anti-affinity rule strictly followed for high availability.</a:t>
            </a:r>
          </a:p>
          <a:p>
            <a:pPr marL="160735" indent="-160735" algn="just">
              <a:lnSpc>
                <a:spcPct val="120000"/>
              </a:lnSpc>
            </a:pPr>
            <a:r>
              <a:rPr lang="en-IN" sz="1600" dirty="0"/>
              <a:t>HANA KPI is maintained at all level to adhere to SAP guideline and  certification.</a:t>
            </a:r>
          </a:p>
          <a:p>
            <a:pPr marL="160735" indent="-160735" algn="just">
              <a:lnSpc>
                <a:spcPct val="120000"/>
              </a:lnSpc>
            </a:pPr>
            <a:r>
              <a:rPr lang="en-IN" sz="1600" dirty="0"/>
              <a:t>Isolated  network adapters for backup, management and monitoring traffic.</a:t>
            </a:r>
          </a:p>
          <a:p>
            <a:pPr marL="160735" indent="-160735" algn="just">
              <a:lnSpc>
                <a:spcPct val="120000"/>
              </a:lnSpc>
            </a:pPr>
            <a:r>
              <a:rPr lang="en-IN" sz="1600" dirty="0"/>
              <a:t>Enterprise disk-based Backup grid with Geo vaulting remote copy</a:t>
            </a:r>
          </a:p>
          <a:p>
            <a:pPr marL="160735" indent="-160735" algn="just">
              <a:lnSpc>
                <a:spcPct val="120000"/>
              </a:lnSpc>
            </a:pPr>
            <a:r>
              <a:rPr lang="en-US" sz="1600" dirty="0"/>
              <a:t>Integrated Industry leading ITSM, monitoring and automation tools for managing entire landscape on a single pane of glass</a:t>
            </a:r>
            <a:r>
              <a:rPr lang="en-IN" sz="1600" dirty="0"/>
              <a:t>. </a:t>
            </a:r>
          </a:p>
          <a:p>
            <a:pPr marL="160735" indent="-160735" algn="just">
              <a:lnSpc>
                <a:spcPct val="120000"/>
              </a:lnSpc>
            </a:pPr>
            <a:endParaRPr lang="en-IN" sz="1600" dirty="0"/>
          </a:p>
        </p:txBody>
      </p:sp>
    </p:spTree>
    <p:extLst>
      <p:ext uri="{BB962C8B-B14F-4D97-AF65-F5344CB8AC3E}">
        <p14:creationId xmlns:p14="http://schemas.microsoft.com/office/powerpoint/2010/main" val="2736295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71EAC-C89E-45E4-895F-5826297A3EF7}"/>
              </a:ext>
            </a:extLst>
          </p:cNvPr>
          <p:cNvSpPr>
            <a:spLocks noGrp="1"/>
          </p:cNvSpPr>
          <p:nvPr>
            <p:ph type="title"/>
          </p:nvPr>
        </p:nvSpPr>
        <p:spPr>
          <a:xfrm>
            <a:off x="218246" y="135744"/>
            <a:ext cx="7632848" cy="346249"/>
          </a:xfrm>
        </p:spPr>
        <p:txBody>
          <a:bodyPr vert="horz" wrap="square" lIns="68580" tIns="34290" rIns="68580" bIns="34290" rtlCol="0" anchor="ctr">
            <a:spAutoFit/>
          </a:bodyPr>
          <a:lstStyle/>
          <a:p>
            <a:r>
              <a:rPr lang="en-IN" dirty="0"/>
              <a:t>Rich experience of SAP migrations &amp; DR</a:t>
            </a:r>
          </a:p>
        </p:txBody>
      </p:sp>
      <p:sp>
        <p:nvSpPr>
          <p:cNvPr id="27" name="TextBox 26">
            <a:extLst>
              <a:ext uri="{FF2B5EF4-FFF2-40B4-BE49-F238E27FC236}">
                <a16:creationId xmlns:a16="http://schemas.microsoft.com/office/drawing/2014/main" id="{81B71061-19DF-4B22-B9C6-03E3CBD4169F}"/>
              </a:ext>
            </a:extLst>
          </p:cNvPr>
          <p:cNvSpPr txBox="1"/>
          <p:nvPr/>
        </p:nvSpPr>
        <p:spPr>
          <a:xfrm>
            <a:off x="283628" y="665588"/>
            <a:ext cx="2507978" cy="215444"/>
          </a:xfrm>
          <a:prstGeom prst="rect">
            <a:avLst/>
          </a:prstGeom>
          <a:solidFill>
            <a:schemeClr val="accent1">
              <a:lumMod val="20000"/>
              <a:lumOff val="80000"/>
            </a:schemeClr>
          </a:solidFill>
        </p:spPr>
        <p:txBody>
          <a:bodyPr wrap="square" rtlCol="0">
            <a:spAutoFit/>
          </a:bodyPr>
          <a:lstStyle/>
          <a:p>
            <a:pPr algn="ctr"/>
            <a:r>
              <a:rPr lang="en-US" sz="800" dirty="0">
                <a:latin typeface="Arial Black" panose="020B0A04020102020204" pitchFamily="34" charset="0"/>
              </a:rPr>
              <a:t>On Premise --&gt; Sify </a:t>
            </a:r>
            <a:r>
              <a:rPr lang="en-US" sz="800" dirty="0" err="1">
                <a:latin typeface="Arial Black" panose="020B0A04020102020204" pitchFamily="34" charset="0"/>
              </a:rPr>
              <a:t>InfinitSAP</a:t>
            </a:r>
            <a:endParaRPr lang="en-US" sz="800" dirty="0">
              <a:latin typeface="Arial Black" panose="020B0A04020102020204" pitchFamily="34" charset="0"/>
            </a:endParaRPr>
          </a:p>
        </p:txBody>
      </p:sp>
      <p:pic>
        <p:nvPicPr>
          <p:cNvPr id="14" name="Picture 13">
            <a:extLst>
              <a:ext uri="{FF2B5EF4-FFF2-40B4-BE49-F238E27FC236}">
                <a16:creationId xmlns:a16="http://schemas.microsoft.com/office/drawing/2014/main" id="{FD6CA9C0-49C5-4B0A-A88C-8A9115F4ED8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815513" y="974064"/>
            <a:ext cx="1041629" cy="961480"/>
          </a:xfrm>
          <a:prstGeom prst="rect">
            <a:avLst/>
          </a:prstGeom>
          <a:noFill/>
          <a:ln>
            <a:noFill/>
          </a:ln>
        </p:spPr>
      </p:pic>
      <p:pic>
        <p:nvPicPr>
          <p:cNvPr id="15" name="Graphic 14" descr="Lock">
            <a:extLst>
              <a:ext uri="{FF2B5EF4-FFF2-40B4-BE49-F238E27FC236}">
                <a16:creationId xmlns:a16="http://schemas.microsoft.com/office/drawing/2014/main" id="{3839962F-7483-4F1D-BF0B-BFC78AF1FA9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52117" y="866531"/>
            <a:ext cx="438013" cy="438013"/>
          </a:xfrm>
          <a:prstGeom prst="rect">
            <a:avLst/>
          </a:prstGeom>
        </p:spPr>
      </p:pic>
      <p:pic>
        <p:nvPicPr>
          <p:cNvPr id="16" name="Picture 15" descr="http://skillwise.in/consulting/images_new/logo/sify.png">
            <a:extLst>
              <a:ext uri="{FF2B5EF4-FFF2-40B4-BE49-F238E27FC236}">
                <a16:creationId xmlns:a16="http://schemas.microsoft.com/office/drawing/2014/main" id="{3AAC9E96-0A65-423A-B2F9-E7A0FC2DD72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70901" y="1160321"/>
            <a:ext cx="604977" cy="60497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Client, cloud, data, network, on premise, server, service icon - Download  on Iconfinder">
            <a:extLst>
              <a:ext uri="{FF2B5EF4-FFF2-40B4-BE49-F238E27FC236}">
                <a16:creationId xmlns:a16="http://schemas.microsoft.com/office/drawing/2014/main" id="{E175822E-530C-4222-B618-D347AB483781}"/>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2916" y="876828"/>
            <a:ext cx="894913" cy="916293"/>
          </a:xfrm>
          <a:prstGeom prst="rect">
            <a:avLst/>
          </a:prstGeom>
          <a:noFill/>
          <a:ln>
            <a:noFill/>
          </a:ln>
        </p:spPr>
      </p:pic>
      <p:sp>
        <p:nvSpPr>
          <p:cNvPr id="28" name="Arrow: Right 27">
            <a:extLst>
              <a:ext uri="{FF2B5EF4-FFF2-40B4-BE49-F238E27FC236}">
                <a16:creationId xmlns:a16="http://schemas.microsoft.com/office/drawing/2014/main" id="{DF8DEBE2-58A5-41CE-9850-7250661CB113}"/>
              </a:ext>
            </a:extLst>
          </p:cNvPr>
          <p:cNvSpPr/>
          <p:nvPr/>
        </p:nvSpPr>
        <p:spPr>
          <a:xfrm>
            <a:off x="1150833" y="1199679"/>
            <a:ext cx="723253" cy="358172"/>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8" name="Rectangle: Rounded Corners 17">
            <a:extLst>
              <a:ext uri="{FF2B5EF4-FFF2-40B4-BE49-F238E27FC236}">
                <a16:creationId xmlns:a16="http://schemas.microsoft.com/office/drawing/2014/main" id="{249754A4-7942-4C3B-A913-09D0A52C176C}"/>
              </a:ext>
            </a:extLst>
          </p:cNvPr>
          <p:cNvSpPr/>
          <p:nvPr/>
        </p:nvSpPr>
        <p:spPr>
          <a:xfrm>
            <a:off x="282916" y="4046274"/>
            <a:ext cx="5256584" cy="961481"/>
          </a:xfrm>
          <a:prstGeom prst="round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100" dirty="0">
                <a:solidFill>
                  <a:schemeClr val="tx1">
                    <a:lumMod val="75000"/>
                    <a:lumOff val="25000"/>
                  </a:schemeClr>
                </a:solidFill>
              </a:rPr>
              <a:t>Successfully migrated 50+ SAP systems</a:t>
            </a:r>
          </a:p>
          <a:p>
            <a:pPr marL="171450" indent="-171450">
              <a:buFont typeface="Arial" panose="020B0604020202020204" pitchFamily="34" charset="0"/>
              <a:buChar char="•"/>
            </a:pPr>
            <a:r>
              <a:rPr lang="en-IN" sz="1100" dirty="0">
                <a:solidFill>
                  <a:schemeClr val="tx1">
                    <a:lumMod val="75000"/>
                    <a:lumOff val="25000"/>
                  </a:schemeClr>
                </a:solidFill>
              </a:rPr>
              <a:t>25+ migrations executed with re-platforming</a:t>
            </a:r>
          </a:p>
          <a:p>
            <a:pPr marL="171450" indent="-171450">
              <a:buFont typeface="Arial" panose="020B0604020202020204" pitchFamily="34" charset="0"/>
              <a:buChar char="•"/>
            </a:pPr>
            <a:r>
              <a:rPr lang="en-IN" sz="1100" dirty="0">
                <a:solidFill>
                  <a:schemeClr val="tx1">
                    <a:lumMod val="75000"/>
                    <a:lumOff val="25000"/>
                  </a:schemeClr>
                </a:solidFill>
              </a:rPr>
              <a:t>20+ SAP DR on Cloud </a:t>
            </a:r>
          </a:p>
          <a:p>
            <a:pPr marL="171450" indent="-171450">
              <a:buFont typeface="Arial" panose="020B0604020202020204" pitchFamily="34" charset="0"/>
              <a:buChar char="•"/>
            </a:pPr>
            <a:r>
              <a:rPr lang="en-IN" sz="1100" dirty="0">
                <a:solidFill>
                  <a:schemeClr val="tx1">
                    <a:lumMod val="75000"/>
                    <a:lumOff val="25000"/>
                  </a:schemeClr>
                </a:solidFill>
              </a:rPr>
              <a:t>10+ migrations with simultaneous technical upgrades or updates</a:t>
            </a:r>
          </a:p>
          <a:p>
            <a:pPr marL="171450" indent="-171450">
              <a:buFont typeface="Arial" panose="020B0604020202020204" pitchFamily="34" charset="0"/>
              <a:buChar char="•"/>
            </a:pPr>
            <a:r>
              <a:rPr lang="en-IN" sz="1100" dirty="0">
                <a:solidFill>
                  <a:schemeClr val="tx1">
                    <a:lumMod val="75000"/>
                    <a:lumOff val="25000"/>
                  </a:schemeClr>
                </a:solidFill>
              </a:rPr>
              <a:t>Experienced in complex SAP Data Carve-out</a:t>
            </a:r>
          </a:p>
        </p:txBody>
      </p:sp>
      <p:pic>
        <p:nvPicPr>
          <p:cNvPr id="19" name="Picture 18">
            <a:extLst>
              <a:ext uri="{FF2B5EF4-FFF2-40B4-BE49-F238E27FC236}">
                <a16:creationId xmlns:a16="http://schemas.microsoft.com/office/drawing/2014/main" id="{B7A4D865-86F3-44C6-B7F9-291723BEA31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858619" y="1119222"/>
            <a:ext cx="1041629" cy="961480"/>
          </a:xfrm>
          <a:prstGeom prst="rect">
            <a:avLst/>
          </a:prstGeom>
          <a:noFill/>
          <a:ln>
            <a:noFill/>
          </a:ln>
        </p:spPr>
      </p:pic>
      <p:pic>
        <p:nvPicPr>
          <p:cNvPr id="20" name="Picture 19" descr="Cloud Managed Services Icon PNG Image | Transparent PNG Free Download on  SeekPNG">
            <a:extLst>
              <a:ext uri="{FF2B5EF4-FFF2-40B4-BE49-F238E27FC236}">
                <a16:creationId xmlns:a16="http://schemas.microsoft.com/office/drawing/2014/main" id="{44982072-E758-4DCA-8612-7CFA46923BF7}"/>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89735" y="1221376"/>
            <a:ext cx="1423775" cy="757173"/>
          </a:xfrm>
          <a:prstGeom prst="rect">
            <a:avLst/>
          </a:prstGeom>
          <a:noFill/>
          <a:ln>
            <a:noFill/>
          </a:ln>
        </p:spPr>
      </p:pic>
      <p:sp>
        <p:nvSpPr>
          <p:cNvPr id="21" name="TextBox 20">
            <a:extLst>
              <a:ext uri="{FF2B5EF4-FFF2-40B4-BE49-F238E27FC236}">
                <a16:creationId xmlns:a16="http://schemas.microsoft.com/office/drawing/2014/main" id="{E41BF423-723D-4EA7-ABCB-FD7FE40F7FBC}"/>
              </a:ext>
            </a:extLst>
          </p:cNvPr>
          <p:cNvSpPr txBox="1"/>
          <p:nvPr/>
        </p:nvSpPr>
        <p:spPr>
          <a:xfrm>
            <a:off x="3216075" y="637980"/>
            <a:ext cx="2507978" cy="215444"/>
          </a:xfrm>
          <a:prstGeom prst="rect">
            <a:avLst/>
          </a:prstGeom>
          <a:solidFill>
            <a:schemeClr val="accent1">
              <a:lumMod val="20000"/>
              <a:lumOff val="80000"/>
            </a:schemeClr>
          </a:solidFill>
        </p:spPr>
        <p:txBody>
          <a:bodyPr wrap="square" rtlCol="0">
            <a:spAutoFit/>
          </a:bodyPr>
          <a:lstStyle/>
          <a:p>
            <a:pPr algn="ctr"/>
            <a:r>
              <a:rPr lang="en-US" sz="800" dirty="0">
                <a:latin typeface="Arial Black" panose="020B0A04020102020204" pitchFamily="34" charset="0"/>
              </a:rPr>
              <a:t>Other Provider --&gt; Sify </a:t>
            </a:r>
            <a:r>
              <a:rPr lang="en-US" sz="800" dirty="0" err="1">
                <a:latin typeface="Arial Black" panose="020B0A04020102020204" pitchFamily="34" charset="0"/>
              </a:rPr>
              <a:t>InfinitSAP</a:t>
            </a:r>
            <a:endParaRPr lang="en-US" sz="800" dirty="0">
              <a:latin typeface="Arial Black" panose="020B0A04020102020204" pitchFamily="34" charset="0"/>
            </a:endParaRPr>
          </a:p>
        </p:txBody>
      </p:sp>
      <p:sp>
        <p:nvSpPr>
          <p:cNvPr id="22" name="Arrow: Right 21">
            <a:extLst>
              <a:ext uri="{FF2B5EF4-FFF2-40B4-BE49-F238E27FC236}">
                <a16:creationId xmlns:a16="http://schemas.microsoft.com/office/drawing/2014/main" id="{B8D5361B-4522-4C4C-BFB2-520AFAFF4631}"/>
              </a:ext>
            </a:extLst>
          </p:cNvPr>
          <p:cNvSpPr/>
          <p:nvPr/>
        </p:nvSpPr>
        <p:spPr>
          <a:xfrm>
            <a:off x="4135366" y="1434739"/>
            <a:ext cx="723253" cy="358172"/>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dirty="0"/>
          </a:p>
        </p:txBody>
      </p:sp>
      <p:pic>
        <p:nvPicPr>
          <p:cNvPr id="23" name="Graphic 22" descr="Lock">
            <a:extLst>
              <a:ext uri="{FF2B5EF4-FFF2-40B4-BE49-F238E27FC236}">
                <a16:creationId xmlns:a16="http://schemas.microsoft.com/office/drawing/2014/main" id="{426700C8-6AB4-452C-9244-4C1969F2BA4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95223" y="1011689"/>
            <a:ext cx="438013" cy="438013"/>
          </a:xfrm>
          <a:prstGeom prst="rect">
            <a:avLst/>
          </a:prstGeom>
        </p:spPr>
      </p:pic>
      <p:pic>
        <p:nvPicPr>
          <p:cNvPr id="24" name="Picture 23" descr="http://skillwise.in/consulting/images_new/logo/sify.png">
            <a:extLst>
              <a:ext uri="{FF2B5EF4-FFF2-40B4-BE49-F238E27FC236}">
                <a16:creationId xmlns:a16="http://schemas.microsoft.com/office/drawing/2014/main" id="{5E6E77EE-4BAC-4F73-BC5A-6A428A58443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4007" y="1305479"/>
            <a:ext cx="604977" cy="604976"/>
          </a:xfrm>
          <a:prstGeom prst="rect">
            <a:avLst/>
          </a:prstGeom>
          <a:noFill/>
          <a:extLst>
            <a:ext uri="{909E8E84-426E-40DD-AFC4-6F175D3DCCD1}">
              <a14:hiddenFill xmlns:a14="http://schemas.microsoft.com/office/drawing/2010/main">
                <a:solidFill>
                  <a:srgbClr val="FFFFFF"/>
                </a:solidFill>
              </a14:hiddenFill>
            </a:ext>
          </a:extLst>
        </p:spPr>
      </p:pic>
      <p:pic>
        <p:nvPicPr>
          <p:cNvPr id="25" name="Graphic 24" descr="Lock">
            <a:extLst>
              <a:ext uri="{FF2B5EF4-FFF2-40B4-BE49-F238E27FC236}">
                <a16:creationId xmlns:a16="http://schemas.microsoft.com/office/drawing/2014/main" id="{032AF5AF-C972-4E09-9FED-A7B78FBD8DA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40783" y="1011689"/>
            <a:ext cx="438013" cy="438013"/>
          </a:xfrm>
          <a:prstGeom prst="rect">
            <a:avLst/>
          </a:prstGeom>
        </p:spPr>
      </p:pic>
      <p:sp>
        <p:nvSpPr>
          <p:cNvPr id="26" name="TextBox 25">
            <a:extLst>
              <a:ext uri="{FF2B5EF4-FFF2-40B4-BE49-F238E27FC236}">
                <a16:creationId xmlns:a16="http://schemas.microsoft.com/office/drawing/2014/main" id="{52E78816-AAD1-4055-B63A-66F69D3B6287}"/>
              </a:ext>
            </a:extLst>
          </p:cNvPr>
          <p:cNvSpPr txBox="1"/>
          <p:nvPr/>
        </p:nvSpPr>
        <p:spPr>
          <a:xfrm>
            <a:off x="456864" y="2078833"/>
            <a:ext cx="2507978" cy="215444"/>
          </a:xfrm>
          <a:prstGeom prst="rect">
            <a:avLst/>
          </a:prstGeom>
          <a:solidFill>
            <a:schemeClr val="accent1">
              <a:lumMod val="20000"/>
              <a:lumOff val="80000"/>
            </a:schemeClr>
          </a:solidFill>
        </p:spPr>
        <p:txBody>
          <a:bodyPr wrap="square" rtlCol="0">
            <a:spAutoFit/>
          </a:bodyPr>
          <a:lstStyle/>
          <a:p>
            <a:pPr algn="ctr"/>
            <a:r>
              <a:rPr lang="en-US" sz="800" dirty="0">
                <a:latin typeface="Arial Black" panose="020B0A04020102020204" pitchFamily="34" charset="0"/>
              </a:rPr>
              <a:t>On Premise / Hosted  --&gt; AWS</a:t>
            </a:r>
          </a:p>
        </p:txBody>
      </p:sp>
      <p:sp>
        <p:nvSpPr>
          <p:cNvPr id="29" name="Arrow: Right 28">
            <a:extLst>
              <a:ext uri="{FF2B5EF4-FFF2-40B4-BE49-F238E27FC236}">
                <a16:creationId xmlns:a16="http://schemas.microsoft.com/office/drawing/2014/main" id="{09825280-403A-4297-A48A-C6974074FB46}"/>
              </a:ext>
            </a:extLst>
          </p:cNvPr>
          <p:cNvSpPr/>
          <p:nvPr/>
        </p:nvSpPr>
        <p:spPr>
          <a:xfrm>
            <a:off x="1374814" y="2969243"/>
            <a:ext cx="620894" cy="358172"/>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0" name="Right Brace 29">
            <a:extLst>
              <a:ext uri="{FF2B5EF4-FFF2-40B4-BE49-F238E27FC236}">
                <a16:creationId xmlns:a16="http://schemas.microsoft.com/office/drawing/2014/main" id="{1D2A8C2A-4314-4AAE-846E-218A243BE667}"/>
              </a:ext>
            </a:extLst>
          </p:cNvPr>
          <p:cNvSpPr/>
          <p:nvPr/>
        </p:nvSpPr>
        <p:spPr>
          <a:xfrm>
            <a:off x="1209367" y="2670383"/>
            <a:ext cx="179591" cy="975925"/>
          </a:xfrm>
          <a:prstGeom prst="rightBrac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p>
        </p:txBody>
      </p:sp>
      <p:pic>
        <p:nvPicPr>
          <p:cNvPr id="31" name="Picture 30" descr="aws-logo - Futurum">
            <a:extLst>
              <a:ext uri="{FF2B5EF4-FFF2-40B4-BE49-F238E27FC236}">
                <a16:creationId xmlns:a16="http://schemas.microsoft.com/office/drawing/2014/main" id="{1EBACBBE-9B7D-42FB-8430-CD6435A70C33}"/>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93257" y="2612129"/>
            <a:ext cx="1090039" cy="862386"/>
          </a:xfrm>
          <a:prstGeom prst="rect">
            <a:avLst/>
          </a:prstGeom>
          <a:noFill/>
          <a:ln>
            <a:noFill/>
          </a:ln>
        </p:spPr>
      </p:pic>
      <p:pic>
        <p:nvPicPr>
          <p:cNvPr id="32" name="Picture 31" descr="Center, communication, data, exchange, network, server, transfer icon -  Download on Iconfinder">
            <a:extLst>
              <a:ext uri="{FF2B5EF4-FFF2-40B4-BE49-F238E27FC236}">
                <a16:creationId xmlns:a16="http://schemas.microsoft.com/office/drawing/2014/main" id="{3355BDB9-5BBA-46E9-921E-BD07004B6B2C}"/>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5640" y="3132586"/>
            <a:ext cx="1123522" cy="1026561"/>
          </a:xfrm>
          <a:prstGeom prst="rect">
            <a:avLst/>
          </a:prstGeom>
          <a:noFill/>
          <a:ln>
            <a:noFill/>
          </a:ln>
        </p:spPr>
      </p:pic>
      <p:pic>
        <p:nvPicPr>
          <p:cNvPr id="33" name="Picture 32" descr="Cloud, on premise, server, service, storage, computing, data icon -  Download on Iconfinder">
            <a:extLst>
              <a:ext uri="{FF2B5EF4-FFF2-40B4-BE49-F238E27FC236}">
                <a16:creationId xmlns:a16="http://schemas.microsoft.com/office/drawing/2014/main" id="{75BB1843-7E11-472A-A7AD-BA68E1BE2B4F}"/>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4693" y="2235097"/>
            <a:ext cx="1048033" cy="921486"/>
          </a:xfrm>
          <a:prstGeom prst="rect">
            <a:avLst/>
          </a:prstGeom>
          <a:noFill/>
          <a:ln>
            <a:noFill/>
          </a:ln>
        </p:spPr>
      </p:pic>
      <p:sp>
        <p:nvSpPr>
          <p:cNvPr id="34" name="TextBox 33">
            <a:extLst>
              <a:ext uri="{FF2B5EF4-FFF2-40B4-BE49-F238E27FC236}">
                <a16:creationId xmlns:a16="http://schemas.microsoft.com/office/drawing/2014/main" id="{25155143-64B1-403D-89A7-22A262E5F8A0}"/>
              </a:ext>
            </a:extLst>
          </p:cNvPr>
          <p:cNvSpPr txBox="1"/>
          <p:nvPr/>
        </p:nvSpPr>
        <p:spPr>
          <a:xfrm>
            <a:off x="6018984" y="611277"/>
            <a:ext cx="2507978" cy="215444"/>
          </a:xfrm>
          <a:prstGeom prst="rect">
            <a:avLst/>
          </a:prstGeom>
          <a:solidFill>
            <a:schemeClr val="accent1">
              <a:lumMod val="20000"/>
              <a:lumOff val="80000"/>
            </a:schemeClr>
          </a:solidFill>
        </p:spPr>
        <p:txBody>
          <a:bodyPr wrap="square" rtlCol="0">
            <a:spAutoFit/>
          </a:bodyPr>
          <a:lstStyle/>
          <a:p>
            <a:pPr algn="ctr"/>
            <a:r>
              <a:rPr lang="en-US" sz="800" dirty="0">
                <a:latin typeface="Arial Black" panose="020B0A04020102020204" pitchFamily="34" charset="0"/>
              </a:rPr>
              <a:t>Upgrades with Migrations</a:t>
            </a:r>
          </a:p>
        </p:txBody>
      </p:sp>
      <p:pic>
        <p:nvPicPr>
          <p:cNvPr id="37" name="Picture 8" descr="Image result for application migration icon">
            <a:extLst>
              <a:ext uri="{FF2B5EF4-FFF2-40B4-BE49-F238E27FC236}">
                <a16:creationId xmlns:a16="http://schemas.microsoft.com/office/drawing/2014/main" id="{3836E356-F266-4445-A77F-C01CACBA0FD9}"/>
              </a:ext>
            </a:extLst>
          </p:cNvPr>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363417" y="902042"/>
            <a:ext cx="1819112" cy="1210537"/>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B9FFAB6A-B45B-405D-AC83-60A7A39DA0DB}"/>
              </a:ext>
            </a:extLst>
          </p:cNvPr>
          <p:cNvSpPr txBox="1"/>
          <p:nvPr/>
        </p:nvSpPr>
        <p:spPr>
          <a:xfrm>
            <a:off x="6238990" y="2356306"/>
            <a:ext cx="2507978" cy="215444"/>
          </a:xfrm>
          <a:prstGeom prst="rect">
            <a:avLst/>
          </a:prstGeom>
          <a:solidFill>
            <a:schemeClr val="accent1">
              <a:lumMod val="20000"/>
              <a:lumOff val="80000"/>
            </a:schemeClr>
          </a:solidFill>
        </p:spPr>
        <p:txBody>
          <a:bodyPr wrap="square" rtlCol="0">
            <a:spAutoFit/>
          </a:bodyPr>
          <a:lstStyle/>
          <a:p>
            <a:pPr algn="ctr"/>
            <a:r>
              <a:rPr lang="en-US" sz="800" dirty="0">
                <a:latin typeface="Arial Black" panose="020B0A04020102020204" pitchFamily="34" charset="0"/>
              </a:rPr>
              <a:t>DR Setup on Cloud</a:t>
            </a:r>
          </a:p>
        </p:txBody>
      </p:sp>
      <p:pic>
        <p:nvPicPr>
          <p:cNvPr id="42" name="Picture 41" descr="IconExperience » V-Collection » Data Cloud Icon">
            <a:extLst>
              <a:ext uri="{FF2B5EF4-FFF2-40B4-BE49-F238E27FC236}">
                <a16:creationId xmlns:a16="http://schemas.microsoft.com/office/drawing/2014/main" id="{5D5C39D0-CC3C-4E3A-A7CD-7468319C313B}"/>
              </a:ext>
            </a:extLst>
          </p:cNvPr>
          <p:cNvPicPr/>
          <p:nvPr/>
        </p:nvPicPr>
        <p:blipFill>
          <a:blip r:embed="rId12">
            <a:extLst>
              <a:ext uri="{28A0092B-C50C-407E-A947-70E740481C1C}">
                <a14:useLocalDpi xmlns:a14="http://schemas.microsoft.com/office/drawing/2010/main" val="0"/>
              </a:ext>
            </a:extLst>
          </a:blip>
          <a:srcRect/>
          <a:stretch>
            <a:fillRect/>
          </a:stretch>
        </p:blipFill>
        <p:spPr bwMode="auto">
          <a:xfrm>
            <a:off x="6964297" y="2685472"/>
            <a:ext cx="1282486" cy="1127106"/>
          </a:xfrm>
          <a:prstGeom prst="rect">
            <a:avLst/>
          </a:prstGeom>
          <a:noFill/>
          <a:ln>
            <a:noFill/>
          </a:ln>
        </p:spPr>
      </p:pic>
      <p:sp>
        <p:nvSpPr>
          <p:cNvPr id="43" name="TextBox 42">
            <a:extLst>
              <a:ext uri="{FF2B5EF4-FFF2-40B4-BE49-F238E27FC236}">
                <a16:creationId xmlns:a16="http://schemas.microsoft.com/office/drawing/2014/main" id="{796FC903-0092-4559-A694-85BFEB53CCE2}"/>
              </a:ext>
            </a:extLst>
          </p:cNvPr>
          <p:cNvSpPr txBox="1"/>
          <p:nvPr/>
        </p:nvSpPr>
        <p:spPr>
          <a:xfrm>
            <a:off x="3195635" y="2084328"/>
            <a:ext cx="2507978" cy="215444"/>
          </a:xfrm>
          <a:prstGeom prst="rect">
            <a:avLst/>
          </a:prstGeom>
          <a:solidFill>
            <a:schemeClr val="accent1">
              <a:lumMod val="20000"/>
              <a:lumOff val="80000"/>
            </a:schemeClr>
          </a:solidFill>
        </p:spPr>
        <p:txBody>
          <a:bodyPr wrap="square" rtlCol="0">
            <a:spAutoFit/>
          </a:bodyPr>
          <a:lstStyle/>
          <a:p>
            <a:pPr algn="ctr"/>
            <a:r>
              <a:rPr lang="en-US" sz="800" dirty="0">
                <a:latin typeface="Arial Black" panose="020B0A04020102020204" pitchFamily="34" charset="0"/>
              </a:rPr>
              <a:t>On Premise --&gt; On Premise</a:t>
            </a:r>
          </a:p>
        </p:txBody>
      </p:sp>
      <p:sp>
        <p:nvSpPr>
          <p:cNvPr id="44" name="Arrow: Right 43">
            <a:extLst>
              <a:ext uri="{FF2B5EF4-FFF2-40B4-BE49-F238E27FC236}">
                <a16:creationId xmlns:a16="http://schemas.microsoft.com/office/drawing/2014/main" id="{6D7E551E-4046-415E-B807-BA37BFC79CAC}"/>
              </a:ext>
            </a:extLst>
          </p:cNvPr>
          <p:cNvSpPr/>
          <p:nvPr/>
        </p:nvSpPr>
        <p:spPr>
          <a:xfrm>
            <a:off x="4011226" y="2708561"/>
            <a:ext cx="723253" cy="358172"/>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45" name="Picture 44" descr="On Premise Icons - Download Free Vector Icons | Noun Project">
            <a:extLst>
              <a:ext uri="{FF2B5EF4-FFF2-40B4-BE49-F238E27FC236}">
                <a16:creationId xmlns:a16="http://schemas.microsoft.com/office/drawing/2014/main" id="{16A32A91-CC7D-467F-91F1-6693FE80DA80}"/>
              </a:ext>
            </a:extLst>
          </p:cNvPr>
          <p:cNvPicPr/>
          <p:nvPr/>
        </p:nvPicPr>
        <p:blipFill>
          <a:blip r:embed="rId13">
            <a:extLst>
              <a:ext uri="{28A0092B-C50C-407E-A947-70E740481C1C}">
                <a14:useLocalDpi xmlns:a14="http://schemas.microsoft.com/office/drawing/2010/main" val="0"/>
              </a:ext>
            </a:extLst>
          </a:blip>
          <a:srcRect/>
          <a:stretch>
            <a:fillRect/>
          </a:stretch>
        </p:blipFill>
        <p:spPr bwMode="auto">
          <a:xfrm>
            <a:off x="3194923" y="2437692"/>
            <a:ext cx="808559" cy="994963"/>
          </a:xfrm>
          <a:prstGeom prst="rect">
            <a:avLst/>
          </a:prstGeom>
          <a:noFill/>
          <a:ln>
            <a:noFill/>
          </a:ln>
        </p:spPr>
      </p:pic>
      <p:pic>
        <p:nvPicPr>
          <p:cNvPr id="46" name="Picture 45" descr="Cloud, on premise, server, service, storage, computing, data icon -  Download on Iconfinder">
            <a:extLst>
              <a:ext uri="{FF2B5EF4-FFF2-40B4-BE49-F238E27FC236}">
                <a16:creationId xmlns:a16="http://schemas.microsoft.com/office/drawing/2014/main" id="{8475FFAD-DB74-4DAA-BB81-22955F51B947}"/>
              </a:ext>
            </a:extLst>
          </p:cNvPr>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742223" y="2385660"/>
            <a:ext cx="1305999" cy="1103534"/>
          </a:xfrm>
          <a:prstGeom prst="rect">
            <a:avLst/>
          </a:prstGeom>
          <a:noFill/>
          <a:ln>
            <a:noFill/>
          </a:ln>
        </p:spPr>
      </p:pic>
    </p:spTree>
    <p:extLst>
      <p:ext uri="{BB962C8B-B14F-4D97-AF65-F5344CB8AC3E}">
        <p14:creationId xmlns:p14="http://schemas.microsoft.com/office/powerpoint/2010/main" val="3050796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Rectangle 109">
            <a:extLst>
              <a:ext uri="{FF2B5EF4-FFF2-40B4-BE49-F238E27FC236}">
                <a16:creationId xmlns:a16="http://schemas.microsoft.com/office/drawing/2014/main" id="{912BDC93-0C29-404D-9A8B-132C18FD093F}"/>
              </a:ext>
            </a:extLst>
          </p:cNvPr>
          <p:cNvSpPr/>
          <p:nvPr/>
        </p:nvSpPr>
        <p:spPr>
          <a:xfrm>
            <a:off x="1433953" y="2855817"/>
            <a:ext cx="2103835" cy="1830487"/>
          </a:xfrm>
          <a:prstGeom prst="rect">
            <a:avLst/>
          </a:prstGeom>
          <a:solidFill>
            <a:schemeClr val="accent5">
              <a:lumMod val="60000"/>
              <a:lumOff val="4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9"/>
            <a:endParaRPr lang="en-US">
              <a:solidFill>
                <a:prstClr val="white"/>
              </a:solidFill>
              <a:latin typeface="Trebuchet MS"/>
            </a:endParaRPr>
          </a:p>
        </p:txBody>
      </p:sp>
      <p:sp>
        <p:nvSpPr>
          <p:cNvPr id="111" name="Rectangle 110">
            <a:extLst>
              <a:ext uri="{FF2B5EF4-FFF2-40B4-BE49-F238E27FC236}">
                <a16:creationId xmlns:a16="http://schemas.microsoft.com/office/drawing/2014/main" id="{8A0DFA46-9353-44CC-AAC4-484E31615C04}"/>
              </a:ext>
            </a:extLst>
          </p:cNvPr>
          <p:cNvSpPr/>
          <p:nvPr/>
        </p:nvSpPr>
        <p:spPr>
          <a:xfrm>
            <a:off x="3537788" y="2855817"/>
            <a:ext cx="2103835" cy="1830487"/>
          </a:xfrm>
          <a:prstGeom prst="rect">
            <a:avLst/>
          </a:prstGeom>
          <a:solidFill>
            <a:schemeClr val="accent6">
              <a:lumMod val="60000"/>
              <a:lumOff val="4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9"/>
            <a:endParaRPr lang="en-US">
              <a:solidFill>
                <a:prstClr val="white"/>
              </a:solidFill>
              <a:latin typeface="Trebuchet MS"/>
            </a:endParaRPr>
          </a:p>
        </p:txBody>
      </p:sp>
      <p:sp>
        <p:nvSpPr>
          <p:cNvPr id="112" name="Rectangle 111">
            <a:extLst>
              <a:ext uri="{FF2B5EF4-FFF2-40B4-BE49-F238E27FC236}">
                <a16:creationId xmlns:a16="http://schemas.microsoft.com/office/drawing/2014/main" id="{F8224167-7125-4CD6-95B4-C8C62C64873A}"/>
              </a:ext>
            </a:extLst>
          </p:cNvPr>
          <p:cNvSpPr/>
          <p:nvPr/>
        </p:nvSpPr>
        <p:spPr>
          <a:xfrm>
            <a:off x="5641622" y="2855817"/>
            <a:ext cx="2103835" cy="1830487"/>
          </a:xfrm>
          <a:prstGeom prst="rect">
            <a:avLst/>
          </a:prstGeom>
          <a:solidFill>
            <a:schemeClr val="accent3">
              <a:lumMod val="60000"/>
              <a:lumOff val="4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9"/>
            <a:endParaRPr lang="en-US">
              <a:solidFill>
                <a:prstClr val="white"/>
              </a:solidFill>
              <a:latin typeface="Trebuchet MS"/>
            </a:endParaRPr>
          </a:p>
        </p:txBody>
      </p:sp>
      <p:sp>
        <p:nvSpPr>
          <p:cNvPr id="116" name="Rectangle 115">
            <a:extLst>
              <a:ext uri="{FF2B5EF4-FFF2-40B4-BE49-F238E27FC236}">
                <a16:creationId xmlns:a16="http://schemas.microsoft.com/office/drawing/2014/main" id="{5411615D-1548-4AD4-AAD4-17E72B915A9F}"/>
              </a:ext>
            </a:extLst>
          </p:cNvPr>
          <p:cNvSpPr/>
          <p:nvPr/>
        </p:nvSpPr>
        <p:spPr>
          <a:xfrm>
            <a:off x="1410695" y="1023942"/>
            <a:ext cx="2103835" cy="1830487"/>
          </a:xfrm>
          <a:prstGeom prst="rect">
            <a:avLst/>
          </a:prstGeom>
          <a:solidFill>
            <a:schemeClr val="accent1">
              <a:lumMod val="60000"/>
              <a:lumOff val="4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9"/>
            <a:endParaRPr lang="en-US">
              <a:solidFill>
                <a:prstClr val="white"/>
              </a:solidFill>
              <a:latin typeface="Trebuchet MS"/>
            </a:endParaRPr>
          </a:p>
        </p:txBody>
      </p:sp>
      <p:sp>
        <p:nvSpPr>
          <p:cNvPr id="117" name="Rectangle 116">
            <a:extLst>
              <a:ext uri="{FF2B5EF4-FFF2-40B4-BE49-F238E27FC236}">
                <a16:creationId xmlns:a16="http://schemas.microsoft.com/office/drawing/2014/main" id="{57D3941E-FFD7-49AF-A106-E9123AC99056}"/>
              </a:ext>
            </a:extLst>
          </p:cNvPr>
          <p:cNvSpPr/>
          <p:nvPr/>
        </p:nvSpPr>
        <p:spPr>
          <a:xfrm>
            <a:off x="3514530" y="1023942"/>
            <a:ext cx="2103835" cy="1830487"/>
          </a:xfrm>
          <a:prstGeom prst="rect">
            <a:avLst/>
          </a:prstGeom>
          <a:solidFill>
            <a:schemeClr val="accent2">
              <a:lumMod val="60000"/>
              <a:lumOff val="4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9"/>
            <a:endParaRPr lang="en-US">
              <a:solidFill>
                <a:prstClr val="white"/>
              </a:solidFill>
              <a:latin typeface="Trebuchet MS"/>
            </a:endParaRPr>
          </a:p>
        </p:txBody>
      </p:sp>
      <p:sp>
        <p:nvSpPr>
          <p:cNvPr id="118" name="Rectangle 117">
            <a:extLst>
              <a:ext uri="{FF2B5EF4-FFF2-40B4-BE49-F238E27FC236}">
                <a16:creationId xmlns:a16="http://schemas.microsoft.com/office/drawing/2014/main" id="{BE05A4C8-173D-4F3E-A54D-E5C9265B5800}"/>
              </a:ext>
            </a:extLst>
          </p:cNvPr>
          <p:cNvSpPr/>
          <p:nvPr/>
        </p:nvSpPr>
        <p:spPr>
          <a:xfrm>
            <a:off x="5618364" y="1023942"/>
            <a:ext cx="2103835" cy="1830487"/>
          </a:xfrm>
          <a:prstGeom prst="rect">
            <a:avLst/>
          </a:prstGeom>
          <a:solidFill>
            <a:schemeClr val="accent4">
              <a:lumMod val="60000"/>
              <a:lumOff val="4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9"/>
            <a:endParaRPr lang="en-US">
              <a:solidFill>
                <a:prstClr val="white"/>
              </a:solidFill>
              <a:latin typeface="Trebuchet MS"/>
            </a:endParaRPr>
          </a:p>
        </p:txBody>
      </p:sp>
      <p:grpSp>
        <p:nvGrpSpPr>
          <p:cNvPr id="9" name="Group 8">
            <a:extLst>
              <a:ext uri="{FF2B5EF4-FFF2-40B4-BE49-F238E27FC236}">
                <a16:creationId xmlns:a16="http://schemas.microsoft.com/office/drawing/2014/main" id="{CA986411-4122-45C9-BDBE-8F8B54B039B3}"/>
              </a:ext>
            </a:extLst>
          </p:cNvPr>
          <p:cNvGrpSpPr/>
          <p:nvPr/>
        </p:nvGrpSpPr>
        <p:grpSpPr>
          <a:xfrm>
            <a:off x="1511306" y="1187194"/>
            <a:ext cx="1902606" cy="1174245"/>
            <a:chOff x="1500231" y="1184833"/>
            <a:chExt cx="1902606" cy="1174242"/>
          </a:xfrm>
        </p:grpSpPr>
        <p:sp>
          <p:nvSpPr>
            <p:cNvPr id="53" name="TextBox 52">
              <a:extLst>
                <a:ext uri="{FF2B5EF4-FFF2-40B4-BE49-F238E27FC236}">
                  <a16:creationId xmlns:a16="http://schemas.microsoft.com/office/drawing/2014/main" id="{C6FA1379-2384-46DC-B2EC-D921F87E74E0}"/>
                </a:ext>
              </a:extLst>
            </p:cNvPr>
            <p:cNvSpPr txBox="1"/>
            <p:nvPr/>
          </p:nvSpPr>
          <p:spPr>
            <a:xfrm>
              <a:off x="1791176" y="1184833"/>
              <a:ext cx="1312493" cy="586956"/>
            </a:xfrm>
            <a:prstGeom prst="rect">
              <a:avLst/>
            </a:prstGeom>
            <a:noFill/>
            <a:ln w="6350">
              <a:noFill/>
              <a:prstDash val="dash"/>
            </a:ln>
          </p:spPr>
          <p:txBody>
            <a:bodyPr wrap="square" lIns="46800" tIns="46800" rIns="46800" bIns="46800" rtlCol="0">
              <a:spAutoFit/>
            </a:bodyPr>
            <a:lstStyle/>
            <a:p>
              <a:pPr algn="ctr" defTabSz="914219"/>
              <a:r>
                <a:rPr lang="en-US" sz="3200" dirty="0">
                  <a:solidFill>
                    <a:schemeClr val="bg1"/>
                  </a:solidFill>
                  <a:latin typeface="Impact" panose="020B0806030902050204" pitchFamily="34" charset="0"/>
                </a:rPr>
                <a:t>50+ </a:t>
              </a:r>
            </a:p>
          </p:txBody>
        </p:sp>
        <p:sp>
          <p:nvSpPr>
            <p:cNvPr id="54" name="TextBox 53">
              <a:extLst>
                <a:ext uri="{FF2B5EF4-FFF2-40B4-BE49-F238E27FC236}">
                  <a16:creationId xmlns:a16="http://schemas.microsoft.com/office/drawing/2014/main" id="{72ACE8A4-29D7-4247-9E73-CD7BA2CC2753}"/>
                </a:ext>
              </a:extLst>
            </p:cNvPr>
            <p:cNvSpPr txBox="1"/>
            <p:nvPr/>
          </p:nvSpPr>
          <p:spPr>
            <a:xfrm>
              <a:off x="1500231" y="1833675"/>
              <a:ext cx="1902606" cy="525400"/>
            </a:xfrm>
            <a:prstGeom prst="rect">
              <a:avLst/>
            </a:prstGeom>
            <a:noFill/>
            <a:ln w="6350">
              <a:noFill/>
              <a:prstDash val="dash"/>
            </a:ln>
          </p:spPr>
          <p:txBody>
            <a:bodyPr wrap="square" lIns="46800" tIns="46800" rIns="46800" bIns="46800" rtlCol="0">
              <a:spAutoFit/>
            </a:bodyPr>
            <a:lstStyle/>
            <a:p>
              <a:pPr algn="ctr" defTabSz="914219"/>
              <a:r>
                <a:rPr lang="en-US" sz="1400" dirty="0">
                  <a:latin typeface="+mj-lt"/>
                </a:rPr>
                <a:t>No. of SAP cloud customers</a:t>
              </a:r>
            </a:p>
          </p:txBody>
        </p:sp>
      </p:grpSp>
      <p:sp>
        <p:nvSpPr>
          <p:cNvPr id="120" name="TextBox 119">
            <a:extLst>
              <a:ext uri="{FF2B5EF4-FFF2-40B4-BE49-F238E27FC236}">
                <a16:creationId xmlns:a16="http://schemas.microsoft.com/office/drawing/2014/main" id="{F9C43821-3D9A-4F5C-BF10-D0C6A82FC7C2}"/>
              </a:ext>
            </a:extLst>
          </p:cNvPr>
          <p:cNvSpPr txBox="1"/>
          <p:nvPr/>
        </p:nvSpPr>
        <p:spPr>
          <a:xfrm>
            <a:off x="3738381" y="1176804"/>
            <a:ext cx="1670416" cy="586957"/>
          </a:xfrm>
          <a:prstGeom prst="rect">
            <a:avLst/>
          </a:prstGeom>
          <a:noFill/>
          <a:ln w="6350">
            <a:noFill/>
            <a:prstDash val="dash"/>
          </a:ln>
        </p:spPr>
        <p:txBody>
          <a:bodyPr wrap="square" lIns="46800" tIns="46800" rIns="46800" bIns="46800" rtlCol="0">
            <a:spAutoFit/>
          </a:bodyPr>
          <a:lstStyle/>
          <a:p>
            <a:pPr algn="ctr" defTabSz="914219"/>
            <a:r>
              <a:rPr lang="en-US" sz="3200" dirty="0">
                <a:solidFill>
                  <a:schemeClr val="bg1"/>
                </a:solidFill>
                <a:latin typeface="Impact" panose="020B0806030902050204" pitchFamily="34" charset="0"/>
              </a:rPr>
              <a:t>50+ </a:t>
            </a:r>
          </a:p>
        </p:txBody>
      </p:sp>
      <p:sp>
        <p:nvSpPr>
          <p:cNvPr id="121" name="TextBox 120">
            <a:extLst>
              <a:ext uri="{FF2B5EF4-FFF2-40B4-BE49-F238E27FC236}">
                <a16:creationId xmlns:a16="http://schemas.microsoft.com/office/drawing/2014/main" id="{CE991854-842A-497C-8FF3-641B26E2F603}"/>
              </a:ext>
            </a:extLst>
          </p:cNvPr>
          <p:cNvSpPr txBox="1"/>
          <p:nvPr/>
        </p:nvSpPr>
        <p:spPr>
          <a:xfrm>
            <a:off x="3627103" y="1836034"/>
            <a:ext cx="1902606" cy="525401"/>
          </a:xfrm>
          <a:prstGeom prst="rect">
            <a:avLst/>
          </a:prstGeom>
          <a:noFill/>
          <a:ln w="6350">
            <a:noFill/>
            <a:prstDash val="dash"/>
          </a:ln>
        </p:spPr>
        <p:txBody>
          <a:bodyPr wrap="square" lIns="46800" tIns="46800" rIns="46800" bIns="46800" rtlCol="0">
            <a:spAutoFit/>
          </a:bodyPr>
          <a:lstStyle/>
          <a:p>
            <a:pPr algn="ctr" defTabSz="914219"/>
            <a:r>
              <a:rPr lang="en-US" sz="1400" dirty="0">
                <a:latin typeface="+mj-lt"/>
              </a:rPr>
              <a:t>No. of SAP systems migrated to cloud</a:t>
            </a:r>
          </a:p>
        </p:txBody>
      </p:sp>
      <p:sp>
        <p:nvSpPr>
          <p:cNvPr id="123" name="TextBox 122">
            <a:extLst>
              <a:ext uri="{FF2B5EF4-FFF2-40B4-BE49-F238E27FC236}">
                <a16:creationId xmlns:a16="http://schemas.microsoft.com/office/drawing/2014/main" id="{5C2E49F1-C9B0-4203-B38D-03E02638750B}"/>
              </a:ext>
            </a:extLst>
          </p:cNvPr>
          <p:cNvSpPr txBox="1"/>
          <p:nvPr/>
        </p:nvSpPr>
        <p:spPr>
          <a:xfrm>
            <a:off x="5968358" y="1187194"/>
            <a:ext cx="1418139" cy="586957"/>
          </a:xfrm>
          <a:prstGeom prst="rect">
            <a:avLst/>
          </a:prstGeom>
          <a:noFill/>
          <a:ln w="6350">
            <a:noFill/>
            <a:prstDash val="dash"/>
          </a:ln>
        </p:spPr>
        <p:txBody>
          <a:bodyPr wrap="square" lIns="46800" tIns="46800" rIns="46800" bIns="46800" rtlCol="0">
            <a:spAutoFit/>
          </a:bodyPr>
          <a:lstStyle/>
          <a:p>
            <a:pPr algn="ctr" defTabSz="914219"/>
            <a:r>
              <a:rPr lang="en-US" sz="3200" dirty="0">
                <a:solidFill>
                  <a:schemeClr val="bg1"/>
                </a:solidFill>
                <a:latin typeface="Impact" panose="020B0806030902050204" pitchFamily="34" charset="0"/>
              </a:rPr>
              <a:t>20+ </a:t>
            </a:r>
          </a:p>
        </p:txBody>
      </p:sp>
      <p:sp>
        <p:nvSpPr>
          <p:cNvPr id="124" name="TextBox 123">
            <a:extLst>
              <a:ext uri="{FF2B5EF4-FFF2-40B4-BE49-F238E27FC236}">
                <a16:creationId xmlns:a16="http://schemas.microsoft.com/office/drawing/2014/main" id="{818534E4-D14C-42C9-B9D3-A791BA21798D}"/>
              </a:ext>
            </a:extLst>
          </p:cNvPr>
          <p:cNvSpPr txBox="1"/>
          <p:nvPr/>
        </p:nvSpPr>
        <p:spPr>
          <a:xfrm>
            <a:off x="1586167" y="3616417"/>
            <a:ext cx="1902606" cy="525401"/>
          </a:xfrm>
          <a:prstGeom prst="rect">
            <a:avLst/>
          </a:prstGeom>
          <a:noFill/>
          <a:ln w="6350">
            <a:noFill/>
            <a:prstDash val="dash"/>
          </a:ln>
        </p:spPr>
        <p:txBody>
          <a:bodyPr wrap="square" lIns="46800" tIns="46800" rIns="46800" bIns="46800" rtlCol="0">
            <a:spAutoFit/>
          </a:bodyPr>
          <a:lstStyle/>
          <a:p>
            <a:pPr algn="ctr" defTabSz="914219"/>
            <a:r>
              <a:rPr lang="en-US" sz="1400" dirty="0">
                <a:latin typeface="+mj-lt"/>
              </a:rPr>
              <a:t>Size of supported SAP User base </a:t>
            </a:r>
          </a:p>
        </p:txBody>
      </p:sp>
      <p:sp>
        <p:nvSpPr>
          <p:cNvPr id="126" name="TextBox 125">
            <a:extLst>
              <a:ext uri="{FF2B5EF4-FFF2-40B4-BE49-F238E27FC236}">
                <a16:creationId xmlns:a16="http://schemas.microsoft.com/office/drawing/2014/main" id="{196C9F1F-A9F4-4EA7-A924-4166D3DE0674}"/>
              </a:ext>
            </a:extLst>
          </p:cNvPr>
          <p:cNvSpPr txBox="1"/>
          <p:nvPr/>
        </p:nvSpPr>
        <p:spPr>
          <a:xfrm>
            <a:off x="1732501" y="3079564"/>
            <a:ext cx="1506740" cy="586957"/>
          </a:xfrm>
          <a:prstGeom prst="rect">
            <a:avLst/>
          </a:prstGeom>
          <a:noFill/>
          <a:ln w="6350">
            <a:noFill/>
            <a:prstDash val="dash"/>
          </a:ln>
        </p:spPr>
        <p:txBody>
          <a:bodyPr wrap="square" lIns="46800" tIns="46800" rIns="46800" bIns="46800" rtlCol="0">
            <a:spAutoFit/>
          </a:bodyPr>
          <a:lstStyle/>
          <a:p>
            <a:pPr algn="ctr" defTabSz="914219"/>
            <a:r>
              <a:rPr lang="en-US" sz="3200" dirty="0">
                <a:solidFill>
                  <a:schemeClr val="bg1"/>
                </a:solidFill>
                <a:latin typeface="Impact" panose="020B0806030902050204" pitchFamily="34" charset="0"/>
              </a:rPr>
              <a:t>10,000+ </a:t>
            </a:r>
          </a:p>
        </p:txBody>
      </p:sp>
      <p:sp>
        <p:nvSpPr>
          <p:cNvPr id="127" name="TextBox 126">
            <a:extLst>
              <a:ext uri="{FF2B5EF4-FFF2-40B4-BE49-F238E27FC236}">
                <a16:creationId xmlns:a16="http://schemas.microsoft.com/office/drawing/2014/main" id="{F875E8E1-30B0-4B5F-B58B-B4BD29CD7A89}"/>
              </a:ext>
            </a:extLst>
          </p:cNvPr>
          <p:cNvSpPr txBox="1"/>
          <p:nvPr/>
        </p:nvSpPr>
        <p:spPr>
          <a:xfrm>
            <a:off x="3638399" y="3623620"/>
            <a:ext cx="1902606" cy="525401"/>
          </a:xfrm>
          <a:prstGeom prst="rect">
            <a:avLst/>
          </a:prstGeom>
          <a:noFill/>
          <a:ln w="6350">
            <a:noFill/>
            <a:prstDash val="dash"/>
          </a:ln>
        </p:spPr>
        <p:txBody>
          <a:bodyPr wrap="square" lIns="46800" tIns="46800" rIns="46800" bIns="46800" rtlCol="0">
            <a:spAutoFit/>
          </a:bodyPr>
          <a:lstStyle/>
          <a:p>
            <a:pPr algn="ctr" defTabSz="914219"/>
            <a:r>
              <a:rPr lang="en-US" sz="1400" dirty="0">
                <a:latin typeface="+mj-lt"/>
              </a:rPr>
              <a:t>No. of customers on</a:t>
            </a:r>
          </a:p>
          <a:p>
            <a:pPr algn="ctr" defTabSz="914219"/>
            <a:r>
              <a:rPr lang="en-US" sz="1400" dirty="0">
                <a:latin typeface="+mj-lt"/>
              </a:rPr>
              <a:t>Basis support &amp; AMS</a:t>
            </a:r>
          </a:p>
        </p:txBody>
      </p:sp>
      <p:sp>
        <p:nvSpPr>
          <p:cNvPr id="129" name="TextBox 128">
            <a:extLst>
              <a:ext uri="{FF2B5EF4-FFF2-40B4-BE49-F238E27FC236}">
                <a16:creationId xmlns:a16="http://schemas.microsoft.com/office/drawing/2014/main" id="{BC6E1B66-E501-4F06-8C04-8211A2CC0E4E}"/>
              </a:ext>
            </a:extLst>
          </p:cNvPr>
          <p:cNvSpPr txBox="1"/>
          <p:nvPr/>
        </p:nvSpPr>
        <p:spPr>
          <a:xfrm>
            <a:off x="3818182" y="3071024"/>
            <a:ext cx="1494032" cy="586957"/>
          </a:xfrm>
          <a:prstGeom prst="rect">
            <a:avLst/>
          </a:prstGeom>
          <a:noFill/>
          <a:ln w="6350">
            <a:noFill/>
            <a:prstDash val="dash"/>
          </a:ln>
        </p:spPr>
        <p:txBody>
          <a:bodyPr wrap="square" lIns="46800" tIns="46800" rIns="46800" bIns="46800" rtlCol="0">
            <a:spAutoFit/>
          </a:bodyPr>
          <a:lstStyle/>
          <a:p>
            <a:pPr algn="ctr" defTabSz="914219"/>
            <a:r>
              <a:rPr lang="en-US" sz="3200" dirty="0">
                <a:solidFill>
                  <a:schemeClr val="bg1"/>
                </a:solidFill>
                <a:latin typeface="Impact" panose="020B0806030902050204" pitchFamily="34" charset="0"/>
              </a:rPr>
              <a:t>25+ </a:t>
            </a:r>
          </a:p>
        </p:txBody>
      </p:sp>
      <p:sp>
        <p:nvSpPr>
          <p:cNvPr id="130" name="TextBox 129">
            <a:extLst>
              <a:ext uri="{FF2B5EF4-FFF2-40B4-BE49-F238E27FC236}">
                <a16:creationId xmlns:a16="http://schemas.microsoft.com/office/drawing/2014/main" id="{4A1AD151-154C-4B84-BC70-7CC8AE69BEAC}"/>
              </a:ext>
            </a:extLst>
          </p:cNvPr>
          <p:cNvSpPr txBox="1"/>
          <p:nvPr/>
        </p:nvSpPr>
        <p:spPr>
          <a:xfrm>
            <a:off x="3638399" y="3667909"/>
            <a:ext cx="1902606" cy="309958"/>
          </a:xfrm>
          <a:prstGeom prst="rect">
            <a:avLst/>
          </a:prstGeom>
          <a:noFill/>
          <a:ln w="6350">
            <a:noFill/>
            <a:prstDash val="dash"/>
          </a:ln>
        </p:spPr>
        <p:txBody>
          <a:bodyPr wrap="square" lIns="46800" tIns="46800" rIns="46800" bIns="46800" rtlCol="0">
            <a:spAutoFit/>
          </a:bodyPr>
          <a:lstStyle/>
          <a:p>
            <a:pPr algn="ctr" defTabSz="914219"/>
            <a:endParaRPr lang="en-US" sz="1400" dirty="0">
              <a:latin typeface="+mj-lt"/>
            </a:endParaRPr>
          </a:p>
        </p:txBody>
      </p:sp>
      <p:sp>
        <p:nvSpPr>
          <p:cNvPr id="132" name="TextBox 131">
            <a:extLst>
              <a:ext uri="{FF2B5EF4-FFF2-40B4-BE49-F238E27FC236}">
                <a16:creationId xmlns:a16="http://schemas.microsoft.com/office/drawing/2014/main" id="{FB8B6A1B-3B95-4B90-A159-F2F2DDB1C5CA}"/>
              </a:ext>
            </a:extLst>
          </p:cNvPr>
          <p:cNvSpPr txBox="1"/>
          <p:nvPr/>
        </p:nvSpPr>
        <p:spPr>
          <a:xfrm>
            <a:off x="5948382" y="3079565"/>
            <a:ext cx="1473665" cy="586957"/>
          </a:xfrm>
          <a:prstGeom prst="rect">
            <a:avLst/>
          </a:prstGeom>
          <a:noFill/>
          <a:ln w="6350">
            <a:noFill/>
            <a:prstDash val="dash"/>
          </a:ln>
        </p:spPr>
        <p:txBody>
          <a:bodyPr wrap="square" lIns="46800" tIns="46800" rIns="46800" bIns="46800" rtlCol="0">
            <a:spAutoFit/>
          </a:bodyPr>
          <a:lstStyle/>
          <a:p>
            <a:pPr algn="ctr" defTabSz="914219"/>
            <a:r>
              <a:rPr lang="en-US" sz="3200" dirty="0">
                <a:solidFill>
                  <a:schemeClr val="bg1"/>
                </a:solidFill>
                <a:latin typeface="Impact" panose="020B0806030902050204" pitchFamily="34" charset="0"/>
              </a:rPr>
              <a:t>100+</a:t>
            </a:r>
          </a:p>
        </p:txBody>
      </p:sp>
      <p:sp>
        <p:nvSpPr>
          <p:cNvPr id="133" name="TextBox 132">
            <a:extLst>
              <a:ext uri="{FF2B5EF4-FFF2-40B4-BE49-F238E27FC236}">
                <a16:creationId xmlns:a16="http://schemas.microsoft.com/office/drawing/2014/main" id="{AB93EAC9-9586-4EBD-B7E7-F51201A2D947}"/>
              </a:ext>
            </a:extLst>
          </p:cNvPr>
          <p:cNvSpPr txBox="1"/>
          <p:nvPr/>
        </p:nvSpPr>
        <p:spPr>
          <a:xfrm>
            <a:off x="5742233" y="3667909"/>
            <a:ext cx="1902606" cy="525401"/>
          </a:xfrm>
          <a:prstGeom prst="rect">
            <a:avLst/>
          </a:prstGeom>
          <a:noFill/>
          <a:ln w="6350">
            <a:noFill/>
            <a:prstDash val="dash"/>
          </a:ln>
        </p:spPr>
        <p:txBody>
          <a:bodyPr wrap="square" lIns="46800" tIns="46800" rIns="46800" bIns="46800" rtlCol="0">
            <a:spAutoFit/>
          </a:bodyPr>
          <a:lstStyle/>
          <a:p>
            <a:pPr algn="ctr" defTabSz="914219"/>
            <a:r>
              <a:rPr lang="en-US" sz="1400" dirty="0">
                <a:latin typeface="+mj-lt"/>
              </a:rPr>
              <a:t>Years of Basis experience</a:t>
            </a:r>
            <a:endParaRPr lang="en-US" sz="1200" dirty="0">
              <a:latin typeface="+mj-lt"/>
            </a:endParaRPr>
          </a:p>
        </p:txBody>
      </p:sp>
      <p:sp>
        <p:nvSpPr>
          <p:cNvPr id="3" name="Title 2">
            <a:extLst>
              <a:ext uri="{FF2B5EF4-FFF2-40B4-BE49-F238E27FC236}">
                <a16:creationId xmlns:a16="http://schemas.microsoft.com/office/drawing/2014/main" id="{E2B73D95-8B85-443A-AADC-28056DE02AE3}"/>
              </a:ext>
            </a:extLst>
          </p:cNvPr>
          <p:cNvSpPr>
            <a:spLocks noGrp="1"/>
          </p:cNvSpPr>
          <p:nvPr>
            <p:ph type="title"/>
          </p:nvPr>
        </p:nvSpPr>
        <p:spPr>
          <a:xfrm>
            <a:off x="590550" y="390598"/>
            <a:ext cx="7537450" cy="369322"/>
          </a:xfrm>
        </p:spPr>
        <p:txBody>
          <a:bodyPr/>
          <a:lstStyle/>
          <a:p>
            <a:r>
              <a:rPr lang="en-IN" dirty="0"/>
              <a:t>Sap - EXPERIENCE ADVANTAGE</a:t>
            </a:r>
          </a:p>
        </p:txBody>
      </p:sp>
      <p:sp>
        <p:nvSpPr>
          <p:cNvPr id="23" name="TextBox 22">
            <a:extLst>
              <a:ext uri="{FF2B5EF4-FFF2-40B4-BE49-F238E27FC236}">
                <a16:creationId xmlns:a16="http://schemas.microsoft.com/office/drawing/2014/main" id="{903B28BC-DE37-46B2-A27A-34C6386131CA}"/>
              </a:ext>
            </a:extLst>
          </p:cNvPr>
          <p:cNvSpPr txBox="1"/>
          <p:nvPr/>
        </p:nvSpPr>
        <p:spPr>
          <a:xfrm>
            <a:off x="5718977" y="1836034"/>
            <a:ext cx="1902606" cy="309958"/>
          </a:xfrm>
          <a:prstGeom prst="rect">
            <a:avLst/>
          </a:prstGeom>
          <a:noFill/>
          <a:ln w="6350">
            <a:noFill/>
            <a:prstDash val="dash"/>
          </a:ln>
        </p:spPr>
        <p:txBody>
          <a:bodyPr wrap="square" lIns="46800" tIns="46800" rIns="46800" bIns="46800" rtlCol="0">
            <a:spAutoFit/>
          </a:bodyPr>
          <a:lstStyle/>
          <a:p>
            <a:pPr algn="ctr" defTabSz="914219"/>
            <a:r>
              <a:rPr lang="en-US" sz="1400" dirty="0">
                <a:latin typeface="+mj-lt"/>
              </a:rPr>
              <a:t>No. of SAP DR</a:t>
            </a:r>
          </a:p>
        </p:txBody>
      </p:sp>
    </p:spTree>
    <p:extLst>
      <p:ext uri="{BB962C8B-B14F-4D97-AF65-F5344CB8AC3E}">
        <p14:creationId xmlns:p14="http://schemas.microsoft.com/office/powerpoint/2010/main" val="37372368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3B2D223-6B8F-444E-B62B-844F63141959}"/>
              </a:ext>
            </a:extLst>
          </p:cNvPr>
          <p:cNvSpPr/>
          <p:nvPr/>
        </p:nvSpPr>
        <p:spPr bwMode="gray">
          <a:xfrm>
            <a:off x="928096" y="3553863"/>
            <a:ext cx="995406" cy="319269"/>
          </a:xfrm>
          <a:prstGeom prst="rect">
            <a:avLst/>
          </a:prstGeom>
          <a:noFill/>
          <a:ln w="3175" algn="ctr">
            <a:noFill/>
            <a:miter lim="800000"/>
            <a:headEnd/>
            <a:tailEnd/>
          </a:ln>
        </p:spPr>
        <p:txBody>
          <a:bodyPr lIns="26993" tIns="53986" rIns="26993" bIns="53986" rtlCol="0" anchor="ctr"/>
          <a:lstStyle/>
          <a:p>
            <a:pPr marL="0" marR="0" lvl="0" indent="0" algn="l" defTabSz="685617" rtl="0" eaLnBrk="1" fontAlgn="base" latinLnBrk="0" hangingPunct="1">
              <a:lnSpc>
                <a:spcPct val="100000"/>
              </a:lnSpc>
              <a:spcBef>
                <a:spcPct val="50000"/>
              </a:spcBef>
              <a:spcAft>
                <a:spcPct val="0"/>
              </a:spcAft>
              <a:buClr>
                <a:srgbClr val="F0AB00"/>
              </a:buClr>
              <a:buSzPct val="80000"/>
              <a:buFontTx/>
              <a:buNone/>
              <a:tabLst/>
              <a:defRPr/>
            </a:pPr>
            <a:r>
              <a:rPr kumimoji="0" lang="de-DE" sz="900" b="1" i="0" u="none" strike="noStrike" kern="0" cap="none" spc="0" normalizeH="0" baseline="0" noProof="0" dirty="0">
                <a:ln>
                  <a:noFill/>
                </a:ln>
                <a:solidFill>
                  <a:prstClr val="black"/>
                </a:solidFill>
                <a:effectLst/>
                <a:uLnTx/>
                <a:uFillTx/>
                <a:latin typeface="Trebuchet MS"/>
                <a:ea typeface="Arial Unicode MS" pitchFamily="34" charset="-128"/>
                <a:cs typeface="Arial Unicode MS" pitchFamily="34" charset="-128"/>
              </a:rPr>
              <a:t>Cloud Infrastructure</a:t>
            </a:r>
          </a:p>
        </p:txBody>
      </p:sp>
      <p:sp>
        <p:nvSpPr>
          <p:cNvPr id="19" name="Rectangle 18">
            <a:extLst>
              <a:ext uri="{FF2B5EF4-FFF2-40B4-BE49-F238E27FC236}">
                <a16:creationId xmlns:a16="http://schemas.microsoft.com/office/drawing/2014/main" id="{08A3ABC9-38A0-4236-9ABC-ED5EBAB54794}"/>
              </a:ext>
            </a:extLst>
          </p:cNvPr>
          <p:cNvSpPr/>
          <p:nvPr/>
        </p:nvSpPr>
        <p:spPr bwMode="gray">
          <a:xfrm>
            <a:off x="928096" y="2302824"/>
            <a:ext cx="995406" cy="776666"/>
          </a:xfrm>
          <a:prstGeom prst="rect">
            <a:avLst/>
          </a:prstGeom>
          <a:noFill/>
          <a:ln w="3175" algn="ctr">
            <a:noFill/>
            <a:miter lim="800000"/>
            <a:headEnd/>
            <a:tailEnd/>
          </a:ln>
        </p:spPr>
        <p:txBody>
          <a:bodyPr lIns="26993" tIns="53986" rIns="26993" bIns="53986" rtlCol="0" anchor="ctr"/>
          <a:lstStyle/>
          <a:p>
            <a:pPr marL="0" marR="0" lvl="0" indent="0" algn="l" defTabSz="685617" rtl="0" eaLnBrk="1" fontAlgn="base" latinLnBrk="0" hangingPunct="1">
              <a:lnSpc>
                <a:spcPct val="100000"/>
              </a:lnSpc>
              <a:spcBef>
                <a:spcPct val="50000"/>
              </a:spcBef>
              <a:spcAft>
                <a:spcPct val="0"/>
              </a:spcAft>
              <a:buClr>
                <a:srgbClr val="F0AB00"/>
              </a:buClr>
              <a:buSzPct val="80000"/>
              <a:buFontTx/>
              <a:buNone/>
              <a:tabLst/>
              <a:defRPr/>
            </a:pPr>
            <a:r>
              <a:rPr kumimoji="0" lang="de-DE" sz="900" b="1" i="0" u="none" strike="noStrike" kern="0" cap="none" spc="0" normalizeH="0" baseline="0" noProof="0" dirty="0">
                <a:ln>
                  <a:noFill/>
                </a:ln>
                <a:solidFill>
                  <a:prstClr val="black"/>
                </a:solidFill>
                <a:effectLst/>
                <a:uLnTx/>
                <a:uFillTx/>
                <a:latin typeface="Trebuchet MS"/>
                <a:ea typeface="Arial Unicode MS" pitchFamily="34" charset="-128"/>
                <a:cs typeface="Arial Unicode MS" pitchFamily="34" charset="-128"/>
              </a:rPr>
              <a:t>Basis Services</a:t>
            </a:r>
          </a:p>
        </p:txBody>
      </p:sp>
      <p:sp>
        <p:nvSpPr>
          <p:cNvPr id="22" name="Rectangle 21">
            <a:extLst>
              <a:ext uri="{FF2B5EF4-FFF2-40B4-BE49-F238E27FC236}">
                <a16:creationId xmlns:a16="http://schemas.microsoft.com/office/drawing/2014/main" id="{71B20150-52D6-4FEA-A873-7EF61019678E}"/>
              </a:ext>
            </a:extLst>
          </p:cNvPr>
          <p:cNvSpPr/>
          <p:nvPr/>
        </p:nvSpPr>
        <p:spPr bwMode="gray">
          <a:xfrm>
            <a:off x="1925513" y="3553863"/>
            <a:ext cx="1619578" cy="347006"/>
          </a:xfrm>
          <a:prstGeom prst="rect">
            <a:avLst/>
          </a:prstGeom>
          <a:solidFill>
            <a:schemeClr val="accent3">
              <a:lumMod val="60000"/>
              <a:lumOff val="40000"/>
            </a:schemeClr>
          </a:solidFill>
          <a:ln w="3175" algn="ctr">
            <a:noFill/>
            <a:miter lim="800000"/>
            <a:headEnd/>
            <a:tailEnd/>
          </a:ln>
        </p:spPr>
        <p:txBody>
          <a:bodyPr lIns="26993" tIns="53986" rIns="26993" bIns="53986" rtlCol="0" anchor="ctr"/>
          <a:lstStyle/>
          <a:p>
            <a:pPr marL="0" marR="0" lvl="0" indent="0" algn="ctr" defTabSz="685617" rtl="0" eaLnBrk="1" fontAlgn="base" latinLnBrk="0" hangingPunct="1">
              <a:lnSpc>
                <a:spcPct val="100000"/>
              </a:lnSpc>
              <a:spcBef>
                <a:spcPct val="50000"/>
              </a:spcBef>
              <a:spcAft>
                <a:spcPct val="0"/>
              </a:spcAft>
              <a:buClr>
                <a:srgbClr val="F0AB00"/>
              </a:buClr>
              <a:buSzPct val="80000"/>
              <a:buFontTx/>
              <a:buNone/>
              <a:tabLst/>
              <a:defRPr/>
            </a:pPr>
            <a:r>
              <a:rPr kumimoji="0" lang="de-DE" sz="900" b="0" i="0" u="none" strike="noStrike" kern="0" cap="none" spc="0" normalizeH="0" baseline="0" noProof="0" dirty="0">
                <a:ln>
                  <a:noFill/>
                </a:ln>
                <a:solidFill>
                  <a:prstClr val="black"/>
                </a:solidFill>
                <a:effectLst/>
                <a:uLnTx/>
                <a:uFillTx/>
                <a:latin typeface="Trebuchet MS"/>
                <a:ea typeface="Arial Unicode MS" pitchFamily="34" charset="-128"/>
                <a:cs typeface="Arial Unicode MS" pitchFamily="34" charset="-128"/>
              </a:rPr>
              <a:t>S/4 HANA /ECC Cloud Infrastructure</a:t>
            </a:r>
          </a:p>
        </p:txBody>
      </p:sp>
      <p:sp>
        <p:nvSpPr>
          <p:cNvPr id="23" name="Rectangle 22">
            <a:extLst>
              <a:ext uri="{FF2B5EF4-FFF2-40B4-BE49-F238E27FC236}">
                <a16:creationId xmlns:a16="http://schemas.microsoft.com/office/drawing/2014/main" id="{320385EC-9AA5-4575-8B2B-32308C1E7F0D}"/>
              </a:ext>
            </a:extLst>
          </p:cNvPr>
          <p:cNvSpPr/>
          <p:nvPr/>
        </p:nvSpPr>
        <p:spPr bwMode="gray">
          <a:xfrm>
            <a:off x="1925513" y="2302825"/>
            <a:ext cx="1619578" cy="776666"/>
          </a:xfrm>
          <a:prstGeom prst="rect">
            <a:avLst/>
          </a:prstGeom>
          <a:solidFill>
            <a:schemeClr val="accent6"/>
          </a:solidFill>
          <a:ln w="3175" algn="ctr">
            <a:noFill/>
            <a:miter lim="800000"/>
            <a:headEnd/>
            <a:tailEnd/>
          </a:ln>
        </p:spPr>
        <p:txBody>
          <a:bodyPr lIns="26993" tIns="53986" rIns="26993" bIns="53986" rtlCol="0" anchor="ctr"/>
          <a:lstStyle/>
          <a:p>
            <a:pPr marL="0" marR="0" lvl="0" indent="0" algn="ctr" defTabSz="685617" rtl="0" eaLnBrk="1" fontAlgn="base" latinLnBrk="0" hangingPunct="1">
              <a:lnSpc>
                <a:spcPct val="100000"/>
              </a:lnSpc>
              <a:spcBef>
                <a:spcPct val="50000"/>
              </a:spcBef>
              <a:spcAft>
                <a:spcPct val="0"/>
              </a:spcAft>
              <a:buClr>
                <a:srgbClr val="F0AB00"/>
              </a:buClr>
              <a:buSzPct val="80000"/>
              <a:buFontTx/>
              <a:buNone/>
              <a:tabLst/>
              <a:defRPr/>
            </a:pPr>
            <a:r>
              <a:rPr kumimoji="0" lang="de-DE" sz="900" b="0" i="0" u="none" strike="noStrike" kern="0" cap="none" spc="0" normalizeH="0" baseline="0" noProof="0" dirty="0">
                <a:ln>
                  <a:noFill/>
                </a:ln>
                <a:solidFill>
                  <a:prstClr val="black">
                    <a:lumMod val="75000"/>
                    <a:lumOff val="25000"/>
                  </a:prstClr>
                </a:solidFill>
                <a:effectLst/>
                <a:uLnTx/>
                <a:uFillTx/>
                <a:latin typeface="Trebuchet MS"/>
                <a:ea typeface="Arial Unicode MS" pitchFamily="34" charset="-128"/>
                <a:cs typeface="Arial Unicode MS" pitchFamily="34" charset="-128"/>
              </a:rPr>
              <a:t>Basis Administration</a:t>
            </a:r>
          </a:p>
        </p:txBody>
      </p:sp>
      <p:sp>
        <p:nvSpPr>
          <p:cNvPr id="26" name="Rectangle 25">
            <a:extLst>
              <a:ext uri="{FF2B5EF4-FFF2-40B4-BE49-F238E27FC236}">
                <a16:creationId xmlns:a16="http://schemas.microsoft.com/office/drawing/2014/main" id="{372BC95C-159E-4459-990C-8607C2309A7C}"/>
              </a:ext>
            </a:extLst>
          </p:cNvPr>
          <p:cNvSpPr/>
          <p:nvPr/>
        </p:nvSpPr>
        <p:spPr bwMode="gray">
          <a:xfrm>
            <a:off x="1925512" y="3115815"/>
            <a:ext cx="1619578" cy="377902"/>
          </a:xfrm>
          <a:prstGeom prst="rect">
            <a:avLst/>
          </a:prstGeom>
          <a:solidFill>
            <a:schemeClr val="accent3">
              <a:lumMod val="60000"/>
              <a:lumOff val="40000"/>
            </a:schemeClr>
          </a:solidFill>
          <a:ln w="3175" algn="ctr">
            <a:noFill/>
            <a:miter lim="800000"/>
            <a:headEnd/>
            <a:tailEnd/>
          </a:ln>
        </p:spPr>
        <p:txBody>
          <a:bodyPr lIns="26993" tIns="53986" rIns="26993" bIns="53986" rtlCol="0" anchor="ctr"/>
          <a:lstStyle/>
          <a:p>
            <a:pPr marL="0" marR="0" lvl="0" indent="0" algn="ctr" defTabSz="685617" rtl="0" eaLnBrk="1" fontAlgn="base" latinLnBrk="0" hangingPunct="1">
              <a:lnSpc>
                <a:spcPct val="100000"/>
              </a:lnSpc>
              <a:spcBef>
                <a:spcPct val="50000"/>
              </a:spcBef>
              <a:spcAft>
                <a:spcPct val="0"/>
              </a:spcAft>
              <a:buClr>
                <a:srgbClr val="F0AB00"/>
              </a:buClr>
              <a:buSzPct val="80000"/>
              <a:buFontTx/>
              <a:buNone/>
              <a:tabLst/>
              <a:defRPr/>
            </a:pPr>
            <a:r>
              <a:rPr kumimoji="0" lang="en-US" sz="900" b="0" i="0" u="none" strike="noStrike" kern="0" cap="none" spc="0" normalizeH="0" baseline="0" noProof="0" dirty="0">
                <a:ln>
                  <a:noFill/>
                </a:ln>
                <a:solidFill>
                  <a:prstClr val="black"/>
                </a:solidFill>
                <a:effectLst/>
                <a:uLnTx/>
                <a:uFillTx/>
                <a:latin typeface="Trebuchet MS"/>
                <a:ea typeface="Arial Unicode MS" pitchFamily="34" charset="-128"/>
                <a:cs typeface="Arial Unicode MS" pitchFamily="34" charset="-128"/>
              </a:rPr>
              <a:t>Infrastructure Managed Services</a:t>
            </a:r>
          </a:p>
        </p:txBody>
      </p:sp>
      <p:sp>
        <p:nvSpPr>
          <p:cNvPr id="51" name="Rectangle 50">
            <a:extLst>
              <a:ext uri="{FF2B5EF4-FFF2-40B4-BE49-F238E27FC236}">
                <a16:creationId xmlns:a16="http://schemas.microsoft.com/office/drawing/2014/main" id="{68129B9B-E2E2-4CFE-980D-BD1898FC616D}"/>
              </a:ext>
            </a:extLst>
          </p:cNvPr>
          <p:cNvSpPr/>
          <p:nvPr/>
        </p:nvSpPr>
        <p:spPr bwMode="gray">
          <a:xfrm>
            <a:off x="928096" y="3115815"/>
            <a:ext cx="995406" cy="377902"/>
          </a:xfrm>
          <a:prstGeom prst="rect">
            <a:avLst/>
          </a:prstGeom>
          <a:noFill/>
          <a:ln w="3175" algn="ctr">
            <a:noFill/>
            <a:miter lim="800000"/>
            <a:headEnd/>
            <a:tailEnd/>
          </a:ln>
        </p:spPr>
        <p:txBody>
          <a:bodyPr lIns="26993" tIns="53986" rIns="26993" bIns="53986" rtlCol="0" anchor="ctr"/>
          <a:lstStyle/>
          <a:p>
            <a:pPr marL="0" marR="0" lvl="0" indent="0" algn="l" defTabSz="685617" rtl="0" eaLnBrk="1" fontAlgn="base" latinLnBrk="0" hangingPunct="1">
              <a:lnSpc>
                <a:spcPct val="100000"/>
              </a:lnSpc>
              <a:spcBef>
                <a:spcPct val="50000"/>
              </a:spcBef>
              <a:spcAft>
                <a:spcPct val="0"/>
              </a:spcAft>
              <a:buClr>
                <a:srgbClr val="F0AB00"/>
              </a:buClr>
              <a:buSzPct val="80000"/>
              <a:buFontTx/>
              <a:buNone/>
              <a:tabLst/>
              <a:defRPr/>
            </a:pPr>
            <a:r>
              <a:rPr kumimoji="0" lang="de-DE" sz="900" b="1" i="0" u="none" strike="noStrike" kern="0" cap="none" spc="0" normalizeH="0" baseline="0" noProof="0" dirty="0">
                <a:ln>
                  <a:noFill/>
                </a:ln>
                <a:solidFill>
                  <a:prstClr val="black"/>
                </a:solidFill>
                <a:effectLst/>
                <a:uLnTx/>
                <a:uFillTx/>
                <a:latin typeface="Trebuchet MS"/>
                <a:ea typeface="Arial Unicode MS" pitchFamily="34" charset="-128"/>
                <a:cs typeface="Arial Unicode MS" pitchFamily="34" charset="-128"/>
              </a:rPr>
              <a:t>Cloud Technical Services</a:t>
            </a:r>
          </a:p>
        </p:txBody>
      </p:sp>
      <p:sp>
        <p:nvSpPr>
          <p:cNvPr id="91" name="Rectangle 90">
            <a:extLst>
              <a:ext uri="{FF2B5EF4-FFF2-40B4-BE49-F238E27FC236}">
                <a16:creationId xmlns:a16="http://schemas.microsoft.com/office/drawing/2014/main" id="{3B664E23-1713-40D2-89AA-56E4C59C19CB}"/>
              </a:ext>
            </a:extLst>
          </p:cNvPr>
          <p:cNvSpPr/>
          <p:nvPr/>
        </p:nvSpPr>
        <p:spPr bwMode="gray">
          <a:xfrm>
            <a:off x="566082" y="4546000"/>
            <a:ext cx="1470039" cy="132673"/>
          </a:xfrm>
          <a:prstGeom prst="rect">
            <a:avLst/>
          </a:prstGeom>
          <a:solidFill>
            <a:schemeClr val="accent3">
              <a:lumMod val="60000"/>
              <a:lumOff val="40000"/>
            </a:schemeClr>
          </a:solidFill>
          <a:ln w="25400" algn="ctr">
            <a:noFill/>
            <a:miter lim="800000"/>
            <a:headEnd/>
            <a:tailEnd/>
          </a:ln>
        </p:spPr>
        <p:txBody>
          <a:bodyPr lIns="26993" tIns="53986" rIns="26993" bIns="53986" rtlCol="0" anchor="ctr"/>
          <a:lstStyle/>
          <a:p>
            <a:pPr marL="0" marR="0" lvl="3" indent="0" algn="l" defTabSz="914264" rtl="0" eaLnBrk="1" fontAlgn="base" latinLnBrk="0" hangingPunct="1">
              <a:lnSpc>
                <a:spcPct val="100000"/>
              </a:lnSpc>
              <a:spcBef>
                <a:spcPts val="0"/>
              </a:spcBef>
              <a:spcAft>
                <a:spcPts val="0"/>
              </a:spcAft>
              <a:buClrTx/>
              <a:buSzPct val="100000"/>
              <a:buFontTx/>
              <a:buNone/>
              <a:tabLst/>
              <a:defRPr/>
            </a:pPr>
            <a:r>
              <a:rPr kumimoji="0" lang="en-US" altLang="de-DE" sz="600" b="0" i="0" u="none" strike="noStrike" kern="1200" cap="none" spc="0" normalizeH="0" baseline="0" noProof="0" dirty="0">
                <a:ln>
                  <a:noFill/>
                </a:ln>
                <a:solidFill>
                  <a:prstClr val="black"/>
                </a:solidFill>
                <a:effectLst/>
                <a:uLnTx/>
                <a:uFillTx/>
                <a:latin typeface="Trebuchet MS"/>
                <a:ea typeface="+mn-ea"/>
                <a:cs typeface="+mn-cs"/>
              </a:rPr>
              <a:t>Infrastructure Managed Services</a:t>
            </a:r>
            <a:endParaRPr kumimoji="0" lang="en-US" altLang="de-DE" sz="600" b="1" i="0" u="none" strike="noStrike" kern="1200" cap="none" spc="0" normalizeH="0" baseline="0" noProof="0" dirty="0">
              <a:ln>
                <a:noFill/>
              </a:ln>
              <a:solidFill>
                <a:prstClr val="black"/>
              </a:solidFill>
              <a:effectLst/>
              <a:uLnTx/>
              <a:uFillTx/>
              <a:latin typeface="Trebuchet MS"/>
              <a:ea typeface="+mn-ea"/>
              <a:cs typeface="+mn-cs"/>
            </a:endParaRPr>
          </a:p>
        </p:txBody>
      </p:sp>
      <p:sp>
        <p:nvSpPr>
          <p:cNvPr id="92" name="Rectangle 91">
            <a:extLst>
              <a:ext uri="{FF2B5EF4-FFF2-40B4-BE49-F238E27FC236}">
                <a16:creationId xmlns:a16="http://schemas.microsoft.com/office/drawing/2014/main" id="{7FC4F18E-C946-4055-9493-B6AF7B21E4EF}"/>
              </a:ext>
            </a:extLst>
          </p:cNvPr>
          <p:cNvSpPr/>
          <p:nvPr/>
        </p:nvSpPr>
        <p:spPr bwMode="gray">
          <a:xfrm>
            <a:off x="566082" y="4691767"/>
            <a:ext cx="1470039" cy="132673"/>
          </a:xfrm>
          <a:prstGeom prst="rect">
            <a:avLst/>
          </a:prstGeom>
          <a:solidFill>
            <a:schemeClr val="accent6"/>
          </a:solidFill>
          <a:ln w="25400" algn="ctr">
            <a:noFill/>
            <a:miter lim="800000"/>
            <a:headEnd/>
            <a:tailEnd/>
          </a:ln>
        </p:spPr>
        <p:txBody>
          <a:bodyPr lIns="26993" tIns="53986" rIns="26993" bIns="53986" rtlCol="0" anchor="ctr"/>
          <a:lstStyle/>
          <a:p>
            <a:pPr marL="0" marR="0" lvl="3" indent="0" algn="l" defTabSz="914264" rtl="0" eaLnBrk="1" fontAlgn="base" latinLnBrk="0" hangingPunct="1">
              <a:lnSpc>
                <a:spcPct val="100000"/>
              </a:lnSpc>
              <a:spcBef>
                <a:spcPts val="0"/>
              </a:spcBef>
              <a:spcAft>
                <a:spcPts val="0"/>
              </a:spcAft>
              <a:buClrTx/>
              <a:buSzPct val="100000"/>
              <a:buFontTx/>
              <a:buNone/>
              <a:tabLst/>
              <a:defRPr/>
            </a:pPr>
            <a:r>
              <a:rPr kumimoji="0" lang="en-US" altLang="de-DE" sz="6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Application Managed Services</a:t>
            </a:r>
            <a:endParaRPr kumimoji="0" lang="en-US" altLang="de-DE" sz="600" b="1" i="0" u="none" strike="noStrike" kern="1200" cap="none" spc="0" normalizeH="0" baseline="0" noProof="0" dirty="0">
              <a:ln>
                <a:noFill/>
              </a:ln>
              <a:solidFill>
                <a:prstClr val="black">
                  <a:lumMod val="75000"/>
                  <a:lumOff val="25000"/>
                </a:prstClr>
              </a:solidFill>
              <a:effectLst/>
              <a:uLnTx/>
              <a:uFillTx/>
              <a:latin typeface="Trebuchet MS"/>
              <a:ea typeface="+mn-ea"/>
              <a:cs typeface="+mn-cs"/>
            </a:endParaRPr>
          </a:p>
        </p:txBody>
      </p:sp>
      <p:sp>
        <p:nvSpPr>
          <p:cNvPr id="20" name="Rectangle 19">
            <a:extLst>
              <a:ext uri="{FF2B5EF4-FFF2-40B4-BE49-F238E27FC236}">
                <a16:creationId xmlns:a16="http://schemas.microsoft.com/office/drawing/2014/main" id="{1DE11C7A-7760-4329-9435-54EB9F300F3F}"/>
              </a:ext>
            </a:extLst>
          </p:cNvPr>
          <p:cNvSpPr/>
          <p:nvPr/>
        </p:nvSpPr>
        <p:spPr bwMode="gray">
          <a:xfrm>
            <a:off x="928096" y="1014378"/>
            <a:ext cx="995406" cy="1245024"/>
          </a:xfrm>
          <a:prstGeom prst="rect">
            <a:avLst/>
          </a:prstGeom>
          <a:noFill/>
          <a:ln w="3175" algn="ctr">
            <a:noFill/>
            <a:miter lim="800000"/>
            <a:headEnd/>
            <a:tailEnd/>
          </a:ln>
        </p:spPr>
        <p:txBody>
          <a:bodyPr lIns="26993" tIns="53986" rIns="26993" bIns="53986" rtlCol="0" anchor="ctr"/>
          <a:lstStyle/>
          <a:p>
            <a:pPr marL="0" marR="0" lvl="0" indent="0" algn="l" defTabSz="685617" rtl="0" eaLnBrk="1" fontAlgn="base" latinLnBrk="0" hangingPunct="1">
              <a:lnSpc>
                <a:spcPct val="100000"/>
              </a:lnSpc>
              <a:spcBef>
                <a:spcPct val="50000"/>
              </a:spcBef>
              <a:spcAft>
                <a:spcPct val="0"/>
              </a:spcAft>
              <a:buClr>
                <a:srgbClr val="F0AB00"/>
              </a:buClr>
              <a:buSzPct val="80000"/>
              <a:buFontTx/>
              <a:buNone/>
              <a:tabLst/>
              <a:defRPr/>
            </a:pPr>
            <a:r>
              <a:rPr kumimoji="0" lang="de-DE" sz="900" b="1" i="0" u="none" strike="noStrike" kern="0" cap="none" spc="0" normalizeH="0" baseline="0" noProof="0" dirty="0">
                <a:ln>
                  <a:noFill/>
                </a:ln>
                <a:solidFill>
                  <a:prstClr val="black"/>
                </a:solidFill>
                <a:effectLst/>
                <a:uLnTx/>
                <a:uFillTx/>
                <a:latin typeface="Trebuchet MS"/>
                <a:ea typeface="Arial Unicode MS" pitchFamily="34" charset="-128"/>
                <a:cs typeface="Arial Unicode MS" pitchFamily="34" charset="-128"/>
              </a:rPr>
              <a:t>Application Functional Services</a:t>
            </a:r>
          </a:p>
        </p:txBody>
      </p:sp>
      <p:sp>
        <p:nvSpPr>
          <p:cNvPr id="93" name="Rectangle 92">
            <a:extLst>
              <a:ext uri="{FF2B5EF4-FFF2-40B4-BE49-F238E27FC236}">
                <a16:creationId xmlns:a16="http://schemas.microsoft.com/office/drawing/2014/main" id="{878BF047-C934-457A-9988-B537B4F23AA0}"/>
              </a:ext>
            </a:extLst>
          </p:cNvPr>
          <p:cNvSpPr/>
          <p:nvPr/>
        </p:nvSpPr>
        <p:spPr bwMode="gray">
          <a:xfrm>
            <a:off x="1925510" y="1016431"/>
            <a:ext cx="1619578" cy="1245024"/>
          </a:xfrm>
          <a:prstGeom prst="rect">
            <a:avLst/>
          </a:prstGeom>
          <a:solidFill>
            <a:schemeClr val="accent6"/>
          </a:solidFill>
          <a:ln w="3175" algn="ctr">
            <a:noFill/>
            <a:miter lim="800000"/>
            <a:headEnd/>
            <a:tailEnd/>
          </a:ln>
        </p:spPr>
        <p:txBody>
          <a:bodyPr lIns="26993" tIns="53986" rIns="26993" bIns="53986" rtlCol="0" anchor="t"/>
          <a:lstStyle/>
          <a:p>
            <a:pPr marL="0" marR="0" lvl="0" indent="0" algn="ctr" defTabSz="685617" rtl="0" eaLnBrk="1" fontAlgn="base" latinLnBrk="0" hangingPunct="1">
              <a:lnSpc>
                <a:spcPct val="100000"/>
              </a:lnSpc>
              <a:spcBef>
                <a:spcPts val="0"/>
              </a:spcBef>
              <a:spcAft>
                <a:spcPct val="0"/>
              </a:spcAft>
              <a:buClr>
                <a:srgbClr val="F0AB00"/>
              </a:buClr>
              <a:buSzPct val="80000"/>
              <a:buFontTx/>
              <a:buNone/>
              <a:tabLst/>
              <a:defRPr/>
            </a:pPr>
            <a:endParaRPr kumimoji="0" lang="en-US" sz="787" b="0" i="0" u="none" strike="noStrike" kern="0" cap="none" spc="0" normalizeH="0" baseline="0" noProof="0" dirty="0">
              <a:ln>
                <a:noFill/>
              </a:ln>
              <a:solidFill>
                <a:prstClr val="black">
                  <a:lumMod val="75000"/>
                  <a:lumOff val="25000"/>
                </a:prstClr>
              </a:solidFill>
              <a:effectLst/>
              <a:uLnTx/>
              <a:uFillTx/>
              <a:latin typeface="Trebuchet MS"/>
              <a:ea typeface="Arial Unicode MS" pitchFamily="34" charset="-128"/>
              <a:cs typeface="Arial Unicode MS" pitchFamily="34" charset="-128"/>
            </a:endParaRPr>
          </a:p>
          <a:p>
            <a:pPr marL="0" marR="0" lvl="0" indent="0" algn="ctr" defTabSz="685617" rtl="0" eaLnBrk="1" fontAlgn="base" latinLnBrk="0" hangingPunct="1">
              <a:lnSpc>
                <a:spcPct val="100000"/>
              </a:lnSpc>
              <a:spcBef>
                <a:spcPts val="0"/>
              </a:spcBef>
              <a:spcAft>
                <a:spcPct val="0"/>
              </a:spcAft>
              <a:buClr>
                <a:srgbClr val="F0AB00"/>
              </a:buClr>
              <a:buSzPct val="80000"/>
              <a:buFontTx/>
              <a:buNone/>
              <a:tabLst/>
              <a:defRPr/>
            </a:pPr>
            <a:endParaRPr kumimoji="0" lang="en-US" sz="787" b="0" i="0" u="none" strike="noStrike" kern="0" cap="none" spc="0" normalizeH="0" baseline="0" noProof="0" dirty="0">
              <a:ln>
                <a:noFill/>
              </a:ln>
              <a:solidFill>
                <a:prstClr val="black">
                  <a:lumMod val="75000"/>
                  <a:lumOff val="25000"/>
                </a:prstClr>
              </a:solidFill>
              <a:effectLst/>
              <a:uLnTx/>
              <a:uFillTx/>
              <a:latin typeface="Trebuchet MS"/>
              <a:ea typeface="Arial Unicode MS" pitchFamily="34" charset="-128"/>
              <a:cs typeface="Arial Unicode MS" pitchFamily="34" charset="-128"/>
            </a:endParaRPr>
          </a:p>
          <a:p>
            <a:pPr marL="0" marR="0" lvl="0" indent="0" algn="ctr" defTabSz="685617" rtl="0" eaLnBrk="1" fontAlgn="base" latinLnBrk="0" hangingPunct="1">
              <a:lnSpc>
                <a:spcPct val="100000"/>
              </a:lnSpc>
              <a:spcBef>
                <a:spcPts val="0"/>
              </a:spcBef>
              <a:spcAft>
                <a:spcPct val="0"/>
              </a:spcAft>
              <a:buClr>
                <a:srgbClr val="F0AB00"/>
              </a:buClr>
              <a:buSzPct val="80000"/>
              <a:buFontTx/>
              <a:buNone/>
              <a:tabLst/>
              <a:defRPr/>
            </a:pPr>
            <a:endParaRPr kumimoji="0" lang="en-US" sz="787" b="1" i="0" u="none" strike="noStrike" kern="0" cap="none" spc="0" normalizeH="0" baseline="0" noProof="0" dirty="0">
              <a:ln>
                <a:noFill/>
              </a:ln>
              <a:solidFill>
                <a:prstClr val="black">
                  <a:lumMod val="75000"/>
                  <a:lumOff val="25000"/>
                </a:prstClr>
              </a:solidFill>
              <a:effectLst/>
              <a:uLnTx/>
              <a:uFillTx/>
              <a:latin typeface="Trebuchet MS"/>
              <a:ea typeface="Arial Unicode MS" pitchFamily="34" charset="-128"/>
              <a:cs typeface="Arial Unicode MS" pitchFamily="34" charset="-128"/>
            </a:endParaRPr>
          </a:p>
          <a:p>
            <a:pPr marL="0" marR="0" lvl="0" indent="0" algn="ctr" defTabSz="685617" rtl="0" eaLnBrk="1" fontAlgn="base" latinLnBrk="0" hangingPunct="1">
              <a:lnSpc>
                <a:spcPct val="100000"/>
              </a:lnSpc>
              <a:spcBef>
                <a:spcPts val="0"/>
              </a:spcBef>
              <a:spcAft>
                <a:spcPct val="0"/>
              </a:spcAft>
              <a:buClr>
                <a:srgbClr val="F0AB00"/>
              </a:buClr>
              <a:buSzPct val="80000"/>
              <a:buFontTx/>
              <a:buNone/>
              <a:tabLst/>
              <a:defRPr/>
            </a:pPr>
            <a:r>
              <a:rPr kumimoji="0" lang="en-US" sz="787" b="1" i="0" u="none" strike="noStrike" kern="0" cap="none" spc="0" normalizeH="0" baseline="0" noProof="0" dirty="0">
                <a:ln>
                  <a:noFill/>
                </a:ln>
                <a:solidFill>
                  <a:prstClr val="black">
                    <a:lumMod val="75000"/>
                    <a:lumOff val="25000"/>
                  </a:prstClr>
                </a:solidFill>
                <a:effectLst/>
                <a:uLnTx/>
                <a:uFillTx/>
                <a:latin typeface="Trebuchet MS"/>
                <a:ea typeface="Arial Unicode MS" pitchFamily="34" charset="-128"/>
                <a:cs typeface="Arial Unicode MS" pitchFamily="34" charset="-128"/>
              </a:rPr>
              <a:t>SAP S/4 HANA / ECC Functional Application Services</a:t>
            </a:r>
          </a:p>
        </p:txBody>
      </p:sp>
      <p:sp>
        <p:nvSpPr>
          <p:cNvPr id="94" name="Rectangle 93">
            <a:extLst>
              <a:ext uri="{FF2B5EF4-FFF2-40B4-BE49-F238E27FC236}">
                <a16:creationId xmlns:a16="http://schemas.microsoft.com/office/drawing/2014/main" id="{AE57D8B4-F62B-48CA-A669-1AA7EDBEE1EF}"/>
              </a:ext>
            </a:extLst>
          </p:cNvPr>
          <p:cNvSpPr/>
          <p:nvPr/>
        </p:nvSpPr>
        <p:spPr bwMode="gray">
          <a:xfrm>
            <a:off x="1925510" y="822252"/>
            <a:ext cx="1619578" cy="161958"/>
          </a:xfrm>
          <a:prstGeom prst="rect">
            <a:avLst/>
          </a:prstGeom>
          <a:solidFill>
            <a:schemeClr val="accent6"/>
          </a:solidFill>
          <a:ln w="3175" algn="ctr">
            <a:noFill/>
            <a:miter lim="800000"/>
            <a:headEnd/>
            <a:tailEnd/>
          </a:ln>
        </p:spPr>
        <p:txBody>
          <a:bodyPr lIns="26993" tIns="0" rIns="26993" bIns="0" rtlCol="0" anchor="ctr"/>
          <a:lstStyle/>
          <a:p>
            <a:pPr marL="0" marR="0" lvl="3" indent="0" algn="ctr" defTabSz="685617" rtl="0" eaLnBrk="1" fontAlgn="base" latinLnBrk="0" hangingPunct="1">
              <a:lnSpc>
                <a:spcPct val="100000"/>
              </a:lnSpc>
              <a:spcBef>
                <a:spcPct val="50000"/>
              </a:spcBef>
              <a:spcAft>
                <a:spcPct val="0"/>
              </a:spcAft>
              <a:buClr>
                <a:srgbClr val="F0AB00"/>
              </a:buClr>
              <a:buSzPct val="80000"/>
              <a:buFontTx/>
              <a:buNone/>
              <a:tabLst/>
              <a:defRPr/>
            </a:pPr>
            <a:r>
              <a:rPr kumimoji="0" lang="de-DE" sz="900" b="0" i="0" u="none" strike="noStrike" kern="0" cap="none" spc="0" normalizeH="0" baseline="0" noProof="0" dirty="0">
                <a:ln>
                  <a:noFill/>
                </a:ln>
                <a:solidFill>
                  <a:prstClr val="black">
                    <a:lumMod val="75000"/>
                    <a:lumOff val="25000"/>
                  </a:prstClr>
                </a:solidFill>
                <a:effectLst/>
                <a:uLnTx/>
                <a:uFillTx/>
                <a:latin typeface="Trebuchet MS"/>
                <a:ea typeface="Arial Unicode MS" pitchFamily="34" charset="-128"/>
                <a:cs typeface="+mn-cs"/>
              </a:rPr>
              <a:t>Business Improvement</a:t>
            </a:r>
          </a:p>
        </p:txBody>
      </p:sp>
      <p:sp>
        <p:nvSpPr>
          <p:cNvPr id="47" name="Rectangle 46">
            <a:extLst>
              <a:ext uri="{FF2B5EF4-FFF2-40B4-BE49-F238E27FC236}">
                <a16:creationId xmlns:a16="http://schemas.microsoft.com/office/drawing/2014/main" id="{4724829A-5E32-42C2-B46B-B02AD9B1514B}"/>
              </a:ext>
            </a:extLst>
          </p:cNvPr>
          <p:cNvSpPr/>
          <p:nvPr/>
        </p:nvSpPr>
        <p:spPr bwMode="gray">
          <a:xfrm>
            <a:off x="1925510" y="1183939"/>
            <a:ext cx="1619578" cy="161958"/>
          </a:xfrm>
          <a:prstGeom prst="rect">
            <a:avLst/>
          </a:prstGeom>
          <a:solidFill>
            <a:schemeClr val="accent6"/>
          </a:solidFill>
          <a:ln w="3175" algn="ctr">
            <a:noFill/>
            <a:miter lim="800000"/>
            <a:headEnd/>
            <a:tailEnd/>
          </a:ln>
        </p:spPr>
        <p:txBody>
          <a:bodyPr lIns="26993" tIns="0" rIns="26993" bIns="0" rtlCol="0" anchor="ctr"/>
          <a:lstStyle/>
          <a:p>
            <a:pPr marL="0" marR="0" lvl="3" indent="0" algn="ctr" defTabSz="685617" rtl="0" eaLnBrk="1" fontAlgn="base" latinLnBrk="0" hangingPunct="1">
              <a:lnSpc>
                <a:spcPct val="100000"/>
              </a:lnSpc>
              <a:spcBef>
                <a:spcPct val="50000"/>
              </a:spcBef>
              <a:spcAft>
                <a:spcPct val="0"/>
              </a:spcAft>
              <a:buClr>
                <a:srgbClr val="F0AB00"/>
              </a:buClr>
              <a:buSzPct val="80000"/>
              <a:buFontTx/>
              <a:buNone/>
              <a:tabLst/>
              <a:defRPr/>
            </a:pPr>
            <a:r>
              <a:rPr kumimoji="0" lang="de-DE" sz="900" b="0" i="0" u="none" strike="noStrike" kern="0" cap="none" spc="0" normalizeH="0" baseline="0" noProof="0" dirty="0">
                <a:ln>
                  <a:noFill/>
                </a:ln>
                <a:solidFill>
                  <a:prstClr val="black">
                    <a:lumMod val="75000"/>
                    <a:lumOff val="25000"/>
                  </a:prstClr>
                </a:solidFill>
                <a:effectLst/>
                <a:uLnTx/>
                <a:uFillTx/>
                <a:latin typeface="Trebuchet MS"/>
                <a:ea typeface="Arial Unicode MS" pitchFamily="34" charset="-128"/>
                <a:cs typeface="+mn-cs"/>
              </a:rPr>
              <a:t>Application Management</a:t>
            </a:r>
          </a:p>
        </p:txBody>
      </p:sp>
      <p:sp>
        <p:nvSpPr>
          <p:cNvPr id="48" name="Rectangle 47">
            <a:extLst>
              <a:ext uri="{FF2B5EF4-FFF2-40B4-BE49-F238E27FC236}">
                <a16:creationId xmlns:a16="http://schemas.microsoft.com/office/drawing/2014/main" id="{987D270C-A648-42A1-B7AA-CCB740777E22}"/>
              </a:ext>
            </a:extLst>
          </p:cNvPr>
          <p:cNvSpPr/>
          <p:nvPr/>
        </p:nvSpPr>
        <p:spPr bwMode="gray">
          <a:xfrm>
            <a:off x="1925510" y="1806102"/>
            <a:ext cx="1619578" cy="480752"/>
          </a:xfrm>
          <a:prstGeom prst="rect">
            <a:avLst/>
          </a:prstGeom>
          <a:solidFill>
            <a:schemeClr val="accent6"/>
          </a:solidFill>
          <a:ln w="3175" algn="ctr">
            <a:noFill/>
            <a:miter lim="800000"/>
            <a:headEnd/>
            <a:tailEnd/>
          </a:ln>
        </p:spPr>
        <p:txBody>
          <a:bodyPr lIns="26993" tIns="0" rIns="26993" bIns="0" rtlCol="0" anchor="ctr"/>
          <a:lstStyle/>
          <a:p>
            <a:pPr marL="0" marR="0" lvl="3" indent="0" algn="ctr" defTabSz="914264" rtl="0" eaLnBrk="1" fontAlgn="base" latinLnBrk="0" hangingPunct="1">
              <a:lnSpc>
                <a:spcPct val="100000"/>
              </a:lnSpc>
              <a:spcBef>
                <a:spcPts val="0"/>
              </a:spcBef>
              <a:spcAft>
                <a:spcPts val="0"/>
              </a:spcAft>
              <a:buClrTx/>
              <a:buSzPct val="100000"/>
              <a:buFontTx/>
              <a:buNone/>
              <a:tabLst/>
              <a:defRPr/>
            </a:pPr>
            <a:r>
              <a:rPr kumimoji="0" lang="de-DE" sz="787" b="0" i="0" u="none" strike="noStrike" kern="0" cap="none" spc="0" normalizeH="0" baseline="0" noProof="0" dirty="0">
                <a:ln>
                  <a:noFill/>
                </a:ln>
                <a:solidFill>
                  <a:prstClr val="black">
                    <a:lumMod val="75000"/>
                    <a:lumOff val="25000"/>
                  </a:prstClr>
                </a:solidFill>
                <a:effectLst/>
                <a:uLnTx/>
                <a:uFillTx/>
                <a:latin typeface="Trebuchet MS"/>
                <a:ea typeface="Arial Unicode MS" pitchFamily="34" charset="-128"/>
                <a:cs typeface="Arial Unicode MS" pitchFamily="34" charset="-128"/>
              </a:rPr>
              <a:t>Event Management</a:t>
            </a:r>
          </a:p>
          <a:p>
            <a:pPr marL="0" marR="0" lvl="3" indent="0" algn="ctr" defTabSz="914264" rtl="0" eaLnBrk="1" fontAlgn="base" latinLnBrk="0" hangingPunct="1">
              <a:lnSpc>
                <a:spcPct val="100000"/>
              </a:lnSpc>
              <a:spcBef>
                <a:spcPts val="0"/>
              </a:spcBef>
              <a:spcAft>
                <a:spcPts val="0"/>
              </a:spcAft>
              <a:buClrTx/>
              <a:buSzPct val="100000"/>
              <a:buFontTx/>
              <a:buNone/>
              <a:tabLst/>
              <a:defRPr/>
            </a:pPr>
            <a:r>
              <a:rPr kumimoji="0" lang="de-DE" sz="787" b="0" i="0" u="none" strike="noStrike" kern="0" cap="none" spc="0" normalizeH="0" baseline="0" noProof="0" dirty="0">
                <a:ln>
                  <a:noFill/>
                </a:ln>
                <a:solidFill>
                  <a:prstClr val="black">
                    <a:lumMod val="75000"/>
                    <a:lumOff val="25000"/>
                  </a:prstClr>
                </a:solidFill>
                <a:effectLst/>
                <a:uLnTx/>
                <a:uFillTx/>
                <a:latin typeface="Trebuchet MS"/>
                <a:ea typeface="Arial Unicode MS" pitchFamily="34" charset="-128"/>
                <a:cs typeface="Arial Unicode MS" pitchFamily="34" charset="-128"/>
              </a:rPr>
              <a:t>Change Management</a:t>
            </a:r>
            <a:endParaRPr kumimoji="0" lang="en-US" altLang="de-DE" sz="787" b="0" i="0" u="none" strike="noStrike" kern="1200" cap="none" spc="0" normalizeH="0" baseline="0" noProof="0" dirty="0">
              <a:ln>
                <a:noFill/>
              </a:ln>
              <a:solidFill>
                <a:prstClr val="black">
                  <a:lumMod val="75000"/>
                  <a:lumOff val="25000"/>
                </a:prstClr>
              </a:solidFill>
              <a:effectLst/>
              <a:uLnTx/>
              <a:uFillTx/>
              <a:latin typeface="Trebuchet MS"/>
              <a:ea typeface="+mn-ea"/>
              <a:cs typeface="+mn-cs"/>
            </a:endParaRPr>
          </a:p>
          <a:p>
            <a:pPr marL="0" marR="0" lvl="3" indent="0" algn="ctr" defTabSz="914264" rtl="0" eaLnBrk="1" fontAlgn="base" latinLnBrk="0" hangingPunct="1">
              <a:lnSpc>
                <a:spcPct val="100000"/>
              </a:lnSpc>
              <a:spcBef>
                <a:spcPts val="0"/>
              </a:spcBef>
              <a:spcAft>
                <a:spcPts val="0"/>
              </a:spcAft>
              <a:buClrTx/>
              <a:buSzPct val="100000"/>
              <a:buFontTx/>
              <a:buNone/>
              <a:tabLst/>
              <a:defRPr/>
            </a:pPr>
            <a:r>
              <a:rPr kumimoji="0" lang="de-DE" sz="787" b="0" i="0" u="none" strike="noStrike" kern="0" cap="none" spc="0" normalizeH="0" baseline="0" noProof="0" dirty="0">
                <a:ln>
                  <a:noFill/>
                </a:ln>
                <a:solidFill>
                  <a:prstClr val="black">
                    <a:lumMod val="75000"/>
                    <a:lumOff val="25000"/>
                  </a:prstClr>
                </a:solidFill>
                <a:effectLst/>
                <a:uLnTx/>
                <a:uFillTx/>
                <a:latin typeface="Trebuchet MS"/>
                <a:ea typeface="Arial Unicode MS" pitchFamily="34" charset="-128"/>
                <a:cs typeface="Arial Unicode MS" pitchFamily="34" charset="-128"/>
              </a:rPr>
              <a:t>Incident Mgmt &amp; Request Fulfillment</a:t>
            </a:r>
            <a:endParaRPr kumimoji="0" lang="en-US" altLang="de-DE" sz="787" b="1" i="0" u="none" strike="noStrike" kern="1200" cap="none" spc="0" normalizeH="0" baseline="0" noProof="0" dirty="0">
              <a:ln>
                <a:noFill/>
              </a:ln>
              <a:solidFill>
                <a:prstClr val="black">
                  <a:lumMod val="75000"/>
                  <a:lumOff val="25000"/>
                </a:prstClr>
              </a:solidFill>
              <a:effectLst/>
              <a:uLnTx/>
              <a:uFillTx/>
              <a:latin typeface="Trebuchet MS"/>
              <a:ea typeface="+mn-ea"/>
              <a:cs typeface="+mn-cs"/>
            </a:endParaRPr>
          </a:p>
        </p:txBody>
      </p:sp>
      <p:sp>
        <p:nvSpPr>
          <p:cNvPr id="53" name="Rectangle 52">
            <a:extLst>
              <a:ext uri="{FF2B5EF4-FFF2-40B4-BE49-F238E27FC236}">
                <a16:creationId xmlns:a16="http://schemas.microsoft.com/office/drawing/2014/main" id="{6880D106-8A20-4234-9091-96352B296E7C}"/>
              </a:ext>
            </a:extLst>
          </p:cNvPr>
          <p:cNvSpPr/>
          <p:nvPr/>
        </p:nvSpPr>
        <p:spPr bwMode="gray">
          <a:xfrm>
            <a:off x="4471602" y="769728"/>
            <a:ext cx="4058436" cy="990377"/>
          </a:xfrm>
          <a:prstGeom prst="rect">
            <a:avLst/>
          </a:prstGeom>
          <a:solidFill>
            <a:schemeClr val="bg1">
              <a:lumMod val="85000"/>
            </a:schemeClr>
          </a:solidFill>
          <a:ln w="25400" algn="ctr">
            <a:noFill/>
            <a:miter lim="800000"/>
            <a:headEnd/>
            <a:tailEnd/>
          </a:ln>
        </p:spPr>
        <p:txBody>
          <a:bodyPr lIns="107972" tIns="26993" rIns="26993" bIns="26993" rtlCol="0" anchor="ctr"/>
          <a:lstStyle/>
          <a:p>
            <a:pPr marL="0" marR="0" lvl="3" indent="0" algn="l" defTabSz="914264" rtl="0" eaLnBrk="1" fontAlgn="base" latinLnBrk="0" hangingPunct="1">
              <a:lnSpc>
                <a:spcPct val="100000"/>
              </a:lnSpc>
              <a:spcBef>
                <a:spcPts val="0"/>
              </a:spcBef>
              <a:spcAft>
                <a:spcPts val="0"/>
              </a:spcAft>
              <a:buClrTx/>
              <a:buSzPct val="100000"/>
              <a:buFontTx/>
              <a:buNone/>
              <a:tabLst/>
              <a:defRPr/>
            </a:pPr>
            <a:r>
              <a:rPr kumimoji="0" lang="en-US" sz="975" b="1" i="0" u="none" strike="noStrike" kern="1200" cap="none" spc="0" normalizeH="0" baseline="0" noProof="0" dirty="0">
                <a:ln>
                  <a:noFill/>
                </a:ln>
                <a:solidFill>
                  <a:prstClr val="black"/>
                </a:solidFill>
                <a:effectLst/>
                <a:uLnTx/>
                <a:uFillTx/>
                <a:latin typeface="Trebuchet MS"/>
                <a:ea typeface="+mn-ea"/>
                <a:cs typeface="+mn-cs"/>
              </a:rPr>
              <a:t>Business Improvement</a:t>
            </a:r>
          </a:p>
          <a:p>
            <a:pPr marL="214255" marR="0" lvl="3" indent="-214255" algn="l" defTabSz="914264" rtl="0" eaLnBrk="1" fontAlgn="base" latinLnBrk="0" hangingPunct="1">
              <a:lnSpc>
                <a:spcPct val="100000"/>
              </a:lnSpc>
              <a:spcBef>
                <a:spcPts val="0"/>
              </a:spcBef>
              <a:spcAft>
                <a:spcPts val="0"/>
              </a:spcAft>
              <a:buClrTx/>
              <a:buSzPct val="100000"/>
              <a:buFont typeface="Wingdings" pitchFamily="2" charset="2"/>
              <a:buChar char="§"/>
              <a:tabLst/>
              <a:defRPr/>
            </a:pPr>
            <a:r>
              <a:rPr kumimoji="0" lang="en-US" sz="975" b="0" i="0" u="none" strike="noStrike" kern="1200" cap="none" spc="0" normalizeH="0" baseline="0" noProof="0" dirty="0">
                <a:ln>
                  <a:noFill/>
                </a:ln>
                <a:solidFill>
                  <a:prstClr val="black"/>
                </a:solidFill>
                <a:effectLst/>
                <a:uLnTx/>
                <a:uFillTx/>
                <a:latin typeface="Trebuchet MS"/>
                <a:ea typeface="+mn-ea"/>
                <a:cs typeface="+mn-cs"/>
              </a:rPr>
              <a:t>Support customer in validation and activation of new business processes (features)</a:t>
            </a:r>
          </a:p>
          <a:p>
            <a:pPr marL="214255" marR="0" lvl="3" indent="-214255" algn="l" defTabSz="914264" rtl="0" eaLnBrk="1" fontAlgn="base" latinLnBrk="0" hangingPunct="1">
              <a:lnSpc>
                <a:spcPct val="100000"/>
              </a:lnSpc>
              <a:spcBef>
                <a:spcPts val="0"/>
              </a:spcBef>
              <a:spcAft>
                <a:spcPts val="0"/>
              </a:spcAft>
              <a:buClrTx/>
              <a:buSzPct val="100000"/>
              <a:buFont typeface="Wingdings" pitchFamily="2" charset="2"/>
              <a:buChar char="§"/>
              <a:tabLst/>
              <a:defRPr/>
            </a:pPr>
            <a:r>
              <a:rPr kumimoji="0" lang="en-US" sz="975" b="0" i="0" u="none" strike="noStrike" kern="0" cap="none" spc="0" normalizeH="0" baseline="0" noProof="0" dirty="0">
                <a:ln>
                  <a:noFill/>
                </a:ln>
                <a:solidFill>
                  <a:prstClr val="black"/>
                </a:solidFill>
                <a:effectLst/>
                <a:uLnTx/>
                <a:uFillTx/>
                <a:latin typeface="Trebuchet MS"/>
                <a:ea typeface="Arial Unicode MS" pitchFamily="34" charset="-128"/>
                <a:cs typeface="Arial Unicode MS" pitchFamily="34" charset="-128"/>
              </a:rPr>
              <a:t>Requirements finalization</a:t>
            </a:r>
          </a:p>
          <a:p>
            <a:pPr marL="214255" marR="0" lvl="3" indent="-214255" algn="l" defTabSz="914264" rtl="0" eaLnBrk="1" fontAlgn="base" latinLnBrk="0" hangingPunct="1">
              <a:lnSpc>
                <a:spcPct val="100000"/>
              </a:lnSpc>
              <a:spcBef>
                <a:spcPts val="0"/>
              </a:spcBef>
              <a:spcAft>
                <a:spcPts val="0"/>
              </a:spcAft>
              <a:buClrTx/>
              <a:buSzPct val="100000"/>
              <a:buFont typeface="Wingdings" pitchFamily="2" charset="2"/>
              <a:buChar char="§"/>
              <a:tabLst/>
              <a:defRPr/>
            </a:pPr>
            <a:r>
              <a:rPr kumimoji="0" lang="en-US" sz="975" b="0" i="0" u="none" strike="noStrike" kern="0" cap="none" spc="0" normalizeH="0" baseline="0" noProof="0" dirty="0">
                <a:ln>
                  <a:noFill/>
                </a:ln>
                <a:solidFill>
                  <a:prstClr val="black"/>
                </a:solidFill>
                <a:effectLst/>
                <a:uLnTx/>
                <a:uFillTx/>
                <a:latin typeface="Trebuchet MS"/>
                <a:ea typeface="Arial Unicode MS" pitchFamily="34" charset="-128"/>
                <a:cs typeface="Arial Unicode MS" pitchFamily="34" charset="-128"/>
              </a:rPr>
              <a:t>Configuration and testing</a:t>
            </a:r>
          </a:p>
          <a:p>
            <a:pPr marL="214255" marR="0" lvl="3" indent="-214255" algn="l" defTabSz="914264" rtl="0" eaLnBrk="1" fontAlgn="base" latinLnBrk="0" hangingPunct="1">
              <a:lnSpc>
                <a:spcPct val="100000"/>
              </a:lnSpc>
              <a:spcBef>
                <a:spcPts val="0"/>
              </a:spcBef>
              <a:spcAft>
                <a:spcPts val="0"/>
              </a:spcAft>
              <a:buClrTx/>
              <a:buSzPct val="100000"/>
              <a:buFont typeface="Wingdings" pitchFamily="2" charset="2"/>
              <a:buChar char="§"/>
              <a:tabLst/>
              <a:defRPr/>
            </a:pPr>
            <a:r>
              <a:rPr kumimoji="0" lang="en-US" sz="975" b="0" i="0" u="none" strike="noStrike" kern="0" cap="none" spc="0" normalizeH="0" baseline="0" noProof="0" dirty="0">
                <a:ln>
                  <a:noFill/>
                </a:ln>
                <a:solidFill>
                  <a:prstClr val="black"/>
                </a:solidFill>
                <a:effectLst/>
                <a:uLnTx/>
                <a:uFillTx/>
                <a:latin typeface="Trebuchet MS"/>
                <a:ea typeface="Arial Unicode MS" pitchFamily="34" charset="-128"/>
                <a:cs typeface="Arial Unicode MS" pitchFamily="34" charset="-128"/>
              </a:rPr>
              <a:t>Release new / changed business processes / functionalities</a:t>
            </a:r>
            <a:endParaRPr kumimoji="0" lang="en-US" sz="975" b="0" i="0" u="none" strike="noStrike" kern="1200" cap="none" spc="0" normalizeH="0" baseline="0" noProof="0" dirty="0">
              <a:ln>
                <a:noFill/>
              </a:ln>
              <a:solidFill>
                <a:prstClr val="black"/>
              </a:solidFill>
              <a:effectLst/>
              <a:uLnTx/>
              <a:uFillTx/>
              <a:latin typeface="Trebuchet MS"/>
              <a:ea typeface="+mn-ea"/>
              <a:cs typeface="+mn-cs"/>
            </a:endParaRPr>
          </a:p>
        </p:txBody>
      </p:sp>
      <p:sp>
        <p:nvSpPr>
          <p:cNvPr id="54" name="Rectangle 53">
            <a:extLst>
              <a:ext uri="{FF2B5EF4-FFF2-40B4-BE49-F238E27FC236}">
                <a16:creationId xmlns:a16="http://schemas.microsoft.com/office/drawing/2014/main" id="{79F528B7-ECCF-4ED9-BB94-20C2F48E23A9}"/>
              </a:ext>
            </a:extLst>
          </p:cNvPr>
          <p:cNvSpPr/>
          <p:nvPr/>
        </p:nvSpPr>
        <p:spPr bwMode="gray">
          <a:xfrm>
            <a:off x="4471601" y="1807635"/>
            <a:ext cx="4058436" cy="990377"/>
          </a:xfrm>
          <a:prstGeom prst="rect">
            <a:avLst/>
          </a:prstGeom>
          <a:solidFill>
            <a:schemeClr val="bg1">
              <a:lumMod val="85000"/>
            </a:schemeClr>
          </a:solidFill>
          <a:ln w="25400" algn="ctr">
            <a:noFill/>
            <a:miter lim="800000"/>
            <a:headEnd/>
            <a:tailEnd/>
          </a:ln>
        </p:spPr>
        <p:txBody>
          <a:bodyPr lIns="107972" tIns="26993" rIns="26993" bIns="26993" rtlCol="0" anchor="ctr"/>
          <a:lstStyle/>
          <a:p>
            <a:pPr marL="0" marR="0" lvl="3" indent="0" algn="l" defTabSz="914264" rtl="0" eaLnBrk="1" fontAlgn="base" latinLnBrk="0" hangingPunct="1">
              <a:lnSpc>
                <a:spcPct val="100000"/>
              </a:lnSpc>
              <a:spcBef>
                <a:spcPts val="0"/>
              </a:spcBef>
              <a:spcAft>
                <a:spcPts val="0"/>
              </a:spcAft>
              <a:buClrTx/>
              <a:buSzPct val="100000"/>
              <a:buFontTx/>
              <a:buNone/>
              <a:tabLst/>
              <a:defRPr/>
            </a:pPr>
            <a:r>
              <a:rPr kumimoji="0" lang="en-US" sz="975" b="1" i="0" u="none" strike="noStrike" kern="0" cap="none" spc="0" normalizeH="0" baseline="0" noProof="0" dirty="0">
                <a:ln>
                  <a:noFill/>
                </a:ln>
                <a:solidFill>
                  <a:prstClr val="black"/>
                </a:solidFill>
                <a:effectLst/>
                <a:uLnTx/>
                <a:uFillTx/>
                <a:latin typeface="Trebuchet MS"/>
                <a:ea typeface="Arial Unicode MS" pitchFamily="34" charset="-128"/>
                <a:cs typeface="Arial Unicode MS" pitchFamily="34" charset="-128"/>
              </a:rPr>
              <a:t>Application Management</a:t>
            </a:r>
            <a:endParaRPr kumimoji="0" lang="en-US" sz="975" b="1" i="0" u="none" strike="noStrike" kern="1200" cap="none" spc="0" normalizeH="0" baseline="0" noProof="0" dirty="0">
              <a:ln>
                <a:noFill/>
              </a:ln>
              <a:solidFill>
                <a:prstClr val="black"/>
              </a:solidFill>
              <a:effectLst/>
              <a:uLnTx/>
              <a:uFillTx/>
              <a:latin typeface="Trebuchet MS"/>
              <a:ea typeface="+mn-ea"/>
              <a:cs typeface="+mn-cs"/>
            </a:endParaRPr>
          </a:p>
          <a:p>
            <a:pPr marL="214255" marR="0" lvl="3" indent="-214255" algn="l" defTabSz="914264" rtl="0" eaLnBrk="1" fontAlgn="base" latinLnBrk="0" hangingPunct="1">
              <a:lnSpc>
                <a:spcPct val="100000"/>
              </a:lnSpc>
              <a:spcBef>
                <a:spcPts val="0"/>
              </a:spcBef>
              <a:spcAft>
                <a:spcPts val="0"/>
              </a:spcAft>
              <a:buClrTx/>
              <a:buSzPct val="100000"/>
              <a:buFont typeface="Wingdings" pitchFamily="2" charset="2"/>
              <a:buChar char="§"/>
              <a:tabLst/>
              <a:defRPr/>
            </a:pPr>
            <a:r>
              <a:rPr kumimoji="0" lang="en-US" sz="975" b="0" i="0" u="none" strike="noStrike" kern="0" cap="none" spc="0" normalizeH="0" baseline="0" noProof="0" dirty="0">
                <a:ln>
                  <a:noFill/>
                </a:ln>
                <a:solidFill>
                  <a:prstClr val="black"/>
                </a:solidFill>
                <a:effectLst/>
                <a:uLnTx/>
                <a:uFillTx/>
                <a:latin typeface="Trebuchet MS"/>
                <a:ea typeface="Arial Unicode MS" pitchFamily="34" charset="-128"/>
                <a:cs typeface="Arial Unicode MS" pitchFamily="34" charset="-128"/>
              </a:rPr>
              <a:t>Application trouble shooting</a:t>
            </a:r>
          </a:p>
          <a:p>
            <a:pPr marL="214255" marR="0" lvl="3" indent="-214255" algn="l" defTabSz="914264" rtl="0" eaLnBrk="1" fontAlgn="base" latinLnBrk="0" hangingPunct="1">
              <a:lnSpc>
                <a:spcPct val="100000"/>
              </a:lnSpc>
              <a:spcBef>
                <a:spcPts val="0"/>
              </a:spcBef>
              <a:spcAft>
                <a:spcPts val="0"/>
              </a:spcAft>
              <a:buClrTx/>
              <a:buSzPct val="100000"/>
              <a:buFont typeface="Wingdings" pitchFamily="2" charset="2"/>
              <a:buChar char="§"/>
              <a:tabLst/>
              <a:defRPr/>
            </a:pPr>
            <a:r>
              <a:rPr kumimoji="0" lang="en-US" sz="975" b="0" i="0" u="none" strike="noStrike" kern="0" cap="none" spc="0" normalizeH="0" baseline="0" noProof="0" dirty="0">
                <a:ln>
                  <a:noFill/>
                </a:ln>
                <a:solidFill>
                  <a:prstClr val="black"/>
                </a:solidFill>
                <a:effectLst/>
                <a:uLnTx/>
                <a:uFillTx/>
                <a:latin typeface="Trebuchet MS"/>
                <a:ea typeface="Arial Unicode MS" pitchFamily="34" charset="-128"/>
                <a:cs typeface="Arial Unicode MS" pitchFamily="34" charset="-128"/>
              </a:rPr>
              <a:t>Bug fixes in existing configuration</a:t>
            </a:r>
          </a:p>
          <a:p>
            <a:pPr marL="214255" marR="0" lvl="3" indent="-214255" algn="l" defTabSz="914264" rtl="0" eaLnBrk="1" fontAlgn="base" latinLnBrk="0" hangingPunct="1">
              <a:lnSpc>
                <a:spcPct val="100000"/>
              </a:lnSpc>
              <a:spcBef>
                <a:spcPts val="0"/>
              </a:spcBef>
              <a:spcAft>
                <a:spcPts val="0"/>
              </a:spcAft>
              <a:buClrTx/>
              <a:buSzPct val="100000"/>
              <a:buFont typeface="Wingdings" pitchFamily="2" charset="2"/>
              <a:buChar char="§"/>
              <a:tabLst/>
              <a:defRPr/>
            </a:pPr>
            <a:r>
              <a:rPr kumimoji="0" lang="en-US" sz="975" b="0" i="0" u="none" strike="noStrike" kern="0" cap="none" spc="0" normalizeH="0" baseline="0" noProof="0" dirty="0">
                <a:ln>
                  <a:noFill/>
                </a:ln>
                <a:solidFill>
                  <a:prstClr val="black"/>
                </a:solidFill>
                <a:effectLst/>
                <a:uLnTx/>
                <a:uFillTx/>
                <a:latin typeface="Trebuchet MS"/>
                <a:ea typeface="Arial Unicode MS" pitchFamily="34" charset="-128"/>
                <a:cs typeface="Arial Unicode MS" pitchFamily="34" charset="-128"/>
              </a:rPr>
              <a:t>Bug fixes in enhancements</a:t>
            </a:r>
          </a:p>
        </p:txBody>
      </p:sp>
      <p:sp>
        <p:nvSpPr>
          <p:cNvPr id="57" name="Rectangle 56">
            <a:extLst>
              <a:ext uri="{FF2B5EF4-FFF2-40B4-BE49-F238E27FC236}">
                <a16:creationId xmlns:a16="http://schemas.microsoft.com/office/drawing/2014/main" id="{7BF29014-33A6-4536-AD66-45478E8E3F6F}"/>
              </a:ext>
            </a:extLst>
          </p:cNvPr>
          <p:cNvSpPr/>
          <p:nvPr/>
        </p:nvSpPr>
        <p:spPr bwMode="gray">
          <a:xfrm>
            <a:off x="4477881" y="2811139"/>
            <a:ext cx="4052156" cy="1937274"/>
          </a:xfrm>
          <a:prstGeom prst="rect">
            <a:avLst/>
          </a:prstGeom>
          <a:solidFill>
            <a:schemeClr val="bg1">
              <a:lumMod val="85000"/>
            </a:schemeClr>
          </a:solidFill>
          <a:ln w="25400" algn="ctr">
            <a:noFill/>
            <a:miter lim="800000"/>
            <a:headEnd/>
            <a:tailEnd/>
          </a:ln>
        </p:spPr>
        <p:txBody>
          <a:bodyPr lIns="107972" tIns="26993" rIns="26993" bIns="26993" rtlCol="0" anchor="ctr"/>
          <a:lstStyle/>
          <a:p>
            <a:pPr marL="0" marR="0" lvl="3" indent="0" algn="l" defTabSz="914264" rtl="0" eaLnBrk="1" fontAlgn="base" latinLnBrk="0" hangingPunct="1">
              <a:lnSpc>
                <a:spcPct val="100000"/>
              </a:lnSpc>
              <a:spcBef>
                <a:spcPts val="0"/>
              </a:spcBef>
              <a:spcAft>
                <a:spcPts val="0"/>
              </a:spcAft>
              <a:buClrTx/>
              <a:buSzPct val="100000"/>
              <a:buFontTx/>
              <a:buNone/>
              <a:tabLst/>
              <a:defRPr/>
            </a:pPr>
            <a:endParaRPr kumimoji="0" lang="de-DE" sz="975" b="0" i="0" u="none" strike="noStrike" kern="0" cap="none" spc="0" normalizeH="0" baseline="0" noProof="0" dirty="0">
              <a:ln>
                <a:noFill/>
              </a:ln>
              <a:solidFill>
                <a:prstClr val="black"/>
              </a:solidFill>
              <a:effectLst/>
              <a:uLnTx/>
              <a:uFillTx/>
              <a:latin typeface="Trebuchet MS"/>
              <a:ea typeface="Arial Unicode MS" pitchFamily="34" charset="-128"/>
              <a:cs typeface="Arial Unicode MS" pitchFamily="34" charset="-128"/>
            </a:endParaRPr>
          </a:p>
          <a:p>
            <a:pPr marL="0" marR="0" lvl="3" indent="0" algn="l" defTabSz="914264" rtl="0" eaLnBrk="1" fontAlgn="base" latinLnBrk="0" hangingPunct="1">
              <a:lnSpc>
                <a:spcPct val="100000"/>
              </a:lnSpc>
              <a:spcBef>
                <a:spcPts val="0"/>
              </a:spcBef>
              <a:spcAft>
                <a:spcPts val="0"/>
              </a:spcAft>
              <a:buClrTx/>
              <a:buSzPct val="100000"/>
              <a:buFontTx/>
              <a:buNone/>
              <a:tabLst/>
              <a:defRPr/>
            </a:pPr>
            <a:r>
              <a:rPr kumimoji="0" lang="de-DE" sz="975" b="1" i="0" u="none" strike="noStrike" kern="0" cap="none" spc="0" normalizeH="0" baseline="0" noProof="0" dirty="0">
                <a:ln>
                  <a:noFill/>
                </a:ln>
                <a:solidFill>
                  <a:prstClr val="black"/>
                </a:solidFill>
                <a:effectLst/>
                <a:uLnTx/>
                <a:uFillTx/>
                <a:latin typeface="Trebuchet MS"/>
                <a:ea typeface="Arial Unicode MS" pitchFamily="34" charset="-128"/>
                <a:cs typeface="Arial Unicode MS" pitchFamily="34" charset="-128"/>
              </a:rPr>
              <a:t>Event Management</a:t>
            </a:r>
            <a:endParaRPr kumimoji="0" lang="en-US" sz="975" b="1" i="0" u="none" strike="noStrike" kern="0" cap="none" spc="0" normalizeH="0" baseline="0" noProof="0" dirty="0">
              <a:ln>
                <a:noFill/>
              </a:ln>
              <a:solidFill>
                <a:prstClr val="black"/>
              </a:solidFill>
              <a:effectLst/>
              <a:uLnTx/>
              <a:uFillTx/>
              <a:latin typeface="Trebuchet MS"/>
              <a:ea typeface="Arial Unicode MS" pitchFamily="34" charset="-128"/>
              <a:cs typeface="Arial Unicode MS" pitchFamily="34" charset="-128"/>
            </a:endParaRPr>
          </a:p>
          <a:p>
            <a:pPr marL="214255" marR="0" lvl="3" indent="-214255" algn="l" defTabSz="914264" rtl="0" eaLnBrk="1" fontAlgn="base" latinLnBrk="0" hangingPunct="1">
              <a:lnSpc>
                <a:spcPct val="100000"/>
              </a:lnSpc>
              <a:spcBef>
                <a:spcPts val="0"/>
              </a:spcBef>
              <a:spcAft>
                <a:spcPts val="0"/>
              </a:spcAft>
              <a:buClrTx/>
              <a:buSzPct val="100000"/>
              <a:buFont typeface="Wingdings" pitchFamily="2" charset="2"/>
              <a:buChar char="§"/>
              <a:tabLst/>
              <a:defRPr/>
            </a:pPr>
            <a:r>
              <a:rPr kumimoji="0" lang="en-US" sz="975" b="0" i="0" u="none" strike="noStrike" kern="0" cap="none" spc="0" normalizeH="0" baseline="0" noProof="0" dirty="0">
                <a:ln>
                  <a:noFill/>
                </a:ln>
                <a:solidFill>
                  <a:prstClr val="black"/>
                </a:solidFill>
                <a:effectLst/>
                <a:uLnTx/>
                <a:uFillTx/>
                <a:latin typeface="Trebuchet MS"/>
                <a:ea typeface="Arial Unicode MS" pitchFamily="34" charset="-128"/>
                <a:cs typeface="Arial Unicode MS" pitchFamily="34" charset="-128"/>
              </a:rPr>
              <a:t>Recurring review of job and application logs </a:t>
            </a:r>
            <a:endParaRPr kumimoji="0" lang="de-DE" sz="975" b="0" i="0" u="none" strike="noStrike" kern="0" cap="none" spc="0" normalizeH="0" baseline="0" noProof="0" dirty="0">
              <a:ln>
                <a:noFill/>
              </a:ln>
              <a:solidFill>
                <a:prstClr val="black"/>
              </a:solidFill>
              <a:effectLst/>
              <a:uLnTx/>
              <a:uFillTx/>
              <a:latin typeface="Trebuchet MS"/>
              <a:ea typeface="Arial Unicode MS" pitchFamily="34" charset="-128"/>
              <a:cs typeface="Arial Unicode MS" pitchFamily="34" charset="-128"/>
            </a:endParaRPr>
          </a:p>
          <a:p>
            <a:pPr marL="214255" marR="0" lvl="3" indent="-214255" algn="l" defTabSz="914264" rtl="0" eaLnBrk="1" fontAlgn="base" latinLnBrk="0" hangingPunct="1">
              <a:lnSpc>
                <a:spcPct val="100000"/>
              </a:lnSpc>
              <a:spcBef>
                <a:spcPts val="0"/>
              </a:spcBef>
              <a:spcAft>
                <a:spcPts val="0"/>
              </a:spcAft>
              <a:buClrTx/>
              <a:buSzPct val="100000"/>
              <a:buFont typeface="Wingdings" pitchFamily="2" charset="2"/>
              <a:buChar char="§"/>
              <a:tabLst/>
              <a:defRPr/>
            </a:pPr>
            <a:r>
              <a:rPr kumimoji="0" lang="en-US" sz="975" b="0" i="0" u="none" strike="noStrike" kern="0" cap="none" spc="0" normalizeH="0" baseline="0" noProof="0" dirty="0">
                <a:ln>
                  <a:noFill/>
                </a:ln>
                <a:solidFill>
                  <a:prstClr val="black"/>
                </a:solidFill>
                <a:effectLst/>
                <a:uLnTx/>
                <a:uFillTx/>
                <a:latin typeface="Trebuchet MS"/>
                <a:ea typeface="Arial Unicode MS"/>
                <a:cs typeface="Arial Unicode MS"/>
              </a:rPr>
              <a:t>follow up of relevant error messages</a:t>
            </a:r>
          </a:p>
          <a:p>
            <a:pPr marL="214255" marR="0" lvl="3" indent="-214255" algn="l" defTabSz="914264" rtl="0" eaLnBrk="1" fontAlgn="base" latinLnBrk="0" hangingPunct="1">
              <a:lnSpc>
                <a:spcPct val="100000"/>
              </a:lnSpc>
              <a:spcBef>
                <a:spcPts val="0"/>
              </a:spcBef>
              <a:spcAft>
                <a:spcPts val="0"/>
              </a:spcAft>
              <a:buClrTx/>
              <a:buSzPct val="100000"/>
              <a:buFont typeface="Wingdings" pitchFamily="2" charset="2"/>
              <a:buChar char="§"/>
              <a:tabLst/>
              <a:defRPr/>
            </a:pPr>
            <a:r>
              <a:rPr kumimoji="0" lang="en-US" sz="975" b="0" i="0" u="none" strike="noStrike" kern="0" cap="none" spc="0" normalizeH="0" baseline="0" noProof="0" dirty="0">
                <a:ln>
                  <a:noFill/>
                </a:ln>
                <a:solidFill>
                  <a:prstClr val="black"/>
                </a:solidFill>
                <a:effectLst/>
                <a:uLnTx/>
                <a:uFillTx/>
                <a:latin typeface="Trebuchet MS"/>
                <a:ea typeface="Arial Unicode MS"/>
                <a:cs typeface="Arial"/>
              </a:rPr>
              <a:t>Cloud integration (end-to-end monitoring)</a:t>
            </a:r>
            <a:r>
              <a:rPr kumimoji="0" lang="de-DE" sz="975" b="0" i="0" u="none" strike="noStrike" kern="0" cap="none" spc="0" normalizeH="0" baseline="0" noProof="0" dirty="0">
                <a:ln>
                  <a:noFill/>
                </a:ln>
                <a:solidFill>
                  <a:prstClr val="black"/>
                </a:solidFill>
                <a:effectLst/>
                <a:uLnTx/>
                <a:uFillTx/>
                <a:latin typeface="Trebuchet MS"/>
                <a:ea typeface="Arial Unicode MS"/>
                <a:cs typeface="Arial"/>
              </a:rPr>
              <a:t> </a:t>
            </a:r>
            <a:r>
              <a:rPr kumimoji="0" lang="en-US" sz="975" b="0" i="0" u="none" strike="noStrike" kern="0" cap="none" spc="0" normalizeH="0" baseline="0" noProof="0" dirty="0">
                <a:ln>
                  <a:noFill/>
                </a:ln>
                <a:solidFill>
                  <a:prstClr val="black"/>
                </a:solidFill>
                <a:effectLst/>
                <a:uLnTx/>
                <a:uFillTx/>
                <a:latin typeface="Trebuchet MS"/>
                <a:ea typeface="Arial Unicode MS"/>
                <a:cs typeface="Arial"/>
              </a:rPr>
              <a:t> </a:t>
            </a:r>
            <a:endParaRPr kumimoji="0" lang="de-DE" sz="975" b="0" i="0" u="none" strike="noStrike" kern="0" cap="none" spc="0" normalizeH="0" baseline="0" noProof="0" dirty="0">
              <a:ln>
                <a:noFill/>
              </a:ln>
              <a:solidFill>
                <a:prstClr val="black"/>
              </a:solidFill>
              <a:effectLst/>
              <a:uLnTx/>
              <a:uFillTx/>
              <a:latin typeface="Trebuchet MS"/>
              <a:ea typeface="Arial Unicode MS"/>
              <a:cs typeface="Arial"/>
            </a:endParaRPr>
          </a:p>
          <a:p>
            <a:pPr marL="0" marR="0" lvl="3" indent="0" algn="l" defTabSz="914264" rtl="0" eaLnBrk="1" fontAlgn="base" latinLnBrk="0" hangingPunct="1">
              <a:lnSpc>
                <a:spcPct val="100000"/>
              </a:lnSpc>
              <a:spcBef>
                <a:spcPts val="0"/>
              </a:spcBef>
              <a:spcAft>
                <a:spcPts val="0"/>
              </a:spcAft>
              <a:buClrTx/>
              <a:buSzPct val="100000"/>
              <a:buFontTx/>
              <a:buNone/>
              <a:tabLst/>
              <a:defRPr/>
            </a:pPr>
            <a:endParaRPr kumimoji="0" lang="de-DE" sz="975" b="1" i="0" u="none" strike="noStrike" kern="0" cap="none" spc="0" normalizeH="0" baseline="0" noProof="0" dirty="0">
              <a:ln>
                <a:noFill/>
              </a:ln>
              <a:solidFill>
                <a:prstClr val="black"/>
              </a:solidFill>
              <a:effectLst/>
              <a:uLnTx/>
              <a:uFillTx/>
              <a:latin typeface="Trebuchet MS"/>
              <a:ea typeface="Arial Unicode MS"/>
              <a:cs typeface="Arial Unicode MS"/>
            </a:endParaRPr>
          </a:p>
          <a:p>
            <a:pPr marL="0" marR="0" lvl="3" indent="0" algn="l" defTabSz="914264" rtl="0" eaLnBrk="1" fontAlgn="base" latinLnBrk="0" hangingPunct="1">
              <a:lnSpc>
                <a:spcPct val="100000"/>
              </a:lnSpc>
              <a:spcBef>
                <a:spcPts val="0"/>
              </a:spcBef>
              <a:spcAft>
                <a:spcPts val="0"/>
              </a:spcAft>
              <a:buClrTx/>
              <a:buSzTx/>
              <a:buFontTx/>
              <a:buNone/>
              <a:tabLst/>
              <a:defRPr/>
            </a:pPr>
            <a:r>
              <a:rPr kumimoji="0" lang="de-DE" sz="975" b="1" i="0" u="none" strike="noStrike" kern="0" cap="none" spc="0" normalizeH="0" baseline="0" noProof="0" dirty="0">
                <a:ln>
                  <a:noFill/>
                </a:ln>
                <a:solidFill>
                  <a:prstClr val="black"/>
                </a:solidFill>
                <a:effectLst/>
                <a:uLnTx/>
                <a:uFillTx/>
                <a:latin typeface="Trebuchet MS"/>
                <a:ea typeface="Arial Unicode MS"/>
                <a:cs typeface="Arial Unicode MS"/>
              </a:rPr>
              <a:t>Change Management</a:t>
            </a:r>
            <a:endParaRPr kumimoji="0" lang="en-US" sz="975" b="1" i="0" u="none" strike="noStrike" kern="0" cap="none" spc="0" normalizeH="0" baseline="0" noProof="0" dirty="0">
              <a:ln>
                <a:noFill/>
              </a:ln>
              <a:solidFill>
                <a:prstClr val="black"/>
              </a:solidFill>
              <a:effectLst/>
              <a:uLnTx/>
              <a:uFillTx/>
              <a:latin typeface="Trebuchet MS"/>
              <a:ea typeface="Arial Unicode MS"/>
              <a:cs typeface="Arial Unicode MS"/>
            </a:endParaRPr>
          </a:p>
          <a:p>
            <a:pPr marL="214255" marR="0" lvl="3" indent="-214255" algn="l" defTabSz="914264" rtl="0" eaLnBrk="1" fontAlgn="base" latinLnBrk="0" hangingPunct="1">
              <a:lnSpc>
                <a:spcPct val="100000"/>
              </a:lnSpc>
              <a:spcBef>
                <a:spcPts val="0"/>
              </a:spcBef>
              <a:spcAft>
                <a:spcPts val="0"/>
              </a:spcAft>
              <a:buClrTx/>
              <a:buSzPct val="100000"/>
              <a:buFont typeface="Wingdings" pitchFamily="2" charset="2"/>
              <a:buChar char="§"/>
              <a:tabLst/>
              <a:defRPr/>
            </a:pPr>
            <a:r>
              <a:rPr kumimoji="0" lang="en-US" sz="975" b="0" i="0" u="none" strike="noStrike" kern="0" cap="none" spc="0" normalizeH="0" baseline="0" noProof="0" dirty="0">
                <a:ln>
                  <a:noFill/>
                </a:ln>
                <a:solidFill>
                  <a:prstClr val="black"/>
                </a:solidFill>
                <a:effectLst/>
                <a:uLnTx/>
                <a:uFillTx/>
                <a:latin typeface="Trebuchet MS"/>
                <a:ea typeface="Arial Unicode MS" pitchFamily="34" charset="-128"/>
                <a:cs typeface="Arial Unicode MS" pitchFamily="34" charset="-128"/>
              </a:rPr>
              <a:t>Technical change management</a:t>
            </a:r>
            <a:endParaRPr kumimoji="0" lang="de-DE" sz="975" b="0" i="0" u="none" strike="noStrike" kern="0" cap="none" spc="0" normalizeH="0" baseline="0" noProof="0" dirty="0">
              <a:ln>
                <a:noFill/>
              </a:ln>
              <a:solidFill>
                <a:prstClr val="black"/>
              </a:solidFill>
              <a:effectLst/>
              <a:uLnTx/>
              <a:uFillTx/>
              <a:latin typeface="Trebuchet MS"/>
              <a:ea typeface="Arial Unicode MS" pitchFamily="34" charset="-128"/>
              <a:cs typeface="Arial Unicode MS" pitchFamily="34" charset="-128"/>
            </a:endParaRPr>
          </a:p>
          <a:p>
            <a:pPr marL="214255" marR="0" lvl="3" indent="-214255" algn="l" defTabSz="914264" rtl="0" eaLnBrk="1" fontAlgn="base" latinLnBrk="0" hangingPunct="1">
              <a:lnSpc>
                <a:spcPct val="100000"/>
              </a:lnSpc>
              <a:spcBef>
                <a:spcPts val="0"/>
              </a:spcBef>
              <a:spcAft>
                <a:spcPts val="0"/>
              </a:spcAft>
              <a:buClrTx/>
              <a:buSzPct val="100000"/>
              <a:buFont typeface="Wingdings" pitchFamily="2" charset="2"/>
              <a:buChar char="§"/>
              <a:tabLst/>
              <a:defRPr/>
            </a:pPr>
            <a:r>
              <a:rPr kumimoji="0" lang="en-US" sz="975" b="0" i="0" u="none" strike="noStrike" kern="0" cap="none" spc="0" normalizeH="0" baseline="0" noProof="0" dirty="0">
                <a:ln>
                  <a:noFill/>
                </a:ln>
                <a:solidFill>
                  <a:prstClr val="black"/>
                </a:solidFill>
                <a:effectLst/>
                <a:uLnTx/>
                <a:uFillTx/>
                <a:latin typeface="Trebuchet MS"/>
                <a:ea typeface="Arial Unicode MS" pitchFamily="34" charset="-128"/>
                <a:cs typeface="Arial Unicode MS" pitchFamily="34" charset="-128"/>
              </a:rPr>
              <a:t>Integration management</a:t>
            </a:r>
          </a:p>
          <a:p>
            <a:pPr marL="67609" marR="0" lvl="3" indent="-67609" algn="l" defTabSz="914264" rtl="0" eaLnBrk="1" fontAlgn="base" latinLnBrk="0" hangingPunct="1">
              <a:lnSpc>
                <a:spcPct val="100000"/>
              </a:lnSpc>
              <a:spcBef>
                <a:spcPts val="0"/>
              </a:spcBef>
              <a:spcAft>
                <a:spcPts val="0"/>
              </a:spcAft>
              <a:buClrTx/>
              <a:buSzPct val="100000"/>
              <a:buFont typeface="Wingdings" panose="05000000000000000000" pitchFamily="2" charset="2"/>
              <a:buChar char="ü"/>
              <a:tabLst/>
              <a:defRPr/>
            </a:pPr>
            <a:endParaRPr kumimoji="0" lang="en-US" altLang="de-DE" sz="975" b="1" i="0" u="none" strike="noStrike" kern="0" cap="none" spc="0" normalizeH="0" baseline="0" noProof="0" dirty="0">
              <a:ln>
                <a:noFill/>
              </a:ln>
              <a:solidFill>
                <a:prstClr val="black"/>
              </a:solidFill>
              <a:effectLst/>
              <a:uLnTx/>
              <a:uFillTx/>
              <a:latin typeface="Trebuchet MS"/>
              <a:ea typeface="Arial Unicode MS" pitchFamily="34" charset="-128"/>
              <a:cs typeface="Arial"/>
            </a:endParaRPr>
          </a:p>
          <a:p>
            <a:pPr marL="0" marR="0" lvl="3" indent="0" algn="l" defTabSz="914264" rtl="0" eaLnBrk="1" fontAlgn="base" latinLnBrk="0" hangingPunct="1">
              <a:lnSpc>
                <a:spcPct val="100000"/>
              </a:lnSpc>
              <a:spcBef>
                <a:spcPts val="0"/>
              </a:spcBef>
              <a:spcAft>
                <a:spcPts val="0"/>
              </a:spcAft>
              <a:buClrTx/>
              <a:buSzPct val="100000"/>
              <a:buFontTx/>
              <a:buNone/>
              <a:tabLst/>
              <a:defRPr/>
            </a:pPr>
            <a:r>
              <a:rPr kumimoji="0" lang="de-DE" sz="975" b="1" i="0" u="none" strike="noStrike" kern="0" cap="none" spc="0" normalizeH="0" baseline="0" noProof="0" dirty="0">
                <a:ln>
                  <a:noFill/>
                </a:ln>
                <a:solidFill>
                  <a:prstClr val="black"/>
                </a:solidFill>
                <a:effectLst/>
                <a:uLnTx/>
                <a:uFillTx/>
                <a:latin typeface="Trebuchet MS"/>
                <a:ea typeface="Arial Unicode MS" pitchFamily="34" charset="-128"/>
                <a:cs typeface="Arial Unicode MS" pitchFamily="34" charset="-128"/>
              </a:rPr>
              <a:t>Incident Mgmt (across systems) &amp; request fulfillment</a:t>
            </a:r>
          </a:p>
          <a:p>
            <a:pPr marL="214255" marR="0" lvl="3" indent="-214255" algn="l" defTabSz="914264" rtl="0" eaLnBrk="1" fontAlgn="base" latinLnBrk="0" hangingPunct="1">
              <a:lnSpc>
                <a:spcPct val="100000"/>
              </a:lnSpc>
              <a:spcBef>
                <a:spcPts val="0"/>
              </a:spcBef>
              <a:spcAft>
                <a:spcPts val="0"/>
              </a:spcAft>
              <a:buClrTx/>
              <a:buSzPct val="100000"/>
              <a:buFont typeface="Wingdings" pitchFamily="2" charset="2"/>
              <a:buChar char="§"/>
              <a:tabLst/>
              <a:defRPr/>
            </a:pPr>
            <a:r>
              <a:rPr kumimoji="0" lang="de-DE" sz="975" b="0" i="0" u="none" strike="noStrike" kern="0" cap="none" spc="0" normalizeH="0" baseline="0" noProof="0" dirty="0">
                <a:ln>
                  <a:noFill/>
                </a:ln>
                <a:solidFill>
                  <a:prstClr val="black"/>
                </a:solidFill>
                <a:effectLst/>
                <a:uLnTx/>
                <a:uFillTx/>
                <a:latin typeface="Trebuchet MS"/>
                <a:ea typeface="Arial Unicode MS" pitchFamily="34" charset="-128"/>
                <a:cs typeface="Arial Unicode MS" pitchFamily="34" charset="-128"/>
              </a:rPr>
              <a:t>Follow-up of error messages</a:t>
            </a:r>
            <a:endParaRPr kumimoji="0" lang="en-US" altLang="de-DE" sz="975" b="1" i="0" u="none" strike="noStrike" kern="1200" cap="none" spc="0" normalizeH="0" baseline="0" noProof="0" dirty="0">
              <a:ln>
                <a:noFill/>
              </a:ln>
              <a:solidFill>
                <a:prstClr val="black"/>
              </a:solidFill>
              <a:effectLst/>
              <a:uLnTx/>
              <a:uFillTx/>
              <a:latin typeface="Trebuchet MS"/>
              <a:ea typeface="+mn-ea"/>
              <a:cs typeface="Arial"/>
            </a:endParaRPr>
          </a:p>
          <a:p>
            <a:pPr marL="67609" marR="0" lvl="3" indent="-67609" algn="l" defTabSz="914264" rtl="0" eaLnBrk="1" fontAlgn="base" latinLnBrk="0" hangingPunct="1">
              <a:lnSpc>
                <a:spcPct val="100000"/>
              </a:lnSpc>
              <a:spcBef>
                <a:spcPts val="0"/>
              </a:spcBef>
              <a:spcAft>
                <a:spcPts val="0"/>
              </a:spcAft>
              <a:buClrTx/>
              <a:buSzPct val="100000"/>
              <a:buFont typeface="Wingdings" panose="05000000000000000000" pitchFamily="2" charset="2"/>
              <a:buChar char="ü"/>
              <a:tabLst/>
              <a:defRPr/>
            </a:pPr>
            <a:endParaRPr kumimoji="0" lang="en-US" altLang="de-DE" sz="975" b="1" i="0" u="none" strike="noStrike" kern="1200" cap="none" spc="0" normalizeH="0" baseline="0" noProof="0" dirty="0">
              <a:ln>
                <a:noFill/>
              </a:ln>
              <a:solidFill>
                <a:prstClr val="black"/>
              </a:solidFill>
              <a:effectLst/>
              <a:uLnTx/>
              <a:uFillTx/>
              <a:latin typeface="Trebuchet MS"/>
              <a:ea typeface="+mn-ea"/>
              <a:cs typeface="Arial"/>
            </a:endParaRPr>
          </a:p>
        </p:txBody>
      </p:sp>
      <p:cxnSp>
        <p:nvCxnSpPr>
          <p:cNvPr id="3" name="Straight Connector 2">
            <a:extLst>
              <a:ext uri="{FF2B5EF4-FFF2-40B4-BE49-F238E27FC236}">
                <a16:creationId xmlns:a16="http://schemas.microsoft.com/office/drawing/2014/main" id="{C4B6AB03-A996-499F-BC96-FED87EA76920}"/>
              </a:ext>
            </a:extLst>
          </p:cNvPr>
          <p:cNvCxnSpPr>
            <a:cxnSpLocks/>
            <a:stCxn id="94" idx="3"/>
            <a:endCxn id="53" idx="1"/>
          </p:cNvCxnSpPr>
          <p:nvPr/>
        </p:nvCxnSpPr>
        <p:spPr>
          <a:xfrm>
            <a:off x="3545088" y="903231"/>
            <a:ext cx="926514" cy="361686"/>
          </a:xfrm>
          <a:prstGeom prst="line">
            <a:avLst/>
          </a:prstGeom>
          <a:ln w="127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CBF1922E-5269-4BA1-B30E-59CF438ADD2B}"/>
              </a:ext>
            </a:extLst>
          </p:cNvPr>
          <p:cNvCxnSpPr>
            <a:cxnSpLocks/>
            <a:stCxn id="47" idx="3"/>
            <a:endCxn id="54" idx="1"/>
          </p:cNvCxnSpPr>
          <p:nvPr/>
        </p:nvCxnSpPr>
        <p:spPr>
          <a:xfrm>
            <a:off x="3545088" y="1264918"/>
            <a:ext cx="926513" cy="1037906"/>
          </a:xfrm>
          <a:prstGeom prst="line">
            <a:avLst/>
          </a:prstGeom>
          <a:ln w="127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24CE3EBC-5249-4548-81DF-FC932825A508}"/>
              </a:ext>
            </a:extLst>
          </p:cNvPr>
          <p:cNvCxnSpPr>
            <a:cxnSpLocks/>
            <a:stCxn id="48" idx="3"/>
            <a:endCxn id="57" idx="1"/>
          </p:cNvCxnSpPr>
          <p:nvPr/>
        </p:nvCxnSpPr>
        <p:spPr>
          <a:xfrm>
            <a:off x="3545088" y="2046478"/>
            <a:ext cx="932793" cy="1733298"/>
          </a:xfrm>
          <a:prstGeom prst="line">
            <a:avLst/>
          </a:prstGeom>
          <a:ln w="127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2D2856E6-D17B-6747-8CF5-B57D5F8593BF}"/>
              </a:ext>
            </a:extLst>
          </p:cNvPr>
          <p:cNvCxnSpPr/>
          <p:nvPr/>
        </p:nvCxnSpPr>
        <p:spPr>
          <a:xfrm>
            <a:off x="544554" y="2276124"/>
            <a:ext cx="3000534" cy="0"/>
          </a:xfrm>
          <a:prstGeom prst="line">
            <a:avLst/>
          </a:prstGeom>
          <a:ln w="9525">
            <a:solidFill>
              <a:schemeClr val="bg2"/>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7ACEEF9-0442-4441-9AAA-236E9FAE876A}"/>
              </a:ext>
            </a:extLst>
          </p:cNvPr>
          <p:cNvCxnSpPr/>
          <p:nvPr/>
        </p:nvCxnSpPr>
        <p:spPr>
          <a:xfrm>
            <a:off x="544554" y="3097504"/>
            <a:ext cx="3000534" cy="0"/>
          </a:xfrm>
          <a:prstGeom prst="line">
            <a:avLst/>
          </a:prstGeom>
          <a:ln w="9525">
            <a:solidFill>
              <a:schemeClr val="bg2"/>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0C114C5-91F1-ED4C-9EEC-CDD8E025B7F3}"/>
              </a:ext>
            </a:extLst>
          </p:cNvPr>
          <p:cNvCxnSpPr>
            <a:cxnSpLocks/>
          </p:cNvCxnSpPr>
          <p:nvPr/>
        </p:nvCxnSpPr>
        <p:spPr>
          <a:xfrm>
            <a:off x="544554" y="3518800"/>
            <a:ext cx="3000534" cy="0"/>
          </a:xfrm>
          <a:prstGeom prst="line">
            <a:avLst/>
          </a:prstGeom>
          <a:ln w="9525">
            <a:solidFill>
              <a:schemeClr val="bg2"/>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5CCC07D-2195-B14D-8FEF-60AB4566D170}"/>
              </a:ext>
            </a:extLst>
          </p:cNvPr>
          <p:cNvCxnSpPr>
            <a:cxnSpLocks/>
          </p:cNvCxnSpPr>
          <p:nvPr/>
        </p:nvCxnSpPr>
        <p:spPr>
          <a:xfrm>
            <a:off x="544554" y="3935592"/>
            <a:ext cx="3000534" cy="0"/>
          </a:xfrm>
          <a:prstGeom prst="line">
            <a:avLst/>
          </a:prstGeom>
          <a:ln w="9525">
            <a:solidFill>
              <a:schemeClr val="bg2"/>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72F78B0-A95A-7E4F-98BD-06CC8841B946}"/>
              </a:ext>
            </a:extLst>
          </p:cNvPr>
          <p:cNvPicPr>
            <a:picLocks noChangeAspect="1"/>
          </p:cNvPicPr>
          <p:nvPr/>
        </p:nvPicPr>
        <p:blipFill>
          <a:blip r:embed="rId3"/>
          <a:stretch>
            <a:fillRect/>
          </a:stretch>
        </p:blipFill>
        <p:spPr>
          <a:xfrm>
            <a:off x="416580" y="3447261"/>
            <a:ext cx="527019" cy="527019"/>
          </a:xfrm>
          <a:prstGeom prst="rect">
            <a:avLst/>
          </a:prstGeom>
        </p:spPr>
      </p:pic>
      <p:pic>
        <p:nvPicPr>
          <p:cNvPr id="11" name="Picture 10">
            <a:extLst>
              <a:ext uri="{FF2B5EF4-FFF2-40B4-BE49-F238E27FC236}">
                <a16:creationId xmlns:a16="http://schemas.microsoft.com/office/drawing/2014/main" id="{8E837D4D-13A6-8B4C-AB7C-BD7F53363305}"/>
              </a:ext>
            </a:extLst>
          </p:cNvPr>
          <p:cNvPicPr>
            <a:picLocks noChangeAspect="1"/>
          </p:cNvPicPr>
          <p:nvPr/>
        </p:nvPicPr>
        <p:blipFill>
          <a:blip r:embed="rId4"/>
          <a:stretch>
            <a:fillRect/>
          </a:stretch>
        </p:blipFill>
        <p:spPr>
          <a:xfrm>
            <a:off x="432083" y="1413344"/>
            <a:ext cx="510019" cy="510019"/>
          </a:xfrm>
          <a:prstGeom prst="rect">
            <a:avLst/>
          </a:prstGeom>
        </p:spPr>
      </p:pic>
      <p:pic>
        <p:nvPicPr>
          <p:cNvPr id="15" name="Picture 14">
            <a:extLst>
              <a:ext uri="{FF2B5EF4-FFF2-40B4-BE49-F238E27FC236}">
                <a16:creationId xmlns:a16="http://schemas.microsoft.com/office/drawing/2014/main" id="{AEE543EB-32D4-514B-A5A1-4D342920018D}"/>
              </a:ext>
            </a:extLst>
          </p:cNvPr>
          <p:cNvPicPr>
            <a:picLocks noChangeAspect="1"/>
          </p:cNvPicPr>
          <p:nvPr/>
        </p:nvPicPr>
        <p:blipFill>
          <a:blip r:embed="rId5"/>
          <a:stretch>
            <a:fillRect/>
          </a:stretch>
        </p:blipFill>
        <p:spPr>
          <a:xfrm>
            <a:off x="432083" y="2391915"/>
            <a:ext cx="510019" cy="510019"/>
          </a:xfrm>
          <a:prstGeom prst="rect">
            <a:avLst/>
          </a:prstGeom>
        </p:spPr>
      </p:pic>
      <p:pic>
        <p:nvPicPr>
          <p:cNvPr id="17" name="Picture 16">
            <a:extLst>
              <a:ext uri="{FF2B5EF4-FFF2-40B4-BE49-F238E27FC236}">
                <a16:creationId xmlns:a16="http://schemas.microsoft.com/office/drawing/2014/main" id="{6A6012C5-1ED1-374B-ABAF-1E7722CEBA5F}"/>
              </a:ext>
            </a:extLst>
          </p:cNvPr>
          <p:cNvPicPr>
            <a:picLocks noChangeAspect="1"/>
          </p:cNvPicPr>
          <p:nvPr/>
        </p:nvPicPr>
        <p:blipFill>
          <a:blip r:embed="rId6"/>
          <a:stretch>
            <a:fillRect/>
          </a:stretch>
        </p:blipFill>
        <p:spPr>
          <a:xfrm>
            <a:off x="432083" y="3062933"/>
            <a:ext cx="510019" cy="510019"/>
          </a:xfrm>
          <a:prstGeom prst="rect">
            <a:avLst/>
          </a:prstGeom>
        </p:spPr>
      </p:pic>
      <p:sp>
        <p:nvSpPr>
          <p:cNvPr id="6" name="Title 5">
            <a:extLst>
              <a:ext uri="{FF2B5EF4-FFF2-40B4-BE49-F238E27FC236}">
                <a16:creationId xmlns:a16="http://schemas.microsoft.com/office/drawing/2014/main" id="{52E83472-9CD7-433F-A028-EA88FA1554ED}"/>
              </a:ext>
            </a:extLst>
          </p:cNvPr>
          <p:cNvSpPr>
            <a:spLocks noGrp="1"/>
          </p:cNvSpPr>
          <p:nvPr>
            <p:ph type="title"/>
          </p:nvPr>
        </p:nvSpPr>
        <p:spPr>
          <a:xfrm>
            <a:off x="378163" y="186288"/>
            <a:ext cx="8387673" cy="369320"/>
          </a:xfrm>
        </p:spPr>
        <p:txBody>
          <a:bodyPr/>
          <a:lstStyle/>
          <a:p>
            <a:r>
              <a:rPr lang="en-US" kern="0" dirty="0">
                <a:ea typeface="Arial Unicode MS" pitchFamily="34" charset="-128"/>
                <a:cs typeface="Arial Unicode MS" pitchFamily="34" charset="-128"/>
              </a:rPr>
              <a:t>SAP APPLICATION MANAGED SERVICES</a:t>
            </a:r>
            <a:endParaRPr lang="en-US" dirty="0"/>
          </a:p>
        </p:txBody>
      </p:sp>
    </p:spTree>
    <p:extLst>
      <p:ext uri="{BB962C8B-B14F-4D97-AF65-F5344CB8AC3E}">
        <p14:creationId xmlns:p14="http://schemas.microsoft.com/office/powerpoint/2010/main" val="225733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47"/>
        <p:cNvGrpSpPr/>
        <p:nvPr/>
      </p:nvGrpSpPr>
      <p:grpSpPr>
        <a:xfrm>
          <a:off x="0" y="0"/>
          <a:ext cx="0" cy="0"/>
          <a:chOff x="0" y="0"/>
          <a:chExt cx="0" cy="0"/>
        </a:xfrm>
      </p:grpSpPr>
      <p:sp>
        <p:nvSpPr>
          <p:cNvPr id="951" name="Google Shape;951;p108"/>
          <p:cNvSpPr txBox="1">
            <a:spLocks noGrp="1"/>
          </p:cNvSpPr>
          <p:nvPr>
            <p:ph type="title"/>
          </p:nvPr>
        </p:nvSpPr>
        <p:spPr>
          <a:xfrm>
            <a:off x="3076952" y="4503063"/>
            <a:ext cx="3680116" cy="369332"/>
          </a:xfrm>
          <a:prstGeom prst="rect">
            <a:avLst/>
          </a:prstGeom>
          <a:noFill/>
          <a:ln>
            <a:noFill/>
          </a:ln>
        </p:spPr>
        <p:txBody>
          <a:bodyPr spcFirstLastPara="1" vert="horz" wrap="square" lIns="68588" tIns="68588" rIns="68588" bIns="68588" rtlCol="0" anchor="ctr" anchorCtr="0">
            <a:noAutofit/>
          </a:bodyPr>
          <a:lstStyle/>
          <a:p>
            <a:pPr marL="38100">
              <a:spcBef>
                <a:spcPts val="750"/>
              </a:spcBef>
              <a:buSzPts val="2800"/>
            </a:pPr>
            <a:r>
              <a:rPr lang="en-US" sz="1200" dirty="0">
                <a:solidFill>
                  <a:srgbClr val="214181"/>
                </a:solidFill>
                <a:latin typeface="Calibri"/>
                <a:ea typeface="Calibri"/>
                <a:cs typeface="Calibri"/>
                <a:sym typeface="Calibri"/>
              </a:rPr>
              <a:t>Manage. Monitor. </a:t>
            </a:r>
            <a:r>
              <a:rPr lang="en-US" sz="1100" dirty="0">
                <a:solidFill>
                  <a:srgbClr val="214181"/>
                </a:solidFill>
              </a:rPr>
              <a:t>Automate</a:t>
            </a:r>
            <a:endParaRPr sz="1200" dirty="0"/>
          </a:p>
        </p:txBody>
      </p:sp>
      <p:sp>
        <p:nvSpPr>
          <p:cNvPr id="952" name="Google Shape;952;p108"/>
          <p:cNvSpPr/>
          <p:nvPr/>
        </p:nvSpPr>
        <p:spPr>
          <a:xfrm>
            <a:off x="5004048" y="1767605"/>
            <a:ext cx="2954513" cy="2875605"/>
          </a:xfrm>
          <a:custGeom>
            <a:avLst/>
            <a:gdLst/>
            <a:ahLst/>
            <a:cxnLst/>
            <a:rect l="l" t="t" r="r" b="b"/>
            <a:pathLst>
              <a:path w="120000" h="120000" extrusionOk="0">
                <a:moveTo>
                  <a:pt x="78975" y="6869"/>
                </a:moveTo>
                <a:lnTo>
                  <a:pt x="78975" y="6869"/>
                </a:lnTo>
                <a:cubicBezTo>
                  <a:pt x="103062" y="15471"/>
                  <a:pt x="118349" y="39201"/>
                  <a:pt x="116223" y="64689"/>
                </a:cubicBezTo>
                <a:cubicBezTo>
                  <a:pt x="114097" y="90177"/>
                  <a:pt x="95091" y="111047"/>
                  <a:pt x="69912" y="115541"/>
                </a:cubicBezTo>
                <a:cubicBezTo>
                  <a:pt x="44733" y="120034"/>
                  <a:pt x="19681" y="107027"/>
                  <a:pt x="8870" y="83847"/>
                </a:cubicBezTo>
                <a:cubicBezTo>
                  <a:pt x="-1941" y="60668"/>
                  <a:pt x="4193" y="33115"/>
                  <a:pt x="23818" y="16712"/>
                </a:cubicBezTo>
                <a:lnTo>
                  <a:pt x="21787" y="13779"/>
                </a:lnTo>
                <a:lnTo>
                  <a:pt x="29772" y="16354"/>
                </a:lnTo>
                <a:lnTo>
                  <a:pt x="29653" y="25138"/>
                </a:lnTo>
                <a:lnTo>
                  <a:pt x="27623" y="22207"/>
                </a:lnTo>
                <a:lnTo>
                  <a:pt x="27623" y="22207"/>
                </a:lnTo>
                <a:cubicBezTo>
                  <a:pt x="10533" y="36848"/>
                  <a:pt x="5395" y="61137"/>
                  <a:pt x="15092" y="81445"/>
                </a:cubicBezTo>
                <a:cubicBezTo>
                  <a:pt x="24790" y="101753"/>
                  <a:pt x="46910" y="113025"/>
                  <a:pt x="69040" y="108937"/>
                </a:cubicBezTo>
                <a:cubicBezTo>
                  <a:pt x="91170" y="104849"/>
                  <a:pt x="107803" y="86418"/>
                  <a:pt x="109605" y="63986"/>
                </a:cubicBezTo>
                <a:cubicBezTo>
                  <a:pt x="111408" y="41553"/>
                  <a:pt x="97931" y="20703"/>
                  <a:pt x="76738" y="13134"/>
                </a:cubicBezTo>
                <a:close/>
              </a:path>
            </a:pathLst>
          </a:custGeom>
          <a:solidFill>
            <a:schemeClr val="accent1"/>
          </a:solidFill>
          <a:ln>
            <a:noFill/>
          </a:ln>
        </p:spPr>
        <p:txBody>
          <a:bodyPr spcFirstLastPara="1" wrap="square" lIns="68569" tIns="68569" rIns="68569" bIns="68569" anchor="ctr" anchorCtr="0">
            <a:noAutofit/>
          </a:bodyPr>
          <a:lstStyle/>
          <a:p>
            <a:pPr>
              <a:buClr>
                <a:srgbClr val="000000"/>
              </a:buClr>
              <a:buSzPts val="1400"/>
            </a:pPr>
            <a:endParaRPr sz="800">
              <a:solidFill>
                <a:srgbClr val="000000"/>
              </a:solidFill>
              <a:latin typeface="Arial"/>
              <a:ea typeface="Arial"/>
              <a:cs typeface="Arial"/>
              <a:sym typeface="Arial"/>
            </a:endParaRPr>
          </a:p>
        </p:txBody>
      </p:sp>
      <p:sp>
        <p:nvSpPr>
          <p:cNvPr id="953" name="Google Shape;953;p108"/>
          <p:cNvSpPr/>
          <p:nvPr/>
        </p:nvSpPr>
        <p:spPr>
          <a:xfrm>
            <a:off x="5779331" y="1737931"/>
            <a:ext cx="1376866" cy="670046"/>
          </a:xfrm>
          <a:custGeom>
            <a:avLst/>
            <a:gdLst/>
            <a:ahLst/>
            <a:cxnLst/>
            <a:rect l="l" t="t" r="r" b="b"/>
            <a:pathLst>
              <a:path w="1953935" h="976967" extrusionOk="0">
                <a:moveTo>
                  <a:pt x="0" y="162831"/>
                </a:moveTo>
                <a:cubicBezTo>
                  <a:pt x="0" y="72902"/>
                  <a:pt x="72902" y="0"/>
                  <a:pt x="162831" y="0"/>
                </a:cubicBezTo>
                <a:lnTo>
                  <a:pt x="1791104" y="0"/>
                </a:lnTo>
                <a:cubicBezTo>
                  <a:pt x="1881033" y="0"/>
                  <a:pt x="1953935" y="72902"/>
                  <a:pt x="1953935" y="162831"/>
                </a:cubicBezTo>
                <a:lnTo>
                  <a:pt x="1953935" y="814136"/>
                </a:lnTo>
                <a:cubicBezTo>
                  <a:pt x="1953935" y="904065"/>
                  <a:pt x="1881033" y="976967"/>
                  <a:pt x="1791104" y="976967"/>
                </a:cubicBezTo>
                <a:lnTo>
                  <a:pt x="162831" y="976967"/>
                </a:lnTo>
                <a:cubicBezTo>
                  <a:pt x="72902" y="976967"/>
                  <a:pt x="0" y="904065"/>
                  <a:pt x="0" y="814136"/>
                </a:cubicBezTo>
                <a:lnTo>
                  <a:pt x="0" y="162831"/>
                </a:lnTo>
                <a:close/>
              </a:path>
            </a:pathLst>
          </a:custGeom>
          <a:solidFill>
            <a:schemeClr val="lt1"/>
          </a:solidFill>
          <a:ln w="25400" cap="flat" cmpd="sng">
            <a:solidFill>
              <a:schemeClr val="dk1"/>
            </a:solidFill>
            <a:prstDash val="solid"/>
            <a:round/>
            <a:headEnd type="none" w="sm" len="sm"/>
            <a:tailEnd type="none" w="sm" len="sm"/>
          </a:ln>
        </p:spPr>
        <p:txBody>
          <a:bodyPr spcFirstLastPara="1" wrap="square" lIns="81488" tIns="81488" rIns="81488" bIns="81488" anchor="ctr" anchorCtr="0">
            <a:noAutofit/>
          </a:bodyPr>
          <a:lstStyle/>
          <a:p>
            <a:pPr algn="ctr">
              <a:lnSpc>
                <a:spcPct val="90000"/>
              </a:lnSpc>
              <a:buClr>
                <a:srgbClr val="000000"/>
              </a:buClr>
              <a:buSzPts val="1600"/>
            </a:pPr>
            <a:r>
              <a:rPr lang="en-US" sz="1000">
                <a:solidFill>
                  <a:schemeClr val="dk1"/>
                </a:solidFill>
                <a:latin typeface="Arial"/>
                <a:ea typeface="Arial"/>
                <a:cs typeface="Arial"/>
                <a:sym typeface="Arial"/>
              </a:rPr>
              <a:t>Technical Performance Monitoring</a:t>
            </a:r>
            <a:endParaRPr sz="800">
              <a:solidFill>
                <a:srgbClr val="000000"/>
              </a:solidFill>
              <a:latin typeface="Arial"/>
              <a:ea typeface="Arial"/>
              <a:cs typeface="Arial"/>
              <a:sym typeface="Arial"/>
            </a:endParaRPr>
          </a:p>
        </p:txBody>
      </p:sp>
      <p:sp>
        <p:nvSpPr>
          <p:cNvPr id="954" name="Google Shape;954;p108"/>
          <p:cNvSpPr/>
          <p:nvPr/>
        </p:nvSpPr>
        <p:spPr>
          <a:xfrm>
            <a:off x="7487966" y="2372764"/>
            <a:ext cx="1376866" cy="670046"/>
          </a:xfrm>
          <a:custGeom>
            <a:avLst/>
            <a:gdLst/>
            <a:ahLst/>
            <a:cxnLst/>
            <a:rect l="l" t="t" r="r" b="b"/>
            <a:pathLst>
              <a:path w="1953935" h="976967" extrusionOk="0">
                <a:moveTo>
                  <a:pt x="0" y="162831"/>
                </a:moveTo>
                <a:cubicBezTo>
                  <a:pt x="0" y="72902"/>
                  <a:pt x="72902" y="0"/>
                  <a:pt x="162831" y="0"/>
                </a:cubicBezTo>
                <a:lnTo>
                  <a:pt x="1791104" y="0"/>
                </a:lnTo>
                <a:cubicBezTo>
                  <a:pt x="1881033" y="0"/>
                  <a:pt x="1953935" y="72902"/>
                  <a:pt x="1953935" y="162831"/>
                </a:cubicBezTo>
                <a:lnTo>
                  <a:pt x="1953935" y="814136"/>
                </a:lnTo>
                <a:cubicBezTo>
                  <a:pt x="1953935" y="904065"/>
                  <a:pt x="1881033" y="976967"/>
                  <a:pt x="1791104" y="976967"/>
                </a:cubicBezTo>
                <a:lnTo>
                  <a:pt x="162831" y="976967"/>
                </a:lnTo>
                <a:cubicBezTo>
                  <a:pt x="72902" y="976967"/>
                  <a:pt x="0" y="904065"/>
                  <a:pt x="0" y="814136"/>
                </a:cubicBezTo>
                <a:lnTo>
                  <a:pt x="0" y="162831"/>
                </a:lnTo>
                <a:close/>
              </a:path>
            </a:pathLst>
          </a:custGeom>
          <a:solidFill>
            <a:schemeClr val="lt1"/>
          </a:solidFill>
          <a:ln w="25400" cap="flat" cmpd="sng">
            <a:solidFill>
              <a:schemeClr val="dk1"/>
            </a:solidFill>
            <a:prstDash val="solid"/>
            <a:round/>
            <a:headEnd type="none" w="sm" len="sm"/>
            <a:tailEnd type="none" w="sm" len="sm"/>
          </a:ln>
        </p:spPr>
        <p:txBody>
          <a:bodyPr spcFirstLastPara="1" wrap="square" lIns="81488" tIns="81488" rIns="81488" bIns="81488" anchor="ctr" anchorCtr="0">
            <a:noAutofit/>
          </a:bodyPr>
          <a:lstStyle/>
          <a:p>
            <a:pPr algn="ctr">
              <a:lnSpc>
                <a:spcPct val="90000"/>
              </a:lnSpc>
              <a:buClr>
                <a:srgbClr val="000000"/>
              </a:buClr>
              <a:buSzPts val="1600"/>
            </a:pPr>
            <a:r>
              <a:rPr lang="en-US" sz="1000">
                <a:solidFill>
                  <a:schemeClr val="dk1"/>
                </a:solidFill>
                <a:latin typeface="Arial"/>
                <a:ea typeface="Arial"/>
                <a:cs typeface="Arial"/>
                <a:sym typeface="Arial"/>
              </a:rPr>
              <a:t>Reporting &amp; Dashboards</a:t>
            </a:r>
            <a:endParaRPr sz="800">
              <a:solidFill>
                <a:srgbClr val="000000"/>
              </a:solidFill>
              <a:latin typeface="Arial"/>
              <a:ea typeface="Arial"/>
              <a:cs typeface="Arial"/>
              <a:sym typeface="Arial"/>
            </a:endParaRPr>
          </a:p>
        </p:txBody>
      </p:sp>
      <p:sp>
        <p:nvSpPr>
          <p:cNvPr id="955" name="Google Shape;955;p108"/>
          <p:cNvSpPr/>
          <p:nvPr/>
        </p:nvSpPr>
        <p:spPr>
          <a:xfrm>
            <a:off x="7591120" y="3762355"/>
            <a:ext cx="1273712" cy="670046"/>
          </a:xfrm>
          <a:custGeom>
            <a:avLst/>
            <a:gdLst/>
            <a:ahLst/>
            <a:cxnLst/>
            <a:rect l="l" t="t" r="r" b="b"/>
            <a:pathLst>
              <a:path w="1953935" h="976967" extrusionOk="0">
                <a:moveTo>
                  <a:pt x="0" y="162831"/>
                </a:moveTo>
                <a:cubicBezTo>
                  <a:pt x="0" y="72902"/>
                  <a:pt x="72902" y="0"/>
                  <a:pt x="162831" y="0"/>
                </a:cubicBezTo>
                <a:lnTo>
                  <a:pt x="1791104" y="0"/>
                </a:lnTo>
                <a:cubicBezTo>
                  <a:pt x="1881033" y="0"/>
                  <a:pt x="1953935" y="72902"/>
                  <a:pt x="1953935" y="162831"/>
                </a:cubicBezTo>
                <a:lnTo>
                  <a:pt x="1953935" y="814136"/>
                </a:lnTo>
                <a:cubicBezTo>
                  <a:pt x="1953935" y="904065"/>
                  <a:pt x="1881033" y="976967"/>
                  <a:pt x="1791104" y="976967"/>
                </a:cubicBezTo>
                <a:lnTo>
                  <a:pt x="162831" y="976967"/>
                </a:lnTo>
                <a:cubicBezTo>
                  <a:pt x="72902" y="976967"/>
                  <a:pt x="0" y="904065"/>
                  <a:pt x="0" y="814136"/>
                </a:cubicBezTo>
                <a:lnTo>
                  <a:pt x="0" y="162831"/>
                </a:lnTo>
                <a:close/>
              </a:path>
            </a:pathLst>
          </a:custGeom>
          <a:solidFill>
            <a:schemeClr val="lt1"/>
          </a:solidFill>
          <a:ln w="25400" cap="flat" cmpd="sng">
            <a:solidFill>
              <a:schemeClr val="dk1"/>
            </a:solidFill>
            <a:prstDash val="solid"/>
            <a:round/>
            <a:headEnd type="none" w="sm" len="sm"/>
            <a:tailEnd type="none" w="sm" len="sm"/>
          </a:ln>
        </p:spPr>
        <p:txBody>
          <a:bodyPr spcFirstLastPara="1" wrap="square" lIns="81488" tIns="81488" rIns="81488" bIns="81488" anchor="ctr" anchorCtr="0">
            <a:noAutofit/>
          </a:bodyPr>
          <a:lstStyle/>
          <a:p>
            <a:pPr algn="ctr">
              <a:lnSpc>
                <a:spcPct val="90000"/>
              </a:lnSpc>
              <a:buClr>
                <a:srgbClr val="000000"/>
              </a:buClr>
              <a:buSzPts val="1600"/>
            </a:pPr>
            <a:r>
              <a:rPr lang="en-US" sz="1000" dirty="0">
                <a:solidFill>
                  <a:schemeClr val="dk1"/>
                </a:solidFill>
                <a:latin typeface="Arial"/>
                <a:ea typeface="Arial"/>
                <a:cs typeface="Arial"/>
                <a:sym typeface="Arial"/>
              </a:rPr>
              <a:t>Audit, Security &amp; Compliance</a:t>
            </a:r>
            <a:endParaRPr sz="800" dirty="0">
              <a:solidFill>
                <a:srgbClr val="000000"/>
              </a:solidFill>
              <a:latin typeface="Arial"/>
              <a:ea typeface="Arial"/>
              <a:cs typeface="Arial"/>
              <a:sym typeface="Arial"/>
            </a:endParaRPr>
          </a:p>
        </p:txBody>
      </p:sp>
      <p:sp>
        <p:nvSpPr>
          <p:cNvPr id="956" name="Google Shape;956;p108"/>
          <p:cNvSpPr/>
          <p:nvPr/>
        </p:nvSpPr>
        <p:spPr>
          <a:xfrm>
            <a:off x="5823281" y="4284097"/>
            <a:ext cx="1376866" cy="670046"/>
          </a:xfrm>
          <a:custGeom>
            <a:avLst/>
            <a:gdLst/>
            <a:ahLst/>
            <a:cxnLst/>
            <a:rect l="l" t="t" r="r" b="b"/>
            <a:pathLst>
              <a:path w="1953935" h="976967" extrusionOk="0">
                <a:moveTo>
                  <a:pt x="0" y="162831"/>
                </a:moveTo>
                <a:cubicBezTo>
                  <a:pt x="0" y="72902"/>
                  <a:pt x="72902" y="0"/>
                  <a:pt x="162831" y="0"/>
                </a:cubicBezTo>
                <a:lnTo>
                  <a:pt x="1791104" y="0"/>
                </a:lnTo>
                <a:cubicBezTo>
                  <a:pt x="1881033" y="0"/>
                  <a:pt x="1953935" y="72902"/>
                  <a:pt x="1953935" y="162831"/>
                </a:cubicBezTo>
                <a:lnTo>
                  <a:pt x="1953935" y="814136"/>
                </a:lnTo>
                <a:cubicBezTo>
                  <a:pt x="1953935" y="904065"/>
                  <a:pt x="1881033" y="976967"/>
                  <a:pt x="1791104" y="976967"/>
                </a:cubicBezTo>
                <a:lnTo>
                  <a:pt x="162831" y="976967"/>
                </a:lnTo>
                <a:cubicBezTo>
                  <a:pt x="72902" y="976967"/>
                  <a:pt x="0" y="904065"/>
                  <a:pt x="0" y="814136"/>
                </a:cubicBezTo>
                <a:lnTo>
                  <a:pt x="0" y="162831"/>
                </a:lnTo>
                <a:close/>
              </a:path>
            </a:pathLst>
          </a:custGeom>
          <a:solidFill>
            <a:schemeClr val="lt1"/>
          </a:solidFill>
          <a:ln w="25400" cap="flat" cmpd="sng">
            <a:solidFill>
              <a:schemeClr val="dk1"/>
            </a:solidFill>
            <a:prstDash val="solid"/>
            <a:round/>
            <a:headEnd type="none" w="sm" len="sm"/>
            <a:tailEnd type="none" w="sm" len="sm"/>
          </a:ln>
        </p:spPr>
        <p:txBody>
          <a:bodyPr spcFirstLastPara="1" wrap="square" lIns="81488" tIns="81488" rIns="81488" bIns="81488" anchor="ctr" anchorCtr="0">
            <a:noAutofit/>
          </a:bodyPr>
          <a:lstStyle/>
          <a:p>
            <a:pPr algn="ctr">
              <a:lnSpc>
                <a:spcPct val="90000"/>
              </a:lnSpc>
              <a:buClr>
                <a:srgbClr val="000000"/>
              </a:buClr>
              <a:buSzPts val="1600"/>
            </a:pPr>
            <a:r>
              <a:rPr lang="en-US" sz="1000">
                <a:solidFill>
                  <a:schemeClr val="dk1"/>
                </a:solidFill>
                <a:latin typeface="Arial"/>
                <a:ea typeface="Arial"/>
                <a:cs typeface="Arial"/>
                <a:sym typeface="Arial"/>
              </a:rPr>
              <a:t>Predictive Resource Consumption</a:t>
            </a:r>
            <a:endParaRPr sz="800">
              <a:solidFill>
                <a:srgbClr val="000000"/>
              </a:solidFill>
              <a:latin typeface="Arial"/>
              <a:ea typeface="Arial"/>
              <a:cs typeface="Arial"/>
              <a:sym typeface="Arial"/>
            </a:endParaRPr>
          </a:p>
        </p:txBody>
      </p:sp>
      <p:sp>
        <p:nvSpPr>
          <p:cNvPr id="957" name="Google Shape;957;p108"/>
          <p:cNvSpPr/>
          <p:nvPr/>
        </p:nvSpPr>
        <p:spPr>
          <a:xfrm>
            <a:off x="4129185" y="2370901"/>
            <a:ext cx="1376866" cy="670046"/>
          </a:xfrm>
          <a:custGeom>
            <a:avLst/>
            <a:gdLst/>
            <a:ahLst/>
            <a:cxnLst/>
            <a:rect l="l" t="t" r="r" b="b"/>
            <a:pathLst>
              <a:path w="1953935" h="976967" extrusionOk="0">
                <a:moveTo>
                  <a:pt x="0" y="162831"/>
                </a:moveTo>
                <a:cubicBezTo>
                  <a:pt x="0" y="72902"/>
                  <a:pt x="72902" y="0"/>
                  <a:pt x="162831" y="0"/>
                </a:cubicBezTo>
                <a:lnTo>
                  <a:pt x="1791104" y="0"/>
                </a:lnTo>
                <a:cubicBezTo>
                  <a:pt x="1881033" y="0"/>
                  <a:pt x="1953935" y="72902"/>
                  <a:pt x="1953935" y="162831"/>
                </a:cubicBezTo>
                <a:lnTo>
                  <a:pt x="1953935" y="814136"/>
                </a:lnTo>
                <a:cubicBezTo>
                  <a:pt x="1953935" y="904065"/>
                  <a:pt x="1881033" y="976967"/>
                  <a:pt x="1791104" y="976967"/>
                </a:cubicBezTo>
                <a:lnTo>
                  <a:pt x="162831" y="976967"/>
                </a:lnTo>
                <a:cubicBezTo>
                  <a:pt x="72902" y="976967"/>
                  <a:pt x="0" y="904065"/>
                  <a:pt x="0" y="814136"/>
                </a:cubicBezTo>
                <a:lnTo>
                  <a:pt x="0" y="162831"/>
                </a:lnTo>
                <a:close/>
              </a:path>
            </a:pathLst>
          </a:custGeom>
          <a:solidFill>
            <a:schemeClr val="lt1"/>
          </a:solidFill>
          <a:ln w="25400" cap="flat" cmpd="sng">
            <a:solidFill>
              <a:schemeClr val="dk1"/>
            </a:solidFill>
            <a:prstDash val="solid"/>
            <a:round/>
            <a:headEnd type="none" w="sm" len="sm"/>
            <a:tailEnd type="none" w="sm" len="sm"/>
          </a:ln>
        </p:spPr>
        <p:txBody>
          <a:bodyPr spcFirstLastPara="1" wrap="square" lIns="81488" tIns="81488" rIns="81488" bIns="81488" anchor="ctr" anchorCtr="0">
            <a:noAutofit/>
          </a:bodyPr>
          <a:lstStyle/>
          <a:p>
            <a:pPr algn="ctr">
              <a:lnSpc>
                <a:spcPct val="90000"/>
              </a:lnSpc>
              <a:buClr>
                <a:srgbClr val="000000"/>
              </a:buClr>
              <a:buSzPts val="1600"/>
            </a:pPr>
            <a:r>
              <a:rPr lang="en-US" sz="1000" dirty="0">
                <a:solidFill>
                  <a:schemeClr val="dk1"/>
                </a:solidFill>
                <a:latin typeface="Arial"/>
                <a:ea typeface="Arial"/>
                <a:cs typeface="Arial"/>
                <a:sym typeface="Arial"/>
              </a:rPr>
              <a:t>Cloud Automation</a:t>
            </a:r>
            <a:endParaRPr sz="800" dirty="0">
              <a:solidFill>
                <a:srgbClr val="000000"/>
              </a:solidFill>
              <a:latin typeface="Arial"/>
              <a:ea typeface="Arial"/>
              <a:cs typeface="Arial"/>
              <a:sym typeface="Arial"/>
            </a:endParaRPr>
          </a:p>
        </p:txBody>
      </p:sp>
      <p:sp>
        <p:nvSpPr>
          <p:cNvPr id="958" name="Google Shape;958;p108"/>
          <p:cNvSpPr/>
          <p:nvPr/>
        </p:nvSpPr>
        <p:spPr>
          <a:xfrm>
            <a:off x="4129184" y="3514794"/>
            <a:ext cx="1376866" cy="670046"/>
          </a:xfrm>
          <a:custGeom>
            <a:avLst/>
            <a:gdLst/>
            <a:ahLst/>
            <a:cxnLst/>
            <a:rect l="l" t="t" r="r" b="b"/>
            <a:pathLst>
              <a:path w="1953935" h="976967" extrusionOk="0">
                <a:moveTo>
                  <a:pt x="0" y="162831"/>
                </a:moveTo>
                <a:cubicBezTo>
                  <a:pt x="0" y="72902"/>
                  <a:pt x="72902" y="0"/>
                  <a:pt x="162831" y="0"/>
                </a:cubicBezTo>
                <a:lnTo>
                  <a:pt x="1791104" y="0"/>
                </a:lnTo>
                <a:cubicBezTo>
                  <a:pt x="1881033" y="0"/>
                  <a:pt x="1953935" y="72902"/>
                  <a:pt x="1953935" y="162831"/>
                </a:cubicBezTo>
                <a:lnTo>
                  <a:pt x="1953935" y="814136"/>
                </a:lnTo>
                <a:cubicBezTo>
                  <a:pt x="1953935" y="904065"/>
                  <a:pt x="1881033" y="976967"/>
                  <a:pt x="1791104" y="976967"/>
                </a:cubicBezTo>
                <a:lnTo>
                  <a:pt x="162831" y="976967"/>
                </a:lnTo>
                <a:cubicBezTo>
                  <a:pt x="72902" y="976967"/>
                  <a:pt x="0" y="904065"/>
                  <a:pt x="0" y="814136"/>
                </a:cubicBezTo>
                <a:lnTo>
                  <a:pt x="0" y="162831"/>
                </a:lnTo>
                <a:close/>
              </a:path>
            </a:pathLst>
          </a:custGeom>
          <a:solidFill>
            <a:schemeClr val="lt1"/>
          </a:solidFill>
          <a:ln w="25400" cap="flat" cmpd="sng">
            <a:solidFill>
              <a:schemeClr val="dk1"/>
            </a:solidFill>
            <a:prstDash val="solid"/>
            <a:round/>
            <a:headEnd type="none" w="sm" len="sm"/>
            <a:tailEnd type="none" w="sm" len="sm"/>
          </a:ln>
        </p:spPr>
        <p:txBody>
          <a:bodyPr spcFirstLastPara="1" wrap="square" lIns="81488" tIns="81488" rIns="81488" bIns="81488" anchor="ctr" anchorCtr="0">
            <a:noAutofit/>
          </a:bodyPr>
          <a:lstStyle/>
          <a:p>
            <a:pPr algn="ctr">
              <a:lnSpc>
                <a:spcPct val="90000"/>
              </a:lnSpc>
              <a:buClr>
                <a:srgbClr val="000000"/>
              </a:buClr>
              <a:buSzPts val="1600"/>
            </a:pPr>
            <a:r>
              <a:rPr lang="en-US" sz="1050" dirty="0">
                <a:solidFill>
                  <a:schemeClr val="dk1"/>
                </a:solidFill>
                <a:latin typeface="Arial"/>
                <a:ea typeface="Arial"/>
                <a:cs typeface="Arial"/>
                <a:sym typeface="Arial"/>
              </a:rPr>
              <a:t>Business Process Monitoring</a:t>
            </a:r>
            <a:endParaRPr sz="900" dirty="0">
              <a:solidFill>
                <a:srgbClr val="000000"/>
              </a:solidFill>
              <a:latin typeface="Arial"/>
              <a:ea typeface="Arial"/>
              <a:cs typeface="Arial"/>
              <a:sym typeface="Arial"/>
            </a:endParaRPr>
          </a:p>
        </p:txBody>
      </p:sp>
      <p:pic>
        <p:nvPicPr>
          <p:cNvPr id="959" name="Google Shape;959;p108" descr="A close up of a sign&#10;&#10;Description generated with very high confidence"/>
          <p:cNvPicPr preferRelativeResize="0"/>
          <p:nvPr/>
        </p:nvPicPr>
        <p:blipFill rotWithShape="1">
          <a:blip r:embed="rId3">
            <a:alphaModFix/>
          </a:blip>
          <a:srcRect l="7449" t="8476" r="9215" b="7595"/>
          <a:stretch/>
        </p:blipFill>
        <p:spPr>
          <a:xfrm>
            <a:off x="5658929" y="2487393"/>
            <a:ext cx="1650789" cy="1618131"/>
          </a:xfrm>
          <a:prstGeom prst="rect">
            <a:avLst/>
          </a:prstGeom>
          <a:noFill/>
          <a:ln>
            <a:noFill/>
          </a:ln>
        </p:spPr>
      </p:pic>
      <p:sp>
        <p:nvSpPr>
          <p:cNvPr id="14" name="Title 1">
            <a:extLst>
              <a:ext uri="{FF2B5EF4-FFF2-40B4-BE49-F238E27FC236}">
                <a16:creationId xmlns:a16="http://schemas.microsoft.com/office/drawing/2014/main" id="{9E7F67E0-FEFD-48BF-BB78-609341D037E4}"/>
              </a:ext>
            </a:extLst>
          </p:cNvPr>
          <p:cNvSpPr txBox="1">
            <a:spLocks/>
          </p:cNvSpPr>
          <p:nvPr/>
        </p:nvSpPr>
        <p:spPr>
          <a:xfrm>
            <a:off x="441836" y="229425"/>
            <a:ext cx="7538400" cy="369332"/>
          </a:xfrm>
          <a:prstGeom prst="rect">
            <a:avLst/>
          </a:prstGeom>
        </p:spPr>
        <p:txBody>
          <a:bodyPr vert="horz" wrap="square" lIns="0" tIns="45714" rIns="91426" bIns="45714" rtlCol="0" anchor="ctr">
            <a:spAutoFit/>
          </a:bodyPr>
          <a:lstStyle>
            <a:lvl1pPr algn="l" defTabSz="914264" rtl="0" eaLnBrk="1" latinLnBrk="0" hangingPunct="1">
              <a:spcBef>
                <a:spcPct val="0"/>
              </a:spcBef>
              <a:buNone/>
              <a:defRPr kumimoji="0" lang="en-US" sz="1800" b="1" i="0" u="none" strike="noStrike" kern="1200" cap="all" spc="0" normalizeH="0" baseline="0" noProof="0">
                <a:ln>
                  <a:noFill/>
                </a:ln>
                <a:solidFill>
                  <a:srgbClr val="595959"/>
                </a:solidFill>
                <a:effectLst/>
                <a:uLnTx/>
                <a:uFillTx/>
                <a:latin typeface="Trebuchet MS" pitchFamily="34" charset="0"/>
                <a:ea typeface="+mj-ea"/>
                <a:cs typeface="+mj-cs"/>
              </a:defRPr>
            </a:lvl1pPr>
          </a:lstStyle>
          <a:p>
            <a:r>
              <a:rPr lang="en-IN" dirty="0"/>
              <a:t>SAP BASIS Administration – Logical extension for SAP cloud</a:t>
            </a:r>
          </a:p>
        </p:txBody>
      </p:sp>
      <p:sp>
        <p:nvSpPr>
          <p:cNvPr id="5" name="TextBox 4">
            <a:extLst>
              <a:ext uri="{FF2B5EF4-FFF2-40B4-BE49-F238E27FC236}">
                <a16:creationId xmlns:a16="http://schemas.microsoft.com/office/drawing/2014/main" id="{5B5884F3-63A7-4E5B-A2A2-7F0CC4F9DF9F}"/>
              </a:ext>
            </a:extLst>
          </p:cNvPr>
          <p:cNvSpPr txBox="1"/>
          <p:nvPr/>
        </p:nvSpPr>
        <p:spPr>
          <a:xfrm>
            <a:off x="7335388" y="1183175"/>
            <a:ext cx="2315024" cy="369332"/>
          </a:xfrm>
          <a:prstGeom prst="rect">
            <a:avLst/>
          </a:prstGeom>
          <a:noFill/>
        </p:spPr>
        <p:txBody>
          <a:bodyPr wrap="square" rtlCol="0">
            <a:spAutoFit/>
          </a:bodyPr>
          <a:lstStyle/>
          <a:p>
            <a:r>
              <a:rPr lang="en-US" b="1" dirty="0"/>
              <a:t>Avantra</a:t>
            </a:r>
            <a:endParaRPr lang="en-US" sz="1100" dirty="0"/>
          </a:p>
        </p:txBody>
      </p:sp>
      <p:sp>
        <p:nvSpPr>
          <p:cNvPr id="6" name="TextBox 5">
            <a:extLst>
              <a:ext uri="{FF2B5EF4-FFF2-40B4-BE49-F238E27FC236}">
                <a16:creationId xmlns:a16="http://schemas.microsoft.com/office/drawing/2014/main" id="{F0926E0E-22DE-47A8-B8F4-8DF591532444}"/>
              </a:ext>
            </a:extLst>
          </p:cNvPr>
          <p:cNvSpPr txBox="1"/>
          <p:nvPr/>
        </p:nvSpPr>
        <p:spPr>
          <a:xfrm>
            <a:off x="323528" y="685139"/>
            <a:ext cx="5335401" cy="1892826"/>
          </a:xfrm>
          <a:prstGeom prst="rect">
            <a:avLst/>
          </a:prstGeom>
          <a:noFill/>
        </p:spPr>
        <p:txBody>
          <a:bodyPr wrap="square" rtlCol="0">
            <a:spAutoFit/>
          </a:bodyPr>
          <a:lstStyle/>
          <a:p>
            <a:pPr marL="285750" indent="-285750">
              <a:buFont typeface="Wingdings" panose="05000000000000000000" pitchFamily="2" charset="2"/>
              <a:buChar char="§"/>
            </a:pPr>
            <a:r>
              <a:rPr lang="en-US" sz="1300" dirty="0"/>
              <a:t>Many of our cloud customers selected Sify for Basis support</a:t>
            </a:r>
          </a:p>
          <a:p>
            <a:pPr marL="742893" lvl="1" indent="-285750">
              <a:buFont typeface="Wingdings" panose="05000000000000000000" pitchFamily="2" charset="2"/>
              <a:buChar char="§"/>
            </a:pPr>
            <a:r>
              <a:rPr lang="en-US" sz="1300" dirty="0"/>
              <a:t>On premise / Sify SAP cloud / hyper scalers / hybrid</a:t>
            </a:r>
          </a:p>
          <a:p>
            <a:pPr marL="742893" lvl="1" indent="-285750">
              <a:buFont typeface="Wingdings" panose="05000000000000000000" pitchFamily="2" charset="2"/>
              <a:buChar char="§"/>
            </a:pPr>
            <a:r>
              <a:rPr lang="en-IN" sz="1300" dirty="0"/>
              <a:t>DC / DR / </a:t>
            </a:r>
            <a:r>
              <a:rPr lang="en-IN" sz="1300" dirty="0" err="1"/>
              <a:t>Priamary</a:t>
            </a:r>
            <a:r>
              <a:rPr lang="en-IN" sz="1300" dirty="0"/>
              <a:t> + Secondary</a:t>
            </a:r>
          </a:p>
          <a:p>
            <a:pPr marL="285750" indent="-285750">
              <a:buFont typeface="Wingdings" panose="05000000000000000000" pitchFamily="2" charset="2"/>
              <a:buChar char="§"/>
            </a:pPr>
            <a:r>
              <a:rPr lang="en-IN" sz="1300" dirty="0"/>
              <a:t>Flexible &amp; scalable support models</a:t>
            </a:r>
          </a:p>
          <a:p>
            <a:pPr marL="285750" indent="-285750">
              <a:buFont typeface="Wingdings" panose="05000000000000000000" pitchFamily="2" charset="2"/>
              <a:buChar char="§"/>
            </a:pPr>
            <a:r>
              <a:rPr lang="en-IN" sz="1300" dirty="0"/>
              <a:t>24x7 coverage</a:t>
            </a:r>
          </a:p>
          <a:p>
            <a:pPr marL="285750" indent="-285750">
              <a:buFont typeface="Wingdings" panose="05000000000000000000" pitchFamily="2" charset="2"/>
              <a:buChar char="§"/>
            </a:pPr>
            <a:r>
              <a:rPr lang="en-US" sz="1300" dirty="0"/>
              <a:t>Cost effective – benefits of tools and automation</a:t>
            </a:r>
          </a:p>
          <a:p>
            <a:pPr marL="285750" indent="-285750">
              <a:buFont typeface="Wingdings" panose="05000000000000000000" pitchFamily="2" charset="2"/>
              <a:buChar char="§"/>
            </a:pPr>
            <a:r>
              <a:rPr lang="en-US" sz="1300" dirty="0"/>
              <a:t>Reduced person dependency, knowledge process framework</a:t>
            </a:r>
          </a:p>
          <a:p>
            <a:pPr marL="285750" indent="-285750">
              <a:buFont typeface="Wingdings" panose="05000000000000000000" pitchFamily="2" charset="2"/>
              <a:buChar char="§"/>
            </a:pPr>
            <a:r>
              <a:rPr lang="en-US" sz="1300" dirty="0"/>
              <a:t>Not reliant on SAP tools only</a:t>
            </a:r>
          </a:p>
          <a:p>
            <a:pPr marL="285750" indent="-285750">
              <a:buFont typeface="Wingdings" panose="05000000000000000000" pitchFamily="2" charset="2"/>
              <a:buChar char="§"/>
            </a:pPr>
            <a:endParaRPr lang="en-IN" sz="1300" dirty="0"/>
          </a:p>
        </p:txBody>
      </p:sp>
      <p:sp>
        <p:nvSpPr>
          <p:cNvPr id="7" name="Arrow: Right 6">
            <a:extLst>
              <a:ext uri="{FF2B5EF4-FFF2-40B4-BE49-F238E27FC236}">
                <a16:creationId xmlns:a16="http://schemas.microsoft.com/office/drawing/2014/main" id="{B3EE6471-92BA-4B48-A86F-7B02A5F0A944}"/>
              </a:ext>
            </a:extLst>
          </p:cNvPr>
          <p:cNvSpPr/>
          <p:nvPr/>
        </p:nvSpPr>
        <p:spPr>
          <a:xfrm>
            <a:off x="796568" y="2580626"/>
            <a:ext cx="2783830" cy="2071460"/>
          </a:xfrm>
          <a:prstGeom prst="rightArrow">
            <a:avLst>
              <a:gd name="adj1" fmla="val 65620"/>
              <a:gd name="adj2" fmla="val 26910"/>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8100" lvl="0">
              <a:spcBef>
                <a:spcPts val="75"/>
              </a:spcBef>
            </a:pPr>
            <a:r>
              <a:rPr lang="en-US" sz="1500" b="1" dirty="0">
                <a:solidFill>
                  <a:srgbClr val="595959"/>
                </a:solidFill>
                <a:latin typeface="Trebuchet MS" pitchFamily="34" charset="0"/>
              </a:rPr>
              <a:t>Proactive Management </a:t>
            </a:r>
          </a:p>
          <a:p>
            <a:pPr marL="226772" lvl="0" indent="-226772">
              <a:spcBef>
                <a:spcPts val="75"/>
              </a:spcBef>
              <a:buFont typeface="Wingdings" panose="05000000000000000000" pitchFamily="2" charset="2"/>
              <a:buChar char="§"/>
            </a:pPr>
            <a:r>
              <a:rPr lang="en-US" sz="1200" dirty="0">
                <a:solidFill>
                  <a:srgbClr val="595959"/>
                </a:solidFill>
                <a:latin typeface="Trebuchet MS" pitchFamily="34" charset="0"/>
              </a:rPr>
              <a:t>Full Landscape Visibility</a:t>
            </a:r>
          </a:p>
          <a:p>
            <a:pPr marL="226772" lvl="0" indent="-226772">
              <a:spcBef>
                <a:spcPts val="75"/>
              </a:spcBef>
              <a:buFont typeface="Wingdings" panose="05000000000000000000" pitchFamily="2" charset="2"/>
              <a:buChar char="§"/>
            </a:pPr>
            <a:r>
              <a:rPr lang="en-US" sz="1200" dirty="0">
                <a:solidFill>
                  <a:srgbClr val="595959"/>
                </a:solidFill>
                <a:latin typeface="Trebuchet MS" pitchFamily="34" charset="0"/>
              </a:rPr>
              <a:t>Automation</a:t>
            </a:r>
          </a:p>
          <a:p>
            <a:pPr marL="226772" lvl="0" indent="-226772">
              <a:spcBef>
                <a:spcPts val="75"/>
              </a:spcBef>
              <a:buFont typeface="Wingdings" panose="05000000000000000000" pitchFamily="2" charset="2"/>
              <a:buChar char="§"/>
            </a:pPr>
            <a:r>
              <a:rPr lang="en-US" sz="1200" dirty="0">
                <a:solidFill>
                  <a:srgbClr val="595959"/>
                </a:solidFill>
                <a:latin typeface="Trebuchet MS" pitchFamily="34" charset="0"/>
              </a:rPr>
              <a:t>Time savings</a:t>
            </a:r>
          </a:p>
          <a:p>
            <a:pPr marL="226772" lvl="0" indent="-226772">
              <a:spcBef>
                <a:spcPts val="75"/>
              </a:spcBef>
              <a:buFont typeface="Wingdings" panose="05000000000000000000" pitchFamily="2" charset="2"/>
              <a:buChar char="§"/>
            </a:pPr>
            <a:r>
              <a:rPr lang="en-US" sz="1200" dirty="0">
                <a:solidFill>
                  <a:srgbClr val="595959"/>
                </a:solidFill>
                <a:latin typeface="Trebuchet MS" pitchFamily="34" charset="0"/>
              </a:rPr>
              <a:t>Improve quality &amp; consistency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ChangeArrowheads="1"/>
          </p:cNvSpPr>
          <p:nvPr/>
        </p:nvSpPr>
        <p:spPr bwMode="auto">
          <a:xfrm>
            <a:off x="358775" y="1851650"/>
            <a:ext cx="1440000" cy="280319"/>
          </a:xfrm>
          <a:prstGeom prst="rect">
            <a:avLst/>
          </a:prstGeom>
          <a:solidFill>
            <a:srgbClr val="556677"/>
          </a:solidFill>
          <a:ln w="9525">
            <a:noFill/>
            <a:miter lim="800000"/>
            <a:headEnd/>
            <a:tailEnd/>
          </a:ln>
          <a:effectLst/>
        </p:spPr>
        <p:txBody>
          <a:bodyPr wrap="none" anchor="ctr"/>
          <a:lstStyle/>
          <a:p>
            <a:pPr eaLnBrk="1" hangingPunct="1">
              <a:lnSpc>
                <a:spcPct val="100000"/>
              </a:lnSpc>
            </a:pPr>
            <a:r>
              <a:rPr lang="en-US" sz="1000" b="1" dirty="0">
                <a:solidFill>
                  <a:schemeClr val="bg1"/>
                </a:solidFill>
                <a:latin typeface="+mj-lt"/>
              </a:rPr>
              <a:t>Scope of Work</a:t>
            </a:r>
          </a:p>
        </p:txBody>
      </p:sp>
      <p:sp>
        <p:nvSpPr>
          <p:cNvPr id="7" name="Rectangle 6"/>
          <p:cNvSpPr>
            <a:spLocks noChangeArrowheads="1"/>
          </p:cNvSpPr>
          <p:nvPr/>
        </p:nvSpPr>
        <p:spPr bwMode="auto">
          <a:xfrm>
            <a:off x="4716462" y="1851650"/>
            <a:ext cx="1440000" cy="284908"/>
          </a:xfrm>
          <a:prstGeom prst="rect">
            <a:avLst/>
          </a:prstGeom>
          <a:solidFill>
            <a:srgbClr val="556677"/>
          </a:solidFill>
          <a:ln w="9525">
            <a:noFill/>
            <a:miter lim="800000"/>
            <a:headEnd/>
            <a:tailEnd/>
          </a:ln>
          <a:effectLst/>
        </p:spPr>
        <p:txBody>
          <a:bodyPr wrap="none" anchor="ctr"/>
          <a:lstStyle/>
          <a:p>
            <a:pPr eaLnBrk="1" hangingPunct="1">
              <a:lnSpc>
                <a:spcPct val="100000"/>
              </a:lnSpc>
            </a:pPr>
            <a:r>
              <a:rPr lang="en-US" sz="1000" b="1" dirty="0">
                <a:solidFill>
                  <a:schemeClr val="bg1"/>
                </a:solidFill>
                <a:latin typeface="+mj-lt"/>
              </a:rPr>
              <a:t>Solution</a:t>
            </a:r>
            <a:r>
              <a:rPr lang="en-US" sz="1000" b="1" dirty="0">
                <a:latin typeface="+mj-lt"/>
              </a:rPr>
              <a:t> </a:t>
            </a:r>
            <a:r>
              <a:rPr lang="en-US" sz="1000" b="1" dirty="0">
                <a:solidFill>
                  <a:schemeClr val="bg1"/>
                </a:solidFill>
                <a:latin typeface="+mj-lt"/>
              </a:rPr>
              <a:t>Highlights</a:t>
            </a:r>
          </a:p>
        </p:txBody>
      </p:sp>
      <p:sp>
        <p:nvSpPr>
          <p:cNvPr id="8" name="Rectangle 6"/>
          <p:cNvSpPr>
            <a:spLocks noChangeArrowheads="1"/>
          </p:cNvSpPr>
          <p:nvPr/>
        </p:nvSpPr>
        <p:spPr bwMode="auto">
          <a:xfrm>
            <a:off x="358775" y="3453601"/>
            <a:ext cx="1440000" cy="278073"/>
          </a:xfrm>
          <a:prstGeom prst="rect">
            <a:avLst/>
          </a:prstGeom>
          <a:solidFill>
            <a:srgbClr val="556677"/>
          </a:solidFill>
          <a:ln w="9525">
            <a:noFill/>
            <a:miter lim="800000"/>
            <a:headEnd/>
            <a:tailEnd/>
          </a:ln>
          <a:effectLst/>
        </p:spPr>
        <p:txBody>
          <a:bodyPr wrap="none" anchor="ctr"/>
          <a:lstStyle/>
          <a:p>
            <a:pPr eaLnBrk="1" hangingPunct="1">
              <a:lnSpc>
                <a:spcPct val="100000"/>
              </a:lnSpc>
            </a:pPr>
            <a:r>
              <a:rPr lang="en-US" sz="1000" b="1" dirty="0">
                <a:solidFill>
                  <a:schemeClr val="bg1"/>
                </a:solidFill>
                <a:latin typeface="+mj-lt"/>
              </a:rPr>
              <a:t>Benefits</a:t>
            </a:r>
          </a:p>
        </p:txBody>
      </p:sp>
      <p:sp>
        <p:nvSpPr>
          <p:cNvPr id="16" name="Rectangle 15"/>
          <p:cNvSpPr>
            <a:spLocks noChangeArrowheads="1"/>
          </p:cNvSpPr>
          <p:nvPr/>
        </p:nvSpPr>
        <p:spPr bwMode="auto">
          <a:xfrm>
            <a:off x="4716462" y="3091150"/>
            <a:ext cx="1440000" cy="278073"/>
          </a:xfrm>
          <a:prstGeom prst="rect">
            <a:avLst/>
          </a:prstGeom>
          <a:solidFill>
            <a:srgbClr val="556677"/>
          </a:solidFill>
          <a:ln w="9525">
            <a:noFill/>
            <a:miter lim="800000"/>
            <a:headEnd/>
            <a:tailEnd/>
          </a:ln>
          <a:effectLst/>
        </p:spPr>
        <p:txBody>
          <a:bodyPr wrap="none" anchor="ctr"/>
          <a:lstStyle/>
          <a:p>
            <a:pPr eaLnBrk="1" hangingPunct="1">
              <a:lnSpc>
                <a:spcPct val="100000"/>
              </a:lnSpc>
            </a:pPr>
            <a:r>
              <a:rPr lang="en-US" sz="1000" b="1" dirty="0">
                <a:solidFill>
                  <a:schemeClr val="bg1"/>
                </a:solidFill>
                <a:latin typeface="+mj-lt"/>
              </a:rPr>
              <a:t>Challenges</a:t>
            </a:r>
          </a:p>
        </p:txBody>
      </p:sp>
      <p:sp>
        <p:nvSpPr>
          <p:cNvPr id="32" name="Title 31">
            <a:extLst>
              <a:ext uri="{FF2B5EF4-FFF2-40B4-BE49-F238E27FC236}">
                <a16:creationId xmlns:a16="http://schemas.microsoft.com/office/drawing/2014/main" id="{1DCE9567-8578-4826-BA37-8AEAAD55E3D2}"/>
              </a:ext>
            </a:extLst>
          </p:cNvPr>
          <p:cNvSpPr>
            <a:spLocks noGrp="1"/>
          </p:cNvSpPr>
          <p:nvPr>
            <p:ph type="title"/>
          </p:nvPr>
        </p:nvSpPr>
        <p:spPr/>
        <p:txBody>
          <a:bodyPr/>
          <a:lstStyle/>
          <a:p>
            <a:pPr lvl="0"/>
            <a:r>
              <a:rPr lang="en-IN" dirty="0"/>
              <a:t>COMPLEX migrations - TATA sponge – SAP Carveout </a:t>
            </a:r>
          </a:p>
        </p:txBody>
      </p:sp>
      <p:sp>
        <p:nvSpPr>
          <p:cNvPr id="13" name="Rectangle 12">
            <a:extLst>
              <a:ext uri="{FF2B5EF4-FFF2-40B4-BE49-F238E27FC236}">
                <a16:creationId xmlns:a16="http://schemas.microsoft.com/office/drawing/2014/main" id="{57BADFDE-AF29-4936-AEE0-77883E12D44B}"/>
              </a:ext>
            </a:extLst>
          </p:cNvPr>
          <p:cNvSpPr/>
          <p:nvPr/>
        </p:nvSpPr>
        <p:spPr>
          <a:xfrm>
            <a:off x="7180554" y="1023421"/>
            <a:ext cx="1568160" cy="759322"/>
          </a:xfrm>
          <a:prstGeom prst="rect">
            <a:avLst/>
          </a:prstGeom>
          <a:solidFill>
            <a:schemeClr val="bg1"/>
          </a:solidFill>
          <a:ln w="1270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Rectangle 20">
            <a:extLst>
              <a:ext uri="{FF2B5EF4-FFF2-40B4-BE49-F238E27FC236}">
                <a16:creationId xmlns:a16="http://schemas.microsoft.com/office/drawing/2014/main" id="{D9F89811-9B4D-4CF0-BE01-9D9BBD250BE4}"/>
              </a:ext>
            </a:extLst>
          </p:cNvPr>
          <p:cNvSpPr/>
          <p:nvPr/>
        </p:nvSpPr>
        <p:spPr>
          <a:xfrm>
            <a:off x="358775" y="3727368"/>
            <a:ext cx="4065940" cy="958931"/>
          </a:xfrm>
          <a:prstGeom prst="rect">
            <a:avLst/>
          </a:prstGeom>
          <a:noFill/>
          <a:ln w="1270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19">
            <a:extLst>
              <a:ext uri="{FF2B5EF4-FFF2-40B4-BE49-F238E27FC236}">
                <a16:creationId xmlns:a16="http://schemas.microsoft.com/office/drawing/2014/main" id="{78F63315-353E-4637-A8C3-4D5ABF570947}"/>
              </a:ext>
            </a:extLst>
          </p:cNvPr>
          <p:cNvSpPr txBox="1"/>
          <p:nvPr/>
        </p:nvSpPr>
        <p:spPr>
          <a:xfrm>
            <a:off x="363600" y="3752694"/>
            <a:ext cx="3967320" cy="923330"/>
          </a:xfrm>
          <a:prstGeom prst="rect">
            <a:avLst/>
          </a:prstGeom>
          <a:noFill/>
        </p:spPr>
        <p:txBody>
          <a:bodyPr wrap="square" rtlCol="0">
            <a:spAutoFit/>
          </a:bodyPr>
          <a:lstStyle/>
          <a:p>
            <a:pPr marL="171450" indent="-171450">
              <a:buFont typeface="Arial" panose="020B0604020202020204" pitchFamily="34" charset="0"/>
              <a:buChar char="•"/>
            </a:pPr>
            <a:r>
              <a:rPr lang="en-IN" sz="900" dirty="0"/>
              <a:t>Improvement in SAP system performance </a:t>
            </a:r>
          </a:p>
          <a:p>
            <a:pPr marL="171450" indent="-171450">
              <a:buFont typeface="Arial" panose="020B0604020202020204" pitchFamily="34" charset="0"/>
              <a:buChar char="•"/>
            </a:pPr>
            <a:r>
              <a:rPr lang="en-US" sz="900" dirty="0"/>
              <a:t>Carving out only specific data based on profit center</a:t>
            </a:r>
          </a:p>
          <a:p>
            <a:pPr marL="171450" indent="-171450">
              <a:buFont typeface="Arial" panose="020B0604020202020204" pitchFamily="34" charset="0"/>
              <a:buChar char="•"/>
            </a:pPr>
            <a:r>
              <a:rPr lang="en-IN" sz="900" dirty="0"/>
              <a:t>Minimal business impact </a:t>
            </a:r>
          </a:p>
          <a:p>
            <a:pPr marL="171450" indent="-171450">
              <a:buFont typeface="Arial" panose="020B0604020202020204" pitchFamily="34" charset="0"/>
              <a:buChar char="•"/>
            </a:pPr>
            <a:r>
              <a:rPr lang="en-US" sz="900" dirty="0"/>
              <a:t>Harmonization of data</a:t>
            </a:r>
          </a:p>
          <a:p>
            <a:pPr marL="171450" indent="-171450">
              <a:buFont typeface="Arial" panose="020B0604020202020204" pitchFamily="34" charset="0"/>
              <a:buChar char="•"/>
            </a:pPr>
            <a:r>
              <a:rPr lang="en-US" sz="900" dirty="0"/>
              <a:t>Reduction of time due to the optimization framework</a:t>
            </a:r>
          </a:p>
          <a:p>
            <a:pPr marL="171450" indent="-171450">
              <a:buFont typeface="Arial" panose="020B0604020202020204" pitchFamily="34" charset="0"/>
              <a:buChar char="•"/>
            </a:pPr>
            <a:endParaRPr lang="en-IN" sz="900" dirty="0">
              <a:solidFill>
                <a:srgbClr val="0C0D0E"/>
              </a:solidFill>
            </a:endParaRPr>
          </a:p>
        </p:txBody>
      </p:sp>
      <p:sp>
        <p:nvSpPr>
          <p:cNvPr id="24" name="Rectangle 23">
            <a:extLst>
              <a:ext uri="{FF2B5EF4-FFF2-40B4-BE49-F238E27FC236}">
                <a16:creationId xmlns:a16="http://schemas.microsoft.com/office/drawing/2014/main" id="{3A5FF37A-06C4-45EE-A735-263DE6CD9FD2}"/>
              </a:ext>
            </a:extLst>
          </p:cNvPr>
          <p:cNvSpPr/>
          <p:nvPr/>
        </p:nvSpPr>
        <p:spPr>
          <a:xfrm>
            <a:off x="358775" y="2128822"/>
            <a:ext cx="4065940" cy="1242801"/>
          </a:xfrm>
          <a:prstGeom prst="rect">
            <a:avLst/>
          </a:prstGeom>
          <a:noFill/>
          <a:ln w="1270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TextBox 21">
            <a:extLst>
              <a:ext uri="{FF2B5EF4-FFF2-40B4-BE49-F238E27FC236}">
                <a16:creationId xmlns:a16="http://schemas.microsoft.com/office/drawing/2014/main" id="{3A5F3A29-4E0D-47E9-B9CF-8087695B00A8}"/>
              </a:ext>
            </a:extLst>
          </p:cNvPr>
          <p:cNvSpPr txBox="1"/>
          <p:nvPr/>
        </p:nvSpPr>
        <p:spPr>
          <a:xfrm>
            <a:off x="363571" y="2127641"/>
            <a:ext cx="3964589" cy="784830"/>
          </a:xfrm>
          <a:prstGeom prst="rect">
            <a:avLst/>
          </a:prstGeom>
          <a:noFill/>
        </p:spPr>
        <p:txBody>
          <a:bodyPr wrap="square" rtlCol="0">
            <a:spAutoFit/>
          </a:bodyPr>
          <a:lstStyle/>
          <a:p>
            <a:pPr marL="171450" indent="-171450">
              <a:buFont typeface="Arial" panose="020B0604020202020204" pitchFamily="34" charset="0"/>
              <a:buChar char="•"/>
            </a:pPr>
            <a:r>
              <a:rPr lang="en-IN" sz="900" dirty="0">
                <a:solidFill>
                  <a:srgbClr val="0C0D0E"/>
                </a:solidFill>
              </a:rPr>
              <a:t>Perform Selective carve-out of SAP data based on specific Profit </a:t>
            </a:r>
            <a:r>
              <a:rPr lang="en-IN" sz="900" dirty="0" err="1">
                <a:solidFill>
                  <a:srgbClr val="0C0D0E"/>
                </a:solidFill>
              </a:rPr>
              <a:t>Centers</a:t>
            </a:r>
            <a:r>
              <a:rPr lang="en-IN" sz="900" dirty="0">
                <a:solidFill>
                  <a:srgbClr val="0C0D0E"/>
                </a:solidFill>
              </a:rPr>
              <a:t>, Cost </a:t>
            </a:r>
            <a:r>
              <a:rPr lang="en-IN" sz="900" dirty="0" err="1">
                <a:solidFill>
                  <a:srgbClr val="0C0D0E"/>
                </a:solidFill>
              </a:rPr>
              <a:t>Centers</a:t>
            </a:r>
            <a:r>
              <a:rPr lang="en-IN" sz="900" dirty="0">
                <a:solidFill>
                  <a:srgbClr val="0C0D0E"/>
                </a:solidFill>
              </a:rPr>
              <a:t>, Plants from source </a:t>
            </a:r>
            <a:r>
              <a:rPr lang="en-IN" sz="900" dirty="0" err="1">
                <a:solidFill>
                  <a:srgbClr val="0C0D0E"/>
                </a:solidFill>
              </a:rPr>
              <a:t>SoH</a:t>
            </a:r>
            <a:r>
              <a:rPr lang="en-IN" sz="900" dirty="0">
                <a:solidFill>
                  <a:srgbClr val="0C0D0E"/>
                </a:solidFill>
              </a:rPr>
              <a:t> system`</a:t>
            </a:r>
          </a:p>
          <a:p>
            <a:pPr marL="171450" indent="-171450">
              <a:buFont typeface="Arial" panose="020B0604020202020204" pitchFamily="34" charset="0"/>
              <a:buChar char="•"/>
            </a:pPr>
            <a:r>
              <a:rPr lang="en-IN" sz="900" dirty="0">
                <a:solidFill>
                  <a:srgbClr val="0C0D0E"/>
                </a:solidFill>
              </a:rPr>
              <a:t>Set up a new </a:t>
            </a:r>
            <a:r>
              <a:rPr lang="en-IN" sz="900" dirty="0" err="1">
                <a:solidFill>
                  <a:srgbClr val="0C0D0E"/>
                </a:solidFill>
              </a:rPr>
              <a:t>SoH</a:t>
            </a:r>
            <a:r>
              <a:rPr lang="en-IN" sz="900" dirty="0">
                <a:solidFill>
                  <a:srgbClr val="0C0D0E"/>
                </a:solidFill>
              </a:rPr>
              <a:t> landscape on AWS with the Carve-out data</a:t>
            </a:r>
          </a:p>
          <a:p>
            <a:pPr marL="171450" indent="-171450">
              <a:buFont typeface="Arial" panose="020B0604020202020204" pitchFamily="34" charset="0"/>
              <a:buChar char="•"/>
            </a:pPr>
            <a:r>
              <a:rPr lang="en-IN" sz="900" dirty="0">
                <a:solidFill>
                  <a:srgbClr val="0C0D0E"/>
                </a:solidFill>
              </a:rPr>
              <a:t>Migrate APO, DMS, Portals from on Premise to AWS</a:t>
            </a:r>
          </a:p>
          <a:p>
            <a:pPr marL="171450" indent="-171450">
              <a:buFont typeface="Arial" panose="020B0604020202020204" pitchFamily="34" charset="0"/>
              <a:buChar char="•"/>
            </a:pPr>
            <a:r>
              <a:rPr lang="en-US" sz="900" dirty="0">
                <a:solidFill>
                  <a:srgbClr val="0C0D0E"/>
                </a:solidFill>
              </a:rPr>
              <a:t>Integration of SAP systems between </a:t>
            </a:r>
            <a:r>
              <a:rPr lang="en-US" sz="900" dirty="0" err="1">
                <a:solidFill>
                  <a:srgbClr val="0C0D0E"/>
                </a:solidFill>
              </a:rPr>
              <a:t>SoH</a:t>
            </a:r>
            <a:r>
              <a:rPr lang="en-US" sz="900" dirty="0">
                <a:solidFill>
                  <a:srgbClr val="0C0D0E"/>
                </a:solidFill>
              </a:rPr>
              <a:t>, APO, EP, DMS</a:t>
            </a:r>
            <a:endParaRPr lang="en-NZ" sz="900" dirty="0">
              <a:solidFill>
                <a:srgbClr val="0C0D0E"/>
              </a:solidFill>
            </a:endParaRPr>
          </a:p>
        </p:txBody>
      </p:sp>
      <p:sp>
        <p:nvSpPr>
          <p:cNvPr id="26" name="Rectangle 25">
            <a:extLst>
              <a:ext uri="{FF2B5EF4-FFF2-40B4-BE49-F238E27FC236}">
                <a16:creationId xmlns:a16="http://schemas.microsoft.com/office/drawing/2014/main" id="{052299EF-D9D0-4549-83FF-A45298F6ACBA}"/>
              </a:ext>
            </a:extLst>
          </p:cNvPr>
          <p:cNvSpPr/>
          <p:nvPr/>
        </p:nvSpPr>
        <p:spPr>
          <a:xfrm>
            <a:off x="4719285" y="3376059"/>
            <a:ext cx="4029429" cy="1310240"/>
          </a:xfrm>
          <a:prstGeom prst="rect">
            <a:avLst/>
          </a:prstGeom>
          <a:noFill/>
          <a:ln w="1270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TextBox 26">
            <a:extLst>
              <a:ext uri="{FF2B5EF4-FFF2-40B4-BE49-F238E27FC236}">
                <a16:creationId xmlns:a16="http://schemas.microsoft.com/office/drawing/2014/main" id="{67AF2A2F-1BC6-426F-B79A-768AFCA32AF2}"/>
              </a:ext>
            </a:extLst>
          </p:cNvPr>
          <p:cNvSpPr txBox="1"/>
          <p:nvPr/>
        </p:nvSpPr>
        <p:spPr>
          <a:xfrm>
            <a:off x="4719285" y="3356337"/>
            <a:ext cx="3977675" cy="1338828"/>
          </a:xfrm>
          <a:prstGeom prst="rect">
            <a:avLst/>
          </a:prstGeom>
          <a:noFill/>
        </p:spPr>
        <p:txBody>
          <a:bodyPr wrap="square" rtlCol="0">
            <a:spAutoFit/>
          </a:bodyPr>
          <a:lstStyle/>
          <a:p>
            <a:pPr marL="171450" indent="-171450">
              <a:buFont typeface="Arial" panose="020B0604020202020204" pitchFamily="34" charset="0"/>
              <a:buChar char="•"/>
            </a:pPr>
            <a:r>
              <a:rPr lang="en-IN" sz="900" dirty="0">
                <a:solidFill>
                  <a:srgbClr val="0C0D0E"/>
                </a:solidFill>
              </a:rPr>
              <a:t>Maintaining SAP system Connectivity with APO, EP during &amp; after carveout</a:t>
            </a:r>
          </a:p>
          <a:p>
            <a:pPr marL="171450" indent="-171450">
              <a:buFont typeface="Arial" panose="020B0604020202020204" pitchFamily="34" charset="0"/>
              <a:buChar char="•"/>
            </a:pPr>
            <a:r>
              <a:rPr lang="en-US" sz="900" dirty="0"/>
              <a:t>Clear separation between data that may be transferred and data that cannot leave the selling company under any circumstances for compliance reasons</a:t>
            </a:r>
          </a:p>
          <a:p>
            <a:pPr marL="171450" indent="-171450">
              <a:buFont typeface="Arial" panose="020B0604020202020204" pitchFamily="34" charset="0"/>
              <a:buChar char="•"/>
            </a:pPr>
            <a:r>
              <a:rPr lang="en-US" sz="900" dirty="0"/>
              <a:t>Risks for the continuation </a:t>
            </a:r>
          </a:p>
          <a:p>
            <a:pPr marL="171450" indent="-171450">
              <a:buFont typeface="Arial" panose="020B0604020202020204" pitchFamily="34" charset="0"/>
              <a:buChar char="•"/>
            </a:pPr>
            <a:r>
              <a:rPr lang="en-US" sz="900" dirty="0"/>
              <a:t>Avoidance of impairments of the SAP systems during the carve-out</a:t>
            </a:r>
          </a:p>
          <a:p>
            <a:pPr marL="171450" indent="-171450">
              <a:buFont typeface="Arial" panose="020B0604020202020204" pitchFamily="34" charset="0"/>
              <a:buChar char="•"/>
            </a:pPr>
            <a:r>
              <a:rPr lang="en-US" sz="900" dirty="0"/>
              <a:t>Identification of the data to be transferred to the buyer’s systems</a:t>
            </a:r>
          </a:p>
          <a:p>
            <a:pPr marL="171450" indent="-171450">
              <a:buFont typeface="Arial" panose="020B0604020202020204" pitchFamily="34" charset="0"/>
              <a:buChar char="•"/>
            </a:pPr>
            <a:r>
              <a:rPr lang="en-US" sz="900" dirty="0"/>
              <a:t>Data protection during carve-out</a:t>
            </a:r>
          </a:p>
        </p:txBody>
      </p:sp>
      <p:sp>
        <p:nvSpPr>
          <p:cNvPr id="28" name="Rectangle 27">
            <a:extLst>
              <a:ext uri="{FF2B5EF4-FFF2-40B4-BE49-F238E27FC236}">
                <a16:creationId xmlns:a16="http://schemas.microsoft.com/office/drawing/2014/main" id="{40946790-B8AC-49CA-8BEE-ADED2ADEE280}"/>
              </a:ext>
            </a:extLst>
          </p:cNvPr>
          <p:cNvSpPr/>
          <p:nvPr/>
        </p:nvSpPr>
        <p:spPr>
          <a:xfrm>
            <a:off x="4716461" y="2128824"/>
            <a:ext cx="4029429" cy="878120"/>
          </a:xfrm>
          <a:prstGeom prst="rect">
            <a:avLst/>
          </a:prstGeom>
          <a:noFill/>
          <a:ln w="1270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TextBox 28">
            <a:extLst>
              <a:ext uri="{FF2B5EF4-FFF2-40B4-BE49-F238E27FC236}">
                <a16:creationId xmlns:a16="http://schemas.microsoft.com/office/drawing/2014/main" id="{AAB124CE-D6EB-4B42-A26D-7A3DDD43EA13}"/>
              </a:ext>
            </a:extLst>
          </p:cNvPr>
          <p:cNvSpPr txBox="1"/>
          <p:nvPr/>
        </p:nvSpPr>
        <p:spPr>
          <a:xfrm>
            <a:off x="4716460" y="2154733"/>
            <a:ext cx="3974937" cy="784830"/>
          </a:xfrm>
          <a:prstGeom prst="rect">
            <a:avLst/>
          </a:prstGeom>
          <a:noFill/>
        </p:spPr>
        <p:txBody>
          <a:bodyPr wrap="square" rtlCol="0">
            <a:spAutoFit/>
          </a:bodyPr>
          <a:lstStyle/>
          <a:p>
            <a:pPr marL="171450" indent="-171450">
              <a:buFont typeface="Arial" panose="020B0604020202020204" pitchFamily="34" charset="0"/>
              <a:buChar char="•"/>
            </a:pPr>
            <a:r>
              <a:rPr lang="en-IN" sz="900" dirty="0">
                <a:solidFill>
                  <a:srgbClr val="0C0D0E"/>
                </a:solidFill>
              </a:rPr>
              <a:t>Built the SAP Sandbox server from PRD server and Data Carve out has been carried successfully.</a:t>
            </a:r>
          </a:p>
          <a:p>
            <a:pPr marL="171450" indent="-171450">
              <a:buFont typeface="Arial" panose="020B0604020202020204" pitchFamily="34" charset="0"/>
              <a:buChar char="•"/>
            </a:pPr>
            <a:r>
              <a:rPr lang="en-IN" sz="900" dirty="0">
                <a:solidFill>
                  <a:srgbClr val="0C0D0E"/>
                </a:solidFill>
              </a:rPr>
              <a:t>The End User connectivity for the New Cloud Servers</a:t>
            </a:r>
          </a:p>
          <a:p>
            <a:pPr marL="171450" indent="-171450">
              <a:buFont typeface="Arial" panose="020B0604020202020204" pitchFamily="34" charset="0"/>
              <a:buChar char="•"/>
            </a:pPr>
            <a:r>
              <a:rPr lang="en-IN" sz="900" dirty="0">
                <a:solidFill>
                  <a:srgbClr val="0C0D0E"/>
                </a:solidFill>
              </a:rPr>
              <a:t>Site to site VPN connectivity</a:t>
            </a:r>
          </a:p>
          <a:p>
            <a:pPr marL="171450" indent="-171450">
              <a:buFont typeface="Arial" panose="020B0604020202020204" pitchFamily="34" charset="0"/>
              <a:buChar char="•"/>
            </a:pPr>
            <a:r>
              <a:rPr lang="en-IN" sz="900" dirty="0">
                <a:solidFill>
                  <a:srgbClr val="0C0D0E"/>
                </a:solidFill>
              </a:rPr>
              <a:t>SAP integration &amp; landscape were maintained   </a:t>
            </a:r>
          </a:p>
        </p:txBody>
      </p:sp>
      <p:sp>
        <p:nvSpPr>
          <p:cNvPr id="23" name="Rectangle 22">
            <a:extLst>
              <a:ext uri="{FF2B5EF4-FFF2-40B4-BE49-F238E27FC236}">
                <a16:creationId xmlns:a16="http://schemas.microsoft.com/office/drawing/2014/main" id="{C2F5E3BA-C957-4EF1-BAC2-3D831DA7F21D}"/>
              </a:ext>
            </a:extLst>
          </p:cNvPr>
          <p:cNvSpPr/>
          <p:nvPr/>
        </p:nvSpPr>
        <p:spPr>
          <a:xfrm>
            <a:off x="1187530" y="1023421"/>
            <a:ext cx="5993023" cy="759322"/>
          </a:xfrm>
          <a:prstGeom prst="rect">
            <a:avLst/>
          </a:prstGeom>
          <a:noFill/>
          <a:ln w="1270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TextBox 24">
            <a:extLst>
              <a:ext uri="{FF2B5EF4-FFF2-40B4-BE49-F238E27FC236}">
                <a16:creationId xmlns:a16="http://schemas.microsoft.com/office/drawing/2014/main" id="{C5ED1C15-05A7-4A63-AE1A-B3418C58AEF9}"/>
              </a:ext>
            </a:extLst>
          </p:cNvPr>
          <p:cNvSpPr txBox="1"/>
          <p:nvPr/>
        </p:nvSpPr>
        <p:spPr>
          <a:xfrm>
            <a:off x="1187531" y="1040964"/>
            <a:ext cx="5904819" cy="769441"/>
          </a:xfrm>
          <a:prstGeom prst="rect">
            <a:avLst/>
          </a:prstGeom>
          <a:noFill/>
        </p:spPr>
        <p:txBody>
          <a:bodyPr wrap="square" rtlCol="0">
            <a:spAutoFit/>
          </a:bodyPr>
          <a:lstStyle/>
          <a:p>
            <a:pPr algn="just"/>
            <a:r>
              <a:rPr lang="en-US" sz="1100" dirty="0">
                <a:solidFill>
                  <a:srgbClr val="10253F"/>
                </a:solidFill>
              </a:rPr>
              <a:t>TATA SPONGE has purchased Steel business unit from UML (Usha Martin Limited). As part of agreement and out of statuary requirement, business specific data pertaining to only the Steel Business needed to be carved out of Usha Martin’s system and moved to new SAP landscape set up in AWS. </a:t>
            </a:r>
          </a:p>
        </p:txBody>
      </p:sp>
      <p:pic>
        <p:nvPicPr>
          <p:cNvPr id="30" name="Picture 29">
            <a:extLst>
              <a:ext uri="{FF2B5EF4-FFF2-40B4-BE49-F238E27FC236}">
                <a16:creationId xmlns:a16="http://schemas.microsoft.com/office/drawing/2014/main" id="{458CD63A-FD99-4E96-8513-1E488846AC45}"/>
              </a:ext>
            </a:extLst>
          </p:cNvPr>
          <p:cNvPicPr>
            <a:picLocks noChangeAspect="1"/>
          </p:cNvPicPr>
          <p:nvPr/>
        </p:nvPicPr>
        <p:blipFill>
          <a:blip r:embed="rId3"/>
          <a:stretch>
            <a:fillRect/>
          </a:stretch>
        </p:blipFill>
        <p:spPr>
          <a:xfrm>
            <a:off x="7582165" y="1129683"/>
            <a:ext cx="878375" cy="556035"/>
          </a:xfrm>
          <a:prstGeom prst="rect">
            <a:avLst/>
          </a:prstGeom>
        </p:spPr>
      </p:pic>
      <p:pic>
        <p:nvPicPr>
          <p:cNvPr id="31" name="Picture 10" descr="Image result for platform  migration icon">
            <a:extLst>
              <a:ext uri="{FF2B5EF4-FFF2-40B4-BE49-F238E27FC236}">
                <a16:creationId xmlns:a16="http://schemas.microsoft.com/office/drawing/2014/main" id="{315CE94C-0D2A-4EBB-89CA-93A90FE01A59}"/>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46562" y="1024532"/>
            <a:ext cx="940967" cy="770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4164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ChangeArrowheads="1"/>
          </p:cNvSpPr>
          <p:nvPr/>
        </p:nvSpPr>
        <p:spPr bwMode="auto">
          <a:xfrm>
            <a:off x="363600" y="1851651"/>
            <a:ext cx="1440000" cy="280319"/>
          </a:xfrm>
          <a:prstGeom prst="rect">
            <a:avLst/>
          </a:prstGeom>
          <a:solidFill>
            <a:srgbClr val="556677"/>
          </a:solidFill>
          <a:ln w="9525">
            <a:noFill/>
            <a:miter lim="800000"/>
            <a:headEnd/>
            <a:tailEnd/>
          </a:ln>
          <a:effectLst/>
        </p:spPr>
        <p:txBody>
          <a:bodyPr wrap="none" anchor="ctr"/>
          <a:lstStyle/>
          <a:p>
            <a:pPr defTabSz="685715">
              <a:defRPr/>
            </a:pPr>
            <a:r>
              <a:rPr lang="en-US" sz="1000" b="1" dirty="0">
                <a:solidFill>
                  <a:prstClr val="white"/>
                </a:solidFill>
                <a:latin typeface="Trebuchet MS"/>
              </a:rPr>
              <a:t>Scope of Work</a:t>
            </a:r>
          </a:p>
        </p:txBody>
      </p:sp>
      <p:sp>
        <p:nvSpPr>
          <p:cNvPr id="7" name="Rectangle 6"/>
          <p:cNvSpPr>
            <a:spLocks noChangeArrowheads="1"/>
          </p:cNvSpPr>
          <p:nvPr/>
        </p:nvSpPr>
        <p:spPr bwMode="auto">
          <a:xfrm>
            <a:off x="4716462" y="1851651"/>
            <a:ext cx="1440000" cy="284908"/>
          </a:xfrm>
          <a:prstGeom prst="rect">
            <a:avLst/>
          </a:prstGeom>
          <a:solidFill>
            <a:srgbClr val="556677"/>
          </a:solidFill>
          <a:ln w="9525">
            <a:noFill/>
            <a:miter lim="800000"/>
            <a:headEnd/>
            <a:tailEnd/>
          </a:ln>
          <a:effectLst/>
        </p:spPr>
        <p:txBody>
          <a:bodyPr wrap="none" anchor="ctr"/>
          <a:lstStyle/>
          <a:p>
            <a:pPr defTabSz="685715">
              <a:defRPr/>
            </a:pPr>
            <a:r>
              <a:rPr lang="en-US" sz="1000" b="1" dirty="0">
                <a:solidFill>
                  <a:prstClr val="white"/>
                </a:solidFill>
                <a:latin typeface="Trebuchet MS"/>
              </a:rPr>
              <a:t>Solution</a:t>
            </a:r>
            <a:r>
              <a:rPr lang="en-US" sz="1000" b="1" dirty="0">
                <a:solidFill>
                  <a:prstClr val="black"/>
                </a:solidFill>
                <a:latin typeface="Trebuchet MS"/>
              </a:rPr>
              <a:t> </a:t>
            </a:r>
            <a:r>
              <a:rPr lang="en-US" sz="1000" b="1" dirty="0">
                <a:solidFill>
                  <a:prstClr val="white"/>
                </a:solidFill>
                <a:latin typeface="Trebuchet MS"/>
              </a:rPr>
              <a:t>Highlights</a:t>
            </a:r>
          </a:p>
        </p:txBody>
      </p:sp>
      <p:sp>
        <p:nvSpPr>
          <p:cNvPr id="8" name="Rectangle 6"/>
          <p:cNvSpPr>
            <a:spLocks noChangeArrowheads="1"/>
          </p:cNvSpPr>
          <p:nvPr/>
        </p:nvSpPr>
        <p:spPr bwMode="auto">
          <a:xfrm>
            <a:off x="363600" y="3611273"/>
            <a:ext cx="1440000" cy="278073"/>
          </a:xfrm>
          <a:prstGeom prst="rect">
            <a:avLst/>
          </a:prstGeom>
          <a:solidFill>
            <a:srgbClr val="556677"/>
          </a:solidFill>
          <a:ln w="9525">
            <a:noFill/>
            <a:miter lim="800000"/>
            <a:headEnd/>
            <a:tailEnd/>
          </a:ln>
          <a:effectLst/>
        </p:spPr>
        <p:txBody>
          <a:bodyPr wrap="none" anchor="ctr"/>
          <a:lstStyle/>
          <a:p>
            <a:pPr defTabSz="685715">
              <a:defRPr/>
            </a:pPr>
            <a:r>
              <a:rPr lang="en-US" sz="1000" b="1" dirty="0">
                <a:solidFill>
                  <a:prstClr val="white"/>
                </a:solidFill>
                <a:latin typeface="Trebuchet MS"/>
              </a:rPr>
              <a:t>Benefits</a:t>
            </a:r>
          </a:p>
        </p:txBody>
      </p:sp>
      <p:sp>
        <p:nvSpPr>
          <p:cNvPr id="5" name="Rectangle 6"/>
          <p:cNvSpPr>
            <a:spLocks noChangeArrowheads="1"/>
          </p:cNvSpPr>
          <p:nvPr/>
        </p:nvSpPr>
        <p:spPr bwMode="auto">
          <a:xfrm>
            <a:off x="363600" y="1023422"/>
            <a:ext cx="823930" cy="759322"/>
          </a:xfrm>
          <a:prstGeom prst="rect">
            <a:avLst/>
          </a:prstGeom>
          <a:solidFill>
            <a:schemeClr val="tx2"/>
          </a:solidFill>
          <a:ln w="12700">
            <a:noFill/>
            <a:prstDash val="sysDot"/>
            <a:miter lim="800000"/>
            <a:headEnd/>
            <a:tailEnd/>
          </a:ln>
          <a:effectLst/>
        </p:spPr>
        <p:txBody>
          <a:bodyPr wrap="none" anchor="ctr"/>
          <a:lstStyle/>
          <a:p>
            <a:pPr algn="ctr" defTabSz="685715">
              <a:defRPr/>
            </a:pPr>
            <a:r>
              <a:rPr lang="en-US" sz="1200" b="1" dirty="0">
                <a:solidFill>
                  <a:prstClr val="white"/>
                </a:solidFill>
                <a:latin typeface="Trebuchet MS"/>
              </a:rPr>
              <a:t>Client </a:t>
            </a:r>
          </a:p>
          <a:p>
            <a:pPr algn="ctr" defTabSz="685715">
              <a:defRPr/>
            </a:pPr>
            <a:r>
              <a:rPr lang="en-US" sz="1200" b="1" dirty="0">
                <a:solidFill>
                  <a:prstClr val="white"/>
                </a:solidFill>
                <a:latin typeface="Trebuchet MS"/>
              </a:rPr>
              <a:t>Overview</a:t>
            </a:r>
          </a:p>
        </p:txBody>
      </p:sp>
      <p:sp>
        <p:nvSpPr>
          <p:cNvPr id="16" name="Rectangle 15"/>
          <p:cNvSpPr>
            <a:spLocks noChangeArrowheads="1"/>
          </p:cNvSpPr>
          <p:nvPr/>
        </p:nvSpPr>
        <p:spPr bwMode="auto">
          <a:xfrm>
            <a:off x="4716462" y="3615545"/>
            <a:ext cx="1440000" cy="278073"/>
          </a:xfrm>
          <a:prstGeom prst="rect">
            <a:avLst/>
          </a:prstGeom>
          <a:solidFill>
            <a:srgbClr val="556677"/>
          </a:solidFill>
          <a:ln w="9525">
            <a:noFill/>
            <a:miter lim="800000"/>
            <a:headEnd/>
            <a:tailEnd/>
          </a:ln>
          <a:effectLst/>
        </p:spPr>
        <p:txBody>
          <a:bodyPr wrap="none" anchor="ctr"/>
          <a:lstStyle/>
          <a:p>
            <a:pPr defTabSz="685715">
              <a:defRPr/>
            </a:pPr>
            <a:r>
              <a:rPr lang="en-US" sz="1000" b="1" dirty="0">
                <a:solidFill>
                  <a:prstClr val="white"/>
                </a:solidFill>
                <a:latin typeface="Trebuchet MS"/>
              </a:rPr>
              <a:t>Challenges</a:t>
            </a:r>
          </a:p>
        </p:txBody>
      </p:sp>
      <p:sp>
        <p:nvSpPr>
          <p:cNvPr id="32" name="Title 31">
            <a:extLst>
              <a:ext uri="{FF2B5EF4-FFF2-40B4-BE49-F238E27FC236}">
                <a16:creationId xmlns:a16="http://schemas.microsoft.com/office/drawing/2014/main" id="{1DCE9567-8578-4826-BA37-8AEAAD55E3D2}"/>
              </a:ext>
            </a:extLst>
          </p:cNvPr>
          <p:cNvSpPr>
            <a:spLocks noGrp="1"/>
          </p:cNvSpPr>
          <p:nvPr>
            <p:ph type="title"/>
          </p:nvPr>
        </p:nvSpPr>
        <p:spPr>
          <a:xfrm>
            <a:off x="324000" y="367207"/>
            <a:ext cx="7538400" cy="369322"/>
          </a:xfrm>
        </p:spPr>
        <p:txBody>
          <a:bodyPr/>
          <a:lstStyle/>
          <a:p>
            <a:pPr lvl="0"/>
            <a:r>
              <a:rPr lang="en-IN" dirty="0" err="1"/>
              <a:t>SEForge</a:t>
            </a:r>
            <a:r>
              <a:rPr lang="en-IN" dirty="0"/>
              <a:t>- S/4 HANA migration to sify cloud</a:t>
            </a:r>
          </a:p>
        </p:txBody>
      </p:sp>
      <p:sp>
        <p:nvSpPr>
          <p:cNvPr id="13" name="Rectangle 12">
            <a:extLst>
              <a:ext uri="{FF2B5EF4-FFF2-40B4-BE49-F238E27FC236}">
                <a16:creationId xmlns:a16="http://schemas.microsoft.com/office/drawing/2014/main" id="{57BADFDE-AF29-4936-AEE0-77883E12D44B}"/>
              </a:ext>
            </a:extLst>
          </p:cNvPr>
          <p:cNvSpPr/>
          <p:nvPr/>
        </p:nvSpPr>
        <p:spPr>
          <a:xfrm>
            <a:off x="7180554" y="1023422"/>
            <a:ext cx="1568160" cy="759322"/>
          </a:xfrm>
          <a:prstGeom prst="rect">
            <a:avLst/>
          </a:prstGeom>
          <a:solidFill>
            <a:schemeClr val="bg1"/>
          </a:solidFill>
          <a:ln w="1270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defRPr/>
            </a:pPr>
            <a:endParaRPr lang="en-IN">
              <a:solidFill>
                <a:prstClr val="white"/>
              </a:solidFill>
              <a:latin typeface="Trebuchet MS"/>
            </a:endParaRPr>
          </a:p>
        </p:txBody>
      </p:sp>
      <p:sp>
        <p:nvSpPr>
          <p:cNvPr id="21" name="Rectangle 20">
            <a:extLst>
              <a:ext uri="{FF2B5EF4-FFF2-40B4-BE49-F238E27FC236}">
                <a16:creationId xmlns:a16="http://schemas.microsoft.com/office/drawing/2014/main" id="{D9F89811-9B4D-4CF0-BE01-9D9BBD250BE4}"/>
              </a:ext>
            </a:extLst>
          </p:cNvPr>
          <p:cNvSpPr/>
          <p:nvPr/>
        </p:nvSpPr>
        <p:spPr>
          <a:xfrm>
            <a:off x="363601" y="3893617"/>
            <a:ext cx="4061115" cy="792683"/>
          </a:xfrm>
          <a:prstGeom prst="rect">
            <a:avLst/>
          </a:prstGeom>
          <a:noFill/>
          <a:ln w="1270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defRPr/>
            </a:pPr>
            <a:endParaRPr lang="en-IN">
              <a:solidFill>
                <a:prstClr val="white"/>
              </a:solidFill>
              <a:latin typeface="Trebuchet MS"/>
            </a:endParaRPr>
          </a:p>
        </p:txBody>
      </p:sp>
      <p:sp>
        <p:nvSpPr>
          <p:cNvPr id="20" name="TextBox 19">
            <a:extLst>
              <a:ext uri="{FF2B5EF4-FFF2-40B4-BE49-F238E27FC236}">
                <a16:creationId xmlns:a16="http://schemas.microsoft.com/office/drawing/2014/main" id="{78F63315-353E-4637-A8C3-4D5ABF570947}"/>
              </a:ext>
            </a:extLst>
          </p:cNvPr>
          <p:cNvSpPr txBox="1"/>
          <p:nvPr/>
        </p:nvSpPr>
        <p:spPr>
          <a:xfrm>
            <a:off x="363600" y="3958189"/>
            <a:ext cx="4063938" cy="400110"/>
          </a:xfrm>
          <a:prstGeom prst="rect">
            <a:avLst/>
          </a:prstGeom>
          <a:noFill/>
        </p:spPr>
        <p:txBody>
          <a:bodyPr wrap="square" rtlCol="0">
            <a:spAutoFit/>
          </a:bodyPr>
          <a:lstStyle/>
          <a:p>
            <a:pPr marL="285737" indent="-285737" defTabSz="685715">
              <a:buFont typeface="Arial" panose="020B0604020202020204" pitchFamily="34" charset="0"/>
              <a:buChar char="•"/>
              <a:defRPr/>
            </a:pPr>
            <a:r>
              <a:rPr lang="en-US" sz="1000" dirty="0">
                <a:solidFill>
                  <a:srgbClr val="10253F"/>
                </a:solidFill>
              </a:rPr>
              <a:t>Improvement in SAP system and DB performance</a:t>
            </a:r>
          </a:p>
          <a:p>
            <a:pPr marL="285737" indent="-285737" defTabSz="685715">
              <a:buFont typeface="Arial" panose="020B0604020202020204" pitchFamily="34" charset="0"/>
              <a:buChar char="•"/>
              <a:defRPr/>
            </a:pPr>
            <a:r>
              <a:rPr lang="en-US" sz="1000" dirty="0">
                <a:solidFill>
                  <a:srgbClr val="10253F"/>
                </a:solidFill>
              </a:rPr>
              <a:t>Daily perfect monitoring and maintain reports</a:t>
            </a:r>
            <a:endParaRPr lang="en-IN" sz="1000" dirty="0">
              <a:solidFill>
                <a:srgbClr val="10253F"/>
              </a:solidFill>
              <a:latin typeface="Trebuchet MS"/>
            </a:endParaRPr>
          </a:p>
        </p:txBody>
      </p:sp>
      <p:sp>
        <p:nvSpPr>
          <p:cNvPr id="24" name="Rectangle 23">
            <a:extLst>
              <a:ext uri="{FF2B5EF4-FFF2-40B4-BE49-F238E27FC236}">
                <a16:creationId xmlns:a16="http://schemas.microsoft.com/office/drawing/2014/main" id="{3A5FF37A-06C4-45EE-A735-263DE6CD9FD2}"/>
              </a:ext>
            </a:extLst>
          </p:cNvPr>
          <p:cNvSpPr/>
          <p:nvPr/>
        </p:nvSpPr>
        <p:spPr>
          <a:xfrm>
            <a:off x="363601" y="2128823"/>
            <a:ext cx="4061115" cy="1418331"/>
          </a:xfrm>
          <a:prstGeom prst="rect">
            <a:avLst/>
          </a:prstGeom>
          <a:noFill/>
          <a:ln w="1270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defRPr/>
            </a:pPr>
            <a:endParaRPr lang="en-IN">
              <a:solidFill>
                <a:prstClr val="white"/>
              </a:solidFill>
              <a:latin typeface="Trebuchet MS"/>
            </a:endParaRPr>
          </a:p>
        </p:txBody>
      </p:sp>
      <p:sp>
        <p:nvSpPr>
          <p:cNvPr id="22" name="TextBox 21">
            <a:extLst>
              <a:ext uri="{FF2B5EF4-FFF2-40B4-BE49-F238E27FC236}">
                <a16:creationId xmlns:a16="http://schemas.microsoft.com/office/drawing/2014/main" id="{3A5F3A29-4E0D-47E9-B9CF-8087695B00A8}"/>
              </a:ext>
            </a:extLst>
          </p:cNvPr>
          <p:cNvSpPr txBox="1"/>
          <p:nvPr/>
        </p:nvSpPr>
        <p:spPr>
          <a:xfrm>
            <a:off x="363572" y="2181826"/>
            <a:ext cx="4061141" cy="861774"/>
          </a:xfrm>
          <a:prstGeom prst="rect">
            <a:avLst/>
          </a:prstGeom>
          <a:noFill/>
        </p:spPr>
        <p:txBody>
          <a:bodyPr wrap="square" rtlCol="0">
            <a:spAutoFit/>
          </a:bodyPr>
          <a:lstStyle/>
          <a:p>
            <a:pPr marL="285737" indent="-285737" defTabSz="685715">
              <a:buFont typeface="Arial" panose="020B0604020202020204" pitchFamily="34" charset="0"/>
              <a:buChar char="•"/>
              <a:defRPr/>
            </a:pPr>
            <a:r>
              <a:rPr lang="en-IN" sz="1000" dirty="0">
                <a:solidFill>
                  <a:srgbClr val="10253F"/>
                </a:solidFill>
                <a:latin typeface="Trebuchet MS"/>
              </a:rPr>
              <a:t>Landscape design SAP S/4 HANA (DEV/QA/PRD) </a:t>
            </a:r>
          </a:p>
          <a:p>
            <a:pPr marL="285737" indent="-285737" defTabSz="685715">
              <a:buFont typeface="Arial" panose="020B0604020202020204" pitchFamily="34" charset="0"/>
              <a:buChar char="•"/>
              <a:defRPr/>
            </a:pPr>
            <a:r>
              <a:rPr lang="en-IN" sz="1000" dirty="0">
                <a:solidFill>
                  <a:srgbClr val="10253F"/>
                </a:solidFill>
              </a:rPr>
              <a:t>SAP S4 HANA (DEV/QAS/PRD)</a:t>
            </a:r>
          </a:p>
          <a:p>
            <a:pPr marL="285737" indent="-285737" defTabSz="685715">
              <a:buFont typeface="Arial" panose="020B0604020202020204" pitchFamily="34" charset="0"/>
              <a:buChar char="•"/>
              <a:defRPr/>
            </a:pPr>
            <a:r>
              <a:rPr lang="en-IN" sz="1000" dirty="0">
                <a:solidFill>
                  <a:srgbClr val="10253F"/>
                </a:solidFill>
              </a:rPr>
              <a:t>SAP Fiori GW (DEV / PRD)</a:t>
            </a:r>
          </a:p>
          <a:p>
            <a:pPr marL="285737" indent="-285737" defTabSz="685715">
              <a:buFont typeface="Arial" panose="020B0604020202020204" pitchFamily="34" charset="0"/>
              <a:buChar char="•"/>
              <a:defRPr/>
            </a:pPr>
            <a:r>
              <a:rPr lang="en-IN" sz="1000" dirty="0">
                <a:solidFill>
                  <a:srgbClr val="10253F"/>
                </a:solidFill>
              </a:rPr>
              <a:t>DMS (DEV/ PRD)</a:t>
            </a:r>
          </a:p>
          <a:p>
            <a:pPr marL="285737" indent="-285737" defTabSz="685715">
              <a:buFont typeface="Arial" panose="020B0604020202020204" pitchFamily="34" charset="0"/>
              <a:buChar char="•"/>
              <a:defRPr/>
            </a:pPr>
            <a:r>
              <a:rPr lang="en-IN" sz="1000" dirty="0">
                <a:solidFill>
                  <a:srgbClr val="10253F"/>
                </a:solidFill>
              </a:rPr>
              <a:t>SAP Solman &amp; Router Installation &amp; Configuration</a:t>
            </a:r>
          </a:p>
        </p:txBody>
      </p:sp>
      <p:sp>
        <p:nvSpPr>
          <p:cNvPr id="26" name="Rectangle 25">
            <a:extLst>
              <a:ext uri="{FF2B5EF4-FFF2-40B4-BE49-F238E27FC236}">
                <a16:creationId xmlns:a16="http://schemas.microsoft.com/office/drawing/2014/main" id="{052299EF-D9D0-4549-83FF-A45298F6ACBA}"/>
              </a:ext>
            </a:extLst>
          </p:cNvPr>
          <p:cNvSpPr/>
          <p:nvPr/>
        </p:nvSpPr>
        <p:spPr>
          <a:xfrm>
            <a:off x="4719286" y="3900452"/>
            <a:ext cx="4029429" cy="785847"/>
          </a:xfrm>
          <a:prstGeom prst="rect">
            <a:avLst/>
          </a:prstGeom>
          <a:noFill/>
          <a:ln w="1270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defRPr/>
            </a:pPr>
            <a:endParaRPr lang="en-IN">
              <a:solidFill>
                <a:prstClr val="white"/>
              </a:solidFill>
              <a:latin typeface="Trebuchet MS"/>
            </a:endParaRPr>
          </a:p>
        </p:txBody>
      </p:sp>
      <p:sp>
        <p:nvSpPr>
          <p:cNvPr id="27" name="TextBox 26">
            <a:extLst>
              <a:ext uri="{FF2B5EF4-FFF2-40B4-BE49-F238E27FC236}">
                <a16:creationId xmlns:a16="http://schemas.microsoft.com/office/drawing/2014/main" id="{67AF2A2F-1BC6-426F-B79A-768AFCA32AF2}"/>
              </a:ext>
            </a:extLst>
          </p:cNvPr>
          <p:cNvSpPr txBox="1"/>
          <p:nvPr/>
        </p:nvSpPr>
        <p:spPr>
          <a:xfrm>
            <a:off x="4719285" y="3962008"/>
            <a:ext cx="4103688" cy="553998"/>
          </a:xfrm>
          <a:prstGeom prst="rect">
            <a:avLst/>
          </a:prstGeom>
          <a:noFill/>
        </p:spPr>
        <p:txBody>
          <a:bodyPr wrap="square" rtlCol="0">
            <a:spAutoFit/>
          </a:bodyPr>
          <a:lstStyle/>
          <a:p>
            <a:pPr marL="285737" indent="-285737" defTabSz="685715">
              <a:buFont typeface="Arial" panose="020B0604020202020204" pitchFamily="34" charset="0"/>
              <a:buChar char="•"/>
              <a:defRPr/>
            </a:pPr>
            <a:r>
              <a:rPr lang="en-US" sz="1000" dirty="0">
                <a:solidFill>
                  <a:srgbClr val="10253F"/>
                </a:solidFill>
              </a:rPr>
              <a:t>Less MPLS Bandwidth Link Between source and target </a:t>
            </a:r>
          </a:p>
          <a:p>
            <a:pPr marL="285737" indent="-285737" defTabSz="685715">
              <a:buFont typeface="Arial" panose="020B0604020202020204" pitchFamily="34" charset="0"/>
              <a:buChar char="•"/>
              <a:defRPr/>
            </a:pPr>
            <a:r>
              <a:rPr lang="en-US" sz="1000" dirty="0">
                <a:solidFill>
                  <a:srgbClr val="10253F"/>
                </a:solidFill>
              </a:rPr>
              <a:t>Data Copy from </a:t>
            </a:r>
            <a:r>
              <a:rPr lang="en-US" sz="1000" dirty="0" err="1">
                <a:solidFill>
                  <a:srgbClr val="10253F"/>
                </a:solidFill>
              </a:rPr>
              <a:t>Cntrl</a:t>
            </a:r>
            <a:r>
              <a:rPr lang="en-US" sz="1000" dirty="0">
                <a:solidFill>
                  <a:srgbClr val="10253F"/>
                </a:solidFill>
              </a:rPr>
              <a:t>-S DC to Sify DC</a:t>
            </a:r>
          </a:p>
          <a:p>
            <a:pPr marL="285737" indent="-285737" defTabSz="685715">
              <a:buFont typeface="Arial" panose="020B0604020202020204" pitchFamily="34" charset="0"/>
              <a:buChar char="•"/>
              <a:defRPr/>
            </a:pPr>
            <a:r>
              <a:rPr lang="en-US" sz="1000" dirty="0">
                <a:solidFill>
                  <a:srgbClr val="10253F"/>
                </a:solidFill>
              </a:rPr>
              <a:t>Minimum downtime for Migration </a:t>
            </a:r>
          </a:p>
        </p:txBody>
      </p:sp>
      <p:sp>
        <p:nvSpPr>
          <p:cNvPr id="28" name="Rectangle 27">
            <a:extLst>
              <a:ext uri="{FF2B5EF4-FFF2-40B4-BE49-F238E27FC236}">
                <a16:creationId xmlns:a16="http://schemas.microsoft.com/office/drawing/2014/main" id="{40946790-B8AC-49CA-8BEE-ADED2ADEE280}"/>
              </a:ext>
            </a:extLst>
          </p:cNvPr>
          <p:cNvSpPr/>
          <p:nvPr/>
        </p:nvSpPr>
        <p:spPr>
          <a:xfrm>
            <a:off x="4716461" y="2128823"/>
            <a:ext cx="4029429" cy="1418331"/>
          </a:xfrm>
          <a:prstGeom prst="rect">
            <a:avLst/>
          </a:prstGeom>
          <a:noFill/>
          <a:ln w="1270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defRPr/>
            </a:pPr>
            <a:endParaRPr lang="en-IN">
              <a:solidFill>
                <a:prstClr val="white"/>
              </a:solidFill>
              <a:latin typeface="Trebuchet MS"/>
            </a:endParaRPr>
          </a:p>
        </p:txBody>
      </p:sp>
      <p:sp>
        <p:nvSpPr>
          <p:cNvPr id="29" name="TextBox 28">
            <a:extLst>
              <a:ext uri="{FF2B5EF4-FFF2-40B4-BE49-F238E27FC236}">
                <a16:creationId xmlns:a16="http://schemas.microsoft.com/office/drawing/2014/main" id="{AAB124CE-D6EB-4B42-A26D-7A3DDD43EA13}"/>
              </a:ext>
            </a:extLst>
          </p:cNvPr>
          <p:cNvSpPr txBox="1"/>
          <p:nvPr/>
        </p:nvSpPr>
        <p:spPr>
          <a:xfrm>
            <a:off x="4716460" y="2181826"/>
            <a:ext cx="4100864" cy="923330"/>
          </a:xfrm>
          <a:prstGeom prst="rect">
            <a:avLst/>
          </a:prstGeom>
          <a:noFill/>
        </p:spPr>
        <p:txBody>
          <a:bodyPr wrap="square" rtlCol="0">
            <a:spAutoFit/>
          </a:bodyPr>
          <a:lstStyle/>
          <a:p>
            <a:pPr marL="285737" indent="-285737" defTabSz="685715">
              <a:buFont typeface="Arial" panose="020B0604020202020204" pitchFamily="34" charset="0"/>
              <a:buChar char="•"/>
              <a:defRPr/>
            </a:pPr>
            <a:r>
              <a:rPr lang="en-US" sz="900" dirty="0">
                <a:solidFill>
                  <a:srgbClr val="10253F"/>
                </a:solidFill>
              </a:rPr>
              <a:t>Migrate SAP landscape from </a:t>
            </a:r>
            <a:r>
              <a:rPr lang="en-US" sz="900" dirty="0" err="1">
                <a:solidFill>
                  <a:srgbClr val="10253F"/>
                </a:solidFill>
              </a:rPr>
              <a:t>Cntrl</a:t>
            </a:r>
            <a:r>
              <a:rPr lang="en-US" sz="900" dirty="0">
                <a:solidFill>
                  <a:srgbClr val="10253F"/>
                </a:solidFill>
              </a:rPr>
              <a:t>-S DC to  Sify DC.</a:t>
            </a:r>
          </a:p>
          <a:p>
            <a:pPr marL="285737" indent="-285737" defTabSz="685715">
              <a:buFont typeface="Arial" panose="020B0604020202020204" pitchFamily="34" charset="0"/>
              <a:buChar char="•"/>
              <a:defRPr/>
            </a:pPr>
            <a:r>
              <a:rPr lang="en-US" sz="900" dirty="0">
                <a:solidFill>
                  <a:srgbClr val="10253F"/>
                </a:solidFill>
              </a:rPr>
              <a:t>Providing AMS SAP BASIS support </a:t>
            </a:r>
          </a:p>
          <a:p>
            <a:pPr marL="285737" indent="-285737" defTabSz="685715">
              <a:buFont typeface="Arial" panose="020B0604020202020204" pitchFamily="34" charset="0"/>
              <a:buChar char="•"/>
              <a:defRPr/>
            </a:pPr>
            <a:r>
              <a:rPr lang="en-US" sz="900" dirty="0">
                <a:solidFill>
                  <a:srgbClr val="10253F"/>
                </a:solidFill>
              </a:rPr>
              <a:t>Daily morning shares the monitoring sheet to customer reference.</a:t>
            </a:r>
          </a:p>
          <a:p>
            <a:pPr marL="285737" indent="-285737" defTabSz="685715">
              <a:buFont typeface="Arial" panose="020B0604020202020204" pitchFamily="34" charset="0"/>
              <a:buChar char="•"/>
              <a:defRPr/>
            </a:pPr>
            <a:r>
              <a:rPr lang="en-US" sz="900" dirty="0">
                <a:solidFill>
                  <a:srgbClr val="10253F"/>
                </a:solidFill>
              </a:rPr>
              <a:t>Monthly share the TR import History details.</a:t>
            </a:r>
          </a:p>
          <a:p>
            <a:pPr marL="285737" indent="-285737" defTabSz="685715">
              <a:buFont typeface="Arial" panose="020B0604020202020204" pitchFamily="34" charset="0"/>
              <a:buChar char="•"/>
              <a:defRPr/>
            </a:pPr>
            <a:r>
              <a:rPr lang="en-US" sz="900" dirty="0">
                <a:solidFill>
                  <a:srgbClr val="10253F"/>
                </a:solidFill>
              </a:rPr>
              <a:t>Quarterly share the SAP Audit Log Report</a:t>
            </a:r>
          </a:p>
          <a:p>
            <a:pPr marL="285737" indent="-285737" defTabSz="685715">
              <a:buFont typeface="Arial" panose="020B0604020202020204" pitchFamily="34" charset="0"/>
              <a:buChar char="•"/>
              <a:defRPr/>
            </a:pPr>
            <a:endParaRPr lang="en-IN" sz="900" dirty="0">
              <a:solidFill>
                <a:srgbClr val="10253F"/>
              </a:solidFill>
              <a:latin typeface="Trebuchet MS"/>
            </a:endParaRPr>
          </a:p>
        </p:txBody>
      </p:sp>
      <p:sp>
        <p:nvSpPr>
          <p:cNvPr id="23" name="Rectangle 22">
            <a:extLst>
              <a:ext uri="{FF2B5EF4-FFF2-40B4-BE49-F238E27FC236}">
                <a16:creationId xmlns:a16="http://schemas.microsoft.com/office/drawing/2014/main" id="{C2F5E3BA-C957-4EF1-BAC2-3D831DA7F21D}"/>
              </a:ext>
            </a:extLst>
          </p:cNvPr>
          <p:cNvSpPr/>
          <p:nvPr/>
        </p:nvSpPr>
        <p:spPr>
          <a:xfrm>
            <a:off x="1187531" y="1023422"/>
            <a:ext cx="5993023" cy="759322"/>
          </a:xfrm>
          <a:prstGeom prst="rect">
            <a:avLst/>
          </a:prstGeom>
          <a:noFill/>
          <a:ln w="1270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defRPr/>
            </a:pPr>
            <a:endParaRPr lang="en-IN">
              <a:solidFill>
                <a:prstClr val="white"/>
              </a:solidFill>
              <a:latin typeface="Trebuchet MS"/>
            </a:endParaRPr>
          </a:p>
        </p:txBody>
      </p:sp>
      <p:sp>
        <p:nvSpPr>
          <p:cNvPr id="25" name="TextBox 24">
            <a:extLst>
              <a:ext uri="{FF2B5EF4-FFF2-40B4-BE49-F238E27FC236}">
                <a16:creationId xmlns:a16="http://schemas.microsoft.com/office/drawing/2014/main" id="{C5ED1C15-05A7-4A63-AE1A-B3418C58AEF9}"/>
              </a:ext>
            </a:extLst>
          </p:cNvPr>
          <p:cNvSpPr txBox="1"/>
          <p:nvPr/>
        </p:nvSpPr>
        <p:spPr>
          <a:xfrm>
            <a:off x="1187531" y="1040964"/>
            <a:ext cx="5993022" cy="461665"/>
          </a:xfrm>
          <a:prstGeom prst="rect">
            <a:avLst/>
          </a:prstGeom>
          <a:noFill/>
        </p:spPr>
        <p:txBody>
          <a:bodyPr wrap="square" rtlCol="0">
            <a:spAutoFit/>
          </a:bodyPr>
          <a:lstStyle/>
          <a:p>
            <a:pPr defTabSz="685715"/>
            <a:r>
              <a:rPr lang="en-US" sz="1200" dirty="0" err="1"/>
              <a:t>SEForge</a:t>
            </a:r>
            <a:r>
              <a:rPr lang="en-US" sz="1200" dirty="0"/>
              <a:t> is an engineering components manufacturing company in India supplying fully-finished castings and forgings</a:t>
            </a:r>
            <a:endParaRPr lang="en-IN" sz="1200" dirty="0">
              <a:latin typeface="Trebuchet MS"/>
            </a:endParaRPr>
          </a:p>
        </p:txBody>
      </p:sp>
      <p:pic>
        <p:nvPicPr>
          <p:cNvPr id="30" name="Picture 29">
            <a:extLst>
              <a:ext uri="{FF2B5EF4-FFF2-40B4-BE49-F238E27FC236}">
                <a16:creationId xmlns:a16="http://schemas.microsoft.com/office/drawing/2014/main" id="{01664670-59F6-4DEF-AFE4-5A19BF1ACC45}"/>
              </a:ext>
            </a:extLst>
          </p:cNvPr>
          <p:cNvPicPr>
            <a:picLocks noChangeAspect="1"/>
          </p:cNvPicPr>
          <p:nvPr/>
        </p:nvPicPr>
        <p:blipFill>
          <a:blip r:embed="rId3"/>
          <a:stretch>
            <a:fillRect/>
          </a:stretch>
        </p:blipFill>
        <p:spPr>
          <a:xfrm>
            <a:off x="7444105" y="1061483"/>
            <a:ext cx="1024728" cy="704501"/>
          </a:xfrm>
          <a:prstGeom prst="rect">
            <a:avLst/>
          </a:prstGeom>
        </p:spPr>
      </p:pic>
    </p:spTree>
    <p:extLst>
      <p:ext uri="{BB962C8B-B14F-4D97-AF65-F5344CB8AC3E}">
        <p14:creationId xmlns:p14="http://schemas.microsoft.com/office/powerpoint/2010/main" val="4043867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ChangeArrowheads="1"/>
          </p:cNvSpPr>
          <p:nvPr/>
        </p:nvSpPr>
        <p:spPr bwMode="auto">
          <a:xfrm>
            <a:off x="363600" y="1851651"/>
            <a:ext cx="1440000" cy="280319"/>
          </a:xfrm>
          <a:prstGeom prst="rect">
            <a:avLst/>
          </a:prstGeom>
          <a:solidFill>
            <a:srgbClr val="556677"/>
          </a:solidFill>
          <a:ln w="9525">
            <a:noFill/>
            <a:miter lim="800000"/>
            <a:headEnd/>
            <a:tailEnd/>
          </a:ln>
          <a:effectLst/>
        </p:spPr>
        <p:txBody>
          <a:bodyPr wrap="none" anchor="ctr"/>
          <a:lstStyle/>
          <a:p>
            <a:pPr defTabSz="685715">
              <a:defRPr/>
            </a:pPr>
            <a:r>
              <a:rPr lang="en-US" sz="1000" b="1" dirty="0">
                <a:solidFill>
                  <a:prstClr val="white"/>
                </a:solidFill>
                <a:latin typeface="Trebuchet MS"/>
              </a:rPr>
              <a:t>Scope of Work</a:t>
            </a:r>
          </a:p>
        </p:txBody>
      </p:sp>
      <p:sp>
        <p:nvSpPr>
          <p:cNvPr id="7" name="Rectangle 6"/>
          <p:cNvSpPr>
            <a:spLocks noChangeArrowheads="1"/>
          </p:cNvSpPr>
          <p:nvPr/>
        </p:nvSpPr>
        <p:spPr bwMode="auto">
          <a:xfrm>
            <a:off x="4716462" y="1851651"/>
            <a:ext cx="1440000" cy="284908"/>
          </a:xfrm>
          <a:prstGeom prst="rect">
            <a:avLst/>
          </a:prstGeom>
          <a:solidFill>
            <a:srgbClr val="556677"/>
          </a:solidFill>
          <a:ln w="9525">
            <a:noFill/>
            <a:miter lim="800000"/>
            <a:headEnd/>
            <a:tailEnd/>
          </a:ln>
          <a:effectLst/>
        </p:spPr>
        <p:txBody>
          <a:bodyPr wrap="none" anchor="ctr"/>
          <a:lstStyle/>
          <a:p>
            <a:pPr defTabSz="685715">
              <a:defRPr/>
            </a:pPr>
            <a:r>
              <a:rPr lang="en-US" sz="1000" b="1" dirty="0">
                <a:solidFill>
                  <a:prstClr val="white"/>
                </a:solidFill>
                <a:latin typeface="Trebuchet MS"/>
              </a:rPr>
              <a:t>Solution</a:t>
            </a:r>
            <a:r>
              <a:rPr lang="en-US" sz="1000" b="1" dirty="0">
                <a:solidFill>
                  <a:prstClr val="black"/>
                </a:solidFill>
                <a:latin typeface="Trebuchet MS"/>
              </a:rPr>
              <a:t> </a:t>
            </a:r>
            <a:r>
              <a:rPr lang="en-US" sz="1000" b="1" dirty="0">
                <a:solidFill>
                  <a:prstClr val="white"/>
                </a:solidFill>
                <a:latin typeface="Trebuchet MS"/>
              </a:rPr>
              <a:t>Highlights</a:t>
            </a:r>
          </a:p>
        </p:txBody>
      </p:sp>
      <p:sp>
        <p:nvSpPr>
          <p:cNvPr id="8" name="Rectangle 6"/>
          <p:cNvSpPr>
            <a:spLocks noChangeArrowheads="1"/>
          </p:cNvSpPr>
          <p:nvPr/>
        </p:nvSpPr>
        <p:spPr bwMode="auto">
          <a:xfrm>
            <a:off x="363600" y="3611273"/>
            <a:ext cx="1440000" cy="278073"/>
          </a:xfrm>
          <a:prstGeom prst="rect">
            <a:avLst/>
          </a:prstGeom>
          <a:solidFill>
            <a:srgbClr val="556677"/>
          </a:solidFill>
          <a:ln w="9525">
            <a:noFill/>
            <a:miter lim="800000"/>
            <a:headEnd/>
            <a:tailEnd/>
          </a:ln>
          <a:effectLst/>
        </p:spPr>
        <p:txBody>
          <a:bodyPr wrap="none" anchor="ctr"/>
          <a:lstStyle/>
          <a:p>
            <a:pPr defTabSz="685715">
              <a:defRPr/>
            </a:pPr>
            <a:r>
              <a:rPr lang="en-US" sz="1000" b="1" dirty="0">
                <a:solidFill>
                  <a:prstClr val="white"/>
                </a:solidFill>
                <a:latin typeface="Trebuchet MS"/>
              </a:rPr>
              <a:t>Benefits</a:t>
            </a:r>
          </a:p>
        </p:txBody>
      </p:sp>
      <p:sp>
        <p:nvSpPr>
          <p:cNvPr id="5" name="Rectangle 6"/>
          <p:cNvSpPr>
            <a:spLocks noChangeArrowheads="1"/>
          </p:cNvSpPr>
          <p:nvPr/>
        </p:nvSpPr>
        <p:spPr bwMode="auto">
          <a:xfrm>
            <a:off x="363600" y="1023422"/>
            <a:ext cx="823930" cy="759322"/>
          </a:xfrm>
          <a:prstGeom prst="rect">
            <a:avLst/>
          </a:prstGeom>
          <a:solidFill>
            <a:schemeClr val="tx2"/>
          </a:solidFill>
          <a:ln w="12700">
            <a:noFill/>
            <a:prstDash val="sysDot"/>
            <a:miter lim="800000"/>
            <a:headEnd/>
            <a:tailEnd/>
          </a:ln>
          <a:effectLst/>
        </p:spPr>
        <p:txBody>
          <a:bodyPr wrap="none" anchor="ctr"/>
          <a:lstStyle/>
          <a:p>
            <a:pPr algn="ctr" defTabSz="685715">
              <a:defRPr/>
            </a:pPr>
            <a:r>
              <a:rPr lang="en-US" sz="1200" b="1" dirty="0">
                <a:solidFill>
                  <a:prstClr val="white"/>
                </a:solidFill>
                <a:latin typeface="Trebuchet MS"/>
              </a:rPr>
              <a:t>Client </a:t>
            </a:r>
          </a:p>
          <a:p>
            <a:pPr algn="ctr" defTabSz="685715">
              <a:defRPr/>
            </a:pPr>
            <a:r>
              <a:rPr lang="en-US" sz="1200" b="1" dirty="0">
                <a:solidFill>
                  <a:prstClr val="white"/>
                </a:solidFill>
                <a:latin typeface="Trebuchet MS"/>
              </a:rPr>
              <a:t>Overview</a:t>
            </a:r>
          </a:p>
        </p:txBody>
      </p:sp>
      <p:sp>
        <p:nvSpPr>
          <p:cNvPr id="16" name="Rectangle 15"/>
          <p:cNvSpPr>
            <a:spLocks noChangeArrowheads="1"/>
          </p:cNvSpPr>
          <p:nvPr/>
        </p:nvSpPr>
        <p:spPr bwMode="auto">
          <a:xfrm>
            <a:off x="4716462" y="3615545"/>
            <a:ext cx="1440000" cy="278073"/>
          </a:xfrm>
          <a:prstGeom prst="rect">
            <a:avLst/>
          </a:prstGeom>
          <a:solidFill>
            <a:srgbClr val="556677"/>
          </a:solidFill>
          <a:ln w="9525">
            <a:noFill/>
            <a:miter lim="800000"/>
            <a:headEnd/>
            <a:tailEnd/>
          </a:ln>
          <a:effectLst/>
        </p:spPr>
        <p:txBody>
          <a:bodyPr wrap="none" anchor="ctr"/>
          <a:lstStyle/>
          <a:p>
            <a:pPr defTabSz="685715">
              <a:defRPr/>
            </a:pPr>
            <a:r>
              <a:rPr lang="en-US" sz="1000" b="1" dirty="0">
                <a:solidFill>
                  <a:prstClr val="white"/>
                </a:solidFill>
                <a:latin typeface="Trebuchet MS"/>
              </a:rPr>
              <a:t>Challenges</a:t>
            </a:r>
          </a:p>
        </p:txBody>
      </p:sp>
      <p:sp>
        <p:nvSpPr>
          <p:cNvPr id="32" name="Title 31">
            <a:extLst>
              <a:ext uri="{FF2B5EF4-FFF2-40B4-BE49-F238E27FC236}">
                <a16:creationId xmlns:a16="http://schemas.microsoft.com/office/drawing/2014/main" id="{1DCE9567-8578-4826-BA37-8AEAAD55E3D2}"/>
              </a:ext>
            </a:extLst>
          </p:cNvPr>
          <p:cNvSpPr>
            <a:spLocks noGrp="1"/>
          </p:cNvSpPr>
          <p:nvPr>
            <p:ph type="title"/>
          </p:nvPr>
        </p:nvSpPr>
        <p:spPr>
          <a:xfrm>
            <a:off x="324000" y="367207"/>
            <a:ext cx="7538400" cy="369322"/>
          </a:xfrm>
        </p:spPr>
        <p:txBody>
          <a:bodyPr/>
          <a:lstStyle/>
          <a:p>
            <a:pPr lvl="0"/>
            <a:r>
              <a:rPr lang="en-IN" dirty="0"/>
              <a:t>Tata STEEL MINING - S/4 HANA Deployment on hybrid cloud</a:t>
            </a:r>
          </a:p>
        </p:txBody>
      </p:sp>
      <p:sp>
        <p:nvSpPr>
          <p:cNvPr id="13" name="Rectangle 12">
            <a:extLst>
              <a:ext uri="{FF2B5EF4-FFF2-40B4-BE49-F238E27FC236}">
                <a16:creationId xmlns:a16="http://schemas.microsoft.com/office/drawing/2014/main" id="{57BADFDE-AF29-4936-AEE0-77883E12D44B}"/>
              </a:ext>
            </a:extLst>
          </p:cNvPr>
          <p:cNvSpPr/>
          <p:nvPr/>
        </p:nvSpPr>
        <p:spPr>
          <a:xfrm>
            <a:off x="7180554" y="1023422"/>
            <a:ext cx="1568160" cy="759322"/>
          </a:xfrm>
          <a:prstGeom prst="rect">
            <a:avLst/>
          </a:prstGeom>
          <a:solidFill>
            <a:schemeClr val="bg1"/>
          </a:solidFill>
          <a:ln w="1270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defRPr/>
            </a:pPr>
            <a:endParaRPr lang="en-IN">
              <a:solidFill>
                <a:prstClr val="white"/>
              </a:solidFill>
              <a:latin typeface="Trebuchet MS"/>
            </a:endParaRPr>
          </a:p>
        </p:txBody>
      </p:sp>
      <p:sp>
        <p:nvSpPr>
          <p:cNvPr id="21" name="Rectangle 20">
            <a:extLst>
              <a:ext uri="{FF2B5EF4-FFF2-40B4-BE49-F238E27FC236}">
                <a16:creationId xmlns:a16="http://schemas.microsoft.com/office/drawing/2014/main" id="{D9F89811-9B4D-4CF0-BE01-9D9BBD250BE4}"/>
              </a:ext>
            </a:extLst>
          </p:cNvPr>
          <p:cNvSpPr/>
          <p:nvPr/>
        </p:nvSpPr>
        <p:spPr>
          <a:xfrm>
            <a:off x="363601" y="3893617"/>
            <a:ext cx="4061115" cy="792683"/>
          </a:xfrm>
          <a:prstGeom prst="rect">
            <a:avLst/>
          </a:prstGeom>
          <a:noFill/>
          <a:ln w="1270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defRPr/>
            </a:pPr>
            <a:endParaRPr lang="en-IN">
              <a:solidFill>
                <a:prstClr val="white"/>
              </a:solidFill>
              <a:latin typeface="Trebuchet MS"/>
            </a:endParaRPr>
          </a:p>
        </p:txBody>
      </p:sp>
      <p:sp>
        <p:nvSpPr>
          <p:cNvPr id="20" name="TextBox 19">
            <a:extLst>
              <a:ext uri="{FF2B5EF4-FFF2-40B4-BE49-F238E27FC236}">
                <a16:creationId xmlns:a16="http://schemas.microsoft.com/office/drawing/2014/main" id="{78F63315-353E-4637-A8C3-4D5ABF570947}"/>
              </a:ext>
            </a:extLst>
          </p:cNvPr>
          <p:cNvSpPr txBox="1"/>
          <p:nvPr/>
        </p:nvSpPr>
        <p:spPr>
          <a:xfrm>
            <a:off x="363600" y="3958189"/>
            <a:ext cx="4063938" cy="553998"/>
          </a:xfrm>
          <a:prstGeom prst="rect">
            <a:avLst/>
          </a:prstGeom>
          <a:noFill/>
        </p:spPr>
        <p:txBody>
          <a:bodyPr wrap="square" rtlCol="0">
            <a:spAutoFit/>
          </a:bodyPr>
          <a:lstStyle/>
          <a:p>
            <a:pPr marL="285737" indent="-285737" defTabSz="685715">
              <a:buFont typeface="Arial" panose="020B0604020202020204" pitchFamily="34" charset="0"/>
              <a:buChar char="•"/>
              <a:defRPr/>
            </a:pPr>
            <a:r>
              <a:rPr lang="en-IN" sz="1000" dirty="0">
                <a:solidFill>
                  <a:srgbClr val="10253F"/>
                </a:solidFill>
                <a:latin typeface="Trebuchet MS"/>
              </a:rPr>
              <a:t>DC and DR in 2 different seismic zones on hybrid cloud</a:t>
            </a:r>
          </a:p>
          <a:p>
            <a:pPr marL="285737" indent="-285737" defTabSz="685715">
              <a:buFont typeface="Arial" panose="020B0604020202020204" pitchFamily="34" charset="0"/>
              <a:buChar char="•"/>
              <a:defRPr/>
            </a:pPr>
            <a:r>
              <a:rPr lang="en-IN" sz="1000" dirty="0">
                <a:solidFill>
                  <a:srgbClr val="10253F"/>
                </a:solidFill>
                <a:latin typeface="Trebuchet MS"/>
              </a:rPr>
              <a:t>Improvement in SAP system and DB performance </a:t>
            </a:r>
          </a:p>
          <a:p>
            <a:pPr marL="285737" indent="-285737" defTabSz="685715">
              <a:buFont typeface="Arial" panose="020B0604020202020204" pitchFamily="34" charset="0"/>
              <a:buChar char="•"/>
              <a:defRPr/>
            </a:pPr>
            <a:r>
              <a:rPr lang="en-IN" sz="1000" dirty="0" err="1">
                <a:solidFill>
                  <a:srgbClr val="10253F"/>
                </a:solidFill>
                <a:latin typeface="Trebuchet MS"/>
              </a:rPr>
              <a:t>Scalablity</a:t>
            </a:r>
            <a:r>
              <a:rPr lang="en-IN" sz="1000" dirty="0">
                <a:solidFill>
                  <a:srgbClr val="10253F"/>
                </a:solidFill>
                <a:latin typeface="Trebuchet MS"/>
              </a:rPr>
              <a:t> (being on Cloud) </a:t>
            </a:r>
          </a:p>
        </p:txBody>
      </p:sp>
      <p:sp>
        <p:nvSpPr>
          <p:cNvPr id="24" name="Rectangle 23">
            <a:extLst>
              <a:ext uri="{FF2B5EF4-FFF2-40B4-BE49-F238E27FC236}">
                <a16:creationId xmlns:a16="http://schemas.microsoft.com/office/drawing/2014/main" id="{3A5FF37A-06C4-45EE-A735-263DE6CD9FD2}"/>
              </a:ext>
            </a:extLst>
          </p:cNvPr>
          <p:cNvSpPr/>
          <p:nvPr/>
        </p:nvSpPr>
        <p:spPr>
          <a:xfrm>
            <a:off x="363601" y="2128823"/>
            <a:ext cx="4061115" cy="1418331"/>
          </a:xfrm>
          <a:prstGeom prst="rect">
            <a:avLst/>
          </a:prstGeom>
          <a:noFill/>
          <a:ln w="1270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defRPr/>
            </a:pPr>
            <a:endParaRPr lang="en-IN">
              <a:solidFill>
                <a:prstClr val="white"/>
              </a:solidFill>
              <a:latin typeface="Trebuchet MS"/>
            </a:endParaRPr>
          </a:p>
        </p:txBody>
      </p:sp>
      <p:sp>
        <p:nvSpPr>
          <p:cNvPr id="22" name="TextBox 21">
            <a:extLst>
              <a:ext uri="{FF2B5EF4-FFF2-40B4-BE49-F238E27FC236}">
                <a16:creationId xmlns:a16="http://schemas.microsoft.com/office/drawing/2014/main" id="{3A5F3A29-4E0D-47E9-B9CF-8087695B00A8}"/>
              </a:ext>
            </a:extLst>
          </p:cNvPr>
          <p:cNvSpPr txBox="1"/>
          <p:nvPr/>
        </p:nvSpPr>
        <p:spPr>
          <a:xfrm>
            <a:off x="363572" y="2181826"/>
            <a:ext cx="4061141" cy="861774"/>
          </a:xfrm>
          <a:prstGeom prst="rect">
            <a:avLst/>
          </a:prstGeom>
          <a:noFill/>
        </p:spPr>
        <p:txBody>
          <a:bodyPr wrap="square" rtlCol="0">
            <a:spAutoFit/>
          </a:bodyPr>
          <a:lstStyle/>
          <a:p>
            <a:pPr marL="285737" indent="-285737" defTabSz="685715">
              <a:buFont typeface="Arial" panose="020B0604020202020204" pitchFamily="34" charset="0"/>
              <a:buChar char="•"/>
              <a:defRPr/>
            </a:pPr>
            <a:r>
              <a:rPr lang="en-IN" sz="1000" dirty="0">
                <a:solidFill>
                  <a:srgbClr val="10253F"/>
                </a:solidFill>
                <a:latin typeface="Trebuchet MS"/>
              </a:rPr>
              <a:t>Landscape design SAP S/4 HANA 1610 (DEV/QA/PRD) roll-out</a:t>
            </a:r>
          </a:p>
          <a:p>
            <a:pPr marL="285737" indent="-285737" defTabSz="685715">
              <a:buFont typeface="Arial" panose="020B0604020202020204" pitchFamily="34" charset="0"/>
              <a:buChar char="•"/>
              <a:defRPr/>
            </a:pPr>
            <a:r>
              <a:rPr lang="en-IN" sz="1000" dirty="0">
                <a:solidFill>
                  <a:srgbClr val="10253F"/>
                </a:solidFill>
                <a:latin typeface="Trebuchet MS"/>
              </a:rPr>
              <a:t>S/4 HANA DC on AWS</a:t>
            </a:r>
          </a:p>
          <a:p>
            <a:pPr marL="285737" indent="-285737" defTabSz="685715">
              <a:buFont typeface="Arial" panose="020B0604020202020204" pitchFamily="34" charset="0"/>
              <a:buChar char="•"/>
              <a:defRPr/>
            </a:pPr>
            <a:r>
              <a:rPr lang="en-IN" sz="1000" dirty="0">
                <a:solidFill>
                  <a:srgbClr val="10253F"/>
                </a:solidFill>
                <a:latin typeface="Trebuchet MS"/>
              </a:rPr>
              <a:t>S/4 HANA DR on </a:t>
            </a:r>
            <a:r>
              <a:rPr lang="en-IN" sz="1000" dirty="0" err="1">
                <a:solidFill>
                  <a:srgbClr val="10253F"/>
                </a:solidFill>
                <a:latin typeface="Trebuchet MS"/>
              </a:rPr>
              <a:t>Sify’s</a:t>
            </a:r>
            <a:r>
              <a:rPr lang="en-IN" sz="1000" dirty="0">
                <a:solidFill>
                  <a:srgbClr val="10253F"/>
                </a:solidFill>
                <a:latin typeface="Trebuchet MS"/>
              </a:rPr>
              <a:t> SAP Grid</a:t>
            </a:r>
          </a:p>
          <a:p>
            <a:pPr marL="285737" indent="-285737" defTabSz="685715">
              <a:buFont typeface="Arial" panose="020B0604020202020204" pitchFamily="34" charset="0"/>
              <a:buChar char="•"/>
              <a:defRPr/>
            </a:pPr>
            <a:r>
              <a:rPr lang="en-US" sz="1000" dirty="0">
                <a:solidFill>
                  <a:srgbClr val="10253F"/>
                </a:solidFill>
                <a:latin typeface="Trebuchet MS"/>
              </a:rPr>
              <a:t>Basis Administration and support in project phase and Post </a:t>
            </a:r>
            <a:r>
              <a:rPr lang="en-US" sz="1000" dirty="0" err="1">
                <a:solidFill>
                  <a:srgbClr val="10253F"/>
                </a:solidFill>
                <a:latin typeface="Trebuchet MS"/>
              </a:rPr>
              <a:t>Go_live</a:t>
            </a:r>
            <a:r>
              <a:rPr lang="en-US" sz="1000" dirty="0">
                <a:solidFill>
                  <a:srgbClr val="10253F"/>
                </a:solidFill>
                <a:latin typeface="Trebuchet MS"/>
              </a:rPr>
              <a:t> </a:t>
            </a:r>
          </a:p>
        </p:txBody>
      </p:sp>
      <p:sp>
        <p:nvSpPr>
          <p:cNvPr id="26" name="Rectangle 25">
            <a:extLst>
              <a:ext uri="{FF2B5EF4-FFF2-40B4-BE49-F238E27FC236}">
                <a16:creationId xmlns:a16="http://schemas.microsoft.com/office/drawing/2014/main" id="{052299EF-D9D0-4549-83FF-A45298F6ACBA}"/>
              </a:ext>
            </a:extLst>
          </p:cNvPr>
          <p:cNvSpPr/>
          <p:nvPr/>
        </p:nvSpPr>
        <p:spPr>
          <a:xfrm>
            <a:off x="4719286" y="3900452"/>
            <a:ext cx="4029429" cy="785847"/>
          </a:xfrm>
          <a:prstGeom prst="rect">
            <a:avLst/>
          </a:prstGeom>
          <a:noFill/>
          <a:ln w="1270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defRPr/>
            </a:pPr>
            <a:endParaRPr lang="en-IN">
              <a:solidFill>
                <a:prstClr val="white"/>
              </a:solidFill>
              <a:latin typeface="Trebuchet MS"/>
            </a:endParaRPr>
          </a:p>
        </p:txBody>
      </p:sp>
      <p:sp>
        <p:nvSpPr>
          <p:cNvPr id="27" name="TextBox 26">
            <a:extLst>
              <a:ext uri="{FF2B5EF4-FFF2-40B4-BE49-F238E27FC236}">
                <a16:creationId xmlns:a16="http://schemas.microsoft.com/office/drawing/2014/main" id="{67AF2A2F-1BC6-426F-B79A-768AFCA32AF2}"/>
              </a:ext>
            </a:extLst>
          </p:cNvPr>
          <p:cNvSpPr txBox="1"/>
          <p:nvPr/>
        </p:nvSpPr>
        <p:spPr>
          <a:xfrm>
            <a:off x="4719285" y="3962008"/>
            <a:ext cx="4103688" cy="400110"/>
          </a:xfrm>
          <a:prstGeom prst="rect">
            <a:avLst/>
          </a:prstGeom>
          <a:noFill/>
        </p:spPr>
        <p:txBody>
          <a:bodyPr wrap="square" rtlCol="0">
            <a:spAutoFit/>
          </a:bodyPr>
          <a:lstStyle/>
          <a:p>
            <a:pPr marL="285737" indent="-285737" defTabSz="685715">
              <a:buFont typeface="Arial" panose="020B0604020202020204" pitchFamily="34" charset="0"/>
              <a:buChar char="•"/>
              <a:defRPr/>
            </a:pPr>
            <a:r>
              <a:rPr lang="en-IN" sz="1000" dirty="0">
                <a:solidFill>
                  <a:srgbClr val="10253F"/>
                </a:solidFill>
                <a:latin typeface="Trebuchet MS"/>
              </a:rPr>
              <a:t>Stringent Timelines</a:t>
            </a:r>
          </a:p>
          <a:p>
            <a:pPr marL="285737" indent="-285737" defTabSz="685715">
              <a:buFont typeface="Arial" panose="020B0604020202020204" pitchFamily="34" charset="0"/>
              <a:buChar char="•"/>
              <a:defRPr/>
            </a:pPr>
            <a:r>
              <a:rPr lang="en-US" sz="1000" dirty="0">
                <a:solidFill>
                  <a:srgbClr val="10253F"/>
                </a:solidFill>
                <a:latin typeface="Trebuchet MS"/>
              </a:rPr>
              <a:t>User training </a:t>
            </a:r>
            <a:endParaRPr lang="en-IN" sz="1000" dirty="0">
              <a:solidFill>
                <a:srgbClr val="10253F"/>
              </a:solidFill>
              <a:latin typeface="Trebuchet MS"/>
            </a:endParaRPr>
          </a:p>
        </p:txBody>
      </p:sp>
      <p:sp>
        <p:nvSpPr>
          <p:cNvPr id="28" name="Rectangle 27">
            <a:extLst>
              <a:ext uri="{FF2B5EF4-FFF2-40B4-BE49-F238E27FC236}">
                <a16:creationId xmlns:a16="http://schemas.microsoft.com/office/drawing/2014/main" id="{40946790-B8AC-49CA-8BEE-ADED2ADEE280}"/>
              </a:ext>
            </a:extLst>
          </p:cNvPr>
          <p:cNvSpPr/>
          <p:nvPr/>
        </p:nvSpPr>
        <p:spPr>
          <a:xfrm>
            <a:off x="4716461" y="2128823"/>
            <a:ext cx="4029429" cy="1418331"/>
          </a:xfrm>
          <a:prstGeom prst="rect">
            <a:avLst/>
          </a:prstGeom>
          <a:noFill/>
          <a:ln w="1270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defRPr/>
            </a:pPr>
            <a:endParaRPr lang="en-IN">
              <a:solidFill>
                <a:prstClr val="white"/>
              </a:solidFill>
              <a:latin typeface="Trebuchet MS"/>
            </a:endParaRPr>
          </a:p>
        </p:txBody>
      </p:sp>
      <p:sp>
        <p:nvSpPr>
          <p:cNvPr id="29" name="TextBox 28">
            <a:extLst>
              <a:ext uri="{FF2B5EF4-FFF2-40B4-BE49-F238E27FC236}">
                <a16:creationId xmlns:a16="http://schemas.microsoft.com/office/drawing/2014/main" id="{AAB124CE-D6EB-4B42-A26D-7A3DDD43EA13}"/>
              </a:ext>
            </a:extLst>
          </p:cNvPr>
          <p:cNvSpPr txBox="1"/>
          <p:nvPr/>
        </p:nvSpPr>
        <p:spPr>
          <a:xfrm>
            <a:off x="4716460" y="2181826"/>
            <a:ext cx="4100864" cy="646331"/>
          </a:xfrm>
          <a:prstGeom prst="rect">
            <a:avLst/>
          </a:prstGeom>
          <a:noFill/>
        </p:spPr>
        <p:txBody>
          <a:bodyPr wrap="square" rtlCol="0">
            <a:spAutoFit/>
          </a:bodyPr>
          <a:lstStyle/>
          <a:p>
            <a:pPr marL="285737" indent="-285737" defTabSz="685715">
              <a:buFont typeface="Arial" panose="020B0604020202020204" pitchFamily="34" charset="0"/>
              <a:buChar char="•"/>
              <a:defRPr/>
            </a:pPr>
            <a:r>
              <a:rPr lang="en-IN" sz="900" dirty="0">
                <a:solidFill>
                  <a:srgbClr val="10253F"/>
                </a:solidFill>
                <a:latin typeface="Trebuchet MS"/>
              </a:rPr>
              <a:t>Implementing the SAP DEV,QAS and PRD server on Sify Cloud</a:t>
            </a:r>
          </a:p>
          <a:p>
            <a:pPr marL="285737" indent="-285737" defTabSz="685715">
              <a:buFont typeface="Arial" panose="020B0604020202020204" pitchFamily="34" charset="0"/>
              <a:buChar char="•"/>
              <a:defRPr/>
            </a:pPr>
            <a:r>
              <a:rPr lang="en-US" sz="900" dirty="0">
                <a:solidFill>
                  <a:srgbClr val="10253F"/>
                </a:solidFill>
                <a:latin typeface="Trebuchet MS"/>
              </a:rPr>
              <a:t>Documented AS IS - TO BE process for business</a:t>
            </a:r>
          </a:p>
          <a:p>
            <a:pPr marL="285737" indent="-285737" defTabSz="685715">
              <a:buFont typeface="Arial" panose="020B0604020202020204" pitchFamily="34" charset="0"/>
              <a:buChar char="•"/>
              <a:defRPr/>
            </a:pPr>
            <a:r>
              <a:rPr lang="en-IN" sz="900" dirty="0">
                <a:solidFill>
                  <a:srgbClr val="10253F"/>
                </a:solidFill>
                <a:latin typeface="Trebuchet MS"/>
              </a:rPr>
              <a:t>Configuration of SAP S/4 BASIS and Security design</a:t>
            </a:r>
          </a:p>
          <a:p>
            <a:pPr marL="285737" indent="-285737" defTabSz="685715">
              <a:buFont typeface="Arial" panose="020B0604020202020204" pitchFamily="34" charset="0"/>
              <a:buChar char="•"/>
              <a:defRPr/>
            </a:pPr>
            <a:endParaRPr lang="en-IN" sz="900" dirty="0">
              <a:solidFill>
                <a:srgbClr val="10253F"/>
              </a:solidFill>
              <a:latin typeface="Trebuchet MS"/>
            </a:endParaRPr>
          </a:p>
        </p:txBody>
      </p:sp>
      <p:sp>
        <p:nvSpPr>
          <p:cNvPr id="23" name="Rectangle 22">
            <a:extLst>
              <a:ext uri="{FF2B5EF4-FFF2-40B4-BE49-F238E27FC236}">
                <a16:creationId xmlns:a16="http://schemas.microsoft.com/office/drawing/2014/main" id="{C2F5E3BA-C957-4EF1-BAC2-3D831DA7F21D}"/>
              </a:ext>
            </a:extLst>
          </p:cNvPr>
          <p:cNvSpPr/>
          <p:nvPr/>
        </p:nvSpPr>
        <p:spPr>
          <a:xfrm>
            <a:off x="1187531" y="1023422"/>
            <a:ext cx="5993023" cy="759322"/>
          </a:xfrm>
          <a:prstGeom prst="rect">
            <a:avLst/>
          </a:prstGeom>
          <a:noFill/>
          <a:ln w="1270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defRPr/>
            </a:pPr>
            <a:endParaRPr lang="en-IN">
              <a:solidFill>
                <a:prstClr val="white"/>
              </a:solidFill>
              <a:latin typeface="Trebuchet MS"/>
            </a:endParaRPr>
          </a:p>
        </p:txBody>
      </p:sp>
      <p:sp>
        <p:nvSpPr>
          <p:cNvPr id="25" name="TextBox 24">
            <a:extLst>
              <a:ext uri="{FF2B5EF4-FFF2-40B4-BE49-F238E27FC236}">
                <a16:creationId xmlns:a16="http://schemas.microsoft.com/office/drawing/2014/main" id="{C5ED1C15-05A7-4A63-AE1A-B3418C58AEF9}"/>
              </a:ext>
            </a:extLst>
          </p:cNvPr>
          <p:cNvSpPr txBox="1"/>
          <p:nvPr/>
        </p:nvSpPr>
        <p:spPr>
          <a:xfrm>
            <a:off x="1187531" y="1040964"/>
            <a:ext cx="5993022" cy="461665"/>
          </a:xfrm>
          <a:prstGeom prst="rect">
            <a:avLst/>
          </a:prstGeom>
          <a:noFill/>
        </p:spPr>
        <p:txBody>
          <a:bodyPr wrap="square" rtlCol="0">
            <a:spAutoFit/>
          </a:bodyPr>
          <a:lstStyle/>
          <a:p>
            <a:pPr defTabSz="685715"/>
            <a:r>
              <a:rPr lang="en-US" sz="1200" dirty="0"/>
              <a:t>T S Alloys Limited manufactures metal products. The Company offers ferrochrome products. T S Alloys serves customers globally.</a:t>
            </a:r>
            <a:endParaRPr lang="en-IN" sz="1200" dirty="0">
              <a:latin typeface="Trebuchet MS"/>
            </a:endParaRPr>
          </a:p>
        </p:txBody>
      </p:sp>
      <p:pic>
        <p:nvPicPr>
          <p:cNvPr id="2" name="Picture 1">
            <a:extLst>
              <a:ext uri="{FF2B5EF4-FFF2-40B4-BE49-F238E27FC236}">
                <a16:creationId xmlns:a16="http://schemas.microsoft.com/office/drawing/2014/main" id="{AC890B56-9B61-46F2-B6CB-BAEA7C17D2CE}"/>
              </a:ext>
            </a:extLst>
          </p:cNvPr>
          <p:cNvPicPr>
            <a:picLocks noChangeAspect="1"/>
          </p:cNvPicPr>
          <p:nvPr/>
        </p:nvPicPr>
        <p:blipFill>
          <a:blip r:embed="rId3"/>
          <a:stretch>
            <a:fillRect/>
          </a:stretch>
        </p:blipFill>
        <p:spPr>
          <a:xfrm>
            <a:off x="7546777" y="1098200"/>
            <a:ext cx="835715" cy="664286"/>
          </a:xfrm>
          <a:prstGeom prst="rect">
            <a:avLst/>
          </a:prstGeom>
        </p:spPr>
      </p:pic>
    </p:spTree>
    <p:extLst>
      <p:ext uri="{BB962C8B-B14F-4D97-AF65-F5344CB8AC3E}">
        <p14:creationId xmlns:p14="http://schemas.microsoft.com/office/powerpoint/2010/main" val="10601967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ChangeArrowheads="1"/>
          </p:cNvSpPr>
          <p:nvPr/>
        </p:nvSpPr>
        <p:spPr bwMode="auto">
          <a:xfrm>
            <a:off x="363600" y="1851650"/>
            <a:ext cx="1440000" cy="280319"/>
          </a:xfrm>
          <a:prstGeom prst="rect">
            <a:avLst/>
          </a:prstGeom>
          <a:solidFill>
            <a:srgbClr val="556677"/>
          </a:solidFill>
          <a:ln w="9525">
            <a:noFill/>
            <a:miter lim="800000"/>
            <a:headEnd/>
            <a:tailEnd/>
          </a:ln>
          <a:effectLst/>
        </p:spPr>
        <p:txBody>
          <a:bodyPr wrap="none" anchor="ctr"/>
          <a:lstStyle/>
          <a:p>
            <a:pPr eaLnBrk="1" hangingPunct="1">
              <a:lnSpc>
                <a:spcPct val="100000"/>
              </a:lnSpc>
            </a:pPr>
            <a:r>
              <a:rPr lang="en-US" sz="1000" b="1" dirty="0">
                <a:solidFill>
                  <a:schemeClr val="bg1"/>
                </a:solidFill>
                <a:latin typeface="+mj-lt"/>
              </a:rPr>
              <a:t>Scope of Work</a:t>
            </a:r>
          </a:p>
        </p:txBody>
      </p:sp>
      <p:sp>
        <p:nvSpPr>
          <p:cNvPr id="7" name="Rectangle 6"/>
          <p:cNvSpPr>
            <a:spLocks noChangeArrowheads="1"/>
          </p:cNvSpPr>
          <p:nvPr/>
        </p:nvSpPr>
        <p:spPr bwMode="auto">
          <a:xfrm>
            <a:off x="4716462" y="1851650"/>
            <a:ext cx="1440000" cy="284908"/>
          </a:xfrm>
          <a:prstGeom prst="rect">
            <a:avLst/>
          </a:prstGeom>
          <a:solidFill>
            <a:srgbClr val="556677"/>
          </a:solidFill>
          <a:ln w="9525">
            <a:noFill/>
            <a:miter lim="800000"/>
            <a:headEnd/>
            <a:tailEnd/>
          </a:ln>
          <a:effectLst/>
        </p:spPr>
        <p:txBody>
          <a:bodyPr wrap="none" anchor="ctr"/>
          <a:lstStyle/>
          <a:p>
            <a:pPr eaLnBrk="1" hangingPunct="1">
              <a:lnSpc>
                <a:spcPct val="100000"/>
              </a:lnSpc>
            </a:pPr>
            <a:r>
              <a:rPr lang="en-US" sz="1000" b="1" dirty="0">
                <a:solidFill>
                  <a:schemeClr val="bg1"/>
                </a:solidFill>
                <a:latin typeface="+mj-lt"/>
              </a:rPr>
              <a:t>Solution</a:t>
            </a:r>
            <a:r>
              <a:rPr lang="en-US" sz="1000" b="1" dirty="0">
                <a:latin typeface="+mj-lt"/>
              </a:rPr>
              <a:t> </a:t>
            </a:r>
            <a:r>
              <a:rPr lang="en-US" sz="1000" b="1" dirty="0">
                <a:solidFill>
                  <a:schemeClr val="bg1"/>
                </a:solidFill>
                <a:latin typeface="+mj-lt"/>
              </a:rPr>
              <a:t>Highlights</a:t>
            </a:r>
          </a:p>
        </p:txBody>
      </p:sp>
      <p:sp>
        <p:nvSpPr>
          <p:cNvPr id="8" name="Rectangle 6"/>
          <p:cNvSpPr>
            <a:spLocks noChangeArrowheads="1"/>
          </p:cNvSpPr>
          <p:nvPr/>
        </p:nvSpPr>
        <p:spPr bwMode="auto">
          <a:xfrm>
            <a:off x="363600" y="3611273"/>
            <a:ext cx="1440000" cy="278073"/>
          </a:xfrm>
          <a:prstGeom prst="rect">
            <a:avLst/>
          </a:prstGeom>
          <a:solidFill>
            <a:srgbClr val="556677"/>
          </a:solidFill>
          <a:ln w="9525">
            <a:noFill/>
            <a:miter lim="800000"/>
            <a:headEnd/>
            <a:tailEnd/>
          </a:ln>
          <a:effectLst/>
        </p:spPr>
        <p:txBody>
          <a:bodyPr wrap="none" anchor="ctr"/>
          <a:lstStyle/>
          <a:p>
            <a:pPr eaLnBrk="1" hangingPunct="1">
              <a:lnSpc>
                <a:spcPct val="100000"/>
              </a:lnSpc>
            </a:pPr>
            <a:r>
              <a:rPr lang="en-US" sz="1000" b="1" dirty="0">
                <a:solidFill>
                  <a:schemeClr val="bg1"/>
                </a:solidFill>
                <a:latin typeface="+mj-lt"/>
              </a:rPr>
              <a:t>Benefits</a:t>
            </a:r>
          </a:p>
        </p:txBody>
      </p:sp>
      <p:sp>
        <p:nvSpPr>
          <p:cNvPr id="5" name="Rectangle 6"/>
          <p:cNvSpPr>
            <a:spLocks noChangeArrowheads="1"/>
          </p:cNvSpPr>
          <p:nvPr/>
        </p:nvSpPr>
        <p:spPr bwMode="auto">
          <a:xfrm>
            <a:off x="363600" y="1023421"/>
            <a:ext cx="823930" cy="759322"/>
          </a:xfrm>
          <a:prstGeom prst="rect">
            <a:avLst/>
          </a:prstGeom>
          <a:solidFill>
            <a:schemeClr val="tx2"/>
          </a:solidFill>
          <a:ln w="12700">
            <a:noFill/>
            <a:prstDash val="sysDot"/>
            <a:miter lim="800000"/>
            <a:headEnd/>
            <a:tailEnd/>
          </a:ln>
          <a:effectLst/>
        </p:spPr>
        <p:txBody>
          <a:bodyPr wrap="none" anchor="ctr"/>
          <a:lstStyle/>
          <a:p>
            <a:pPr algn="ctr" eaLnBrk="1" hangingPunct="1">
              <a:lnSpc>
                <a:spcPct val="100000"/>
              </a:lnSpc>
            </a:pPr>
            <a:r>
              <a:rPr lang="en-US" sz="1200" b="1" dirty="0">
                <a:solidFill>
                  <a:schemeClr val="bg1"/>
                </a:solidFill>
                <a:latin typeface="+mj-lt"/>
              </a:rPr>
              <a:t>Client </a:t>
            </a:r>
          </a:p>
          <a:p>
            <a:pPr algn="ctr" eaLnBrk="1" hangingPunct="1">
              <a:lnSpc>
                <a:spcPct val="100000"/>
              </a:lnSpc>
            </a:pPr>
            <a:r>
              <a:rPr lang="en-US" sz="1200" b="1" dirty="0">
                <a:solidFill>
                  <a:schemeClr val="bg1"/>
                </a:solidFill>
                <a:latin typeface="+mj-lt"/>
              </a:rPr>
              <a:t>Overview</a:t>
            </a:r>
          </a:p>
        </p:txBody>
      </p:sp>
      <p:sp>
        <p:nvSpPr>
          <p:cNvPr id="16" name="Rectangle 15"/>
          <p:cNvSpPr>
            <a:spLocks noChangeArrowheads="1"/>
          </p:cNvSpPr>
          <p:nvPr/>
        </p:nvSpPr>
        <p:spPr bwMode="auto">
          <a:xfrm>
            <a:off x="4716462" y="3615544"/>
            <a:ext cx="1440000" cy="278073"/>
          </a:xfrm>
          <a:prstGeom prst="rect">
            <a:avLst/>
          </a:prstGeom>
          <a:solidFill>
            <a:srgbClr val="556677"/>
          </a:solidFill>
          <a:ln w="9525">
            <a:noFill/>
            <a:miter lim="800000"/>
            <a:headEnd/>
            <a:tailEnd/>
          </a:ln>
          <a:effectLst/>
        </p:spPr>
        <p:txBody>
          <a:bodyPr wrap="none" anchor="ctr"/>
          <a:lstStyle/>
          <a:p>
            <a:pPr eaLnBrk="1" hangingPunct="1">
              <a:lnSpc>
                <a:spcPct val="100000"/>
              </a:lnSpc>
            </a:pPr>
            <a:r>
              <a:rPr lang="en-US" sz="1000" b="1" dirty="0">
                <a:solidFill>
                  <a:schemeClr val="bg1"/>
                </a:solidFill>
                <a:latin typeface="+mj-lt"/>
              </a:rPr>
              <a:t>Challenges</a:t>
            </a:r>
          </a:p>
        </p:txBody>
      </p:sp>
      <p:sp>
        <p:nvSpPr>
          <p:cNvPr id="32" name="Title 31">
            <a:extLst>
              <a:ext uri="{FF2B5EF4-FFF2-40B4-BE49-F238E27FC236}">
                <a16:creationId xmlns:a16="http://schemas.microsoft.com/office/drawing/2014/main" id="{1DCE9567-8578-4826-BA37-8AEAAD55E3D2}"/>
              </a:ext>
            </a:extLst>
          </p:cNvPr>
          <p:cNvSpPr>
            <a:spLocks noGrp="1"/>
          </p:cNvSpPr>
          <p:nvPr>
            <p:ph type="title"/>
          </p:nvPr>
        </p:nvSpPr>
        <p:spPr/>
        <p:txBody>
          <a:bodyPr/>
          <a:lstStyle/>
          <a:p>
            <a:pPr lvl="0"/>
            <a:r>
              <a:rPr lang="en-IN" dirty="0"/>
              <a:t>RCI Industries – S/4 HANA Implementation &amp; AMS</a:t>
            </a:r>
          </a:p>
        </p:txBody>
      </p:sp>
      <p:sp>
        <p:nvSpPr>
          <p:cNvPr id="13" name="Rectangle 12">
            <a:extLst>
              <a:ext uri="{FF2B5EF4-FFF2-40B4-BE49-F238E27FC236}">
                <a16:creationId xmlns:a16="http://schemas.microsoft.com/office/drawing/2014/main" id="{57BADFDE-AF29-4936-AEE0-77883E12D44B}"/>
              </a:ext>
            </a:extLst>
          </p:cNvPr>
          <p:cNvSpPr/>
          <p:nvPr/>
        </p:nvSpPr>
        <p:spPr>
          <a:xfrm>
            <a:off x="7180554" y="1023421"/>
            <a:ext cx="1568160" cy="759322"/>
          </a:xfrm>
          <a:prstGeom prst="rect">
            <a:avLst/>
          </a:prstGeom>
          <a:solidFill>
            <a:schemeClr val="bg1"/>
          </a:solidFill>
          <a:ln w="1270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Rectangle 20">
            <a:extLst>
              <a:ext uri="{FF2B5EF4-FFF2-40B4-BE49-F238E27FC236}">
                <a16:creationId xmlns:a16="http://schemas.microsoft.com/office/drawing/2014/main" id="{D9F89811-9B4D-4CF0-BE01-9D9BBD250BE4}"/>
              </a:ext>
            </a:extLst>
          </p:cNvPr>
          <p:cNvSpPr/>
          <p:nvPr/>
        </p:nvSpPr>
        <p:spPr>
          <a:xfrm>
            <a:off x="363600" y="3893616"/>
            <a:ext cx="4061115" cy="792683"/>
          </a:xfrm>
          <a:prstGeom prst="rect">
            <a:avLst/>
          </a:prstGeom>
          <a:noFill/>
          <a:ln w="1270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19">
            <a:extLst>
              <a:ext uri="{FF2B5EF4-FFF2-40B4-BE49-F238E27FC236}">
                <a16:creationId xmlns:a16="http://schemas.microsoft.com/office/drawing/2014/main" id="{78F63315-353E-4637-A8C3-4D5ABF570947}"/>
              </a:ext>
            </a:extLst>
          </p:cNvPr>
          <p:cNvSpPr txBox="1"/>
          <p:nvPr/>
        </p:nvSpPr>
        <p:spPr>
          <a:xfrm>
            <a:off x="363600" y="3958189"/>
            <a:ext cx="4063938" cy="553998"/>
          </a:xfrm>
          <a:prstGeom prst="rect">
            <a:avLst/>
          </a:prstGeom>
          <a:noFill/>
        </p:spPr>
        <p:txBody>
          <a:bodyPr wrap="square" rtlCol="0">
            <a:spAutoFit/>
          </a:bodyPr>
          <a:lstStyle/>
          <a:p>
            <a:pPr marL="285744" indent="-285744">
              <a:buFont typeface="Arial" panose="020B0604020202020204" pitchFamily="34" charset="0"/>
              <a:buChar char="•"/>
            </a:pPr>
            <a:r>
              <a:rPr lang="en-IN" sz="1000" dirty="0">
                <a:solidFill>
                  <a:srgbClr val="10253F"/>
                </a:solidFill>
              </a:rPr>
              <a:t>Enhanced user experience</a:t>
            </a:r>
          </a:p>
          <a:p>
            <a:pPr marL="285744" indent="-285744">
              <a:buFont typeface="Arial" panose="020B0604020202020204" pitchFamily="34" charset="0"/>
              <a:buChar char="•"/>
            </a:pPr>
            <a:r>
              <a:rPr lang="en-IN" sz="1000" dirty="0">
                <a:solidFill>
                  <a:srgbClr val="10253F"/>
                </a:solidFill>
              </a:rPr>
              <a:t>Improvement in SAP system and DB performance </a:t>
            </a:r>
          </a:p>
          <a:p>
            <a:pPr marL="285744" indent="-285744">
              <a:buFont typeface="Arial" panose="020B0604020202020204" pitchFamily="34" charset="0"/>
              <a:buChar char="•"/>
            </a:pPr>
            <a:r>
              <a:rPr lang="en-IN" sz="1000" dirty="0" err="1">
                <a:solidFill>
                  <a:srgbClr val="10253F"/>
                </a:solidFill>
              </a:rPr>
              <a:t>Scalablity</a:t>
            </a:r>
            <a:r>
              <a:rPr lang="en-IN" sz="1000" dirty="0">
                <a:solidFill>
                  <a:srgbClr val="10253F"/>
                </a:solidFill>
              </a:rPr>
              <a:t> (being on Cloud) </a:t>
            </a:r>
          </a:p>
        </p:txBody>
      </p:sp>
      <p:sp>
        <p:nvSpPr>
          <p:cNvPr id="24" name="Rectangle 23">
            <a:extLst>
              <a:ext uri="{FF2B5EF4-FFF2-40B4-BE49-F238E27FC236}">
                <a16:creationId xmlns:a16="http://schemas.microsoft.com/office/drawing/2014/main" id="{3A5FF37A-06C4-45EE-A735-263DE6CD9FD2}"/>
              </a:ext>
            </a:extLst>
          </p:cNvPr>
          <p:cNvSpPr/>
          <p:nvPr/>
        </p:nvSpPr>
        <p:spPr>
          <a:xfrm>
            <a:off x="363600" y="2128822"/>
            <a:ext cx="4061115" cy="1418331"/>
          </a:xfrm>
          <a:prstGeom prst="rect">
            <a:avLst/>
          </a:prstGeom>
          <a:noFill/>
          <a:ln w="1270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TextBox 21">
            <a:extLst>
              <a:ext uri="{FF2B5EF4-FFF2-40B4-BE49-F238E27FC236}">
                <a16:creationId xmlns:a16="http://schemas.microsoft.com/office/drawing/2014/main" id="{3A5F3A29-4E0D-47E9-B9CF-8087695B00A8}"/>
              </a:ext>
            </a:extLst>
          </p:cNvPr>
          <p:cNvSpPr txBox="1"/>
          <p:nvPr/>
        </p:nvSpPr>
        <p:spPr>
          <a:xfrm>
            <a:off x="363571" y="2181825"/>
            <a:ext cx="4061141" cy="1015663"/>
          </a:xfrm>
          <a:prstGeom prst="rect">
            <a:avLst/>
          </a:prstGeom>
          <a:noFill/>
        </p:spPr>
        <p:txBody>
          <a:bodyPr wrap="square" rtlCol="0">
            <a:spAutoFit/>
          </a:bodyPr>
          <a:lstStyle/>
          <a:p>
            <a:pPr marL="285744" indent="-285744">
              <a:buFont typeface="Arial" panose="020B0604020202020204" pitchFamily="34" charset="0"/>
              <a:buChar char="•"/>
            </a:pPr>
            <a:r>
              <a:rPr lang="en-IN" sz="1000" dirty="0">
                <a:solidFill>
                  <a:srgbClr val="10253F"/>
                </a:solidFill>
              </a:rPr>
              <a:t>Implementation of SAP S/4 HANA 1610 FSP2 on cloud solution</a:t>
            </a:r>
          </a:p>
          <a:p>
            <a:pPr marL="285744" indent="-285744">
              <a:buFont typeface="Arial" panose="020B0604020202020204" pitchFamily="34" charset="0"/>
              <a:buChar char="•"/>
            </a:pPr>
            <a:r>
              <a:rPr lang="en-IN" sz="1000" dirty="0">
                <a:solidFill>
                  <a:srgbClr val="10253F"/>
                </a:solidFill>
              </a:rPr>
              <a:t>Landscape design SAP S/4 HANA 1610 (DEV/QA/PRD)</a:t>
            </a:r>
          </a:p>
          <a:p>
            <a:pPr marL="285744" indent="-285744">
              <a:buFont typeface="Arial" panose="020B0604020202020204" pitchFamily="34" charset="0"/>
              <a:buChar char="•"/>
            </a:pPr>
            <a:r>
              <a:rPr lang="en-US" sz="1000" dirty="0">
                <a:solidFill>
                  <a:srgbClr val="10253F"/>
                </a:solidFill>
              </a:rPr>
              <a:t>Documenting  business process </a:t>
            </a:r>
          </a:p>
          <a:p>
            <a:pPr marL="285744" indent="-285744">
              <a:buFont typeface="Arial" panose="020B0604020202020204" pitchFamily="34" charset="0"/>
              <a:buChar char="•"/>
            </a:pPr>
            <a:r>
              <a:rPr lang="en-US" sz="1000" dirty="0">
                <a:solidFill>
                  <a:srgbClr val="10253F"/>
                </a:solidFill>
              </a:rPr>
              <a:t>Mapping business requirements in SAP</a:t>
            </a:r>
          </a:p>
          <a:p>
            <a:pPr marL="285744" indent="-285744">
              <a:buFont typeface="Arial" panose="020B0604020202020204" pitchFamily="34" charset="0"/>
              <a:buChar char="•"/>
            </a:pPr>
            <a:r>
              <a:rPr lang="en-US" sz="1000" dirty="0">
                <a:solidFill>
                  <a:srgbClr val="10253F"/>
                </a:solidFill>
              </a:rPr>
              <a:t>Fiori apps, output and reports</a:t>
            </a:r>
          </a:p>
          <a:p>
            <a:pPr marL="285744" indent="-285744">
              <a:buFont typeface="Arial" panose="020B0604020202020204" pitchFamily="34" charset="0"/>
              <a:buChar char="•"/>
            </a:pPr>
            <a:r>
              <a:rPr lang="en-US" sz="1000" dirty="0">
                <a:solidFill>
                  <a:srgbClr val="10253F"/>
                </a:solidFill>
              </a:rPr>
              <a:t>S4HANA – AMS &amp; books closure for 4 Quarters </a:t>
            </a:r>
          </a:p>
        </p:txBody>
      </p:sp>
      <p:sp>
        <p:nvSpPr>
          <p:cNvPr id="26" name="Rectangle 25">
            <a:extLst>
              <a:ext uri="{FF2B5EF4-FFF2-40B4-BE49-F238E27FC236}">
                <a16:creationId xmlns:a16="http://schemas.microsoft.com/office/drawing/2014/main" id="{052299EF-D9D0-4549-83FF-A45298F6ACBA}"/>
              </a:ext>
            </a:extLst>
          </p:cNvPr>
          <p:cNvSpPr/>
          <p:nvPr/>
        </p:nvSpPr>
        <p:spPr>
          <a:xfrm>
            <a:off x="4719285" y="3900452"/>
            <a:ext cx="4029429" cy="785847"/>
          </a:xfrm>
          <a:prstGeom prst="rect">
            <a:avLst/>
          </a:prstGeom>
          <a:noFill/>
          <a:ln w="1270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TextBox 26">
            <a:extLst>
              <a:ext uri="{FF2B5EF4-FFF2-40B4-BE49-F238E27FC236}">
                <a16:creationId xmlns:a16="http://schemas.microsoft.com/office/drawing/2014/main" id="{67AF2A2F-1BC6-426F-B79A-768AFCA32AF2}"/>
              </a:ext>
            </a:extLst>
          </p:cNvPr>
          <p:cNvSpPr txBox="1"/>
          <p:nvPr/>
        </p:nvSpPr>
        <p:spPr>
          <a:xfrm>
            <a:off x="4719285" y="3962007"/>
            <a:ext cx="4103688" cy="707886"/>
          </a:xfrm>
          <a:prstGeom prst="rect">
            <a:avLst/>
          </a:prstGeom>
          <a:noFill/>
        </p:spPr>
        <p:txBody>
          <a:bodyPr wrap="square" rtlCol="0">
            <a:spAutoFit/>
          </a:bodyPr>
          <a:lstStyle/>
          <a:p>
            <a:pPr marL="285744" indent="-285744">
              <a:buFont typeface="Arial" panose="020B0604020202020204" pitchFamily="34" charset="0"/>
              <a:buChar char="•"/>
            </a:pPr>
            <a:r>
              <a:rPr lang="en-IN" sz="1000" dirty="0">
                <a:solidFill>
                  <a:srgbClr val="10253F"/>
                </a:solidFill>
              </a:rPr>
              <a:t>Content copy and Best practice activation</a:t>
            </a:r>
          </a:p>
          <a:p>
            <a:pPr marL="285744" indent="-285744">
              <a:buFont typeface="Arial" panose="020B0604020202020204" pitchFamily="34" charset="0"/>
              <a:buChar char="•"/>
            </a:pPr>
            <a:r>
              <a:rPr lang="en-IN" sz="1000" dirty="0">
                <a:solidFill>
                  <a:srgbClr val="10253F"/>
                </a:solidFill>
              </a:rPr>
              <a:t>Complex business process mapping</a:t>
            </a:r>
          </a:p>
          <a:p>
            <a:pPr marL="285744" indent="-285744">
              <a:buFont typeface="Arial" panose="020B0604020202020204" pitchFamily="34" charset="0"/>
              <a:buChar char="•"/>
            </a:pPr>
            <a:r>
              <a:rPr lang="en-IN" sz="1000" dirty="0">
                <a:solidFill>
                  <a:srgbClr val="10253F"/>
                </a:solidFill>
              </a:rPr>
              <a:t>Master data and transaction data upload for open items</a:t>
            </a:r>
          </a:p>
          <a:p>
            <a:pPr marL="285744" indent="-285744">
              <a:buFont typeface="Arial" panose="020B0604020202020204" pitchFamily="34" charset="0"/>
              <a:buChar char="•"/>
            </a:pPr>
            <a:r>
              <a:rPr lang="en-US" sz="1000" dirty="0">
                <a:solidFill>
                  <a:srgbClr val="10253F"/>
                </a:solidFill>
              </a:rPr>
              <a:t>User training </a:t>
            </a:r>
            <a:endParaRPr lang="en-IN" sz="1000" dirty="0">
              <a:solidFill>
                <a:srgbClr val="10253F"/>
              </a:solidFill>
            </a:endParaRPr>
          </a:p>
        </p:txBody>
      </p:sp>
      <p:sp>
        <p:nvSpPr>
          <p:cNvPr id="28" name="Rectangle 27">
            <a:extLst>
              <a:ext uri="{FF2B5EF4-FFF2-40B4-BE49-F238E27FC236}">
                <a16:creationId xmlns:a16="http://schemas.microsoft.com/office/drawing/2014/main" id="{40946790-B8AC-49CA-8BEE-ADED2ADEE280}"/>
              </a:ext>
            </a:extLst>
          </p:cNvPr>
          <p:cNvSpPr/>
          <p:nvPr/>
        </p:nvSpPr>
        <p:spPr>
          <a:xfrm>
            <a:off x="4716461" y="2128823"/>
            <a:ext cx="4029429" cy="1418331"/>
          </a:xfrm>
          <a:prstGeom prst="rect">
            <a:avLst/>
          </a:prstGeom>
          <a:noFill/>
          <a:ln w="1270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TextBox 28">
            <a:extLst>
              <a:ext uri="{FF2B5EF4-FFF2-40B4-BE49-F238E27FC236}">
                <a16:creationId xmlns:a16="http://schemas.microsoft.com/office/drawing/2014/main" id="{AAB124CE-D6EB-4B42-A26D-7A3DDD43EA13}"/>
              </a:ext>
            </a:extLst>
          </p:cNvPr>
          <p:cNvSpPr txBox="1"/>
          <p:nvPr/>
        </p:nvSpPr>
        <p:spPr>
          <a:xfrm>
            <a:off x="4716460" y="2181825"/>
            <a:ext cx="4100864" cy="1323439"/>
          </a:xfrm>
          <a:prstGeom prst="rect">
            <a:avLst/>
          </a:prstGeom>
          <a:noFill/>
        </p:spPr>
        <p:txBody>
          <a:bodyPr wrap="square" rtlCol="0">
            <a:spAutoFit/>
          </a:bodyPr>
          <a:lstStyle/>
          <a:p>
            <a:pPr marL="285744" indent="-285744">
              <a:buFont typeface="Arial" panose="020B0604020202020204" pitchFamily="34" charset="0"/>
              <a:buChar char="•"/>
            </a:pPr>
            <a:r>
              <a:rPr lang="en-IN" sz="900" dirty="0">
                <a:solidFill>
                  <a:srgbClr val="10253F"/>
                </a:solidFill>
              </a:rPr>
              <a:t>Implementing the SAP DEV,QAS and PRD server on Sify Cloud</a:t>
            </a:r>
          </a:p>
          <a:p>
            <a:pPr marL="285744" indent="-285744">
              <a:buFont typeface="Arial" panose="020B0604020202020204" pitchFamily="34" charset="0"/>
              <a:buChar char="•"/>
            </a:pPr>
            <a:r>
              <a:rPr lang="en-US" sz="900" dirty="0">
                <a:solidFill>
                  <a:srgbClr val="10253F"/>
                </a:solidFill>
              </a:rPr>
              <a:t>Documented AS IS - TO BE process for business</a:t>
            </a:r>
          </a:p>
          <a:p>
            <a:pPr marL="285744" indent="-285744">
              <a:buFont typeface="Arial" panose="020B0604020202020204" pitchFamily="34" charset="0"/>
              <a:buChar char="•"/>
            </a:pPr>
            <a:r>
              <a:rPr lang="en-IN" sz="900" dirty="0">
                <a:solidFill>
                  <a:srgbClr val="10253F"/>
                </a:solidFill>
              </a:rPr>
              <a:t>Configuration of SAP S/4 HANA FI,CO, MM, SD, PP, PM, PS, HR, Basis, ABAP modules</a:t>
            </a:r>
          </a:p>
          <a:p>
            <a:pPr marL="285744" indent="-285744">
              <a:buFont typeface="Arial" panose="020B0604020202020204" pitchFamily="34" charset="0"/>
              <a:buChar char="•"/>
            </a:pPr>
            <a:r>
              <a:rPr lang="en-US" sz="900" dirty="0">
                <a:solidFill>
                  <a:srgbClr val="10253F"/>
                </a:solidFill>
              </a:rPr>
              <a:t>Developing  custom programs for process enhancements</a:t>
            </a:r>
          </a:p>
          <a:p>
            <a:pPr marL="285744" indent="-285744">
              <a:buFont typeface="Arial" panose="020B0604020202020204" pitchFamily="34" charset="0"/>
              <a:buChar char="•"/>
            </a:pPr>
            <a:r>
              <a:rPr lang="en-US" sz="800" dirty="0">
                <a:solidFill>
                  <a:srgbClr val="10253F"/>
                </a:solidFill>
              </a:rPr>
              <a:t>Developing Fiori application for analytical and transactional  requirements</a:t>
            </a:r>
          </a:p>
          <a:p>
            <a:pPr marL="285744" indent="-285744">
              <a:buFont typeface="Arial" panose="020B0604020202020204" pitchFamily="34" charset="0"/>
              <a:buChar char="•"/>
            </a:pPr>
            <a:r>
              <a:rPr lang="en-US" sz="900" dirty="0">
                <a:solidFill>
                  <a:srgbClr val="10253F"/>
                </a:solidFill>
              </a:rPr>
              <a:t>100 No of Users</a:t>
            </a:r>
          </a:p>
          <a:p>
            <a:pPr marL="285744" indent="-285744">
              <a:buFont typeface="Arial" panose="020B0604020202020204" pitchFamily="34" charset="0"/>
              <a:buChar char="•"/>
            </a:pPr>
            <a:r>
              <a:rPr lang="en-US" sz="900" dirty="0">
                <a:solidFill>
                  <a:srgbClr val="10253F"/>
                </a:solidFill>
              </a:rPr>
              <a:t>200 Man-days AMS support</a:t>
            </a:r>
          </a:p>
          <a:p>
            <a:pPr marL="285744" indent="-285744">
              <a:buFont typeface="Arial" panose="020B0604020202020204" pitchFamily="34" charset="0"/>
              <a:buChar char="•"/>
            </a:pPr>
            <a:r>
              <a:rPr lang="en-IN" sz="900" dirty="0">
                <a:solidFill>
                  <a:srgbClr val="10253F"/>
                </a:solidFill>
              </a:rPr>
              <a:t>20 No of CR’s completed in AMS period</a:t>
            </a:r>
          </a:p>
        </p:txBody>
      </p:sp>
      <p:sp>
        <p:nvSpPr>
          <p:cNvPr id="23" name="Rectangle 22">
            <a:extLst>
              <a:ext uri="{FF2B5EF4-FFF2-40B4-BE49-F238E27FC236}">
                <a16:creationId xmlns:a16="http://schemas.microsoft.com/office/drawing/2014/main" id="{C2F5E3BA-C957-4EF1-BAC2-3D831DA7F21D}"/>
              </a:ext>
            </a:extLst>
          </p:cNvPr>
          <p:cNvSpPr/>
          <p:nvPr/>
        </p:nvSpPr>
        <p:spPr>
          <a:xfrm>
            <a:off x="1187530" y="1023421"/>
            <a:ext cx="5993023" cy="759322"/>
          </a:xfrm>
          <a:prstGeom prst="rect">
            <a:avLst/>
          </a:prstGeom>
          <a:noFill/>
          <a:ln w="1270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TextBox 24">
            <a:extLst>
              <a:ext uri="{FF2B5EF4-FFF2-40B4-BE49-F238E27FC236}">
                <a16:creationId xmlns:a16="http://schemas.microsoft.com/office/drawing/2014/main" id="{C5ED1C15-05A7-4A63-AE1A-B3418C58AEF9}"/>
              </a:ext>
            </a:extLst>
          </p:cNvPr>
          <p:cNvSpPr txBox="1"/>
          <p:nvPr/>
        </p:nvSpPr>
        <p:spPr>
          <a:xfrm>
            <a:off x="1187531" y="1040964"/>
            <a:ext cx="5993022" cy="769441"/>
          </a:xfrm>
          <a:prstGeom prst="rect">
            <a:avLst/>
          </a:prstGeom>
          <a:noFill/>
        </p:spPr>
        <p:txBody>
          <a:bodyPr wrap="square" rtlCol="0">
            <a:spAutoFit/>
          </a:bodyPr>
          <a:lstStyle/>
          <a:p>
            <a:r>
              <a:rPr lang="en-IN" sz="1100" dirty="0">
                <a:solidFill>
                  <a:srgbClr val="10253F"/>
                </a:solidFill>
              </a:rPr>
              <a:t>RCI Industries and  Technologies Limited is a private company which </a:t>
            </a:r>
            <a:r>
              <a:rPr lang="en-US" sz="1100" dirty="0">
                <a:solidFill>
                  <a:srgbClr val="10253F"/>
                </a:solidFill>
              </a:rPr>
              <a:t>offers Indian handicrafts, specially made by Copper &amp; Brass metals. It also has copper strips and copper wire as its product. Sify is  implementing the ERP software, SAP S/4 HANA 1610 FSP2 at RCI Industries and technologies limited.</a:t>
            </a:r>
            <a:endParaRPr lang="en-IN" sz="1100" dirty="0">
              <a:solidFill>
                <a:srgbClr val="10253F"/>
              </a:solidFill>
            </a:endParaRPr>
          </a:p>
        </p:txBody>
      </p:sp>
      <p:pic>
        <p:nvPicPr>
          <p:cNvPr id="30" name="Picture 2">
            <a:extLst>
              <a:ext uri="{FF2B5EF4-FFF2-40B4-BE49-F238E27FC236}">
                <a16:creationId xmlns:a16="http://schemas.microsoft.com/office/drawing/2014/main" id="{4500A893-A3F3-4759-B7F6-21A79E85615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65940" y="1120501"/>
            <a:ext cx="1041514" cy="55172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212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ChangeArrowheads="1"/>
          </p:cNvSpPr>
          <p:nvPr/>
        </p:nvSpPr>
        <p:spPr bwMode="auto">
          <a:xfrm>
            <a:off x="363600" y="1851650"/>
            <a:ext cx="1440000" cy="280319"/>
          </a:xfrm>
          <a:prstGeom prst="rect">
            <a:avLst/>
          </a:prstGeom>
          <a:solidFill>
            <a:srgbClr val="556677"/>
          </a:solidFill>
          <a:ln w="9525">
            <a:noFill/>
            <a:miter lim="800000"/>
            <a:headEnd/>
            <a:tailEnd/>
          </a:ln>
          <a:effectLst/>
        </p:spPr>
        <p:txBody>
          <a:bodyPr wrap="none" anchor="ctr"/>
          <a:lstStyle/>
          <a:p>
            <a:pPr eaLnBrk="1" hangingPunct="1">
              <a:lnSpc>
                <a:spcPct val="100000"/>
              </a:lnSpc>
            </a:pPr>
            <a:r>
              <a:rPr lang="en-US" sz="1000" b="1" dirty="0">
                <a:solidFill>
                  <a:schemeClr val="bg1"/>
                </a:solidFill>
                <a:latin typeface="+mj-lt"/>
              </a:rPr>
              <a:t>Scope of Work</a:t>
            </a:r>
          </a:p>
        </p:txBody>
      </p:sp>
      <p:sp>
        <p:nvSpPr>
          <p:cNvPr id="7" name="Rectangle 6"/>
          <p:cNvSpPr>
            <a:spLocks noChangeArrowheads="1"/>
          </p:cNvSpPr>
          <p:nvPr/>
        </p:nvSpPr>
        <p:spPr bwMode="auto">
          <a:xfrm>
            <a:off x="4716462" y="1851650"/>
            <a:ext cx="1440000" cy="284908"/>
          </a:xfrm>
          <a:prstGeom prst="rect">
            <a:avLst/>
          </a:prstGeom>
          <a:solidFill>
            <a:srgbClr val="556677"/>
          </a:solidFill>
          <a:ln w="9525">
            <a:noFill/>
            <a:miter lim="800000"/>
            <a:headEnd/>
            <a:tailEnd/>
          </a:ln>
          <a:effectLst/>
        </p:spPr>
        <p:txBody>
          <a:bodyPr wrap="none" anchor="ctr"/>
          <a:lstStyle/>
          <a:p>
            <a:pPr eaLnBrk="1" hangingPunct="1">
              <a:lnSpc>
                <a:spcPct val="100000"/>
              </a:lnSpc>
            </a:pPr>
            <a:r>
              <a:rPr lang="en-US" sz="1000" b="1" dirty="0">
                <a:solidFill>
                  <a:schemeClr val="bg1"/>
                </a:solidFill>
                <a:latin typeface="+mj-lt"/>
              </a:rPr>
              <a:t>Solution</a:t>
            </a:r>
            <a:r>
              <a:rPr lang="en-US" sz="1000" b="1" dirty="0">
                <a:latin typeface="+mj-lt"/>
              </a:rPr>
              <a:t> </a:t>
            </a:r>
            <a:r>
              <a:rPr lang="en-US" sz="1000" b="1" dirty="0">
                <a:solidFill>
                  <a:schemeClr val="bg1"/>
                </a:solidFill>
                <a:latin typeface="+mj-lt"/>
              </a:rPr>
              <a:t>Highlights</a:t>
            </a:r>
          </a:p>
        </p:txBody>
      </p:sp>
      <p:sp>
        <p:nvSpPr>
          <p:cNvPr id="8" name="Rectangle 6"/>
          <p:cNvSpPr>
            <a:spLocks noChangeArrowheads="1"/>
          </p:cNvSpPr>
          <p:nvPr/>
        </p:nvSpPr>
        <p:spPr bwMode="auto">
          <a:xfrm>
            <a:off x="363600" y="3611273"/>
            <a:ext cx="1440000" cy="278073"/>
          </a:xfrm>
          <a:prstGeom prst="rect">
            <a:avLst/>
          </a:prstGeom>
          <a:solidFill>
            <a:srgbClr val="556677"/>
          </a:solidFill>
          <a:ln w="9525">
            <a:noFill/>
            <a:miter lim="800000"/>
            <a:headEnd/>
            <a:tailEnd/>
          </a:ln>
          <a:effectLst/>
        </p:spPr>
        <p:txBody>
          <a:bodyPr wrap="none" anchor="ctr"/>
          <a:lstStyle/>
          <a:p>
            <a:pPr eaLnBrk="1" hangingPunct="1">
              <a:lnSpc>
                <a:spcPct val="100000"/>
              </a:lnSpc>
            </a:pPr>
            <a:r>
              <a:rPr lang="en-US" sz="1000" b="1" dirty="0">
                <a:solidFill>
                  <a:schemeClr val="bg1"/>
                </a:solidFill>
                <a:latin typeface="+mj-lt"/>
              </a:rPr>
              <a:t>Benefits</a:t>
            </a:r>
          </a:p>
        </p:txBody>
      </p:sp>
      <p:sp>
        <p:nvSpPr>
          <p:cNvPr id="5" name="Rectangle 6"/>
          <p:cNvSpPr>
            <a:spLocks noChangeArrowheads="1"/>
          </p:cNvSpPr>
          <p:nvPr/>
        </p:nvSpPr>
        <p:spPr bwMode="auto">
          <a:xfrm>
            <a:off x="363600" y="1023421"/>
            <a:ext cx="823930" cy="759322"/>
          </a:xfrm>
          <a:prstGeom prst="rect">
            <a:avLst/>
          </a:prstGeom>
          <a:solidFill>
            <a:srgbClr val="132434"/>
          </a:solidFill>
          <a:ln w="12700">
            <a:noFill/>
            <a:prstDash val="sysDot"/>
            <a:miter lim="800000"/>
            <a:headEnd/>
            <a:tailEnd/>
          </a:ln>
          <a:effectLst/>
        </p:spPr>
        <p:txBody>
          <a:bodyPr wrap="none" anchor="ctr"/>
          <a:lstStyle/>
          <a:p>
            <a:pPr algn="ctr" eaLnBrk="1" hangingPunct="1">
              <a:lnSpc>
                <a:spcPct val="100000"/>
              </a:lnSpc>
            </a:pPr>
            <a:r>
              <a:rPr lang="en-US" sz="1200" b="1" dirty="0">
                <a:solidFill>
                  <a:schemeClr val="bg1"/>
                </a:solidFill>
                <a:latin typeface="+mj-lt"/>
              </a:rPr>
              <a:t>Client </a:t>
            </a:r>
          </a:p>
          <a:p>
            <a:pPr algn="ctr" eaLnBrk="1" hangingPunct="1">
              <a:lnSpc>
                <a:spcPct val="100000"/>
              </a:lnSpc>
            </a:pPr>
            <a:r>
              <a:rPr lang="en-US" sz="1200" b="1" dirty="0">
                <a:solidFill>
                  <a:schemeClr val="bg1"/>
                </a:solidFill>
                <a:latin typeface="+mj-lt"/>
              </a:rPr>
              <a:t>Overview</a:t>
            </a:r>
          </a:p>
        </p:txBody>
      </p:sp>
      <p:sp>
        <p:nvSpPr>
          <p:cNvPr id="16" name="Rectangle 15"/>
          <p:cNvSpPr>
            <a:spLocks noChangeArrowheads="1"/>
          </p:cNvSpPr>
          <p:nvPr/>
        </p:nvSpPr>
        <p:spPr bwMode="auto">
          <a:xfrm>
            <a:off x="4716462" y="3615544"/>
            <a:ext cx="1440000" cy="278073"/>
          </a:xfrm>
          <a:prstGeom prst="rect">
            <a:avLst/>
          </a:prstGeom>
          <a:solidFill>
            <a:srgbClr val="556677"/>
          </a:solidFill>
          <a:ln w="9525">
            <a:noFill/>
            <a:miter lim="800000"/>
            <a:headEnd/>
            <a:tailEnd/>
          </a:ln>
          <a:effectLst/>
        </p:spPr>
        <p:txBody>
          <a:bodyPr wrap="none" anchor="ctr"/>
          <a:lstStyle/>
          <a:p>
            <a:pPr eaLnBrk="1" hangingPunct="1">
              <a:lnSpc>
                <a:spcPct val="100000"/>
              </a:lnSpc>
            </a:pPr>
            <a:r>
              <a:rPr lang="en-US" sz="1000" b="1" dirty="0">
                <a:solidFill>
                  <a:schemeClr val="bg1"/>
                </a:solidFill>
                <a:latin typeface="+mj-lt"/>
              </a:rPr>
              <a:t>Challenges</a:t>
            </a:r>
          </a:p>
        </p:txBody>
      </p:sp>
      <p:sp>
        <p:nvSpPr>
          <p:cNvPr id="32" name="Title 31">
            <a:extLst>
              <a:ext uri="{FF2B5EF4-FFF2-40B4-BE49-F238E27FC236}">
                <a16:creationId xmlns:a16="http://schemas.microsoft.com/office/drawing/2014/main" id="{1DCE9567-8578-4826-BA37-8AEAAD55E3D2}"/>
              </a:ext>
            </a:extLst>
          </p:cNvPr>
          <p:cNvSpPr>
            <a:spLocks noGrp="1"/>
          </p:cNvSpPr>
          <p:nvPr>
            <p:ph type="title"/>
          </p:nvPr>
        </p:nvSpPr>
        <p:spPr/>
        <p:txBody>
          <a:bodyPr/>
          <a:lstStyle/>
          <a:p>
            <a:pPr lvl="0"/>
            <a:r>
              <a:rPr lang="fr-FR" dirty="0" err="1"/>
              <a:t>Emami</a:t>
            </a:r>
            <a:r>
              <a:rPr lang="fr-FR" dirty="0"/>
              <a:t> Cement – SAP S/4 HANA DR</a:t>
            </a:r>
          </a:p>
        </p:txBody>
      </p:sp>
      <p:sp>
        <p:nvSpPr>
          <p:cNvPr id="13" name="Rectangle 12">
            <a:extLst>
              <a:ext uri="{FF2B5EF4-FFF2-40B4-BE49-F238E27FC236}">
                <a16:creationId xmlns:a16="http://schemas.microsoft.com/office/drawing/2014/main" id="{57BADFDE-AF29-4936-AEE0-77883E12D44B}"/>
              </a:ext>
            </a:extLst>
          </p:cNvPr>
          <p:cNvSpPr/>
          <p:nvPr/>
        </p:nvSpPr>
        <p:spPr>
          <a:xfrm>
            <a:off x="7596420" y="1023421"/>
            <a:ext cx="1152293" cy="759322"/>
          </a:xfrm>
          <a:prstGeom prst="rect">
            <a:avLst/>
          </a:prstGeom>
          <a:solidFill>
            <a:schemeClr val="bg1"/>
          </a:solidFill>
          <a:ln w="1270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Rectangle 20">
            <a:extLst>
              <a:ext uri="{FF2B5EF4-FFF2-40B4-BE49-F238E27FC236}">
                <a16:creationId xmlns:a16="http://schemas.microsoft.com/office/drawing/2014/main" id="{D9F89811-9B4D-4CF0-BE01-9D9BBD250BE4}"/>
              </a:ext>
            </a:extLst>
          </p:cNvPr>
          <p:cNvSpPr/>
          <p:nvPr/>
        </p:nvSpPr>
        <p:spPr>
          <a:xfrm>
            <a:off x="363600" y="3893617"/>
            <a:ext cx="4061115" cy="771428"/>
          </a:xfrm>
          <a:prstGeom prst="rect">
            <a:avLst/>
          </a:prstGeom>
          <a:noFill/>
          <a:ln w="1270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19">
            <a:extLst>
              <a:ext uri="{FF2B5EF4-FFF2-40B4-BE49-F238E27FC236}">
                <a16:creationId xmlns:a16="http://schemas.microsoft.com/office/drawing/2014/main" id="{78F63315-353E-4637-A8C3-4D5ABF570947}"/>
              </a:ext>
            </a:extLst>
          </p:cNvPr>
          <p:cNvSpPr txBox="1"/>
          <p:nvPr/>
        </p:nvSpPr>
        <p:spPr>
          <a:xfrm>
            <a:off x="363600" y="3958189"/>
            <a:ext cx="4001210" cy="707886"/>
          </a:xfrm>
          <a:prstGeom prst="rect">
            <a:avLst/>
          </a:prstGeom>
          <a:noFill/>
        </p:spPr>
        <p:txBody>
          <a:bodyPr wrap="square" rtlCol="0">
            <a:spAutoFit/>
          </a:bodyPr>
          <a:lstStyle/>
          <a:p>
            <a:pPr marL="173831" indent="-173831">
              <a:buFont typeface="Arial" panose="020B0604020202020204" pitchFamily="34" charset="0"/>
              <a:buChar char="•"/>
            </a:pPr>
            <a:r>
              <a:rPr lang="en-IN" sz="1000" dirty="0">
                <a:solidFill>
                  <a:schemeClr val="tx1">
                    <a:lumMod val="75000"/>
                    <a:lumOff val="25000"/>
                  </a:schemeClr>
                </a:solidFill>
                <a:cs typeface="Arial" panose="020B0604020202020204" pitchFamily="34" charset="0"/>
              </a:rPr>
              <a:t>This solution is aligned to client’s business objectives. They wanted to leverage S/4 HANA’s Simple Finance offering, besides the usual SAP ECC core modules</a:t>
            </a:r>
          </a:p>
          <a:p>
            <a:pPr marL="173831" indent="-173831">
              <a:buFont typeface="Arial" panose="020B0604020202020204" pitchFamily="34" charset="0"/>
              <a:buChar char="•"/>
            </a:pPr>
            <a:r>
              <a:rPr lang="en-IN" sz="1000" dirty="0">
                <a:solidFill>
                  <a:schemeClr val="tx1">
                    <a:lumMod val="75000"/>
                    <a:lumOff val="25000"/>
                  </a:schemeClr>
                </a:solidFill>
                <a:cs typeface="Arial" panose="020B0604020202020204" pitchFamily="34" charset="0"/>
              </a:rPr>
              <a:t>Single window governance of Infra. </a:t>
            </a:r>
          </a:p>
        </p:txBody>
      </p:sp>
      <p:sp>
        <p:nvSpPr>
          <p:cNvPr id="24" name="Rectangle 23">
            <a:extLst>
              <a:ext uri="{FF2B5EF4-FFF2-40B4-BE49-F238E27FC236}">
                <a16:creationId xmlns:a16="http://schemas.microsoft.com/office/drawing/2014/main" id="{3A5FF37A-06C4-45EE-A735-263DE6CD9FD2}"/>
              </a:ext>
            </a:extLst>
          </p:cNvPr>
          <p:cNvSpPr/>
          <p:nvPr/>
        </p:nvSpPr>
        <p:spPr>
          <a:xfrm>
            <a:off x="363600" y="2128822"/>
            <a:ext cx="4061115" cy="1418331"/>
          </a:xfrm>
          <a:prstGeom prst="rect">
            <a:avLst/>
          </a:prstGeom>
          <a:noFill/>
          <a:ln w="1270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TextBox 21">
            <a:extLst>
              <a:ext uri="{FF2B5EF4-FFF2-40B4-BE49-F238E27FC236}">
                <a16:creationId xmlns:a16="http://schemas.microsoft.com/office/drawing/2014/main" id="{3A5F3A29-4E0D-47E9-B9CF-8087695B00A8}"/>
              </a:ext>
            </a:extLst>
          </p:cNvPr>
          <p:cNvSpPr txBox="1"/>
          <p:nvPr/>
        </p:nvSpPr>
        <p:spPr>
          <a:xfrm>
            <a:off x="363572" y="2181825"/>
            <a:ext cx="3998456" cy="1015663"/>
          </a:xfrm>
          <a:prstGeom prst="rect">
            <a:avLst/>
          </a:prstGeom>
          <a:noFill/>
        </p:spPr>
        <p:txBody>
          <a:bodyPr wrap="square" rtlCol="0">
            <a:spAutoFit/>
          </a:bodyPr>
          <a:lstStyle/>
          <a:p>
            <a:pPr marL="173831" indent="-173831">
              <a:buFont typeface="Arial" panose="020B0604020202020204" pitchFamily="34" charset="0"/>
              <a:buChar char="•"/>
            </a:pPr>
            <a:r>
              <a:rPr lang="en-IN" sz="1000" dirty="0">
                <a:solidFill>
                  <a:schemeClr val="tx1">
                    <a:lumMod val="75000"/>
                    <a:lumOff val="25000"/>
                  </a:schemeClr>
                </a:solidFill>
                <a:cs typeface="Arial" panose="020B0604020202020204" pitchFamily="34" charset="0"/>
              </a:rPr>
              <a:t>This is a greenfield SAP S/4 HANA implementation. </a:t>
            </a:r>
          </a:p>
          <a:p>
            <a:pPr marL="173831" indent="-173831">
              <a:buFont typeface="Arial" panose="020B0604020202020204" pitchFamily="34" charset="0"/>
              <a:buChar char="•"/>
            </a:pPr>
            <a:r>
              <a:rPr lang="en-IN" sz="1000" dirty="0">
                <a:solidFill>
                  <a:schemeClr val="tx1">
                    <a:lumMod val="75000"/>
                    <a:lumOff val="25000"/>
                  </a:schemeClr>
                </a:solidFill>
                <a:cs typeface="Arial" panose="020B0604020202020204" pitchFamily="34" charset="0"/>
              </a:rPr>
              <a:t>Infrastructure provisioning for SAP</a:t>
            </a:r>
          </a:p>
          <a:p>
            <a:pPr marL="173831" indent="-173831">
              <a:buFont typeface="Arial" panose="020B0604020202020204" pitchFamily="34" charset="0"/>
              <a:buChar char="•"/>
            </a:pPr>
            <a:r>
              <a:rPr lang="en-IN" sz="1000" dirty="0">
                <a:solidFill>
                  <a:schemeClr val="tx1">
                    <a:lumMod val="75000"/>
                    <a:lumOff val="25000"/>
                  </a:schemeClr>
                </a:solidFill>
                <a:cs typeface="Arial" panose="020B0604020202020204" pitchFamily="34" charset="0"/>
              </a:rPr>
              <a:t>Managed Services(OS, Virtualization)</a:t>
            </a:r>
          </a:p>
          <a:p>
            <a:pPr marL="173831" indent="-173831">
              <a:buFont typeface="Arial" panose="020B0604020202020204" pitchFamily="34" charset="0"/>
              <a:buChar char="•"/>
            </a:pPr>
            <a:r>
              <a:rPr lang="en-IN" sz="1000" dirty="0">
                <a:solidFill>
                  <a:schemeClr val="tx1">
                    <a:lumMod val="75000"/>
                    <a:lumOff val="25000"/>
                  </a:schemeClr>
                </a:solidFill>
                <a:cs typeface="Arial" panose="020B0604020202020204" pitchFamily="34" charset="0"/>
              </a:rPr>
              <a:t>Managed Backup Services.</a:t>
            </a:r>
          </a:p>
          <a:p>
            <a:pPr marL="173831" indent="-173831">
              <a:buFont typeface="Arial" panose="020B0604020202020204" pitchFamily="34" charset="0"/>
              <a:buChar char="•"/>
            </a:pPr>
            <a:r>
              <a:rPr lang="en-IN" sz="1000" dirty="0">
                <a:solidFill>
                  <a:schemeClr val="tx1">
                    <a:lumMod val="75000"/>
                    <a:lumOff val="25000"/>
                  </a:schemeClr>
                </a:solidFill>
                <a:cs typeface="Arial" panose="020B0604020202020204" pitchFamily="34" charset="0"/>
              </a:rPr>
              <a:t>Network &amp;Security Services.</a:t>
            </a:r>
          </a:p>
          <a:p>
            <a:pPr marL="173831" indent="-173831">
              <a:buFont typeface="Arial" panose="020B0604020202020204" pitchFamily="34" charset="0"/>
              <a:buChar char="•"/>
            </a:pPr>
            <a:r>
              <a:rPr lang="en-IN" sz="1000" dirty="0">
                <a:solidFill>
                  <a:schemeClr val="tx1">
                    <a:lumMod val="75000"/>
                    <a:lumOff val="25000"/>
                  </a:schemeClr>
                </a:solidFill>
                <a:cs typeface="Arial" panose="020B0604020202020204" pitchFamily="34" charset="0"/>
              </a:rPr>
              <a:t>Disaster Recovery setup for  SAP HANA Production System.</a:t>
            </a:r>
            <a:endParaRPr lang="en-IN" sz="1000" b="1" dirty="0">
              <a:solidFill>
                <a:schemeClr val="tx1">
                  <a:lumMod val="75000"/>
                  <a:lumOff val="25000"/>
                </a:schemeClr>
              </a:solidFill>
              <a:cs typeface="Arial" panose="020B0604020202020204" pitchFamily="34" charset="0"/>
            </a:endParaRPr>
          </a:p>
        </p:txBody>
      </p:sp>
      <p:sp>
        <p:nvSpPr>
          <p:cNvPr id="26" name="Rectangle 25">
            <a:extLst>
              <a:ext uri="{FF2B5EF4-FFF2-40B4-BE49-F238E27FC236}">
                <a16:creationId xmlns:a16="http://schemas.microsoft.com/office/drawing/2014/main" id="{052299EF-D9D0-4549-83FF-A45298F6ACBA}"/>
              </a:ext>
            </a:extLst>
          </p:cNvPr>
          <p:cNvSpPr/>
          <p:nvPr/>
        </p:nvSpPr>
        <p:spPr>
          <a:xfrm>
            <a:off x="4719286" y="3900453"/>
            <a:ext cx="4029428" cy="758860"/>
          </a:xfrm>
          <a:prstGeom prst="rect">
            <a:avLst/>
          </a:prstGeom>
          <a:noFill/>
          <a:ln w="1270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TextBox 26">
            <a:extLst>
              <a:ext uri="{FF2B5EF4-FFF2-40B4-BE49-F238E27FC236}">
                <a16:creationId xmlns:a16="http://schemas.microsoft.com/office/drawing/2014/main" id="{67AF2A2F-1BC6-426F-B79A-768AFCA32AF2}"/>
              </a:ext>
            </a:extLst>
          </p:cNvPr>
          <p:cNvSpPr txBox="1"/>
          <p:nvPr/>
        </p:nvSpPr>
        <p:spPr>
          <a:xfrm>
            <a:off x="4719285" y="3962007"/>
            <a:ext cx="3964128" cy="553998"/>
          </a:xfrm>
          <a:prstGeom prst="rect">
            <a:avLst/>
          </a:prstGeom>
          <a:noFill/>
        </p:spPr>
        <p:txBody>
          <a:bodyPr wrap="square" rtlCol="0">
            <a:spAutoFit/>
          </a:bodyPr>
          <a:lstStyle/>
          <a:p>
            <a:pPr marL="173831" indent="-173831">
              <a:buFont typeface="Arial" panose="020B0604020202020204" pitchFamily="34" charset="0"/>
              <a:buChar char="•"/>
            </a:pPr>
            <a:r>
              <a:rPr lang="en-IN" sz="1000" dirty="0">
                <a:solidFill>
                  <a:schemeClr val="tx1">
                    <a:lumMod val="75000"/>
                    <a:lumOff val="25000"/>
                  </a:schemeClr>
                </a:solidFill>
                <a:cs typeface="Arial" panose="020B0604020202020204" pitchFamily="34" charset="0"/>
              </a:rPr>
              <a:t>Minor issues in Data Centre Readiness </a:t>
            </a:r>
          </a:p>
          <a:p>
            <a:pPr marL="173831" indent="-173831">
              <a:buFont typeface="Arial" panose="020B0604020202020204" pitchFamily="34" charset="0"/>
              <a:buChar char="•"/>
            </a:pPr>
            <a:r>
              <a:rPr lang="en-IN" sz="1000" dirty="0">
                <a:solidFill>
                  <a:schemeClr val="tx1">
                    <a:lumMod val="75000"/>
                    <a:lumOff val="25000"/>
                  </a:schemeClr>
                </a:solidFill>
                <a:cs typeface="Arial" panose="020B0604020202020204" pitchFamily="34" charset="0"/>
              </a:rPr>
              <a:t>There were some issues in ‘last mile’ connectivity (client office in Chhattisgarh) </a:t>
            </a:r>
          </a:p>
        </p:txBody>
      </p:sp>
      <p:sp>
        <p:nvSpPr>
          <p:cNvPr id="28" name="Rectangle 27">
            <a:extLst>
              <a:ext uri="{FF2B5EF4-FFF2-40B4-BE49-F238E27FC236}">
                <a16:creationId xmlns:a16="http://schemas.microsoft.com/office/drawing/2014/main" id="{40946790-B8AC-49CA-8BEE-ADED2ADEE280}"/>
              </a:ext>
            </a:extLst>
          </p:cNvPr>
          <p:cNvSpPr/>
          <p:nvPr/>
        </p:nvSpPr>
        <p:spPr>
          <a:xfrm>
            <a:off x="4716462" y="2128823"/>
            <a:ext cx="4029428" cy="1418331"/>
          </a:xfrm>
          <a:prstGeom prst="rect">
            <a:avLst/>
          </a:prstGeom>
          <a:noFill/>
          <a:ln w="1270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TextBox 28">
            <a:extLst>
              <a:ext uri="{FF2B5EF4-FFF2-40B4-BE49-F238E27FC236}">
                <a16:creationId xmlns:a16="http://schemas.microsoft.com/office/drawing/2014/main" id="{AAB124CE-D6EB-4B42-A26D-7A3DDD43EA13}"/>
              </a:ext>
            </a:extLst>
          </p:cNvPr>
          <p:cNvSpPr txBox="1"/>
          <p:nvPr/>
        </p:nvSpPr>
        <p:spPr>
          <a:xfrm>
            <a:off x="4716460" y="2181825"/>
            <a:ext cx="3964128" cy="1323439"/>
          </a:xfrm>
          <a:prstGeom prst="rect">
            <a:avLst/>
          </a:prstGeom>
          <a:noFill/>
        </p:spPr>
        <p:txBody>
          <a:bodyPr wrap="square" rtlCol="0">
            <a:spAutoFit/>
          </a:bodyPr>
          <a:lstStyle/>
          <a:p>
            <a:pPr marL="173831" indent="-173831">
              <a:buFont typeface="Arial" panose="020B0604020202020204" pitchFamily="34" charset="0"/>
              <a:buChar char="•"/>
            </a:pPr>
            <a:r>
              <a:rPr lang="en-IN" sz="1000" dirty="0">
                <a:solidFill>
                  <a:schemeClr val="tx1">
                    <a:lumMod val="75000"/>
                    <a:lumOff val="25000"/>
                  </a:schemeClr>
                </a:solidFill>
                <a:cs typeface="Arial" panose="020B0604020202020204" pitchFamily="34" charset="0"/>
              </a:rPr>
              <a:t>Phase 1:  One SAP HANA SP10 physical box for QAS and </a:t>
            </a:r>
            <a:r>
              <a:rPr lang="en-IN" sz="1000" dirty="0" err="1">
                <a:solidFill>
                  <a:schemeClr val="tx1">
                    <a:lumMod val="75000"/>
                    <a:lumOff val="25000"/>
                  </a:schemeClr>
                </a:solidFill>
                <a:cs typeface="Arial" panose="020B0604020202020204" pitchFamily="34" charset="0"/>
              </a:rPr>
              <a:t>DEV,with</a:t>
            </a:r>
            <a:r>
              <a:rPr lang="en-IN" sz="1000" dirty="0">
                <a:solidFill>
                  <a:schemeClr val="tx1">
                    <a:lumMod val="75000"/>
                    <a:lumOff val="25000"/>
                  </a:schemeClr>
                </a:solidFill>
                <a:cs typeface="Arial" panose="020B0604020202020204" pitchFamily="34" charset="0"/>
              </a:rPr>
              <a:t> 7 VMs, another SAP HANA SP10 Production Physical box with 3 VMs &amp; Phase 2 - BI/BW 7.4  provisioning completed</a:t>
            </a:r>
          </a:p>
          <a:p>
            <a:pPr marL="173831" indent="-173831">
              <a:buFont typeface="Arial" panose="020B0604020202020204" pitchFamily="34" charset="0"/>
              <a:buChar char="•"/>
            </a:pPr>
            <a:r>
              <a:rPr lang="en-IN" sz="1000" dirty="0">
                <a:solidFill>
                  <a:schemeClr val="tx1">
                    <a:lumMod val="75000"/>
                    <a:lumOff val="25000"/>
                  </a:schemeClr>
                </a:solidFill>
                <a:cs typeface="Arial" panose="020B0604020202020204" pitchFamily="34" charset="0"/>
              </a:rPr>
              <a:t>Phase 3:  DR needed after 18 months</a:t>
            </a:r>
          </a:p>
          <a:p>
            <a:pPr marL="173831" indent="-173831">
              <a:buFont typeface="Arial" panose="020B0604020202020204" pitchFamily="34" charset="0"/>
              <a:buChar char="•"/>
            </a:pPr>
            <a:r>
              <a:rPr lang="en-IN" sz="1000" dirty="0">
                <a:solidFill>
                  <a:schemeClr val="tx1">
                    <a:lumMod val="75000"/>
                    <a:lumOff val="25000"/>
                  </a:schemeClr>
                </a:solidFill>
                <a:cs typeface="Arial" panose="020B0604020202020204" pitchFamily="34" charset="0"/>
              </a:rPr>
              <a:t>Implementation DC location – Navi Mumbai (</a:t>
            </a:r>
            <a:r>
              <a:rPr lang="en-IN" sz="1000" dirty="0" err="1">
                <a:solidFill>
                  <a:schemeClr val="tx1">
                    <a:lumMod val="75000"/>
                    <a:lumOff val="25000"/>
                  </a:schemeClr>
                </a:solidFill>
                <a:cs typeface="Arial" panose="020B0604020202020204" pitchFamily="34" charset="0"/>
              </a:rPr>
              <a:t>Rabale</a:t>
            </a:r>
            <a:r>
              <a:rPr lang="en-IN" sz="1000" dirty="0">
                <a:solidFill>
                  <a:schemeClr val="tx1">
                    <a:lumMod val="75000"/>
                    <a:lumOff val="25000"/>
                  </a:schemeClr>
                </a:solidFill>
                <a:cs typeface="Arial" panose="020B0604020202020204" pitchFamily="34" charset="0"/>
              </a:rPr>
              <a:t>).</a:t>
            </a:r>
          </a:p>
          <a:p>
            <a:pPr marL="173831" indent="-173831">
              <a:buFont typeface="Arial" panose="020B0604020202020204" pitchFamily="34" charset="0"/>
              <a:buChar char="•"/>
            </a:pPr>
            <a:r>
              <a:rPr lang="en-IN" sz="1000" dirty="0">
                <a:solidFill>
                  <a:schemeClr val="tx1">
                    <a:lumMod val="75000"/>
                    <a:lumOff val="25000"/>
                  </a:schemeClr>
                </a:solidFill>
                <a:cs typeface="Arial" panose="020B0604020202020204" pitchFamily="34" charset="0"/>
              </a:rPr>
              <a:t>Implementation DR location – Bangalore.</a:t>
            </a:r>
          </a:p>
          <a:p>
            <a:pPr marL="173831" indent="-173831">
              <a:buFont typeface="Arial" panose="020B0604020202020204" pitchFamily="34" charset="0"/>
              <a:buChar char="•"/>
            </a:pPr>
            <a:r>
              <a:rPr lang="en-IN" sz="1000" dirty="0">
                <a:solidFill>
                  <a:schemeClr val="tx1">
                    <a:lumMod val="75000"/>
                    <a:lumOff val="25000"/>
                  </a:schemeClr>
                </a:solidFill>
                <a:cs typeface="Arial" panose="020B0604020202020204" pitchFamily="34" charset="0"/>
              </a:rPr>
              <a:t>HANA DB size 350 GB</a:t>
            </a:r>
          </a:p>
          <a:p>
            <a:pPr marL="173831" indent="-173831">
              <a:buFont typeface="Arial" panose="020B0604020202020204" pitchFamily="34" charset="0"/>
              <a:buChar char="•"/>
            </a:pPr>
            <a:r>
              <a:rPr lang="en-US" sz="1000" dirty="0">
                <a:solidFill>
                  <a:srgbClr val="000000"/>
                </a:solidFill>
              </a:rPr>
              <a:t>RTO: &lt;=4 hours and RPO: &lt;=30minutes</a:t>
            </a:r>
            <a:endParaRPr lang="en-IN" sz="1000" dirty="0">
              <a:solidFill>
                <a:schemeClr val="tx1">
                  <a:lumMod val="75000"/>
                  <a:lumOff val="25000"/>
                </a:schemeClr>
              </a:solidFill>
              <a:cs typeface="Arial" panose="020B0604020202020204" pitchFamily="34" charset="0"/>
            </a:endParaRPr>
          </a:p>
        </p:txBody>
      </p:sp>
      <p:sp>
        <p:nvSpPr>
          <p:cNvPr id="23" name="Rectangle 22">
            <a:extLst>
              <a:ext uri="{FF2B5EF4-FFF2-40B4-BE49-F238E27FC236}">
                <a16:creationId xmlns:a16="http://schemas.microsoft.com/office/drawing/2014/main" id="{C2F5E3BA-C957-4EF1-BAC2-3D831DA7F21D}"/>
              </a:ext>
            </a:extLst>
          </p:cNvPr>
          <p:cNvSpPr/>
          <p:nvPr/>
        </p:nvSpPr>
        <p:spPr>
          <a:xfrm>
            <a:off x="1187530" y="1023421"/>
            <a:ext cx="6408890" cy="759322"/>
          </a:xfrm>
          <a:prstGeom prst="rect">
            <a:avLst/>
          </a:prstGeom>
          <a:noFill/>
          <a:ln w="1270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TextBox 24">
            <a:extLst>
              <a:ext uri="{FF2B5EF4-FFF2-40B4-BE49-F238E27FC236}">
                <a16:creationId xmlns:a16="http://schemas.microsoft.com/office/drawing/2014/main" id="{C5ED1C15-05A7-4A63-AE1A-B3418C58AEF9}"/>
              </a:ext>
            </a:extLst>
          </p:cNvPr>
          <p:cNvSpPr txBox="1"/>
          <p:nvPr/>
        </p:nvSpPr>
        <p:spPr>
          <a:xfrm>
            <a:off x="1187530" y="1040964"/>
            <a:ext cx="6264869" cy="461665"/>
          </a:xfrm>
          <a:prstGeom prst="rect">
            <a:avLst/>
          </a:prstGeom>
          <a:noFill/>
        </p:spPr>
        <p:txBody>
          <a:bodyPr wrap="square" rtlCol="0">
            <a:spAutoFit/>
          </a:bodyPr>
          <a:lstStyle/>
          <a:p>
            <a:r>
              <a:rPr lang="en-US" sz="1200" dirty="0">
                <a:solidFill>
                  <a:srgbClr val="10253F"/>
                </a:solidFill>
              </a:rPr>
              <a:t>A well-know diversified group with strong manufacturing operations. It has chosen SAP S/4 HANA as ERP for the backend operations. </a:t>
            </a:r>
          </a:p>
        </p:txBody>
      </p:sp>
      <p:pic>
        <p:nvPicPr>
          <p:cNvPr id="31" name="Picture 30">
            <a:extLst>
              <a:ext uri="{FF2B5EF4-FFF2-40B4-BE49-F238E27FC236}">
                <a16:creationId xmlns:a16="http://schemas.microsoft.com/office/drawing/2014/main" id="{2EF91A10-AC87-40B4-BC3D-9766981F3B51}"/>
              </a:ext>
            </a:extLst>
          </p:cNvPr>
          <p:cNvPicPr>
            <a:picLocks noChangeAspect="1"/>
          </p:cNvPicPr>
          <p:nvPr/>
        </p:nvPicPr>
        <p:blipFill>
          <a:blip r:embed="rId3"/>
          <a:stretch>
            <a:fillRect/>
          </a:stretch>
        </p:blipFill>
        <p:spPr>
          <a:xfrm>
            <a:off x="7890115" y="1163796"/>
            <a:ext cx="600000" cy="478571"/>
          </a:xfrm>
          <a:prstGeom prst="rect">
            <a:avLst/>
          </a:prstGeom>
        </p:spPr>
      </p:pic>
    </p:spTree>
    <p:extLst>
      <p:ext uri="{BB962C8B-B14F-4D97-AF65-F5344CB8AC3E}">
        <p14:creationId xmlns:p14="http://schemas.microsoft.com/office/powerpoint/2010/main" val="9194360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301BB8D-4269-4F35-9D61-7D6BD7B3CD3D}"/>
              </a:ext>
            </a:extLst>
          </p:cNvPr>
          <p:cNvSpPr/>
          <p:nvPr/>
        </p:nvSpPr>
        <p:spPr>
          <a:xfrm>
            <a:off x="237637" y="3458426"/>
            <a:ext cx="8174181" cy="870731"/>
          </a:xfrm>
          <a:prstGeom prst="roundRect">
            <a:avLst/>
          </a:prstGeom>
          <a:solidFill>
            <a:schemeClr val="bg1"/>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Rounded Corners 3">
            <a:extLst>
              <a:ext uri="{FF2B5EF4-FFF2-40B4-BE49-F238E27FC236}">
                <a16:creationId xmlns:a16="http://schemas.microsoft.com/office/drawing/2014/main" id="{81E358EB-09F5-4D81-847D-8B2C128C03EE}"/>
              </a:ext>
            </a:extLst>
          </p:cNvPr>
          <p:cNvSpPr/>
          <p:nvPr/>
        </p:nvSpPr>
        <p:spPr>
          <a:xfrm>
            <a:off x="237637" y="650964"/>
            <a:ext cx="8174181" cy="2685535"/>
          </a:xfrm>
          <a:prstGeom prst="roundRect">
            <a:avLst/>
          </a:prstGeom>
          <a:solidFill>
            <a:schemeClr val="bg1"/>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a:extLst>
              <a:ext uri="{FF2B5EF4-FFF2-40B4-BE49-F238E27FC236}">
                <a16:creationId xmlns:a16="http://schemas.microsoft.com/office/drawing/2014/main" id="{8A85524F-6430-4BE0-81A7-44A11AB8CDD4}"/>
              </a:ext>
            </a:extLst>
          </p:cNvPr>
          <p:cNvSpPr>
            <a:spLocks noGrp="1"/>
          </p:cNvSpPr>
          <p:nvPr>
            <p:ph type="title"/>
          </p:nvPr>
        </p:nvSpPr>
        <p:spPr>
          <a:xfrm>
            <a:off x="323161" y="237785"/>
            <a:ext cx="7538400" cy="369332"/>
          </a:xfrm>
        </p:spPr>
        <p:txBody>
          <a:bodyPr/>
          <a:lstStyle/>
          <a:p>
            <a:r>
              <a:rPr lang="en-US" dirty="0"/>
              <a:t>Highlights of proposed solution for M&amp;M</a:t>
            </a:r>
            <a:endParaRPr lang="en-IN" dirty="0"/>
          </a:p>
        </p:txBody>
      </p:sp>
      <p:sp>
        <p:nvSpPr>
          <p:cNvPr id="3" name="Content Placeholder 2">
            <a:extLst>
              <a:ext uri="{FF2B5EF4-FFF2-40B4-BE49-F238E27FC236}">
                <a16:creationId xmlns:a16="http://schemas.microsoft.com/office/drawing/2014/main" id="{61EC648D-B16F-46CE-A362-9244064C6928}"/>
              </a:ext>
            </a:extLst>
          </p:cNvPr>
          <p:cNvSpPr>
            <a:spLocks noGrp="1"/>
          </p:cNvSpPr>
          <p:nvPr>
            <p:ph idx="1"/>
          </p:nvPr>
        </p:nvSpPr>
        <p:spPr>
          <a:xfrm>
            <a:off x="323161" y="862779"/>
            <a:ext cx="8003134" cy="2261906"/>
          </a:xfrm>
          <a:ln>
            <a:solidFill>
              <a:schemeClr val="bg1"/>
            </a:solidFill>
          </a:ln>
        </p:spPr>
        <p:txBody>
          <a:bodyPr>
            <a:normAutofit/>
          </a:bodyPr>
          <a:lstStyle/>
          <a:p>
            <a:r>
              <a:rPr lang="en-IN" sz="1100" dirty="0"/>
              <a:t>HANA and non-HANA server platform configured on current generation processors of Cascade Lake platinum and gold</a:t>
            </a:r>
          </a:p>
          <a:p>
            <a:r>
              <a:rPr lang="en-IN" sz="1100" dirty="0"/>
              <a:t>All HANA production systems are sized based on DDR memory (no persistent memory used)</a:t>
            </a:r>
          </a:p>
          <a:p>
            <a:r>
              <a:rPr lang="en-IN" sz="1100" dirty="0"/>
              <a:t>Storage is on all Flash platform</a:t>
            </a:r>
          </a:p>
          <a:p>
            <a:r>
              <a:rPr lang="en-IN" sz="1100" dirty="0"/>
              <a:t>HANA platforms set up as dedicated physical systems</a:t>
            </a:r>
          </a:p>
          <a:p>
            <a:r>
              <a:rPr lang="en-IN" sz="1100" dirty="0"/>
              <a:t>Enterprise hypervisor virtual private cloud for other application and non-HANA databases</a:t>
            </a:r>
          </a:p>
          <a:p>
            <a:r>
              <a:rPr lang="en-IN" sz="1100" dirty="0"/>
              <a:t>DC and NDR : TIER-III/TIA942 Certified Facilities</a:t>
            </a:r>
          </a:p>
          <a:p>
            <a:r>
              <a:rPr lang="en-US" sz="1100" dirty="0"/>
              <a:t>High-Availability, Scalability, Interoperability, Security, Managed Network</a:t>
            </a:r>
          </a:p>
          <a:p>
            <a:r>
              <a:rPr lang="en-US" sz="1100" dirty="0"/>
              <a:t>Integrated industry leading ITSM, monitoring and automation tools for managing entire landscape on a single pane of glass</a:t>
            </a:r>
          </a:p>
          <a:p>
            <a:r>
              <a:rPr lang="en-US" sz="1100" dirty="0" err="1"/>
              <a:t>Synchronised</a:t>
            </a:r>
            <a:r>
              <a:rPr lang="en-US" sz="1100" dirty="0"/>
              <a:t> replication to meet RTO and RPO</a:t>
            </a:r>
          </a:p>
          <a:p>
            <a:r>
              <a:rPr lang="en-US" sz="1100" dirty="0"/>
              <a:t>DC and NDR connected through </a:t>
            </a:r>
            <a:r>
              <a:rPr lang="en-US" sz="1100" dirty="0" err="1"/>
              <a:t>Sify’s</a:t>
            </a:r>
            <a:r>
              <a:rPr lang="en-US" sz="1100" dirty="0"/>
              <a:t> </a:t>
            </a:r>
            <a:r>
              <a:rPr lang="en-US" sz="1100" dirty="0" err="1"/>
              <a:t>MetroX</a:t>
            </a:r>
            <a:r>
              <a:rPr lang="en-US" sz="1100" dirty="0"/>
              <a:t> Connect on high throughput and &lt; 1 </a:t>
            </a:r>
            <a:r>
              <a:rPr lang="en-US" sz="1100" dirty="0" err="1"/>
              <a:t>ms</a:t>
            </a:r>
            <a:r>
              <a:rPr lang="en-US" sz="1100" dirty="0"/>
              <a:t> latency</a:t>
            </a:r>
          </a:p>
          <a:p>
            <a:endParaRPr lang="en-IN" sz="1100" dirty="0"/>
          </a:p>
          <a:p>
            <a:endParaRPr lang="en-IN" sz="1100" dirty="0"/>
          </a:p>
          <a:p>
            <a:endParaRPr lang="en-IN" sz="1100" dirty="0"/>
          </a:p>
          <a:p>
            <a:endParaRPr lang="en-IN" sz="1100" dirty="0"/>
          </a:p>
        </p:txBody>
      </p:sp>
      <p:sp>
        <p:nvSpPr>
          <p:cNvPr id="7" name="Content Placeholder 2">
            <a:extLst>
              <a:ext uri="{FF2B5EF4-FFF2-40B4-BE49-F238E27FC236}">
                <a16:creationId xmlns:a16="http://schemas.microsoft.com/office/drawing/2014/main" id="{AD65AE8B-B5B4-4D0C-92AE-435A6B29ED22}"/>
              </a:ext>
            </a:extLst>
          </p:cNvPr>
          <p:cNvSpPr txBox="1">
            <a:spLocks/>
          </p:cNvSpPr>
          <p:nvPr/>
        </p:nvSpPr>
        <p:spPr>
          <a:xfrm>
            <a:off x="352279" y="3507854"/>
            <a:ext cx="8003134" cy="772867"/>
          </a:xfrm>
          <a:prstGeom prst="rect">
            <a:avLst/>
          </a:prstGeom>
          <a:ln>
            <a:solidFill>
              <a:schemeClr val="bg1"/>
            </a:solidFill>
          </a:ln>
        </p:spPr>
        <p:txBody>
          <a:bodyPr vert="horz" lIns="0" tIns="0" rIns="91428" bIns="45715" rtlCol="0">
            <a:normAutofit/>
          </a:bodyPr>
          <a:lstStyle>
            <a:lvl1pPr marL="226772" indent="-226772" algn="l" defTabSz="914286" rtl="0" eaLnBrk="1" latinLnBrk="0" hangingPunct="1">
              <a:lnSpc>
                <a:spcPct val="90000"/>
              </a:lnSpc>
              <a:spcBef>
                <a:spcPts val="600"/>
              </a:spcBef>
              <a:buFont typeface="Wingdings" panose="05000000000000000000" pitchFamily="2" charset="2"/>
              <a:buChar char="§"/>
              <a:defRPr sz="1600" kern="1200">
                <a:solidFill>
                  <a:srgbClr val="595959"/>
                </a:solidFill>
                <a:latin typeface="Trebuchet MS" pitchFamily="34" charset="0"/>
                <a:ea typeface="+mn-ea"/>
                <a:cs typeface="+mn-cs"/>
              </a:defRPr>
            </a:lvl1pPr>
            <a:lvl2pPr marL="568729" indent="-285714" algn="l" defTabSz="914286" rtl="0" eaLnBrk="1" latinLnBrk="0" hangingPunct="1">
              <a:lnSpc>
                <a:spcPct val="90000"/>
              </a:lnSpc>
              <a:spcBef>
                <a:spcPts val="600"/>
              </a:spcBef>
              <a:buFont typeface="Arial" pitchFamily="34" charset="0"/>
              <a:buChar char="–"/>
              <a:defRPr sz="1600" kern="1200">
                <a:solidFill>
                  <a:srgbClr val="595959"/>
                </a:solidFill>
                <a:latin typeface="Trebuchet MS" pitchFamily="34" charset="0"/>
                <a:ea typeface="+mn-ea"/>
                <a:cs typeface="+mn-cs"/>
              </a:defRPr>
            </a:lvl2pPr>
            <a:lvl3pPr marL="792000" indent="-228571" algn="l" defTabSz="914286" rtl="0" eaLnBrk="1" latinLnBrk="0" hangingPunct="1">
              <a:lnSpc>
                <a:spcPct val="90000"/>
              </a:lnSpc>
              <a:spcBef>
                <a:spcPts val="600"/>
              </a:spcBef>
              <a:buFont typeface="Arial" pitchFamily="34" charset="0"/>
              <a:buChar char="•"/>
              <a:defRPr sz="1600" kern="1200">
                <a:solidFill>
                  <a:srgbClr val="595959"/>
                </a:solidFill>
                <a:latin typeface="Trebuchet MS" pitchFamily="34" charset="0"/>
                <a:ea typeface="+mn-ea"/>
                <a:cs typeface="+mn-cs"/>
              </a:defRPr>
            </a:lvl3pPr>
            <a:lvl4pPr marL="1080000" indent="-228571" algn="l" defTabSz="914286" rtl="0" eaLnBrk="1" latinLnBrk="0" hangingPunct="1">
              <a:lnSpc>
                <a:spcPct val="90000"/>
              </a:lnSpc>
              <a:spcBef>
                <a:spcPts val="600"/>
              </a:spcBef>
              <a:buFont typeface="Arial" pitchFamily="34" charset="0"/>
              <a:buChar char="–"/>
              <a:defRPr sz="1400" kern="1200">
                <a:solidFill>
                  <a:srgbClr val="595959"/>
                </a:solidFill>
                <a:latin typeface="Trebuchet MS" pitchFamily="34" charset="0"/>
                <a:ea typeface="+mn-ea"/>
                <a:cs typeface="+mn-cs"/>
              </a:defRPr>
            </a:lvl4pPr>
            <a:lvl5pPr marL="1332000" indent="-228571" algn="l" defTabSz="914286" rtl="0" eaLnBrk="1" latinLnBrk="0" hangingPunct="1">
              <a:lnSpc>
                <a:spcPct val="90000"/>
              </a:lnSpc>
              <a:spcBef>
                <a:spcPts val="600"/>
              </a:spcBef>
              <a:buFont typeface="Arial" pitchFamily="34" charset="0"/>
              <a:buChar char="»"/>
              <a:defRPr sz="1400" kern="1200">
                <a:solidFill>
                  <a:srgbClr val="595959"/>
                </a:solidFill>
                <a:latin typeface="Trebuchet MS" pitchFamily="34" charset="0"/>
                <a:ea typeface="+mn-ea"/>
                <a:cs typeface="+mn-cs"/>
              </a:defRPr>
            </a:lvl5pPr>
            <a:lvl6pPr marL="2514286"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29"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72"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15"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IN" sz="1100" dirty="0"/>
              <a:t>RPO and RTO for NDR</a:t>
            </a:r>
          </a:p>
          <a:p>
            <a:r>
              <a:rPr lang="en-IN" sz="1100" dirty="0"/>
              <a:t>Zero RPO from DC to NDR using synchronous replication</a:t>
            </a:r>
          </a:p>
          <a:p>
            <a:r>
              <a:rPr lang="en-IN" sz="1100" dirty="0"/>
              <a:t>With third party clustering tool like </a:t>
            </a:r>
            <a:r>
              <a:rPr lang="en-IN" sz="1100" dirty="0" err="1"/>
              <a:t>Servicegaurd</a:t>
            </a:r>
            <a:r>
              <a:rPr lang="en-IN" sz="1100" dirty="0"/>
              <a:t> for SAP near zero RTO can be achieved for the HANA systems</a:t>
            </a:r>
          </a:p>
          <a:p>
            <a:endParaRPr lang="en-IN" sz="1100" dirty="0"/>
          </a:p>
          <a:p>
            <a:endParaRPr lang="en-IN" sz="1100" dirty="0"/>
          </a:p>
        </p:txBody>
      </p:sp>
    </p:spTree>
    <p:extLst>
      <p:ext uri="{BB962C8B-B14F-4D97-AF65-F5344CB8AC3E}">
        <p14:creationId xmlns:p14="http://schemas.microsoft.com/office/powerpoint/2010/main" val="9337656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Rectangle 251">
            <a:extLst>
              <a:ext uri="{FF2B5EF4-FFF2-40B4-BE49-F238E27FC236}">
                <a16:creationId xmlns:a16="http://schemas.microsoft.com/office/drawing/2014/main" id="{31AA12E5-3AC7-4CE3-98E1-3223DCD5011F}"/>
              </a:ext>
            </a:extLst>
          </p:cNvPr>
          <p:cNvSpPr/>
          <p:nvPr/>
        </p:nvSpPr>
        <p:spPr>
          <a:xfrm>
            <a:off x="212488" y="1647258"/>
            <a:ext cx="3728577" cy="3085080"/>
          </a:xfrm>
          <a:prstGeom prst="rect">
            <a:avLst/>
          </a:prstGeom>
          <a:noFill/>
          <a:ln w="9525">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r">
              <a:lnSpc>
                <a:spcPct val="90000"/>
              </a:lnSpc>
            </a:pPr>
            <a:r>
              <a:rPr lang="en-US" sz="1050" b="1">
                <a:solidFill>
                  <a:schemeClr val="tx2"/>
                </a:solidFill>
                <a:latin typeface="Oracle Sans" panose="020B0503020204020204" pitchFamily="34" charset="0"/>
                <a:cs typeface="Oracle Sans" panose="020B0503020204020204" pitchFamily="34" charset="0"/>
              </a:rPr>
              <a:t>Sify DC (Mumbai)</a:t>
            </a:r>
          </a:p>
        </p:txBody>
      </p:sp>
      <p:sp>
        <p:nvSpPr>
          <p:cNvPr id="2" name="Title 1">
            <a:extLst>
              <a:ext uri="{FF2B5EF4-FFF2-40B4-BE49-F238E27FC236}">
                <a16:creationId xmlns:a16="http://schemas.microsoft.com/office/drawing/2014/main" id="{7DE2DBEA-2639-4E8F-B8F1-6FD393D2C0FE}"/>
              </a:ext>
            </a:extLst>
          </p:cNvPr>
          <p:cNvSpPr>
            <a:spLocks noGrp="1"/>
          </p:cNvSpPr>
          <p:nvPr>
            <p:ph type="title"/>
          </p:nvPr>
        </p:nvSpPr>
        <p:spPr/>
        <p:txBody>
          <a:bodyPr/>
          <a:lstStyle/>
          <a:p>
            <a:r>
              <a:rPr lang="en-US" dirty="0"/>
              <a:t>Proposed architecture</a:t>
            </a:r>
            <a:endParaRPr lang="en-IN" dirty="0"/>
          </a:p>
        </p:txBody>
      </p:sp>
      <p:cxnSp>
        <p:nvCxnSpPr>
          <p:cNvPr id="387" name="Straight Connector 386">
            <a:extLst>
              <a:ext uri="{FF2B5EF4-FFF2-40B4-BE49-F238E27FC236}">
                <a16:creationId xmlns:a16="http://schemas.microsoft.com/office/drawing/2014/main" id="{71D6CCFE-8361-45F3-9D25-976FFDB3C533}"/>
              </a:ext>
            </a:extLst>
          </p:cNvPr>
          <p:cNvCxnSpPr/>
          <p:nvPr/>
        </p:nvCxnSpPr>
        <p:spPr>
          <a:xfrm>
            <a:off x="1883879" y="3608442"/>
            <a:ext cx="0" cy="3153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6" name="Straight Connector 385">
            <a:extLst>
              <a:ext uri="{FF2B5EF4-FFF2-40B4-BE49-F238E27FC236}">
                <a16:creationId xmlns:a16="http://schemas.microsoft.com/office/drawing/2014/main" id="{50F348BD-0974-4F56-9A9F-21588C2AA4A5}"/>
              </a:ext>
            </a:extLst>
          </p:cNvPr>
          <p:cNvCxnSpPr>
            <a:cxnSpLocks/>
          </p:cNvCxnSpPr>
          <p:nvPr/>
        </p:nvCxnSpPr>
        <p:spPr>
          <a:xfrm>
            <a:off x="1429421" y="3565154"/>
            <a:ext cx="0" cy="361422"/>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618F6EE4-69C7-4E27-801C-616857CB6436}"/>
              </a:ext>
            </a:extLst>
          </p:cNvPr>
          <p:cNvCxnSpPr>
            <a:cxnSpLocks/>
          </p:cNvCxnSpPr>
          <p:nvPr/>
        </p:nvCxnSpPr>
        <p:spPr>
          <a:xfrm>
            <a:off x="1369283" y="3557424"/>
            <a:ext cx="0" cy="361422"/>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B5889B6F-7679-4B10-830F-FF90BA28F82B}"/>
              </a:ext>
            </a:extLst>
          </p:cNvPr>
          <p:cNvCxnSpPr>
            <a:cxnSpLocks/>
          </p:cNvCxnSpPr>
          <p:nvPr/>
        </p:nvCxnSpPr>
        <p:spPr>
          <a:xfrm>
            <a:off x="1490309" y="3559744"/>
            <a:ext cx="38988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8AF10E76-614C-4517-81FD-472341C832D9}"/>
              </a:ext>
            </a:extLst>
          </p:cNvPr>
          <p:cNvCxnSpPr/>
          <p:nvPr/>
        </p:nvCxnSpPr>
        <p:spPr>
          <a:xfrm>
            <a:off x="1944637" y="3611244"/>
            <a:ext cx="0" cy="3153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62" name="Rectangle 161">
            <a:extLst>
              <a:ext uri="{FF2B5EF4-FFF2-40B4-BE49-F238E27FC236}">
                <a16:creationId xmlns:a16="http://schemas.microsoft.com/office/drawing/2014/main" id="{44A06BC0-4AF0-4D50-8EA3-A5FC3D8AF567}"/>
              </a:ext>
            </a:extLst>
          </p:cNvPr>
          <p:cNvSpPr/>
          <p:nvPr/>
        </p:nvSpPr>
        <p:spPr>
          <a:xfrm>
            <a:off x="1017886" y="3898203"/>
            <a:ext cx="1263592" cy="69807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panose="020B0604020202020204" pitchFamily="34" charset="0"/>
              <a:cs typeface="Arial" panose="020B0604020202020204" pitchFamily="34" charset="0"/>
            </a:endParaRPr>
          </a:p>
        </p:txBody>
      </p:sp>
      <p:pic>
        <p:nvPicPr>
          <p:cNvPr id="164" name="Picture 4" descr="router">
            <a:extLst>
              <a:ext uri="{FF2B5EF4-FFF2-40B4-BE49-F238E27FC236}">
                <a16:creationId xmlns:a16="http://schemas.microsoft.com/office/drawing/2014/main" id="{DAC5F4D5-6BA5-4597-A51B-A9D6EE4633E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0005" y="2313427"/>
            <a:ext cx="185620" cy="160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 name="TextBox 166">
            <a:extLst>
              <a:ext uri="{FF2B5EF4-FFF2-40B4-BE49-F238E27FC236}">
                <a16:creationId xmlns:a16="http://schemas.microsoft.com/office/drawing/2014/main" id="{27747037-4A5A-41DE-9ABF-0957D7AF43E1}"/>
              </a:ext>
            </a:extLst>
          </p:cNvPr>
          <p:cNvSpPr txBox="1"/>
          <p:nvPr/>
        </p:nvSpPr>
        <p:spPr>
          <a:xfrm>
            <a:off x="452541" y="2301106"/>
            <a:ext cx="859531" cy="200055"/>
          </a:xfrm>
          <a:prstGeom prst="rect">
            <a:avLst/>
          </a:prstGeom>
          <a:noFill/>
        </p:spPr>
        <p:txBody>
          <a:bodyPr wrap="none" rtlCol="0">
            <a:spAutoFit/>
          </a:bodyPr>
          <a:lstStyle/>
          <a:p>
            <a:r>
              <a:rPr lang="en-US" sz="700" b="1">
                <a:latin typeface="Arial" panose="020B0604020202020204" pitchFamily="34" charset="0"/>
                <a:cs typeface="Arial" panose="020B0604020202020204" pitchFamily="34" charset="0"/>
              </a:rPr>
              <a:t>WAN ROUTERS</a:t>
            </a:r>
          </a:p>
        </p:txBody>
      </p:sp>
      <p:grpSp>
        <p:nvGrpSpPr>
          <p:cNvPr id="170" name="Group 14">
            <a:extLst>
              <a:ext uri="{FF2B5EF4-FFF2-40B4-BE49-F238E27FC236}">
                <a16:creationId xmlns:a16="http://schemas.microsoft.com/office/drawing/2014/main" id="{5A587E24-72C3-4A0F-B1AF-633DEF96164B}"/>
              </a:ext>
            </a:extLst>
          </p:cNvPr>
          <p:cNvGrpSpPr>
            <a:grpSpLocks/>
          </p:cNvGrpSpPr>
          <p:nvPr/>
        </p:nvGrpSpPr>
        <p:grpSpPr bwMode="auto">
          <a:xfrm>
            <a:off x="2740009" y="925302"/>
            <a:ext cx="617632" cy="527898"/>
            <a:chOff x="2517" y="1965"/>
            <a:chExt cx="754" cy="495"/>
          </a:xfrm>
        </p:grpSpPr>
        <p:pic>
          <p:nvPicPr>
            <p:cNvPr id="303" name="Picture 15">
              <a:extLst>
                <a:ext uri="{FF2B5EF4-FFF2-40B4-BE49-F238E27FC236}">
                  <a16:creationId xmlns:a16="http://schemas.microsoft.com/office/drawing/2014/main" id="{DA6C1D42-2E46-4F2C-8281-B9E39341DDD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64" y="1965"/>
              <a:ext cx="707" cy="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4" name="Text Box 16">
              <a:extLst>
                <a:ext uri="{FF2B5EF4-FFF2-40B4-BE49-F238E27FC236}">
                  <a16:creationId xmlns:a16="http://schemas.microsoft.com/office/drawing/2014/main" id="{B4FB8F80-6755-492F-BEFB-5DC65CB46708}"/>
                </a:ext>
              </a:extLst>
            </p:cNvPr>
            <p:cNvSpPr txBox="1">
              <a:spLocks noChangeArrowheads="1"/>
            </p:cNvSpPr>
            <p:nvPr/>
          </p:nvSpPr>
          <p:spPr bwMode="auto">
            <a:xfrm>
              <a:off x="2517" y="2034"/>
              <a:ext cx="740"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n-US" sz="600" b="1">
                  <a:latin typeface="Arial" panose="020B0604020202020204" pitchFamily="34" charset="0"/>
                  <a:cs typeface="Arial" panose="020B0604020202020204" pitchFamily="34" charset="0"/>
                </a:rPr>
                <a:t>SIFY</a:t>
              </a:r>
            </a:p>
            <a:p>
              <a:pPr algn="ctr"/>
              <a:r>
                <a:rPr lang="en-US" altLang="en-US" sz="600" b="1">
                  <a:latin typeface="Arial" panose="020B0604020202020204" pitchFamily="34" charset="0"/>
                  <a:cs typeface="Arial" panose="020B0604020202020204" pitchFamily="34" charset="0"/>
                </a:rPr>
                <a:t>INTERNET</a:t>
              </a:r>
            </a:p>
          </p:txBody>
        </p:sp>
      </p:grpSp>
      <p:cxnSp>
        <p:nvCxnSpPr>
          <p:cNvPr id="172" name="Straight Connector 171">
            <a:extLst>
              <a:ext uri="{FF2B5EF4-FFF2-40B4-BE49-F238E27FC236}">
                <a16:creationId xmlns:a16="http://schemas.microsoft.com/office/drawing/2014/main" id="{D44C158F-4259-430F-B548-88BC335CAC94}"/>
              </a:ext>
            </a:extLst>
          </p:cNvPr>
          <p:cNvCxnSpPr/>
          <p:nvPr/>
        </p:nvCxnSpPr>
        <p:spPr>
          <a:xfrm>
            <a:off x="3068073" y="1637982"/>
            <a:ext cx="22204" cy="142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DB5483CD-B389-48D1-8FFC-DA9F9E071576}"/>
              </a:ext>
            </a:extLst>
          </p:cNvPr>
          <p:cNvCxnSpPr>
            <a:cxnSpLocks/>
          </p:cNvCxnSpPr>
          <p:nvPr/>
        </p:nvCxnSpPr>
        <p:spPr>
          <a:xfrm>
            <a:off x="1488371" y="3456954"/>
            <a:ext cx="41218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93" name="TextBox 192">
            <a:extLst>
              <a:ext uri="{FF2B5EF4-FFF2-40B4-BE49-F238E27FC236}">
                <a16:creationId xmlns:a16="http://schemas.microsoft.com/office/drawing/2014/main" id="{017EE017-C1D3-4A7B-B57B-E4E885DA4F63}"/>
              </a:ext>
            </a:extLst>
          </p:cNvPr>
          <p:cNvSpPr txBox="1"/>
          <p:nvPr/>
        </p:nvSpPr>
        <p:spPr>
          <a:xfrm>
            <a:off x="524549" y="3509273"/>
            <a:ext cx="821059" cy="200055"/>
          </a:xfrm>
          <a:prstGeom prst="rect">
            <a:avLst/>
          </a:prstGeom>
          <a:noFill/>
        </p:spPr>
        <p:txBody>
          <a:bodyPr wrap="none" rtlCol="0">
            <a:spAutoFit/>
          </a:bodyPr>
          <a:lstStyle/>
          <a:p>
            <a:r>
              <a:rPr lang="en-US" sz="700" b="1">
                <a:latin typeface="Arial" panose="020B0604020202020204" pitchFamily="34" charset="0"/>
                <a:cs typeface="Arial" panose="020B0604020202020204" pitchFamily="34" charset="0"/>
              </a:rPr>
              <a:t>CORE SWITCH</a:t>
            </a:r>
          </a:p>
        </p:txBody>
      </p:sp>
      <p:sp>
        <p:nvSpPr>
          <p:cNvPr id="204" name="TextBox 203">
            <a:extLst>
              <a:ext uri="{FF2B5EF4-FFF2-40B4-BE49-F238E27FC236}">
                <a16:creationId xmlns:a16="http://schemas.microsoft.com/office/drawing/2014/main" id="{F7F05AEE-448C-4344-9095-5B33968046E8}"/>
              </a:ext>
            </a:extLst>
          </p:cNvPr>
          <p:cNvSpPr txBox="1"/>
          <p:nvPr/>
        </p:nvSpPr>
        <p:spPr>
          <a:xfrm>
            <a:off x="524549" y="2725969"/>
            <a:ext cx="776175" cy="200055"/>
          </a:xfrm>
          <a:prstGeom prst="rect">
            <a:avLst/>
          </a:prstGeom>
          <a:noFill/>
        </p:spPr>
        <p:txBody>
          <a:bodyPr wrap="none" rtlCol="0">
            <a:spAutoFit/>
          </a:bodyPr>
          <a:lstStyle/>
          <a:p>
            <a:r>
              <a:rPr lang="en-US" sz="700" b="1">
                <a:latin typeface="Arial" panose="020B0604020202020204" pitchFamily="34" charset="0"/>
                <a:cs typeface="Arial" panose="020B0604020202020204" pitchFamily="34" charset="0"/>
              </a:rPr>
              <a:t>WAN SWITCH</a:t>
            </a:r>
          </a:p>
        </p:txBody>
      </p:sp>
      <p:cxnSp>
        <p:nvCxnSpPr>
          <p:cNvPr id="212" name="Straight Connector 211">
            <a:extLst>
              <a:ext uri="{FF2B5EF4-FFF2-40B4-BE49-F238E27FC236}">
                <a16:creationId xmlns:a16="http://schemas.microsoft.com/office/drawing/2014/main" id="{7F418AFC-818D-43CE-B280-EF9DFEDD40C6}"/>
              </a:ext>
            </a:extLst>
          </p:cNvPr>
          <p:cNvCxnSpPr>
            <a:cxnSpLocks/>
          </p:cNvCxnSpPr>
          <p:nvPr/>
        </p:nvCxnSpPr>
        <p:spPr>
          <a:xfrm>
            <a:off x="1366626" y="2618452"/>
            <a:ext cx="0" cy="12387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65167833-4D60-4252-B1DD-00DDB384C718}"/>
              </a:ext>
            </a:extLst>
          </p:cNvPr>
          <p:cNvCxnSpPr>
            <a:cxnSpLocks/>
            <a:endCxn id="271" idx="1"/>
          </p:cNvCxnSpPr>
          <p:nvPr/>
        </p:nvCxnSpPr>
        <p:spPr>
          <a:xfrm flipV="1">
            <a:off x="1366626" y="2588597"/>
            <a:ext cx="1596030" cy="29855"/>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sp>
        <p:nvSpPr>
          <p:cNvPr id="215" name="TextBox 214">
            <a:extLst>
              <a:ext uri="{FF2B5EF4-FFF2-40B4-BE49-F238E27FC236}">
                <a16:creationId xmlns:a16="http://schemas.microsoft.com/office/drawing/2014/main" id="{6F7E1177-F26D-4AE0-8A08-197C489D885E}"/>
              </a:ext>
            </a:extLst>
          </p:cNvPr>
          <p:cNvSpPr txBox="1"/>
          <p:nvPr/>
        </p:nvSpPr>
        <p:spPr>
          <a:xfrm>
            <a:off x="421582" y="4456410"/>
            <a:ext cx="676788" cy="276999"/>
          </a:xfrm>
          <a:prstGeom prst="rect">
            <a:avLst/>
          </a:prstGeom>
          <a:noFill/>
        </p:spPr>
        <p:txBody>
          <a:bodyPr wrap="none" rtlCol="0">
            <a:spAutoFit/>
          </a:bodyPr>
          <a:lstStyle>
            <a:defPPr marR="0" lvl="0" algn="l" rtl="0">
              <a:lnSpc>
                <a:spcPct val="100000"/>
              </a:lnSpc>
              <a:spcBef>
                <a:spcPts val="0"/>
              </a:spcBef>
              <a:spcAft>
                <a:spcPts val="0"/>
              </a:spcAft>
            </a:defPPr>
            <a:lvl1pPr>
              <a:defRPr sz="750" b="1"/>
            </a:lvl1pPr>
          </a:lstStyle>
          <a:p>
            <a:r>
              <a:rPr lang="en-US" sz="600">
                <a:latin typeface="Arial" panose="020B0604020202020204" pitchFamily="34" charset="0"/>
                <a:cs typeface="Arial" panose="020B0604020202020204" pitchFamily="34" charset="0"/>
              </a:rPr>
              <a:t>Management </a:t>
            </a:r>
          </a:p>
          <a:p>
            <a:r>
              <a:rPr lang="en-US" sz="600">
                <a:latin typeface="Arial" panose="020B0604020202020204" pitchFamily="34" charset="0"/>
                <a:cs typeface="Arial" panose="020B0604020202020204" pitchFamily="34" charset="0"/>
              </a:rPr>
              <a:t>Switch</a:t>
            </a:r>
          </a:p>
        </p:txBody>
      </p:sp>
      <p:cxnSp>
        <p:nvCxnSpPr>
          <p:cNvPr id="216" name="Straight Connector 215">
            <a:extLst>
              <a:ext uri="{FF2B5EF4-FFF2-40B4-BE49-F238E27FC236}">
                <a16:creationId xmlns:a16="http://schemas.microsoft.com/office/drawing/2014/main" id="{68233D87-5288-42E4-8B50-A23705A52AFE}"/>
              </a:ext>
            </a:extLst>
          </p:cNvPr>
          <p:cNvCxnSpPr>
            <a:cxnSpLocks/>
          </p:cNvCxnSpPr>
          <p:nvPr/>
        </p:nvCxnSpPr>
        <p:spPr>
          <a:xfrm flipV="1">
            <a:off x="1535120" y="2777541"/>
            <a:ext cx="285529" cy="32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27A83305-C5E8-4D4A-A6F9-3BE94DEB1D99}"/>
              </a:ext>
            </a:extLst>
          </p:cNvPr>
          <p:cNvCxnSpPr>
            <a:cxnSpLocks/>
          </p:cNvCxnSpPr>
          <p:nvPr/>
        </p:nvCxnSpPr>
        <p:spPr>
          <a:xfrm flipV="1">
            <a:off x="1527923" y="2804355"/>
            <a:ext cx="236699" cy="3377"/>
          </a:xfrm>
          <a:prstGeom prst="line">
            <a:avLst/>
          </a:prstGeom>
        </p:spPr>
        <p:style>
          <a:lnRef idx="1">
            <a:schemeClr val="accent1"/>
          </a:lnRef>
          <a:fillRef idx="0">
            <a:schemeClr val="accent1"/>
          </a:fillRef>
          <a:effectRef idx="0">
            <a:schemeClr val="accent1"/>
          </a:effectRef>
          <a:fontRef idx="minor">
            <a:schemeClr val="tx1"/>
          </a:fontRef>
        </p:style>
      </p:cxnSp>
      <p:sp>
        <p:nvSpPr>
          <p:cNvPr id="218" name="Oval 217">
            <a:extLst>
              <a:ext uri="{FF2B5EF4-FFF2-40B4-BE49-F238E27FC236}">
                <a16:creationId xmlns:a16="http://schemas.microsoft.com/office/drawing/2014/main" id="{76112801-2028-4699-8EF3-430E7B703726}"/>
              </a:ext>
            </a:extLst>
          </p:cNvPr>
          <p:cNvSpPr/>
          <p:nvPr/>
        </p:nvSpPr>
        <p:spPr>
          <a:xfrm>
            <a:off x="1627118" y="2719054"/>
            <a:ext cx="24089" cy="147673"/>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panose="020B0604020202020204" pitchFamily="34" charset="0"/>
              <a:cs typeface="Arial" panose="020B0604020202020204" pitchFamily="34" charset="0"/>
            </a:endParaRPr>
          </a:p>
        </p:txBody>
      </p:sp>
      <p:pic>
        <p:nvPicPr>
          <p:cNvPr id="220" name="Picture 219">
            <a:extLst>
              <a:ext uri="{FF2B5EF4-FFF2-40B4-BE49-F238E27FC236}">
                <a16:creationId xmlns:a16="http://schemas.microsoft.com/office/drawing/2014/main" id="{616613F3-CA5C-4005-A452-513DD8BA36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29421" y="3977272"/>
            <a:ext cx="362143" cy="350814"/>
          </a:xfrm>
          <a:prstGeom prst="rect">
            <a:avLst/>
          </a:prstGeom>
        </p:spPr>
      </p:pic>
      <p:pic>
        <p:nvPicPr>
          <p:cNvPr id="221" name="Picture 140" descr="Server 1.png">
            <a:extLst>
              <a:ext uri="{FF2B5EF4-FFF2-40B4-BE49-F238E27FC236}">
                <a16:creationId xmlns:a16="http://schemas.microsoft.com/office/drawing/2014/main" id="{530D0A7B-BF8B-4D8E-A341-848B58871C9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14753" y="3952430"/>
            <a:ext cx="127926" cy="217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 name="Picture 142" descr="Juniper Server.png">
            <a:extLst>
              <a:ext uri="{FF2B5EF4-FFF2-40B4-BE49-F238E27FC236}">
                <a16:creationId xmlns:a16="http://schemas.microsoft.com/office/drawing/2014/main" id="{CD054B82-44CE-4489-91E9-AA4B3AA3A937}"/>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65373" y="3954963"/>
            <a:ext cx="127926" cy="217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 name="Picture 143" descr="Server 1.png">
            <a:extLst>
              <a:ext uri="{FF2B5EF4-FFF2-40B4-BE49-F238E27FC236}">
                <a16:creationId xmlns:a16="http://schemas.microsoft.com/office/drawing/2014/main" id="{C74CB549-0AE3-4909-BBCD-5CC636D9FBC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14752" y="4160036"/>
            <a:ext cx="127926" cy="217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4" name="Picture 145" descr="Juniper Server.png">
            <a:extLst>
              <a:ext uri="{FF2B5EF4-FFF2-40B4-BE49-F238E27FC236}">
                <a16:creationId xmlns:a16="http://schemas.microsoft.com/office/drawing/2014/main" id="{9FA0831C-C6EE-4638-A545-9AB154B8D4C6}"/>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65373" y="4160355"/>
            <a:ext cx="127926" cy="217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8" name="Picture 227">
            <a:extLst>
              <a:ext uri="{FF2B5EF4-FFF2-40B4-BE49-F238E27FC236}">
                <a16:creationId xmlns:a16="http://schemas.microsoft.com/office/drawing/2014/main" id="{7581465F-2275-47DA-8699-280F37E9514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3936" y="3978126"/>
            <a:ext cx="362143" cy="350814"/>
          </a:xfrm>
          <a:prstGeom prst="rect">
            <a:avLst/>
          </a:prstGeom>
        </p:spPr>
      </p:pic>
      <p:sp>
        <p:nvSpPr>
          <p:cNvPr id="230" name="TextBox 229">
            <a:extLst>
              <a:ext uri="{FF2B5EF4-FFF2-40B4-BE49-F238E27FC236}">
                <a16:creationId xmlns:a16="http://schemas.microsoft.com/office/drawing/2014/main" id="{4E82243B-8EBA-4944-9494-4C82513DD8D9}"/>
              </a:ext>
            </a:extLst>
          </p:cNvPr>
          <p:cNvSpPr txBox="1"/>
          <p:nvPr/>
        </p:nvSpPr>
        <p:spPr>
          <a:xfrm>
            <a:off x="1061157" y="4373369"/>
            <a:ext cx="1263592" cy="200055"/>
          </a:xfrm>
          <a:prstGeom prst="rect">
            <a:avLst/>
          </a:prstGeom>
          <a:noFill/>
        </p:spPr>
        <p:txBody>
          <a:bodyPr wrap="square" rtlCol="0">
            <a:spAutoFit/>
          </a:bodyPr>
          <a:lstStyle/>
          <a:p>
            <a:r>
              <a:rPr lang="en-US" sz="700" b="1">
                <a:latin typeface="Arial" panose="020B0604020202020204" pitchFamily="34" charset="0"/>
                <a:cs typeface="Arial" panose="020B0604020202020204" pitchFamily="34" charset="0"/>
              </a:rPr>
              <a:t>SAP HANA SERVERS</a:t>
            </a:r>
          </a:p>
        </p:txBody>
      </p:sp>
      <p:sp>
        <p:nvSpPr>
          <p:cNvPr id="235" name="TextBox 234">
            <a:extLst>
              <a:ext uri="{FF2B5EF4-FFF2-40B4-BE49-F238E27FC236}">
                <a16:creationId xmlns:a16="http://schemas.microsoft.com/office/drawing/2014/main" id="{EDA37C95-AD3F-4289-A247-CD5D6E582A78}"/>
              </a:ext>
            </a:extLst>
          </p:cNvPr>
          <p:cNvSpPr txBox="1"/>
          <p:nvPr/>
        </p:nvSpPr>
        <p:spPr>
          <a:xfrm>
            <a:off x="3179828" y="2481416"/>
            <a:ext cx="731290" cy="307777"/>
          </a:xfrm>
          <a:prstGeom prst="rect">
            <a:avLst/>
          </a:prstGeom>
          <a:noFill/>
        </p:spPr>
        <p:txBody>
          <a:bodyPr wrap="square" rtlCol="0">
            <a:spAutoFit/>
          </a:bodyPr>
          <a:lstStyle/>
          <a:p>
            <a:r>
              <a:rPr lang="en-US" sz="700" b="1">
                <a:latin typeface="Arial" panose="020B0604020202020204" pitchFamily="34" charset="0"/>
                <a:cs typeface="Arial" panose="020B0604020202020204" pitchFamily="34" charset="0"/>
              </a:rPr>
              <a:t>PERIMETER </a:t>
            </a:r>
          </a:p>
          <a:p>
            <a:r>
              <a:rPr lang="en-US" sz="700" b="1">
                <a:latin typeface="Arial" panose="020B0604020202020204" pitchFamily="34" charset="0"/>
                <a:cs typeface="Arial" panose="020B0604020202020204" pitchFamily="34" charset="0"/>
              </a:rPr>
              <a:t>FIREWALL</a:t>
            </a:r>
            <a:endParaRPr lang="en-US" sz="500" b="1">
              <a:latin typeface="Arial" panose="020B0604020202020204" pitchFamily="34" charset="0"/>
              <a:cs typeface="Arial" panose="020B0604020202020204" pitchFamily="34" charset="0"/>
            </a:endParaRPr>
          </a:p>
        </p:txBody>
      </p:sp>
      <p:cxnSp>
        <p:nvCxnSpPr>
          <p:cNvPr id="247" name="Elbow Connector 225">
            <a:extLst>
              <a:ext uri="{FF2B5EF4-FFF2-40B4-BE49-F238E27FC236}">
                <a16:creationId xmlns:a16="http://schemas.microsoft.com/office/drawing/2014/main" id="{4E0300D0-307C-46CC-86AB-4656867D040A}"/>
              </a:ext>
            </a:extLst>
          </p:cNvPr>
          <p:cNvCxnSpPr>
            <a:cxnSpLocks/>
            <a:stCxn id="314" idx="3"/>
            <a:endCxn id="271" idx="2"/>
          </p:cNvCxnSpPr>
          <p:nvPr/>
        </p:nvCxnSpPr>
        <p:spPr>
          <a:xfrm flipV="1">
            <a:off x="2022423" y="2697374"/>
            <a:ext cx="1061107" cy="109007"/>
          </a:xfrm>
          <a:prstGeom prst="bentConnector2">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257" name="Picture 4" descr="router">
            <a:extLst>
              <a:ext uri="{FF2B5EF4-FFF2-40B4-BE49-F238E27FC236}">
                <a16:creationId xmlns:a16="http://schemas.microsoft.com/office/drawing/2014/main" id="{0452B66F-694C-4AD5-BA33-2496E6C632B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6109" y="2298456"/>
            <a:ext cx="185620" cy="160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63" name="Straight Connector 262">
            <a:extLst>
              <a:ext uri="{FF2B5EF4-FFF2-40B4-BE49-F238E27FC236}">
                <a16:creationId xmlns:a16="http://schemas.microsoft.com/office/drawing/2014/main" id="{91EC1E74-96C0-4287-AA69-DD766F2A16F8}"/>
              </a:ext>
            </a:extLst>
          </p:cNvPr>
          <p:cNvCxnSpPr>
            <a:cxnSpLocks/>
            <a:stCxn id="164" idx="2"/>
            <a:endCxn id="279" idx="0"/>
          </p:cNvCxnSpPr>
          <p:nvPr/>
        </p:nvCxnSpPr>
        <p:spPr>
          <a:xfrm>
            <a:off x="1402815" y="2474320"/>
            <a:ext cx="0" cy="2491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6DF5CAE4-D3DC-4B70-BB4D-1DC60E027B6B}"/>
              </a:ext>
            </a:extLst>
          </p:cNvPr>
          <p:cNvCxnSpPr>
            <a:cxnSpLocks/>
            <a:stCxn id="257" idx="2"/>
            <a:endCxn id="314" idx="0"/>
          </p:cNvCxnSpPr>
          <p:nvPr/>
        </p:nvCxnSpPr>
        <p:spPr>
          <a:xfrm flipH="1">
            <a:off x="1876836" y="2459349"/>
            <a:ext cx="2083" cy="257836"/>
          </a:xfrm>
          <a:prstGeom prst="line">
            <a:avLst/>
          </a:prstGeom>
        </p:spPr>
        <p:style>
          <a:lnRef idx="1">
            <a:schemeClr val="accent1"/>
          </a:lnRef>
          <a:fillRef idx="0">
            <a:schemeClr val="accent1"/>
          </a:fillRef>
          <a:effectRef idx="0">
            <a:schemeClr val="accent1"/>
          </a:effectRef>
          <a:fontRef idx="minor">
            <a:schemeClr val="tx1"/>
          </a:fontRef>
        </p:style>
      </p:cxnSp>
      <p:pic>
        <p:nvPicPr>
          <p:cNvPr id="271" name="Picture 5" descr="firewall">
            <a:extLst>
              <a:ext uri="{FF2B5EF4-FFF2-40B4-BE49-F238E27FC236}">
                <a16:creationId xmlns:a16="http://schemas.microsoft.com/office/drawing/2014/main" id="{E5BA6915-4811-4CC8-9907-865ACB79DDE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62656" y="2479820"/>
            <a:ext cx="241748" cy="217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5" name="TextBox 274">
            <a:extLst>
              <a:ext uri="{FF2B5EF4-FFF2-40B4-BE49-F238E27FC236}">
                <a16:creationId xmlns:a16="http://schemas.microsoft.com/office/drawing/2014/main" id="{7194048D-4AD3-4D9A-8315-32C46ECCFFE1}"/>
              </a:ext>
            </a:extLst>
          </p:cNvPr>
          <p:cNvSpPr txBox="1"/>
          <p:nvPr/>
        </p:nvSpPr>
        <p:spPr>
          <a:xfrm>
            <a:off x="2900813" y="3381226"/>
            <a:ext cx="1151277" cy="200055"/>
          </a:xfrm>
          <a:prstGeom prst="rect">
            <a:avLst/>
          </a:prstGeom>
          <a:noFill/>
        </p:spPr>
        <p:txBody>
          <a:bodyPr wrap="none" rtlCol="0">
            <a:spAutoFit/>
          </a:bodyPr>
          <a:lstStyle/>
          <a:p>
            <a:r>
              <a:rPr lang="en-US" sz="700" b="1">
                <a:latin typeface="Arial" panose="020B0604020202020204" pitchFamily="34" charset="0"/>
                <a:cs typeface="Arial" panose="020B0604020202020204" pitchFamily="34" charset="0"/>
              </a:rPr>
              <a:t>1 Gbps LAN Extension</a:t>
            </a:r>
          </a:p>
        </p:txBody>
      </p:sp>
      <p:pic>
        <p:nvPicPr>
          <p:cNvPr id="279" name="Picture 41">
            <a:extLst>
              <a:ext uri="{FF2B5EF4-FFF2-40B4-BE49-F238E27FC236}">
                <a16:creationId xmlns:a16="http://schemas.microsoft.com/office/drawing/2014/main" id="{33D7D01D-DC8A-43D0-852B-F654B76A322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57228" y="2723423"/>
            <a:ext cx="291174" cy="178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2" name="Picture 41">
            <a:extLst>
              <a:ext uri="{FF2B5EF4-FFF2-40B4-BE49-F238E27FC236}">
                <a16:creationId xmlns:a16="http://schemas.microsoft.com/office/drawing/2014/main" id="{B3697F80-900D-4216-9C69-805EC81E99D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5314" y="4314495"/>
            <a:ext cx="292725" cy="179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4" name="Picture 41">
            <a:extLst>
              <a:ext uri="{FF2B5EF4-FFF2-40B4-BE49-F238E27FC236}">
                <a16:creationId xmlns:a16="http://schemas.microsoft.com/office/drawing/2014/main" id="{015FCD48-6F15-4C85-9251-D1E4972990F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31249" y="2717185"/>
            <a:ext cx="291174" cy="178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36" name="Straight Connector 335">
            <a:extLst>
              <a:ext uri="{FF2B5EF4-FFF2-40B4-BE49-F238E27FC236}">
                <a16:creationId xmlns:a16="http://schemas.microsoft.com/office/drawing/2014/main" id="{15655EC1-0E0B-4ED6-B9B9-395655CC917F}"/>
              </a:ext>
            </a:extLst>
          </p:cNvPr>
          <p:cNvCxnSpPr>
            <a:cxnSpLocks/>
            <a:endCxn id="334" idx="0"/>
          </p:cNvCxnSpPr>
          <p:nvPr/>
        </p:nvCxnSpPr>
        <p:spPr>
          <a:xfrm>
            <a:off x="1395235" y="2897342"/>
            <a:ext cx="507943" cy="35060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9CD8B92F-0DC4-465A-9576-FCB4DD2D79D0}"/>
              </a:ext>
            </a:extLst>
          </p:cNvPr>
          <p:cNvCxnSpPr>
            <a:cxnSpLocks/>
            <a:endCxn id="332" idx="0"/>
          </p:cNvCxnSpPr>
          <p:nvPr/>
        </p:nvCxnSpPr>
        <p:spPr>
          <a:xfrm flipH="1">
            <a:off x="1406078" y="2912123"/>
            <a:ext cx="491007" cy="343203"/>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851C24E2-DD56-447B-8A5B-67E5FE7C7DA1}"/>
              </a:ext>
            </a:extLst>
          </p:cNvPr>
          <p:cNvCxnSpPr>
            <a:endCxn id="332" idx="0"/>
          </p:cNvCxnSpPr>
          <p:nvPr/>
        </p:nvCxnSpPr>
        <p:spPr>
          <a:xfrm>
            <a:off x="1395235" y="2897342"/>
            <a:ext cx="10844" cy="357983"/>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a16="http://schemas.microsoft.com/office/drawing/2014/main" id="{07C45F70-04FD-4A23-9DE7-AF898E90DFD7}"/>
              </a:ext>
            </a:extLst>
          </p:cNvPr>
          <p:cNvCxnSpPr>
            <a:endCxn id="334" idx="0"/>
          </p:cNvCxnSpPr>
          <p:nvPr/>
        </p:nvCxnSpPr>
        <p:spPr>
          <a:xfrm>
            <a:off x="1897085" y="2912123"/>
            <a:ext cx="6092" cy="33582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4" name="Straight Connector 363">
            <a:extLst>
              <a:ext uri="{FF2B5EF4-FFF2-40B4-BE49-F238E27FC236}">
                <a16:creationId xmlns:a16="http://schemas.microsoft.com/office/drawing/2014/main" id="{10CF13AA-CDCD-4572-B4AC-72F843BB2806}"/>
              </a:ext>
            </a:extLst>
          </p:cNvPr>
          <p:cNvCxnSpPr>
            <a:cxnSpLocks/>
            <a:stCxn id="303" idx="2"/>
            <a:endCxn id="271" idx="0"/>
          </p:cNvCxnSpPr>
          <p:nvPr/>
        </p:nvCxnSpPr>
        <p:spPr>
          <a:xfrm>
            <a:off x="3068075" y="1453200"/>
            <a:ext cx="15455" cy="102662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2" name="Straight Connector 381">
            <a:extLst>
              <a:ext uri="{FF2B5EF4-FFF2-40B4-BE49-F238E27FC236}">
                <a16:creationId xmlns:a16="http://schemas.microsoft.com/office/drawing/2014/main" id="{31C5C2B5-7321-4925-9406-0A8C8FF7DB42}"/>
              </a:ext>
            </a:extLst>
          </p:cNvPr>
          <p:cNvCxnSpPr>
            <a:stCxn id="282" idx="3"/>
          </p:cNvCxnSpPr>
          <p:nvPr/>
        </p:nvCxnSpPr>
        <p:spPr>
          <a:xfrm>
            <a:off x="768039" y="4404165"/>
            <a:ext cx="23072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83" name="TextBox 382">
            <a:extLst>
              <a:ext uri="{FF2B5EF4-FFF2-40B4-BE49-F238E27FC236}">
                <a16:creationId xmlns:a16="http://schemas.microsoft.com/office/drawing/2014/main" id="{B56CB95D-E128-413E-9AD0-5D0E8E1CF5E4}"/>
              </a:ext>
            </a:extLst>
          </p:cNvPr>
          <p:cNvSpPr txBox="1"/>
          <p:nvPr/>
        </p:nvSpPr>
        <p:spPr>
          <a:xfrm>
            <a:off x="3056442" y="1421041"/>
            <a:ext cx="535724" cy="184666"/>
          </a:xfrm>
          <a:prstGeom prst="rect">
            <a:avLst/>
          </a:prstGeom>
          <a:noFill/>
        </p:spPr>
        <p:txBody>
          <a:bodyPr wrap="none" rtlCol="0">
            <a:spAutoFit/>
          </a:bodyPr>
          <a:lstStyle/>
          <a:p>
            <a:r>
              <a:rPr lang="en-US" sz="600" b="1">
                <a:latin typeface="Arial" panose="020B0604020202020204" pitchFamily="34" charset="0"/>
                <a:cs typeface="Arial" panose="020B0604020202020204" pitchFamily="34" charset="0"/>
              </a:rPr>
              <a:t>250 Mbps</a:t>
            </a:r>
          </a:p>
        </p:txBody>
      </p:sp>
      <p:pic>
        <p:nvPicPr>
          <p:cNvPr id="334" name="Picture 10" descr="C:\Users\ecoffey\AppData\Local\Temp\Rar$DRa0.160\30042_Device_layer3_switch_default_256.png">
            <a:extLst>
              <a:ext uri="{FF2B5EF4-FFF2-40B4-BE49-F238E27FC236}">
                <a16:creationId xmlns:a16="http://schemas.microsoft.com/office/drawing/2014/main" id="{AD5925B4-0C34-4CFF-A16B-F6581A55512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786109" y="3247947"/>
            <a:ext cx="234136" cy="433429"/>
          </a:xfrm>
          <a:prstGeom prst="rect">
            <a:avLst/>
          </a:prstGeom>
          <a:noFill/>
          <a:extLst>
            <a:ext uri="{909E8E84-426E-40DD-AFC4-6F175D3DCCD1}">
              <a14:hiddenFill xmlns:a14="http://schemas.microsoft.com/office/drawing/2010/main">
                <a:solidFill>
                  <a:srgbClr val="FFFFFF"/>
                </a:solidFill>
              </a14:hiddenFill>
            </a:ext>
          </a:extLst>
        </p:spPr>
      </p:pic>
      <p:pic>
        <p:nvPicPr>
          <p:cNvPr id="332" name="Picture 10" descr="C:\Users\ecoffey\AppData\Local\Temp\Rar$DRa0.160\30042_Device_layer3_switch_default_256.png">
            <a:extLst>
              <a:ext uri="{FF2B5EF4-FFF2-40B4-BE49-F238E27FC236}">
                <a16:creationId xmlns:a16="http://schemas.microsoft.com/office/drawing/2014/main" id="{CB5FAEFB-3083-4D10-BCF8-02995F051F5D}"/>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89010" y="3255326"/>
            <a:ext cx="234136" cy="433429"/>
          </a:xfrm>
          <a:prstGeom prst="rect">
            <a:avLst/>
          </a:prstGeom>
          <a:noFill/>
          <a:extLst>
            <a:ext uri="{909E8E84-426E-40DD-AFC4-6F175D3DCCD1}">
              <a14:hiddenFill xmlns:a14="http://schemas.microsoft.com/office/drawing/2010/main">
                <a:solidFill>
                  <a:srgbClr val="FFFFFF"/>
                </a:solidFill>
              </a14:hiddenFill>
            </a:ext>
          </a:extLst>
        </p:spPr>
      </p:pic>
      <p:sp>
        <p:nvSpPr>
          <p:cNvPr id="394" name="TextBox 393">
            <a:extLst>
              <a:ext uri="{FF2B5EF4-FFF2-40B4-BE49-F238E27FC236}">
                <a16:creationId xmlns:a16="http://schemas.microsoft.com/office/drawing/2014/main" id="{0BF4B8BF-5193-4805-B197-B000BC0E25EA}"/>
              </a:ext>
            </a:extLst>
          </p:cNvPr>
          <p:cNvSpPr txBox="1"/>
          <p:nvPr/>
        </p:nvSpPr>
        <p:spPr>
          <a:xfrm>
            <a:off x="236517" y="1709748"/>
            <a:ext cx="2511032" cy="261610"/>
          </a:xfrm>
          <a:prstGeom prst="rect">
            <a:avLst/>
          </a:prstGeom>
          <a:noFill/>
        </p:spPr>
        <p:txBody>
          <a:bodyPr wrap="square" rtlCol="0">
            <a:spAutoFit/>
          </a:bodyPr>
          <a:lstStyle/>
          <a:p>
            <a:r>
              <a:rPr lang="en-US" sz="1050" b="1" dirty="0">
                <a:latin typeface="Arial" panose="020B0604020202020204" pitchFamily="34" charset="0"/>
                <a:cs typeface="Arial" panose="020B0604020202020204" pitchFamily="34" charset="0"/>
              </a:rPr>
              <a:t>PRIVATE CLOUD </a:t>
            </a:r>
          </a:p>
        </p:txBody>
      </p:sp>
      <p:sp>
        <p:nvSpPr>
          <p:cNvPr id="146" name="Oval 145">
            <a:extLst>
              <a:ext uri="{FF2B5EF4-FFF2-40B4-BE49-F238E27FC236}">
                <a16:creationId xmlns:a16="http://schemas.microsoft.com/office/drawing/2014/main" id="{6E036FA2-1C4D-46B5-A6F2-56ED2E0A1779}"/>
              </a:ext>
            </a:extLst>
          </p:cNvPr>
          <p:cNvSpPr/>
          <p:nvPr/>
        </p:nvSpPr>
        <p:spPr>
          <a:xfrm>
            <a:off x="1627581" y="3413012"/>
            <a:ext cx="24089" cy="147673"/>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panose="020B0604020202020204" pitchFamily="34" charset="0"/>
              <a:cs typeface="Arial" panose="020B0604020202020204" pitchFamily="34" charset="0"/>
            </a:endParaRPr>
          </a:p>
        </p:txBody>
      </p:sp>
      <p:cxnSp>
        <p:nvCxnSpPr>
          <p:cNvPr id="18" name="Straight Connector 17">
            <a:extLst>
              <a:ext uri="{FF2B5EF4-FFF2-40B4-BE49-F238E27FC236}">
                <a16:creationId xmlns:a16="http://schemas.microsoft.com/office/drawing/2014/main" id="{A3468EA8-4AB0-4ED4-AEF6-B7CE19379E45}"/>
              </a:ext>
            </a:extLst>
          </p:cNvPr>
          <p:cNvCxnSpPr>
            <a:cxnSpLocks/>
          </p:cNvCxnSpPr>
          <p:nvPr/>
        </p:nvCxnSpPr>
        <p:spPr>
          <a:xfrm>
            <a:off x="1878948" y="2220601"/>
            <a:ext cx="0" cy="75623"/>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29F9A7-8A9B-4E7C-8BFA-87CFCCFDE4F0}"/>
              </a:ext>
            </a:extLst>
          </p:cNvPr>
          <p:cNvCxnSpPr>
            <a:cxnSpLocks/>
            <a:stCxn id="164" idx="0"/>
          </p:cNvCxnSpPr>
          <p:nvPr/>
        </p:nvCxnSpPr>
        <p:spPr>
          <a:xfrm flipV="1">
            <a:off x="1402815" y="2065671"/>
            <a:ext cx="0" cy="247756"/>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D6C0F05-97BE-4475-8E93-C328931742A2}"/>
              </a:ext>
            </a:extLst>
          </p:cNvPr>
          <p:cNvCxnSpPr/>
          <p:nvPr/>
        </p:nvCxnSpPr>
        <p:spPr>
          <a:xfrm>
            <a:off x="1402815" y="2069113"/>
            <a:ext cx="3391903"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80" name="Group 279">
            <a:extLst>
              <a:ext uri="{FF2B5EF4-FFF2-40B4-BE49-F238E27FC236}">
                <a16:creationId xmlns:a16="http://schemas.microsoft.com/office/drawing/2014/main" id="{10DF67FC-AF25-4E58-B259-17604451BDDC}"/>
              </a:ext>
            </a:extLst>
          </p:cNvPr>
          <p:cNvGrpSpPr/>
          <p:nvPr/>
        </p:nvGrpSpPr>
        <p:grpSpPr>
          <a:xfrm>
            <a:off x="7120546" y="1277025"/>
            <a:ext cx="707881" cy="822038"/>
            <a:chOff x="253185" y="806030"/>
            <a:chExt cx="707881" cy="655501"/>
          </a:xfrm>
        </p:grpSpPr>
        <p:sp>
          <p:nvSpPr>
            <p:cNvPr id="281" name="Rectangle 280">
              <a:extLst>
                <a:ext uri="{FF2B5EF4-FFF2-40B4-BE49-F238E27FC236}">
                  <a16:creationId xmlns:a16="http://schemas.microsoft.com/office/drawing/2014/main" id="{F032D474-9C94-44B3-8642-9A9062B25130}"/>
                </a:ext>
              </a:extLst>
            </p:cNvPr>
            <p:cNvSpPr/>
            <p:nvPr/>
          </p:nvSpPr>
          <p:spPr bwMode="auto">
            <a:xfrm>
              <a:off x="313599" y="806030"/>
              <a:ext cx="607361" cy="655501"/>
            </a:xfrm>
            <a:prstGeom prst="rect">
              <a:avLst/>
            </a:prstGeom>
            <a:noFill/>
            <a:ln w="9525">
              <a:solidFill>
                <a:schemeClr val="bg1">
                  <a:lumMod val="7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83" fontAlgn="base">
                <a:spcBef>
                  <a:spcPct val="20000"/>
                </a:spcBef>
                <a:spcAft>
                  <a:spcPct val="0"/>
                </a:spcAft>
                <a:buFontTx/>
                <a:buChar char="•"/>
                <a:defRPr/>
              </a:pPr>
              <a:endParaRPr lang="en-IN" sz="1350" dirty="0">
                <a:solidFill>
                  <a:prstClr val="black"/>
                </a:solidFill>
                <a:latin typeface="TheSansOffice" pitchFamily="34" charset="0"/>
              </a:endParaRPr>
            </a:p>
          </p:txBody>
        </p:sp>
        <p:pic>
          <p:nvPicPr>
            <p:cNvPr id="283" name="Picture 4" descr="http://downloadicons.net/sites/default/files/building-icons-68713.png">
              <a:extLst>
                <a:ext uri="{FF2B5EF4-FFF2-40B4-BE49-F238E27FC236}">
                  <a16:creationId xmlns:a16="http://schemas.microsoft.com/office/drawing/2014/main" id="{6908ADFF-C673-47C4-BE09-6D4368C72E83}"/>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19100" y="1050341"/>
              <a:ext cx="411190" cy="411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4" name="TextBox 283">
              <a:extLst>
                <a:ext uri="{FF2B5EF4-FFF2-40B4-BE49-F238E27FC236}">
                  <a16:creationId xmlns:a16="http://schemas.microsoft.com/office/drawing/2014/main" id="{DEE6A7C9-AD03-45E1-B6C0-2BD0CE1C2349}"/>
                </a:ext>
              </a:extLst>
            </p:cNvPr>
            <p:cNvSpPr txBox="1"/>
            <p:nvPr/>
          </p:nvSpPr>
          <p:spPr>
            <a:xfrm>
              <a:off x="253185" y="806030"/>
              <a:ext cx="707881" cy="461665"/>
            </a:xfrm>
            <a:prstGeom prst="rect">
              <a:avLst/>
            </a:prstGeom>
            <a:noFill/>
            <a:ln w="9525">
              <a:noFill/>
            </a:ln>
          </p:spPr>
          <p:txBody>
            <a:bodyPr wrap="square" rtlCol="0">
              <a:spAutoFit/>
            </a:bodyPr>
            <a:lstStyle/>
            <a:p>
              <a:pPr algn="ctr"/>
              <a:r>
                <a:rPr lang="en-US" sz="800" dirty="0"/>
                <a:t>M&amp;M Existing </a:t>
              </a:r>
            </a:p>
            <a:p>
              <a:pPr algn="ctr"/>
              <a:r>
                <a:rPr lang="en-US" sz="800" dirty="0"/>
                <a:t>DC</a:t>
              </a:r>
              <a:endParaRPr lang="en-IN" sz="800" dirty="0"/>
            </a:p>
          </p:txBody>
        </p:sp>
      </p:grpSp>
      <p:grpSp>
        <p:nvGrpSpPr>
          <p:cNvPr id="285" name="Group 284">
            <a:extLst>
              <a:ext uri="{FF2B5EF4-FFF2-40B4-BE49-F238E27FC236}">
                <a16:creationId xmlns:a16="http://schemas.microsoft.com/office/drawing/2014/main" id="{BA4F0E3E-572F-474C-9CDD-E18309A66B23}"/>
              </a:ext>
            </a:extLst>
          </p:cNvPr>
          <p:cNvGrpSpPr/>
          <p:nvPr/>
        </p:nvGrpSpPr>
        <p:grpSpPr>
          <a:xfrm>
            <a:off x="8313612" y="1277025"/>
            <a:ext cx="707881" cy="822038"/>
            <a:chOff x="253185" y="806030"/>
            <a:chExt cx="707881" cy="655501"/>
          </a:xfrm>
        </p:grpSpPr>
        <p:sp>
          <p:nvSpPr>
            <p:cNvPr id="286" name="Rectangle 285">
              <a:extLst>
                <a:ext uri="{FF2B5EF4-FFF2-40B4-BE49-F238E27FC236}">
                  <a16:creationId xmlns:a16="http://schemas.microsoft.com/office/drawing/2014/main" id="{36EBE6D8-51D6-4FB0-8227-7AEE43345548}"/>
                </a:ext>
              </a:extLst>
            </p:cNvPr>
            <p:cNvSpPr/>
            <p:nvPr/>
          </p:nvSpPr>
          <p:spPr bwMode="auto">
            <a:xfrm>
              <a:off x="313599" y="806030"/>
              <a:ext cx="607361" cy="655501"/>
            </a:xfrm>
            <a:prstGeom prst="rect">
              <a:avLst/>
            </a:prstGeom>
            <a:noFill/>
            <a:ln w="9525">
              <a:solidFill>
                <a:schemeClr val="bg1">
                  <a:lumMod val="7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83" fontAlgn="base">
                <a:spcBef>
                  <a:spcPct val="20000"/>
                </a:spcBef>
                <a:spcAft>
                  <a:spcPct val="0"/>
                </a:spcAft>
                <a:buFontTx/>
                <a:buChar char="•"/>
                <a:defRPr/>
              </a:pPr>
              <a:endParaRPr lang="en-IN" sz="1350">
                <a:solidFill>
                  <a:prstClr val="black"/>
                </a:solidFill>
                <a:latin typeface="TheSansOffice" pitchFamily="34" charset="0"/>
              </a:endParaRPr>
            </a:p>
          </p:txBody>
        </p:sp>
        <p:pic>
          <p:nvPicPr>
            <p:cNvPr id="287" name="Picture 4" descr="http://downloadicons.net/sites/default/files/building-icons-68713.png">
              <a:extLst>
                <a:ext uri="{FF2B5EF4-FFF2-40B4-BE49-F238E27FC236}">
                  <a16:creationId xmlns:a16="http://schemas.microsoft.com/office/drawing/2014/main" id="{2214B2FA-5099-49DC-816B-0EF54B472E7A}"/>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19100" y="1050341"/>
              <a:ext cx="411190" cy="411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8" name="TextBox 287">
              <a:extLst>
                <a:ext uri="{FF2B5EF4-FFF2-40B4-BE49-F238E27FC236}">
                  <a16:creationId xmlns:a16="http://schemas.microsoft.com/office/drawing/2014/main" id="{4F60EF00-A8CF-4C48-9008-B61C9FCD65AF}"/>
                </a:ext>
              </a:extLst>
            </p:cNvPr>
            <p:cNvSpPr txBox="1"/>
            <p:nvPr/>
          </p:nvSpPr>
          <p:spPr>
            <a:xfrm>
              <a:off x="253185" y="806030"/>
              <a:ext cx="707881" cy="368136"/>
            </a:xfrm>
            <a:prstGeom prst="rect">
              <a:avLst/>
            </a:prstGeom>
            <a:noFill/>
          </p:spPr>
          <p:txBody>
            <a:bodyPr wrap="square" rtlCol="0">
              <a:spAutoFit/>
            </a:bodyPr>
            <a:lstStyle/>
            <a:p>
              <a:pPr algn="ctr"/>
              <a:r>
                <a:rPr lang="en-US" sz="800"/>
                <a:t>M&amp;M Existing </a:t>
              </a:r>
            </a:p>
            <a:p>
              <a:pPr algn="ctr"/>
              <a:r>
                <a:rPr lang="en-US" sz="800"/>
                <a:t>NDR</a:t>
              </a:r>
              <a:endParaRPr lang="en-IN" sz="800"/>
            </a:p>
          </p:txBody>
        </p:sp>
      </p:grpSp>
      <p:grpSp>
        <p:nvGrpSpPr>
          <p:cNvPr id="289" name="Group 288">
            <a:extLst>
              <a:ext uri="{FF2B5EF4-FFF2-40B4-BE49-F238E27FC236}">
                <a16:creationId xmlns:a16="http://schemas.microsoft.com/office/drawing/2014/main" id="{E90CA9F3-02A0-4458-80FE-2B1864D69318}"/>
              </a:ext>
            </a:extLst>
          </p:cNvPr>
          <p:cNvGrpSpPr/>
          <p:nvPr/>
        </p:nvGrpSpPr>
        <p:grpSpPr>
          <a:xfrm>
            <a:off x="8343017" y="3047275"/>
            <a:ext cx="707881" cy="822038"/>
            <a:chOff x="253185" y="806030"/>
            <a:chExt cx="707881" cy="655501"/>
          </a:xfrm>
        </p:grpSpPr>
        <p:sp>
          <p:nvSpPr>
            <p:cNvPr id="290" name="Rectangle 289">
              <a:extLst>
                <a:ext uri="{FF2B5EF4-FFF2-40B4-BE49-F238E27FC236}">
                  <a16:creationId xmlns:a16="http://schemas.microsoft.com/office/drawing/2014/main" id="{A6B00F6D-F3BF-4BDD-A37F-22833CA6DF27}"/>
                </a:ext>
              </a:extLst>
            </p:cNvPr>
            <p:cNvSpPr/>
            <p:nvPr/>
          </p:nvSpPr>
          <p:spPr bwMode="auto">
            <a:xfrm>
              <a:off x="313599" y="806030"/>
              <a:ext cx="607361" cy="655501"/>
            </a:xfrm>
            <a:prstGeom prst="rect">
              <a:avLst/>
            </a:prstGeom>
            <a:noFill/>
            <a:ln w="9525">
              <a:solidFill>
                <a:schemeClr val="bg1">
                  <a:lumMod val="7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83" fontAlgn="base">
                <a:spcBef>
                  <a:spcPct val="20000"/>
                </a:spcBef>
                <a:spcAft>
                  <a:spcPct val="0"/>
                </a:spcAft>
                <a:buFontTx/>
                <a:buChar char="•"/>
                <a:defRPr/>
              </a:pPr>
              <a:endParaRPr lang="en-IN" sz="1350">
                <a:solidFill>
                  <a:prstClr val="black"/>
                </a:solidFill>
                <a:latin typeface="TheSansOffice" pitchFamily="34" charset="0"/>
              </a:endParaRPr>
            </a:p>
          </p:txBody>
        </p:sp>
        <p:pic>
          <p:nvPicPr>
            <p:cNvPr id="291" name="Picture 4" descr="http://downloadicons.net/sites/default/files/building-icons-68713.png">
              <a:extLst>
                <a:ext uri="{FF2B5EF4-FFF2-40B4-BE49-F238E27FC236}">
                  <a16:creationId xmlns:a16="http://schemas.microsoft.com/office/drawing/2014/main" id="{32DD7736-10AD-46FF-809F-2893C24FB87A}"/>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19100" y="1050341"/>
              <a:ext cx="411190" cy="411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2" name="TextBox 291">
              <a:extLst>
                <a:ext uri="{FF2B5EF4-FFF2-40B4-BE49-F238E27FC236}">
                  <a16:creationId xmlns:a16="http://schemas.microsoft.com/office/drawing/2014/main" id="{8D6AF7BF-115E-437A-BCDF-7E6A9EA1285B}"/>
                </a:ext>
              </a:extLst>
            </p:cNvPr>
            <p:cNvSpPr txBox="1"/>
            <p:nvPr/>
          </p:nvSpPr>
          <p:spPr>
            <a:xfrm>
              <a:off x="253185" y="806030"/>
              <a:ext cx="707881" cy="466305"/>
            </a:xfrm>
            <a:prstGeom prst="rect">
              <a:avLst/>
            </a:prstGeom>
            <a:noFill/>
          </p:spPr>
          <p:txBody>
            <a:bodyPr wrap="square" rtlCol="0">
              <a:spAutoFit/>
            </a:bodyPr>
            <a:lstStyle/>
            <a:p>
              <a:pPr algn="ctr"/>
              <a:r>
                <a:rPr lang="en-US" sz="800"/>
                <a:t>M&amp;M Existing FAR DR </a:t>
              </a:r>
            </a:p>
            <a:p>
              <a:pPr algn="ctr"/>
              <a:r>
                <a:rPr lang="en-US" sz="800" dirty="0"/>
                <a:t>NDR</a:t>
              </a:r>
              <a:endParaRPr lang="en-IN" sz="800" dirty="0"/>
            </a:p>
          </p:txBody>
        </p:sp>
      </p:grpSp>
      <p:grpSp>
        <p:nvGrpSpPr>
          <p:cNvPr id="293" name="Group 292">
            <a:extLst>
              <a:ext uri="{FF2B5EF4-FFF2-40B4-BE49-F238E27FC236}">
                <a16:creationId xmlns:a16="http://schemas.microsoft.com/office/drawing/2014/main" id="{8266CA65-F6EB-4CA6-8232-146405D00EE1}"/>
              </a:ext>
            </a:extLst>
          </p:cNvPr>
          <p:cNvGrpSpPr/>
          <p:nvPr/>
        </p:nvGrpSpPr>
        <p:grpSpPr>
          <a:xfrm>
            <a:off x="4673751" y="3149233"/>
            <a:ext cx="707881" cy="822038"/>
            <a:chOff x="253185" y="806030"/>
            <a:chExt cx="707881" cy="655501"/>
          </a:xfrm>
        </p:grpSpPr>
        <p:sp>
          <p:nvSpPr>
            <p:cNvPr id="294" name="Rectangle 293">
              <a:extLst>
                <a:ext uri="{FF2B5EF4-FFF2-40B4-BE49-F238E27FC236}">
                  <a16:creationId xmlns:a16="http://schemas.microsoft.com/office/drawing/2014/main" id="{701242BF-B147-4778-91FE-7F7F49FA5FB7}"/>
                </a:ext>
              </a:extLst>
            </p:cNvPr>
            <p:cNvSpPr/>
            <p:nvPr/>
          </p:nvSpPr>
          <p:spPr bwMode="auto">
            <a:xfrm>
              <a:off x="313599" y="806030"/>
              <a:ext cx="607361" cy="655501"/>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783" fontAlgn="base">
                <a:spcBef>
                  <a:spcPct val="20000"/>
                </a:spcBef>
                <a:spcAft>
                  <a:spcPct val="0"/>
                </a:spcAft>
                <a:buFontTx/>
                <a:buChar char="•"/>
                <a:defRPr/>
              </a:pPr>
              <a:endParaRPr lang="en-IN" sz="1350">
                <a:solidFill>
                  <a:prstClr val="black"/>
                </a:solidFill>
                <a:latin typeface="TheSansOffice" pitchFamily="34" charset="0"/>
              </a:endParaRPr>
            </a:p>
          </p:txBody>
        </p:sp>
        <p:pic>
          <p:nvPicPr>
            <p:cNvPr id="295" name="Picture 4" descr="http://downloadicons.net/sites/default/files/building-icons-68713.png">
              <a:extLst>
                <a:ext uri="{FF2B5EF4-FFF2-40B4-BE49-F238E27FC236}">
                  <a16:creationId xmlns:a16="http://schemas.microsoft.com/office/drawing/2014/main" id="{11F8447A-9805-4A8C-A5EE-97B65FBC861B}"/>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19100" y="1050341"/>
              <a:ext cx="411190" cy="411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 name="TextBox 295">
              <a:extLst>
                <a:ext uri="{FF2B5EF4-FFF2-40B4-BE49-F238E27FC236}">
                  <a16:creationId xmlns:a16="http://schemas.microsoft.com/office/drawing/2014/main" id="{D03995B7-772A-4CBA-89EA-DF626E360FCF}"/>
                </a:ext>
              </a:extLst>
            </p:cNvPr>
            <p:cNvSpPr txBox="1"/>
            <p:nvPr/>
          </p:nvSpPr>
          <p:spPr>
            <a:xfrm>
              <a:off x="253185" y="806030"/>
              <a:ext cx="707881" cy="466305"/>
            </a:xfrm>
            <a:prstGeom prst="rect">
              <a:avLst/>
            </a:prstGeom>
            <a:noFill/>
          </p:spPr>
          <p:txBody>
            <a:bodyPr wrap="square" rtlCol="0">
              <a:spAutoFit/>
            </a:bodyPr>
            <a:lstStyle/>
            <a:p>
              <a:pPr algn="ctr"/>
              <a:r>
                <a:rPr lang="en-US" sz="800"/>
                <a:t>SIFY Proposed NDR </a:t>
              </a:r>
            </a:p>
            <a:p>
              <a:pPr algn="ctr"/>
              <a:r>
                <a:rPr lang="en-US" sz="800"/>
                <a:t>NDR</a:t>
              </a:r>
              <a:endParaRPr lang="en-IN" sz="800"/>
            </a:p>
          </p:txBody>
        </p:sp>
      </p:grpSp>
      <p:pic>
        <p:nvPicPr>
          <p:cNvPr id="298" name="Picture 4" descr="router">
            <a:extLst>
              <a:ext uri="{FF2B5EF4-FFF2-40B4-BE49-F238E27FC236}">
                <a16:creationId xmlns:a16="http://schemas.microsoft.com/office/drawing/2014/main" id="{2EF7C7D8-E0FB-4358-B7CF-ED6EB8BD5BD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77277" y="1627617"/>
            <a:ext cx="185620" cy="160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9" name="Picture 4" descr="router">
            <a:extLst>
              <a:ext uri="{FF2B5EF4-FFF2-40B4-BE49-F238E27FC236}">
                <a16:creationId xmlns:a16="http://schemas.microsoft.com/office/drawing/2014/main" id="{537FEFF2-8698-4B06-89D2-16E96F225A7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1413" y="3348380"/>
            <a:ext cx="185620" cy="160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8" name="Straight Connector 37">
            <a:extLst>
              <a:ext uri="{FF2B5EF4-FFF2-40B4-BE49-F238E27FC236}">
                <a16:creationId xmlns:a16="http://schemas.microsoft.com/office/drawing/2014/main" id="{463A5412-AACB-4BF5-AFB9-4E2C1A1FCB78}"/>
              </a:ext>
            </a:extLst>
          </p:cNvPr>
          <p:cNvCxnSpPr>
            <a:cxnSpLocks/>
            <a:endCxn id="298" idx="1"/>
          </p:cNvCxnSpPr>
          <p:nvPr/>
        </p:nvCxnSpPr>
        <p:spPr>
          <a:xfrm flipV="1">
            <a:off x="4766486" y="1708064"/>
            <a:ext cx="2310791" cy="370434"/>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3FB7D47-C6EC-4695-A180-5FBE5655C59E}"/>
              </a:ext>
            </a:extLst>
          </p:cNvPr>
          <p:cNvCxnSpPr>
            <a:cxnSpLocks/>
            <a:endCxn id="299" idx="1"/>
          </p:cNvCxnSpPr>
          <p:nvPr/>
        </p:nvCxnSpPr>
        <p:spPr>
          <a:xfrm>
            <a:off x="4196924" y="2230897"/>
            <a:ext cx="4104489" cy="119793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E347C10-730A-4C42-A50D-EA803E9EB918}"/>
              </a:ext>
            </a:extLst>
          </p:cNvPr>
          <p:cNvCxnSpPr>
            <a:cxnSpLocks/>
            <a:endCxn id="315" idx="1"/>
          </p:cNvCxnSpPr>
          <p:nvPr/>
        </p:nvCxnSpPr>
        <p:spPr>
          <a:xfrm flipV="1">
            <a:off x="2017073" y="3564094"/>
            <a:ext cx="2539924" cy="23567"/>
          </a:xfrm>
          <a:prstGeom prst="line">
            <a:avLst/>
          </a:prstGeom>
        </p:spPr>
        <p:style>
          <a:lnRef idx="1">
            <a:schemeClr val="accent1"/>
          </a:lnRef>
          <a:fillRef idx="0">
            <a:schemeClr val="accent1"/>
          </a:fillRef>
          <a:effectRef idx="0">
            <a:schemeClr val="accent1"/>
          </a:effectRef>
          <a:fontRef idx="minor">
            <a:schemeClr val="tx1"/>
          </a:fontRef>
        </p:style>
      </p:cxnSp>
      <p:sp>
        <p:nvSpPr>
          <p:cNvPr id="309" name="TextBox 308">
            <a:extLst>
              <a:ext uri="{FF2B5EF4-FFF2-40B4-BE49-F238E27FC236}">
                <a16:creationId xmlns:a16="http://schemas.microsoft.com/office/drawing/2014/main" id="{4A7551AA-F1E0-439D-ADFE-69F6B90C3035}"/>
              </a:ext>
            </a:extLst>
          </p:cNvPr>
          <p:cNvSpPr txBox="1"/>
          <p:nvPr/>
        </p:nvSpPr>
        <p:spPr>
          <a:xfrm rot="20899917">
            <a:off x="5888108" y="1650171"/>
            <a:ext cx="593432" cy="200055"/>
          </a:xfrm>
          <a:prstGeom prst="rect">
            <a:avLst/>
          </a:prstGeom>
          <a:noFill/>
        </p:spPr>
        <p:txBody>
          <a:bodyPr wrap="none" rtlCol="0">
            <a:spAutoFit/>
          </a:bodyPr>
          <a:lstStyle/>
          <a:p>
            <a:r>
              <a:rPr lang="en-US" sz="700" b="1">
                <a:latin typeface="Arial" panose="020B0604020202020204" pitchFamily="34" charset="0"/>
                <a:cs typeface="Arial" panose="020B0604020202020204" pitchFamily="34" charset="0"/>
              </a:rPr>
              <a:t>500 Mbps</a:t>
            </a:r>
          </a:p>
        </p:txBody>
      </p:sp>
      <p:pic>
        <p:nvPicPr>
          <p:cNvPr id="310" name="Picture 41">
            <a:extLst>
              <a:ext uri="{FF2B5EF4-FFF2-40B4-BE49-F238E27FC236}">
                <a16:creationId xmlns:a16="http://schemas.microsoft.com/office/drawing/2014/main" id="{EB4E028E-94C1-4529-AF94-BF4AB099C00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50199" y="1565057"/>
            <a:ext cx="291174" cy="178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1" name="Picture 41">
            <a:extLst>
              <a:ext uri="{FF2B5EF4-FFF2-40B4-BE49-F238E27FC236}">
                <a16:creationId xmlns:a16="http://schemas.microsoft.com/office/drawing/2014/main" id="{7C06E595-AA09-4CF2-BFA1-26FADFFCD83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26263" y="1565057"/>
            <a:ext cx="291174" cy="178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7" name="Straight Connector 46">
            <a:extLst>
              <a:ext uri="{FF2B5EF4-FFF2-40B4-BE49-F238E27FC236}">
                <a16:creationId xmlns:a16="http://schemas.microsoft.com/office/drawing/2014/main" id="{450177DA-EF1E-4820-835D-878D9091C5B9}"/>
              </a:ext>
            </a:extLst>
          </p:cNvPr>
          <p:cNvCxnSpPr>
            <a:stCxn id="310" idx="3"/>
            <a:endCxn id="311" idx="1"/>
          </p:cNvCxnSpPr>
          <p:nvPr/>
        </p:nvCxnSpPr>
        <p:spPr>
          <a:xfrm>
            <a:off x="7941373" y="1654253"/>
            <a:ext cx="284890" cy="0"/>
          </a:xfrm>
          <a:prstGeom prst="line">
            <a:avLst/>
          </a:prstGeom>
        </p:spPr>
        <p:style>
          <a:lnRef idx="1">
            <a:schemeClr val="dk1"/>
          </a:lnRef>
          <a:fillRef idx="0">
            <a:schemeClr val="dk1"/>
          </a:fillRef>
          <a:effectRef idx="0">
            <a:schemeClr val="dk1"/>
          </a:effectRef>
          <a:fontRef idx="minor">
            <a:schemeClr val="tx1"/>
          </a:fontRef>
        </p:style>
      </p:cxnSp>
      <p:sp>
        <p:nvSpPr>
          <p:cNvPr id="313" name="TextBox 312">
            <a:extLst>
              <a:ext uri="{FF2B5EF4-FFF2-40B4-BE49-F238E27FC236}">
                <a16:creationId xmlns:a16="http://schemas.microsoft.com/office/drawing/2014/main" id="{E68D5810-8F63-4761-B962-70B67FFC02DB}"/>
              </a:ext>
            </a:extLst>
          </p:cNvPr>
          <p:cNvSpPr txBox="1"/>
          <p:nvPr/>
        </p:nvSpPr>
        <p:spPr>
          <a:xfrm rot="900065">
            <a:off x="7046960" y="2947247"/>
            <a:ext cx="593432" cy="200055"/>
          </a:xfrm>
          <a:prstGeom prst="rect">
            <a:avLst/>
          </a:prstGeom>
          <a:noFill/>
        </p:spPr>
        <p:txBody>
          <a:bodyPr wrap="none" rtlCol="0">
            <a:spAutoFit/>
          </a:bodyPr>
          <a:lstStyle/>
          <a:p>
            <a:r>
              <a:rPr lang="en-US" sz="700" b="1">
                <a:latin typeface="Arial" panose="020B0604020202020204" pitchFamily="34" charset="0"/>
                <a:cs typeface="Arial" panose="020B0604020202020204" pitchFamily="34" charset="0"/>
              </a:rPr>
              <a:t>500 Mbps</a:t>
            </a:r>
          </a:p>
        </p:txBody>
      </p:sp>
      <p:pic>
        <p:nvPicPr>
          <p:cNvPr id="315" name="Picture 41">
            <a:extLst>
              <a:ext uri="{FF2B5EF4-FFF2-40B4-BE49-F238E27FC236}">
                <a16:creationId xmlns:a16="http://schemas.microsoft.com/office/drawing/2014/main" id="{7C5A5F81-564B-446C-89CA-DF9885DC11A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56997" y="3474898"/>
            <a:ext cx="291174" cy="178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8" name="Picture 5" descr="firewall">
            <a:extLst>
              <a:ext uri="{FF2B5EF4-FFF2-40B4-BE49-F238E27FC236}">
                <a16:creationId xmlns:a16="http://schemas.microsoft.com/office/drawing/2014/main" id="{F0031549-9FEA-4879-9942-32AEE50C574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05069" y="3435735"/>
            <a:ext cx="241748" cy="217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9" name="Group 14">
            <a:extLst>
              <a:ext uri="{FF2B5EF4-FFF2-40B4-BE49-F238E27FC236}">
                <a16:creationId xmlns:a16="http://schemas.microsoft.com/office/drawing/2014/main" id="{8A7503A0-868C-41E2-AA06-A7C9B94CD583}"/>
              </a:ext>
            </a:extLst>
          </p:cNvPr>
          <p:cNvGrpSpPr>
            <a:grpSpLocks/>
          </p:cNvGrpSpPr>
          <p:nvPr/>
        </p:nvGrpSpPr>
        <p:grpSpPr bwMode="auto">
          <a:xfrm>
            <a:off x="5637117" y="2861201"/>
            <a:ext cx="617632" cy="527898"/>
            <a:chOff x="2517" y="1965"/>
            <a:chExt cx="754" cy="495"/>
          </a:xfrm>
        </p:grpSpPr>
        <p:pic>
          <p:nvPicPr>
            <p:cNvPr id="320" name="Picture 15">
              <a:extLst>
                <a:ext uri="{FF2B5EF4-FFF2-40B4-BE49-F238E27FC236}">
                  <a16:creationId xmlns:a16="http://schemas.microsoft.com/office/drawing/2014/main" id="{D75E0C50-83F7-4C90-9545-A317A395A33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64" y="1965"/>
              <a:ext cx="707" cy="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1" name="Text Box 16">
              <a:extLst>
                <a:ext uri="{FF2B5EF4-FFF2-40B4-BE49-F238E27FC236}">
                  <a16:creationId xmlns:a16="http://schemas.microsoft.com/office/drawing/2014/main" id="{FBB49975-AD51-4ABC-92EF-A6AA23FFA47D}"/>
                </a:ext>
              </a:extLst>
            </p:cNvPr>
            <p:cNvSpPr txBox="1">
              <a:spLocks noChangeArrowheads="1"/>
            </p:cNvSpPr>
            <p:nvPr/>
          </p:nvSpPr>
          <p:spPr bwMode="auto">
            <a:xfrm>
              <a:off x="2517" y="2034"/>
              <a:ext cx="740"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n-US" sz="600" b="1">
                  <a:latin typeface="Arial" panose="020B0604020202020204" pitchFamily="34" charset="0"/>
                  <a:cs typeface="Arial" panose="020B0604020202020204" pitchFamily="34" charset="0"/>
                </a:rPr>
                <a:t>SIFY</a:t>
              </a:r>
            </a:p>
            <a:p>
              <a:pPr algn="ctr"/>
              <a:r>
                <a:rPr lang="en-US" altLang="en-US" sz="600" b="1">
                  <a:latin typeface="Arial" panose="020B0604020202020204" pitchFamily="34" charset="0"/>
                  <a:cs typeface="Arial" panose="020B0604020202020204" pitchFamily="34" charset="0"/>
                </a:rPr>
                <a:t>INTERNET</a:t>
              </a:r>
            </a:p>
          </p:txBody>
        </p:sp>
      </p:grpSp>
      <p:cxnSp>
        <p:nvCxnSpPr>
          <p:cNvPr id="53" name="Straight Connector 52">
            <a:extLst>
              <a:ext uri="{FF2B5EF4-FFF2-40B4-BE49-F238E27FC236}">
                <a16:creationId xmlns:a16="http://schemas.microsoft.com/office/drawing/2014/main" id="{FF122498-5528-4821-975A-6903EBD15B96}"/>
              </a:ext>
            </a:extLst>
          </p:cNvPr>
          <p:cNvCxnSpPr>
            <a:cxnSpLocks/>
            <a:stCxn id="321" idx="1"/>
            <a:endCxn id="296" idx="3"/>
          </p:cNvCxnSpPr>
          <p:nvPr/>
        </p:nvCxnSpPr>
        <p:spPr>
          <a:xfrm flipH="1">
            <a:off x="5381632" y="3073427"/>
            <a:ext cx="255485" cy="368194"/>
          </a:xfrm>
          <a:prstGeom prst="line">
            <a:avLst/>
          </a:prstGeom>
        </p:spPr>
        <p:style>
          <a:lnRef idx="1">
            <a:schemeClr val="accent1"/>
          </a:lnRef>
          <a:fillRef idx="0">
            <a:schemeClr val="accent1"/>
          </a:fillRef>
          <a:effectRef idx="0">
            <a:schemeClr val="accent1"/>
          </a:effectRef>
          <a:fontRef idx="minor">
            <a:schemeClr val="tx1"/>
          </a:fontRef>
        </p:style>
      </p:cxnSp>
      <p:pic>
        <p:nvPicPr>
          <p:cNvPr id="328" name="Picture 4" descr="router">
            <a:extLst>
              <a:ext uri="{FF2B5EF4-FFF2-40B4-BE49-F238E27FC236}">
                <a16:creationId xmlns:a16="http://schemas.microsoft.com/office/drawing/2014/main" id="{5C90F08B-5FD1-47C0-B8D4-9662FBCEC2A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77277" y="1853089"/>
            <a:ext cx="185620" cy="160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9" name="Picture 4" descr="router">
            <a:extLst>
              <a:ext uri="{FF2B5EF4-FFF2-40B4-BE49-F238E27FC236}">
                <a16:creationId xmlns:a16="http://schemas.microsoft.com/office/drawing/2014/main" id="{034EAA22-250B-4B02-AFFD-151167441DC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7037" y="3005217"/>
            <a:ext cx="185620" cy="160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3" name="Straight Connector 332">
            <a:extLst>
              <a:ext uri="{FF2B5EF4-FFF2-40B4-BE49-F238E27FC236}">
                <a16:creationId xmlns:a16="http://schemas.microsoft.com/office/drawing/2014/main" id="{29713058-5ABE-47ED-BEB6-A5C352404201}"/>
              </a:ext>
            </a:extLst>
          </p:cNvPr>
          <p:cNvCxnSpPr>
            <a:cxnSpLocks/>
            <a:stCxn id="329" idx="0"/>
            <a:endCxn id="328" idx="1"/>
          </p:cNvCxnSpPr>
          <p:nvPr/>
        </p:nvCxnSpPr>
        <p:spPr>
          <a:xfrm flipV="1">
            <a:off x="5009847" y="1933536"/>
            <a:ext cx="2067430" cy="1071681"/>
          </a:xfrm>
          <a:prstGeom prst="line">
            <a:avLst/>
          </a:prstGeom>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4128151B-958D-48AD-B761-4A306CEAF6AF}"/>
              </a:ext>
            </a:extLst>
          </p:cNvPr>
          <p:cNvCxnSpPr>
            <a:cxnSpLocks/>
          </p:cNvCxnSpPr>
          <p:nvPr/>
        </p:nvCxnSpPr>
        <p:spPr>
          <a:xfrm>
            <a:off x="1876836" y="2212418"/>
            <a:ext cx="2320121" cy="9095"/>
          </a:xfrm>
          <a:prstGeom prst="line">
            <a:avLst/>
          </a:prstGeom>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949D7625-D013-41EC-87EC-0C603DA77EF9}"/>
              </a:ext>
            </a:extLst>
          </p:cNvPr>
          <p:cNvGrpSpPr/>
          <p:nvPr/>
        </p:nvGrpSpPr>
        <p:grpSpPr>
          <a:xfrm>
            <a:off x="4624336" y="1796715"/>
            <a:ext cx="634113" cy="477089"/>
            <a:chOff x="1642141" y="771550"/>
            <a:chExt cx="634113" cy="477089"/>
          </a:xfrm>
        </p:grpSpPr>
        <p:pic>
          <p:nvPicPr>
            <p:cNvPr id="241" name="Picture 25" descr="Network_Cloud_Standard">
              <a:extLst>
                <a:ext uri="{FF2B5EF4-FFF2-40B4-BE49-F238E27FC236}">
                  <a16:creationId xmlns:a16="http://schemas.microsoft.com/office/drawing/2014/main" id="{AE6361B2-5B1A-4A4B-BD29-FA158DF2E147}"/>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642141" y="771550"/>
              <a:ext cx="634113" cy="477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1" name="Text Box 16">
              <a:extLst>
                <a:ext uri="{FF2B5EF4-FFF2-40B4-BE49-F238E27FC236}">
                  <a16:creationId xmlns:a16="http://schemas.microsoft.com/office/drawing/2014/main" id="{D7BBB555-A686-4C18-95A2-DF6975D07B53}"/>
                </a:ext>
              </a:extLst>
            </p:cNvPr>
            <p:cNvSpPr txBox="1">
              <a:spLocks noChangeArrowheads="1"/>
            </p:cNvSpPr>
            <p:nvPr/>
          </p:nvSpPr>
          <p:spPr bwMode="auto">
            <a:xfrm>
              <a:off x="1716505" y="852646"/>
              <a:ext cx="52103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n-US" sz="800" b="1">
                  <a:latin typeface="Arial" panose="020B0604020202020204" pitchFamily="34" charset="0"/>
                  <a:cs typeface="Arial" panose="020B0604020202020204" pitchFamily="34" charset="0"/>
                </a:rPr>
                <a:t>SIFY</a:t>
              </a:r>
            </a:p>
            <a:p>
              <a:pPr algn="ctr"/>
              <a:r>
                <a:rPr lang="en-US" altLang="en-US" sz="800" b="1">
                  <a:latin typeface="Arial" panose="020B0604020202020204" pitchFamily="34" charset="0"/>
                  <a:cs typeface="Arial" panose="020B0604020202020204" pitchFamily="34" charset="0"/>
                </a:rPr>
                <a:t>P2P</a:t>
              </a:r>
            </a:p>
          </p:txBody>
        </p:sp>
      </p:grpSp>
      <p:grpSp>
        <p:nvGrpSpPr>
          <p:cNvPr id="359" name="Group 358">
            <a:extLst>
              <a:ext uri="{FF2B5EF4-FFF2-40B4-BE49-F238E27FC236}">
                <a16:creationId xmlns:a16="http://schemas.microsoft.com/office/drawing/2014/main" id="{BCB1F755-FF4B-4447-8B7D-614AF52CC614}"/>
              </a:ext>
            </a:extLst>
          </p:cNvPr>
          <p:cNvGrpSpPr/>
          <p:nvPr/>
        </p:nvGrpSpPr>
        <p:grpSpPr>
          <a:xfrm>
            <a:off x="3978441" y="2099063"/>
            <a:ext cx="634113" cy="477089"/>
            <a:chOff x="1642141" y="771550"/>
            <a:chExt cx="634113" cy="477089"/>
          </a:xfrm>
        </p:grpSpPr>
        <p:pic>
          <p:nvPicPr>
            <p:cNvPr id="362" name="Picture 25" descr="Network_Cloud_Standard">
              <a:extLst>
                <a:ext uri="{FF2B5EF4-FFF2-40B4-BE49-F238E27FC236}">
                  <a16:creationId xmlns:a16="http://schemas.microsoft.com/office/drawing/2014/main" id="{6DF4E554-4E7D-41E1-8832-6872831F14BB}"/>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642141" y="771550"/>
              <a:ext cx="634113" cy="477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0" name="Text Box 16">
              <a:extLst>
                <a:ext uri="{FF2B5EF4-FFF2-40B4-BE49-F238E27FC236}">
                  <a16:creationId xmlns:a16="http://schemas.microsoft.com/office/drawing/2014/main" id="{447C7117-491A-4356-95DC-9AE8B7ABE3D4}"/>
                </a:ext>
              </a:extLst>
            </p:cNvPr>
            <p:cNvSpPr txBox="1">
              <a:spLocks noChangeArrowheads="1"/>
            </p:cNvSpPr>
            <p:nvPr/>
          </p:nvSpPr>
          <p:spPr bwMode="auto">
            <a:xfrm>
              <a:off x="1716505" y="852646"/>
              <a:ext cx="52103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n-US" sz="800" b="1">
                  <a:latin typeface="Arial" panose="020B0604020202020204" pitchFamily="34" charset="0"/>
                  <a:cs typeface="Arial" panose="020B0604020202020204" pitchFamily="34" charset="0"/>
                </a:rPr>
                <a:t>SIFY</a:t>
              </a:r>
            </a:p>
            <a:p>
              <a:pPr algn="ctr"/>
              <a:r>
                <a:rPr lang="en-US" altLang="en-US" sz="800" b="1">
                  <a:latin typeface="Arial" panose="020B0604020202020204" pitchFamily="34" charset="0"/>
                  <a:cs typeface="Arial" panose="020B0604020202020204" pitchFamily="34" charset="0"/>
                </a:rPr>
                <a:t>P2P</a:t>
              </a:r>
            </a:p>
          </p:txBody>
        </p:sp>
      </p:grpSp>
      <p:grpSp>
        <p:nvGrpSpPr>
          <p:cNvPr id="413" name="Group 412">
            <a:extLst>
              <a:ext uri="{FF2B5EF4-FFF2-40B4-BE49-F238E27FC236}">
                <a16:creationId xmlns:a16="http://schemas.microsoft.com/office/drawing/2014/main" id="{202F8081-E642-49B4-A1D2-70EF5C26FAFC}"/>
              </a:ext>
            </a:extLst>
          </p:cNvPr>
          <p:cNvGrpSpPr/>
          <p:nvPr/>
        </p:nvGrpSpPr>
        <p:grpSpPr>
          <a:xfrm>
            <a:off x="5675617" y="2210332"/>
            <a:ext cx="634113" cy="477089"/>
            <a:chOff x="1642141" y="771550"/>
            <a:chExt cx="634113" cy="477089"/>
          </a:xfrm>
        </p:grpSpPr>
        <p:pic>
          <p:nvPicPr>
            <p:cNvPr id="414" name="Picture 25" descr="Network_Cloud_Standard">
              <a:extLst>
                <a:ext uri="{FF2B5EF4-FFF2-40B4-BE49-F238E27FC236}">
                  <a16:creationId xmlns:a16="http://schemas.microsoft.com/office/drawing/2014/main" id="{57515C19-BC25-4C05-9555-E7BB9BE6D003}"/>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642141" y="771550"/>
              <a:ext cx="634113" cy="477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5" name="Text Box 16">
              <a:extLst>
                <a:ext uri="{FF2B5EF4-FFF2-40B4-BE49-F238E27FC236}">
                  <a16:creationId xmlns:a16="http://schemas.microsoft.com/office/drawing/2014/main" id="{DAC98FE1-6DDE-4B7B-9198-C9E29578C46A}"/>
                </a:ext>
              </a:extLst>
            </p:cNvPr>
            <p:cNvSpPr txBox="1">
              <a:spLocks noChangeArrowheads="1"/>
            </p:cNvSpPr>
            <p:nvPr/>
          </p:nvSpPr>
          <p:spPr bwMode="auto">
            <a:xfrm>
              <a:off x="1716505" y="852646"/>
              <a:ext cx="52103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n-US" sz="800" b="1">
                  <a:latin typeface="Arial" panose="020B0604020202020204" pitchFamily="34" charset="0"/>
                  <a:cs typeface="Arial" panose="020B0604020202020204" pitchFamily="34" charset="0"/>
                </a:rPr>
                <a:t>SIFY</a:t>
              </a:r>
            </a:p>
            <a:p>
              <a:pPr algn="ctr"/>
              <a:r>
                <a:rPr lang="en-US" altLang="en-US" sz="800" b="1">
                  <a:latin typeface="Arial" panose="020B0604020202020204" pitchFamily="34" charset="0"/>
                  <a:cs typeface="Arial" panose="020B0604020202020204" pitchFamily="34" charset="0"/>
                </a:rPr>
                <a:t>P2P</a:t>
              </a:r>
            </a:p>
          </p:txBody>
        </p:sp>
      </p:grpSp>
      <p:sp>
        <p:nvSpPr>
          <p:cNvPr id="416" name="TextBox 415">
            <a:extLst>
              <a:ext uri="{FF2B5EF4-FFF2-40B4-BE49-F238E27FC236}">
                <a16:creationId xmlns:a16="http://schemas.microsoft.com/office/drawing/2014/main" id="{8983F6FD-0750-406B-93A0-35C3D95FDFBB}"/>
              </a:ext>
            </a:extLst>
          </p:cNvPr>
          <p:cNvSpPr txBox="1"/>
          <p:nvPr/>
        </p:nvSpPr>
        <p:spPr>
          <a:xfrm rot="19921046">
            <a:off x="6298857" y="1973867"/>
            <a:ext cx="593432" cy="200055"/>
          </a:xfrm>
          <a:prstGeom prst="rect">
            <a:avLst/>
          </a:prstGeom>
          <a:noFill/>
        </p:spPr>
        <p:txBody>
          <a:bodyPr wrap="none" rtlCol="0">
            <a:spAutoFit/>
          </a:bodyPr>
          <a:lstStyle/>
          <a:p>
            <a:r>
              <a:rPr lang="en-US" sz="700" b="1">
                <a:latin typeface="Arial" panose="020B0604020202020204" pitchFamily="34" charset="0"/>
                <a:cs typeface="Arial" panose="020B0604020202020204" pitchFamily="34" charset="0"/>
              </a:rPr>
              <a:t>500 Mbps</a:t>
            </a:r>
          </a:p>
        </p:txBody>
      </p:sp>
      <p:sp>
        <p:nvSpPr>
          <p:cNvPr id="417" name="TextBox 416">
            <a:extLst>
              <a:ext uri="{FF2B5EF4-FFF2-40B4-BE49-F238E27FC236}">
                <a16:creationId xmlns:a16="http://schemas.microsoft.com/office/drawing/2014/main" id="{F27EC821-B91D-4997-859E-64FDA0FCE0C3}"/>
              </a:ext>
            </a:extLst>
          </p:cNvPr>
          <p:cNvSpPr txBox="1"/>
          <p:nvPr/>
        </p:nvSpPr>
        <p:spPr>
          <a:xfrm>
            <a:off x="5421093" y="3293249"/>
            <a:ext cx="535724" cy="184666"/>
          </a:xfrm>
          <a:prstGeom prst="rect">
            <a:avLst/>
          </a:prstGeom>
          <a:noFill/>
        </p:spPr>
        <p:txBody>
          <a:bodyPr wrap="none" rtlCol="0">
            <a:spAutoFit/>
          </a:bodyPr>
          <a:lstStyle/>
          <a:p>
            <a:r>
              <a:rPr lang="en-US" sz="600" b="1">
                <a:latin typeface="Arial" panose="020B0604020202020204" pitchFamily="34" charset="0"/>
                <a:cs typeface="Arial" panose="020B0604020202020204" pitchFamily="34" charset="0"/>
              </a:rPr>
              <a:t>250 Mbps</a:t>
            </a:r>
          </a:p>
        </p:txBody>
      </p:sp>
      <p:pic>
        <p:nvPicPr>
          <p:cNvPr id="418" name="Picture 4" descr="router">
            <a:extLst>
              <a:ext uri="{FF2B5EF4-FFF2-40B4-BE49-F238E27FC236}">
                <a16:creationId xmlns:a16="http://schemas.microsoft.com/office/drawing/2014/main" id="{92A912DC-7C59-4F45-B2E0-94D39EEC6C3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1413" y="3077225"/>
            <a:ext cx="185620" cy="160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 name="Picture 4" descr="router">
            <a:extLst>
              <a:ext uri="{FF2B5EF4-FFF2-40B4-BE49-F238E27FC236}">
                <a16:creationId xmlns:a16="http://schemas.microsoft.com/office/drawing/2014/main" id="{30F57092-2BFE-400D-AFFF-6E2591D7A1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3745" y="1853089"/>
            <a:ext cx="185620" cy="160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0" name="Straight Connector 79">
            <a:extLst>
              <a:ext uri="{FF2B5EF4-FFF2-40B4-BE49-F238E27FC236}">
                <a16:creationId xmlns:a16="http://schemas.microsoft.com/office/drawing/2014/main" id="{57ECDA93-1B58-448A-B854-3E7D6C8E5149}"/>
              </a:ext>
            </a:extLst>
          </p:cNvPr>
          <p:cNvCxnSpPr>
            <a:cxnSpLocks/>
            <a:stCxn id="419" idx="2"/>
            <a:endCxn id="418" idx="0"/>
          </p:cNvCxnSpPr>
          <p:nvPr/>
        </p:nvCxnSpPr>
        <p:spPr>
          <a:xfrm>
            <a:off x="7776555" y="2013982"/>
            <a:ext cx="617668" cy="1063243"/>
          </a:xfrm>
          <a:prstGeom prst="line">
            <a:avLst/>
          </a:prstGeom>
        </p:spPr>
        <p:style>
          <a:lnRef idx="1">
            <a:schemeClr val="dk1"/>
          </a:lnRef>
          <a:fillRef idx="0">
            <a:schemeClr val="dk1"/>
          </a:fillRef>
          <a:effectRef idx="0">
            <a:schemeClr val="dk1"/>
          </a:effectRef>
          <a:fontRef idx="minor">
            <a:schemeClr val="tx1"/>
          </a:fontRef>
        </p:style>
      </p:cxnSp>
      <p:cxnSp>
        <p:nvCxnSpPr>
          <p:cNvPr id="100" name="Straight Connector 99">
            <a:extLst>
              <a:ext uri="{FF2B5EF4-FFF2-40B4-BE49-F238E27FC236}">
                <a16:creationId xmlns:a16="http://schemas.microsoft.com/office/drawing/2014/main" id="{8F01448D-479D-4E3F-96F3-AEF3012F1D1B}"/>
              </a:ext>
            </a:extLst>
          </p:cNvPr>
          <p:cNvCxnSpPr>
            <a:cxnSpLocks/>
            <a:stCxn id="420" idx="3"/>
            <a:endCxn id="421" idx="1"/>
          </p:cNvCxnSpPr>
          <p:nvPr/>
        </p:nvCxnSpPr>
        <p:spPr>
          <a:xfrm flipV="1">
            <a:off x="5456235" y="3744269"/>
            <a:ext cx="2856526" cy="106741"/>
          </a:xfrm>
          <a:prstGeom prst="line">
            <a:avLst/>
          </a:prstGeom>
        </p:spPr>
        <p:style>
          <a:lnRef idx="1">
            <a:schemeClr val="accent1"/>
          </a:lnRef>
          <a:fillRef idx="0">
            <a:schemeClr val="accent1"/>
          </a:fillRef>
          <a:effectRef idx="0">
            <a:schemeClr val="accent1"/>
          </a:effectRef>
          <a:fontRef idx="minor">
            <a:schemeClr val="tx1"/>
          </a:fontRef>
        </p:style>
      </p:cxnSp>
      <p:pic>
        <p:nvPicPr>
          <p:cNvPr id="420" name="Picture 4" descr="router">
            <a:extLst>
              <a:ext uri="{FF2B5EF4-FFF2-40B4-BE49-F238E27FC236}">
                <a16:creationId xmlns:a16="http://schemas.microsoft.com/office/drawing/2014/main" id="{11C5A997-9EFC-43B3-BBC7-1D29EBB591B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70615" y="3770563"/>
            <a:ext cx="185620" cy="160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1" name="Picture 4" descr="router">
            <a:extLst>
              <a:ext uri="{FF2B5EF4-FFF2-40B4-BE49-F238E27FC236}">
                <a16:creationId xmlns:a16="http://schemas.microsoft.com/office/drawing/2014/main" id="{C5F3176F-219F-4405-AA46-2E24B71373D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2761" y="3663822"/>
            <a:ext cx="185620" cy="160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2" name="TextBox 421">
            <a:extLst>
              <a:ext uri="{FF2B5EF4-FFF2-40B4-BE49-F238E27FC236}">
                <a16:creationId xmlns:a16="http://schemas.microsoft.com/office/drawing/2014/main" id="{48A31648-E823-48F2-BC8C-F7BAF2102BCB}"/>
              </a:ext>
            </a:extLst>
          </p:cNvPr>
          <p:cNvSpPr txBox="1"/>
          <p:nvPr/>
        </p:nvSpPr>
        <p:spPr>
          <a:xfrm rot="21289558">
            <a:off x="6789245" y="3581281"/>
            <a:ext cx="593432" cy="200055"/>
          </a:xfrm>
          <a:prstGeom prst="rect">
            <a:avLst/>
          </a:prstGeom>
          <a:noFill/>
        </p:spPr>
        <p:txBody>
          <a:bodyPr wrap="none" rtlCol="0">
            <a:spAutoFit/>
          </a:bodyPr>
          <a:lstStyle/>
          <a:p>
            <a:r>
              <a:rPr lang="en-US" sz="700" b="1">
                <a:latin typeface="Arial" panose="020B0604020202020204" pitchFamily="34" charset="0"/>
                <a:cs typeface="Arial" panose="020B0604020202020204" pitchFamily="34" charset="0"/>
              </a:rPr>
              <a:t>500 Mbps</a:t>
            </a:r>
          </a:p>
        </p:txBody>
      </p:sp>
      <p:pic>
        <p:nvPicPr>
          <p:cNvPr id="423" name="Picture 4" descr="router">
            <a:extLst>
              <a:ext uri="{FF2B5EF4-FFF2-40B4-BE49-F238E27FC236}">
                <a16:creationId xmlns:a16="http://schemas.microsoft.com/office/drawing/2014/main" id="{E5B6A628-4FDB-4A54-B963-E5421BE53CA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3225" y="2285137"/>
            <a:ext cx="185620" cy="160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 name="Picture 2"/>
          <p:cNvPicPr>
            <a:picLocks noChangeAspect="1" noChangeArrowheads="1"/>
          </p:cNvPicPr>
          <p:nvPr/>
        </p:nvPicPr>
        <p:blipFill>
          <a:blip r:embed="rId13" cstate="print"/>
          <a:srcRect/>
          <a:stretch>
            <a:fillRect/>
          </a:stretch>
        </p:blipFill>
        <p:spPr bwMode="auto">
          <a:xfrm>
            <a:off x="308525" y="3077225"/>
            <a:ext cx="205528" cy="276805"/>
          </a:xfrm>
          <a:prstGeom prst="rect">
            <a:avLst/>
          </a:prstGeom>
          <a:noFill/>
          <a:ln w="9525">
            <a:noFill/>
            <a:miter lim="800000"/>
            <a:headEnd/>
            <a:tailEnd/>
          </a:ln>
        </p:spPr>
      </p:pic>
      <p:sp>
        <p:nvSpPr>
          <p:cNvPr id="115" name="TextBox 114">
            <a:extLst>
              <a:ext uri="{FF2B5EF4-FFF2-40B4-BE49-F238E27FC236}">
                <a16:creationId xmlns:a16="http://schemas.microsoft.com/office/drawing/2014/main" id="{017EE017-C1D3-4A7B-B57B-E4E885DA4F63}"/>
              </a:ext>
            </a:extLst>
          </p:cNvPr>
          <p:cNvSpPr txBox="1"/>
          <p:nvPr/>
        </p:nvSpPr>
        <p:spPr>
          <a:xfrm>
            <a:off x="236517" y="3365257"/>
            <a:ext cx="320922" cy="184666"/>
          </a:xfrm>
          <a:prstGeom prst="rect">
            <a:avLst/>
          </a:prstGeom>
          <a:noFill/>
        </p:spPr>
        <p:txBody>
          <a:bodyPr wrap="none" rtlCol="0">
            <a:spAutoFit/>
          </a:bodyPr>
          <a:lstStyle/>
          <a:p>
            <a:r>
              <a:rPr lang="en-US" sz="600" b="1">
                <a:latin typeface="Arial" panose="020B0604020202020204" pitchFamily="34" charset="0"/>
                <a:cs typeface="Arial" panose="020B0604020202020204" pitchFamily="34" charset="0"/>
              </a:rPr>
              <a:t>PIM</a:t>
            </a:r>
          </a:p>
        </p:txBody>
      </p:sp>
      <p:cxnSp>
        <p:nvCxnSpPr>
          <p:cNvPr id="117" name="Straight Connector 116"/>
          <p:cNvCxnSpPr>
            <a:stCxn id="113" idx="3"/>
          </p:cNvCxnSpPr>
          <p:nvPr/>
        </p:nvCxnSpPr>
        <p:spPr>
          <a:xfrm>
            <a:off x="514053" y="3215628"/>
            <a:ext cx="802584" cy="56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1316637" y="3221241"/>
            <a:ext cx="0" cy="7200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34677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72">
            <a:extLst>
              <a:ext uri="{FF2B5EF4-FFF2-40B4-BE49-F238E27FC236}">
                <a16:creationId xmlns:a16="http://schemas.microsoft.com/office/drawing/2014/main" id="{E4A4E5CF-E65C-44D9-B6B2-0B4588283000}"/>
              </a:ext>
            </a:extLst>
          </p:cNvPr>
          <p:cNvSpPr/>
          <p:nvPr/>
        </p:nvSpPr>
        <p:spPr>
          <a:xfrm>
            <a:off x="1134139" y="2469131"/>
            <a:ext cx="6418282" cy="110988"/>
          </a:xfrm>
          <a:custGeom>
            <a:avLst/>
            <a:gdLst/>
            <a:ahLst/>
            <a:cxnLst/>
            <a:rect l="l" t="t" r="r" b="b"/>
            <a:pathLst>
              <a:path w="9664065" h="182879">
                <a:moveTo>
                  <a:pt x="0" y="30479"/>
                </a:moveTo>
                <a:lnTo>
                  <a:pt x="2405" y="18645"/>
                </a:lnTo>
                <a:lnTo>
                  <a:pt x="8953" y="8953"/>
                </a:lnTo>
                <a:lnTo>
                  <a:pt x="18645" y="2405"/>
                </a:lnTo>
                <a:lnTo>
                  <a:pt x="30480" y="0"/>
                </a:lnTo>
                <a:lnTo>
                  <a:pt x="9633204" y="0"/>
                </a:lnTo>
                <a:lnTo>
                  <a:pt x="9645038" y="2405"/>
                </a:lnTo>
                <a:lnTo>
                  <a:pt x="9654730" y="8953"/>
                </a:lnTo>
                <a:lnTo>
                  <a:pt x="9661278" y="18645"/>
                </a:lnTo>
                <a:lnTo>
                  <a:pt x="9663684" y="30479"/>
                </a:lnTo>
                <a:lnTo>
                  <a:pt x="9663684" y="152399"/>
                </a:lnTo>
                <a:lnTo>
                  <a:pt x="9661278" y="164234"/>
                </a:lnTo>
                <a:lnTo>
                  <a:pt x="9654730" y="173926"/>
                </a:lnTo>
                <a:lnTo>
                  <a:pt x="9645038" y="180474"/>
                </a:lnTo>
                <a:lnTo>
                  <a:pt x="9633204" y="182879"/>
                </a:lnTo>
                <a:lnTo>
                  <a:pt x="30480" y="182879"/>
                </a:lnTo>
                <a:lnTo>
                  <a:pt x="18645" y="180474"/>
                </a:lnTo>
                <a:lnTo>
                  <a:pt x="8953" y="173926"/>
                </a:lnTo>
                <a:lnTo>
                  <a:pt x="2405" y="164234"/>
                </a:lnTo>
                <a:lnTo>
                  <a:pt x="0" y="152399"/>
                </a:lnTo>
                <a:lnTo>
                  <a:pt x="0" y="30479"/>
                </a:lnTo>
                <a:close/>
              </a:path>
            </a:pathLst>
          </a:custGeom>
          <a:solidFill>
            <a:schemeClr val="tx2"/>
          </a:solidFill>
          <a:ln w="4572">
            <a:solidFill>
              <a:srgbClr val="0070BF"/>
            </a:solidFill>
          </a:ln>
        </p:spPr>
        <p:txBody>
          <a:bodyPr wrap="square" lIns="0" tIns="0" rIns="0" bIns="0" rtlCol="0"/>
          <a:lstStyle/>
          <a:p>
            <a:endParaRPr sz="1200">
              <a:highlight>
                <a:srgbClr val="FFFF00"/>
              </a:highlight>
              <a:latin typeface="+mj-lt"/>
            </a:endParaRPr>
          </a:p>
        </p:txBody>
      </p:sp>
      <p:sp>
        <p:nvSpPr>
          <p:cNvPr id="111" name="object 12">
            <a:extLst>
              <a:ext uri="{FF2B5EF4-FFF2-40B4-BE49-F238E27FC236}">
                <a16:creationId xmlns:a16="http://schemas.microsoft.com/office/drawing/2014/main" id="{DA3EF051-F770-4094-B975-A5481C7A41AC}"/>
              </a:ext>
            </a:extLst>
          </p:cNvPr>
          <p:cNvSpPr/>
          <p:nvPr/>
        </p:nvSpPr>
        <p:spPr>
          <a:xfrm>
            <a:off x="2380584" y="1471321"/>
            <a:ext cx="3766956" cy="371475"/>
          </a:xfrm>
          <a:custGeom>
            <a:avLst/>
            <a:gdLst/>
            <a:ahLst/>
            <a:cxnLst/>
            <a:rect l="l" t="t" r="r" b="b"/>
            <a:pathLst>
              <a:path w="2044064" h="561339">
                <a:moveTo>
                  <a:pt x="2043684" y="0"/>
                </a:moveTo>
                <a:lnTo>
                  <a:pt x="0" y="0"/>
                </a:lnTo>
                <a:lnTo>
                  <a:pt x="0" y="16764"/>
                </a:lnTo>
                <a:lnTo>
                  <a:pt x="0" y="560832"/>
                </a:lnTo>
                <a:lnTo>
                  <a:pt x="2043684" y="560832"/>
                </a:lnTo>
                <a:lnTo>
                  <a:pt x="2043684" y="16764"/>
                </a:lnTo>
                <a:lnTo>
                  <a:pt x="2043684" y="0"/>
                </a:lnTo>
                <a:close/>
              </a:path>
            </a:pathLst>
          </a:custGeom>
          <a:solidFill>
            <a:srgbClr val="00698E"/>
          </a:solidFill>
        </p:spPr>
        <p:txBody>
          <a:bodyPr wrap="square" lIns="0" tIns="0" rIns="0" bIns="0" rtlCol="0"/>
          <a:lstStyle/>
          <a:p>
            <a:endParaRPr sz="1200">
              <a:latin typeface="+mj-lt"/>
            </a:endParaRPr>
          </a:p>
        </p:txBody>
      </p:sp>
      <p:sp>
        <p:nvSpPr>
          <p:cNvPr id="2" name="object 2"/>
          <p:cNvSpPr txBox="1"/>
          <p:nvPr/>
        </p:nvSpPr>
        <p:spPr>
          <a:xfrm>
            <a:off x="2489255" y="1593165"/>
            <a:ext cx="1279572" cy="131597"/>
          </a:xfrm>
          <a:prstGeom prst="rect">
            <a:avLst/>
          </a:prstGeom>
        </p:spPr>
        <p:txBody>
          <a:bodyPr vert="horz" wrap="square" lIns="0" tIns="8404" rIns="0" bIns="0" rtlCol="0">
            <a:spAutoFit/>
          </a:bodyPr>
          <a:lstStyle/>
          <a:p>
            <a:pPr marL="8405">
              <a:spcBef>
                <a:spcPts val="66"/>
              </a:spcBef>
              <a:tabLst>
                <a:tab pos="406375" algn="l"/>
                <a:tab pos="774508" algn="l"/>
                <a:tab pos="1141800" algn="l"/>
              </a:tabLst>
            </a:pPr>
            <a:r>
              <a:rPr sz="800" spc="-23">
                <a:solidFill>
                  <a:srgbClr val="FFFFFF"/>
                </a:solidFill>
                <a:latin typeface="+mj-lt"/>
                <a:cs typeface="Carlito"/>
              </a:rPr>
              <a:t>V</a:t>
            </a:r>
            <a:r>
              <a:rPr sz="800" spc="-3">
                <a:solidFill>
                  <a:srgbClr val="FFFFFF"/>
                </a:solidFill>
                <a:latin typeface="+mj-lt"/>
                <a:cs typeface="Carlito"/>
              </a:rPr>
              <a:t>M</a:t>
            </a:r>
            <a:r>
              <a:rPr sz="800">
                <a:solidFill>
                  <a:srgbClr val="FFFFFF"/>
                </a:solidFill>
                <a:latin typeface="+mj-lt"/>
                <a:cs typeface="Carlito"/>
              </a:rPr>
              <a:t>	</a:t>
            </a:r>
            <a:r>
              <a:rPr sz="1100" spc="-24" baseline="5050">
                <a:solidFill>
                  <a:srgbClr val="FFFFFF"/>
                </a:solidFill>
                <a:latin typeface="+mj-lt"/>
                <a:cs typeface="Carlito"/>
              </a:rPr>
              <a:t>V</a:t>
            </a:r>
            <a:r>
              <a:rPr sz="1100" spc="-5" baseline="5050">
                <a:solidFill>
                  <a:srgbClr val="FFFFFF"/>
                </a:solidFill>
                <a:latin typeface="+mj-lt"/>
                <a:cs typeface="Carlito"/>
              </a:rPr>
              <a:t>M</a:t>
            </a:r>
            <a:r>
              <a:rPr sz="1100" baseline="5050">
                <a:solidFill>
                  <a:srgbClr val="FFFFFF"/>
                </a:solidFill>
                <a:latin typeface="+mj-lt"/>
                <a:cs typeface="Carlito"/>
              </a:rPr>
              <a:t>	</a:t>
            </a:r>
            <a:r>
              <a:rPr sz="1100" spc="-24" baseline="2525">
                <a:solidFill>
                  <a:srgbClr val="FFFFFF"/>
                </a:solidFill>
                <a:latin typeface="+mj-lt"/>
                <a:cs typeface="Carlito"/>
              </a:rPr>
              <a:t>V</a:t>
            </a:r>
            <a:r>
              <a:rPr sz="1100" spc="-10" baseline="2525">
                <a:solidFill>
                  <a:srgbClr val="FFFFFF"/>
                </a:solidFill>
                <a:latin typeface="+mj-lt"/>
                <a:cs typeface="Carlito"/>
              </a:rPr>
              <a:t>M</a:t>
            </a:r>
            <a:r>
              <a:rPr sz="1100" baseline="2525">
                <a:solidFill>
                  <a:srgbClr val="FFFFFF"/>
                </a:solidFill>
                <a:latin typeface="+mj-lt"/>
                <a:cs typeface="Carlito"/>
              </a:rPr>
              <a:t>	</a:t>
            </a:r>
            <a:r>
              <a:rPr sz="1100" spc="-24" baseline="5050">
                <a:solidFill>
                  <a:srgbClr val="FFFFFF"/>
                </a:solidFill>
                <a:latin typeface="+mj-lt"/>
                <a:cs typeface="Carlito"/>
              </a:rPr>
              <a:t>V</a:t>
            </a:r>
            <a:r>
              <a:rPr sz="1100" spc="-5" baseline="5050">
                <a:solidFill>
                  <a:srgbClr val="FFFFFF"/>
                </a:solidFill>
                <a:latin typeface="+mj-lt"/>
                <a:cs typeface="Carlito"/>
              </a:rPr>
              <a:t>M</a:t>
            </a:r>
            <a:endParaRPr sz="1100" baseline="5050">
              <a:latin typeface="+mj-lt"/>
              <a:cs typeface="Carlito"/>
            </a:endParaRPr>
          </a:p>
        </p:txBody>
      </p:sp>
      <p:sp>
        <p:nvSpPr>
          <p:cNvPr id="3" name="object 3"/>
          <p:cNvSpPr/>
          <p:nvPr/>
        </p:nvSpPr>
        <p:spPr>
          <a:xfrm>
            <a:off x="3903562" y="1495277"/>
            <a:ext cx="307601" cy="308862"/>
          </a:xfrm>
          <a:custGeom>
            <a:avLst/>
            <a:gdLst/>
            <a:ahLst/>
            <a:cxnLst/>
            <a:rect l="l" t="t" r="r" b="b"/>
            <a:pathLst>
              <a:path w="464820" h="466725">
                <a:moveTo>
                  <a:pt x="446532" y="466343"/>
                </a:moveTo>
                <a:lnTo>
                  <a:pt x="18288" y="466343"/>
                </a:lnTo>
                <a:lnTo>
                  <a:pt x="11572" y="464986"/>
                </a:lnTo>
                <a:lnTo>
                  <a:pt x="5715" y="461200"/>
                </a:lnTo>
                <a:lnTo>
                  <a:pt x="1571" y="455414"/>
                </a:lnTo>
                <a:lnTo>
                  <a:pt x="0" y="448055"/>
                </a:lnTo>
                <a:lnTo>
                  <a:pt x="0" y="18287"/>
                </a:lnTo>
                <a:lnTo>
                  <a:pt x="1571" y="10929"/>
                </a:lnTo>
                <a:lnTo>
                  <a:pt x="5715" y="5143"/>
                </a:lnTo>
                <a:lnTo>
                  <a:pt x="11572" y="1357"/>
                </a:lnTo>
                <a:lnTo>
                  <a:pt x="18288" y="0"/>
                </a:lnTo>
                <a:lnTo>
                  <a:pt x="446532" y="0"/>
                </a:lnTo>
                <a:lnTo>
                  <a:pt x="453890" y="1357"/>
                </a:lnTo>
                <a:lnTo>
                  <a:pt x="459676" y="5143"/>
                </a:lnTo>
                <a:lnTo>
                  <a:pt x="463462" y="10929"/>
                </a:lnTo>
                <a:lnTo>
                  <a:pt x="464820" y="18287"/>
                </a:lnTo>
                <a:lnTo>
                  <a:pt x="464820" y="448055"/>
                </a:lnTo>
                <a:lnTo>
                  <a:pt x="463462" y="455414"/>
                </a:lnTo>
                <a:lnTo>
                  <a:pt x="459676" y="461200"/>
                </a:lnTo>
                <a:lnTo>
                  <a:pt x="453890" y="464986"/>
                </a:lnTo>
                <a:lnTo>
                  <a:pt x="446532" y="466343"/>
                </a:lnTo>
                <a:close/>
              </a:path>
            </a:pathLst>
          </a:custGeom>
          <a:ln w="9144">
            <a:solidFill>
              <a:srgbClr val="FFFFFF"/>
            </a:solidFill>
          </a:ln>
        </p:spPr>
        <p:txBody>
          <a:bodyPr wrap="square" lIns="0" tIns="0" rIns="0" bIns="0" rtlCol="0"/>
          <a:lstStyle/>
          <a:p>
            <a:endParaRPr sz="1200">
              <a:latin typeface="+mj-lt"/>
            </a:endParaRPr>
          </a:p>
        </p:txBody>
      </p:sp>
      <p:sp>
        <p:nvSpPr>
          <p:cNvPr id="4" name="object 4"/>
          <p:cNvSpPr txBox="1"/>
          <p:nvPr/>
        </p:nvSpPr>
        <p:spPr>
          <a:xfrm>
            <a:off x="3989927" y="1579317"/>
            <a:ext cx="146236" cy="131173"/>
          </a:xfrm>
          <a:prstGeom prst="rect">
            <a:avLst/>
          </a:prstGeom>
        </p:spPr>
        <p:txBody>
          <a:bodyPr vert="horz" wrap="square" lIns="0" tIns="7984" rIns="0" bIns="0" rtlCol="0">
            <a:spAutoFit/>
          </a:bodyPr>
          <a:lstStyle/>
          <a:p>
            <a:pPr marL="8405">
              <a:spcBef>
                <a:spcPts val="63"/>
              </a:spcBef>
            </a:pPr>
            <a:r>
              <a:rPr sz="800" spc="-17">
                <a:solidFill>
                  <a:srgbClr val="FFFFFF"/>
                </a:solidFill>
                <a:latin typeface="+mj-lt"/>
                <a:cs typeface="Carlito"/>
              </a:rPr>
              <a:t>V</a:t>
            </a:r>
            <a:r>
              <a:rPr sz="800" spc="-7">
                <a:solidFill>
                  <a:srgbClr val="FFFFFF"/>
                </a:solidFill>
                <a:latin typeface="+mj-lt"/>
                <a:cs typeface="Carlito"/>
              </a:rPr>
              <a:t>M</a:t>
            </a:r>
            <a:endParaRPr sz="800">
              <a:latin typeface="+mj-lt"/>
              <a:cs typeface="Carlito"/>
            </a:endParaRPr>
          </a:p>
        </p:txBody>
      </p:sp>
      <p:sp>
        <p:nvSpPr>
          <p:cNvPr id="5" name="object 5"/>
          <p:cNvSpPr txBox="1"/>
          <p:nvPr/>
        </p:nvSpPr>
        <p:spPr>
          <a:xfrm>
            <a:off x="4302591" y="1513079"/>
            <a:ext cx="1305625" cy="254707"/>
          </a:xfrm>
          <a:prstGeom prst="rect">
            <a:avLst/>
          </a:prstGeom>
        </p:spPr>
        <p:txBody>
          <a:bodyPr vert="horz" wrap="square" lIns="0" tIns="8404" rIns="0" bIns="0" rtlCol="0">
            <a:spAutoFit/>
          </a:bodyPr>
          <a:lstStyle/>
          <a:p>
            <a:pPr marL="8405">
              <a:spcBef>
                <a:spcPts val="66"/>
              </a:spcBef>
            </a:pPr>
            <a:r>
              <a:rPr sz="800" spc="-7" dirty="0">
                <a:solidFill>
                  <a:srgbClr val="FFFFFF"/>
                </a:solidFill>
                <a:latin typeface="+mj-lt"/>
                <a:cs typeface="Arial"/>
              </a:rPr>
              <a:t>Virtualized </a:t>
            </a:r>
            <a:r>
              <a:rPr sz="800" spc="-3" dirty="0">
                <a:solidFill>
                  <a:srgbClr val="FFFFFF"/>
                </a:solidFill>
                <a:latin typeface="+mj-lt"/>
                <a:cs typeface="Arial"/>
              </a:rPr>
              <a:t>Application</a:t>
            </a:r>
            <a:r>
              <a:rPr sz="800" spc="-13" dirty="0">
                <a:solidFill>
                  <a:srgbClr val="FFFFFF"/>
                </a:solidFill>
                <a:latin typeface="+mj-lt"/>
                <a:cs typeface="Arial"/>
              </a:rPr>
              <a:t> </a:t>
            </a:r>
            <a:r>
              <a:rPr sz="800" spc="-3" dirty="0">
                <a:solidFill>
                  <a:srgbClr val="FFFFFF"/>
                </a:solidFill>
                <a:latin typeface="+mj-lt"/>
                <a:cs typeface="Arial"/>
              </a:rPr>
              <a:t>servers</a:t>
            </a:r>
            <a:endParaRPr sz="800" dirty="0">
              <a:latin typeface="+mj-lt"/>
              <a:cs typeface="Arial"/>
            </a:endParaRPr>
          </a:p>
        </p:txBody>
      </p:sp>
      <p:sp>
        <p:nvSpPr>
          <p:cNvPr id="6" name="object 6"/>
          <p:cNvSpPr txBox="1"/>
          <p:nvPr/>
        </p:nvSpPr>
        <p:spPr>
          <a:xfrm>
            <a:off x="4665612" y="1645478"/>
            <a:ext cx="505105" cy="131597"/>
          </a:xfrm>
          <a:prstGeom prst="rect">
            <a:avLst/>
          </a:prstGeom>
        </p:spPr>
        <p:txBody>
          <a:bodyPr vert="horz" wrap="square" lIns="0" tIns="8404" rIns="0" bIns="0" rtlCol="0">
            <a:spAutoFit/>
          </a:bodyPr>
          <a:lstStyle/>
          <a:p>
            <a:pPr marL="8405">
              <a:spcBef>
                <a:spcPts val="66"/>
              </a:spcBef>
            </a:pPr>
            <a:r>
              <a:rPr sz="800" spc="-3" dirty="0">
                <a:solidFill>
                  <a:srgbClr val="FFFFFF"/>
                </a:solidFill>
                <a:latin typeface="+mj-lt"/>
                <a:cs typeface="Arial"/>
              </a:rPr>
              <a:t>(1</a:t>
            </a:r>
            <a:r>
              <a:rPr lang="en-US" sz="800" spc="-3" dirty="0">
                <a:solidFill>
                  <a:srgbClr val="FFFFFF"/>
                </a:solidFill>
                <a:latin typeface="+mj-lt"/>
                <a:cs typeface="Arial"/>
              </a:rPr>
              <a:t>8</a:t>
            </a:r>
            <a:r>
              <a:rPr sz="800" spc="162" dirty="0">
                <a:solidFill>
                  <a:srgbClr val="FFFFFF"/>
                </a:solidFill>
                <a:latin typeface="+mj-lt"/>
                <a:cs typeface="Arial"/>
              </a:rPr>
              <a:t> </a:t>
            </a:r>
            <a:r>
              <a:rPr sz="800" spc="-3" dirty="0">
                <a:solidFill>
                  <a:srgbClr val="FFFFFF"/>
                </a:solidFill>
                <a:latin typeface="+mj-lt"/>
                <a:cs typeface="Arial"/>
              </a:rPr>
              <a:t>nodes)</a:t>
            </a:r>
            <a:endParaRPr sz="800" dirty="0">
              <a:latin typeface="+mj-lt"/>
              <a:cs typeface="Arial"/>
            </a:endParaRPr>
          </a:p>
        </p:txBody>
      </p:sp>
      <p:sp>
        <p:nvSpPr>
          <p:cNvPr id="7" name="object 7"/>
          <p:cNvSpPr txBox="1">
            <a:spLocks noGrp="1"/>
          </p:cNvSpPr>
          <p:nvPr>
            <p:ph type="title"/>
          </p:nvPr>
        </p:nvSpPr>
        <p:spPr/>
        <p:txBody>
          <a:bodyPr/>
          <a:lstStyle/>
          <a:p>
            <a:r>
              <a:rPr lang="en-US" dirty="0">
                <a:latin typeface="+mj-lt"/>
              </a:rPr>
              <a:t>Infra configurations in DC : HANA and non-</a:t>
            </a:r>
            <a:r>
              <a:rPr lang="en-US" dirty="0" err="1">
                <a:latin typeface="+mj-lt"/>
              </a:rPr>
              <a:t>hana</a:t>
            </a:r>
            <a:endParaRPr lang="en-US" dirty="0">
              <a:latin typeface="+mj-lt"/>
            </a:endParaRPr>
          </a:p>
        </p:txBody>
      </p:sp>
      <p:sp>
        <p:nvSpPr>
          <p:cNvPr id="8" name="object 8"/>
          <p:cNvSpPr txBox="1"/>
          <p:nvPr/>
        </p:nvSpPr>
        <p:spPr>
          <a:xfrm>
            <a:off x="2390767" y="1089848"/>
            <a:ext cx="1503360" cy="333660"/>
          </a:xfrm>
          <a:prstGeom prst="rect">
            <a:avLst/>
          </a:prstGeom>
          <a:ln w="10668">
            <a:solidFill>
              <a:srgbClr val="5B9AD4"/>
            </a:solidFill>
          </a:ln>
        </p:spPr>
        <p:txBody>
          <a:bodyPr vert="horz" wrap="square" lIns="0" tIns="25633" rIns="0" bIns="0" rtlCol="0">
            <a:spAutoFit/>
          </a:bodyPr>
          <a:lstStyle/>
          <a:p>
            <a:pPr marL="50009" marR="131536">
              <a:lnSpc>
                <a:spcPts val="788"/>
              </a:lnSpc>
              <a:spcBef>
                <a:spcPts val="202"/>
              </a:spcBef>
            </a:pPr>
            <a:r>
              <a:rPr lang="pt-BR" sz="800" spc="-7" dirty="0">
                <a:latin typeface="+mj-lt"/>
                <a:cs typeface="Arial"/>
              </a:rPr>
              <a:t>32C (5218) / 384GB / 2 * 300GB HDD  / 4 * 10G / 92560 SAPS</a:t>
            </a:r>
            <a:endParaRPr sz="800" dirty="0">
              <a:latin typeface="+mj-lt"/>
              <a:cs typeface="Arial"/>
            </a:endParaRPr>
          </a:p>
        </p:txBody>
      </p:sp>
      <p:sp>
        <p:nvSpPr>
          <p:cNvPr id="9" name="object 9"/>
          <p:cNvSpPr txBox="1"/>
          <p:nvPr/>
        </p:nvSpPr>
        <p:spPr>
          <a:xfrm>
            <a:off x="3894127" y="1909478"/>
            <a:ext cx="667731" cy="165345"/>
          </a:xfrm>
          <a:prstGeom prst="rect">
            <a:avLst/>
          </a:prstGeom>
        </p:spPr>
        <p:txBody>
          <a:bodyPr vert="horz" wrap="square" lIns="0" tIns="11346" rIns="0" bIns="0" rtlCol="0">
            <a:spAutoFit/>
          </a:bodyPr>
          <a:lstStyle/>
          <a:p>
            <a:pPr marL="8405">
              <a:spcBef>
                <a:spcPts val="89"/>
              </a:spcBef>
            </a:pPr>
            <a:r>
              <a:rPr sz="1000" spc="3">
                <a:latin typeface="+mj-lt"/>
                <a:cs typeface="Carlito"/>
              </a:rPr>
              <a:t>. . . . . . .</a:t>
            </a:r>
            <a:r>
              <a:rPr sz="1000" spc="10">
                <a:latin typeface="+mj-lt"/>
                <a:cs typeface="Carlito"/>
              </a:rPr>
              <a:t> </a:t>
            </a:r>
            <a:r>
              <a:rPr sz="1000" spc="3">
                <a:latin typeface="+mj-lt"/>
                <a:cs typeface="Carlito"/>
              </a:rPr>
              <a:t>.</a:t>
            </a:r>
            <a:endParaRPr sz="1000">
              <a:latin typeface="+mj-lt"/>
              <a:cs typeface="Carlito"/>
            </a:endParaRPr>
          </a:p>
        </p:txBody>
      </p:sp>
      <p:grpSp>
        <p:nvGrpSpPr>
          <p:cNvPr id="10" name="object 10"/>
          <p:cNvGrpSpPr/>
          <p:nvPr/>
        </p:nvGrpSpPr>
        <p:grpSpPr>
          <a:xfrm>
            <a:off x="912262" y="1437791"/>
            <a:ext cx="1376643" cy="735386"/>
            <a:chOff x="12191" y="2019300"/>
            <a:chExt cx="2080260" cy="1111250"/>
          </a:xfrm>
        </p:grpSpPr>
        <p:sp>
          <p:nvSpPr>
            <p:cNvPr id="11" name="object 11"/>
            <p:cNvSpPr/>
            <p:nvPr/>
          </p:nvSpPr>
          <p:spPr>
            <a:xfrm>
              <a:off x="12192" y="2244851"/>
              <a:ext cx="2049780" cy="885825"/>
            </a:xfrm>
            <a:custGeom>
              <a:avLst/>
              <a:gdLst/>
              <a:ahLst/>
              <a:cxnLst/>
              <a:rect l="l" t="t" r="r" b="b"/>
              <a:pathLst>
                <a:path w="2049780" h="885825">
                  <a:moveTo>
                    <a:pt x="2049767" y="0"/>
                  </a:moveTo>
                  <a:lnTo>
                    <a:pt x="0" y="0"/>
                  </a:lnTo>
                  <a:lnTo>
                    <a:pt x="0" y="335280"/>
                  </a:lnTo>
                  <a:lnTo>
                    <a:pt x="0" y="885444"/>
                  </a:lnTo>
                  <a:lnTo>
                    <a:pt x="2049767" y="885444"/>
                  </a:lnTo>
                  <a:lnTo>
                    <a:pt x="2049767" y="335280"/>
                  </a:lnTo>
                  <a:lnTo>
                    <a:pt x="2049767" y="0"/>
                  </a:lnTo>
                  <a:close/>
                </a:path>
              </a:pathLst>
            </a:custGeom>
            <a:solidFill>
              <a:srgbClr val="E4E8F0"/>
            </a:solidFill>
          </p:spPr>
          <p:txBody>
            <a:bodyPr wrap="square" lIns="0" tIns="0" rIns="0" bIns="0" rtlCol="0"/>
            <a:lstStyle/>
            <a:p>
              <a:endParaRPr sz="1200">
                <a:latin typeface="+mj-lt"/>
              </a:endParaRPr>
            </a:p>
          </p:txBody>
        </p:sp>
        <p:sp>
          <p:nvSpPr>
            <p:cNvPr id="12" name="object 12"/>
            <p:cNvSpPr/>
            <p:nvPr/>
          </p:nvSpPr>
          <p:spPr>
            <a:xfrm>
              <a:off x="48768" y="2019299"/>
              <a:ext cx="2044064" cy="561340"/>
            </a:xfrm>
            <a:custGeom>
              <a:avLst/>
              <a:gdLst/>
              <a:ahLst/>
              <a:cxnLst/>
              <a:rect l="l" t="t" r="r" b="b"/>
              <a:pathLst>
                <a:path w="2044064" h="561339">
                  <a:moveTo>
                    <a:pt x="2043684" y="0"/>
                  </a:moveTo>
                  <a:lnTo>
                    <a:pt x="0" y="0"/>
                  </a:lnTo>
                  <a:lnTo>
                    <a:pt x="0" y="16764"/>
                  </a:lnTo>
                  <a:lnTo>
                    <a:pt x="0" y="560832"/>
                  </a:lnTo>
                  <a:lnTo>
                    <a:pt x="2043684" y="560832"/>
                  </a:lnTo>
                  <a:lnTo>
                    <a:pt x="2043684" y="16764"/>
                  </a:lnTo>
                  <a:lnTo>
                    <a:pt x="2043684" y="0"/>
                  </a:lnTo>
                  <a:close/>
                </a:path>
              </a:pathLst>
            </a:custGeom>
            <a:solidFill>
              <a:srgbClr val="00698E"/>
            </a:solidFill>
          </p:spPr>
          <p:txBody>
            <a:bodyPr wrap="square" lIns="0" tIns="0" rIns="0" bIns="0" rtlCol="0"/>
            <a:lstStyle/>
            <a:p>
              <a:endParaRPr sz="1200">
                <a:latin typeface="+mj-lt"/>
              </a:endParaRPr>
            </a:p>
          </p:txBody>
        </p:sp>
      </p:grpSp>
      <p:sp>
        <p:nvSpPr>
          <p:cNvPr id="13" name="object 13"/>
          <p:cNvSpPr txBox="1"/>
          <p:nvPr/>
        </p:nvSpPr>
        <p:spPr>
          <a:xfrm>
            <a:off x="951244" y="1473747"/>
            <a:ext cx="1271312" cy="131597"/>
          </a:xfrm>
          <a:prstGeom prst="rect">
            <a:avLst/>
          </a:prstGeom>
        </p:spPr>
        <p:txBody>
          <a:bodyPr vert="horz" wrap="square" lIns="0" tIns="8404" rIns="0" bIns="0" rtlCol="0">
            <a:spAutoFit/>
          </a:bodyPr>
          <a:lstStyle/>
          <a:p>
            <a:pPr marL="8405">
              <a:spcBef>
                <a:spcPts val="66"/>
              </a:spcBef>
            </a:pPr>
            <a:r>
              <a:rPr lang="en-US" sz="800" spc="-3">
                <a:solidFill>
                  <a:srgbClr val="FFFFFF"/>
                </a:solidFill>
                <a:latin typeface="+mj-lt"/>
                <a:cs typeface="Arial"/>
              </a:rPr>
              <a:t>NON HAHA DB</a:t>
            </a:r>
            <a:endParaRPr sz="800">
              <a:latin typeface="+mj-lt"/>
              <a:cs typeface="Arial"/>
            </a:endParaRPr>
          </a:p>
        </p:txBody>
      </p:sp>
      <p:sp>
        <p:nvSpPr>
          <p:cNvPr id="14" name="object 14"/>
          <p:cNvSpPr txBox="1"/>
          <p:nvPr/>
        </p:nvSpPr>
        <p:spPr>
          <a:xfrm>
            <a:off x="951244" y="1589759"/>
            <a:ext cx="839181" cy="254707"/>
          </a:xfrm>
          <a:prstGeom prst="rect">
            <a:avLst/>
          </a:prstGeom>
        </p:spPr>
        <p:txBody>
          <a:bodyPr vert="horz" wrap="square" lIns="0" tIns="8404" rIns="0" bIns="0" rtlCol="0">
            <a:spAutoFit/>
          </a:bodyPr>
          <a:lstStyle/>
          <a:p>
            <a:pPr marL="8405">
              <a:spcBef>
                <a:spcPts val="66"/>
              </a:spcBef>
            </a:pPr>
            <a:r>
              <a:rPr sz="800" spc="-3">
                <a:solidFill>
                  <a:srgbClr val="FFFFFF"/>
                </a:solidFill>
                <a:latin typeface="+mj-lt"/>
                <a:cs typeface="Arial"/>
              </a:rPr>
              <a:t>Physical (5</a:t>
            </a:r>
            <a:r>
              <a:rPr sz="800" spc="185">
                <a:solidFill>
                  <a:srgbClr val="FFFFFF"/>
                </a:solidFill>
                <a:latin typeface="+mj-lt"/>
                <a:cs typeface="Arial"/>
              </a:rPr>
              <a:t> </a:t>
            </a:r>
            <a:r>
              <a:rPr sz="800" spc="-3">
                <a:solidFill>
                  <a:srgbClr val="FFFFFF"/>
                </a:solidFill>
                <a:latin typeface="+mj-lt"/>
                <a:cs typeface="Arial"/>
              </a:rPr>
              <a:t>nodes)</a:t>
            </a:r>
            <a:endParaRPr sz="800">
              <a:latin typeface="+mj-lt"/>
              <a:cs typeface="Arial"/>
            </a:endParaRPr>
          </a:p>
        </p:txBody>
      </p:sp>
      <p:sp>
        <p:nvSpPr>
          <p:cNvPr id="15" name="object 15"/>
          <p:cNvSpPr/>
          <p:nvPr/>
        </p:nvSpPr>
        <p:spPr>
          <a:xfrm>
            <a:off x="943527" y="1095899"/>
            <a:ext cx="1352690" cy="352985"/>
          </a:xfrm>
          <a:custGeom>
            <a:avLst/>
            <a:gdLst/>
            <a:ahLst/>
            <a:cxnLst/>
            <a:rect l="l" t="t" r="r" b="b"/>
            <a:pathLst>
              <a:path w="1903730" h="533400">
                <a:moveTo>
                  <a:pt x="1903476" y="533400"/>
                </a:moveTo>
                <a:lnTo>
                  <a:pt x="0" y="533400"/>
                </a:lnTo>
                <a:lnTo>
                  <a:pt x="0" y="0"/>
                </a:lnTo>
                <a:lnTo>
                  <a:pt x="1903476" y="0"/>
                </a:lnTo>
                <a:lnTo>
                  <a:pt x="1903476" y="533400"/>
                </a:lnTo>
                <a:close/>
              </a:path>
            </a:pathLst>
          </a:custGeom>
          <a:solidFill>
            <a:srgbClr val="FFFFFF"/>
          </a:solidFill>
        </p:spPr>
        <p:txBody>
          <a:bodyPr wrap="square" lIns="0" tIns="0" rIns="0" bIns="0" rtlCol="0"/>
          <a:lstStyle/>
          <a:p>
            <a:endParaRPr sz="1200">
              <a:latin typeface="+mj-lt"/>
            </a:endParaRPr>
          </a:p>
        </p:txBody>
      </p:sp>
      <p:sp>
        <p:nvSpPr>
          <p:cNvPr id="16" name="object 16"/>
          <p:cNvSpPr txBox="1"/>
          <p:nvPr/>
        </p:nvSpPr>
        <p:spPr>
          <a:xfrm>
            <a:off x="803606" y="1081241"/>
            <a:ext cx="1503360" cy="333660"/>
          </a:xfrm>
          <a:prstGeom prst="rect">
            <a:avLst/>
          </a:prstGeom>
          <a:ln w="10667">
            <a:solidFill>
              <a:srgbClr val="5B9AD4"/>
            </a:solidFill>
          </a:ln>
        </p:spPr>
        <p:txBody>
          <a:bodyPr vert="horz" wrap="square" lIns="0" tIns="25633" rIns="0" bIns="0" rtlCol="0">
            <a:spAutoFit/>
          </a:bodyPr>
          <a:lstStyle/>
          <a:p>
            <a:pPr marL="50009" marR="172720">
              <a:lnSpc>
                <a:spcPts val="788"/>
              </a:lnSpc>
              <a:spcBef>
                <a:spcPts val="202"/>
              </a:spcBef>
            </a:pPr>
            <a:r>
              <a:rPr lang="en-US" sz="800" dirty="0">
                <a:solidFill>
                  <a:prstClr val="black"/>
                </a:solidFill>
                <a:latin typeface="+mj-lt"/>
              </a:rPr>
              <a:t>32C (5218) / 128GB / 2 * 300GB HDD / 4 * 10G / 92560 SAPS (Production)</a:t>
            </a:r>
            <a:endParaRPr sz="800" dirty="0">
              <a:latin typeface="+mj-lt"/>
              <a:cs typeface="Arial"/>
            </a:endParaRPr>
          </a:p>
        </p:txBody>
      </p:sp>
      <p:grpSp>
        <p:nvGrpSpPr>
          <p:cNvPr id="19" name="object 19"/>
          <p:cNvGrpSpPr/>
          <p:nvPr/>
        </p:nvGrpSpPr>
        <p:grpSpPr>
          <a:xfrm>
            <a:off x="939494" y="1840195"/>
            <a:ext cx="5208046" cy="375172"/>
            <a:chOff x="53340" y="2627376"/>
            <a:chExt cx="7869936" cy="566927"/>
          </a:xfrm>
        </p:grpSpPr>
        <p:sp>
          <p:nvSpPr>
            <p:cNvPr id="21" name="object 21"/>
            <p:cNvSpPr/>
            <p:nvPr/>
          </p:nvSpPr>
          <p:spPr>
            <a:xfrm>
              <a:off x="53340" y="2682240"/>
              <a:ext cx="1924812" cy="192023"/>
            </a:xfrm>
            <a:prstGeom prst="rect">
              <a:avLst/>
            </a:prstGeom>
            <a:blipFill>
              <a:blip r:embed="rId2" cstate="print"/>
              <a:stretch>
                <a:fillRect/>
              </a:stretch>
            </a:blipFill>
          </p:spPr>
          <p:txBody>
            <a:bodyPr wrap="square" lIns="0" tIns="0" rIns="0" bIns="0" rtlCol="0"/>
            <a:lstStyle/>
            <a:p>
              <a:endParaRPr sz="1200">
                <a:latin typeface="+mj-lt"/>
              </a:endParaRPr>
            </a:p>
          </p:txBody>
        </p:sp>
        <p:sp>
          <p:nvSpPr>
            <p:cNvPr id="22" name="object 22"/>
            <p:cNvSpPr/>
            <p:nvPr/>
          </p:nvSpPr>
          <p:spPr>
            <a:xfrm>
              <a:off x="126492" y="2778252"/>
              <a:ext cx="1924812" cy="193548"/>
            </a:xfrm>
            <a:prstGeom prst="rect">
              <a:avLst/>
            </a:prstGeom>
            <a:blipFill>
              <a:blip r:embed="rId2" cstate="print"/>
              <a:stretch>
                <a:fillRect/>
              </a:stretch>
            </a:blipFill>
          </p:spPr>
          <p:txBody>
            <a:bodyPr wrap="square" lIns="0" tIns="0" rIns="0" bIns="0" rtlCol="0"/>
            <a:lstStyle/>
            <a:p>
              <a:endParaRPr sz="1200">
                <a:latin typeface="+mj-lt"/>
              </a:endParaRPr>
            </a:p>
          </p:txBody>
        </p:sp>
        <p:sp>
          <p:nvSpPr>
            <p:cNvPr id="23" name="object 23"/>
            <p:cNvSpPr/>
            <p:nvPr/>
          </p:nvSpPr>
          <p:spPr>
            <a:xfrm>
              <a:off x="2218943" y="2676144"/>
              <a:ext cx="1926335" cy="193548"/>
            </a:xfrm>
            <a:prstGeom prst="rect">
              <a:avLst/>
            </a:prstGeom>
            <a:blipFill>
              <a:blip r:embed="rId2" cstate="print"/>
              <a:stretch>
                <a:fillRect/>
              </a:stretch>
            </a:blipFill>
          </p:spPr>
          <p:txBody>
            <a:bodyPr wrap="square" lIns="0" tIns="0" rIns="0" bIns="0" rtlCol="0"/>
            <a:lstStyle/>
            <a:p>
              <a:endParaRPr sz="1200">
                <a:latin typeface="+mj-lt"/>
              </a:endParaRPr>
            </a:p>
          </p:txBody>
        </p:sp>
        <p:sp>
          <p:nvSpPr>
            <p:cNvPr id="24" name="object 24"/>
            <p:cNvSpPr/>
            <p:nvPr/>
          </p:nvSpPr>
          <p:spPr>
            <a:xfrm>
              <a:off x="184404" y="2871216"/>
              <a:ext cx="1924811" cy="193548"/>
            </a:xfrm>
            <a:prstGeom prst="rect">
              <a:avLst/>
            </a:prstGeom>
            <a:blipFill>
              <a:blip r:embed="rId2" cstate="print"/>
              <a:stretch>
                <a:fillRect/>
              </a:stretch>
            </a:blipFill>
          </p:spPr>
          <p:txBody>
            <a:bodyPr wrap="square" lIns="0" tIns="0" rIns="0" bIns="0" rtlCol="0"/>
            <a:lstStyle/>
            <a:p>
              <a:endParaRPr sz="1200">
                <a:latin typeface="+mj-lt"/>
              </a:endParaRPr>
            </a:p>
          </p:txBody>
        </p:sp>
        <p:sp>
          <p:nvSpPr>
            <p:cNvPr id="25" name="object 25"/>
            <p:cNvSpPr/>
            <p:nvPr/>
          </p:nvSpPr>
          <p:spPr>
            <a:xfrm>
              <a:off x="224028" y="2997708"/>
              <a:ext cx="1924812" cy="192023"/>
            </a:xfrm>
            <a:prstGeom prst="rect">
              <a:avLst/>
            </a:prstGeom>
            <a:blipFill>
              <a:blip r:embed="rId2" cstate="print"/>
              <a:stretch>
                <a:fillRect/>
              </a:stretch>
            </a:blipFill>
          </p:spPr>
          <p:txBody>
            <a:bodyPr wrap="square" lIns="0" tIns="0" rIns="0" bIns="0" rtlCol="0"/>
            <a:lstStyle/>
            <a:p>
              <a:endParaRPr sz="1200">
                <a:latin typeface="+mj-lt"/>
              </a:endParaRPr>
            </a:p>
          </p:txBody>
        </p:sp>
        <p:sp>
          <p:nvSpPr>
            <p:cNvPr id="26" name="object 26"/>
            <p:cNvSpPr/>
            <p:nvPr/>
          </p:nvSpPr>
          <p:spPr>
            <a:xfrm>
              <a:off x="2311908" y="2779776"/>
              <a:ext cx="1926335" cy="193548"/>
            </a:xfrm>
            <a:prstGeom prst="rect">
              <a:avLst/>
            </a:prstGeom>
            <a:blipFill>
              <a:blip r:embed="rId2" cstate="print"/>
              <a:stretch>
                <a:fillRect/>
              </a:stretch>
            </a:blipFill>
          </p:spPr>
          <p:txBody>
            <a:bodyPr wrap="square" lIns="0" tIns="0" rIns="0" bIns="0" rtlCol="0"/>
            <a:lstStyle/>
            <a:p>
              <a:endParaRPr sz="1200">
                <a:latin typeface="+mj-lt"/>
              </a:endParaRPr>
            </a:p>
          </p:txBody>
        </p:sp>
        <p:sp>
          <p:nvSpPr>
            <p:cNvPr id="27" name="object 27"/>
            <p:cNvSpPr/>
            <p:nvPr/>
          </p:nvSpPr>
          <p:spPr>
            <a:xfrm>
              <a:off x="2380487" y="2886456"/>
              <a:ext cx="1926336" cy="193547"/>
            </a:xfrm>
            <a:prstGeom prst="rect">
              <a:avLst/>
            </a:prstGeom>
            <a:blipFill>
              <a:blip r:embed="rId2" cstate="print"/>
              <a:stretch>
                <a:fillRect/>
              </a:stretch>
            </a:blipFill>
          </p:spPr>
          <p:txBody>
            <a:bodyPr wrap="square" lIns="0" tIns="0" rIns="0" bIns="0" rtlCol="0"/>
            <a:lstStyle/>
            <a:p>
              <a:endParaRPr sz="1200">
                <a:latin typeface="+mj-lt"/>
              </a:endParaRPr>
            </a:p>
          </p:txBody>
        </p:sp>
        <p:sp>
          <p:nvSpPr>
            <p:cNvPr id="28" name="object 28"/>
            <p:cNvSpPr/>
            <p:nvPr/>
          </p:nvSpPr>
          <p:spPr>
            <a:xfrm>
              <a:off x="2505455" y="3000756"/>
              <a:ext cx="1924812" cy="193547"/>
            </a:xfrm>
            <a:prstGeom prst="rect">
              <a:avLst/>
            </a:prstGeom>
            <a:blipFill>
              <a:blip r:embed="rId2" cstate="print"/>
              <a:stretch>
                <a:fillRect/>
              </a:stretch>
            </a:blipFill>
          </p:spPr>
          <p:txBody>
            <a:bodyPr wrap="square" lIns="0" tIns="0" rIns="0" bIns="0" rtlCol="0"/>
            <a:lstStyle/>
            <a:p>
              <a:endParaRPr sz="1200">
                <a:latin typeface="+mj-lt"/>
              </a:endParaRPr>
            </a:p>
          </p:txBody>
        </p:sp>
        <p:sp>
          <p:nvSpPr>
            <p:cNvPr id="29" name="object 29"/>
            <p:cNvSpPr/>
            <p:nvPr/>
          </p:nvSpPr>
          <p:spPr>
            <a:xfrm>
              <a:off x="5711952" y="2627376"/>
              <a:ext cx="1924811" cy="192024"/>
            </a:xfrm>
            <a:prstGeom prst="rect">
              <a:avLst/>
            </a:prstGeom>
            <a:blipFill>
              <a:blip r:embed="rId2" cstate="print"/>
              <a:stretch>
                <a:fillRect/>
              </a:stretch>
            </a:blipFill>
          </p:spPr>
          <p:txBody>
            <a:bodyPr wrap="square" lIns="0" tIns="0" rIns="0" bIns="0" rtlCol="0"/>
            <a:lstStyle/>
            <a:p>
              <a:endParaRPr sz="1200">
                <a:latin typeface="+mj-lt"/>
              </a:endParaRPr>
            </a:p>
          </p:txBody>
        </p:sp>
        <p:sp>
          <p:nvSpPr>
            <p:cNvPr id="30" name="object 30"/>
            <p:cNvSpPr/>
            <p:nvPr/>
          </p:nvSpPr>
          <p:spPr>
            <a:xfrm>
              <a:off x="5804916" y="2731008"/>
              <a:ext cx="1924811" cy="193548"/>
            </a:xfrm>
            <a:prstGeom prst="rect">
              <a:avLst/>
            </a:prstGeom>
            <a:blipFill>
              <a:blip r:embed="rId2" cstate="print"/>
              <a:stretch>
                <a:fillRect/>
              </a:stretch>
            </a:blipFill>
          </p:spPr>
          <p:txBody>
            <a:bodyPr wrap="square" lIns="0" tIns="0" rIns="0" bIns="0" rtlCol="0"/>
            <a:lstStyle/>
            <a:p>
              <a:endParaRPr sz="1200">
                <a:latin typeface="+mj-lt"/>
              </a:endParaRPr>
            </a:p>
          </p:txBody>
        </p:sp>
        <p:sp>
          <p:nvSpPr>
            <p:cNvPr id="31" name="object 31"/>
            <p:cNvSpPr/>
            <p:nvPr/>
          </p:nvSpPr>
          <p:spPr>
            <a:xfrm>
              <a:off x="5873496" y="2837688"/>
              <a:ext cx="1926335" cy="193548"/>
            </a:xfrm>
            <a:prstGeom prst="rect">
              <a:avLst/>
            </a:prstGeom>
            <a:blipFill>
              <a:blip r:embed="rId2" cstate="print"/>
              <a:stretch>
                <a:fillRect/>
              </a:stretch>
            </a:blipFill>
          </p:spPr>
          <p:txBody>
            <a:bodyPr wrap="square" lIns="0" tIns="0" rIns="0" bIns="0" rtlCol="0"/>
            <a:lstStyle/>
            <a:p>
              <a:endParaRPr sz="1200">
                <a:latin typeface="+mj-lt"/>
              </a:endParaRPr>
            </a:p>
          </p:txBody>
        </p:sp>
        <p:sp>
          <p:nvSpPr>
            <p:cNvPr id="32" name="object 32"/>
            <p:cNvSpPr/>
            <p:nvPr/>
          </p:nvSpPr>
          <p:spPr>
            <a:xfrm>
              <a:off x="5998464" y="2951988"/>
              <a:ext cx="1924812" cy="193548"/>
            </a:xfrm>
            <a:prstGeom prst="rect">
              <a:avLst/>
            </a:prstGeom>
            <a:blipFill>
              <a:blip r:embed="rId2" cstate="print"/>
              <a:stretch>
                <a:fillRect/>
              </a:stretch>
            </a:blipFill>
          </p:spPr>
          <p:txBody>
            <a:bodyPr wrap="square" lIns="0" tIns="0" rIns="0" bIns="0" rtlCol="0"/>
            <a:lstStyle/>
            <a:p>
              <a:endParaRPr sz="1200">
                <a:latin typeface="+mj-lt"/>
              </a:endParaRPr>
            </a:p>
          </p:txBody>
        </p:sp>
      </p:grpSp>
      <p:graphicFrame>
        <p:nvGraphicFramePr>
          <p:cNvPr id="34" name="object 34"/>
          <p:cNvGraphicFramePr>
            <a:graphicFrameLocks noGrp="1"/>
          </p:cNvGraphicFramePr>
          <p:nvPr/>
        </p:nvGraphicFramePr>
        <p:xfrm>
          <a:off x="1080575" y="3216836"/>
          <a:ext cx="1349328" cy="1401854"/>
        </p:xfrm>
        <a:graphic>
          <a:graphicData uri="http://schemas.openxmlformats.org/drawingml/2006/table">
            <a:tbl>
              <a:tblPr firstRow="1" bandRow="1">
                <a:tableStyleId>{2D5ABB26-0587-4C30-8999-92F81FD0307C}</a:tableStyleId>
              </a:tblPr>
              <a:tblGrid>
                <a:gridCol w="1349328">
                  <a:extLst>
                    <a:ext uri="{9D8B030D-6E8A-4147-A177-3AD203B41FA5}">
                      <a16:colId xmlns:a16="http://schemas.microsoft.com/office/drawing/2014/main" val="20000"/>
                    </a:ext>
                  </a:extLst>
                </a:gridCol>
              </a:tblGrid>
              <a:tr h="371139">
                <a:tc>
                  <a:txBody>
                    <a:bodyPr/>
                    <a:lstStyle/>
                    <a:p>
                      <a:pPr marL="33020" marR="121920">
                        <a:lnSpc>
                          <a:spcPct val="100000"/>
                        </a:lnSpc>
                        <a:spcBef>
                          <a:spcPts val="540"/>
                        </a:spcBef>
                      </a:pPr>
                      <a:r>
                        <a:rPr lang="en-US" sz="900" spc="-5" dirty="0">
                          <a:solidFill>
                            <a:srgbClr val="FFFFFF"/>
                          </a:solidFill>
                          <a:latin typeface="Arial"/>
                          <a:cs typeface="Arial"/>
                        </a:rPr>
                        <a:t>(8276L - 28 Core) / 224 Core / 12TB HANA </a:t>
                      </a:r>
                      <a:r>
                        <a:rPr lang="en-US" sz="900" spc="-5" dirty="0" err="1">
                          <a:solidFill>
                            <a:srgbClr val="FFFFFF"/>
                          </a:solidFill>
                          <a:latin typeface="Arial"/>
                          <a:cs typeface="Arial"/>
                        </a:rPr>
                        <a:t>TDi</a:t>
                      </a:r>
                      <a:r>
                        <a:rPr lang="en-US" sz="900" spc="-5" dirty="0">
                          <a:solidFill>
                            <a:srgbClr val="FFFFFF"/>
                          </a:solidFill>
                          <a:latin typeface="Arial"/>
                          <a:cs typeface="Arial"/>
                        </a:rPr>
                        <a:t> Server  with OS (1 no.)</a:t>
                      </a:r>
                      <a:endParaRPr sz="900" dirty="0">
                        <a:latin typeface="Arial"/>
                        <a:cs typeface="Arial"/>
                      </a:endParaRPr>
                    </a:p>
                  </a:txBody>
                  <a:tcPr marL="0" marR="0" marT="45384" marB="0">
                    <a:solidFill>
                      <a:srgbClr val="00698E"/>
                    </a:solidFill>
                  </a:tcPr>
                </a:tc>
                <a:extLst>
                  <a:ext uri="{0D108BD9-81ED-4DB2-BD59-A6C34878D82A}">
                    <a16:rowId xmlns:a16="http://schemas.microsoft.com/office/drawing/2014/main" val="10000"/>
                  </a:ext>
                </a:extLst>
              </a:tr>
              <a:tr h="432658">
                <a:tc>
                  <a:txBody>
                    <a:bodyPr/>
                    <a:lstStyle/>
                    <a:p>
                      <a:pPr>
                        <a:lnSpc>
                          <a:spcPct val="100000"/>
                        </a:lnSpc>
                      </a:pPr>
                      <a:endParaRPr sz="800">
                        <a:latin typeface="Times New Roman"/>
                        <a:cs typeface="Times New Roman"/>
                      </a:endParaRPr>
                    </a:p>
                  </a:txBody>
                  <a:tcPr marL="0" marR="0" marT="0" marB="0">
                    <a:lnB w="12700">
                      <a:solidFill>
                        <a:srgbClr val="5B9AD4"/>
                      </a:solidFill>
                      <a:prstDash val="solid"/>
                    </a:lnB>
                  </a:tcPr>
                </a:tc>
                <a:extLst>
                  <a:ext uri="{0D108BD9-81ED-4DB2-BD59-A6C34878D82A}">
                    <a16:rowId xmlns:a16="http://schemas.microsoft.com/office/drawing/2014/main" val="10001"/>
                  </a:ext>
                </a:extLst>
              </a:tr>
              <a:tr h="512332">
                <a:tc>
                  <a:txBody>
                    <a:bodyPr/>
                    <a:lstStyle/>
                    <a:p>
                      <a:pPr marL="75565">
                        <a:lnSpc>
                          <a:spcPct val="100000"/>
                        </a:lnSpc>
                        <a:spcBef>
                          <a:spcPts val="285"/>
                        </a:spcBef>
                      </a:pPr>
                      <a:r>
                        <a:rPr lang="en-US" sz="700" dirty="0">
                          <a:latin typeface="Arial"/>
                          <a:cs typeface="Arial"/>
                        </a:rPr>
                        <a:t>HAHA Production 01</a:t>
                      </a:r>
                    </a:p>
                    <a:p>
                      <a:pPr marL="75565">
                        <a:lnSpc>
                          <a:spcPct val="100000"/>
                        </a:lnSpc>
                        <a:spcBef>
                          <a:spcPts val="285"/>
                        </a:spcBef>
                      </a:pPr>
                      <a:r>
                        <a:rPr lang="en-US" sz="700" dirty="0">
                          <a:latin typeface="Arial"/>
                          <a:cs typeface="Arial"/>
                        </a:rPr>
                        <a:t>Upgradable up to 24 TB</a:t>
                      </a:r>
                      <a:endParaRPr sz="700" dirty="0">
                        <a:latin typeface="Arial"/>
                        <a:cs typeface="Arial"/>
                      </a:endParaRPr>
                    </a:p>
                  </a:txBody>
                  <a:tcPr marL="0" marR="0" marT="23953" marB="0">
                    <a:lnL w="12700">
                      <a:solidFill>
                        <a:srgbClr val="5B9AD4"/>
                      </a:solidFill>
                      <a:prstDash val="solid"/>
                    </a:lnL>
                    <a:lnR w="12700">
                      <a:solidFill>
                        <a:srgbClr val="5B9AD4"/>
                      </a:solidFill>
                      <a:prstDash val="solid"/>
                    </a:lnR>
                    <a:lnT w="12700">
                      <a:solidFill>
                        <a:srgbClr val="5B9AD4"/>
                      </a:solidFill>
                      <a:prstDash val="solid"/>
                    </a:lnT>
                    <a:lnB w="12700">
                      <a:solidFill>
                        <a:srgbClr val="5B9AD4"/>
                      </a:solidFill>
                      <a:prstDash val="solid"/>
                    </a:lnB>
                  </a:tcPr>
                </a:tc>
                <a:extLst>
                  <a:ext uri="{0D108BD9-81ED-4DB2-BD59-A6C34878D82A}">
                    <a16:rowId xmlns:a16="http://schemas.microsoft.com/office/drawing/2014/main" val="10002"/>
                  </a:ext>
                </a:extLst>
              </a:tr>
            </a:tbl>
          </a:graphicData>
        </a:graphic>
      </p:graphicFrame>
      <p:sp>
        <p:nvSpPr>
          <p:cNvPr id="35" name="object 35"/>
          <p:cNvSpPr/>
          <p:nvPr/>
        </p:nvSpPr>
        <p:spPr>
          <a:xfrm>
            <a:off x="1069594" y="3650874"/>
            <a:ext cx="1373617" cy="402403"/>
          </a:xfrm>
          <a:prstGeom prst="rect">
            <a:avLst/>
          </a:prstGeom>
          <a:blipFill>
            <a:blip r:embed="rId3" cstate="print"/>
            <a:stretch>
              <a:fillRect/>
            </a:stretch>
          </a:blipFill>
        </p:spPr>
        <p:txBody>
          <a:bodyPr wrap="square" lIns="0" tIns="0" rIns="0" bIns="0" rtlCol="0"/>
          <a:lstStyle/>
          <a:p>
            <a:endParaRPr sz="1200">
              <a:latin typeface="+mj-lt"/>
            </a:endParaRPr>
          </a:p>
        </p:txBody>
      </p:sp>
      <p:sp>
        <p:nvSpPr>
          <p:cNvPr id="36" name="object 36"/>
          <p:cNvSpPr/>
          <p:nvPr/>
        </p:nvSpPr>
        <p:spPr>
          <a:xfrm>
            <a:off x="2562217" y="4020636"/>
            <a:ext cx="1310248" cy="520653"/>
          </a:xfrm>
          <a:custGeom>
            <a:avLst/>
            <a:gdLst/>
            <a:ahLst/>
            <a:cxnLst/>
            <a:rect l="l" t="t" r="r" b="b"/>
            <a:pathLst>
              <a:path w="1979929" h="786765">
                <a:moveTo>
                  <a:pt x="1979675" y="786384"/>
                </a:moveTo>
                <a:lnTo>
                  <a:pt x="0" y="786384"/>
                </a:lnTo>
                <a:lnTo>
                  <a:pt x="0" y="0"/>
                </a:lnTo>
                <a:lnTo>
                  <a:pt x="1979675" y="0"/>
                </a:lnTo>
                <a:lnTo>
                  <a:pt x="1979675" y="786384"/>
                </a:lnTo>
                <a:close/>
              </a:path>
            </a:pathLst>
          </a:custGeom>
          <a:solidFill>
            <a:srgbClr val="FFFFFF"/>
          </a:solidFill>
        </p:spPr>
        <p:txBody>
          <a:bodyPr wrap="square" lIns="0" tIns="0" rIns="0" bIns="0" rtlCol="0"/>
          <a:lstStyle/>
          <a:p>
            <a:endParaRPr sz="1200">
              <a:latin typeface="+mj-lt"/>
            </a:endParaRPr>
          </a:p>
        </p:txBody>
      </p:sp>
      <p:graphicFrame>
        <p:nvGraphicFramePr>
          <p:cNvPr id="37" name="object 37"/>
          <p:cNvGraphicFramePr>
            <a:graphicFrameLocks noGrp="1"/>
          </p:cNvGraphicFramePr>
          <p:nvPr/>
        </p:nvGraphicFramePr>
        <p:xfrm>
          <a:off x="2558687" y="3216837"/>
          <a:ext cx="1310248" cy="1393694"/>
        </p:xfrm>
        <a:graphic>
          <a:graphicData uri="http://schemas.openxmlformats.org/drawingml/2006/table">
            <a:tbl>
              <a:tblPr firstRow="1" bandRow="1">
                <a:tableStyleId>{2D5ABB26-0587-4C30-8999-92F81FD0307C}</a:tableStyleId>
              </a:tblPr>
              <a:tblGrid>
                <a:gridCol w="1310248">
                  <a:extLst>
                    <a:ext uri="{9D8B030D-6E8A-4147-A177-3AD203B41FA5}">
                      <a16:colId xmlns:a16="http://schemas.microsoft.com/office/drawing/2014/main" val="20000"/>
                    </a:ext>
                  </a:extLst>
                </a:gridCol>
              </a:tblGrid>
              <a:tr h="420032">
                <a:tc>
                  <a:txBody>
                    <a:bodyPr/>
                    <a:lstStyle/>
                    <a:p>
                      <a:pPr marL="22225" marR="153670">
                        <a:lnSpc>
                          <a:spcPct val="100000"/>
                        </a:lnSpc>
                        <a:spcBef>
                          <a:spcPts val="540"/>
                        </a:spcBef>
                      </a:pPr>
                      <a:r>
                        <a:rPr lang="en-US" sz="800" dirty="0">
                          <a:solidFill>
                            <a:srgbClr val="FFFFFF"/>
                          </a:solidFill>
                          <a:latin typeface="Arial"/>
                          <a:cs typeface="Arial"/>
                        </a:rPr>
                        <a:t>8260L - 24 Core) / 192 Core / 12TB HANA </a:t>
                      </a:r>
                      <a:r>
                        <a:rPr lang="en-US" sz="800" dirty="0" err="1">
                          <a:solidFill>
                            <a:srgbClr val="FFFFFF"/>
                          </a:solidFill>
                          <a:latin typeface="Arial"/>
                          <a:cs typeface="Arial"/>
                        </a:rPr>
                        <a:t>TDi</a:t>
                      </a:r>
                      <a:r>
                        <a:rPr lang="en-US" sz="800" dirty="0">
                          <a:solidFill>
                            <a:srgbClr val="FFFFFF"/>
                          </a:solidFill>
                          <a:latin typeface="Arial"/>
                          <a:cs typeface="Arial"/>
                        </a:rPr>
                        <a:t> Server with OS (1 no.)</a:t>
                      </a:r>
                      <a:endParaRPr lang="en-US" sz="800" dirty="0">
                        <a:latin typeface="Arial"/>
                        <a:cs typeface="Arial"/>
                      </a:endParaRPr>
                    </a:p>
                  </a:txBody>
                  <a:tcPr marL="0" marR="0" marT="45384" marB="0">
                    <a:solidFill>
                      <a:srgbClr val="00698E"/>
                    </a:solidFill>
                  </a:tcPr>
                </a:tc>
                <a:extLst>
                  <a:ext uri="{0D108BD9-81ED-4DB2-BD59-A6C34878D82A}">
                    <a16:rowId xmlns:a16="http://schemas.microsoft.com/office/drawing/2014/main" val="10000"/>
                  </a:ext>
                </a:extLst>
              </a:tr>
              <a:tr h="442011">
                <a:tc>
                  <a:txBody>
                    <a:bodyPr/>
                    <a:lstStyle/>
                    <a:p>
                      <a:pPr>
                        <a:lnSpc>
                          <a:spcPct val="100000"/>
                        </a:lnSpc>
                      </a:pPr>
                      <a:endParaRPr sz="700">
                        <a:latin typeface="Times New Roman"/>
                        <a:cs typeface="Times New Roman"/>
                      </a:endParaRPr>
                    </a:p>
                  </a:txBody>
                  <a:tcPr marL="0" marR="0" marT="0" marB="0">
                    <a:lnB w="12700">
                      <a:solidFill>
                        <a:srgbClr val="5B9AD4"/>
                      </a:solidFill>
                      <a:prstDash val="solid"/>
                    </a:lnB>
                  </a:tcPr>
                </a:tc>
                <a:extLst>
                  <a:ext uri="{0D108BD9-81ED-4DB2-BD59-A6C34878D82A}">
                    <a16:rowId xmlns:a16="http://schemas.microsoft.com/office/drawing/2014/main" val="10001"/>
                  </a:ext>
                </a:extLst>
              </a:tr>
              <a:tr h="51516">
                <a:tc>
                  <a:txBody>
                    <a:bodyPr/>
                    <a:lstStyle/>
                    <a:p>
                      <a:pPr>
                        <a:lnSpc>
                          <a:spcPct val="100000"/>
                        </a:lnSpc>
                      </a:pPr>
                      <a:endParaRPr sz="200">
                        <a:latin typeface="Times New Roman"/>
                        <a:cs typeface="Times New Roman"/>
                      </a:endParaRPr>
                    </a:p>
                  </a:txBody>
                  <a:tcPr marL="0" marR="0" marT="0" marB="0">
                    <a:lnL w="12700">
                      <a:solidFill>
                        <a:srgbClr val="5B9AD4"/>
                      </a:solidFill>
                      <a:prstDash val="solid"/>
                    </a:lnL>
                    <a:lnR w="12700">
                      <a:solidFill>
                        <a:srgbClr val="5B9AD4"/>
                      </a:solidFill>
                      <a:prstDash val="solid"/>
                    </a:lnR>
                    <a:lnT w="12700">
                      <a:solidFill>
                        <a:srgbClr val="5B9AD4"/>
                      </a:solidFill>
                      <a:prstDash val="solid"/>
                    </a:lnT>
                    <a:solidFill>
                      <a:srgbClr val="E4E8F0"/>
                    </a:solidFill>
                  </a:tcPr>
                </a:tc>
                <a:extLst>
                  <a:ext uri="{0D108BD9-81ED-4DB2-BD59-A6C34878D82A}">
                    <a16:rowId xmlns:a16="http://schemas.microsoft.com/office/drawing/2014/main" val="10002"/>
                  </a:ext>
                </a:extLst>
              </a:tr>
              <a:tr h="480135">
                <a:tc>
                  <a:txBody>
                    <a:bodyPr/>
                    <a:lstStyle/>
                    <a:p>
                      <a:pPr marL="75565" marR="0" lvl="0" indent="0" algn="l" defTabSz="914286" rtl="0" eaLnBrk="1" fontAlgn="auto" latinLnBrk="0" hangingPunct="1">
                        <a:lnSpc>
                          <a:spcPts val="765"/>
                        </a:lnSpc>
                        <a:spcBef>
                          <a:spcPts val="0"/>
                        </a:spcBef>
                        <a:spcAft>
                          <a:spcPts val="0"/>
                        </a:spcAft>
                        <a:buClrTx/>
                        <a:buSzTx/>
                        <a:buFontTx/>
                        <a:buNone/>
                        <a:tabLst/>
                        <a:defRPr/>
                      </a:pPr>
                      <a:r>
                        <a:rPr lang="en-US" sz="700" kern="1200" dirty="0">
                          <a:solidFill>
                            <a:schemeClr val="tx1"/>
                          </a:solidFill>
                          <a:latin typeface="Arial"/>
                          <a:ea typeface="+mn-ea"/>
                          <a:cs typeface="Arial"/>
                        </a:rPr>
                        <a:t>HAHA Non-Production</a:t>
                      </a:r>
                    </a:p>
                    <a:p>
                      <a:pPr marL="75565" marR="0" lvl="0" indent="0" algn="l" defTabSz="914286" rtl="0" eaLnBrk="1" fontAlgn="auto" latinLnBrk="0" hangingPunct="1">
                        <a:lnSpc>
                          <a:spcPts val="765"/>
                        </a:lnSpc>
                        <a:spcBef>
                          <a:spcPts val="0"/>
                        </a:spcBef>
                        <a:spcAft>
                          <a:spcPts val="0"/>
                        </a:spcAft>
                        <a:buClrTx/>
                        <a:buSzTx/>
                        <a:buFontTx/>
                        <a:buNone/>
                        <a:tabLst/>
                        <a:defRPr/>
                      </a:pPr>
                      <a:endParaRPr lang="en-US" sz="700" dirty="0">
                        <a:latin typeface="Arial"/>
                        <a:cs typeface="Arial"/>
                      </a:endParaRPr>
                    </a:p>
                    <a:p>
                      <a:pPr marL="75565" marR="0" lvl="0" indent="0" algn="l" defTabSz="914286" rtl="0" eaLnBrk="1" fontAlgn="auto" latinLnBrk="0" hangingPunct="1">
                        <a:lnSpc>
                          <a:spcPts val="765"/>
                        </a:lnSpc>
                        <a:spcBef>
                          <a:spcPts val="0"/>
                        </a:spcBef>
                        <a:spcAft>
                          <a:spcPts val="0"/>
                        </a:spcAft>
                        <a:buClrTx/>
                        <a:buSzTx/>
                        <a:buFontTx/>
                        <a:buNone/>
                        <a:tabLst/>
                        <a:defRPr/>
                      </a:pPr>
                      <a:r>
                        <a:rPr lang="en-US" sz="700" dirty="0">
                          <a:latin typeface="Arial"/>
                          <a:cs typeface="Arial"/>
                        </a:rPr>
                        <a:t>Upgradable up to 24 TB</a:t>
                      </a:r>
                    </a:p>
                    <a:p>
                      <a:pPr marL="75565">
                        <a:lnSpc>
                          <a:spcPts val="765"/>
                        </a:lnSpc>
                      </a:pPr>
                      <a:endParaRPr sz="700" dirty="0">
                        <a:latin typeface="Arial"/>
                        <a:cs typeface="Arial"/>
                      </a:endParaRPr>
                    </a:p>
                  </a:txBody>
                  <a:tcPr marL="0" marR="0" marT="0" marB="0">
                    <a:lnL w="12700">
                      <a:solidFill>
                        <a:srgbClr val="5B9AD4"/>
                      </a:solidFill>
                      <a:prstDash val="solid"/>
                    </a:lnL>
                    <a:lnR w="12700">
                      <a:solidFill>
                        <a:srgbClr val="5B9AD4"/>
                      </a:solidFill>
                      <a:prstDash val="solid"/>
                    </a:lnR>
                    <a:lnB w="12700">
                      <a:solidFill>
                        <a:srgbClr val="5B9AD4"/>
                      </a:solidFill>
                      <a:prstDash val="solid"/>
                    </a:lnB>
                  </a:tcPr>
                </a:tc>
                <a:extLst>
                  <a:ext uri="{0D108BD9-81ED-4DB2-BD59-A6C34878D82A}">
                    <a16:rowId xmlns:a16="http://schemas.microsoft.com/office/drawing/2014/main" val="10003"/>
                  </a:ext>
                </a:extLst>
              </a:tr>
            </a:tbl>
          </a:graphicData>
        </a:graphic>
      </p:graphicFrame>
      <p:sp>
        <p:nvSpPr>
          <p:cNvPr id="38" name="object 38"/>
          <p:cNvSpPr/>
          <p:nvPr/>
        </p:nvSpPr>
        <p:spPr>
          <a:xfrm>
            <a:off x="2561210" y="3638175"/>
            <a:ext cx="1307726" cy="402403"/>
          </a:xfrm>
          <a:prstGeom prst="rect">
            <a:avLst/>
          </a:prstGeom>
          <a:blipFill>
            <a:blip r:embed="rId3" cstate="print"/>
            <a:stretch>
              <a:fillRect/>
            </a:stretch>
          </a:blipFill>
        </p:spPr>
        <p:txBody>
          <a:bodyPr wrap="square" lIns="0" tIns="0" rIns="0" bIns="0" rtlCol="0"/>
          <a:lstStyle/>
          <a:p>
            <a:endParaRPr sz="1200">
              <a:latin typeface="+mj-lt"/>
            </a:endParaRPr>
          </a:p>
        </p:txBody>
      </p:sp>
      <p:sp>
        <p:nvSpPr>
          <p:cNvPr id="39" name="object 39"/>
          <p:cNvSpPr/>
          <p:nvPr/>
        </p:nvSpPr>
        <p:spPr>
          <a:xfrm>
            <a:off x="3973150" y="3625292"/>
            <a:ext cx="1366557" cy="375172"/>
          </a:xfrm>
          <a:prstGeom prst="rect">
            <a:avLst/>
          </a:prstGeom>
          <a:blipFill>
            <a:blip r:embed="rId3" cstate="print"/>
            <a:stretch>
              <a:fillRect/>
            </a:stretch>
          </a:blipFill>
        </p:spPr>
        <p:txBody>
          <a:bodyPr wrap="square" lIns="0" tIns="0" rIns="0" bIns="0" rtlCol="0"/>
          <a:lstStyle/>
          <a:p>
            <a:endParaRPr sz="1200">
              <a:latin typeface="+mj-lt"/>
            </a:endParaRPr>
          </a:p>
        </p:txBody>
      </p:sp>
      <p:graphicFrame>
        <p:nvGraphicFramePr>
          <p:cNvPr id="40" name="object 40"/>
          <p:cNvGraphicFramePr>
            <a:graphicFrameLocks noGrp="1"/>
          </p:cNvGraphicFramePr>
          <p:nvPr/>
        </p:nvGraphicFramePr>
        <p:xfrm>
          <a:off x="3969619" y="3242050"/>
          <a:ext cx="1355632" cy="1338990"/>
        </p:xfrm>
        <a:graphic>
          <a:graphicData uri="http://schemas.openxmlformats.org/drawingml/2006/table">
            <a:tbl>
              <a:tblPr firstRow="1" bandRow="1">
                <a:tableStyleId>{2D5ABB26-0587-4C30-8999-92F81FD0307C}</a:tableStyleId>
              </a:tblPr>
              <a:tblGrid>
                <a:gridCol w="1355632">
                  <a:extLst>
                    <a:ext uri="{9D8B030D-6E8A-4147-A177-3AD203B41FA5}">
                      <a16:colId xmlns:a16="http://schemas.microsoft.com/office/drawing/2014/main" val="20000"/>
                    </a:ext>
                  </a:extLst>
                </a:gridCol>
              </a:tblGrid>
              <a:tr h="371139">
                <a:tc>
                  <a:txBody>
                    <a:bodyPr/>
                    <a:lstStyle/>
                    <a:p>
                      <a:pPr marL="43815" marR="339725">
                        <a:lnSpc>
                          <a:spcPct val="100000"/>
                        </a:lnSpc>
                        <a:spcBef>
                          <a:spcPts val="540"/>
                        </a:spcBef>
                      </a:pPr>
                      <a:r>
                        <a:rPr lang="it-IT" sz="800" spc="-5" dirty="0">
                          <a:solidFill>
                            <a:srgbClr val="FFFFFF"/>
                          </a:solidFill>
                          <a:latin typeface="Arial"/>
                          <a:cs typeface="Arial"/>
                        </a:rPr>
                        <a:t>8260L / 96 Core / 4.6TB HANA TDi Server (3 no.)</a:t>
                      </a:r>
                      <a:endParaRPr sz="800" dirty="0">
                        <a:latin typeface="Arial"/>
                        <a:cs typeface="Arial"/>
                      </a:endParaRPr>
                    </a:p>
                  </a:txBody>
                  <a:tcPr marL="0" marR="0" marT="45384" marB="0">
                    <a:solidFill>
                      <a:srgbClr val="00698E"/>
                    </a:solidFill>
                  </a:tcPr>
                </a:tc>
                <a:extLst>
                  <a:ext uri="{0D108BD9-81ED-4DB2-BD59-A6C34878D82A}">
                    <a16:rowId xmlns:a16="http://schemas.microsoft.com/office/drawing/2014/main" val="10000"/>
                  </a:ext>
                </a:extLst>
              </a:tr>
              <a:tr h="407445">
                <a:tc>
                  <a:txBody>
                    <a:bodyPr/>
                    <a:lstStyle/>
                    <a:p>
                      <a:pPr>
                        <a:lnSpc>
                          <a:spcPct val="100000"/>
                        </a:lnSpc>
                      </a:pPr>
                      <a:endParaRPr sz="700">
                        <a:latin typeface="Times New Roman"/>
                        <a:cs typeface="Times New Roman"/>
                      </a:endParaRPr>
                    </a:p>
                  </a:txBody>
                  <a:tcPr marL="0" marR="0" marT="0" marB="0">
                    <a:lnB w="12700">
                      <a:solidFill>
                        <a:srgbClr val="5B9AD4"/>
                      </a:solidFill>
                      <a:prstDash val="solid"/>
                    </a:lnB>
                  </a:tcPr>
                </a:tc>
                <a:extLst>
                  <a:ext uri="{0D108BD9-81ED-4DB2-BD59-A6C34878D82A}">
                    <a16:rowId xmlns:a16="http://schemas.microsoft.com/office/drawing/2014/main" val="10001"/>
                  </a:ext>
                </a:extLst>
              </a:tr>
              <a:tr h="520401">
                <a:tc>
                  <a:txBody>
                    <a:bodyPr/>
                    <a:lstStyle/>
                    <a:p>
                      <a:pPr marL="75565" marR="0" lvl="0" indent="0" algn="l" defTabSz="914286" rtl="0" eaLnBrk="1" fontAlgn="auto" latinLnBrk="0" hangingPunct="1">
                        <a:lnSpc>
                          <a:spcPct val="100000"/>
                        </a:lnSpc>
                        <a:spcBef>
                          <a:spcPts val="285"/>
                        </a:spcBef>
                        <a:spcAft>
                          <a:spcPts val="0"/>
                        </a:spcAft>
                        <a:buClrTx/>
                        <a:buSzTx/>
                        <a:buFontTx/>
                        <a:buNone/>
                        <a:tabLst/>
                        <a:defRPr/>
                      </a:pPr>
                      <a:r>
                        <a:rPr lang="en-US" sz="700" kern="1200" dirty="0">
                          <a:solidFill>
                            <a:schemeClr val="tx1"/>
                          </a:solidFill>
                          <a:latin typeface="Arial"/>
                          <a:ea typeface="+mn-ea"/>
                          <a:cs typeface="Arial"/>
                        </a:rPr>
                        <a:t>HANA systems</a:t>
                      </a:r>
                    </a:p>
                    <a:p>
                      <a:pPr marL="75565" marR="0" lvl="0" indent="0" algn="l" defTabSz="914286" rtl="0" eaLnBrk="1" fontAlgn="auto" latinLnBrk="0" hangingPunct="1">
                        <a:lnSpc>
                          <a:spcPct val="100000"/>
                        </a:lnSpc>
                        <a:spcBef>
                          <a:spcPts val="285"/>
                        </a:spcBef>
                        <a:spcAft>
                          <a:spcPts val="0"/>
                        </a:spcAft>
                        <a:buClrTx/>
                        <a:buSzTx/>
                        <a:buFontTx/>
                        <a:buNone/>
                        <a:tabLst/>
                        <a:defRPr/>
                      </a:pPr>
                      <a:r>
                        <a:rPr lang="en-US" sz="700" dirty="0">
                          <a:latin typeface="Arial"/>
                          <a:cs typeface="Arial"/>
                        </a:rPr>
                        <a:t>Upgradable up to 6 TB</a:t>
                      </a:r>
                    </a:p>
                    <a:p>
                      <a:pPr marL="75565">
                        <a:lnSpc>
                          <a:spcPct val="100000"/>
                        </a:lnSpc>
                        <a:spcBef>
                          <a:spcPts val="285"/>
                        </a:spcBef>
                      </a:pPr>
                      <a:endParaRPr sz="700" dirty="0">
                        <a:latin typeface="Arial"/>
                        <a:cs typeface="Arial"/>
                      </a:endParaRPr>
                    </a:p>
                  </a:txBody>
                  <a:tcPr marL="0" marR="0" marT="23953" marB="0">
                    <a:lnL w="12700">
                      <a:solidFill>
                        <a:srgbClr val="5B9AD4"/>
                      </a:solidFill>
                      <a:prstDash val="solid"/>
                    </a:lnL>
                    <a:lnR w="12700">
                      <a:solidFill>
                        <a:srgbClr val="5B9AD4"/>
                      </a:solidFill>
                      <a:prstDash val="solid"/>
                    </a:lnR>
                    <a:lnT w="12700">
                      <a:solidFill>
                        <a:srgbClr val="5B9AD4"/>
                      </a:solidFill>
                      <a:prstDash val="solid"/>
                    </a:lnT>
                    <a:lnB w="12700">
                      <a:solidFill>
                        <a:srgbClr val="5B9AD4"/>
                      </a:solidFill>
                      <a:prstDash val="solid"/>
                    </a:lnB>
                  </a:tcPr>
                </a:tc>
                <a:extLst>
                  <a:ext uri="{0D108BD9-81ED-4DB2-BD59-A6C34878D82A}">
                    <a16:rowId xmlns:a16="http://schemas.microsoft.com/office/drawing/2014/main" val="10002"/>
                  </a:ext>
                </a:extLst>
              </a:tr>
            </a:tbl>
          </a:graphicData>
        </a:graphic>
      </p:graphicFrame>
      <p:grpSp>
        <p:nvGrpSpPr>
          <p:cNvPr id="41" name="object 41"/>
          <p:cNvGrpSpPr/>
          <p:nvPr/>
        </p:nvGrpSpPr>
        <p:grpSpPr>
          <a:xfrm>
            <a:off x="5806656" y="3222888"/>
            <a:ext cx="1618690" cy="775727"/>
            <a:chOff x="7408164" y="4716779"/>
            <a:chExt cx="2446020" cy="1172210"/>
          </a:xfrm>
        </p:grpSpPr>
        <p:sp>
          <p:nvSpPr>
            <p:cNvPr id="42" name="object 42"/>
            <p:cNvSpPr/>
            <p:nvPr/>
          </p:nvSpPr>
          <p:spPr>
            <a:xfrm>
              <a:off x="7408151" y="5003291"/>
              <a:ext cx="2446655" cy="885825"/>
            </a:xfrm>
            <a:custGeom>
              <a:avLst/>
              <a:gdLst/>
              <a:ahLst/>
              <a:cxnLst/>
              <a:rect l="l" t="t" r="r" b="b"/>
              <a:pathLst>
                <a:path w="2446654" h="885825">
                  <a:moveTo>
                    <a:pt x="2446032" y="0"/>
                  </a:moveTo>
                  <a:lnTo>
                    <a:pt x="0" y="0"/>
                  </a:lnTo>
                  <a:lnTo>
                    <a:pt x="0" y="274332"/>
                  </a:lnTo>
                  <a:lnTo>
                    <a:pt x="0" y="885444"/>
                  </a:lnTo>
                  <a:lnTo>
                    <a:pt x="2446032" y="885444"/>
                  </a:lnTo>
                  <a:lnTo>
                    <a:pt x="2446032" y="274332"/>
                  </a:lnTo>
                  <a:lnTo>
                    <a:pt x="2446032" y="0"/>
                  </a:lnTo>
                  <a:close/>
                </a:path>
              </a:pathLst>
            </a:custGeom>
            <a:solidFill>
              <a:srgbClr val="E4E8F0"/>
            </a:solidFill>
          </p:spPr>
          <p:txBody>
            <a:bodyPr wrap="square" lIns="0" tIns="0" rIns="0" bIns="0" rtlCol="0"/>
            <a:lstStyle/>
            <a:p>
              <a:endParaRPr sz="1200">
                <a:latin typeface="+mj-lt"/>
              </a:endParaRPr>
            </a:p>
          </p:txBody>
        </p:sp>
        <p:sp>
          <p:nvSpPr>
            <p:cNvPr id="43" name="object 43"/>
            <p:cNvSpPr/>
            <p:nvPr/>
          </p:nvSpPr>
          <p:spPr>
            <a:xfrm>
              <a:off x="7424928" y="4716779"/>
              <a:ext cx="2169160" cy="561340"/>
            </a:xfrm>
            <a:custGeom>
              <a:avLst/>
              <a:gdLst/>
              <a:ahLst/>
              <a:cxnLst/>
              <a:rect l="l" t="t" r="r" b="b"/>
              <a:pathLst>
                <a:path w="2169159" h="561339">
                  <a:moveTo>
                    <a:pt x="2168652" y="560832"/>
                  </a:moveTo>
                  <a:lnTo>
                    <a:pt x="0" y="560832"/>
                  </a:lnTo>
                  <a:lnTo>
                    <a:pt x="0" y="0"/>
                  </a:lnTo>
                  <a:lnTo>
                    <a:pt x="2168652" y="0"/>
                  </a:lnTo>
                  <a:lnTo>
                    <a:pt x="2168652" y="560832"/>
                  </a:lnTo>
                  <a:close/>
                </a:path>
              </a:pathLst>
            </a:custGeom>
            <a:solidFill>
              <a:srgbClr val="00698E"/>
            </a:solidFill>
          </p:spPr>
          <p:txBody>
            <a:bodyPr wrap="square" lIns="0" tIns="0" rIns="0" bIns="0" rtlCol="0"/>
            <a:lstStyle/>
            <a:p>
              <a:endParaRPr sz="1200">
                <a:latin typeface="+mj-lt"/>
              </a:endParaRPr>
            </a:p>
          </p:txBody>
        </p:sp>
      </p:grpSp>
      <p:sp>
        <p:nvSpPr>
          <p:cNvPr id="44" name="object 44"/>
          <p:cNvSpPr txBox="1"/>
          <p:nvPr/>
        </p:nvSpPr>
        <p:spPr>
          <a:xfrm>
            <a:off x="5850723" y="3278026"/>
            <a:ext cx="1025758" cy="131597"/>
          </a:xfrm>
          <a:prstGeom prst="rect">
            <a:avLst/>
          </a:prstGeom>
        </p:spPr>
        <p:txBody>
          <a:bodyPr vert="horz" wrap="square" lIns="0" tIns="8404" rIns="0" bIns="0" rtlCol="0">
            <a:spAutoFit/>
          </a:bodyPr>
          <a:lstStyle/>
          <a:p>
            <a:pPr marL="8405">
              <a:spcBef>
                <a:spcPts val="66"/>
              </a:spcBef>
            </a:pPr>
            <a:r>
              <a:rPr lang="en-US" sz="800" spc="-3">
                <a:solidFill>
                  <a:srgbClr val="FFFFFF"/>
                </a:solidFill>
                <a:latin typeface="+mj-lt"/>
                <a:cs typeface="Arial"/>
              </a:rPr>
              <a:t>Storage 01</a:t>
            </a:r>
            <a:endParaRPr sz="800">
              <a:latin typeface="+mj-lt"/>
              <a:cs typeface="Arial"/>
            </a:endParaRPr>
          </a:p>
        </p:txBody>
      </p:sp>
      <p:grpSp>
        <p:nvGrpSpPr>
          <p:cNvPr id="45" name="object 45"/>
          <p:cNvGrpSpPr/>
          <p:nvPr/>
        </p:nvGrpSpPr>
        <p:grpSpPr>
          <a:xfrm>
            <a:off x="1134138" y="2200240"/>
            <a:ext cx="6418281" cy="1803250"/>
            <a:chOff x="347469" y="3171444"/>
            <a:chExt cx="9698737" cy="2724911"/>
          </a:xfrm>
        </p:grpSpPr>
        <p:sp>
          <p:nvSpPr>
            <p:cNvPr id="46" name="object 46"/>
            <p:cNvSpPr/>
            <p:nvPr/>
          </p:nvSpPr>
          <p:spPr>
            <a:xfrm>
              <a:off x="7406639" y="5309616"/>
              <a:ext cx="2199131" cy="586739"/>
            </a:xfrm>
            <a:prstGeom prst="rect">
              <a:avLst/>
            </a:prstGeom>
            <a:blipFill>
              <a:blip r:embed="rId4" cstate="print"/>
              <a:stretch>
                <a:fillRect/>
              </a:stretch>
            </a:blipFill>
          </p:spPr>
          <p:txBody>
            <a:bodyPr wrap="square" lIns="0" tIns="0" rIns="0" bIns="0" rtlCol="0"/>
            <a:lstStyle/>
            <a:p>
              <a:endParaRPr sz="1200">
                <a:latin typeface="+mj-lt"/>
              </a:endParaRPr>
            </a:p>
          </p:txBody>
        </p:sp>
        <p:sp>
          <p:nvSpPr>
            <p:cNvPr id="47" name="object 47"/>
            <p:cNvSpPr/>
            <p:nvPr/>
          </p:nvSpPr>
          <p:spPr>
            <a:xfrm>
              <a:off x="831421" y="3205553"/>
              <a:ext cx="69086" cy="762254"/>
            </a:xfrm>
            <a:custGeom>
              <a:avLst/>
              <a:gdLst/>
              <a:ahLst/>
              <a:cxnLst/>
              <a:rect l="l" t="t" r="r" b="b"/>
              <a:pathLst>
                <a:path w="70484" h="394970">
                  <a:moveTo>
                    <a:pt x="35051" y="394715"/>
                  </a:moveTo>
                  <a:lnTo>
                    <a:pt x="0" y="359663"/>
                  </a:lnTo>
                  <a:lnTo>
                    <a:pt x="18287" y="359663"/>
                  </a:lnTo>
                  <a:lnTo>
                    <a:pt x="18287" y="35051"/>
                  </a:lnTo>
                  <a:lnTo>
                    <a:pt x="0" y="35051"/>
                  </a:lnTo>
                  <a:lnTo>
                    <a:pt x="35051" y="0"/>
                  </a:lnTo>
                  <a:lnTo>
                    <a:pt x="70103" y="35051"/>
                  </a:lnTo>
                  <a:lnTo>
                    <a:pt x="53339" y="35051"/>
                  </a:lnTo>
                  <a:lnTo>
                    <a:pt x="53339" y="359663"/>
                  </a:lnTo>
                  <a:lnTo>
                    <a:pt x="70103" y="359663"/>
                  </a:lnTo>
                  <a:lnTo>
                    <a:pt x="35051" y="394715"/>
                  </a:lnTo>
                  <a:close/>
                </a:path>
              </a:pathLst>
            </a:custGeom>
            <a:solidFill>
              <a:srgbClr val="0070BF"/>
            </a:solidFill>
          </p:spPr>
          <p:txBody>
            <a:bodyPr wrap="square" lIns="0" tIns="0" rIns="0" bIns="0" rtlCol="0"/>
            <a:lstStyle/>
            <a:p>
              <a:endParaRPr sz="1200">
                <a:latin typeface="+mj-lt"/>
              </a:endParaRPr>
            </a:p>
          </p:txBody>
        </p:sp>
        <p:sp>
          <p:nvSpPr>
            <p:cNvPr id="48" name="object 48"/>
            <p:cNvSpPr/>
            <p:nvPr/>
          </p:nvSpPr>
          <p:spPr>
            <a:xfrm>
              <a:off x="827532" y="3206496"/>
              <a:ext cx="77472" cy="762254"/>
            </a:xfrm>
            <a:custGeom>
              <a:avLst/>
              <a:gdLst/>
              <a:ahLst/>
              <a:cxnLst/>
              <a:rect l="l" t="t" r="r" b="b"/>
              <a:pathLst>
                <a:path w="70484" h="394970">
                  <a:moveTo>
                    <a:pt x="70103" y="35051"/>
                  </a:moveTo>
                  <a:lnTo>
                    <a:pt x="35051" y="0"/>
                  </a:lnTo>
                  <a:lnTo>
                    <a:pt x="0" y="35051"/>
                  </a:lnTo>
                  <a:lnTo>
                    <a:pt x="18287" y="35051"/>
                  </a:lnTo>
                  <a:lnTo>
                    <a:pt x="18287" y="359663"/>
                  </a:lnTo>
                  <a:lnTo>
                    <a:pt x="0" y="359663"/>
                  </a:lnTo>
                  <a:lnTo>
                    <a:pt x="35051" y="394715"/>
                  </a:lnTo>
                  <a:lnTo>
                    <a:pt x="70103" y="359663"/>
                  </a:lnTo>
                  <a:lnTo>
                    <a:pt x="53339" y="359663"/>
                  </a:lnTo>
                  <a:lnTo>
                    <a:pt x="53339" y="35051"/>
                  </a:lnTo>
                  <a:lnTo>
                    <a:pt x="70103" y="35051"/>
                  </a:lnTo>
                  <a:close/>
                </a:path>
              </a:pathLst>
            </a:custGeom>
            <a:ln w="4571">
              <a:solidFill>
                <a:srgbClr val="0070BF"/>
              </a:solidFill>
            </a:ln>
          </p:spPr>
          <p:txBody>
            <a:bodyPr wrap="square" lIns="0" tIns="0" rIns="0" bIns="0" rtlCol="0"/>
            <a:lstStyle/>
            <a:p>
              <a:endParaRPr sz="1200">
                <a:latin typeface="+mj-lt"/>
              </a:endParaRPr>
            </a:p>
          </p:txBody>
        </p:sp>
        <p:sp>
          <p:nvSpPr>
            <p:cNvPr id="49" name="object 49"/>
            <p:cNvSpPr/>
            <p:nvPr/>
          </p:nvSpPr>
          <p:spPr>
            <a:xfrm>
              <a:off x="2618231" y="3198876"/>
              <a:ext cx="70485" cy="396240"/>
            </a:xfrm>
            <a:custGeom>
              <a:avLst/>
              <a:gdLst/>
              <a:ahLst/>
              <a:cxnLst/>
              <a:rect l="l" t="t" r="r" b="b"/>
              <a:pathLst>
                <a:path w="70485" h="396239">
                  <a:moveTo>
                    <a:pt x="35052" y="396239"/>
                  </a:moveTo>
                  <a:lnTo>
                    <a:pt x="0" y="361187"/>
                  </a:lnTo>
                  <a:lnTo>
                    <a:pt x="18288" y="361187"/>
                  </a:lnTo>
                  <a:lnTo>
                    <a:pt x="18288" y="35051"/>
                  </a:lnTo>
                  <a:lnTo>
                    <a:pt x="0" y="35051"/>
                  </a:lnTo>
                  <a:lnTo>
                    <a:pt x="35052" y="0"/>
                  </a:lnTo>
                  <a:lnTo>
                    <a:pt x="70104" y="35051"/>
                  </a:lnTo>
                  <a:lnTo>
                    <a:pt x="53340" y="35051"/>
                  </a:lnTo>
                  <a:lnTo>
                    <a:pt x="53340" y="361187"/>
                  </a:lnTo>
                  <a:lnTo>
                    <a:pt x="70104" y="361187"/>
                  </a:lnTo>
                  <a:lnTo>
                    <a:pt x="35052" y="396239"/>
                  </a:lnTo>
                  <a:close/>
                </a:path>
              </a:pathLst>
            </a:custGeom>
            <a:solidFill>
              <a:srgbClr val="0070BF"/>
            </a:solidFill>
          </p:spPr>
          <p:txBody>
            <a:bodyPr wrap="square" lIns="0" tIns="0" rIns="0" bIns="0" rtlCol="0"/>
            <a:lstStyle/>
            <a:p>
              <a:endParaRPr sz="1200">
                <a:latin typeface="+mj-lt"/>
              </a:endParaRPr>
            </a:p>
          </p:txBody>
        </p:sp>
        <p:sp>
          <p:nvSpPr>
            <p:cNvPr id="50" name="object 50"/>
            <p:cNvSpPr/>
            <p:nvPr/>
          </p:nvSpPr>
          <p:spPr>
            <a:xfrm>
              <a:off x="2618231" y="3198876"/>
              <a:ext cx="70485" cy="396240"/>
            </a:xfrm>
            <a:custGeom>
              <a:avLst/>
              <a:gdLst/>
              <a:ahLst/>
              <a:cxnLst/>
              <a:rect l="l" t="t" r="r" b="b"/>
              <a:pathLst>
                <a:path w="70485" h="396239">
                  <a:moveTo>
                    <a:pt x="70104" y="35051"/>
                  </a:moveTo>
                  <a:lnTo>
                    <a:pt x="35052" y="0"/>
                  </a:lnTo>
                  <a:lnTo>
                    <a:pt x="0" y="35051"/>
                  </a:lnTo>
                  <a:lnTo>
                    <a:pt x="18288" y="35051"/>
                  </a:lnTo>
                  <a:lnTo>
                    <a:pt x="18288" y="361187"/>
                  </a:lnTo>
                  <a:lnTo>
                    <a:pt x="0" y="361187"/>
                  </a:lnTo>
                  <a:lnTo>
                    <a:pt x="35052" y="396239"/>
                  </a:lnTo>
                  <a:lnTo>
                    <a:pt x="70104" y="361187"/>
                  </a:lnTo>
                  <a:lnTo>
                    <a:pt x="53340" y="361187"/>
                  </a:lnTo>
                  <a:lnTo>
                    <a:pt x="53340" y="35051"/>
                  </a:lnTo>
                  <a:lnTo>
                    <a:pt x="70104" y="35051"/>
                  </a:lnTo>
                  <a:close/>
                </a:path>
              </a:pathLst>
            </a:custGeom>
            <a:ln w="4571">
              <a:solidFill>
                <a:srgbClr val="0070BF"/>
              </a:solidFill>
            </a:ln>
          </p:spPr>
          <p:txBody>
            <a:bodyPr wrap="square" lIns="0" tIns="0" rIns="0" bIns="0" rtlCol="0"/>
            <a:lstStyle/>
            <a:p>
              <a:endParaRPr sz="1200">
                <a:latin typeface="+mj-lt"/>
              </a:endParaRPr>
            </a:p>
          </p:txBody>
        </p:sp>
        <p:sp>
          <p:nvSpPr>
            <p:cNvPr id="51" name="object 51"/>
            <p:cNvSpPr/>
            <p:nvPr/>
          </p:nvSpPr>
          <p:spPr>
            <a:xfrm>
              <a:off x="2883408" y="3189732"/>
              <a:ext cx="70485" cy="394970"/>
            </a:xfrm>
            <a:custGeom>
              <a:avLst/>
              <a:gdLst/>
              <a:ahLst/>
              <a:cxnLst/>
              <a:rect l="l" t="t" r="r" b="b"/>
              <a:pathLst>
                <a:path w="70485" h="394970">
                  <a:moveTo>
                    <a:pt x="35052" y="394715"/>
                  </a:moveTo>
                  <a:lnTo>
                    <a:pt x="0" y="359663"/>
                  </a:lnTo>
                  <a:lnTo>
                    <a:pt x="18288" y="359663"/>
                  </a:lnTo>
                  <a:lnTo>
                    <a:pt x="18288" y="35051"/>
                  </a:lnTo>
                  <a:lnTo>
                    <a:pt x="0" y="35051"/>
                  </a:lnTo>
                  <a:lnTo>
                    <a:pt x="35052" y="0"/>
                  </a:lnTo>
                  <a:lnTo>
                    <a:pt x="70104" y="35051"/>
                  </a:lnTo>
                  <a:lnTo>
                    <a:pt x="53340" y="35051"/>
                  </a:lnTo>
                  <a:lnTo>
                    <a:pt x="53340" y="359663"/>
                  </a:lnTo>
                  <a:lnTo>
                    <a:pt x="70104" y="359663"/>
                  </a:lnTo>
                  <a:lnTo>
                    <a:pt x="35052" y="394715"/>
                  </a:lnTo>
                  <a:close/>
                </a:path>
              </a:pathLst>
            </a:custGeom>
            <a:solidFill>
              <a:srgbClr val="0070BF"/>
            </a:solidFill>
          </p:spPr>
          <p:txBody>
            <a:bodyPr wrap="square" lIns="0" tIns="0" rIns="0" bIns="0" rtlCol="0"/>
            <a:lstStyle/>
            <a:p>
              <a:endParaRPr sz="1200">
                <a:latin typeface="+mj-lt"/>
              </a:endParaRPr>
            </a:p>
          </p:txBody>
        </p:sp>
        <p:sp>
          <p:nvSpPr>
            <p:cNvPr id="52" name="object 52"/>
            <p:cNvSpPr/>
            <p:nvPr/>
          </p:nvSpPr>
          <p:spPr>
            <a:xfrm>
              <a:off x="2883408" y="3189732"/>
              <a:ext cx="70485" cy="394970"/>
            </a:xfrm>
            <a:custGeom>
              <a:avLst/>
              <a:gdLst/>
              <a:ahLst/>
              <a:cxnLst/>
              <a:rect l="l" t="t" r="r" b="b"/>
              <a:pathLst>
                <a:path w="70485" h="394970">
                  <a:moveTo>
                    <a:pt x="70104" y="35051"/>
                  </a:moveTo>
                  <a:lnTo>
                    <a:pt x="35052" y="0"/>
                  </a:lnTo>
                  <a:lnTo>
                    <a:pt x="0" y="35051"/>
                  </a:lnTo>
                  <a:lnTo>
                    <a:pt x="18288" y="35051"/>
                  </a:lnTo>
                  <a:lnTo>
                    <a:pt x="18288" y="359663"/>
                  </a:lnTo>
                  <a:lnTo>
                    <a:pt x="0" y="359663"/>
                  </a:lnTo>
                  <a:lnTo>
                    <a:pt x="35052" y="394715"/>
                  </a:lnTo>
                  <a:lnTo>
                    <a:pt x="70104" y="359663"/>
                  </a:lnTo>
                  <a:lnTo>
                    <a:pt x="53340" y="359663"/>
                  </a:lnTo>
                  <a:lnTo>
                    <a:pt x="53340" y="35051"/>
                  </a:lnTo>
                  <a:lnTo>
                    <a:pt x="70104" y="35051"/>
                  </a:lnTo>
                  <a:close/>
                </a:path>
              </a:pathLst>
            </a:custGeom>
            <a:ln w="4571">
              <a:solidFill>
                <a:srgbClr val="0070BF"/>
              </a:solidFill>
            </a:ln>
          </p:spPr>
          <p:txBody>
            <a:bodyPr wrap="square" lIns="0" tIns="0" rIns="0" bIns="0" rtlCol="0"/>
            <a:lstStyle/>
            <a:p>
              <a:endParaRPr sz="1200">
                <a:latin typeface="+mj-lt"/>
              </a:endParaRPr>
            </a:p>
          </p:txBody>
        </p:sp>
        <p:sp>
          <p:nvSpPr>
            <p:cNvPr id="53" name="object 53"/>
            <p:cNvSpPr/>
            <p:nvPr/>
          </p:nvSpPr>
          <p:spPr>
            <a:xfrm>
              <a:off x="7312609" y="3171444"/>
              <a:ext cx="70484" cy="401319"/>
            </a:xfrm>
            <a:custGeom>
              <a:avLst/>
              <a:gdLst/>
              <a:ahLst/>
              <a:cxnLst/>
              <a:rect l="l" t="t" r="r" b="b"/>
              <a:pathLst>
                <a:path w="70484" h="401320">
                  <a:moveTo>
                    <a:pt x="35051" y="400811"/>
                  </a:moveTo>
                  <a:lnTo>
                    <a:pt x="0" y="365759"/>
                  </a:lnTo>
                  <a:lnTo>
                    <a:pt x="16763" y="365759"/>
                  </a:lnTo>
                  <a:lnTo>
                    <a:pt x="16763" y="35051"/>
                  </a:lnTo>
                  <a:lnTo>
                    <a:pt x="0" y="35051"/>
                  </a:lnTo>
                  <a:lnTo>
                    <a:pt x="35051" y="0"/>
                  </a:lnTo>
                  <a:lnTo>
                    <a:pt x="70103" y="35051"/>
                  </a:lnTo>
                  <a:lnTo>
                    <a:pt x="51815" y="35051"/>
                  </a:lnTo>
                  <a:lnTo>
                    <a:pt x="51815" y="365759"/>
                  </a:lnTo>
                  <a:lnTo>
                    <a:pt x="70103" y="365759"/>
                  </a:lnTo>
                  <a:lnTo>
                    <a:pt x="35051" y="400811"/>
                  </a:lnTo>
                  <a:close/>
                </a:path>
              </a:pathLst>
            </a:custGeom>
            <a:solidFill>
              <a:srgbClr val="0070BF"/>
            </a:solidFill>
          </p:spPr>
          <p:txBody>
            <a:bodyPr wrap="square" lIns="0" tIns="0" rIns="0" bIns="0" rtlCol="0"/>
            <a:lstStyle/>
            <a:p>
              <a:endParaRPr sz="1200">
                <a:latin typeface="+mj-lt"/>
              </a:endParaRPr>
            </a:p>
          </p:txBody>
        </p:sp>
        <p:sp>
          <p:nvSpPr>
            <p:cNvPr id="57" name="object 57"/>
            <p:cNvSpPr/>
            <p:nvPr/>
          </p:nvSpPr>
          <p:spPr>
            <a:xfrm>
              <a:off x="2705099" y="3811524"/>
              <a:ext cx="71755" cy="914400"/>
            </a:xfrm>
            <a:custGeom>
              <a:avLst/>
              <a:gdLst/>
              <a:ahLst/>
              <a:cxnLst/>
              <a:rect l="l" t="t" r="r" b="b"/>
              <a:pathLst>
                <a:path w="71755" h="914400">
                  <a:moveTo>
                    <a:pt x="36575" y="914399"/>
                  </a:moveTo>
                  <a:lnTo>
                    <a:pt x="0" y="877823"/>
                  </a:lnTo>
                  <a:lnTo>
                    <a:pt x="18287" y="877823"/>
                  </a:lnTo>
                  <a:lnTo>
                    <a:pt x="18287" y="35051"/>
                  </a:lnTo>
                  <a:lnTo>
                    <a:pt x="0" y="35051"/>
                  </a:lnTo>
                  <a:lnTo>
                    <a:pt x="36575" y="0"/>
                  </a:lnTo>
                  <a:lnTo>
                    <a:pt x="71627" y="35051"/>
                  </a:lnTo>
                  <a:lnTo>
                    <a:pt x="53339" y="35051"/>
                  </a:lnTo>
                  <a:lnTo>
                    <a:pt x="53339" y="877823"/>
                  </a:lnTo>
                  <a:lnTo>
                    <a:pt x="71627" y="877823"/>
                  </a:lnTo>
                  <a:lnTo>
                    <a:pt x="36575" y="914399"/>
                  </a:lnTo>
                  <a:close/>
                </a:path>
              </a:pathLst>
            </a:custGeom>
            <a:solidFill>
              <a:srgbClr val="0070BF"/>
            </a:solidFill>
          </p:spPr>
          <p:txBody>
            <a:bodyPr wrap="square" lIns="0" tIns="0" rIns="0" bIns="0" rtlCol="0"/>
            <a:lstStyle/>
            <a:p>
              <a:endParaRPr sz="1200">
                <a:latin typeface="+mj-lt"/>
              </a:endParaRPr>
            </a:p>
          </p:txBody>
        </p:sp>
        <p:sp>
          <p:nvSpPr>
            <p:cNvPr id="58" name="object 58"/>
            <p:cNvSpPr/>
            <p:nvPr/>
          </p:nvSpPr>
          <p:spPr>
            <a:xfrm>
              <a:off x="2705099" y="3811524"/>
              <a:ext cx="71755" cy="914400"/>
            </a:xfrm>
            <a:custGeom>
              <a:avLst/>
              <a:gdLst/>
              <a:ahLst/>
              <a:cxnLst/>
              <a:rect l="l" t="t" r="r" b="b"/>
              <a:pathLst>
                <a:path w="71755" h="914400">
                  <a:moveTo>
                    <a:pt x="71627" y="35051"/>
                  </a:moveTo>
                  <a:lnTo>
                    <a:pt x="36575" y="0"/>
                  </a:lnTo>
                  <a:lnTo>
                    <a:pt x="0" y="35051"/>
                  </a:lnTo>
                  <a:lnTo>
                    <a:pt x="18287" y="35051"/>
                  </a:lnTo>
                  <a:lnTo>
                    <a:pt x="18287" y="877823"/>
                  </a:lnTo>
                  <a:lnTo>
                    <a:pt x="0" y="877823"/>
                  </a:lnTo>
                  <a:lnTo>
                    <a:pt x="36575" y="914399"/>
                  </a:lnTo>
                  <a:lnTo>
                    <a:pt x="71627" y="877823"/>
                  </a:lnTo>
                  <a:lnTo>
                    <a:pt x="53339" y="877823"/>
                  </a:lnTo>
                  <a:lnTo>
                    <a:pt x="53339" y="35051"/>
                  </a:lnTo>
                  <a:lnTo>
                    <a:pt x="71627" y="35051"/>
                  </a:lnTo>
                  <a:close/>
                </a:path>
              </a:pathLst>
            </a:custGeom>
            <a:ln w="4572">
              <a:solidFill>
                <a:srgbClr val="0070BF"/>
              </a:solidFill>
            </a:ln>
          </p:spPr>
          <p:txBody>
            <a:bodyPr wrap="square" lIns="0" tIns="0" rIns="0" bIns="0" rtlCol="0"/>
            <a:lstStyle/>
            <a:p>
              <a:endParaRPr sz="1200">
                <a:latin typeface="+mj-lt"/>
              </a:endParaRPr>
            </a:p>
          </p:txBody>
        </p:sp>
        <p:sp>
          <p:nvSpPr>
            <p:cNvPr id="59" name="object 59"/>
            <p:cNvSpPr/>
            <p:nvPr/>
          </p:nvSpPr>
          <p:spPr>
            <a:xfrm>
              <a:off x="678179" y="3820668"/>
              <a:ext cx="71755" cy="914400"/>
            </a:xfrm>
            <a:custGeom>
              <a:avLst/>
              <a:gdLst/>
              <a:ahLst/>
              <a:cxnLst/>
              <a:rect l="l" t="t" r="r" b="b"/>
              <a:pathLst>
                <a:path w="71754" h="914400">
                  <a:moveTo>
                    <a:pt x="36576" y="914400"/>
                  </a:moveTo>
                  <a:lnTo>
                    <a:pt x="0" y="879347"/>
                  </a:lnTo>
                  <a:lnTo>
                    <a:pt x="18288" y="879347"/>
                  </a:lnTo>
                  <a:lnTo>
                    <a:pt x="18288" y="36575"/>
                  </a:lnTo>
                  <a:lnTo>
                    <a:pt x="0" y="36575"/>
                  </a:lnTo>
                  <a:lnTo>
                    <a:pt x="36576" y="0"/>
                  </a:lnTo>
                  <a:lnTo>
                    <a:pt x="71628" y="36575"/>
                  </a:lnTo>
                  <a:lnTo>
                    <a:pt x="54864" y="36575"/>
                  </a:lnTo>
                  <a:lnTo>
                    <a:pt x="54864" y="879347"/>
                  </a:lnTo>
                  <a:lnTo>
                    <a:pt x="71628" y="879347"/>
                  </a:lnTo>
                  <a:lnTo>
                    <a:pt x="36576" y="914400"/>
                  </a:lnTo>
                  <a:close/>
                </a:path>
              </a:pathLst>
            </a:custGeom>
            <a:solidFill>
              <a:srgbClr val="0070BF"/>
            </a:solidFill>
          </p:spPr>
          <p:txBody>
            <a:bodyPr wrap="square" lIns="0" tIns="0" rIns="0" bIns="0" rtlCol="0"/>
            <a:lstStyle/>
            <a:p>
              <a:endParaRPr sz="1200">
                <a:latin typeface="+mj-lt"/>
              </a:endParaRPr>
            </a:p>
          </p:txBody>
        </p:sp>
        <p:sp>
          <p:nvSpPr>
            <p:cNvPr id="60" name="object 60"/>
            <p:cNvSpPr/>
            <p:nvPr/>
          </p:nvSpPr>
          <p:spPr>
            <a:xfrm>
              <a:off x="678179" y="3820668"/>
              <a:ext cx="71755" cy="914400"/>
            </a:xfrm>
            <a:custGeom>
              <a:avLst/>
              <a:gdLst/>
              <a:ahLst/>
              <a:cxnLst/>
              <a:rect l="l" t="t" r="r" b="b"/>
              <a:pathLst>
                <a:path w="71754" h="914400">
                  <a:moveTo>
                    <a:pt x="71628" y="36575"/>
                  </a:moveTo>
                  <a:lnTo>
                    <a:pt x="36576" y="0"/>
                  </a:lnTo>
                  <a:lnTo>
                    <a:pt x="0" y="36575"/>
                  </a:lnTo>
                  <a:lnTo>
                    <a:pt x="18288" y="36575"/>
                  </a:lnTo>
                  <a:lnTo>
                    <a:pt x="18288" y="879347"/>
                  </a:lnTo>
                  <a:lnTo>
                    <a:pt x="0" y="879347"/>
                  </a:lnTo>
                  <a:lnTo>
                    <a:pt x="36576" y="914400"/>
                  </a:lnTo>
                  <a:lnTo>
                    <a:pt x="71628" y="879347"/>
                  </a:lnTo>
                  <a:lnTo>
                    <a:pt x="54864" y="879347"/>
                  </a:lnTo>
                  <a:lnTo>
                    <a:pt x="54864" y="36575"/>
                  </a:lnTo>
                  <a:lnTo>
                    <a:pt x="71628" y="36575"/>
                  </a:lnTo>
                  <a:close/>
                </a:path>
              </a:pathLst>
            </a:custGeom>
            <a:ln w="4572">
              <a:solidFill>
                <a:srgbClr val="0070BF"/>
              </a:solidFill>
            </a:ln>
          </p:spPr>
          <p:txBody>
            <a:bodyPr wrap="square" lIns="0" tIns="0" rIns="0" bIns="0" rtlCol="0"/>
            <a:lstStyle/>
            <a:p>
              <a:endParaRPr sz="1200">
                <a:latin typeface="+mj-lt"/>
              </a:endParaRPr>
            </a:p>
          </p:txBody>
        </p:sp>
        <p:sp>
          <p:nvSpPr>
            <p:cNvPr id="61" name="object 61"/>
            <p:cNvSpPr/>
            <p:nvPr/>
          </p:nvSpPr>
          <p:spPr>
            <a:xfrm>
              <a:off x="2976371" y="3805428"/>
              <a:ext cx="71755" cy="916305"/>
            </a:xfrm>
            <a:custGeom>
              <a:avLst/>
              <a:gdLst/>
              <a:ahLst/>
              <a:cxnLst/>
              <a:rect l="l" t="t" r="r" b="b"/>
              <a:pathLst>
                <a:path w="71755" h="916304">
                  <a:moveTo>
                    <a:pt x="35051" y="915923"/>
                  </a:moveTo>
                  <a:lnTo>
                    <a:pt x="0" y="879347"/>
                  </a:lnTo>
                  <a:lnTo>
                    <a:pt x="16763" y="879347"/>
                  </a:lnTo>
                  <a:lnTo>
                    <a:pt x="16763" y="36575"/>
                  </a:lnTo>
                  <a:lnTo>
                    <a:pt x="0" y="36575"/>
                  </a:lnTo>
                  <a:lnTo>
                    <a:pt x="35051" y="0"/>
                  </a:lnTo>
                  <a:lnTo>
                    <a:pt x="71627" y="36575"/>
                  </a:lnTo>
                  <a:lnTo>
                    <a:pt x="53339" y="36575"/>
                  </a:lnTo>
                  <a:lnTo>
                    <a:pt x="53339" y="879347"/>
                  </a:lnTo>
                  <a:lnTo>
                    <a:pt x="71627" y="879347"/>
                  </a:lnTo>
                  <a:lnTo>
                    <a:pt x="35051" y="915923"/>
                  </a:lnTo>
                  <a:close/>
                </a:path>
              </a:pathLst>
            </a:custGeom>
            <a:solidFill>
              <a:srgbClr val="0070BF"/>
            </a:solidFill>
          </p:spPr>
          <p:txBody>
            <a:bodyPr wrap="square" lIns="0" tIns="0" rIns="0" bIns="0" rtlCol="0"/>
            <a:lstStyle/>
            <a:p>
              <a:endParaRPr sz="1200">
                <a:latin typeface="+mj-lt"/>
              </a:endParaRPr>
            </a:p>
          </p:txBody>
        </p:sp>
        <p:sp>
          <p:nvSpPr>
            <p:cNvPr id="62" name="object 62"/>
            <p:cNvSpPr/>
            <p:nvPr/>
          </p:nvSpPr>
          <p:spPr>
            <a:xfrm>
              <a:off x="2976371" y="3805428"/>
              <a:ext cx="71755" cy="916305"/>
            </a:xfrm>
            <a:custGeom>
              <a:avLst/>
              <a:gdLst/>
              <a:ahLst/>
              <a:cxnLst/>
              <a:rect l="l" t="t" r="r" b="b"/>
              <a:pathLst>
                <a:path w="71755" h="916304">
                  <a:moveTo>
                    <a:pt x="71627" y="36575"/>
                  </a:moveTo>
                  <a:lnTo>
                    <a:pt x="35051" y="0"/>
                  </a:lnTo>
                  <a:lnTo>
                    <a:pt x="0" y="36575"/>
                  </a:lnTo>
                  <a:lnTo>
                    <a:pt x="16763" y="36575"/>
                  </a:lnTo>
                  <a:lnTo>
                    <a:pt x="16763" y="879347"/>
                  </a:lnTo>
                  <a:lnTo>
                    <a:pt x="0" y="879347"/>
                  </a:lnTo>
                  <a:lnTo>
                    <a:pt x="35051" y="915923"/>
                  </a:lnTo>
                  <a:lnTo>
                    <a:pt x="71627" y="879347"/>
                  </a:lnTo>
                  <a:lnTo>
                    <a:pt x="53339" y="879347"/>
                  </a:lnTo>
                  <a:lnTo>
                    <a:pt x="53339" y="36575"/>
                  </a:lnTo>
                  <a:lnTo>
                    <a:pt x="71627" y="36575"/>
                  </a:lnTo>
                  <a:close/>
                </a:path>
              </a:pathLst>
            </a:custGeom>
            <a:ln w="4572">
              <a:solidFill>
                <a:srgbClr val="0070BF"/>
              </a:solidFill>
            </a:ln>
          </p:spPr>
          <p:txBody>
            <a:bodyPr wrap="square" lIns="0" tIns="0" rIns="0" bIns="0" rtlCol="0"/>
            <a:lstStyle/>
            <a:p>
              <a:endParaRPr sz="1200">
                <a:latin typeface="+mj-lt"/>
              </a:endParaRPr>
            </a:p>
          </p:txBody>
        </p:sp>
        <p:sp>
          <p:nvSpPr>
            <p:cNvPr id="63" name="object 63"/>
            <p:cNvSpPr/>
            <p:nvPr/>
          </p:nvSpPr>
          <p:spPr>
            <a:xfrm>
              <a:off x="4748784" y="3814572"/>
              <a:ext cx="71755" cy="916305"/>
            </a:xfrm>
            <a:custGeom>
              <a:avLst/>
              <a:gdLst/>
              <a:ahLst/>
              <a:cxnLst/>
              <a:rect l="l" t="t" r="r" b="b"/>
              <a:pathLst>
                <a:path w="71754" h="916304">
                  <a:moveTo>
                    <a:pt x="36575" y="915923"/>
                  </a:moveTo>
                  <a:lnTo>
                    <a:pt x="0" y="879347"/>
                  </a:lnTo>
                  <a:lnTo>
                    <a:pt x="18287" y="879347"/>
                  </a:lnTo>
                  <a:lnTo>
                    <a:pt x="18287" y="36575"/>
                  </a:lnTo>
                  <a:lnTo>
                    <a:pt x="0" y="36575"/>
                  </a:lnTo>
                  <a:lnTo>
                    <a:pt x="36575" y="0"/>
                  </a:lnTo>
                  <a:lnTo>
                    <a:pt x="71627" y="36575"/>
                  </a:lnTo>
                  <a:lnTo>
                    <a:pt x="54863" y="36575"/>
                  </a:lnTo>
                  <a:lnTo>
                    <a:pt x="54863" y="879347"/>
                  </a:lnTo>
                  <a:lnTo>
                    <a:pt x="71627" y="879347"/>
                  </a:lnTo>
                  <a:lnTo>
                    <a:pt x="36575" y="915923"/>
                  </a:lnTo>
                  <a:close/>
                </a:path>
              </a:pathLst>
            </a:custGeom>
            <a:solidFill>
              <a:srgbClr val="0070BF"/>
            </a:solidFill>
          </p:spPr>
          <p:txBody>
            <a:bodyPr wrap="square" lIns="0" tIns="0" rIns="0" bIns="0" rtlCol="0"/>
            <a:lstStyle/>
            <a:p>
              <a:endParaRPr sz="1200">
                <a:latin typeface="+mj-lt"/>
              </a:endParaRPr>
            </a:p>
          </p:txBody>
        </p:sp>
        <p:sp>
          <p:nvSpPr>
            <p:cNvPr id="64" name="object 64"/>
            <p:cNvSpPr/>
            <p:nvPr/>
          </p:nvSpPr>
          <p:spPr>
            <a:xfrm>
              <a:off x="4748784" y="3814572"/>
              <a:ext cx="71755" cy="916305"/>
            </a:xfrm>
            <a:custGeom>
              <a:avLst/>
              <a:gdLst/>
              <a:ahLst/>
              <a:cxnLst/>
              <a:rect l="l" t="t" r="r" b="b"/>
              <a:pathLst>
                <a:path w="71754" h="916304">
                  <a:moveTo>
                    <a:pt x="71627" y="36575"/>
                  </a:moveTo>
                  <a:lnTo>
                    <a:pt x="36575" y="0"/>
                  </a:lnTo>
                  <a:lnTo>
                    <a:pt x="0" y="36575"/>
                  </a:lnTo>
                  <a:lnTo>
                    <a:pt x="18287" y="36575"/>
                  </a:lnTo>
                  <a:lnTo>
                    <a:pt x="18287" y="879347"/>
                  </a:lnTo>
                  <a:lnTo>
                    <a:pt x="0" y="879347"/>
                  </a:lnTo>
                  <a:lnTo>
                    <a:pt x="36575" y="915923"/>
                  </a:lnTo>
                  <a:lnTo>
                    <a:pt x="71627" y="879347"/>
                  </a:lnTo>
                  <a:lnTo>
                    <a:pt x="54863" y="879347"/>
                  </a:lnTo>
                  <a:lnTo>
                    <a:pt x="54863" y="36575"/>
                  </a:lnTo>
                  <a:lnTo>
                    <a:pt x="71627" y="36575"/>
                  </a:lnTo>
                  <a:close/>
                </a:path>
              </a:pathLst>
            </a:custGeom>
            <a:ln w="4572">
              <a:solidFill>
                <a:srgbClr val="0070BF"/>
              </a:solidFill>
            </a:ln>
          </p:spPr>
          <p:txBody>
            <a:bodyPr wrap="square" lIns="0" tIns="0" rIns="0" bIns="0" rtlCol="0"/>
            <a:lstStyle/>
            <a:p>
              <a:endParaRPr sz="1200">
                <a:latin typeface="+mj-lt"/>
              </a:endParaRPr>
            </a:p>
          </p:txBody>
        </p:sp>
        <p:sp>
          <p:nvSpPr>
            <p:cNvPr id="65" name="object 65"/>
            <p:cNvSpPr/>
            <p:nvPr/>
          </p:nvSpPr>
          <p:spPr>
            <a:xfrm>
              <a:off x="5071872" y="3811524"/>
              <a:ext cx="71755" cy="914400"/>
            </a:xfrm>
            <a:custGeom>
              <a:avLst/>
              <a:gdLst/>
              <a:ahLst/>
              <a:cxnLst/>
              <a:rect l="l" t="t" r="r" b="b"/>
              <a:pathLst>
                <a:path w="71754" h="914400">
                  <a:moveTo>
                    <a:pt x="35051" y="914399"/>
                  </a:moveTo>
                  <a:lnTo>
                    <a:pt x="0" y="877823"/>
                  </a:lnTo>
                  <a:lnTo>
                    <a:pt x="18287" y="877823"/>
                  </a:lnTo>
                  <a:lnTo>
                    <a:pt x="18287" y="35051"/>
                  </a:lnTo>
                  <a:lnTo>
                    <a:pt x="0" y="35051"/>
                  </a:lnTo>
                  <a:lnTo>
                    <a:pt x="35051" y="0"/>
                  </a:lnTo>
                  <a:lnTo>
                    <a:pt x="71627" y="35051"/>
                  </a:lnTo>
                  <a:lnTo>
                    <a:pt x="53339" y="35051"/>
                  </a:lnTo>
                  <a:lnTo>
                    <a:pt x="53339" y="877823"/>
                  </a:lnTo>
                  <a:lnTo>
                    <a:pt x="71627" y="877823"/>
                  </a:lnTo>
                  <a:lnTo>
                    <a:pt x="35051" y="914399"/>
                  </a:lnTo>
                  <a:close/>
                </a:path>
              </a:pathLst>
            </a:custGeom>
            <a:solidFill>
              <a:srgbClr val="0070BF"/>
            </a:solidFill>
          </p:spPr>
          <p:txBody>
            <a:bodyPr wrap="square" lIns="0" tIns="0" rIns="0" bIns="0" rtlCol="0"/>
            <a:lstStyle/>
            <a:p>
              <a:endParaRPr sz="1200">
                <a:latin typeface="+mj-lt"/>
              </a:endParaRPr>
            </a:p>
          </p:txBody>
        </p:sp>
        <p:sp>
          <p:nvSpPr>
            <p:cNvPr id="66" name="object 66"/>
            <p:cNvSpPr/>
            <p:nvPr/>
          </p:nvSpPr>
          <p:spPr>
            <a:xfrm>
              <a:off x="5071872" y="3811524"/>
              <a:ext cx="71755" cy="914400"/>
            </a:xfrm>
            <a:custGeom>
              <a:avLst/>
              <a:gdLst/>
              <a:ahLst/>
              <a:cxnLst/>
              <a:rect l="l" t="t" r="r" b="b"/>
              <a:pathLst>
                <a:path w="71754" h="914400">
                  <a:moveTo>
                    <a:pt x="71627" y="35051"/>
                  </a:moveTo>
                  <a:lnTo>
                    <a:pt x="35051" y="0"/>
                  </a:lnTo>
                  <a:lnTo>
                    <a:pt x="0" y="35051"/>
                  </a:lnTo>
                  <a:lnTo>
                    <a:pt x="18287" y="35051"/>
                  </a:lnTo>
                  <a:lnTo>
                    <a:pt x="18287" y="877823"/>
                  </a:lnTo>
                  <a:lnTo>
                    <a:pt x="0" y="877823"/>
                  </a:lnTo>
                  <a:lnTo>
                    <a:pt x="35051" y="914399"/>
                  </a:lnTo>
                  <a:lnTo>
                    <a:pt x="71627" y="877823"/>
                  </a:lnTo>
                  <a:lnTo>
                    <a:pt x="53339" y="877823"/>
                  </a:lnTo>
                  <a:lnTo>
                    <a:pt x="53339" y="35051"/>
                  </a:lnTo>
                  <a:lnTo>
                    <a:pt x="71627" y="35051"/>
                  </a:lnTo>
                  <a:close/>
                </a:path>
              </a:pathLst>
            </a:custGeom>
            <a:ln w="4572">
              <a:solidFill>
                <a:srgbClr val="0070BF"/>
              </a:solidFill>
            </a:ln>
          </p:spPr>
          <p:txBody>
            <a:bodyPr wrap="square" lIns="0" tIns="0" rIns="0" bIns="0" rtlCol="0"/>
            <a:lstStyle/>
            <a:p>
              <a:endParaRPr sz="1200">
                <a:latin typeface="+mj-lt"/>
              </a:endParaRPr>
            </a:p>
          </p:txBody>
        </p:sp>
        <p:sp>
          <p:nvSpPr>
            <p:cNvPr id="67" name="object 67"/>
            <p:cNvSpPr/>
            <p:nvPr/>
          </p:nvSpPr>
          <p:spPr>
            <a:xfrm>
              <a:off x="7632191" y="3782568"/>
              <a:ext cx="86995" cy="812800"/>
            </a:xfrm>
            <a:custGeom>
              <a:avLst/>
              <a:gdLst/>
              <a:ahLst/>
              <a:cxnLst/>
              <a:rect l="l" t="t" r="r" b="b"/>
              <a:pathLst>
                <a:path w="86995" h="812800">
                  <a:moveTo>
                    <a:pt x="44196" y="812292"/>
                  </a:moveTo>
                  <a:lnTo>
                    <a:pt x="0" y="768096"/>
                  </a:lnTo>
                  <a:lnTo>
                    <a:pt x="21336" y="768096"/>
                  </a:lnTo>
                  <a:lnTo>
                    <a:pt x="21336" y="44196"/>
                  </a:lnTo>
                  <a:lnTo>
                    <a:pt x="0" y="44196"/>
                  </a:lnTo>
                  <a:lnTo>
                    <a:pt x="44196" y="0"/>
                  </a:lnTo>
                  <a:lnTo>
                    <a:pt x="86868" y="44196"/>
                  </a:lnTo>
                  <a:lnTo>
                    <a:pt x="65532" y="44196"/>
                  </a:lnTo>
                  <a:lnTo>
                    <a:pt x="65532" y="768096"/>
                  </a:lnTo>
                  <a:lnTo>
                    <a:pt x="86868" y="768096"/>
                  </a:lnTo>
                  <a:lnTo>
                    <a:pt x="44196" y="812292"/>
                  </a:lnTo>
                  <a:close/>
                </a:path>
              </a:pathLst>
            </a:custGeom>
            <a:solidFill>
              <a:srgbClr val="0070BF"/>
            </a:solidFill>
          </p:spPr>
          <p:txBody>
            <a:bodyPr wrap="square" lIns="0" tIns="0" rIns="0" bIns="0" rtlCol="0"/>
            <a:lstStyle/>
            <a:p>
              <a:endParaRPr sz="1200">
                <a:latin typeface="+mj-lt"/>
              </a:endParaRPr>
            </a:p>
          </p:txBody>
        </p:sp>
        <p:sp>
          <p:nvSpPr>
            <p:cNvPr id="68" name="object 68"/>
            <p:cNvSpPr/>
            <p:nvPr/>
          </p:nvSpPr>
          <p:spPr>
            <a:xfrm>
              <a:off x="7632191" y="3782568"/>
              <a:ext cx="86995" cy="812800"/>
            </a:xfrm>
            <a:custGeom>
              <a:avLst/>
              <a:gdLst/>
              <a:ahLst/>
              <a:cxnLst/>
              <a:rect l="l" t="t" r="r" b="b"/>
              <a:pathLst>
                <a:path w="86995" h="812800">
                  <a:moveTo>
                    <a:pt x="86868" y="44196"/>
                  </a:moveTo>
                  <a:lnTo>
                    <a:pt x="44196" y="0"/>
                  </a:lnTo>
                  <a:lnTo>
                    <a:pt x="0" y="44196"/>
                  </a:lnTo>
                  <a:lnTo>
                    <a:pt x="21336" y="44196"/>
                  </a:lnTo>
                  <a:lnTo>
                    <a:pt x="21336" y="768096"/>
                  </a:lnTo>
                  <a:lnTo>
                    <a:pt x="0" y="768096"/>
                  </a:lnTo>
                  <a:lnTo>
                    <a:pt x="44196" y="812292"/>
                  </a:lnTo>
                  <a:lnTo>
                    <a:pt x="86868" y="768096"/>
                  </a:lnTo>
                  <a:lnTo>
                    <a:pt x="65532" y="768096"/>
                  </a:lnTo>
                  <a:lnTo>
                    <a:pt x="65532" y="44196"/>
                  </a:lnTo>
                  <a:lnTo>
                    <a:pt x="86868" y="44196"/>
                  </a:lnTo>
                  <a:close/>
                </a:path>
              </a:pathLst>
            </a:custGeom>
            <a:ln w="4572">
              <a:solidFill>
                <a:srgbClr val="0070BF"/>
              </a:solidFill>
            </a:ln>
          </p:spPr>
          <p:txBody>
            <a:bodyPr wrap="square" lIns="0" tIns="0" rIns="0" bIns="0" rtlCol="0"/>
            <a:lstStyle/>
            <a:p>
              <a:endParaRPr sz="1200">
                <a:latin typeface="+mj-lt"/>
              </a:endParaRPr>
            </a:p>
          </p:txBody>
        </p:sp>
        <p:sp>
          <p:nvSpPr>
            <p:cNvPr id="69" name="object 69"/>
            <p:cNvSpPr/>
            <p:nvPr/>
          </p:nvSpPr>
          <p:spPr>
            <a:xfrm>
              <a:off x="7953755" y="3777996"/>
              <a:ext cx="88900" cy="812800"/>
            </a:xfrm>
            <a:custGeom>
              <a:avLst/>
              <a:gdLst/>
              <a:ahLst/>
              <a:cxnLst/>
              <a:rect l="l" t="t" r="r" b="b"/>
              <a:pathLst>
                <a:path w="88900" h="812800">
                  <a:moveTo>
                    <a:pt x="44196" y="812292"/>
                  </a:moveTo>
                  <a:lnTo>
                    <a:pt x="0" y="769620"/>
                  </a:lnTo>
                  <a:lnTo>
                    <a:pt x="22860" y="769620"/>
                  </a:lnTo>
                  <a:lnTo>
                    <a:pt x="22860" y="44196"/>
                  </a:lnTo>
                  <a:lnTo>
                    <a:pt x="0" y="44196"/>
                  </a:lnTo>
                  <a:lnTo>
                    <a:pt x="44196" y="0"/>
                  </a:lnTo>
                  <a:lnTo>
                    <a:pt x="88392" y="44196"/>
                  </a:lnTo>
                  <a:lnTo>
                    <a:pt x="67056" y="44196"/>
                  </a:lnTo>
                  <a:lnTo>
                    <a:pt x="67056" y="769620"/>
                  </a:lnTo>
                  <a:lnTo>
                    <a:pt x="88392" y="769620"/>
                  </a:lnTo>
                  <a:lnTo>
                    <a:pt x="44196" y="812292"/>
                  </a:lnTo>
                  <a:close/>
                </a:path>
              </a:pathLst>
            </a:custGeom>
            <a:solidFill>
              <a:srgbClr val="0070BF"/>
            </a:solidFill>
          </p:spPr>
          <p:txBody>
            <a:bodyPr wrap="square" lIns="0" tIns="0" rIns="0" bIns="0" rtlCol="0"/>
            <a:lstStyle/>
            <a:p>
              <a:endParaRPr sz="1200">
                <a:latin typeface="+mj-lt"/>
              </a:endParaRPr>
            </a:p>
          </p:txBody>
        </p:sp>
        <p:sp>
          <p:nvSpPr>
            <p:cNvPr id="70" name="object 70"/>
            <p:cNvSpPr/>
            <p:nvPr/>
          </p:nvSpPr>
          <p:spPr>
            <a:xfrm>
              <a:off x="7953755" y="3777996"/>
              <a:ext cx="88900" cy="812800"/>
            </a:xfrm>
            <a:custGeom>
              <a:avLst/>
              <a:gdLst/>
              <a:ahLst/>
              <a:cxnLst/>
              <a:rect l="l" t="t" r="r" b="b"/>
              <a:pathLst>
                <a:path w="88900" h="812800">
                  <a:moveTo>
                    <a:pt x="88392" y="44196"/>
                  </a:moveTo>
                  <a:lnTo>
                    <a:pt x="44196" y="0"/>
                  </a:lnTo>
                  <a:lnTo>
                    <a:pt x="0" y="44196"/>
                  </a:lnTo>
                  <a:lnTo>
                    <a:pt x="22860" y="44196"/>
                  </a:lnTo>
                  <a:lnTo>
                    <a:pt x="22860" y="769620"/>
                  </a:lnTo>
                  <a:lnTo>
                    <a:pt x="0" y="769620"/>
                  </a:lnTo>
                  <a:lnTo>
                    <a:pt x="44196" y="812292"/>
                  </a:lnTo>
                  <a:lnTo>
                    <a:pt x="88392" y="769620"/>
                  </a:lnTo>
                  <a:lnTo>
                    <a:pt x="67056" y="769620"/>
                  </a:lnTo>
                  <a:lnTo>
                    <a:pt x="67056" y="44196"/>
                  </a:lnTo>
                  <a:lnTo>
                    <a:pt x="88392" y="44196"/>
                  </a:lnTo>
                  <a:close/>
                </a:path>
              </a:pathLst>
            </a:custGeom>
            <a:ln w="4572">
              <a:solidFill>
                <a:srgbClr val="0070BF"/>
              </a:solidFill>
            </a:ln>
          </p:spPr>
          <p:txBody>
            <a:bodyPr wrap="square" lIns="0" tIns="0" rIns="0" bIns="0" rtlCol="0"/>
            <a:lstStyle/>
            <a:p>
              <a:endParaRPr sz="1200">
                <a:latin typeface="+mj-lt"/>
              </a:endParaRPr>
            </a:p>
          </p:txBody>
        </p:sp>
        <p:sp>
          <p:nvSpPr>
            <p:cNvPr id="71" name="object 71"/>
            <p:cNvSpPr/>
            <p:nvPr/>
          </p:nvSpPr>
          <p:spPr>
            <a:xfrm>
              <a:off x="347469" y="3994404"/>
              <a:ext cx="9698737" cy="164089"/>
            </a:xfrm>
            <a:custGeom>
              <a:avLst/>
              <a:gdLst/>
              <a:ahLst/>
              <a:cxnLst/>
              <a:rect l="l" t="t" r="r" b="b"/>
              <a:pathLst>
                <a:path w="9664065" h="182879">
                  <a:moveTo>
                    <a:pt x="9633204" y="182879"/>
                  </a:moveTo>
                  <a:lnTo>
                    <a:pt x="30480" y="182879"/>
                  </a:lnTo>
                  <a:lnTo>
                    <a:pt x="18645" y="180474"/>
                  </a:lnTo>
                  <a:lnTo>
                    <a:pt x="8953" y="173926"/>
                  </a:lnTo>
                  <a:lnTo>
                    <a:pt x="2405" y="164234"/>
                  </a:lnTo>
                  <a:lnTo>
                    <a:pt x="0" y="152399"/>
                  </a:lnTo>
                  <a:lnTo>
                    <a:pt x="0" y="30479"/>
                  </a:lnTo>
                  <a:lnTo>
                    <a:pt x="2405" y="18645"/>
                  </a:lnTo>
                  <a:lnTo>
                    <a:pt x="8953" y="8953"/>
                  </a:lnTo>
                  <a:lnTo>
                    <a:pt x="18645" y="2405"/>
                  </a:lnTo>
                  <a:lnTo>
                    <a:pt x="30480" y="0"/>
                  </a:lnTo>
                  <a:lnTo>
                    <a:pt x="9633204" y="0"/>
                  </a:lnTo>
                  <a:lnTo>
                    <a:pt x="9645038" y="2405"/>
                  </a:lnTo>
                  <a:lnTo>
                    <a:pt x="9654730" y="8953"/>
                  </a:lnTo>
                  <a:lnTo>
                    <a:pt x="9661278" y="18645"/>
                  </a:lnTo>
                  <a:lnTo>
                    <a:pt x="9663684" y="30479"/>
                  </a:lnTo>
                  <a:lnTo>
                    <a:pt x="9663684" y="152399"/>
                  </a:lnTo>
                  <a:lnTo>
                    <a:pt x="9661278" y="164234"/>
                  </a:lnTo>
                  <a:lnTo>
                    <a:pt x="9654730" y="173926"/>
                  </a:lnTo>
                  <a:lnTo>
                    <a:pt x="9645038" y="180474"/>
                  </a:lnTo>
                  <a:lnTo>
                    <a:pt x="9633204" y="182879"/>
                  </a:lnTo>
                  <a:close/>
                </a:path>
              </a:pathLst>
            </a:custGeom>
            <a:solidFill>
              <a:srgbClr val="FFBF00"/>
            </a:solidFill>
          </p:spPr>
          <p:txBody>
            <a:bodyPr wrap="square" lIns="0" tIns="0" rIns="0" bIns="0" rtlCol="0"/>
            <a:lstStyle/>
            <a:p>
              <a:endParaRPr sz="1200">
                <a:latin typeface="+mj-lt"/>
              </a:endParaRPr>
            </a:p>
          </p:txBody>
        </p:sp>
      </p:grpSp>
      <p:sp>
        <p:nvSpPr>
          <p:cNvPr id="73" name="object 73"/>
          <p:cNvSpPr txBox="1"/>
          <p:nvPr/>
        </p:nvSpPr>
        <p:spPr>
          <a:xfrm>
            <a:off x="3631339" y="2440367"/>
            <a:ext cx="1855991" cy="425682"/>
          </a:xfrm>
          <a:prstGeom prst="rect">
            <a:avLst/>
          </a:prstGeom>
        </p:spPr>
        <p:txBody>
          <a:bodyPr vert="horz" wrap="square" lIns="0" tIns="10085" rIns="0" bIns="0" rtlCol="0">
            <a:spAutoFit/>
          </a:bodyPr>
          <a:lstStyle/>
          <a:p>
            <a:pPr marL="201717">
              <a:spcBef>
                <a:spcPts val="79"/>
              </a:spcBef>
            </a:pPr>
            <a:r>
              <a:rPr sz="900" spc="7" dirty="0">
                <a:solidFill>
                  <a:schemeClr val="bg1"/>
                </a:solidFill>
                <a:latin typeface="+mj-lt"/>
                <a:cs typeface="Carlito"/>
              </a:rPr>
              <a:t>16G </a:t>
            </a:r>
            <a:r>
              <a:rPr sz="900" spc="3" dirty="0">
                <a:solidFill>
                  <a:schemeClr val="bg1"/>
                </a:solidFill>
                <a:latin typeface="+mj-lt"/>
                <a:cs typeface="Carlito"/>
              </a:rPr>
              <a:t>FC </a:t>
            </a:r>
            <a:r>
              <a:rPr sz="900" dirty="0">
                <a:solidFill>
                  <a:schemeClr val="bg1"/>
                </a:solidFill>
                <a:latin typeface="+mj-lt"/>
                <a:cs typeface="Carlito"/>
              </a:rPr>
              <a:t>Fabric in</a:t>
            </a:r>
            <a:r>
              <a:rPr sz="900" spc="-30" dirty="0">
                <a:solidFill>
                  <a:schemeClr val="bg1"/>
                </a:solidFill>
                <a:latin typeface="+mj-lt"/>
                <a:cs typeface="Carlito"/>
              </a:rPr>
              <a:t> </a:t>
            </a:r>
            <a:r>
              <a:rPr sz="900" spc="7" dirty="0">
                <a:solidFill>
                  <a:schemeClr val="bg1"/>
                </a:solidFill>
                <a:latin typeface="+mj-lt"/>
                <a:cs typeface="Carlito"/>
              </a:rPr>
              <a:t>HA</a:t>
            </a:r>
            <a:endParaRPr sz="900" dirty="0">
              <a:solidFill>
                <a:schemeClr val="bg1"/>
              </a:solidFill>
              <a:latin typeface="+mj-lt"/>
              <a:cs typeface="Carlito"/>
            </a:endParaRPr>
          </a:p>
          <a:p>
            <a:pPr>
              <a:spcBef>
                <a:spcPts val="13"/>
              </a:spcBef>
            </a:pPr>
            <a:endParaRPr sz="900" dirty="0">
              <a:latin typeface="+mj-lt"/>
              <a:cs typeface="Carlito"/>
            </a:endParaRPr>
          </a:p>
          <a:p>
            <a:pPr marL="8405"/>
            <a:r>
              <a:rPr sz="900" spc="3" dirty="0">
                <a:latin typeface="+mj-lt"/>
                <a:cs typeface="Carlito"/>
              </a:rPr>
              <a:t>10</a:t>
            </a:r>
            <a:r>
              <a:rPr sz="900" spc="7" dirty="0">
                <a:latin typeface="+mj-lt"/>
                <a:cs typeface="Carlito"/>
              </a:rPr>
              <a:t>G </a:t>
            </a:r>
            <a:r>
              <a:rPr sz="900" spc="3" dirty="0">
                <a:latin typeface="+mj-lt"/>
                <a:cs typeface="Carlito"/>
              </a:rPr>
              <a:t>Ethernet </a:t>
            </a:r>
            <a:r>
              <a:rPr sz="900" dirty="0">
                <a:latin typeface="+mj-lt"/>
                <a:cs typeface="Carlito"/>
              </a:rPr>
              <a:t>Fabric </a:t>
            </a:r>
            <a:r>
              <a:rPr sz="900" spc="3" dirty="0">
                <a:latin typeface="+mj-lt"/>
                <a:cs typeface="Carlito"/>
              </a:rPr>
              <a:t>in</a:t>
            </a:r>
            <a:r>
              <a:rPr sz="900" spc="-60" dirty="0">
                <a:latin typeface="+mj-lt"/>
                <a:cs typeface="Carlito"/>
              </a:rPr>
              <a:t> </a:t>
            </a:r>
            <a:r>
              <a:rPr sz="900" spc="3" dirty="0">
                <a:latin typeface="+mj-lt"/>
                <a:cs typeface="Carlito"/>
              </a:rPr>
              <a:t>HA</a:t>
            </a:r>
            <a:endParaRPr sz="900" dirty="0">
              <a:latin typeface="+mj-lt"/>
              <a:cs typeface="Carlito"/>
            </a:endParaRPr>
          </a:p>
        </p:txBody>
      </p:sp>
      <p:sp>
        <p:nvSpPr>
          <p:cNvPr id="74" name="object 74"/>
          <p:cNvSpPr txBox="1"/>
          <p:nvPr/>
        </p:nvSpPr>
        <p:spPr>
          <a:xfrm>
            <a:off x="5805647" y="4052200"/>
            <a:ext cx="1524779" cy="391396"/>
          </a:xfrm>
          <a:prstGeom prst="rect">
            <a:avLst/>
          </a:prstGeom>
          <a:ln w="10667">
            <a:solidFill>
              <a:srgbClr val="5B9AD4"/>
            </a:solidFill>
          </a:ln>
        </p:spPr>
        <p:txBody>
          <a:bodyPr vert="horz" wrap="square" lIns="0" tIns="21851" rIns="0" bIns="0" rtlCol="0">
            <a:spAutoFit/>
          </a:bodyPr>
          <a:lstStyle/>
          <a:p>
            <a:pPr marL="49168">
              <a:spcBef>
                <a:spcPts val="171"/>
              </a:spcBef>
            </a:pPr>
            <a:r>
              <a:rPr sz="800" spc="-7" dirty="0">
                <a:latin typeface="+mj-lt"/>
                <a:cs typeface="Arial"/>
              </a:rPr>
              <a:t>120 SSD </a:t>
            </a:r>
            <a:r>
              <a:rPr sz="800" spc="-3" dirty="0">
                <a:latin typeface="+mj-lt"/>
                <a:cs typeface="Arial"/>
              </a:rPr>
              <a:t>for </a:t>
            </a:r>
            <a:r>
              <a:rPr sz="800" spc="-7" dirty="0">
                <a:latin typeface="+mj-lt"/>
                <a:cs typeface="Arial"/>
              </a:rPr>
              <a:t>HANA</a:t>
            </a:r>
            <a:r>
              <a:rPr sz="800" spc="-66" dirty="0">
                <a:latin typeface="+mj-lt"/>
                <a:cs typeface="Arial"/>
              </a:rPr>
              <a:t> </a:t>
            </a:r>
            <a:r>
              <a:rPr sz="800" spc="-7" dirty="0">
                <a:latin typeface="+mj-lt"/>
                <a:cs typeface="Arial"/>
              </a:rPr>
              <a:t>Nodes</a:t>
            </a:r>
            <a:endParaRPr sz="800" dirty="0">
              <a:latin typeface="+mj-lt"/>
              <a:cs typeface="Arial"/>
            </a:endParaRPr>
          </a:p>
          <a:p>
            <a:pPr>
              <a:spcBef>
                <a:spcPts val="17"/>
              </a:spcBef>
            </a:pPr>
            <a:endParaRPr sz="800" dirty="0">
              <a:latin typeface="+mj-lt"/>
              <a:cs typeface="Arial"/>
            </a:endParaRPr>
          </a:p>
          <a:p>
            <a:pPr marL="49168"/>
            <a:r>
              <a:rPr sz="800" spc="-7" dirty="0">
                <a:latin typeface="+mj-lt"/>
                <a:cs typeface="Arial"/>
              </a:rPr>
              <a:t>140 </a:t>
            </a:r>
            <a:r>
              <a:rPr sz="800" dirty="0">
                <a:latin typeface="+mj-lt"/>
                <a:cs typeface="Arial"/>
              </a:rPr>
              <a:t>TB </a:t>
            </a:r>
            <a:r>
              <a:rPr lang="en-US" sz="800" spc="-7" dirty="0">
                <a:latin typeface="+mj-lt"/>
                <a:cs typeface="Arial"/>
              </a:rPr>
              <a:t>SAS</a:t>
            </a:r>
            <a:r>
              <a:rPr sz="800" spc="-7" dirty="0">
                <a:latin typeface="+mj-lt"/>
                <a:cs typeface="Arial"/>
              </a:rPr>
              <a:t> </a:t>
            </a:r>
            <a:r>
              <a:rPr sz="800" spc="-3" dirty="0">
                <a:latin typeface="+mj-lt"/>
                <a:cs typeface="Arial"/>
              </a:rPr>
              <a:t>(Effective) for</a:t>
            </a:r>
            <a:r>
              <a:rPr sz="800" spc="-119" dirty="0">
                <a:latin typeface="+mj-lt"/>
                <a:cs typeface="Arial"/>
              </a:rPr>
              <a:t> </a:t>
            </a:r>
            <a:r>
              <a:rPr sz="800" spc="-7" dirty="0" err="1">
                <a:latin typeface="+mj-lt"/>
                <a:cs typeface="Arial"/>
              </a:rPr>
              <a:t>Appls</a:t>
            </a:r>
            <a:endParaRPr sz="800" dirty="0">
              <a:latin typeface="+mj-lt"/>
              <a:cs typeface="Arial"/>
            </a:endParaRPr>
          </a:p>
        </p:txBody>
      </p:sp>
      <p:grpSp>
        <p:nvGrpSpPr>
          <p:cNvPr id="75" name="object 75"/>
          <p:cNvGrpSpPr/>
          <p:nvPr/>
        </p:nvGrpSpPr>
        <p:grpSpPr>
          <a:xfrm>
            <a:off x="1778590" y="2199230"/>
            <a:ext cx="3755385" cy="1036936"/>
            <a:chOff x="1321308" y="3169919"/>
            <a:chExt cx="5674804" cy="1566926"/>
          </a:xfrm>
        </p:grpSpPr>
        <p:sp>
          <p:nvSpPr>
            <p:cNvPr id="76" name="object 76"/>
            <p:cNvSpPr/>
            <p:nvPr/>
          </p:nvSpPr>
          <p:spPr>
            <a:xfrm>
              <a:off x="1321308" y="3174491"/>
              <a:ext cx="71755" cy="798830"/>
            </a:xfrm>
            <a:custGeom>
              <a:avLst/>
              <a:gdLst/>
              <a:ahLst/>
              <a:cxnLst/>
              <a:rect l="l" t="t" r="r" b="b"/>
              <a:pathLst>
                <a:path w="71755" h="798829">
                  <a:moveTo>
                    <a:pt x="35052" y="798576"/>
                  </a:moveTo>
                  <a:lnTo>
                    <a:pt x="0" y="761999"/>
                  </a:lnTo>
                  <a:lnTo>
                    <a:pt x="16764" y="761999"/>
                  </a:lnTo>
                  <a:lnTo>
                    <a:pt x="16764" y="36575"/>
                  </a:lnTo>
                  <a:lnTo>
                    <a:pt x="0" y="36575"/>
                  </a:lnTo>
                  <a:lnTo>
                    <a:pt x="35052" y="0"/>
                  </a:lnTo>
                  <a:lnTo>
                    <a:pt x="71628" y="36575"/>
                  </a:lnTo>
                  <a:lnTo>
                    <a:pt x="53340" y="36575"/>
                  </a:lnTo>
                  <a:lnTo>
                    <a:pt x="53340" y="761999"/>
                  </a:lnTo>
                  <a:lnTo>
                    <a:pt x="71628" y="761999"/>
                  </a:lnTo>
                  <a:lnTo>
                    <a:pt x="35052" y="798576"/>
                  </a:lnTo>
                  <a:close/>
                </a:path>
              </a:pathLst>
            </a:custGeom>
            <a:solidFill>
              <a:srgbClr val="FFBF00"/>
            </a:solidFill>
          </p:spPr>
          <p:txBody>
            <a:bodyPr wrap="square" lIns="0" tIns="0" rIns="0" bIns="0" rtlCol="0"/>
            <a:lstStyle/>
            <a:p>
              <a:endParaRPr sz="1200">
                <a:latin typeface="+mj-lt"/>
              </a:endParaRPr>
            </a:p>
          </p:txBody>
        </p:sp>
        <p:sp>
          <p:nvSpPr>
            <p:cNvPr id="77" name="object 77"/>
            <p:cNvSpPr/>
            <p:nvPr/>
          </p:nvSpPr>
          <p:spPr>
            <a:xfrm>
              <a:off x="1321308" y="3174491"/>
              <a:ext cx="71755" cy="798830"/>
            </a:xfrm>
            <a:custGeom>
              <a:avLst/>
              <a:gdLst/>
              <a:ahLst/>
              <a:cxnLst/>
              <a:rect l="l" t="t" r="r" b="b"/>
              <a:pathLst>
                <a:path w="71755" h="798829">
                  <a:moveTo>
                    <a:pt x="71628" y="36575"/>
                  </a:moveTo>
                  <a:lnTo>
                    <a:pt x="35052" y="0"/>
                  </a:lnTo>
                  <a:lnTo>
                    <a:pt x="0" y="36575"/>
                  </a:lnTo>
                  <a:lnTo>
                    <a:pt x="16764" y="36575"/>
                  </a:lnTo>
                  <a:lnTo>
                    <a:pt x="16764" y="761999"/>
                  </a:lnTo>
                  <a:lnTo>
                    <a:pt x="0" y="761999"/>
                  </a:lnTo>
                  <a:lnTo>
                    <a:pt x="35052" y="798576"/>
                  </a:lnTo>
                  <a:lnTo>
                    <a:pt x="71628" y="761999"/>
                  </a:lnTo>
                  <a:lnTo>
                    <a:pt x="53340" y="761999"/>
                  </a:lnTo>
                  <a:lnTo>
                    <a:pt x="53340" y="36575"/>
                  </a:lnTo>
                  <a:lnTo>
                    <a:pt x="71628" y="36575"/>
                  </a:lnTo>
                  <a:close/>
                </a:path>
              </a:pathLst>
            </a:custGeom>
            <a:ln w="4572">
              <a:solidFill>
                <a:srgbClr val="FFBF00"/>
              </a:solidFill>
            </a:ln>
          </p:spPr>
          <p:txBody>
            <a:bodyPr wrap="square" lIns="0" tIns="0" rIns="0" bIns="0" rtlCol="0"/>
            <a:lstStyle/>
            <a:p>
              <a:endParaRPr sz="1200">
                <a:latin typeface="+mj-lt"/>
              </a:endParaRPr>
            </a:p>
          </p:txBody>
        </p:sp>
        <p:sp>
          <p:nvSpPr>
            <p:cNvPr id="78" name="object 78"/>
            <p:cNvSpPr/>
            <p:nvPr/>
          </p:nvSpPr>
          <p:spPr>
            <a:xfrm>
              <a:off x="1589531" y="3189731"/>
              <a:ext cx="70485" cy="797560"/>
            </a:xfrm>
            <a:custGeom>
              <a:avLst/>
              <a:gdLst/>
              <a:ahLst/>
              <a:cxnLst/>
              <a:rect l="l" t="t" r="r" b="b"/>
              <a:pathLst>
                <a:path w="70485" h="797560">
                  <a:moveTo>
                    <a:pt x="35051" y="797051"/>
                  </a:moveTo>
                  <a:lnTo>
                    <a:pt x="0" y="761999"/>
                  </a:lnTo>
                  <a:lnTo>
                    <a:pt x="16763" y="761999"/>
                  </a:lnTo>
                  <a:lnTo>
                    <a:pt x="16763" y="35051"/>
                  </a:lnTo>
                  <a:lnTo>
                    <a:pt x="0" y="35051"/>
                  </a:lnTo>
                  <a:lnTo>
                    <a:pt x="35051" y="0"/>
                  </a:lnTo>
                  <a:lnTo>
                    <a:pt x="70103" y="35051"/>
                  </a:lnTo>
                  <a:lnTo>
                    <a:pt x="51815" y="35051"/>
                  </a:lnTo>
                  <a:lnTo>
                    <a:pt x="51815" y="761999"/>
                  </a:lnTo>
                  <a:lnTo>
                    <a:pt x="70103" y="761999"/>
                  </a:lnTo>
                  <a:lnTo>
                    <a:pt x="35051" y="797051"/>
                  </a:lnTo>
                  <a:close/>
                </a:path>
              </a:pathLst>
            </a:custGeom>
            <a:solidFill>
              <a:srgbClr val="FFBF00"/>
            </a:solidFill>
          </p:spPr>
          <p:txBody>
            <a:bodyPr wrap="square" lIns="0" tIns="0" rIns="0" bIns="0" rtlCol="0"/>
            <a:lstStyle/>
            <a:p>
              <a:endParaRPr sz="1200">
                <a:latin typeface="+mj-lt"/>
              </a:endParaRPr>
            </a:p>
          </p:txBody>
        </p:sp>
        <p:sp>
          <p:nvSpPr>
            <p:cNvPr id="79" name="object 79"/>
            <p:cNvSpPr/>
            <p:nvPr/>
          </p:nvSpPr>
          <p:spPr>
            <a:xfrm>
              <a:off x="1589531" y="3189731"/>
              <a:ext cx="70485" cy="797560"/>
            </a:xfrm>
            <a:custGeom>
              <a:avLst/>
              <a:gdLst/>
              <a:ahLst/>
              <a:cxnLst/>
              <a:rect l="l" t="t" r="r" b="b"/>
              <a:pathLst>
                <a:path w="70485" h="797560">
                  <a:moveTo>
                    <a:pt x="70103" y="35051"/>
                  </a:moveTo>
                  <a:lnTo>
                    <a:pt x="35051" y="0"/>
                  </a:lnTo>
                  <a:lnTo>
                    <a:pt x="0" y="35051"/>
                  </a:lnTo>
                  <a:lnTo>
                    <a:pt x="16763" y="35051"/>
                  </a:lnTo>
                  <a:lnTo>
                    <a:pt x="16763" y="761999"/>
                  </a:lnTo>
                  <a:lnTo>
                    <a:pt x="0" y="761999"/>
                  </a:lnTo>
                  <a:lnTo>
                    <a:pt x="35051" y="797051"/>
                  </a:lnTo>
                  <a:lnTo>
                    <a:pt x="70103" y="761999"/>
                  </a:lnTo>
                  <a:lnTo>
                    <a:pt x="51815" y="761999"/>
                  </a:lnTo>
                  <a:lnTo>
                    <a:pt x="51815" y="35051"/>
                  </a:lnTo>
                  <a:lnTo>
                    <a:pt x="70103" y="35051"/>
                  </a:lnTo>
                  <a:close/>
                </a:path>
              </a:pathLst>
            </a:custGeom>
            <a:ln w="4572">
              <a:solidFill>
                <a:srgbClr val="FFBF00"/>
              </a:solidFill>
            </a:ln>
          </p:spPr>
          <p:txBody>
            <a:bodyPr wrap="square" lIns="0" tIns="0" rIns="0" bIns="0" rtlCol="0"/>
            <a:lstStyle/>
            <a:p>
              <a:endParaRPr sz="1200">
                <a:latin typeface="+mj-lt"/>
              </a:endParaRPr>
            </a:p>
          </p:txBody>
        </p:sp>
        <p:sp>
          <p:nvSpPr>
            <p:cNvPr id="80" name="object 80"/>
            <p:cNvSpPr/>
            <p:nvPr/>
          </p:nvSpPr>
          <p:spPr>
            <a:xfrm>
              <a:off x="3576827" y="3169919"/>
              <a:ext cx="71755" cy="798830"/>
            </a:xfrm>
            <a:custGeom>
              <a:avLst/>
              <a:gdLst/>
              <a:ahLst/>
              <a:cxnLst/>
              <a:rect l="l" t="t" r="r" b="b"/>
              <a:pathLst>
                <a:path w="71754" h="798829">
                  <a:moveTo>
                    <a:pt x="35051" y="798576"/>
                  </a:moveTo>
                  <a:lnTo>
                    <a:pt x="0" y="761999"/>
                  </a:lnTo>
                  <a:lnTo>
                    <a:pt x="18287" y="761999"/>
                  </a:lnTo>
                  <a:lnTo>
                    <a:pt x="18287" y="36575"/>
                  </a:lnTo>
                  <a:lnTo>
                    <a:pt x="0" y="36575"/>
                  </a:lnTo>
                  <a:lnTo>
                    <a:pt x="35051" y="0"/>
                  </a:lnTo>
                  <a:lnTo>
                    <a:pt x="71627" y="36575"/>
                  </a:lnTo>
                  <a:lnTo>
                    <a:pt x="53339" y="36575"/>
                  </a:lnTo>
                  <a:lnTo>
                    <a:pt x="53339" y="761999"/>
                  </a:lnTo>
                  <a:lnTo>
                    <a:pt x="71627" y="761999"/>
                  </a:lnTo>
                  <a:lnTo>
                    <a:pt x="35051" y="798576"/>
                  </a:lnTo>
                  <a:close/>
                </a:path>
              </a:pathLst>
            </a:custGeom>
            <a:solidFill>
              <a:srgbClr val="FFBF00"/>
            </a:solidFill>
          </p:spPr>
          <p:txBody>
            <a:bodyPr wrap="square" lIns="0" tIns="0" rIns="0" bIns="0" rtlCol="0"/>
            <a:lstStyle/>
            <a:p>
              <a:endParaRPr sz="1200">
                <a:latin typeface="+mj-lt"/>
              </a:endParaRPr>
            </a:p>
          </p:txBody>
        </p:sp>
        <p:sp>
          <p:nvSpPr>
            <p:cNvPr id="81" name="object 81"/>
            <p:cNvSpPr/>
            <p:nvPr/>
          </p:nvSpPr>
          <p:spPr>
            <a:xfrm>
              <a:off x="3576827" y="3169919"/>
              <a:ext cx="71755" cy="798830"/>
            </a:xfrm>
            <a:custGeom>
              <a:avLst/>
              <a:gdLst/>
              <a:ahLst/>
              <a:cxnLst/>
              <a:rect l="l" t="t" r="r" b="b"/>
              <a:pathLst>
                <a:path w="71754" h="798829">
                  <a:moveTo>
                    <a:pt x="71627" y="36575"/>
                  </a:moveTo>
                  <a:lnTo>
                    <a:pt x="35051" y="0"/>
                  </a:lnTo>
                  <a:lnTo>
                    <a:pt x="0" y="36575"/>
                  </a:lnTo>
                  <a:lnTo>
                    <a:pt x="18287" y="36575"/>
                  </a:lnTo>
                  <a:lnTo>
                    <a:pt x="18287" y="761999"/>
                  </a:lnTo>
                  <a:lnTo>
                    <a:pt x="0" y="761999"/>
                  </a:lnTo>
                  <a:lnTo>
                    <a:pt x="35051" y="798576"/>
                  </a:lnTo>
                  <a:lnTo>
                    <a:pt x="71627" y="761999"/>
                  </a:lnTo>
                  <a:lnTo>
                    <a:pt x="53339" y="761999"/>
                  </a:lnTo>
                  <a:lnTo>
                    <a:pt x="53339" y="36575"/>
                  </a:lnTo>
                  <a:lnTo>
                    <a:pt x="71627" y="36575"/>
                  </a:lnTo>
                  <a:close/>
                </a:path>
              </a:pathLst>
            </a:custGeom>
            <a:ln w="4572">
              <a:solidFill>
                <a:srgbClr val="FFBF00"/>
              </a:solidFill>
            </a:ln>
          </p:spPr>
          <p:txBody>
            <a:bodyPr wrap="square" lIns="0" tIns="0" rIns="0" bIns="0" rtlCol="0"/>
            <a:lstStyle/>
            <a:p>
              <a:endParaRPr sz="1200">
                <a:latin typeface="+mj-lt"/>
              </a:endParaRPr>
            </a:p>
          </p:txBody>
        </p:sp>
        <p:sp>
          <p:nvSpPr>
            <p:cNvPr id="82" name="object 82"/>
            <p:cNvSpPr/>
            <p:nvPr/>
          </p:nvSpPr>
          <p:spPr>
            <a:xfrm>
              <a:off x="3845051" y="3174491"/>
              <a:ext cx="70485" cy="797560"/>
            </a:xfrm>
            <a:custGeom>
              <a:avLst/>
              <a:gdLst/>
              <a:ahLst/>
              <a:cxnLst/>
              <a:rect l="l" t="t" r="r" b="b"/>
              <a:pathLst>
                <a:path w="70485" h="797560">
                  <a:moveTo>
                    <a:pt x="35051" y="797051"/>
                  </a:moveTo>
                  <a:lnTo>
                    <a:pt x="0" y="761999"/>
                  </a:lnTo>
                  <a:lnTo>
                    <a:pt x="16763" y="761999"/>
                  </a:lnTo>
                  <a:lnTo>
                    <a:pt x="16763" y="35051"/>
                  </a:lnTo>
                  <a:lnTo>
                    <a:pt x="0" y="35051"/>
                  </a:lnTo>
                  <a:lnTo>
                    <a:pt x="35051" y="0"/>
                  </a:lnTo>
                  <a:lnTo>
                    <a:pt x="70103" y="35051"/>
                  </a:lnTo>
                  <a:lnTo>
                    <a:pt x="51815" y="35051"/>
                  </a:lnTo>
                  <a:lnTo>
                    <a:pt x="51815" y="761999"/>
                  </a:lnTo>
                  <a:lnTo>
                    <a:pt x="70103" y="761999"/>
                  </a:lnTo>
                  <a:lnTo>
                    <a:pt x="35051" y="797051"/>
                  </a:lnTo>
                  <a:close/>
                </a:path>
              </a:pathLst>
            </a:custGeom>
            <a:solidFill>
              <a:srgbClr val="FFBF00"/>
            </a:solidFill>
          </p:spPr>
          <p:txBody>
            <a:bodyPr wrap="square" lIns="0" tIns="0" rIns="0" bIns="0" rtlCol="0"/>
            <a:lstStyle/>
            <a:p>
              <a:endParaRPr sz="1200">
                <a:latin typeface="+mj-lt"/>
              </a:endParaRPr>
            </a:p>
          </p:txBody>
        </p:sp>
        <p:sp>
          <p:nvSpPr>
            <p:cNvPr id="83" name="object 83"/>
            <p:cNvSpPr/>
            <p:nvPr/>
          </p:nvSpPr>
          <p:spPr>
            <a:xfrm>
              <a:off x="3845051" y="3174491"/>
              <a:ext cx="70485" cy="797560"/>
            </a:xfrm>
            <a:custGeom>
              <a:avLst/>
              <a:gdLst/>
              <a:ahLst/>
              <a:cxnLst/>
              <a:rect l="l" t="t" r="r" b="b"/>
              <a:pathLst>
                <a:path w="70485" h="797560">
                  <a:moveTo>
                    <a:pt x="70103" y="35051"/>
                  </a:moveTo>
                  <a:lnTo>
                    <a:pt x="35051" y="0"/>
                  </a:lnTo>
                  <a:lnTo>
                    <a:pt x="0" y="35051"/>
                  </a:lnTo>
                  <a:lnTo>
                    <a:pt x="16763" y="35051"/>
                  </a:lnTo>
                  <a:lnTo>
                    <a:pt x="16763" y="761999"/>
                  </a:lnTo>
                  <a:lnTo>
                    <a:pt x="0" y="761999"/>
                  </a:lnTo>
                  <a:lnTo>
                    <a:pt x="35051" y="797051"/>
                  </a:lnTo>
                  <a:lnTo>
                    <a:pt x="70103" y="761999"/>
                  </a:lnTo>
                  <a:lnTo>
                    <a:pt x="51815" y="761999"/>
                  </a:lnTo>
                  <a:lnTo>
                    <a:pt x="51815" y="35051"/>
                  </a:lnTo>
                  <a:lnTo>
                    <a:pt x="70103" y="35051"/>
                  </a:lnTo>
                  <a:close/>
                </a:path>
              </a:pathLst>
            </a:custGeom>
            <a:ln w="4572">
              <a:solidFill>
                <a:srgbClr val="FFBF00"/>
              </a:solidFill>
            </a:ln>
          </p:spPr>
          <p:txBody>
            <a:bodyPr wrap="square" lIns="0" tIns="0" rIns="0" bIns="0" rtlCol="0"/>
            <a:lstStyle/>
            <a:p>
              <a:endParaRPr sz="1200">
                <a:latin typeface="+mj-lt"/>
              </a:endParaRPr>
            </a:p>
          </p:txBody>
        </p:sp>
        <p:sp>
          <p:nvSpPr>
            <p:cNvPr id="84" name="object 84"/>
            <p:cNvSpPr/>
            <p:nvPr/>
          </p:nvSpPr>
          <p:spPr>
            <a:xfrm>
              <a:off x="6636510" y="3188145"/>
              <a:ext cx="73661" cy="798829"/>
            </a:xfrm>
            <a:custGeom>
              <a:avLst/>
              <a:gdLst/>
              <a:ahLst/>
              <a:cxnLst/>
              <a:rect l="l" t="t" r="r" b="b"/>
              <a:pathLst>
                <a:path w="73659" h="798829">
                  <a:moveTo>
                    <a:pt x="36575" y="798576"/>
                  </a:moveTo>
                  <a:lnTo>
                    <a:pt x="0" y="761999"/>
                  </a:lnTo>
                  <a:lnTo>
                    <a:pt x="18287" y="761999"/>
                  </a:lnTo>
                  <a:lnTo>
                    <a:pt x="18287" y="36575"/>
                  </a:lnTo>
                  <a:lnTo>
                    <a:pt x="0" y="36575"/>
                  </a:lnTo>
                  <a:lnTo>
                    <a:pt x="36575" y="0"/>
                  </a:lnTo>
                  <a:lnTo>
                    <a:pt x="73151" y="36575"/>
                  </a:lnTo>
                  <a:lnTo>
                    <a:pt x="54863" y="36575"/>
                  </a:lnTo>
                  <a:lnTo>
                    <a:pt x="54863" y="761999"/>
                  </a:lnTo>
                  <a:lnTo>
                    <a:pt x="73151" y="761999"/>
                  </a:lnTo>
                  <a:lnTo>
                    <a:pt x="36575" y="798576"/>
                  </a:lnTo>
                  <a:close/>
                </a:path>
              </a:pathLst>
            </a:custGeom>
            <a:solidFill>
              <a:srgbClr val="FFBF00"/>
            </a:solidFill>
          </p:spPr>
          <p:txBody>
            <a:bodyPr wrap="square" lIns="0" tIns="0" rIns="0" bIns="0" rtlCol="0"/>
            <a:lstStyle/>
            <a:p>
              <a:endParaRPr sz="1200">
                <a:latin typeface="+mj-lt"/>
              </a:endParaRPr>
            </a:p>
          </p:txBody>
        </p:sp>
        <p:sp>
          <p:nvSpPr>
            <p:cNvPr id="85" name="object 85"/>
            <p:cNvSpPr/>
            <p:nvPr/>
          </p:nvSpPr>
          <p:spPr>
            <a:xfrm>
              <a:off x="6637528" y="3188146"/>
              <a:ext cx="73661" cy="798829"/>
            </a:xfrm>
            <a:custGeom>
              <a:avLst/>
              <a:gdLst/>
              <a:ahLst/>
              <a:cxnLst/>
              <a:rect l="l" t="t" r="r" b="b"/>
              <a:pathLst>
                <a:path w="73659" h="798829">
                  <a:moveTo>
                    <a:pt x="73151" y="36575"/>
                  </a:moveTo>
                  <a:lnTo>
                    <a:pt x="36575" y="0"/>
                  </a:lnTo>
                  <a:lnTo>
                    <a:pt x="0" y="36575"/>
                  </a:lnTo>
                  <a:lnTo>
                    <a:pt x="18287" y="36575"/>
                  </a:lnTo>
                  <a:lnTo>
                    <a:pt x="18287" y="761999"/>
                  </a:lnTo>
                  <a:lnTo>
                    <a:pt x="0" y="761999"/>
                  </a:lnTo>
                  <a:lnTo>
                    <a:pt x="36575" y="798576"/>
                  </a:lnTo>
                  <a:lnTo>
                    <a:pt x="73151" y="761999"/>
                  </a:lnTo>
                  <a:lnTo>
                    <a:pt x="54863" y="761999"/>
                  </a:lnTo>
                  <a:lnTo>
                    <a:pt x="54863" y="36575"/>
                  </a:lnTo>
                  <a:lnTo>
                    <a:pt x="73151" y="36575"/>
                  </a:lnTo>
                  <a:close/>
                </a:path>
              </a:pathLst>
            </a:custGeom>
            <a:ln w="4572">
              <a:solidFill>
                <a:srgbClr val="FFBF00"/>
              </a:solidFill>
            </a:ln>
          </p:spPr>
          <p:txBody>
            <a:bodyPr wrap="square" lIns="0" tIns="0" rIns="0" bIns="0" rtlCol="0"/>
            <a:lstStyle/>
            <a:p>
              <a:endParaRPr sz="1200">
                <a:latin typeface="+mj-lt"/>
              </a:endParaRPr>
            </a:p>
          </p:txBody>
        </p:sp>
        <p:sp>
          <p:nvSpPr>
            <p:cNvPr id="86" name="object 86"/>
            <p:cNvSpPr/>
            <p:nvPr/>
          </p:nvSpPr>
          <p:spPr>
            <a:xfrm>
              <a:off x="6925628" y="3189887"/>
              <a:ext cx="70484" cy="797560"/>
            </a:xfrm>
            <a:custGeom>
              <a:avLst/>
              <a:gdLst/>
              <a:ahLst/>
              <a:cxnLst/>
              <a:rect l="l" t="t" r="r" b="b"/>
              <a:pathLst>
                <a:path w="70484" h="797560">
                  <a:moveTo>
                    <a:pt x="35051" y="797051"/>
                  </a:moveTo>
                  <a:lnTo>
                    <a:pt x="0" y="761999"/>
                  </a:lnTo>
                  <a:lnTo>
                    <a:pt x="16763" y="761999"/>
                  </a:lnTo>
                  <a:lnTo>
                    <a:pt x="16763" y="35051"/>
                  </a:lnTo>
                  <a:lnTo>
                    <a:pt x="0" y="35051"/>
                  </a:lnTo>
                  <a:lnTo>
                    <a:pt x="35051" y="0"/>
                  </a:lnTo>
                  <a:lnTo>
                    <a:pt x="70103" y="35051"/>
                  </a:lnTo>
                  <a:lnTo>
                    <a:pt x="51815" y="35051"/>
                  </a:lnTo>
                  <a:lnTo>
                    <a:pt x="51815" y="761999"/>
                  </a:lnTo>
                  <a:lnTo>
                    <a:pt x="70103" y="761999"/>
                  </a:lnTo>
                  <a:lnTo>
                    <a:pt x="35051" y="797051"/>
                  </a:lnTo>
                  <a:close/>
                </a:path>
              </a:pathLst>
            </a:custGeom>
            <a:solidFill>
              <a:srgbClr val="FFBF00"/>
            </a:solidFill>
          </p:spPr>
          <p:txBody>
            <a:bodyPr wrap="square" lIns="0" tIns="0" rIns="0" bIns="0" rtlCol="0"/>
            <a:lstStyle/>
            <a:p>
              <a:endParaRPr sz="1200">
                <a:latin typeface="+mj-lt"/>
              </a:endParaRPr>
            </a:p>
          </p:txBody>
        </p:sp>
        <p:sp>
          <p:nvSpPr>
            <p:cNvPr id="88" name="object 88"/>
            <p:cNvSpPr/>
            <p:nvPr/>
          </p:nvSpPr>
          <p:spPr>
            <a:xfrm>
              <a:off x="1872995" y="4219955"/>
              <a:ext cx="74930" cy="515620"/>
            </a:xfrm>
            <a:custGeom>
              <a:avLst/>
              <a:gdLst/>
              <a:ahLst/>
              <a:cxnLst/>
              <a:rect l="l" t="t" r="r" b="b"/>
              <a:pathLst>
                <a:path w="74930" h="515620">
                  <a:moveTo>
                    <a:pt x="36575" y="515111"/>
                  </a:moveTo>
                  <a:lnTo>
                    <a:pt x="0" y="478535"/>
                  </a:lnTo>
                  <a:lnTo>
                    <a:pt x="18287" y="478535"/>
                  </a:lnTo>
                  <a:lnTo>
                    <a:pt x="18287" y="36575"/>
                  </a:lnTo>
                  <a:lnTo>
                    <a:pt x="0" y="36575"/>
                  </a:lnTo>
                  <a:lnTo>
                    <a:pt x="36575" y="0"/>
                  </a:lnTo>
                  <a:lnTo>
                    <a:pt x="74675" y="36575"/>
                  </a:lnTo>
                  <a:lnTo>
                    <a:pt x="54863" y="36575"/>
                  </a:lnTo>
                  <a:lnTo>
                    <a:pt x="54863" y="478535"/>
                  </a:lnTo>
                  <a:lnTo>
                    <a:pt x="74675" y="478535"/>
                  </a:lnTo>
                  <a:lnTo>
                    <a:pt x="36575" y="515111"/>
                  </a:lnTo>
                  <a:close/>
                </a:path>
              </a:pathLst>
            </a:custGeom>
            <a:solidFill>
              <a:srgbClr val="FFBF00"/>
            </a:solidFill>
          </p:spPr>
          <p:txBody>
            <a:bodyPr wrap="square" lIns="0" tIns="0" rIns="0" bIns="0" rtlCol="0"/>
            <a:lstStyle/>
            <a:p>
              <a:endParaRPr sz="1200">
                <a:latin typeface="+mj-lt"/>
              </a:endParaRPr>
            </a:p>
          </p:txBody>
        </p:sp>
        <p:sp>
          <p:nvSpPr>
            <p:cNvPr id="89" name="object 89"/>
            <p:cNvSpPr/>
            <p:nvPr/>
          </p:nvSpPr>
          <p:spPr>
            <a:xfrm>
              <a:off x="1872995" y="4219955"/>
              <a:ext cx="74930" cy="515620"/>
            </a:xfrm>
            <a:custGeom>
              <a:avLst/>
              <a:gdLst/>
              <a:ahLst/>
              <a:cxnLst/>
              <a:rect l="l" t="t" r="r" b="b"/>
              <a:pathLst>
                <a:path w="74930" h="515620">
                  <a:moveTo>
                    <a:pt x="74675" y="36575"/>
                  </a:moveTo>
                  <a:lnTo>
                    <a:pt x="36575" y="0"/>
                  </a:lnTo>
                  <a:lnTo>
                    <a:pt x="0" y="36575"/>
                  </a:lnTo>
                  <a:lnTo>
                    <a:pt x="18287" y="36575"/>
                  </a:lnTo>
                  <a:lnTo>
                    <a:pt x="18287" y="478535"/>
                  </a:lnTo>
                  <a:lnTo>
                    <a:pt x="0" y="478535"/>
                  </a:lnTo>
                  <a:lnTo>
                    <a:pt x="36575" y="515111"/>
                  </a:lnTo>
                  <a:lnTo>
                    <a:pt x="74675" y="478535"/>
                  </a:lnTo>
                  <a:lnTo>
                    <a:pt x="54863" y="478535"/>
                  </a:lnTo>
                  <a:lnTo>
                    <a:pt x="54863" y="36575"/>
                  </a:lnTo>
                  <a:lnTo>
                    <a:pt x="74675" y="36575"/>
                  </a:lnTo>
                  <a:close/>
                </a:path>
              </a:pathLst>
            </a:custGeom>
            <a:ln w="4572">
              <a:solidFill>
                <a:srgbClr val="FFBF00"/>
              </a:solidFill>
            </a:ln>
          </p:spPr>
          <p:txBody>
            <a:bodyPr wrap="square" lIns="0" tIns="0" rIns="0" bIns="0" rtlCol="0"/>
            <a:lstStyle/>
            <a:p>
              <a:endParaRPr sz="1200">
                <a:latin typeface="+mj-lt"/>
              </a:endParaRPr>
            </a:p>
          </p:txBody>
        </p:sp>
        <p:sp>
          <p:nvSpPr>
            <p:cNvPr id="90" name="object 90"/>
            <p:cNvSpPr/>
            <p:nvPr/>
          </p:nvSpPr>
          <p:spPr>
            <a:xfrm>
              <a:off x="2086355" y="4212336"/>
              <a:ext cx="73660" cy="516890"/>
            </a:xfrm>
            <a:custGeom>
              <a:avLst/>
              <a:gdLst/>
              <a:ahLst/>
              <a:cxnLst/>
              <a:rect l="l" t="t" r="r" b="b"/>
              <a:pathLst>
                <a:path w="73660" h="516889">
                  <a:moveTo>
                    <a:pt x="36575" y="516635"/>
                  </a:moveTo>
                  <a:lnTo>
                    <a:pt x="0" y="480059"/>
                  </a:lnTo>
                  <a:lnTo>
                    <a:pt x="18287" y="480059"/>
                  </a:lnTo>
                  <a:lnTo>
                    <a:pt x="18287" y="36575"/>
                  </a:lnTo>
                  <a:lnTo>
                    <a:pt x="0" y="36575"/>
                  </a:lnTo>
                  <a:lnTo>
                    <a:pt x="36575" y="0"/>
                  </a:lnTo>
                  <a:lnTo>
                    <a:pt x="73151" y="36575"/>
                  </a:lnTo>
                  <a:lnTo>
                    <a:pt x="54863" y="36575"/>
                  </a:lnTo>
                  <a:lnTo>
                    <a:pt x="54863" y="480059"/>
                  </a:lnTo>
                  <a:lnTo>
                    <a:pt x="73151" y="480059"/>
                  </a:lnTo>
                  <a:lnTo>
                    <a:pt x="36575" y="516635"/>
                  </a:lnTo>
                  <a:close/>
                </a:path>
              </a:pathLst>
            </a:custGeom>
            <a:solidFill>
              <a:srgbClr val="FFBF00"/>
            </a:solidFill>
          </p:spPr>
          <p:txBody>
            <a:bodyPr wrap="square" lIns="0" tIns="0" rIns="0" bIns="0" rtlCol="0"/>
            <a:lstStyle/>
            <a:p>
              <a:endParaRPr sz="1200">
                <a:latin typeface="+mj-lt"/>
              </a:endParaRPr>
            </a:p>
          </p:txBody>
        </p:sp>
        <p:sp>
          <p:nvSpPr>
            <p:cNvPr id="91" name="object 91"/>
            <p:cNvSpPr/>
            <p:nvPr/>
          </p:nvSpPr>
          <p:spPr>
            <a:xfrm>
              <a:off x="2086355" y="4212336"/>
              <a:ext cx="73660" cy="516890"/>
            </a:xfrm>
            <a:custGeom>
              <a:avLst/>
              <a:gdLst/>
              <a:ahLst/>
              <a:cxnLst/>
              <a:rect l="l" t="t" r="r" b="b"/>
              <a:pathLst>
                <a:path w="73660" h="516889">
                  <a:moveTo>
                    <a:pt x="73151" y="36575"/>
                  </a:moveTo>
                  <a:lnTo>
                    <a:pt x="36575" y="0"/>
                  </a:lnTo>
                  <a:lnTo>
                    <a:pt x="0" y="36575"/>
                  </a:lnTo>
                  <a:lnTo>
                    <a:pt x="18287" y="36575"/>
                  </a:lnTo>
                  <a:lnTo>
                    <a:pt x="18287" y="480059"/>
                  </a:lnTo>
                  <a:lnTo>
                    <a:pt x="0" y="480059"/>
                  </a:lnTo>
                  <a:lnTo>
                    <a:pt x="36575" y="516635"/>
                  </a:lnTo>
                  <a:lnTo>
                    <a:pt x="73151" y="480059"/>
                  </a:lnTo>
                  <a:lnTo>
                    <a:pt x="54863" y="480059"/>
                  </a:lnTo>
                  <a:lnTo>
                    <a:pt x="54863" y="36575"/>
                  </a:lnTo>
                  <a:lnTo>
                    <a:pt x="73151" y="36575"/>
                  </a:lnTo>
                  <a:close/>
                </a:path>
              </a:pathLst>
            </a:custGeom>
            <a:ln w="4572">
              <a:solidFill>
                <a:srgbClr val="FFBF00"/>
              </a:solidFill>
            </a:ln>
          </p:spPr>
          <p:txBody>
            <a:bodyPr wrap="square" lIns="0" tIns="0" rIns="0" bIns="0" rtlCol="0"/>
            <a:lstStyle/>
            <a:p>
              <a:endParaRPr sz="1200">
                <a:latin typeface="+mj-lt"/>
              </a:endParaRPr>
            </a:p>
          </p:txBody>
        </p:sp>
        <p:sp>
          <p:nvSpPr>
            <p:cNvPr id="92" name="object 92"/>
            <p:cNvSpPr/>
            <p:nvPr/>
          </p:nvSpPr>
          <p:spPr>
            <a:xfrm>
              <a:off x="3974592" y="4215383"/>
              <a:ext cx="74930" cy="515620"/>
            </a:xfrm>
            <a:custGeom>
              <a:avLst/>
              <a:gdLst/>
              <a:ahLst/>
              <a:cxnLst/>
              <a:rect l="l" t="t" r="r" b="b"/>
              <a:pathLst>
                <a:path w="74929" h="515620">
                  <a:moveTo>
                    <a:pt x="38099" y="515111"/>
                  </a:moveTo>
                  <a:lnTo>
                    <a:pt x="0" y="478535"/>
                  </a:lnTo>
                  <a:lnTo>
                    <a:pt x="18287" y="478535"/>
                  </a:lnTo>
                  <a:lnTo>
                    <a:pt x="18287" y="36575"/>
                  </a:lnTo>
                  <a:lnTo>
                    <a:pt x="0" y="36575"/>
                  </a:lnTo>
                  <a:lnTo>
                    <a:pt x="38099" y="0"/>
                  </a:lnTo>
                  <a:lnTo>
                    <a:pt x="74675" y="36575"/>
                  </a:lnTo>
                  <a:lnTo>
                    <a:pt x="56387" y="36575"/>
                  </a:lnTo>
                  <a:lnTo>
                    <a:pt x="56387" y="478535"/>
                  </a:lnTo>
                  <a:lnTo>
                    <a:pt x="74675" y="478535"/>
                  </a:lnTo>
                  <a:lnTo>
                    <a:pt x="38099" y="515111"/>
                  </a:lnTo>
                  <a:close/>
                </a:path>
              </a:pathLst>
            </a:custGeom>
            <a:solidFill>
              <a:srgbClr val="FFBF00"/>
            </a:solidFill>
          </p:spPr>
          <p:txBody>
            <a:bodyPr wrap="square" lIns="0" tIns="0" rIns="0" bIns="0" rtlCol="0"/>
            <a:lstStyle/>
            <a:p>
              <a:endParaRPr sz="1200">
                <a:latin typeface="+mj-lt"/>
              </a:endParaRPr>
            </a:p>
          </p:txBody>
        </p:sp>
        <p:sp>
          <p:nvSpPr>
            <p:cNvPr id="93" name="object 93"/>
            <p:cNvSpPr/>
            <p:nvPr/>
          </p:nvSpPr>
          <p:spPr>
            <a:xfrm>
              <a:off x="3974592" y="4215383"/>
              <a:ext cx="74930" cy="515620"/>
            </a:xfrm>
            <a:custGeom>
              <a:avLst/>
              <a:gdLst/>
              <a:ahLst/>
              <a:cxnLst/>
              <a:rect l="l" t="t" r="r" b="b"/>
              <a:pathLst>
                <a:path w="74929" h="515620">
                  <a:moveTo>
                    <a:pt x="74675" y="36575"/>
                  </a:moveTo>
                  <a:lnTo>
                    <a:pt x="38099" y="0"/>
                  </a:lnTo>
                  <a:lnTo>
                    <a:pt x="0" y="36575"/>
                  </a:lnTo>
                  <a:lnTo>
                    <a:pt x="18287" y="36575"/>
                  </a:lnTo>
                  <a:lnTo>
                    <a:pt x="18287" y="478535"/>
                  </a:lnTo>
                  <a:lnTo>
                    <a:pt x="0" y="478535"/>
                  </a:lnTo>
                  <a:lnTo>
                    <a:pt x="38099" y="515111"/>
                  </a:lnTo>
                  <a:lnTo>
                    <a:pt x="74675" y="478535"/>
                  </a:lnTo>
                  <a:lnTo>
                    <a:pt x="56387" y="478535"/>
                  </a:lnTo>
                  <a:lnTo>
                    <a:pt x="56387" y="36575"/>
                  </a:lnTo>
                  <a:lnTo>
                    <a:pt x="74675" y="36575"/>
                  </a:lnTo>
                  <a:close/>
                </a:path>
              </a:pathLst>
            </a:custGeom>
            <a:ln w="4572">
              <a:solidFill>
                <a:srgbClr val="FFBF00"/>
              </a:solidFill>
            </a:ln>
          </p:spPr>
          <p:txBody>
            <a:bodyPr wrap="square" lIns="0" tIns="0" rIns="0" bIns="0" rtlCol="0"/>
            <a:lstStyle/>
            <a:p>
              <a:endParaRPr sz="1200">
                <a:latin typeface="+mj-lt"/>
              </a:endParaRPr>
            </a:p>
          </p:txBody>
        </p:sp>
        <p:sp>
          <p:nvSpPr>
            <p:cNvPr id="94" name="object 94"/>
            <p:cNvSpPr/>
            <p:nvPr/>
          </p:nvSpPr>
          <p:spPr>
            <a:xfrm>
              <a:off x="4189476" y="4207763"/>
              <a:ext cx="71755" cy="515620"/>
            </a:xfrm>
            <a:custGeom>
              <a:avLst/>
              <a:gdLst/>
              <a:ahLst/>
              <a:cxnLst/>
              <a:rect l="l" t="t" r="r" b="b"/>
              <a:pathLst>
                <a:path w="71754" h="515620">
                  <a:moveTo>
                    <a:pt x="35051" y="515111"/>
                  </a:moveTo>
                  <a:lnTo>
                    <a:pt x="0" y="480059"/>
                  </a:lnTo>
                  <a:lnTo>
                    <a:pt x="16763" y="480059"/>
                  </a:lnTo>
                  <a:lnTo>
                    <a:pt x="16763" y="36575"/>
                  </a:lnTo>
                  <a:lnTo>
                    <a:pt x="0" y="36575"/>
                  </a:lnTo>
                  <a:lnTo>
                    <a:pt x="35051" y="0"/>
                  </a:lnTo>
                  <a:lnTo>
                    <a:pt x="71627" y="36575"/>
                  </a:lnTo>
                  <a:lnTo>
                    <a:pt x="53339" y="36575"/>
                  </a:lnTo>
                  <a:lnTo>
                    <a:pt x="53339" y="480059"/>
                  </a:lnTo>
                  <a:lnTo>
                    <a:pt x="71627" y="480059"/>
                  </a:lnTo>
                  <a:lnTo>
                    <a:pt x="35051" y="515111"/>
                  </a:lnTo>
                  <a:close/>
                </a:path>
              </a:pathLst>
            </a:custGeom>
            <a:solidFill>
              <a:srgbClr val="FFBF00"/>
            </a:solidFill>
          </p:spPr>
          <p:txBody>
            <a:bodyPr wrap="square" lIns="0" tIns="0" rIns="0" bIns="0" rtlCol="0"/>
            <a:lstStyle/>
            <a:p>
              <a:endParaRPr sz="1200">
                <a:latin typeface="+mj-lt"/>
              </a:endParaRPr>
            </a:p>
          </p:txBody>
        </p:sp>
        <p:sp>
          <p:nvSpPr>
            <p:cNvPr id="95" name="object 95"/>
            <p:cNvSpPr/>
            <p:nvPr/>
          </p:nvSpPr>
          <p:spPr>
            <a:xfrm>
              <a:off x="4189476" y="4207763"/>
              <a:ext cx="71755" cy="515620"/>
            </a:xfrm>
            <a:custGeom>
              <a:avLst/>
              <a:gdLst/>
              <a:ahLst/>
              <a:cxnLst/>
              <a:rect l="l" t="t" r="r" b="b"/>
              <a:pathLst>
                <a:path w="71754" h="515620">
                  <a:moveTo>
                    <a:pt x="71627" y="36575"/>
                  </a:moveTo>
                  <a:lnTo>
                    <a:pt x="35051" y="0"/>
                  </a:lnTo>
                  <a:lnTo>
                    <a:pt x="0" y="36575"/>
                  </a:lnTo>
                  <a:lnTo>
                    <a:pt x="16763" y="36575"/>
                  </a:lnTo>
                  <a:lnTo>
                    <a:pt x="16763" y="480059"/>
                  </a:lnTo>
                  <a:lnTo>
                    <a:pt x="0" y="480059"/>
                  </a:lnTo>
                  <a:lnTo>
                    <a:pt x="35051" y="515111"/>
                  </a:lnTo>
                  <a:lnTo>
                    <a:pt x="71627" y="480059"/>
                  </a:lnTo>
                  <a:lnTo>
                    <a:pt x="53339" y="480059"/>
                  </a:lnTo>
                  <a:lnTo>
                    <a:pt x="53339" y="36575"/>
                  </a:lnTo>
                  <a:lnTo>
                    <a:pt x="71627" y="36575"/>
                  </a:lnTo>
                  <a:close/>
                </a:path>
              </a:pathLst>
            </a:custGeom>
            <a:ln w="4572">
              <a:solidFill>
                <a:srgbClr val="FFBF00"/>
              </a:solidFill>
            </a:ln>
          </p:spPr>
          <p:txBody>
            <a:bodyPr wrap="square" lIns="0" tIns="0" rIns="0" bIns="0" rtlCol="0"/>
            <a:lstStyle/>
            <a:p>
              <a:endParaRPr sz="1200">
                <a:latin typeface="+mj-lt"/>
              </a:endParaRPr>
            </a:p>
          </p:txBody>
        </p:sp>
        <p:sp>
          <p:nvSpPr>
            <p:cNvPr id="96" name="object 96"/>
            <p:cNvSpPr/>
            <p:nvPr/>
          </p:nvSpPr>
          <p:spPr>
            <a:xfrm>
              <a:off x="6092951" y="4219955"/>
              <a:ext cx="74930" cy="516890"/>
            </a:xfrm>
            <a:custGeom>
              <a:avLst/>
              <a:gdLst/>
              <a:ahLst/>
              <a:cxnLst/>
              <a:rect l="l" t="t" r="r" b="b"/>
              <a:pathLst>
                <a:path w="74929" h="516889">
                  <a:moveTo>
                    <a:pt x="38099" y="516636"/>
                  </a:moveTo>
                  <a:lnTo>
                    <a:pt x="0" y="478536"/>
                  </a:lnTo>
                  <a:lnTo>
                    <a:pt x="18287" y="478536"/>
                  </a:lnTo>
                  <a:lnTo>
                    <a:pt x="18287" y="38100"/>
                  </a:lnTo>
                  <a:lnTo>
                    <a:pt x="0" y="38100"/>
                  </a:lnTo>
                  <a:lnTo>
                    <a:pt x="38099" y="0"/>
                  </a:lnTo>
                  <a:lnTo>
                    <a:pt x="74675" y="38100"/>
                  </a:lnTo>
                  <a:lnTo>
                    <a:pt x="56387" y="38100"/>
                  </a:lnTo>
                  <a:lnTo>
                    <a:pt x="56387" y="478536"/>
                  </a:lnTo>
                  <a:lnTo>
                    <a:pt x="74675" y="478536"/>
                  </a:lnTo>
                  <a:lnTo>
                    <a:pt x="38099" y="516636"/>
                  </a:lnTo>
                  <a:close/>
                </a:path>
              </a:pathLst>
            </a:custGeom>
            <a:solidFill>
              <a:srgbClr val="FFBF00"/>
            </a:solidFill>
          </p:spPr>
          <p:txBody>
            <a:bodyPr wrap="square" lIns="0" tIns="0" rIns="0" bIns="0" rtlCol="0"/>
            <a:lstStyle/>
            <a:p>
              <a:endParaRPr sz="1200">
                <a:latin typeface="+mj-lt"/>
              </a:endParaRPr>
            </a:p>
          </p:txBody>
        </p:sp>
        <p:sp>
          <p:nvSpPr>
            <p:cNvPr id="97" name="object 97"/>
            <p:cNvSpPr/>
            <p:nvPr/>
          </p:nvSpPr>
          <p:spPr>
            <a:xfrm>
              <a:off x="6092951" y="4219955"/>
              <a:ext cx="74930" cy="516890"/>
            </a:xfrm>
            <a:custGeom>
              <a:avLst/>
              <a:gdLst/>
              <a:ahLst/>
              <a:cxnLst/>
              <a:rect l="l" t="t" r="r" b="b"/>
              <a:pathLst>
                <a:path w="74929" h="516889">
                  <a:moveTo>
                    <a:pt x="74675" y="38100"/>
                  </a:moveTo>
                  <a:lnTo>
                    <a:pt x="38099" y="0"/>
                  </a:lnTo>
                  <a:lnTo>
                    <a:pt x="0" y="38100"/>
                  </a:lnTo>
                  <a:lnTo>
                    <a:pt x="18287" y="38100"/>
                  </a:lnTo>
                  <a:lnTo>
                    <a:pt x="18287" y="478536"/>
                  </a:lnTo>
                  <a:lnTo>
                    <a:pt x="0" y="478536"/>
                  </a:lnTo>
                  <a:lnTo>
                    <a:pt x="38099" y="516636"/>
                  </a:lnTo>
                  <a:lnTo>
                    <a:pt x="74675" y="478536"/>
                  </a:lnTo>
                  <a:lnTo>
                    <a:pt x="56387" y="478536"/>
                  </a:lnTo>
                  <a:lnTo>
                    <a:pt x="56387" y="38100"/>
                  </a:lnTo>
                  <a:lnTo>
                    <a:pt x="74675" y="38100"/>
                  </a:lnTo>
                  <a:close/>
                </a:path>
              </a:pathLst>
            </a:custGeom>
            <a:ln w="4572">
              <a:solidFill>
                <a:srgbClr val="FFBF00"/>
              </a:solidFill>
            </a:ln>
          </p:spPr>
          <p:txBody>
            <a:bodyPr wrap="square" lIns="0" tIns="0" rIns="0" bIns="0" rtlCol="0"/>
            <a:lstStyle/>
            <a:p>
              <a:endParaRPr sz="1200">
                <a:latin typeface="+mj-lt"/>
              </a:endParaRPr>
            </a:p>
          </p:txBody>
        </p:sp>
        <p:sp>
          <p:nvSpPr>
            <p:cNvPr id="98" name="object 98"/>
            <p:cNvSpPr/>
            <p:nvPr/>
          </p:nvSpPr>
          <p:spPr>
            <a:xfrm>
              <a:off x="6307836" y="4213859"/>
              <a:ext cx="71755" cy="515620"/>
            </a:xfrm>
            <a:custGeom>
              <a:avLst/>
              <a:gdLst/>
              <a:ahLst/>
              <a:cxnLst/>
              <a:rect l="l" t="t" r="r" b="b"/>
              <a:pathLst>
                <a:path w="71754" h="515620">
                  <a:moveTo>
                    <a:pt x="36575" y="515111"/>
                  </a:moveTo>
                  <a:lnTo>
                    <a:pt x="0" y="478535"/>
                  </a:lnTo>
                  <a:lnTo>
                    <a:pt x="18287" y="478535"/>
                  </a:lnTo>
                  <a:lnTo>
                    <a:pt x="18287" y="35051"/>
                  </a:lnTo>
                  <a:lnTo>
                    <a:pt x="0" y="35051"/>
                  </a:lnTo>
                  <a:lnTo>
                    <a:pt x="36575" y="0"/>
                  </a:lnTo>
                  <a:lnTo>
                    <a:pt x="71627" y="35051"/>
                  </a:lnTo>
                  <a:lnTo>
                    <a:pt x="54863" y="35051"/>
                  </a:lnTo>
                  <a:lnTo>
                    <a:pt x="54863" y="478535"/>
                  </a:lnTo>
                  <a:lnTo>
                    <a:pt x="71627" y="478535"/>
                  </a:lnTo>
                  <a:lnTo>
                    <a:pt x="36575" y="515111"/>
                  </a:lnTo>
                  <a:close/>
                </a:path>
              </a:pathLst>
            </a:custGeom>
            <a:solidFill>
              <a:srgbClr val="FFBF00"/>
            </a:solidFill>
          </p:spPr>
          <p:txBody>
            <a:bodyPr wrap="square" lIns="0" tIns="0" rIns="0" bIns="0" rtlCol="0"/>
            <a:lstStyle/>
            <a:p>
              <a:endParaRPr sz="1200">
                <a:latin typeface="+mj-lt"/>
              </a:endParaRPr>
            </a:p>
          </p:txBody>
        </p:sp>
        <p:sp>
          <p:nvSpPr>
            <p:cNvPr id="99" name="object 99"/>
            <p:cNvSpPr/>
            <p:nvPr/>
          </p:nvSpPr>
          <p:spPr>
            <a:xfrm>
              <a:off x="6307836" y="4213859"/>
              <a:ext cx="71755" cy="515620"/>
            </a:xfrm>
            <a:custGeom>
              <a:avLst/>
              <a:gdLst/>
              <a:ahLst/>
              <a:cxnLst/>
              <a:rect l="l" t="t" r="r" b="b"/>
              <a:pathLst>
                <a:path w="71754" h="515620">
                  <a:moveTo>
                    <a:pt x="71627" y="35051"/>
                  </a:moveTo>
                  <a:lnTo>
                    <a:pt x="36575" y="0"/>
                  </a:lnTo>
                  <a:lnTo>
                    <a:pt x="0" y="35051"/>
                  </a:lnTo>
                  <a:lnTo>
                    <a:pt x="18287" y="35051"/>
                  </a:lnTo>
                  <a:lnTo>
                    <a:pt x="18287" y="478535"/>
                  </a:lnTo>
                  <a:lnTo>
                    <a:pt x="0" y="478535"/>
                  </a:lnTo>
                  <a:lnTo>
                    <a:pt x="36575" y="515111"/>
                  </a:lnTo>
                  <a:lnTo>
                    <a:pt x="71627" y="478535"/>
                  </a:lnTo>
                  <a:lnTo>
                    <a:pt x="54863" y="478535"/>
                  </a:lnTo>
                  <a:lnTo>
                    <a:pt x="54863" y="35051"/>
                  </a:lnTo>
                  <a:lnTo>
                    <a:pt x="71627" y="35051"/>
                  </a:lnTo>
                  <a:close/>
                </a:path>
              </a:pathLst>
            </a:custGeom>
            <a:ln w="4572">
              <a:solidFill>
                <a:srgbClr val="FFBF00"/>
              </a:solidFill>
            </a:ln>
          </p:spPr>
          <p:txBody>
            <a:bodyPr wrap="square" lIns="0" tIns="0" rIns="0" bIns="0" rtlCol="0"/>
            <a:lstStyle/>
            <a:p>
              <a:endParaRPr sz="1200">
                <a:latin typeface="+mj-lt"/>
              </a:endParaRPr>
            </a:p>
          </p:txBody>
        </p:sp>
      </p:grpSp>
      <p:sp>
        <p:nvSpPr>
          <p:cNvPr id="113" name="object 3">
            <a:extLst>
              <a:ext uri="{FF2B5EF4-FFF2-40B4-BE49-F238E27FC236}">
                <a16:creationId xmlns:a16="http://schemas.microsoft.com/office/drawing/2014/main" id="{C634392C-F712-4AC4-9E4E-6E8571C1B834}"/>
              </a:ext>
            </a:extLst>
          </p:cNvPr>
          <p:cNvSpPr/>
          <p:nvPr/>
        </p:nvSpPr>
        <p:spPr>
          <a:xfrm>
            <a:off x="3562401" y="1497010"/>
            <a:ext cx="307601" cy="308862"/>
          </a:xfrm>
          <a:custGeom>
            <a:avLst/>
            <a:gdLst/>
            <a:ahLst/>
            <a:cxnLst/>
            <a:rect l="l" t="t" r="r" b="b"/>
            <a:pathLst>
              <a:path w="464820" h="466725">
                <a:moveTo>
                  <a:pt x="446532" y="466343"/>
                </a:moveTo>
                <a:lnTo>
                  <a:pt x="18288" y="466343"/>
                </a:lnTo>
                <a:lnTo>
                  <a:pt x="11572" y="464986"/>
                </a:lnTo>
                <a:lnTo>
                  <a:pt x="5715" y="461200"/>
                </a:lnTo>
                <a:lnTo>
                  <a:pt x="1571" y="455414"/>
                </a:lnTo>
                <a:lnTo>
                  <a:pt x="0" y="448055"/>
                </a:lnTo>
                <a:lnTo>
                  <a:pt x="0" y="18287"/>
                </a:lnTo>
                <a:lnTo>
                  <a:pt x="1571" y="10929"/>
                </a:lnTo>
                <a:lnTo>
                  <a:pt x="5715" y="5143"/>
                </a:lnTo>
                <a:lnTo>
                  <a:pt x="11572" y="1357"/>
                </a:lnTo>
                <a:lnTo>
                  <a:pt x="18288" y="0"/>
                </a:lnTo>
                <a:lnTo>
                  <a:pt x="446532" y="0"/>
                </a:lnTo>
                <a:lnTo>
                  <a:pt x="453890" y="1357"/>
                </a:lnTo>
                <a:lnTo>
                  <a:pt x="459676" y="5143"/>
                </a:lnTo>
                <a:lnTo>
                  <a:pt x="463462" y="10929"/>
                </a:lnTo>
                <a:lnTo>
                  <a:pt x="464820" y="18287"/>
                </a:lnTo>
                <a:lnTo>
                  <a:pt x="464820" y="448055"/>
                </a:lnTo>
                <a:lnTo>
                  <a:pt x="463462" y="455414"/>
                </a:lnTo>
                <a:lnTo>
                  <a:pt x="459676" y="461200"/>
                </a:lnTo>
                <a:lnTo>
                  <a:pt x="453890" y="464986"/>
                </a:lnTo>
                <a:lnTo>
                  <a:pt x="446532" y="466343"/>
                </a:lnTo>
                <a:close/>
              </a:path>
            </a:pathLst>
          </a:custGeom>
          <a:ln w="9144">
            <a:solidFill>
              <a:srgbClr val="FFFFFF"/>
            </a:solidFill>
          </a:ln>
        </p:spPr>
        <p:txBody>
          <a:bodyPr wrap="square" lIns="0" tIns="0" rIns="0" bIns="0" rtlCol="0"/>
          <a:lstStyle/>
          <a:p>
            <a:endParaRPr sz="1200">
              <a:latin typeface="+mj-lt"/>
            </a:endParaRPr>
          </a:p>
        </p:txBody>
      </p:sp>
      <p:sp>
        <p:nvSpPr>
          <p:cNvPr id="114" name="object 3">
            <a:extLst>
              <a:ext uri="{FF2B5EF4-FFF2-40B4-BE49-F238E27FC236}">
                <a16:creationId xmlns:a16="http://schemas.microsoft.com/office/drawing/2014/main" id="{BE63CAF3-D086-4926-B6D4-03BA11B03BB0}"/>
              </a:ext>
            </a:extLst>
          </p:cNvPr>
          <p:cNvSpPr/>
          <p:nvPr/>
        </p:nvSpPr>
        <p:spPr>
          <a:xfrm>
            <a:off x="3193517" y="1497012"/>
            <a:ext cx="307601" cy="308862"/>
          </a:xfrm>
          <a:custGeom>
            <a:avLst/>
            <a:gdLst/>
            <a:ahLst/>
            <a:cxnLst/>
            <a:rect l="l" t="t" r="r" b="b"/>
            <a:pathLst>
              <a:path w="464820" h="466725">
                <a:moveTo>
                  <a:pt x="446532" y="466343"/>
                </a:moveTo>
                <a:lnTo>
                  <a:pt x="18288" y="466343"/>
                </a:lnTo>
                <a:lnTo>
                  <a:pt x="11572" y="464986"/>
                </a:lnTo>
                <a:lnTo>
                  <a:pt x="5715" y="461200"/>
                </a:lnTo>
                <a:lnTo>
                  <a:pt x="1571" y="455414"/>
                </a:lnTo>
                <a:lnTo>
                  <a:pt x="0" y="448055"/>
                </a:lnTo>
                <a:lnTo>
                  <a:pt x="0" y="18287"/>
                </a:lnTo>
                <a:lnTo>
                  <a:pt x="1571" y="10929"/>
                </a:lnTo>
                <a:lnTo>
                  <a:pt x="5715" y="5143"/>
                </a:lnTo>
                <a:lnTo>
                  <a:pt x="11572" y="1357"/>
                </a:lnTo>
                <a:lnTo>
                  <a:pt x="18288" y="0"/>
                </a:lnTo>
                <a:lnTo>
                  <a:pt x="446532" y="0"/>
                </a:lnTo>
                <a:lnTo>
                  <a:pt x="453890" y="1357"/>
                </a:lnTo>
                <a:lnTo>
                  <a:pt x="459676" y="5143"/>
                </a:lnTo>
                <a:lnTo>
                  <a:pt x="463462" y="10929"/>
                </a:lnTo>
                <a:lnTo>
                  <a:pt x="464820" y="18287"/>
                </a:lnTo>
                <a:lnTo>
                  <a:pt x="464820" y="448055"/>
                </a:lnTo>
                <a:lnTo>
                  <a:pt x="463462" y="455414"/>
                </a:lnTo>
                <a:lnTo>
                  <a:pt x="459676" y="461200"/>
                </a:lnTo>
                <a:lnTo>
                  <a:pt x="453890" y="464986"/>
                </a:lnTo>
                <a:lnTo>
                  <a:pt x="446532" y="466343"/>
                </a:lnTo>
                <a:close/>
              </a:path>
            </a:pathLst>
          </a:custGeom>
          <a:ln w="9144">
            <a:solidFill>
              <a:srgbClr val="FFFFFF"/>
            </a:solidFill>
          </a:ln>
        </p:spPr>
        <p:txBody>
          <a:bodyPr wrap="square" lIns="0" tIns="0" rIns="0" bIns="0" rtlCol="0"/>
          <a:lstStyle/>
          <a:p>
            <a:endParaRPr sz="1200">
              <a:latin typeface="+mj-lt"/>
            </a:endParaRPr>
          </a:p>
        </p:txBody>
      </p:sp>
      <p:sp>
        <p:nvSpPr>
          <p:cNvPr id="115" name="object 3">
            <a:extLst>
              <a:ext uri="{FF2B5EF4-FFF2-40B4-BE49-F238E27FC236}">
                <a16:creationId xmlns:a16="http://schemas.microsoft.com/office/drawing/2014/main" id="{770C823E-B4F3-4FA6-9656-B88C8C226B4A}"/>
              </a:ext>
            </a:extLst>
          </p:cNvPr>
          <p:cNvSpPr/>
          <p:nvPr/>
        </p:nvSpPr>
        <p:spPr>
          <a:xfrm>
            <a:off x="2835033" y="1497017"/>
            <a:ext cx="307601" cy="308862"/>
          </a:xfrm>
          <a:custGeom>
            <a:avLst/>
            <a:gdLst/>
            <a:ahLst/>
            <a:cxnLst/>
            <a:rect l="l" t="t" r="r" b="b"/>
            <a:pathLst>
              <a:path w="464820" h="466725">
                <a:moveTo>
                  <a:pt x="446532" y="466343"/>
                </a:moveTo>
                <a:lnTo>
                  <a:pt x="18288" y="466343"/>
                </a:lnTo>
                <a:lnTo>
                  <a:pt x="11572" y="464986"/>
                </a:lnTo>
                <a:lnTo>
                  <a:pt x="5715" y="461200"/>
                </a:lnTo>
                <a:lnTo>
                  <a:pt x="1571" y="455414"/>
                </a:lnTo>
                <a:lnTo>
                  <a:pt x="0" y="448055"/>
                </a:lnTo>
                <a:lnTo>
                  <a:pt x="0" y="18287"/>
                </a:lnTo>
                <a:lnTo>
                  <a:pt x="1571" y="10929"/>
                </a:lnTo>
                <a:lnTo>
                  <a:pt x="5715" y="5143"/>
                </a:lnTo>
                <a:lnTo>
                  <a:pt x="11572" y="1357"/>
                </a:lnTo>
                <a:lnTo>
                  <a:pt x="18288" y="0"/>
                </a:lnTo>
                <a:lnTo>
                  <a:pt x="446532" y="0"/>
                </a:lnTo>
                <a:lnTo>
                  <a:pt x="453890" y="1357"/>
                </a:lnTo>
                <a:lnTo>
                  <a:pt x="459676" y="5143"/>
                </a:lnTo>
                <a:lnTo>
                  <a:pt x="463462" y="10929"/>
                </a:lnTo>
                <a:lnTo>
                  <a:pt x="464820" y="18287"/>
                </a:lnTo>
                <a:lnTo>
                  <a:pt x="464820" y="448055"/>
                </a:lnTo>
                <a:lnTo>
                  <a:pt x="463462" y="455414"/>
                </a:lnTo>
                <a:lnTo>
                  <a:pt x="459676" y="461200"/>
                </a:lnTo>
                <a:lnTo>
                  <a:pt x="453890" y="464986"/>
                </a:lnTo>
                <a:lnTo>
                  <a:pt x="446532" y="466343"/>
                </a:lnTo>
                <a:close/>
              </a:path>
            </a:pathLst>
          </a:custGeom>
          <a:ln w="9144">
            <a:solidFill>
              <a:srgbClr val="FFFFFF"/>
            </a:solidFill>
          </a:ln>
        </p:spPr>
        <p:txBody>
          <a:bodyPr wrap="square" lIns="0" tIns="0" rIns="0" bIns="0" rtlCol="0"/>
          <a:lstStyle/>
          <a:p>
            <a:endParaRPr sz="1200">
              <a:latin typeface="+mj-lt"/>
            </a:endParaRPr>
          </a:p>
        </p:txBody>
      </p:sp>
      <p:sp>
        <p:nvSpPr>
          <p:cNvPr id="116" name="object 3">
            <a:extLst>
              <a:ext uri="{FF2B5EF4-FFF2-40B4-BE49-F238E27FC236}">
                <a16:creationId xmlns:a16="http://schemas.microsoft.com/office/drawing/2014/main" id="{012B99D1-5943-4287-9F84-2312D7A1146C}"/>
              </a:ext>
            </a:extLst>
          </p:cNvPr>
          <p:cNvSpPr/>
          <p:nvPr/>
        </p:nvSpPr>
        <p:spPr>
          <a:xfrm>
            <a:off x="2429780" y="1497013"/>
            <a:ext cx="307601" cy="308862"/>
          </a:xfrm>
          <a:custGeom>
            <a:avLst/>
            <a:gdLst/>
            <a:ahLst/>
            <a:cxnLst/>
            <a:rect l="l" t="t" r="r" b="b"/>
            <a:pathLst>
              <a:path w="464820" h="466725">
                <a:moveTo>
                  <a:pt x="446532" y="466343"/>
                </a:moveTo>
                <a:lnTo>
                  <a:pt x="18288" y="466343"/>
                </a:lnTo>
                <a:lnTo>
                  <a:pt x="11572" y="464986"/>
                </a:lnTo>
                <a:lnTo>
                  <a:pt x="5715" y="461200"/>
                </a:lnTo>
                <a:lnTo>
                  <a:pt x="1571" y="455414"/>
                </a:lnTo>
                <a:lnTo>
                  <a:pt x="0" y="448055"/>
                </a:lnTo>
                <a:lnTo>
                  <a:pt x="0" y="18287"/>
                </a:lnTo>
                <a:lnTo>
                  <a:pt x="1571" y="10929"/>
                </a:lnTo>
                <a:lnTo>
                  <a:pt x="5715" y="5143"/>
                </a:lnTo>
                <a:lnTo>
                  <a:pt x="11572" y="1357"/>
                </a:lnTo>
                <a:lnTo>
                  <a:pt x="18288" y="0"/>
                </a:lnTo>
                <a:lnTo>
                  <a:pt x="446532" y="0"/>
                </a:lnTo>
                <a:lnTo>
                  <a:pt x="453890" y="1357"/>
                </a:lnTo>
                <a:lnTo>
                  <a:pt x="459676" y="5143"/>
                </a:lnTo>
                <a:lnTo>
                  <a:pt x="463462" y="10929"/>
                </a:lnTo>
                <a:lnTo>
                  <a:pt x="464820" y="18287"/>
                </a:lnTo>
                <a:lnTo>
                  <a:pt x="464820" y="448055"/>
                </a:lnTo>
                <a:lnTo>
                  <a:pt x="463462" y="455414"/>
                </a:lnTo>
                <a:lnTo>
                  <a:pt x="459676" y="461200"/>
                </a:lnTo>
                <a:lnTo>
                  <a:pt x="453890" y="464986"/>
                </a:lnTo>
                <a:lnTo>
                  <a:pt x="446532" y="466343"/>
                </a:lnTo>
                <a:close/>
              </a:path>
            </a:pathLst>
          </a:custGeom>
          <a:ln w="9144">
            <a:solidFill>
              <a:srgbClr val="FFFFFF"/>
            </a:solidFill>
          </a:ln>
        </p:spPr>
        <p:txBody>
          <a:bodyPr wrap="square" lIns="0" tIns="0" rIns="0" bIns="0" rtlCol="0"/>
          <a:lstStyle/>
          <a:p>
            <a:endParaRPr sz="1200">
              <a:latin typeface="+mj-lt"/>
            </a:endParaRPr>
          </a:p>
        </p:txBody>
      </p:sp>
      <p:sp>
        <p:nvSpPr>
          <p:cNvPr id="108" name="object 53">
            <a:extLst>
              <a:ext uri="{FF2B5EF4-FFF2-40B4-BE49-F238E27FC236}">
                <a16:creationId xmlns:a16="http://schemas.microsoft.com/office/drawing/2014/main" id="{EB63C5C3-0A7D-469F-BA88-D70AF91B2A65}"/>
              </a:ext>
            </a:extLst>
          </p:cNvPr>
          <p:cNvSpPr/>
          <p:nvPr/>
        </p:nvSpPr>
        <p:spPr>
          <a:xfrm>
            <a:off x="5895821" y="2198822"/>
            <a:ext cx="46644" cy="265579"/>
          </a:xfrm>
          <a:custGeom>
            <a:avLst/>
            <a:gdLst/>
            <a:ahLst/>
            <a:cxnLst/>
            <a:rect l="l" t="t" r="r" b="b"/>
            <a:pathLst>
              <a:path w="70484" h="401320">
                <a:moveTo>
                  <a:pt x="35051" y="400811"/>
                </a:moveTo>
                <a:lnTo>
                  <a:pt x="0" y="365759"/>
                </a:lnTo>
                <a:lnTo>
                  <a:pt x="16763" y="365759"/>
                </a:lnTo>
                <a:lnTo>
                  <a:pt x="16763" y="35051"/>
                </a:lnTo>
                <a:lnTo>
                  <a:pt x="0" y="35051"/>
                </a:lnTo>
                <a:lnTo>
                  <a:pt x="35051" y="0"/>
                </a:lnTo>
                <a:lnTo>
                  <a:pt x="70103" y="35051"/>
                </a:lnTo>
                <a:lnTo>
                  <a:pt x="51815" y="35051"/>
                </a:lnTo>
                <a:lnTo>
                  <a:pt x="51815" y="365759"/>
                </a:lnTo>
                <a:lnTo>
                  <a:pt x="70103" y="365759"/>
                </a:lnTo>
                <a:lnTo>
                  <a:pt x="35051" y="400811"/>
                </a:lnTo>
                <a:close/>
              </a:path>
            </a:pathLst>
          </a:custGeom>
          <a:solidFill>
            <a:srgbClr val="0070BF"/>
          </a:solidFill>
        </p:spPr>
        <p:txBody>
          <a:bodyPr wrap="square" lIns="0" tIns="0" rIns="0" bIns="0" rtlCol="0"/>
          <a:lstStyle/>
          <a:p>
            <a:endParaRPr sz="1200">
              <a:latin typeface="+mj-lt"/>
            </a:endParaRPr>
          </a:p>
        </p:txBody>
      </p:sp>
      <p:sp>
        <p:nvSpPr>
          <p:cNvPr id="109" name="object 33">
            <a:extLst>
              <a:ext uri="{FF2B5EF4-FFF2-40B4-BE49-F238E27FC236}">
                <a16:creationId xmlns:a16="http://schemas.microsoft.com/office/drawing/2014/main" id="{BB177117-401A-4007-972B-3BD0E3B0927D}"/>
              </a:ext>
            </a:extLst>
          </p:cNvPr>
          <p:cNvSpPr/>
          <p:nvPr/>
        </p:nvSpPr>
        <p:spPr>
          <a:xfrm>
            <a:off x="6278649" y="2028455"/>
            <a:ext cx="1273772" cy="128083"/>
          </a:xfrm>
          <a:prstGeom prst="rect">
            <a:avLst/>
          </a:prstGeom>
          <a:blipFill>
            <a:blip r:embed="rId2" cstate="print"/>
            <a:stretch>
              <a:fillRect/>
            </a:stretch>
          </a:blipFill>
        </p:spPr>
        <p:txBody>
          <a:bodyPr wrap="square" lIns="0" tIns="0" rIns="0" bIns="0" rtlCol="0"/>
          <a:lstStyle/>
          <a:p>
            <a:endParaRPr sz="1200">
              <a:latin typeface="+mj-lt"/>
            </a:endParaRPr>
          </a:p>
        </p:txBody>
      </p:sp>
      <p:sp>
        <p:nvSpPr>
          <p:cNvPr id="110" name="object 100">
            <a:extLst>
              <a:ext uri="{FF2B5EF4-FFF2-40B4-BE49-F238E27FC236}">
                <a16:creationId xmlns:a16="http://schemas.microsoft.com/office/drawing/2014/main" id="{CC6C33B9-A7CC-4E59-A5C3-8AE96389BF75}"/>
              </a:ext>
            </a:extLst>
          </p:cNvPr>
          <p:cNvSpPr txBox="1"/>
          <p:nvPr/>
        </p:nvSpPr>
        <p:spPr>
          <a:xfrm>
            <a:off x="6244468" y="987425"/>
            <a:ext cx="1426049" cy="461900"/>
          </a:xfrm>
          <a:prstGeom prst="rect">
            <a:avLst/>
          </a:prstGeom>
          <a:ln w="10667">
            <a:solidFill>
              <a:srgbClr val="5B9AD4"/>
            </a:solidFill>
          </a:ln>
        </p:spPr>
        <p:txBody>
          <a:bodyPr vert="horz" wrap="square" lIns="0" tIns="25633" rIns="0" bIns="0" rtlCol="0">
            <a:spAutoFit/>
          </a:bodyPr>
          <a:lstStyle/>
          <a:p>
            <a:pPr marL="50009" marR="153389">
              <a:lnSpc>
                <a:spcPts val="788"/>
              </a:lnSpc>
              <a:spcBef>
                <a:spcPts val="202"/>
              </a:spcBef>
              <a:tabLst>
                <a:tab pos="900581" algn="l"/>
              </a:tabLst>
            </a:pPr>
            <a:r>
              <a:rPr lang="pt-BR" sz="800" spc="-7" dirty="0">
                <a:latin typeface="+mj-lt"/>
                <a:cs typeface="Arial"/>
              </a:rPr>
              <a:t>2P / 40C (6248) / 384GB / 2 * 300GB / 4 * 10G / NO OS / 122410 SAPS</a:t>
            </a:r>
            <a:endParaRPr lang="pt-BR" sz="800" dirty="0">
              <a:latin typeface="+mj-lt"/>
              <a:cs typeface="Arial"/>
            </a:endParaRPr>
          </a:p>
          <a:p>
            <a:pPr marL="50009" marR="153389">
              <a:lnSpc>
                <a:spcPts val="788"/>
              </a:lnSpc>
              <a:spcBef>
                <a:spcPts val="202"/>
              </a:spcBef>
              <a:tabLst>
                <a:tab pos="900581" algn="l"/>
              </a:tabLst>
            </a:pPr>
            <a:endParaRPr sz="800" b="1" dirty="0">
              <a:latin typeface="+mj-lt"/>
              <a:cs typeface="Arial"/>
            </a:endParaRPr>
          </a:p>
        </p:txBody>
      </p:sp>
      <p:sp>
        <p:nvSpPr>
          <p:cNvPr id="112" name="object 100">
            <a:extLst>
              <a:ext uri="{FF2B5EF4-FFF2-40B4-BE49-F238E27FC236}">
                <a16:creationId xmlns:a16="http://schemas.microsoft.com/office/drawing/2014/main" id="{B0405D2A-96F1-48F7-8638-36F2EAD90999}"/>
              </a:ext>
            </a:extLst>
          </p:cNvPr>
          <p:cNvSpPr txBox="1"/>
          <p:nvPr/>
        </p:nvSpPr>
        <p:spPr>
          <a:xfrm>
            <a:off x="6249415" y="1492796"/>
            <a:ext cx="1421101" cy="229455"/>
          </a:xfrm>
          <a:prstGeom prst="rect">
            <a:avLst/>
          </a:prstGeom>
          <a:solidFill>
            <a:schemeClr val="tx2"/>
          </a:solidFill>
          <a:ln w="10667">
            <a:solidFill>
              <a:srgbClr val="5B9AD4"/>
            </a:solidFill>
          </a:ln>
        </p:spPr>
        <p:txBody>
          <a:bodyPr vert="horz" wrap="square" lIns="0" tIns="25633" rIns="0" bIns="0" rtlCol="0">
            <a:spAutoFit/>
          </a:bodyPr>
          <a:lstStyle/>
          <a:p>
            <a:pPr marL="50009" marR="153389">
              <a:lnSpc>
                <a:spcPts val="788"/>
              </a:lnSpc>
              <a:spcBef>
                <a:spcPts val="202"/>
              </a:spcBef>
              <a:tabLst>
                <a:tab pos="900581" algn="l"/>
              </a:tabLst>
            </a:pPr>
            <a:r>
              <a:rPr lang="pt-BR" sz="800" spc="-7" dirty="0">
                <a:solidFill>
                  <a:schemeClr val="bg1"/>
                </a:solidFill>
                <a:latin typeface="+mj-lt"/>
                <a:cs typeface="Arial"/>
              </a:rPr>
              <a:t>NON HANA application Server</a:t>
            </a:r>
            <a:endParaRPr sz="800" dirty="0">
              <a:solidFill>
                <a:schemeClr val="bg1"/>
              </a:solidFill>
              <a:latin typeface="+mj-lt"/>
              <a:cs typeface="Arial"/>
            </a:endParaRPr>
          </a:p>
        </p:txBody>
      </p:sp>
      <p:sp>
        <p:nvSpPr>
          <p:cNvPr id="117" name="object 53">
            <a:extLst>
              <a:ext uri="{FF2B5EF4-FFF2-40B4-BE49-F238E27FC236}">
                <a16:creationId xmlns:a16="http://schemas.microsoft.com/office/drawing/2014/main" id="{512D0DE1-1634-4C1F-A6D3-EF9611778FFD}"/>
              </a:ext>
            </a:extLst>
          </p:cNvPr>
          <p:cNvSpPr/>
          <p:nvPr/>
        </p:nvSpPr>
        <p:spPr>
          <a:xfrm>
            <a:off x="6858350" y="2178755"/>
            <a:ext cx="46644" cy="265579"/>
          </a:xfrm>
          <a:custGeom>
            <a:avLst/>
            <a:gdLst/>
            <a:ahLst/>
            <a:cxnLst/>
            <a:rect l="l" t="t" r="r" b="b"/>
            <a:pathLst>
              <a:path w="70484" h="401320">
                <a:moveTo>
                  <a:pt x="35051" y="400811"/>
                </a:moveTo>
                <a:lnTo>
                  <a:pt x="0" y="365759"/>
                </a:lnTo>
                <a:lnTo>
                  <a:pt x="16763" y="365759"/>
                </a:lnTo>
                <a:lnTo>
                  <a:pt x="16763" y="35051"/>
                </a:lnTo>
                <a:lnTo>
                  <a:pt x="0" y="35051"/>
                </a:lnTo>
                <a:lnTo>
                  <a:pt x="35051" y="0"/>
                </a:lnTo>
                <a:lnTo>
                  <a:pt x="70103" y="35051"/>
                </a:lnTo>
                <a:lnTo>
                  <a:pt x="51815" y="35051"/>
                </a:lnTo>
                <a:lnTo>
                  <a:pt x="51815" y="365759"/>
                </a:lnTo>
                <a:lnTo>
                  <a:pt x="70103" y="365759"/>
                </a:lnTo>
                <a:lnTo>
                  <a:pt x="35051" y="400811"/>
                </a:lnTo>
                <a:close/>
              </a:path>
            </a:pathLst>
          </a:custGeom>
          <a:solidFill>
            <a:srgbClr val="0070BF"/>
          </a:solidFill>
        </p:spPr>
        <p:txBody>
          <a:bodyPr wrap="square" lIns="0" tIns="0" rIns="0" bIns="0" rtlCol="0"/>
          <a:lstStyle/>
          <a:p>
            <a:endParaRPr sz="1200">
              <a:latin typeface="+mj-lt"/>
            </a:endParaRPr>
          </a:p>
        </p:txBody>
      </p:sp>
      <p:sp>
        <p:nvSpPr>
          <p:cNvPr id="118" name="object 53">
            <a:extLst>
              <a:ext uri="{FF2B5EF4-FFF2-40B4-BE49-F238E27FC236}">
                <a16:creationId xmlns:a16="http://schemas.microsoft.com/office/drawing/2014/main" id="{42F146EC-5463-4DE5-92BA-6A568675B6C9}"/>
              </a:ext>
            </a:extLst>
          </p:cNvPr>
          <p:cNvSpPr/>
          <p:nvPr/>
        </p:nvSpPr>
        <p:spPr>
          <a:xfrm>
            <a:off x="6946576" y="2178771"/>
            <a:ext cx="46644" cy="265579"/>
          </a:xfrm>
          <a:custGeom>
            <a:avLst/>
            <a:gdLst/>
            <a:ahLst/>
            <a:cxnLst/>
            <a:rect l="l" t="t" r="r" b="b"/>
            <a:pathLst>
              <a:path w="70484" h="401320">
                <a:moveTo>
                  <a:pt x="35051" y="400811"/>
                </a:moveTo>
                <a:lnTo>
                  <a:pt x="0" y="365759"/>
                </a:lnTo>
                <a:lnTo>
                  <a:pt x="16763" y="365759"/>
                </a:lnTo>
                <a:lnTo>
                  <a:pt x="16763" y="35051"/>
                </a:lnTo>
                <a:lnTo>
                  <a:pt x="0" y="35051"/>
                </a:lnTo>
                <a:lnTo>
                  <a:pt x="35051" y="0"/>
                </a:lnTo>
                <a:lnTo>
                  <a:pt x="70103" y="35051"/>
                </a:lnTo>
                <a:lnTo>
                  <a:pt x="51815" y="35051"/>
                </a:lnTo>
                <a:lnTo>
                  <a:pt x="51815" y="365759"/>
                </a:lnTo>
                <a:lnTo>
                  <a:pt x="70103" y="365759"/>
                </a:lnTo>
                <a:lnTo>
                  <a:pt x="35051" y="400811"/>
                </a:lnTo>
                <a:close/>
              </a:path>
            </a:pathLst>
          </a:custGeom>
          <a:solidFill>
            <a:srgbClr val="0070BF"/>
          </a:solidFill>
        </p:spPr>
        <p:txBody>
          <a:bodyPr wrap="square" lIns="0" tIns="0" rIns="0" bIns="0" rtlCol="0"/>
          <a:lstStyle/>
          <a:p>
            <a:endParaRPr sz="1200">
              <a:latin typeface="+mj-lt"/>
            </a:endParaRPr>
          </a:p>
        </p:txBody>
      </p:sp>
      <p:sp>
        <p:nvSpPr>
          <p:cNvPr id="119" name="object 86">
            <a:extLst>
              <a:ext uri="{FF2B5EF4-FFF2-40B4-BE49-F238E27FC236}">
                <a16:creationId xmlns:a16="http://schemas.microsoft.com/office/drawing/2014/main" id="{E2B7F998-A748-4546-9354-4B4232E9216C}"/>
              </a:ext>
            </a:extLst>
          </p:cNvPr>
          <p:cNvSpPr/>
          <p:nvPr/>
        </p:nvSpPr>
        <p:spPr>
          <a:xfrm>
            <a:off x="7283782" y="2185789"/>
            <a:ext cx="46644" cy="527797"/>
          </a:xfrm>
          <a:custGeom>
            <a:avLst/>
            <a:gdLst/>
            <a:ahLst/>
            <a:cxnLst/>
            <a:rect l="l" t="t" r="r" b="b"/>
            <a:pathLst>
              <a:path w="70484" h="797560">
                <a:moveTo>
                  <a:pt x="35051" y="797051"/>
                </a:moveTo>
                <a:lnTo>
                  <a:pt x="0" y="761999"/>
                </a:lnTo>
                <a:lnTo>
                  <a:pt x="16763" y="761999"/>
                </a:lnTo>
                <a:lnTo>
                  <a:pt x="16763" y="35051"/>
                </a:lnTo>
                <a:lnTo>
                  <a:pt x="0" y="35051"/>
                </a:lnTo>
                <a:lnTo>
                  <a:pt x="35051" y="0"/>
                </a:lnTo>
                <a:lnTo>
                  <a:pt x="70103" y="35051"/>
                </a:lnTo>
                <a:lnTo>
                  <a:pt x="51815" y="35051"/>
                </a:lnTo>
                <a:lnTo>
                  <a:pt x="51815" y="761999"/>
                </a:lnTo>
                <a:lnTo>
                  <a:pt x="70103" y="761999"/>
                </a:lnTo>
                <a:lnTo>
                  <a:pt x="35051" y="797051"/>
                </a:lnTo>
                <a:close/>
              </a:path>
            </a:pathLst>
          </a:custGeom>
          <a:solidFill>
            <a:srgbClr val="FFBF00"/>
          </a:solidFill>
        </p:spPr>
        <p:txBody>
          <a:bodyPr wrap="square" lIns="0" tIns="0" rIns="0" bIns="0" rtlCol="0"/>
          <a:lstStyle/>
          <a:p>
            <a:endParaRPr sz="1200">
              <a:latin typeface="+mj-lt"/>
            </a:endParaRPr>
          </a:p>
        </p:txBody>
      </p:sp>
      <p:sp>
        <p:nvSpPr>
          <p:cNvPr id="120" name="object 86">
            <a:extLst>
              <a:ext uri="{FF2B5EF4-FFF2-40B4-BE49-F238E27FC236}">
                <a16:creationId xmlns:a16="http://schemas.microsoft.com/office/drawing/2014/main" id="{C9E6BCD5-760D-4CD4-AA62-6143B2AE6534}"/>
              </a:ext>
            </a:extLst>
          </p:cNvPr>
          <p:cNvSpPr/>
          <p:nvPr/>
        </p:nvSpPr>
        <p:spPr>
          <a:xfrm>
            <a:off x="7157496" y="2196205"/>
            <a:ext cx="46644" cy="527797"/>
          </a:xfrm>
          <a:custGeom>
            <a:avLst/>
            <a:gdLst/>
            <a:ahLst/>
            <a:cxnLst/>
            <a:rect l="l" t="t" r="r" b="b"/>
            <a:pathLst>
              <a:path w="70484" h="797560">
                <a:moveTo>
                  <a:pt x="35051" y="797051"/>
                </a:moveTo>
                <a:lnTo>
                  <a:pt x="0" y="761999"/>
                </a:lnTo>
                <a:lnTo>
                  <a:pt x="16763" y="761999"/>
                </a:lnTo>
                <a:lnTo>
                  <a:pt x="16763" y="35051"/>
                </a:lnTo>
                <a:lnTo>
                  <a:pt x="0" y="35051"/>
                </a:lnTo>
                <a:lnTo>
                  <a:pt x="35051" y="0"/>
                </a:lnTo>
                <a:lnTo>
                  <a:pt x="70103" y="35051"/>
                </a:lnTo>
                <a:lnTo>
                  <a:pt x="51815" y="35051"/>
                </a:lnTo>
                <a:lnTo>
                  <a:pt x="51815" y="761999"/>
                </a:lnTo>
                <a:lnTo>
                  <a:pt x="70103" y="761999"/>
                </a:lnTo>
                <a:lnTo>
                  <a:pt x="35051" y="797051"/>
                </a:lnTo>
                <a:close/>
              </a:path>
            </a:pathLst>
          </a:custGeom>
          <a:solidFill>
            <a:srgbClr val="FFBF00"/>
          </a:solidFill>
        </p:spPr>
        <p:txBody>
          <a:bodyPr wrap="square" lIns="0" tIns="0" rIns="0" bIns="0" rtlCol="0"/>
          <a:lstStyle/>
          <a:p>
            <a:endParaRPr sz="1200">
              <a:latin typeface="+mj-lt"/>
            </a:endParaRPr>
          </a:p>
        </p:txBody>
      </p:sp>
    </p:spTree>
    <p:extLst>
      <p:ext uri="{BB962C8B-B14F-4D97-AF65-F5344CB8AC3E}">
        <p14:creationId xmlns:p14="http://schemas.microsoft.com/office/powerpoint/2010/main" val="1729616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7" name="Picture 6">
            <a:extLst>
              <a:ext uri="{FF2B5EF4-FFF2-40B4-BE49-F238E27FC236}">
                <a16:creationId xmlns:a16="http://schemas.microsoft.com/office/drawing/2014/main" id="{D244FA26-4D6A-4D59-B8F8-B61D46E9AA5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23850" y="990408"/>
            <a:ext cx="1075359" cy="1382605"/>
          </a:xfrm>
          <a:prstGeom prst="roundRect">
            <a:avLst>
              <a:gd name="adj" fmla="val 8594"/>
            </a:avLst>
          </a:prstGeom>
          <a:solidFill>
            <a:srgbClr val="FFFFFF">
              <a:shade val="85000"/>
            </a:srgbClr>
          </a:solidFill>
          <a:ln w="9525">
            <a:solidFill>
              <a:schemeClr val="bg1">
                <a:lumMod val="85000"/>
              </a:schemeClr>
            </a:solidFill>
            <a:prstDash val="solid"/>
          </a:ln>
          <a:effectLst>
            <a:reflection blurRad="12700" stA="38000" endPos="28000" dist="5000" dir="5400000" sy="-100000" algn="bl" rotWithShape="0"/>
          </a:effectLst>
        </p:spPr>
      </p:pic>
      <p:sp>
        <p:nvSpPr>
          <p:cNvPr id="2" name="TextBox 1">
            <a:extLst>
              <a:ext uri="{FF2B5EF4-FFF2-40B4-BE49-F238E27FC236}">
                <a16:creationId xmlns:a16="http://schemas.microsoft.com/office/drawing/2014/main" id="{1F4DB367-479B-4544-88FC-B7445ED95B95}"/>
              </a:ext>
            </a:extLst>
          </p:cNvPr>
          <p:cNvSpPr txBox="1"/>
          <p:nvPr/>
        </p:nvSpPr>
        <p:spPr>
          <a:xfrm>
            <a:off x="1463707" y="987425"/>
            <a:ext cx="7263270" cy="370294"/>
          </a:xfrm>
          <a:prstGeom prst="rect">
            <a:avLst/>
          </a:prstGeom>
          <a:noFill/>
        </p:spPr>
        <p:txBody>
          <a:bodyPr wrap="square" rtlCol="0">
            <a:spAutoFit/>
          </a:bodyPr>
          <a:lstStyle/>
          <a:p>
            <a:pPr>
              <a:lnSpc>
                <a:spcPts val="2400"/>
              </a:lnSpc>
            </a:pPr>
            <a:r>
              <a:rPr lang="en-IN" sz="1600" b="1" dirty="0">
                <a:solidFill>
                  <a:schemeClr val="accent1">
                    <a:lumMod val="75000"/>
                  </a:schemeClr>
                </a:solidFill>
              </a:rPr>
              <a:t>Subhasish Dhar</a:t>
            </a:r>
          </a:p>
        </p:txBody>
      </p:sp>
      <p:sp>
        <p:nvSpPr>
          <p:cNvPr id="10" name="TextBox 9">
            <a:extLst>
              <a:ext uri="{FF2B5EF4-FFF2-40B4-BE49-F238E27FC236}">
                <a16:creationId xmlns:a16="http://schemas.microsoft.com/office/drawing/2014/main" id="{298D7068-8075-49AC-90C0-044C75F06CC2}"/>
              </a:ext>
            </a:extLst>
          </p:cNvPr>
          <p:cNvSpPr txBox="1"/>
          <p:nvPr/>
        </p:nvSpPr>
        <p:spPr>
          <a:xfrm>
            <a:off x="1463707" y="1281900"/>
            <a:ext cx="7263270" cy="276999"/>
          </a:xfrm>
          <a:prstGeom prst="rect">
            <a:avLst/>
          </a:prstGeom>
          <a:noFill/>
        </p:spPr>
        <p:txBody>
          <a:bodyPr wrap="square" rtlCol="0">
            <a:spAutoFit/>
          </a:bodyPr>
          <a:lstStyle/>
          <a:p>
            <a:r>
              <a:rPr lang="en-US" sz="1200" i="1" dirty="0">
                <a:solidFill>
                  <a:schemeClr val="tx1">
                    <a:lumMod val="75000"/>
                    <a:lumOff val="25000"/>
                  </a:schemeClr>
                </a:solidFill>
              </a:rPr>
              <a:t>Head of Delivery – Application Services</a:t>
            </a:r>
            <a:endParaRPr lang="en-IN" sz="1200" b="1" i="1" dirty="0"/>
          </a:p>
        </p:txBody>
      </p:sp>
      <p:sp>
        <p:nvSpPr>
          <p:cNvPr id="11" name="TextBox 10">
            <a:extLst>
              <a:ext uri="{FF2B5EF4-FFF2-40B4-BE49-F238E27FC236}">
                <a16:creationId xmlns:a16="http://schemas.microsoft.com/office/drawing/2014/main" id="{9882F114-D19B-4D3F-825A-22A3D21EEE98}"/>
              </a:ext>
            </a:extLst>
          </p:cNvPr>
          <p:cNvSpPr txBox="1"/>
          <p:nvPr/>
        </p:nvSpPr>
        <p:spPr>
          <a:xfrm>
            <a:off x="1464527" y="1601874"/>
            <a:ext cx="7411844" cy="688971"/>
          </a:xfrm>
          <a:prstGeom prst="rect">
            <a:avLst/>
          </a:prstGeom>
          <a:noFill/>
        </p:spPr>
        <p:txBody>
          <a:bodyPr wrap="square" rtlCol="0">
            <a:spAutoFit/>
          </a:bodyPr>
          <a:lstStyle/>
          <a:p>
            <a:pPr>
              <a:lnSpc>
                <a:spcPts val="1600"/>
              </a:lnSpc>
            </a:pPr>
            <a:r>
              <a:rPr lang="en-US" sz="1100" dirty="0">
                <a:solidFill>
                  <a:schemeClr val="tx1">
                    <a:lumMod val="75000"/>
                    <a:lumOff val="25000"/>
                  </a:schemeClr>
                </a:solidFill>
              </a:rPr>
              <a:t>Subhasish has 30 years of strong solution-focused consulting experience across multiple domains in Digital, IBM, SAP and Sify. Being with SAP India Consulting for more than 5 years followed by 13 years in SAP Global Delivery, Subhasish has delivered large and complex business solutions for customers across the globe in multiple industries.</a:t>
            </a:r>
            <a:endParaRPr lang="en-IN" sz="1100" dirty="0">
              <a:solidFill>
                <a:schemeClr val="tx1">
                  <a:lumMod val="75000"/>
                  <a:lumOff val="25000"/>
                </a:schemeClr>
              </a:solidFill>
            </a:endParaRPr>
          </a:p>
        </p:txBody>
      </p:sp>
      <p:sp>
        <p:nvSpPr>
          <p:cNvPr id="15" name="TextBox 14">
            <a:extLst>
              <a:ext uri="{FF2B5EF4-FFF2-40B4-BE49-F238E27FC236}">
                <a16:creationId xmlns:a16="http://schemas.microsoft.com/office/drawing/2014/main" id="{A7373F18-6773-4287-9285-D1D17464D708}"/>
              </a:ext>
            </a:extLst>
          </p:cNvPr>
          <p:cNvSpPr txBox="1"/>
          <p:nvPr/>
        </p:nvSpPr>
        <p:spPr>
          <a:xfrm>
            <a:off x="1463707" y="2333821"/>
            <a:ext cx="7263270" cy="261610"/>
          </a:xfrm>
          <a:prstGeom prst="rect">
            <a:avLst/>
          </a:prstGeom>
          <a:noFill/>
        </p:spPr>
        <p:txBody>
          <a:bodyPr wrap="square" rtlCol="0">
            <a:spAutoFit/>
          </a:bodyPr>
          <a:lstStyle/>
          <a:p>
            <a:r>
              <a:rPr lang="en-IN" sz="1100" b="1" dirty="0"/>
              <a:t>Role in Project : </a:t>
            </a:r>
            <a:r>
              <a:rPr lang="en-US" sz="1100" dirty="0">
                <a:solidFill>
                  <a:schemeClr val="tx1">
                    <a:lumMod val="75000"/>
                    <a:lumOff val="25000"/>
                  </a:schemeClr>
                </a:solidFill>
              </a:rPr>
              <a:t>Delivery Governance</a:t>
            </a:r>
          </a:p>
        </p:txBody>
      </p:sp>
      <p:cxnSp>
        <p:nvCxnSpPr>
          <p:cNvPr id="9" name="Straight Connector 8">
            <a:extLst>
              <a:ext uri="{FF2B5EF4-FFF2-40B4-BE49-F238E27FC236}">
                <a16:creationId xmlns:a16="http://schemas.microsoft.com/office/drawing/2014/main" id="{99061244-9FC6-4499-A82C-8BFEDFD2D370}"/>
              </a:ext>
            </a:extLst>
          </p:cNvPr>
          <p:cNvCxnSpPr>
            <a:cxnSpLocks/>
          </p:cNvCxnSpPr>
          <p:nvPr/>
        </p:nvCxnSpPr>
        <p:spPr>
          <a:xfrm>
            <a:off x="323850" y="2908145"/>
            <a:ext cx="8496300" cy="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0F848FF7-38C2-4FE5-8F7F-7111D562E2F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23850" y="3112308"/>
            <a:ext cx="1075359" cy="1382605"/>
          </a:xfrm>
          <a:prstGeom prst="roundRect">
            <a:avLst>
              <a:gd name="adj" fmla="val 8594"/>
            </a:avLst>
          </a:prstGeom>
          <a:solidFill>
            <a:srgbClr val="FFFFFF">
              <a:shade val="85000"/>
            </a:srgbClr>
          </a:solidFill>
          <a:ln w="9525">
            <a:solidFill>
              <a:schemeClr val="bg1">
                <a:lumMod val="85000"/>
              </a:schemeClr>
            </a:solidFill>
            <a:prstDash val="solid"/>
          </a:ln>
          <a:effectLst>
            <a:reflection blurRad="12700" stA="38000" endPos="28000" dist="5000" dir="5400000" sy="-100000" algn="bl" rotWithShape="0"/>
          </a:effectLst>
        </p:spPr>
      </p:pic>
      <p:sp>
        <p:nvSpPr>
          <p:cNvPr id="19" name="TextBox 18">
            <a:extLst>
              <a:ext uri="{FF2B5EF4-FFF2-40B4-BE49-F238E27FC236}">
                <a16:creationId xmlns:a16="http://schemas.microsoft.com/office/drawing/2014/main" id="{0610B06D-9E81-490B-886D-17191F883323}"/>
              </a:ext>
            </a:extLst>
          </p:cNvPr>
          <p:cNvSpPr txBox="1"/>
          <p:nvPr/>
        </p:nvSpPr>
        <p:spPr>
          <a:xfrm>
            <a:off x="1463707" y="3109325"/>
            <a:ext cx="7263270" cy="370294"/>
          </a:xfrm>
          <a:prstGeom prst="rect">
            <a:avLst/>
          </a:prstGeom>
          <a:noFill/>
        </p:spPr>
        <p:txBody>
          <a:bodyPr wrap="square" rtlCol="0">
            <a:spAutoFit/>
          </a:bodyPr>
          <a:lstStyle/>
          <a:p>
            <a:pPr>
              <a:lnSpc>
                <a:spcPts val="2400"/>
              </a:lnSpc>
            </a:pPr>
            <a:r>
              <a:rPr lang="en-IN" sz="1600" b="1" dirty="0">
                <a:solidFill>
                  <a:schemeClr val="accent1">
                    <a:lumMod val="75000"/>
                  </a:schemeClr>
                </a:solidFill>
              </a:rPr>
              <a:t>Kunal Joshi</a:t>
            </a:r>
          </a:p>
        </p:txBody>
      </p:sp>
      <p:sp>
        <p:nvSpPr>
          <p:cNvPr id="20" name="TextBox 19">
            <a:extLst>
              <a:ext uri="{FF2B5EF4-FFF2-40B4-BE49-F238E27FC236}">
                <a16:creationId xmlns:a16="http://schemas.microsoft.com/office/drawing/2014/main" id="{99FCB80D-0668-4385-9EA2-1300D1BA44BA}"/>
              </a:ext>
            </a:extLst>
          </p:cNvPr>
          <p:cNvSpPr txBox="1"/>
          <p:nvPr/>
        </p:nvSpPr>
        <p:spPr>
          <a:xfrm>
            <a:off x="1463707" y="3403800"/>
            <a:ext cx="7263270" cy="276999"/>
          </a:xfrm>
          <a:prstGeom prst="rect">
            <a:avLst/>
          </a:prstGeom>
          <a:noFill/>
        </p:spPr>
        <p:txBody>
          <a:bodyPr wrap="square" rtlCol="0">
            <a:spAutoFit/>
          </a:bodyPr>
          <a:lstStyle/>
          <a:p>
            <a:r>
              <a:rPr lang="en-US" sz="1200" i="1" dirty="0">
                <a:solidFill>
                  <a:schemeClr val="tx1">
                    <a:lumMod val="75000"/>
                    <a:lumOff val="25000"/>
                  </a:schemeClr>
                </a:solidFill>
              </a:rPr>
              <a:t>Lead Solution Architect SAP</a:t>
            </a:r>
            <a:endParaRPr lang="en-IN" sz="1200" b="1" i="1" dirty="0"/>
          </a:p>
        </p:txBody>
      </p:sp>
      <p:sp>
        <p:nvSpPr>
          <p:cNvPr id="21" name="TextBox 20">
            <a:extLst>
              <a:ext uri="{FF2B5EF4-FFF2-40B4-BE49-F238E27FC236}">
                <a16:creationId xmlns:a16="http://schemas.microsoft.com/office/drawing/2014/main" id="{A5954E8F-F024-4AD5-8D6E-9543119E483C}"/>
              </a:ext>
            </a:extLst>
          </p:cNvPr>
          <p:cNvSpPr txBox="1"/>
          <p:nvPr/>
        </p:nvSpPr>
        <p:spPr>
          <a:xfrm>
            <a:off x="1492637" y="3600757"/>
            <a:ext cx="7355623" cy="894156"/>
          </a:xfrm>
          <a:prstGeom prst="rect">
            <a:avLst/>
          </a:prstGeom>
          <a:noFill/>
        </p:spPr>
        <p:txBody>
          <a:bodyPr wrap="square" rtlCol="0">
            <a:spAutoFit/>
          </a:bodyPr>
          <a:lstStyle/>
          <a:p>
            <a:pPr>
              <a:lnSpc>
                <a:spcPts val="1600"/>
              </a:lnSpc>
            </a:pPr>
            <a:r>
              <a:rPr lang="en-US" sz="1100" dirty="0">
                <a:solidFill>
                  <a:schemeClr val="tx1">
                    <a:lumMod val="75000"/>
                    <a:lumOff val="25000"/>
                  </a:schemeClr>
                </a:solidFill>
              </a:rPr>
              <a:t>Kunal has 20+ years of experience in SAP Solutioning with SAP Basis Background and Certifications on HANA, Oracle and SAP and has been with Sify for last 3+ years as the Lead of Sify’s SAP Solutioning team. He handles Solution Design, and Presales for All Major SAP opportunities pan India. In his earlier role in HP Kunal has delivered 100+ SAP migrations</a:t>
            </a:r>
            <a:endParaRPr lang="en-IN" sz="1100" dirty="0">
              <a:solidFill>
                <a:schemeClr val="tx1">
                  <a:lumMod val="75000"/>
                  <a:lumOff val="25000"/>
                </a:schemeClr>
              </a:solidFill>
            </a:endParaRPr>
          </a:p>
        </p:txBody>
      </p:sp>
      <p:sp>
        <p:nvSpPr>
          <p:cNvPr id="22" name="TextBox 21">
            <a:extLst>
              <a:ext uri="{FF2B5EF4-FFF2-40B4-BE49-F238E27FC236}">
                <a16:creationId xmlns:a16="http://schemas.microsoft.com/office/drawing/2014/main" id="{5D9C6F91-4004-4743-9FB3-28F83E57CD91}"/>
              </a:ext>
            </a:extLst>
          </p:cNvPr>
          <p:cNvSpPr txBox="1"/>
          <p:nvPr/>
        </p:nvSpPr>
        <p:spPr>
          <a:xfrm>
            <a:off x="1463707" y="4455721"/>
            <a:ext cx="7263270" cy="261610"/>
          </a:xfrm>
          <a:prstGeom prst="rect">
            <a:avLst/>
          </a:prstGeom>
          <a:noFill/>
        </p:spPr>
        <p:txBody>
          <a:bodyPr wrap="square" rtlCol="0">
            <a:spAutoFit/>
          </a:bodyPr>
          <a:lstStyle/>
          <a:p>
            <a:r>
              <a:rPr lang="en-IN" sz="1100" b="1" dirty="0"/>
              <a:t>Role in Project : </a:t>
            </a:r>
            <a:r>
              <a:rPr lang="en-US" sz="1100" dirty="0">
                <a:solidFill>
                  <a:schemeClr val="tx1">
                    <a:lumMod val="75000"/>
                    <a:lumOff val="25000"/>
                  </a:schemeClr>
                </a:solidFill>
              </a:rPr>
              <a:t>Solution Design for SAP Infrastructure and Application Migration</a:t>
            </a:r>
          </a:p>
        </p:txBody>
      </p:sp>
      <p:sp>
        <p:nvSpPr>
          <p:cNvPr id="3" name="Title 2">
            <a:extLst>
              <a:ext uri="{FF2B5EF4-FFF2-40B4-BE49-F238E27FC236}">
                <a16:creationId xmlns:a16="http://schemas.microsoft.com/office/drawing/2014/main" id="{8958F813-7BB3-47F3-A743-D4C31F536953}"/>
              </a:ext>
            </a:extLst>
          </p:cNvPr>
          <p:cNvSpPr>
            <a:spLocks noGrp="1"/>
          </p:cNvSpPr>
          <p:nvPr>
            <p:ph type="title"/>
          </p:nvPr>
        </p:nvSpPr>
        <p:spPr/>
        <p:txBody>
          <a:bodyPr/>
          <a:lstStyle/>
          <a:p>
            <a:r>
              <a:rPr lang="en-IN" dirty="0"/>
              <a:t>SIFY’s engagement TEAM</a:t>
            </a:r>
          </a:p>
        </p:txBody>
      </p:sp>
    </p:spTree>
    <p:extLst>
      <p:ext uri="{BB962C8B-B14F-4D97-AF65-F5344CB8AC3E}">
        <p14:creationId xmlns:p14="http://schemas.microsoft.com/office/powerpoint/2010/main" val="13397175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72">
            <a:extLst>
              <a:ext uri="{FF2B5EF4-FFF2-40B4-BE49-F238E27FC236}">
                <a16:creationId xmlns:a16="http://schemas.microsoft.com/office/drawing/2014/main" id="{E4A4E5CF-E65C-44D9-B6B2-0B4588283000}"/>
              </a:ext>
            </a:extLst>
          </p:cNvPr>
          <p:cNvSpPr/>
          <p:nvPr/>
        </p:nvSpPr>
        <p:spPr>
          <a:xfrm>
            <a:off x="899492" y="2606337"/>
            <a:ext cx="6418282" cy="110988"/>
          </a:xfrm>
          <a:custGeom>
            <a:avLst/>
            <a:gdLst/>
            <a:ahLst/>
            <a:cxnLst/>
            <a:rect l="l" t="t" r="r" b="b"/>
            <a:pathLst>
              <a:path w="9664065" h="182879">
                <a:moveTo>
                  <a:pt x="0" y="30479"/>
                </a:moveTo>
                <a:lnTo>
                  <a:pt x="2405" y="18645"/>
                </a:lnTo>
                <a:lnTo>
                  <a:pt x="8953" y="8953"/>
                </a:lnTo>
                <a:lnTo>
                  <a:pt x="18645" y="2405"/>
                </a:lnTo>
                <a:lnTo>
                  <a:pt x="30480" y="0"/>
                </a:lnTo>
                <a:lnTo>
                  <a:pt x="9633204" y="0"/>
                </a:lnTo>
                <a:lnTo>
                  <a:pt x="9645038" y="2405"/>
                </a:lnTo>
                <a:lnTo>
                  <a:pt x="9654730" y="8953"/>
                </a:lnTo>
                <a:lnTo>
                  <a:pt x="9661278" y="18645"/>
                </a:lnTo>
                <a:lnTo>
                  <a:pt x="9663684" y="30479"/>
                </a:lnTo>
                <a:lnTo>
                  <a:pt x="9663684" y="152399"/>
                </a:lnTo>
                <a:lnTo>
                  <a:pt x="9661278" y="164234"/>
                </a:lnTo>
                <a:lnTo>
                  <a:pt x="9654730" y="173926"/>
                </a:lnTo>
                <a:lnTo>
                  <a:pt x="9645038" y="180474"/>
                </a:lnTo>
                <a:lnTo>
                  <a:pt x="9633204" y="182879"/>
                </a:lnTo>
                <a:lnTo>
                  <a:pt x="30480" y="182879"/>
                </a:lnTo>
                <a:lnTo>
                  <a:pt x="18645" y="180474"/>
                </a:lnTo>
                <a:lnTo>
                  <a:pt x="8953" y="173926"/>
                </a:lnTo>
                <a:lnTo>
                  <a:pt x="2405" y="164234"/>
                </a:lnTo>
                <a:lnTo>
                  <a:pt x="0" y="152399"/>
                </a:lnTo>
                <a:lnTo>
                  <a:pt x="0" y="30479"/>
                </a:lnTo>
                <a:close/>
              </a:path>
            </a:pathLst>
          </a:custGeom>
          <a:solidFill>
            <a:schemeClr val="tx2"/>
          </a:solidFill>
          <a:ln w="4572">
            <a:solidFill>
              <a:srgbClr val="0070BF"/>
            </a:solidFill>
          </a:ln>
        </p:spPr>
        <p:txBody>
          <a:bodyPr wrap="square" lIns="0" tIns="0" rIns="0" bIns="0" rtlCol="0"/>
          <a:lstStyle/>
          <a:p>
            <a:endParaRPr sz="1191">
              <a:highlight>
                <a:srgbClr val="FFFF00"/>
              </a:highlight>
              <a:latin typeface="+mj-lt"/>
            </a:endParaRPr>
          </a:p>
        </p:txBody>
      </p:sp>
      <p:sp>
        <p:nvSpPr>
          <p:cNvPr id="111" name="object 12">
            <a:extLst>
              <a:ext uri="{FF2B5EF4-FFF2-40B4-BE49-F238E27FC236}">
                <a16:creationId xmlns:a16="http://schemas.microsoft.com/office/drawing/2014/main" id="{DA3EF051-F770-4094-B975-A5481C7A41AC}"/>
              </a:ext>
            </a:extLst>
          </p:cNvPr>
          <p:cNvSpPr/>
          <p:nvPr/>
        </p:nvSpPr>
        <p:spPr>
          <a:xfrm>
            <a:off x="2145937" y="1608527"/>
            <a:ext cx="3766956" cy="371475"/>
          </a:xfrm>
          <a:custGeom>
            <a:avLst/>
            <a:gdLst/>
            <a:ahLst/>
            <a:cxnLst/>
            <a:rect l="l" t="t" r="r" b="b"/>
            <a:pathLst>
              <a:path w="2044064" h="561339">
                <a:moveTo>
                  <a:pt x="2043684" y="0"/>
                </a:moveTo>
                <a:lnTo>
                  <a:pt x="0" y="0"/>
                </a:lnTo>
                <a:lnTo>
                  <a:pt x="0" y="16764"/>
                </a:lnTo>
                <a:lnTo>
                  <a:pt x="0" y="560832"/>
                </a:lnTo>
                <a:lnTo>
                  <a:pt x="2043684" y="560832"/>
                </a:lnTo>
                <a:lnTo>
                  <a:pt x="2043684" y="16764"/>
                </a:lnTo>
                <a:lnTo>
                  <a:pt x="2043684" y="0"/>
                </a:lnTo>
                <a:close/>
              </a:path>
            </a:pathLst>
          </a:custGeom>
          <a:solidFill>
            <a:srgbClr val="00698E"/>
          </a:solidFill>
        </p:spPr>
        <p:txBody>
          <a:bodyPr wrap="square" lIns="0" tIns="0" rIns="0" bIns="0" rtlCol="0"/>
          <a:lstStyle/>
          <a:p>
            <a:endParaRPr sz="1191">
              <a:latin typeface="+mj-lt"/>
            </a:endParaRPr>
          </a:p>
        </p:txBody>
      </p:sp>
      <p:sp>
        <p:nvSpPr>
          <p:cNvPr id="2" name="object 2"/>
          <p:cNvSpPr txBox="1"/>
          <p:nvPr/>
        </p:nvSpPr>
        <p:spPr>
          <a:xfrm>
            <a:off x="2254608" y="1730371"/>
            <a:ext cx="1279572" cy="120504"/>
          </a:xfrm>
          <a:prstGeom prst="rect">
            <a:avLst/>
          </a:prstGeom>
        </p:spPr>
        <p:txBody>
          <a:bodyPr vert="horz" wrap="square" lIns="0" tIns="8404" rIns="0" bIns="0" rtlCol="0">
            <a:spAutoFit/>
          </a:bodyPr>
          <a:lstStyle/>
          <a:p>
            <a:pPr marL="8405">
              <a:spcBef>
                <a:spcPts val="66"/>
              </a:spcBef>
              <a:tabLst>
                <a:tab pos="406375" algn="l"/>
                <a:tab pos="774508" algn="l"/>
                <a:tab pos="1141800" algn="l"/>
              </a:tabLst>
            </a:pPr>
            <a:r>
              <a:rPr sz="728" spc="-23">
                <a:solidFill>
                  <a:srgbClr val="FFFFFF"/>
                </a:solidFill>
                <a:latin typeface="+mj-lt"/>
                <a:cs typeface="Carlito"/>
              </a:rPr>
              <a:t>V</a:t>
            </a:r>
            <a:r>
              <a:rPr sz="728" spc="-3">
                <a:solidFill>
                  <a:srgbClr val="FFFFFF"/>
                </a:solidFill>
                <a:latin typeface="+mj-lt"/>
                <a:cs typeface="Carlito"/>
              </a:rPr>
              <a:t>M</a:t>
            </a:r>
            <a:r>
              <a:rPr sz="728">
                <a:solidFill>
                  <a:srgbClr val="FFFFFF"/>
                </a:solidFill>
                <a:latin typeface="+mj-lt"/>
                <a:cs typeface="Carlito"/>
              </a:rPr>
              <a:t>	</a:t>
            </a:r>
            <a:r>
              <a:rPr sz="1092" spc="-24" baseline="5050">
                <a:solidFill>
                  <a:srgbClr val="FFFFFF"/>
                </a:solidFill>
                <a:latin typeface="+mj-lt"/>
                <a:cs typeface="Carlito"/>
              </a:rPr>
              <a:t>V</a:t>
            </a:r>
            <a:r>
              <a:rPr sz="1092" spc="-5" baseline="5050">
                <a:solidFill>
                  <a:srgbClr val="FFFFFF"/>
                </a:solidFill>
                <a:latin typeface="+mj-lt"/>
                <a:cs typeface="Carlito"/>
              </a:rPr>
              <a:t>M</a:t>
            </a:r>
            <a:r>
              <a:rPr sz="1092" baseline="5050">
                <a:solidFill>
                  <a:srgbClr val="FFFFFF"/>
                </a:solidFill>
                <a:latin typeface="+mj-lt"/>
                <a:cs typeface="Carlito"/>
              </a:rPr>
              <a:t>	</a:t>
            </a:r>
            <a:r>
              <a:rPr sz="1092" spc="-24" baseline="2525">
                <a:solidFill>
                  <a:srgbClr val="FFFFFF"/>
                </a:solidFill>
                <a:latin typeface="+mj-lt"/>
                <a:cs typeface="Carlito"/>
              </a:rPr>
              <a:t>V</a:t>
            </a:r>
            <a:r>
              <a:rPr sz="1092" spc="-10" baseline="2525">
                <a:solidFill>
                  <a:srgbClr val="FFFFFF"/>
                </a:solidFill>
                <a:latin typeface="+mj-lt"/>
                <a:cs typeface="Carlito"/>
              </a:rPr>
              <a:t>M</a:t>
            </a:r>
            <a:r>
              <a:rPr sz="1092" baseline="2525">
                <a:solidFill>
                  <a:srgbClr val="FFFFFF"/>
                </a:solidFill>
                <a:latin typeface="+mj-lt"/>
                <a:cs typeface="Carlito"/>
              </a:rPr>
              <a:t>	</a:t>
            </a:r>
            <a:r>
              <a:rPr sz="1092" spc="-24" baseline="5050">
                <a:solidFill>
                  <a:srgbClr val="FFFFFF"/>
                </a:solidFill>
                <a:latin typeface="+mj-lt"/>
                <a:cs typeface="Carlito"/>
              </a:rPr>
              <a:t>V</a:t>
            </a:r>
            <a:r>
              <a:rPr sz="1092" spc="-5" baseline="5050">
                <a:solidFill>
                  <a:srgbClr val="FFFFFF"/>
                </a:solidFill>
                <a:latin typeface="+mj-lt"/>
                <a:cs typeface="Carlito"/>
              </a:rPr>
              <a:t>M</a:t>
            </a:r>
            <a:endParaRPr sz="1092" baseline="5050">
              <a:latin typeface="+mj-lt"/>
              <a:cs typeface="Carlito"/>
            </a:endParaRPr>
          </a:p>
        </p:txBody>
      </p:sp>
      <p:sp>
        <p:nvSpPr>
          <p:cNvPr id="3" name="object 3"/>
          <p:cNvSpPr/>
          <p:nvPr/>
        </p:nvSpPr>
        <p:spPr>
          <a:xfrm>
            <a:off x="3668915" y="1632483"/>
            <a:ext cx="307601" cy="308862"/>
          </a:xfrm>
          <a:custGeom>
            <a:avLst/>
            <a:gdLst/>
            <a:ahLst/>
            <a:cxnLst/>
            <a:rect l="l" t="t" r="r" b="b"/>
            <a:pathLst>
              <a:path w="464820" h="466725">
                <a:moveTo>
                  <a:pt x="446532" y="466343"/>
                </a:moveTo>
                <a:lnTo>
                  <a:pt x="18288" y="466343"/>
                </a:lnTo>
                <a:lnTo>
                  <a:pt x="11572" y="464986"/>
                </a:lnTo>
                <a:lnTo>
                  <a:pt x="5715" y="461200"/>
                </a:lnTo>
                <a:lnTo>
                  <a:pt x="1571" y="455414"/>
                </a:lnTo>
                <a:lnTo>
                  <a:pt x="0" y="448055"/>
                </a:lnTo>
                <a:lnTo>
                  <a:pt x="0" y="18287"/>
                </a:lnTo>
                <a:lnTo>
                  <a:pt x="1571" y="10929"/>
                </a:lnTo>
                <a:lnTo>
                  <a:pt x="5715" y="5143"/>
                </a:lnTo>
                <a:lnTo>
                  <a:pt x="11572" y="1357"/>
                </a:lnTo>
                <a:lnTo>
                  <a:pt x="18288" y="0"/>
                </a:lnTo>
                <a:lnTo>
                  <a:pt x="446532" y="0"/>
                </a:lnTo>
                <a:lnTo>
                  <a:pt x="453890" y="1357"/>
                </a:lnTo>
                <a:lnTo>
                  <a:pt x="459676" y="5143"/>
                </a:lnTo>
                <a:lnTo>
                  <a:pt x="463462" y="10929"/>
                </a:lnTo>
                <a:lnTo>
                  <a:pt x="464820" y="18287"/>
                </a:lnTo>
                <a:lnTo>
                  <a:pt x="464820" y="448055"/>
                </a:lnTo>
                <a:lnTo>
                  <a:pt x="463462" y="455414"/>
                </a:lnTo>
                <a:lnTo>
                  <a:pt x="459676" y="461200"/>
                </a:lnTo>
                <a:lnTo>
                  <a:pt x="453890" y="464986"/>
                </a:lnTo>
                <a:lnTo>
                  <a:pt x="446532" y="466343"/>
                </a:lnTo>
                <a:close/>
              </a:path>
            </a:pathLst>
          </a:custGeom>
          <a:ln w="9144">
            <a:solidFill>
              <a:srgbClr val="FFFFFF"/>
            </a:solidFill>
          </a:ln>
        </p:spPr>
        <p:txBody>
          <a:bodyPr wrap="square" lIns="0" tIns="0" rIns="0" bIns="0" rtlCol="0"/>
          <a:lstStyle/>
          <a:p>
            <a:endParaRPr sz="1191">
              <a:latin typeface="+mj-lt"/>
            </a:endParaRPr>
          </a:p>
        </p:txBody>
      </p:sp>
      <p:sp>
        <p:nvSpPr>
          <p:cNvPr id="4" name="object 4"/>
          <p:cNvSpPr txBox="1"/>
          <p:nvPr/>
        </p:nvSpPr>
        <p:spPr>
          <a:xfrm>
            <a:off x="3755280" y="1716523"/>
            <a:ext cx="146236" cy="120080"/>
          </a:xfrm>
          <a:prstGeom prst="rect">
            <a:avLst/>
          </a:prstGeom>
        </p:spPr>
        <p:txBody>
          <a:bodyPr vert="horz" wrap="square" lIns="0" tIns="7984" rIns="0" bIns="0" rtlCol="0">
            <a:spAutoFit/>
          </a:bodyPr>
          <a:lstStyle/>
          <a:p>
            <a:pPr marL="8405">
              <a:spcBef>
                <a:spcPts val="63"/>
              </a:spcBef>
            </a:pPr>
            <a:r>
              <a:rPr sz="728" spc="-17">
                <a:solidFill>
                  <a:srgbClr val="FFFFFF"/>
                </a:solidFill>
                <a:latin typeface="+mj-lt"/>
                <a:cs typeface="Carlito"/>
              </a:rPr>
              <a:t>V</a:t>
            </a:r>
            <a:r>
              <a:rPr sz="728" spc="-7">
                <a:solidFill>
                  <a:srgbClr val="FFFFFF"/>
                </a:solidFill>
                <a:latin typeface="+mj-lt"/>
                <a:cs typeface="Carlito"/>
              </a:rPr>
              <a:t>M</a:t>
            </a:r>
            <a:endParaRPr sz="728">
              <a:latin typeface="+mj-lt"/>
              <a:cs typeface="Carlito"/>
            </a:endParaRPr>
          </a:p>
        </p:txBody>
      </p:sp>
      <p:sp>
        <p:nvSpPr>
          <p:cNvPr id="5" name="object 5"/>
          <p:cNvSpPr txBox="1"/>
          <p:nvPr/>
        </p:nvSpPr>
        <p:spPr>
          <a:xfrm>
            <a:off x="4067944" y="1650285"/>
            <a:ext cx="1305625" cy="242653"/>
          </a:xfrm>
          <a:prstGeom prst="rect">
            <a:avLst/>
          </a:prstGeom>
        </p:spPr>
        <p:txBody>
          <a:bodyPr vert="horz" wrap="square" lIns="0" tIns="8404" rIns="0" bIns="0" rtlCol="0">
            <a:spAutoFit/>
          </a:bodyPr>
          <a:lstStyle/>
          <a:p>
            <a:pPr marL="8405">
              <a:spcBef>
                <a:spcPts val="66"/>
              </a:spcBef>
            </a:pPr>
            <a:r>
              <a:rPr sz="761" spc="-7">
                <a:solidFill>
                  <a:srgbClr val="FFFFFF"/>
                </a:solidFill>
                <a:latin typeface="+mj-lt"/>
                <a:cs typeface="Arial"/>
              </a:rPr>
              <a:t>Virtualized </a:t>
            </a:r>
            <a:r>
              <a:rPr sz="761" spc="-3">
                <a:solidFill>
                  <a:srgbClr val="FFFFFF"/>
                </a:solidFill>
                <a:latin typeface="+mj-lt"/>
                <a:cs typeface="Arial"/>
              </a:rPr>
              <a:t>Application</a:t>
            </a:r>
            <a:r>
              <a:rPr sz="761" spc="-13">
                <a:solidFill>
                  <a:srgbClr val="FFFFFF"/>
                </a:solidFill>
                <a:latin typeface="+mj-lt"/>
                <a:cs typeface="Arial"/>
              </a:rPr>
              <a:t> </a:t>
            </a:r>
            <a:r>
              <a:rPr sz="761" spc="-3">
                <a:solidFill>
                  <a:srgbClr val="FFFFFF"/>
                </a:solidFill>
                <a:latin typeface="+mj-lt"/>
                <a:cs typeface="Arial"/>
              </a:rPr>
              <a:t>servers</a:t>
            </a:r>
            <a:endParaRPr sz="761">
              <a:latin typeface="+mj-lt"/>
              <a:cs typeface="Arial"/>
            </a:endParaRPr>
          </a:p>
        </p:txBody>
      </p:sp>
      <p:sp>
        <p:nvSpPr>
          <p:cNvPr id="6" name="object 6"/>
          <p:cNvSpPr txBox="1"/>
          <p:nvPr/>
        </p:nvSpPr>
        <p:spPr>
          <a:xfrm>
            <a:off x="4442164" y="1766297"/>
            <a:ext cx="505105" cy="125569"/>
          </a:xfrm>
          <a:prstGeom prst="rect">
            <a:avLst/>
          </a:prstGeom>
        </p:spPr>
        <p:txBody>
          <a:bodyPr vert="horz" wrap="square" lIns="0" tIns="8404" rIns="0" bIns="0" rtlCol="0">
            <a:spAutoFit/>
          </a:bodyPr>
          <a:lstStyle/>
          <a:p>
            <a:pPr marL="8405">
              <a:spcBef>
                <a:spcPts val="66"/>
              </a:spcBef>
            </a:pPr>
            <a:r>
              <a:rPr sz="761" spc="-3" dirty="0">
                <a:solidFill>
                  <a:srgbClr val="FFFFFF"/>
                </a:solidFill>
                <a:latin typeface="+mj-lt"/>
                <a:cs typeface="Arial"/>
              </a:rPr>
              <a:t>(1</a:t>
            </a:r>
            <a:r>
              <a:rPr lang="en-US" sz="761" spc="-3" dirty="0">
                <a:solidFill>
                  <a:srgbClr val="FFFFFF"/>
                </a:solidFill>
                <a:latin typeface="+mj-lt"/>
                <a:cs typeface="Arial"/>
              </a:rPr>
              <a:t>4</a:t>
            </a:r>
            <a:r>
              <a:rPr sz="761" spc="162" dirty="0">
                <a:solidFill>
                  <a:srgbClr val="FFFFFF"/>
                </a:solidFill>
                <a:latin typeface="+mj-lt"/>
                <a:cs typeface="Arial"/>
              </a:rPr>
              <a:t> </a:t>
            </a:r>
            <a:r>
              <a:rPr sz="761" spc="-3" dirty="0">
                <a:solidFill>
                  <a:srgbClr val="FFFFFF"/>
                </a:solidFill>
                <a:latin typeface="+mj-lt"/>
                <a:cs typeface="Arial"/>
              </a:rPr>
              <a:t>nodes)</a:t>
            </a:r>
            <a:endParaRPr sz="761" dirty="0">
              <a:latin typeface="+mj-lt"/>
              <a:cs typeface="Arial"/>
            </a:endParaRPr>
          </a:p>
        </p:txBody>
      </p:sp>
      <p:sp>
        <p:nvSpPr>
          <p:cNvPr id="7" name="object 7"/>
          <p:cNvSpPr txBox="1">
            <a:spLocks noGrp="1"/>
          </p:cNvSpPr>
          <p:nvPr>
            <p:ph type="title"/>
          </p:nvPr>
        </p:nvSpPr>
        <p:spPr/>
        <p:txBody>
          <a:bodyPr/>
          <a:lstStyle/>
          <a:p>
            <a:r>
              <a:rPr lang="en-US" dirty="0">
                <a:latin typeface="+mj-lt"/>
              </a:rPr>
              <a:t>Infra configurations in NDR : HANA and non-</a:t>
            </a:r>
            <a:r>
              <a:rPr lang="en-US" dirty="0" err="1">
                <a:latin typeface="+mj-lt"/>
              </a:rPr>
              <a:t>hana</a:t>
            </a:r>
            <a:endParaRPr lang="en-US" dirty="0">
              <a:latin typeface="+mj-lt"/>
            </a:endParaRPr>
          </a:p>
        </p:txBody>
      </p:sp>
      <p:sp>
        <p:nvSpPr>
          <p:cNvPr id="8" name="object 8"/>
          <p:cNvSpPr txBox="1"/>
          <p:nvPr/>
        </p:nvSpPr>
        <p:spPr>
          <a:xfrm>
            <a:off x="2156120" y="1227054"/>
            <a:ext cx="1264024" cy="327376"/>
          </a:xfrm>
          <a:prstGeom prst="rect">
            <a:avLst/>
          </a:prstGeom>
          <a:ln w="10668">
            <a:solidFill>
              <a:srgbClr val="5B9AD4"/>
            </a:solidFill>
          </a:ln>
        </p:spPr>
        <p:txBody>
          <a:bodyPr vert="horz" wrap="square" lIns="0" tIns="25633" rIns="0" bIns="0" rtlCol="0">
            <a:spAutoFit/>
          </a:bodyPr>
          <a:lstStyle/>
          <a:p>
            <a:pPr marL="50009" marR="131536">
              <a:lnSpc>
                <a:spcPts val="788"/>
              </a:lnSpc>
              <a:spcBef>
                <a:spcPts val="202"/>
              </a:spcBef>
            </a:pPr>
            <a:r>
              <a:rPr lang="pt-BR" sz="662" spc="-7">
                <a:latin typeface="+mj-lt"/>
                <a:cs typeface="Arial"/>
              </a:rPr>
              <a:t>32C (5218) / 384GB / 2 * 300GB HDD  / 4 * 10G / 92560 SAPS</a:t>
            </a:r>
            <a:endParaRPr sz="662">
              <a:latin typeface="+mj-lt"/>
              <a:cs typeface="Arial"/>
            </a:endParaRPr>
          </a:p>
        </p:txBody>
      </p:sp>
      <p:sp>
        <p:nvSpPr>
          <p:cNvPr id="9" name="object 9"/>
          <p:cNvSpPr txBox="1"/>
          <p:nvPr/>
        </p:nvSpPr>
        <p:spPr>
          <a:xfrm>
            <a:off x="3659480" y="2046684"/>
            <a:ext cx="667731" cy="159190"/>
          </a:xfrm>
          <a:prstGeom prst="rect">
            <a:avLst/>
          </a:prstGeom>
        </p:spPr>
        <p:txBody>
          <a:bodyPr vert="horz" wrap="square" lIns="0" tIns="11346" rIns="0" bIns="0" rtlCol="0">
            <a:spAutoFit/>
          </a:bodyPr>
          <a:lstStyle/>
          <a:p>
            <a:pPr marL="8405">
              <a:spcBef>
                <a:spcPts val="89"/>
              </a:spcBef>
            </a:pPr>
            <a:r>
              <a:rPr sz="960" spc="3">
                <a:latin typeface="+mj-lt"/>
                <a:cs typeface="Carlito"/>
              </a:rPr>
              <a:t>. . . . . . .</a:t>
            </a:r>
            <a:r>
              <a:rPr sz="960" spc="10">
                <a:latin typeface="+mj-lt"/>
                <a:cs typeface="Carlito"/>
              </a:rPr>
              <a:t> </a:t>
            </a:r>
            <a:r>
              <a:rPr sz="960" spc="3">
                <a:latin typeface="+mj-lt"/>
                <a:cs typeface="Carlito"/>
              </a:rPr>
              <a:t>.</a:t>
            </a:r>
            <a:endParaRPr sz="960">
              <a:latin typeface="+mj-lt"/>
              <a:cs typeface="Carlito"/>
            </a:endParaRPr>
          </a:p>
        </p:txBody>
      </p:sp>
      <p:grpSp>
        <p:nvGrpSpPr>
          <p:cNvPr id="10" name="object 10"/>
          <p:cNvGrpSpPr/>
          <p:nvPr/>
        </p:nvGrpSpPr>
        <p:grpSpPr>
          <a:xfrm>
            <a:off x="677615" y="1574997"/>
            <a:ext cx="1376643" cy="735386"/>
            <a:chOff x="12191" y="2019300"/>
            <a:chExt cx="2080260" cy="1111250"/>
          </a:xfrm>
        </p:grpSpPr>
        <p:sp>
          <p:nvSpPr>
            <p:cNvPr id="11" name="object 11"/>
            <p:cNvSpPr/>
            <p:nvPr/>
          </p:nvSpPr>
          <p:spPr>
            <a:xfrm>
              <a:off x="12192" y="2244851"/>
              <a:ext cx="2049780" cy="885825"/>
            </a:xfrm>
            <a:custGeom>
              <a:avLst/>
              <a:gdLst/>
              <a:ahLst/>
              <a:cxnLst/>
              <a:rect l="l" t="t" r="r" b="b"/>
              <a:pathLst>
                <a:path w="2049780" h="885825">
                  <a:moveTo>
                    <a:pt x="2049767" y="0"/>
                  </a:moveTo>
                  <a:lnTo>
                    <a:pt x="0" y="0"/>
                  </a:lnTo>
                  <a:lnTo>
                    <a:pt x="0" y="335280"/>
                  </a:lnTo>
                  <a:lnTo>
                    <a:pt x="0" y="885444"/>
                  </a:lnTo>
                  <a:lnTo>
                    <a:pt x="2049767" y="885444"/>
                  </a:lnTo>
                  <a:lnTo>
                    <a:pt x="2049767" y="335280"/>
                  </a:lnTo>
                  <a:lnTo>
                    <a:pt x="2049767" y="0"/>
                  </a:lnTo>
                  <a:close/>
                </a:path>
              </a:pathLst>
            </a:custGeom>
            <a:solidFill>
              <a:srgbClr val="E4E8F0"/>
            </a:solidFill>
          </p:spPr>
          <p:txBody>
            <a:bodyPr wrap="square" lIns="0" tIns="0" rIns="0" bIns="0" rtlCol="0"/>
            <a:lstStyle/>
            <a:p>
              <a:endParaRPr sz="1191">
                <a:latin typeface="+mj-lt"/>
              </a:endParaRPr>
            </a:p>
          </p:txBody>
        </p:sp>
        <p:sp>
          <p:nvSpPr>
            <p:cNvPr id="12" name="object 12"/>
            <p:cNvSpPr/>
            <p:nvPr/>
          </p:nvSpPr>
          <p:spPr>
            <a:xfrm>
              <a:off x="48768" y="2019299"/>
              <a:ext cx="2044064" cy="561340"/>
            </a:xfrm>
            <a:custGeom>
              <a:avLst/>
              <a:gdLst/>
              <a:ahLst/>
              <a:cxnLst/>
              <a:rect l="l" t="t" r="r" b="b"/>
              <a:pathLst>
                <a:path w="2044064" h="561339">
                  <a:moveTo>
                    <a:pt x="2043684" y="0"/>
                  </a:moveTo>
                  <a:lnTo>
                    <a:pt x="0" y="0"/>
                  </a:lnTo>
                  <a:lnTo>
                    <a:pt x="0" y="16764"/>
                  </a:lnTo>
                  <a:lnTo>
                    <a:pt x="0" y="560832"/>
                  </a:lnTo>
                  <a:lnTo>
                    <a:pt x="2043684" y="560832"/>
                  </a:lnTo>
                  <a:lnTo>
                    <a:pt x="2043684" y="16764"/>
                  </a:lnTo>
                  <a:lnTo>
                    <a:pt x="2043684" y="0"/>
                  </a:lnTo>
                  <a:close/>
                </a:path>
              </a:pathLst>
            </a:custGeom>
            <a:solidFill>
              <a:srgbClr val="00698E"/>
            </a:solidFill>
          </p:spPr>
          <p:txBody>
            <a:bodyPr wrap="square" lIns="0" tIns="0" rIns="0" bIns="0" rtlCol="0"/>
            <a:lstStyle/>
            <a:p>
              <a:endParaRPr sz="1191">
                <a:latin typeface="+mj-lt"/>
              </a:endParaRPr>
            </a:p>
          </p:txBody>
        </p:sp>
      </p:grpSp>
      <p:sp>
        <p:nvSpPr>
          <p:cNvPr id="13" name="object 13"/>
          <p:cNvSpPr txBox="1"/>
          <p:nvPr/>
        </p:nvSpPr>
        <p:spPr>
          <a:xfrm>
            <a:off x="716597" y="1610953"/>
            <a:ext cx="834138" cy="125569"/>
          </a:xfrm>
          <a:prstGeom prst="rect">
            <a:avLst/>
          </a:prstGeom>
        </p:spPr>
        <p:txBody>
          <a:bodyPr vert="horz" wrap="square" lIns="0" tIns="8404" rIns="0" bIns="0" rtlCol="0">
            <a:spAutoFit/>
          </a:bodyPr>
          <a:lstStyle/>
          <a:p>
            <a:pPr marL="8405">
              <a:spcBef>
                <a:spcPts val="66"/>
              </a:spcBef>
            </a:pPr>
            <a:r>
              <a:rPr lang="en-US" sz="761" spc="-3">
                <a:solidFill>
                  <a:srgbClr val="FFFFFF"/>
                </a:solidFill>
                <a:latin typeface="+mj-lt"/>
                <a:cs typeface="Arial"/>
              </a:rPr>
              <a:t>NON HAHA DB</a:t>
            </a:r>
            <a:endParaRPr sz="761">
              <a:latin typeface="+mj-lt"/>
              <a:cs typeface="Arial"/>
            </a:endParaRPr>
          </a:p>
        </p:txBody>
      </p:sp>
      <p:sp>
        <p:nvSpPr>
          <p:cNvPr id="14" name="object 14"/>
          <p:cNvSpPr txBox="1"/>
          <p:nvPr/>
        </p:nvSpPr>
        <p:spPr>
          <a:xfrm>
            <a:off x="716597" y="1726965"/>
            <a:ext cx="839181" cy="125569"/>
          </a:xfrm>
          <a:prstGeom prst="rect">
            <a:avLst/>
          </a:prstGeom>
        </p:spPr>
        <p:txBody>
          <a:bodyPr vert="horz" wrap="square" lIns="0" tIns="8404" rIns="0" bIns="0" rtlCol="0">
            <a:spAutoFit/>
          </a:bodyPr>
          <a:lstStyle/>
          <a:p>
            <a:pPr marL="8405">
              <a:spcBef>
                <a:spcPts val="66"/>
              </a:spcBef>
            </a:pPr>
            <a:r>
              <a:rPr sz="761" spc="-3">
                <a:solidFill>
                  <a:srgbClr val="FFFFFF"/>
                </a:solidFill>
                <a:latin typeface="+mj-lt"/>
                <a:cs typeface="Arial"/>
              </a:rPr>
              <a:t>Physical (</a:t>
            </a:r>
            <a:r>
              <a:rPr lang="en-US" sz="761" spc="-3">
                <a:solidFill>
                  <a:srgbClr val="FFFFFF"/>
                </a:solidFill>
                <a:latin typeface="+mj-lt"/>
                <a:cs typeface="Arial"/>
              </a:rPr>
              <a:t>3</a:t>
            </a:r>
            <a:r>
              <a:rPr sz="761" spc="185">
                <a:solidFill>
                  <a:srgbClr val="FFFFFF"/>
                </a:solidFill>
                <a:latin typeface="+mj-lt"/>
                <a:cs typeface="Arial"/>
              </a:rPr>
              <a:t> </a:t>
            </a:r>
            <a:r>
              <a:rPr sz="761" spc="-3">
                <a:solidFill>
                  <a:srgbClr val="FFFFFF"/>
                </a:solidFill>
                <a:latin typeface="+mj-lt"/>
                <a:cs typeface="Arial"/>
              </a:rPr>
              <a:t>nodes)</a:t>
            </a:r>
            <a:endParaRPr sz="761">
              <a:latin typeface="+mj-lt"/>
              <a:cs typeface="Arial"/>
            </a:endParaRPr>
          </a:p>
        </p:txBody>
      </p:sp>
      <p:sp>
        <p:nvSpPr>
          <p:cNvPr id="15" name="object 15"/>
          <p:cNvSpPr/>
          <p:nvPr/>
        </p:nvSpPr>
        <p:spPr>
          <a:xfrm>
            <a:off x="708880" y="1233105"/>
            <a:ext cx="1259821" cy="352985"/>
          </a:xfrm>
          <a:custGeom>
            <a:avLst/>
            <a:gdLst/>
            <a:ahLst/>
            <a:cxnLst/>
            <a:rect l="l" t="t" r="r" b="b"/>
            <a:pathLst>
              <a:path w="1903730" h="533400">
                <a:moveTo>
                  <a:pt x="1903476" y="533400"/>
                </a:moveTo>
                <a:lnTo>
                  <a:pt x="0" y="533400"/>
                </a:lnTo>
                <a:lnTo>
                  <a:pt x="0" y="0"/>
                </a:lnTo>
                <a:lnTo>
                  <a:pt x="1903476" y="0"/>
                </a:lnTo>
                <a:lnTo>
                  <a:pt x="1903476" y="533400"/>
                </a:lnTo>
                <a:close/>
              </a:path>
            </a:pathLst>
          </a:custGeom>
          <a:solidFill>
            <a:srgbClr val="FFFFFF"/>
          </a:solidFill>
        </p:spPr>
        <p:txBody>
          <a:bodyPr wrap="square" lIns="0" tIns="0" rIns="0" bIns="0" rtlCol="0"/>
          <a:lstStyle/>
          <a:p>
            <a:endParaRPr sz="1191">
              <a:latin typeface="+mj-lt"/>
            </a:endParaRPr>
          </a:p>
        </p:txBody>
      </p:sp>
      <p:sp>
        <p:nvSpPr>
          <p:cNvPr id="16" name="object 16"/>
          <p:cNvSpPr txBox="1"/>
          <p:nvPr/>
        </p:nvSpPr>
        <p:spPr>
          <a:xfrm>
            <a:off x="715940" y="1199882"/>
            <a:ext cx="1259821" cy="333660"/>
          </a:xfrm>
          <a:prstGeom prst="rect">
            <a:avLst/>
          </a:prstGeom>
          <a:ln w="10667">
            <a:solidFill>
              <a:srgbClr val="5B9AD4"/>
            </a:solidFill>
          </a:ln>
        </p:spPr>
        <p:txBody>
          <a:bodyPr vert="horz" wrap="square" lIns="0" tIns="25633" rIns="0" bIns="0" rtlCol="0">
            <a:spAutoFit/>
          </a:bodyPr>
          <a:lstStyle/>
          <a:p>
            <a:pPr marL="50009" marR="172720">
              <a:lnSpc>
                <a:spcPts val="788"/>
              </a:lnSpc>
              <a:spcBef>
                <a:spcPts val="202"/>
              </a:spcBef>
            </a:pPr>
            <a:r>
              <a:rPr lang="en-US" sz="700" dirty="0">
                <a:solidFill>
                  <a:prstClr val="black"/>
                </a:solidFill>
                <a:latin typeface="+mj-lt"/>
              </a:rPr>
              <a:t>32C (5218) / 128GB / 2 * 300GB HDD / 4 * 10G / 92560 SAPS (Production)</a:t>
            </a:r>
            <a:endParaRPr sz="662" dirty="0">
              <a:latin typeface="+mj-lt"/>
              <a:cs typeface="Arial"/>
            </a:endParaRPr>
          </a:p>
        </p:txBody>
      </p:sp>
      <p:grpSp>
        <p:nvGrpSpPr>
          <p:cNvPr id="19" name="object 19"/>
          <p:cNvGrpSpPr/>
          <p:nvPr/>
        </p:nvGrpSpPr>
        <p:grpSpPr>
          <a:xfrm>
            <a:off x="704847" y="1977401"/>
            <a:ext cx="5208046" cy="375172"/>
            <a:chOff x="53340" y="2627376"/>
            <a:chExt cx="7869936" cy="566927"/>
          </a:xfrm>
        </p:grpSpPr>
        <p:sp>
          <p:nvSpPr>
            <p:cNvPr id="21" name="object 21"/>
            <p:cNvSpPr/>
            <p:nvPr/>
          </p:nvSpPr>
          <p:spPr>
            <a:xfrm>
              <a:off x="53340" y="2682240"/>
              <a:ext cx="1924812" cy="192023"/>
            </a:xfrm>
            <a:prstGeom prst="rect">
              <a:avLst/>
            </a:prstGeom>
            <a:blipFill>
              <a:blip r:embed="rId2" cstate="print"/>
              <a:stretch>
                <a:fillRect/>
              </a:stretch>
            </a:blipFill>
          </p:spPr>
          <p:txBody>
            <a:bodyPr wrap="square" lIns="0" tIns="0" rIns="0" bIns="0" rtlCol="0"/>
            <a:lstStyle/>
            <a:p>
              <a:endParaRPr sz="1191">
                <a:latin typeface="+mj-lt"/>
              </a:endParaRPr>
            </a:p>
          </p:txBody>
        </p:sp>
        <p:sp>
          <p:nvSpPr>
            <p:cNvPr id="22" name="object 22"/>
            <p:cNvSpPr/>
            <p:nvPr/>
          </p:nvSpPr>
          <p:spPr>
            <a:xfrm>
              <a:off x="126492" y="2778252"/>
              <a:ext cx="1924812" cy="193548"/>
            </a:xfrm>
            <a:prstGeom prst="rect">
              <a:avLst/>
            </a:prstGeom>
            <a:blipFill>
              <a:blip r:embed="rId2" cstate="print"/>
              <a:stretch>
                <a:fillRect/>
              </a:stretch>
            </a:blipFill>
          </p:spPr>
          <p:txBody>
            <a:bodyPr wrap="square" lIns="0" tIns="0" rIns="0" bIns="0" rtlCol="0"/>
            <a:lstStyle/>
            <a:p>
              <a:endParaRPr sz="1191">
                <a:latin typeface="+mj-lt"/>
              </a:endParaRPr>
            </a:p>
          </p:txBody>
        </p:sp>
        <p:sp>
          <p:nvSpPr>
            <p:cNvPr id="23" name="object 23"/>
            <p:cNvSpPr/>
            <p:nvPr/>
          </p:nvSpPr>
          <p:spPr>
            <a:xfrm>
              <a:off x="2218943" y="2676144"/>
              <a:ext cx="1926335" cy="193548"/>
            </a:xfrm>
            <a:prstGeom prst="rect">
              <a:avLst/>
            </a:prstGeom>
            <a:blipFill>
              <a:blip r:embed="rId2" cstate="print"/>
              <a:stretch>
                <a:fillRect/>
              </a:stretch>
            </a:blipFill>
          </p:spPr>
          <p:txBody>
            <a:bodyPr wrap="square" lIns="0" tIns="0" rIns="0" bIns="0" rtlCol="0"/>
            <a:lstStyle/>
            <a:p>
              <a:endParaRPr sz="1191">
                <a:latin typeface="+mj-lt"/>
              </a:endParaRPr>
            </a:p>
          </p:txBody>
        </p:sp>
        <p:sp>
          <p:nvSpPr>
            <p:cNvPr id="24" name="object 24"/>
            <p:cNvSpPr/>
            <p:nvPr/>
          </p:nvSpPr>
          <p:spPr>
            <a:xfrm>
              <a:off x="184404" y="2871216"/>
              <a:ext cx="1924811" cy="193548"/>
            </a:xfrm>
            <a:prstGeom prst="rect">
              <a:avLst/>
            </a:prstGeom>
            <a:blipFill>
              <a:blip r:embed="rId2" cstate="print"/>
              <a:stretch>
                <a:fillRect/>
              </a:stretch>
            </a:blipFill>
          </p:spPr>
          <p:txBody>
            <a:bodyPr wrap="square" lIns="0" tIns="0" rIns="0" bIns="0" rtlCol="0"/>
            <a:lstStyle/>
            <a:p>
              <a:endParaRPr sz="1191">
                <a:latin typeface="+mj-lt"/>
              </a:endParaRPr>
            </a:p>
          </p:txBody>
        </p:sp>
        <p:sp>
          <p:nvSpPr>
            <p:cNvPr id="25" name="object 25"/>
            <p:cNvSpPr/>
            <p:nvPr/>
          </p:nvSpPr>
          <p:spPr>
            <a:xfrm>
              <a:off x="224028" y="2997708"/>
              <a:ext cx="1924812" cy="192023"/>
            </a:xfrm>
            <a:prstGeom prst="rect">
              <a:avLst/>
            </a:prstGeom>
            <a:blipFill>
              <a:blip r:embed="rId2" cstate="print"/>
              <a:stretch>
                <a:fillRect/>
              </a:stretch>
            </a:blipFill>
          </p:spPr>
          <p:txBody>
            <a:bodyPr wrap="square" lIns="0" tIns="0" rIns="0" bIns="0" rtlCol="0"/>
            <a:lstStyle/>
            <a:p>
              <a:endParaRPr sz="1191">
                <a:latin typeface="+mj-lt"/>
              </a:endParaRPr>
            </a:p>
          </p:txBody>
        </p:sp>
        <p:sp>
          <p:nvSpPr>
            <p:cNvPr id="26" name="object 26"/>
            <p:cNvSpPr/>
            <p:nvPr/>
          </p:nvSpPr>
          <p:spPr>
            <a:xfrm>
              <a:off x="2311908" y="2779776"/>
              <a:ext cx="1926335" cy="193548"/>
            </a:xfrm>
            <a:prstGeom prst="rect">
              <a:avLst/>
            </a:prstGeom>
            <a:blipFill>
              <a:blip r:embed="rId2" cstate="print"/>
              <a:stretch>
                <a:fillRect/>
              </a:stretch>
            </a:blipFill>
          </p:spPr>
          <p:txBody>
            <a:bodyPr wrap="square" lIns="0" tIns="0" rIns="0" bIns="0" rtlCol="0"/>
            <a:lstStyle/>
            <a:p>
              <a:endParaRPr sz="1191">
                <a:latin typeface="+mj-lt"/>
              </a:endParaRPr>
            </a:p>
          </p:txBody>
        </p:sp>
        <p:sp>
          <p:nvSpPr>
            <p:cNvPr id="27" name="object 27"/>
            <p:cNvSpPr/>
            <p:nvPr/>
          </p:nvSpPr>
          <p:spPr>
            <a:xfrm>
              <a:off x="2380487" y="2886456"/>
              <a:ext cx="1926336" cy="193547"/>
            </a:xfrm>
            <a:prstGeom prst="rect">
              <a:avLst/>
            </a:prstGeom>
            <a:blipFill>
              <a:blip r:embed="rId2" cstate="print"/>
              <a:stretch>
                <a:fillRect/>
              </a:stretch>
            </a:blipFill>
          </p:spPr>
          <p:txBody>
            <a:bodyPr wrap="square" lIns="0" tIns="0" rIns="0" bIns="0" rtlCol="0"/>
            <a:lstStyle/>
            <a:p>
              <a:endParaRPr sz="1191">
                <a:latin typeface="+mj-lt"/>
              </a:endParaRPr>
            </a:p>
          </p:txBody>
        </p:sp>
        <p:sp>
          <p:nvSpPr>
            <p:cNvPr id="28" name="object 28"/>
            <p:cNvSpPr/>
            <p:nvPr/>
          </p:nvSpPr>
          <p:spPr>
            <a:xfrm>
              <a:off x="2505455" y="3000756"/>
              <a:ext cx="1924812" cy="193547"/>
            </a:xfrm>
            <a:prstGeom prst="rect">
              <a:avLst/>
            </a:prstGeom>
            <a:blipFill>
              <a:blip r:embed="rId2" cstate="print"/>
              <a:stretch>
                <a:fillRect/>
              </a:stretch>
            </a:blipFill>
          </p:spPr>
          <p:txBody>
            <a:bodyPr wrap="square" lIns="0" tIns="0" rIns="0" bIns="0" rtlCol="0"/>
            <a:lstStyle/>
            <a:p>
              <a:endParaRPr sz="1191">
                <a:latin typeface="+mj-lt"/>
              </a:endParaRPr>
            </a:p>
          </p:txBody>
        </p:sp>
        <p:sp>
          <p:nvSpPr>
            <p:cNvPr id="29" name="object 29"/>
            <p:cNvSpPr/>
            <p:nvPr/>
          </p:nvSpPr>
          <p:spPr>
            <a:xfrm>
              <a:off x="5711952" y="2627376"/>
              <a:ext cx="1924811" cy="192024"/>
            </a:xfrm>
            <a:prstGeom prst="rect">
              <a:avLst/>
            </a:prstGeom>
            <a:blipFill>
              <a:blip r:embed="rId2" cstate="print"/>
              <a:stretch>
                <a:fillRect/>
              </a:stretch>
            </a:blipFill>
          </p:spPr>
          <p:txBody>
            <a:bodyPr wrap="square" lIns="0" tIns="0" rIns="0" bIns="0" rtlCol="0"/>
            <a:lstStyle/>
            <a:p>
              <a:endParaRPr sz="1191">
                <a:latin typeface="+mj-lt"/>
              </a:endParaRPr>
            </a:p>
          </p:txBody>
        </p:sp>
        <p:sp>
          <p:nvSpPr>
            <p:cNvPr id="30" name="object 30"/>
            <p:cNvSpPr/>
            <p:nvPr/>
          </p:nvSpPr>
          <p:spPr>
            <a:xfrm>
              <a:off x="5804916" y="2731008"/>
              <a:ext cx="1924811" cy="193548"/>
            </a:xfrm>
            <a:prstGeom prst="rect">
              <a:avLst/>
            </a:prstGeom>
            <a:blipFill>
              <a:blip r:embed="rId2" cstate="print"/>
              <a:stretch>
                <a:fillRect/>
              </a:stretch>
            </a:blipFill>
          </p:spPr>
          <p:txBody>
            <a:bodyPr wrap="square" lIns="0" tIns="0" rIns="0" bIns="0" rtlCol="0"/>
            <a:lstStyle/>
            <a:p>
              <a:endParaRPr sz="1191">
                <a:latin typeface="+mj-lt"/>
              </a:endParaRPr>
            </a:p>
          </p:txBody>
        </p:sp>
        <p:sp>
          <p:nvSpPr>
            <p:cNvPr id="31" name="object 31"/>
            <p:cNvSpPr/>
            <p:nvPr/>
          </p:nvSpPr>
          <p:spPr>
            <a:xfrm>
              <a:off x="5873496" y="2837688"/>
              <a:ext cx="1926335" cy="193548"/>
            </a:xfrm>
            <a:prstGeom prst="rect">
              <a:avLst/>
            </a:prstGeom>
            <a:blipFill>
              <a:blip r:embed="rId2" cstate="print"/>
              <a:stretch>
                <a:fillRect/>
              </a:stretch>
            </a:blipFill>
          </p:spPr>
          <p:txBody>
            <a:bodyPr wrap="square" lIns="0" tIns="0" rIns="0" bIns="0" rtlCol="0"/>
            <a:lstStyle/>
            <a:p>
              <a:endParaRPr sz="1191">
                <a:latin typeface="+mj-lt"/>
              </a:endParaRPr>
            </a:p>
          </p:txBody>
        </p:sp>
        <p:sp>
          <p:nvSpPr>
            <p:cNvPr id="32" name="object 32"/>
            <p:cNvSpPr/>
            <p:nvPr/>
          </p:nvSpPr>
          <p:spPr>
            <a:xfrm>
              <a:off x="5998464" y="2951988"/>
              <a:ext cx="1924812" cy="193548"/>
            </a:xfrm>
            <a:prstGeom prst="rect">
              <a:avLst/>
            </a:prstGeom>
            <a:blipFill>
              <a:blip r:embed="rId2" cstate="print"/>
              <a:stretch>
                <a:fillRect/>
              </a:stretch>
            </a:blipFill>
          </p:spPr>
          <p:txBody>
            <a:bodyPr wrap="square" lIns="0" tIns="0" rIns="0" bIns="0" rtlCol="0"/>
            <a:lstStyle/>
            <a:p>
              <a:endParaRPr sz="1191">
                <a:latin typeface="+mj-lt"/>
              </a:endParaRPr>
            </a:p>
          </p:txBody>
        </p:sp>
      </p:grpSp>
      <p:graphicFrame>
        <p:nvGraphicFramePr>
          <p:cNvPr id="34" name="object 34"/>
          <p:cNvGraphicFramePr>
            <a:graphicFrameLocks noGrp="1"/>
          </p:cNvGraphicFramePr>
          <p:nvPr/>
        </p:nvGraphicFramePr>
        <p:xfrm>
          <a:off x="845928" y="3354042"/>
          <a:ext cx="1349328" cy="1356134"/>
        </p:xfrm>
        <a:graphic>
          <a:graphicData uri="http://schemas.openxmlformats.org/drawingml/2006/table">
            <a:tbl>
              <a:tblPr firstRow="1" bandRow="1">
                <a:tableStyleId>{2D5ABB26-0587-4C30-8999-92F81FD0307C}</a:tableStyleId>
              </a:tblPr>
              <a:tblGrid>
                <a:gridCol w="1349328">
                  <a:extLst>
                    <a:ext uri="{9D8B030D-6E8A-4147-A177-3AD203B41FA5}">
                      <a16:colId xmlns:a16="http://schemas.microsoft.com/office/drawing/2014/main" val="20000"/>
                    </a:ext>
                  </a:extLst>
                </a:gridCol>
              </a:tblGrid>
              <a:tr h="371139">
                <a:tc>
                  <a:txBody>
                    <a:bodyPr/>
                    <a:lstStyle/>
                    <a:p>
                      <a:pPr marL="33020" marR="121920">
                        <a:lnSpc>
                          <a:spcPct val="100000"/>
                        </a:lnSpc>
                        <a:spcBef>
                          <a:spcPts val="540"/>
                        </a:spcBef>
                      </a:pPr>
                      <a:r>
                        <a:rPr lang="en-US" sz="800" spc="-5">
                          <a:solidFill>
                            <a:srgbClr val="FFFFFF"/>
                          </a:solidFill>
                          <a:latin typeface="Arial"/>
                          <a:cs typeface="Arial"/>
                        </a:rPr>
                        <a:t>(8276L - 28 Core) / 224 Core / 12TB HANA </a:t>
                      </a:r>
                      <a:r>
                        <a:rPr lang="en-US" sz="800" spc="-5" err="1">
                          <a:solidFill>
                            <a:srgbClr val="FFFFFF"/>
                          </a:solidFill>
                          <a:latin typeface="Arial"/>
                          <a:cs typeface="Arial"/>
                        </a:rPr>
                        <a:t>TDi</a:t>
                      </a:r>
                      <a:r>
                        <a:rPr lang="en-US" sz="800" spc="-5">
                          <a:solidFill>
                            <a:srgbClr val="FFFFFF"/>
                          </a:solidFill>
                          <a:latin typeface="Arial"/>
                          <a:cs typeface="Arial"/>
                        </a:rPr>
                        <a:t> Server  with OS (1 no.)</a:t>
                      </a:r>
                      <a:endParaRPr sz="800">
                        <a:latin typeface="Arial"/>
                        <a:cs typeface="Arial"/>
                      </a:endParaRPr>
                    </a:p>
                  </a:txBody>
                  <a:tcPr marL="0" marR="0" marT="45384" marB="0">
                    <a:solidFill>
                      <a:srgbClr val="00698E"/>
                    </a:solidFill>
                  </a:tcPr>
                </a:tc>
                <a:extLst>
                  <a:ext uri="{0D108BD9-81ED-4DB2-BD59-A6C34878D82A}">
                    <a16:rowId xmlns:a16="http://schemas.microsoft.com/office/drawing/2014/main" val="10000"/>
                  </a:ext>
                </a:extLst>
              </a:tr>
              <a:tr h="432658">
                <a:tc>
                  <a:txBody>
                    <a:bodyPr/>
                    <a:lstStyle/>
                    <a:p>
                      <a:pPr>
                        <a:lnSpc>
                          <a:spcPct val="100000"/>
                        </a:lnSpc>
                      </a:pPr>
                      <a:endParaRPr sz="700">
                        <a:latin typeface="Times New Roman"/>
                        <a:cs typeface="Times New Roman"/>
                      </a:endParaRPr>
                    </a:p>
                  </a:txBody>
                  <a:tcPr marL="0" marR="0" marT="0" marB="0">
                    <a:lnB w="12700">
                      <a:solidFill>
                        <a:srgbClr val="5B9AD4"/>
                      </a:solidFill>
                      <a:prstDash val="solid"/>
                    </a:lnB>
                  </a:tcPr>
                </a:tc>
                <a:extLst>
                  <a:ext uri="{0D108BD9-81ED-4DB2-BD59-A6C34878D82A}">
                    <a16:rowId xmlns:a16="http://schemas.microsoft.com/office/drawing/2014/main" val="10001"/>
                  </a:ext>
                </a:extLst>
              </a:tr>
              <a:tr h="512332">
                <a:tc>
                  <a:txBody>
                    <a:bodyPr/>
                    <a:lstStyle/>
                    <a:p>
                      <a:pPr marL="75565">
                        <a:lnSpc>
                          <a:spcPct val="100000"/>
                        </a:lnSpc>
                        <a:spcBef>
                          <a:spcPts val="285"/>
                        </a:spcBef>
                      </a:pPr>
                      <a:r>
                        <a:rPr lang="en-US" sz="600" dirty="0">
                          <a:latin typeface="Arial"/>
                          <a:cs typeface="Arial"/>
                        </a:rPr>
                        <a:t>HANA Production 01</a:t>
                      </a:r>
                    </a:p>
                    <a:p>
                      <a:pPr marL="75565">
                        <a:lnSpc>
                          <a:spcPct val="100000"/>
                        </a:lnSpc>
                        <a:spcBef>
                          <a:spcPts val="285"/>
                        </a:spcBef>
                      </a:pPr>
                      <a:r>
                        <a:rPr lang="en-US" sz="600" dirty="0">
                          <a:latin typeface="Arial"/>
                          <a:cs typeface="Arial"/>
                        </a:rPr>
                        <a:t>Upgradable up to 24 TB</a:t>
                      </a:r>
                      <a:endParaRPr sz="600" dirty="0">
                        <a:latin typeface="Arial"/>
                        <a:cs typeface="Arial"/>
                      </a:endParaRPr>
                    </a:p>
                  </a:txBody>
                  <a:tcPr marL="0" marR="0" marT="23953" marB="0">
                    <a:lnL w="12700">
                      <a:solidFill>
                        <a:srgbClr val="5B9AD4"/>
                      </a:solidFill>
                      <a:prstDash val="solid"/>
                    </a:lnL>
                    <a:lnR w="12700">
                      <a:solidFill>
                        <a:srgbClr val="5B9AD4"/>
                      </a:solidFill>
                      <a:prstDash val="solid"/>
                    </a:lnR>
                    <a:lnT w="12700">
                      <a:solidFill>
                        <a:srgbClr val="5B9AD4"/>
                      </a:solidFill>
                      <a:prstDash val="solid"/>
                    </a:lnT>
                    <a:lnB w="12700">
                      <a:solidFill>
                        <a:srgbClr val="5B9AD4"/>
                      </a:solidFill>
                      <a:prstDash val="solid"/>
                    </a:lnB>
                  </a:tcPr>
                </a:tc>
                <a:extLst>
                  <a:ext uri="{0D108BD9-81ED-4DB2-BD59-A6C34878D82A}">
                    <a16:rowId xmlns:a16="http://schemas.microsoft.com/office/drawing/2014/main" val="10002"/>
                  </a:ext>
                </a:extLst>
              </a:tr>
            </a:tbl>
          </a:graphicData>
        </a:graphic>
      </p:graphicFrame>
      <p:sp>
        <p:nvSpPr>
          <p:cNvPr id="35" name="object 35"/>
          <p:cNvSpPr/>
          <p:nvPr/>
        </p:nvSpPr>
        <p:spPr>
          <a:xfrm>
            <a:off x="834947" y="3788080"/>
            <a:ext cx="1373617" cy="402403"/>
          </a:xfrm>
          <a:prstGeom prst="rect">
            <a:avLst/>
          </a:prstGeom>
          <a:blipFill>
            <a:blip r:embed="rId3" cstate="print"/>
            <a:stretch>
              <a:fillRect/>
            </a:stretch>
          </a:blipFill>
        </p:spPr>
        <p:txBody>
          <a:bodyPr wrap="square" lIns="0" tIns="0" rIns="0" bIns="0" rtlCol="0"/>
          <a:lstStyle/>
          <a:p>
            <a:endParaRPr sz="1191">
              <a:latin typeface="+mj-lt"/>
            </a:endParaRPr>
          </a:p>
        </p:txBody>
      </p:sp>
      <p:sp>
        <p:nvSpPr>
          <p:cNvPr id="36" name="object 36"/>
          <p:cNvSpPr/>
          <p:nvPr/>
        </p:nvSpPr>
        <p:spPr>
          <a:xfrm>
            <a:off x="2327570" y="4157842"/>
            <a:ext cx="1310248" cy="520653"/>
          </a:xfrm>
          <a:custGeom>
            <a:avLst/>
            <a:gdLst/>
            <a:ahLst/>
            <a:cxnLst/>
            <a:rect l="l" t="t" r="r" b="b"/>
            <a:pathLst>
              <a:path w="1979929" h="786765">
                <a:moveTo>
                  <a:pt x="1979675" y="786384"/>
                </a:moveTo>
                <a:lnTo>
                  <a:pt x="0" y="786384"/>
                </a:lnTo>
                <a:lnTo>
                  <a:pt x="0" y="0"/>
                </a:lnTo>
                <a:lnTo>
                  <a:pt x="1979675" y="0"/>
                </a:lnTo>
                <a:lnTo>
                  <a:pt x="1979675" y="786384"/>
                </a:lnTo>
                <a:close/>
              </a:path>
            </a:pathLst>
          </a:custGeom>
          <a:solidFill>
            <a:srgbClr val="FFFFFF"/>
          </a:solidFill>
        </p:spPr>
        <p:txBody>
          <a:bodyPr wrap="square" lIns="0" tIns="0" rIns="0" bIns="0" rtlCol="0"/>
          <a:lstStyle/>
          <a:p>
            <a:endParaRPr sz="1191">
              <a:latin typeface="+mj-lt"/>
            </a:endParaRPr>
          </a:p>
        </p:txBody>
      </p:sp>
      <p:sp>
        <p:nvSpPr>
          <p:cNvPr id="39" name="object 39"/>
          <p:cNvSpPr/>
          <p:nvPr/>
        </p:nvSpPr>
        <p:spPr>
          <a:xfrm>
            <a:off x="3738503" y="3762498"/>
            <a:ext cx="1366557" cy="375172"/>
          </a:xfrm>
          <a:prstGeom prst="rect">
            <a:avLst/>
          </a:prstGeom>
          <a:blipFill>
            <a:blip r:embed="rId3" cstate="print"/>
            <a:stretch>
              <a:fillRect/>
            </a:stretch>
          </a:blipFill>
        </p:spPr>
        <p:txBody>
          <a:bodyPr wrap="square" lIns="0" tIns="0" rIns="0" bIns="0" rtlCol="0"/>
          <a:lstStyle/>
          <a:p>
            <a:endParaRPr sz="1191">
              <a:latin typeface="+mj-lt"/>
            </a:endParaRPr>
          </a:p>
        </p:txBody>
      </p:sp>
      <p:graphicFrame>
        <p:nvGraphicFramePr>
          <p:cNvPr id="40" name="object 40"/>
          <p:cNvGraphicFramePr>
            <a:graphicFrameLocks noGrp="1"/>
          </p:cNvGraphicFramePr>
          <p:nvPr/>
        </p:nvGraphicFramePr>
        <p:xfrm>
          <a:off x="3734972" y="3379256"/>
          <a:ext cx="1355632" cy="1338990"/>
        </p:xfrm>
        <a:graphic>
          <a:graphicData uri="http://schemas.openxmlformats.org/drawingml/2006/table">
            <a:tbl>
              <a:tblPr firstRow="1" bandRow="1">
                <a:tableStyleId>{2D5ABB26-0587-4C30-8999-92F81FD0307C}</a:tableStyleId>
              </a:tblPr>
              <a:tblGrid>
                <a:gridCol w="1355632">
                  <a:extLst>
                    <a:ext uri="{9D8B030D-6E8A-4147-A177-3AD203B41FA5}">
                      <a16:colId xmlns:a16="http://schemas.microsoft.com/office/drawing/2014/main" val="20000"/>
                    </a:ext>
                  </a:extLst>
                </a:gridCol>
              </a:tblGrid>
              <a:tr h="371139">
                <a:tc>
                  <a:txBody>
                    <a:bodyPr/>
                    <a:lstStyle/>
                    <a:p>
                      <a:pPr marL="43815" marR="339725">
                        <a:lnSpc>
                          <a:spcPct val="100000"/>
                        </a:lnSpc>
                        <a:spcBef>
                          <a:spcPts val="540"/>
                        </a:spcBef>
                      </a:pPr>
                      <a:r>
                        <a:rPr lang="it-IT" sz="800" spc="-5" dirty="0">
                          <a:solidFill>
                            <a:srgbClr val="FFFFFF"/>
                          </a:solidFill>
                          <a:latin typeface="Arial"/>
                          <a:cs typeface="Arial"/>
                        </a:rPr>
                        <a:t>8260L / 96 Core / 4.6TB HANA TDi Server (2 no.)</a:t>
                      </a:r>
                      <a:endParaRPr sz="800" dirty="0">
                        <a:latin typeface="Arial"/>
                        <a:cs typeface="Arial"/>
                      </a:endParaRPr>
                    </a:p>
                  </a:txBody>
                  <a:tcPr marL="0" marR="0" marT="45384" marB="0">
                    <a:solidFill>
                      <a:srgbClr val="00698E"/>
                    </a:solidFill>
                  </a:tcPr>
                </a:tc>
                <a:extLst>
                  <a:ext uri="{0D108BD9-81ED-4DB2-BD59-A6C34878D82A}">
                    <a16:rowId xmlns:a16="http://schemas.microsoft.com/office/drawing/2014/main" val="10000"/>
                  </a:ext>
                </a:extLst>
              </a:tr>
              <a:tr h="407445">
                <a:tc>
                  <a:txBody>
                    <a:bodyPr/>
                    <a:lstStyle/>
                    <a:p>
                      <a:pPr>
                        <a:lnSpc>
                          <a:spcPct val="100000"/>
                        </a:lnSpc>
                      </a:pPr>
                      <a:endParaRPr sz="700">
                        <a:latin typeface="Times New Roman"/>
                        <a:cs typeface="Times New Roman"/>
                      </a:endParaRPr>
                    </a:p>
                  </a:txBody>
                  <a:tcPr marL="0" marR="0" marT="0" marB="0">
                    <a:lnB w="12700">
                      <a:solidFill>
                        <a:srgbClr val="5B9AD4"/>
                      </a:solidFill>
                      <a:prstDash val="solid"/>
                    </a:lnB>
                  </a:tcPr>
                </a:tc>
                <a:extLst>
                  <a:ext uri="{0D108BD9-81ED-4DB2-BD59-A6C34878D82A}">
                    <a16:rowId xmlns:a16="http://schemas.microsoft.com/office/drawing/2014/main" val="10001"/>
                  </a:ext>
                </a:extLst>
              </a:tr>
              <a:tr h="520401">
                <a:tc>
                  <a:txBody>
                    <a:bodyPr/>
                    <a:lstStyle/>
                    <a:p>
                      <a:pPr marL="75565">
                        <a:lnSpc>
                          <a:spcPct val="100000"/>
                        </a:lnSpc>
                        <a:spcBef>
                          <a:spcPts val="285"/>
                        </a:spcBef>
                      </a:pPr>
                      <a:r>
                        <a:rPr lang="en-US" sz="600" dirty="0">
                          <a:latin typeface="Arial"/>
                          <a:cs typeface="Arial"/>
                        </a:rPr>
                        <a:t>HANA Systems</a:t>
                      </a:r>
                    </a:p>
                    <a:p>
                      <a:pPr marL="75565" marR="0" lvl="0" indent="0" algn="l" defTabSz="914286" rtl="0" eaLnBrk="1" fontAlgn="auto" latinLnBrk="0" hangingPunct="1">
                        <a:lnSpc>
                          <a:spcPct val="100000"/>
                        </a:lnSpc>
                        <a:spcBef>
                          <a:spcPts val="285"/>
                        </a:spcBef>
                        <a:spcAft>
                          <a:spcPts val="0"/>
                        </a:spcAft>
                        <a:buClrTx/>
                        <a:buSzTx/>
                        <a:buFontTx/>
                        <a:buNone/>
                        <a:tabLst/>
                        <a:defRPr/>
                      </a:pPr>
                      <a:r>
                        <a:rPr lang="en-US" sz="700" dirty="0">
                          <a:latin typeface="Arial"/>
                          <a:cs typeface="Arial"/>
                        </a:rPr>
                        <a:t>Upgradable up to 6 TB</a:t>
                      </a:r>
                    </a:p>
                    <a:p>
                      <a:pPr marL="75565">
                        <a:lnSpc>
                          <a:spcPct val="100000"/>
                        </a:lnSpc>
                        <a:spcBef>
                          <a:spcPts val="285"/>
                        </a:spcBef>
                      </a:pPr>
                      <a:endParaRPr sz="700" dirty="0">
                        <a:latin typeface="Arial"/>
                        <a:cs typeface="Arial"/>
                      </a:endParaRPr>
                    </a:p>
                  </a:txBody>
                  <a:tcPr marL="0" marR="0" marT="23953" marB="0">
                    <a:lnL w="12700">
                      <a:solidFill>
                        <a:srgbClr val="5B9AD4"/>
                      </a:solidFill>
                      <a:prstDash val="solid"/>
                    </a:lnL>
                    <a:lnR w="12700">
                      <a:solidFill>
                        <a:srgbClr val="5B9AD4"/>
                      </a:solidFill>
                      <a:prstDash val="solid"/>
                    </a:lnR>
                    <a:lnT w="12700">
                      <a:solidFill>
                        <a:srgbClr val="5B9AD4"/>
                      </a:solidFill>
                      <a:prstDash val="solid"/>
                    </a:lnT>
                    <a:lnB w="12700">
                      <a:solidFill>
                        <a:srgbClr val="5B9AD4"/>
                      </a:solidFill>
                      <a:prstDash val="solid"/>
                    </a:lnB>
                  </a:tcPr>
                </a:tc>
                <a:extLst>
                  <a:ext uri="{0D108BD9-81ED-4DB2-BD59-A6C34878D82A}">
                    <a16:rowId xmlns:a16="http://schemas.microsoft.com/office/drawing/2014/main" val="10002"/>
                  </a:ext>
                </a:extLst>
              </a:tr>
            </a:tbl>
          </a:graphicData>
        </a:graphic>
      </p:graphicFrame>
      <p:sp>
        <p:nvSpPr>
          <p:cNvPr id="43" name="object 43"/>
          <p:cNvSpPr/>
          <p:nvPr/>
        </p:nvSpPr>
        <p:spPr>
          <a:xfrm>
            <a:off x="5583103" y="3360094"/>
            <a:ext cx="1435474" cy="371475"/>
          </a:xfrm>
          <a:custGeom>
            <a:avLst/>
            <a:gdLst/>
            <a:ahLst/>
            <a:cxnLst/>
            <a:rect l="l" t="t" r="r" b="b"/>
            <a:pathLst>
              <a:path w="2169159" h="561339">
                <a:moveTo>
                  <a:pt x="2168652" y="560832"/>
                </a:moveTo>
                <a:lnTo>
                  <a:pt x="0" y="560832"/>
                </a:lnTo>
                <a:lnTo>
                  <a:pt x="0" y="0"/>
                </a:lnTo>
                <a:lnTo>
                  <a:pt x="2168652" y="0"/>
                </a:lnTo>
                <a:lnTo>
                  <a:pt x="2168652" y="560832"/>
                </a:lnTo>
                <a:close/>
              </a:path>
            </a:pathLst>
          </a:custGeom>
          <a:solidFill>
            <a:srgbClr val="00698E"/>
          </a:solidFill>
        </p:spPr>
        <p:txBody>
          <a:bodyPr wrap="square" lIns="0" tIns="0" rIns="0" bIns="0" rtlCol="0"/>
          <a:lstStyle/>
          <a:p>
            <a:endParaRPr sz="1191">
              <a:latin typeface="+mj-lt"/>
            </a:endParaRPr>
          </a:p>
        </p:txBody>
      </p:sp>
      <p:sp>
        <p:nvSpPr>
          <p:cNvPr id="44" name="object 44"/>
          <p:cNvSpPr txBox="1"/>
          <p:nvPr/>
        </p:nvSpPr>
        <p:spPr>
          <a:xfrm>
            <a:off x="5616076" y="3415232"/>
            <a:ext cx="1025758" cy="125569"/>
          </a:xfrm>
          <a:prstGeom prst="rect">
            <a:avLst/>
          </a:prstGeom>
        </p:spPr>
        <p:txBody>
          <a:bodyPr vert="horz" wrap="square" lIns="0" tIns="8404" rIns="0" bIns="0" rtlCol="0">
            <a:spAutoFit/>
          </a:bodyPr>
          <a:lstStyle/>
          <a:p>
            <a:pPr marL="8405">
              <a:spcBef>
                <a:spcPts val="66"/>
              </a:spcBef>
            </a:pPr>
            <a:r>
              <a:rPr lang="en-US" sz="761" spc="-3">
                <a:solidFill>
                  <a:srgbClr val="FFFFFF"/>
                </a:solidFill>
                <a:latin typeface="+mj-lt"/>
                <a:cs typeface="Arial"/>
              </a:rPr>
              <a:t>Storage 01</a:t>
            </a:r>
            <a:endParaRPr sz="761">
              <a:latin typeface="+mj-lt"/>
              <a:cs typeface="Arial"/>
            </a:endParaRPr>
          </a:p>
        </p:txBody>
      </p:sp>
      <p:grpSp>
        <p:nvGrpSpPr>
          <p:cNvPr id="45" name="object 45"/>
          <p:cNvGrpSpPr/>
          <p:nvPr/>
        </p:nvGrpSpPr>
        <p:grpSpPr>
          <a:xfrm>
            <a:off x="899491" y="2337446"/>
            <a:ext cx="6418281" cy="1803250"/>
            <a:chOff x="347469" y="3171444"/>
            <a:chExt cx="9698737" cy="2724911"/>
          </a:xfrm>
        </p:grpSpPr>
        <p:sp>
          <p:nvSpPr>
            <p:cNvPr id="46" name="object 46"/>
            <p:cNvSpPr/>
            <p:nvPr/>
          </p:nvSpPr>
          <p:spPr>
            <a:xfrm>
              <a:off x="7406639" y="5309616"/>
              <a:ext cx="2199131" cy="586739"/>
            </a:xfrm>
            <a:prstGeom prst="rect">
              <a:avLst/>
            </a:prstGeom>
            <a:blipFill>
              <a:blip r:embed="rId4" cstate="print"/>
              <a:stretch>
                <a:fillRect/>
              </a:stretch>
            </a:blipFill>
          </p:spPr>
          <p:txBody>
            <a:bodyPr wrap="square" lIns="0" tIns="0" rIns="0" bIns="0" rtlCol="0"/>
            <a:lstStyle/>
            <a:p>
              <a:endParaRPr sz="1191">
                <a:latin typeface="+mj-lt"/>
              </a:endParaRPr>
            </a:p>
          </p:txBody>
        </p:sp>
        <p:sp>
          <p:nvSpPr>
            <p:cNvPr id="47" name="object 47"/>
            <p:cNvSpPr/>
            <p:nvPr/>
          </p:nvSpPr>
          <p:spPr>
            <a:xfrm>
              <a:off x="833748" y="3210289"/>
              <a:ext cx="69086" cy="762254"/>
            </a:xfrm>
            <a:custGeom>
              <a:avLst/>
              <a:gdLst/>
              <a:ahLst/>
              <a:cxnLst/>
              <a:rect l="l" t="t" r="r" b="b"/>
              <a:pathLst>
                <a:path w="70484" h="394970">
                  <a:moveTo>
                    <a:pt x="35051" y="394715"/>
                  </a:moveTo>
                  <a:lnTo>
                    <a:pt x="0" y="359663"/>
                  </a:lnTo>
                  <a:lnTo>
                    <a:pt x="18287" y="359663"/>
                  </a:lnTo>
                  <a:lnTo>
                    <a:pt x="18287" y="35051"/>
                  </a:lnTo>
                  <a:lnTo>
                    <a:pt x="0" y="35051"/>
                  </a:lnTo>
                  <a:lnTo>
                    <a:pt x="35051" y="0"/>
                  </a:lnTo>
                  <a:lnTo>
                    <a:pt x="70103" y="35051"/>
                  </a:lnTo>
                  <a:lnTo>
                    <a:pt x="53339" y="35051"/>
                  </a:lnTo>
                  <a:lnTo>
                    <a:pt x="53339" y="359663"/>
                  </a:lnTo>
                  <a:lnTo>
                    <a:pt x="70103" y="359663"/>
                  </a:lnTo>
                  <a:lnTo>
                    <a:pt x="35051" y="394715"/>
                  </a:lnTo>
                  <a:close/>
                </a:path>
              </a:pathLst>
            </a:custGeom>
            <a:solidFill>
              <a:srgbClr val="0070BF"/>
            </a:solidFill>
          </p:spPr>
          <p:txBody>
            <a:bodyPr wrap="square" lIns="0" tIns="0" rIns="0" bIns="0" rtlCol="0"/>
            <a:lstStyle/>
            <a:p>
              <a:endParaRPr sz="1191">
                <a:latin typeface="+mj-lt"/>
              </a:endParaRPr>
            </a:p>
          </p:txBody>
        </p:sp>
        <p:sp>
          <p:nvSpPr>
            <p:cNvPr id="48" name="object 48"/>
            <p:cNvSpPr/>
            <p:nvPr/>
          </p:nvSpPr>
          <p:spPr>
            <a:xfrm>
              <a:off x="827532" y="3206496"/>
              <a:ext cx="77472" cy="762254"/>
            </a:xfrm>
            <a:custGeom>
              <a:avLst/>
              <a:gdLst/>
              <a:ahLst/>
              <a:cxnLst/>
              <a:rect l="l" t="t" r="r" b="b"/>
              <a:pathLst>
                <a:path w="70484" h="394970">
                  <a:moveTo>
                    <a:pt x="70103" y="35051"/>
                  </a:moveTo>
                  <a:lnTo>
                    <a:pt x="35051" y="0"/>
                  </a:lnTo>
                  <a:lnTo>
                    <a:pt x="0" y="35051"/>
                  </a:lnTo>
                  <a:lnTo>
                    <a:pt x="18287" y="35051"/>
                  </a:lnTo>
                  <a:lnTo>
                    <a:pt x="18287" y="359663"/>
                  </a:lnTo>
                  <a:lnTo>
                    <a:pt x="0" y="359663"/>
                  </a:lnTo>
                  <a:lnTo>
                    <a:pt x="35051" y="394715"/>
                  </a:lnTo>
                  <a:lnTo>
                    <a:pt x="70103" y="359663"/>
                  </a:lnTo>
                  <a:lnTo>
                    <a:pt x="53339" y="359663"/>
                  </a:lnTo>
                  <a:lnTo>
                    <a:pt x="53339" y="35051"/>
                  </a:lnTo>
                  <a:lnTo>
                    <a:pt x="70103" y="35051"/>
                  </a:lnTo>
                  <a:close/>
                </a:path>
              </a:pathLst>
            </a:custGeom>
            <a:ln w="4571">
              <a:solidFill>
                <a:srgbClr val="0070BF"/>
              </a:solidFill>
            </a:ln>
          </p:spPr>
          <p:txBody>
            <a:bodyPr wrap="square" lIns="0" tIns="0" rIns="0" bIns="0" rtlCol="0"/>
            <a:lstStyle/>
            <a:p>
              <a:endParaRPr sz="1191">
                <a:latin typeface="+mj-lt"/>
              </a:endParaRPr>
            </a:p>
          </p:txBody>
        </p:sp>
        <p:sp>
          <p:nvSpPr>
            <p:cNvPr id="49" name="object 49"/>
            <p:cNvSpPr/>
            <p:nvPr/>
          </p:nvSpPr>
          <p:spPr>
            <a:xfrm>
              <a:off x="2618231" y="3198876"/>
              <a:ext cx="70485" cy="396240"/>
            </a:xfrm>
            <a:custGeom>
              <a:avLst/>
              <a:gdLst/>
              <a:ahLst/>
              <a:cxnLst/>
              <a:rect l="l" t="t" r="r" b="b"/>
              <a:pathLst>
                <a:path w="70485" h="396239">
                  <a:moveTo>
                    <a:pt x="35052" y="396239"/>
                  </a:moveTo>
                  <a:lnTo>
                    <a:pt x="0" y="361187"/>
                  </a:lnTo>
                  <a:lnTo>
                    <a:pt x="18288" y="361187"/>
                  </a:lnTo>
                  <a:lnTo>
                    <a:pt x="18288" y="35051"/>
                  </a:lnTo>
                  <a:lnTo>
                    <a:pt x="0" y="35051"/>
                  </a:lnTo>
                  <a:lnTo>
                    <a:pt x="35052" y="0"/>
                  </a:lnTo>
                  <a:lnTo>
                    <a:pt x="70104" y="35051"/>
                  </a:lnTo>
                  <a:lnTo>
                    <a:pt x="53340" y="35051"/>
                  </a:lnTo>
                  <a:lnTo>
                    <a:pt x="53340" y="361187"/>
                  </a:lnTo>
                  <a:lnTo>
                    <a:pt x="70104" y="361187"/>
                  </a:lnTo>
                  <a:lnTo>
                    <a:pt x="35052" y="396239"/>
                  </a:lnTo>
                  <a:close/>
                </a:path>
              </a:pathLst>
            </a:custGeom>
            <a:solidFill>
              <a:srgbClr val="0070BF"/>
            </a:solidFill>
          </p:spPr>
          <p:txBody>
            <a:bodyPr wrap="square" lIns="0" tIns="0" rIns="0" bIns="0" rtlCol="0"/>
            <a:lstStyle/>
            <a:p>
              <a:endParaRPr sz="1191">
                <a:latin typeface="+mj-lt"/>
              </a:endParaRPr>
            </a:p>
          </p:txBody>
        </p:sp>
        <p:sp>
          <p:nvSpPr>
            <p:cNvPr id="50" name="object 50"/>
            <p:cNvSpPr/>
            <p:nvPr/>
          </p:nvSpPr>
          <p:spPr>
            <a:xfrm>
              <a:off x="2618231" y="3198876"/>
              <a:ext cx="70485" cy="396240"/>
            </a:xfrm>
            <a:custGeom>
              <a:avLst/>
              <a:gdLst/>
              <a:ahLst/>
              <a:cxnLst/>
              <a:rect l="l" t="t" r="r" b="b"/>
              <a:pathLst>
                <a:path w="70485" h="396239">
                  <a:moveTo>
                    <a:pt x="70104" y="35051"/>
                  </a:moveTo>
                  <a:lnTo>
                    <a:pt x="35052" y="0"/>
                  </a:lnTo>
                  <a:lnTo>
                    <a:pt x="0" y="35051"/>
                  </a:lnTo>
                  <a:lnTo>
                    <a:pt x="18288" y="35051"/>
                  </a:lnTo>
                  <a:lnTo>
                    <a:pt x="18288" y="361187"/>
                  </a:lnTo>
                  <a:lnTo>
                    <a:pt x="0" y="361187"/>
                  </a:lnTo>
                  <a:lnTo>
                    <a:pt x="35052" y="396239"/>
                  </a:lnTo>
                  <a:lnTo>
                    <a:pt x="70104" y="361187"/>
                  </a:lnTo>
                  <a:lnTo>
                    <a:pt x="53340" y="361187"/>
                  </a:lnTo>
                  <a:lnTo>
                    <a:pt x="53340" y="35051"/>
                  </a:lnTo>
                  <a:lnTo>
                    <a:pt x="70104" y="35051"/>
                  </a:lnTo>
                  <a:close/>
                </a:path>
              </a:pathLst>
            </a:custGeom>
            <a:ln w="4571">
              <a:solidFill>
                <a:srgbClr val="0070BF"/>
              </a:solidFill>
            </a:ln>
          </p:spPr>
          <p:txBody>
            <a:bodyPr wrap="square" lIns="0" tIns="0" rIns="0" bIns="0" rtlCol="0"/>
            <a:lstStyle/>
            <a:p>
              <a:endParaRPr sz="1191">
                <a:latin typeface="+mj-lt"/>
              </a:endParaRPr>
            </a:p>
          </p:txBody>
        </p:sp>
        <p:sp>
          <p:nvSpPr>
            <p:cNvPr id="51" name="object 51"/>
            <p:cNvSpPr/>
            <p:nvPr/>
          </p:nvSpPr>
          <p:spPr>
            <a:xfrm>
              <a:off x="2883408" y="3189732"/>
              <a:ext cx="70485" cy="394970"/>
            </a:xfrm>
            <a:custGeom>
              <a:avLst/>
              <a:gdLst/>
              <a:ahLst/>
              <a:cxnLst/>
              <a:rect l="l" t="t" r="r" b="b"/>
              <a:pathLst>
                <a:path w="70485" h="394970">
                  <a:moveTo>
                    <a:pt x="35052" y="394715"/>
                  </a:moveTo>
                  <a:lnTo>
                    <a:pt x="0" y="359663"/>
                  </a:lnTo>
                  <a:lnTo>
                    <a:pt x="18288" y="359663"/>
                  </a:lnTo>
                  <a:lnTo>
                    <a:pt x="18288" y="35051"/>
                  </a:lnTo>
                  <a:lnTo>
                    <a:pt x="0" y="35051"/>
                  </a:lnTo>
                  <a:lnTo>
                    <a:pt x="35052" y="0"/>
                  </a:lnTo>
                  <a:lnTo>
                    <a:pt x="70104" y="35051"/>
                  </a:lnTo>
                  <a:lnTo>
                    <a:pt x="53340" y="35051"/>
                  </a:lnTo>
                  <a:lnTo>
                    <a:pt x="53340" y="359663"/>
                  </a:lnTo>
                  <a:lnTo>
                    <a:pt x="70104" y="359663"/>
                  </a:lnTo>
                  <a:lnTo>
                    <a:pt x="35052" y="394715"/>
                  </a:lnTo>
                  <a:close/>
                </a:path>
              </a:pathLst>
            </a:custGeom>
            <a:solidFill>
              <a:srgbClr val="0070BF"/>
            </a:solidFill>
          </p:spPr>
          <p:txBody>
            <a:bodyPr wrap="square" lIns="0" tIns="0" rIns="0" bIns="0" rtlCol="0"/>
            <a:lstStyle/>
            <a:p>
              <a:endParaRPr sz="1191">
                <a:latin typeface="+mj-lt"/>
              </a:endParaRPr>
            </a:p>
          </p:txBody>
        </p:sp>
        <p:sp>
          <p:nvSpPr>
            <p:cNvPr id="52" name="object 52"/>
            <p:cNvSpPr/>
            <p:nvPr/>
          </p:nvSpPr>
          <p:spPr>
            <a:xfrm>
              <a:off x="2883408" y="3189732"/>
              <a:ext cx="70485" cy="394970"/>
            </a:xfrm>
            <a:custGeom>
              <a:avLst/>
              <a:gdLst/>
              <a:ahLst/>
              <a:cxnLst/>
              <a:rect l="l" t="t" r="r" b="b"/>
              <a:pathLst>
                <a:path w="70485" h="394970">
                  <a:moveTo>
                    <a:pt x="70104" y="35051"/>
                  </a:moveTo>
                  <a:lnTo>
                    <a:pt x="35052" y="0"/>
                  </a:lnTo>
                  <a:lnTo>
                    <a:pt x="0" y="35051"/>
                  </a:lnTo>
                  <a:lnTo>
                    <a:pt x="18288" y="35051"/>
                  </a:lnTo>
                  <a:lnTo>
                    <a:pt x="18288" y="359663"/>
                  </a:lnTo>
                  <a:lnTo>
                    <a:pt x="0" y="359663"/>
                  </a:lnTo>
                  <a:lnTo>
                    <a:pt x="35052" y="394715"/>
                  </a:lnTo>
                  <a:lnTo>
                    <a:pt x="70104" y="359663"/>
                  </a:lnTo>
                  <a:lnTo>
                    <a:pt x="53340" y="359663"/>
                  </a:lnTo>
                  <a:lnTo>
                    <a:pt x="53340" y="35051"/>
                  </a:lnTo>
                  <a:lnTo>
                    <a:pt x="70104" y="35051"/>
                  </a:lnTo>
                  <a:close/>
                </a:path>
              </a:pathLst>
            </a:custGeom>
            <a:ln w="4571">
              <a:solidFill>
                <a:srgbClr val="0070BF"/>
              </a:solidFill>
            </a:ln>
          </p:spPr>
          <p:txBody>
            <a:bodyPr wrap="square" lIns="0" tIns="0" rIns="0" bIns="0" rtlCol="0"/>
            <a:lstStyle/>
            <a:p>
              <a:endParaRPr sz="1191">
                <a:latin typeface="+mj-lt"/>
              </a:endParaRPr>
            </a:p>
          </p:txBody>
        </p:sp>
        <p:sp>
          <p:nvSpPr>
            <p:cNvPr id="53" name="object 53"/>
            <p:cNvSpPr/>
            <p:nvPr/>
          </p:nvSpPr>
          <p:spPr>
            <a:xfrm>
              <a:off x="7312609" y="3171444"/>
              <a:ext cx="70484" cy="401319"/>
            </a:xfrm>
            <a:custGeom>
              <a:avLst/>
              <a:gdLst/>
              <a:ahLst/>
              <a:cxnLst/>
              <a:rect l="l" t="t" r="r" b="b"/>
              <a:pathLst>
                <a:path w="70484" h="401320">
                  <a:moveTo>
                    <a:pt x="35051" y="400811"/>
                  </a:moveTo>
                  <a:lnTo>
                    <a:pt x="0" y="365759"/>
                  </a:lnTo>
                  <a:lnTo>
                    <a:pt x="16763" y="365759"/>
                  </a:lnTo>
                  <a:lnTo>
                    <a:pt x="16763" y="35051"/>
                  </a:lnTo>
                  <a:lnTo>
                    <a:pt x="0" y="35051"/>
                  </a:lnTo>
                  <a:lnTo>
                    <a:pt x="35051" y="0"/>
                  </a:lnTo>
                  <a:lnTo>
                    <a:pt x="70103" y="35051"/>
                  </a:lnTo>
                  <a:lnTo>
                    <a:pt x="51815" y="35051"/>
                  </a:lnTo>
                  <a:lnTo>
                    <a:pt x="51815" y="365759"/>
                  </a:lnTo>
                  <a:lnTo>
                    <a:pt x="70103" y="365759"/>
                  </a:lnTo>
                  <a:lnTo>
                    <a:pt x="35051" y="400811"/>
                  </a:lnTo>
                  <a:close/>
                </a:path>
              </a:pathLst>
            </a:custGeom>
            <a:solidFill>
              <a:srgbClr val="0070BF"/>
            </a:solidFill>
          </p:spPr>
          <p:txBody>
            <a:bodyPr wrap="square" lIns="0" tIns="0" rIns="0" bIns="0" rtlCol="0"/>
            <a:lstStyle/>
            <a:p>
              <a:endParaRPr sz="1191">
                <a:latin typeface="+mj-lt"/>
              </a:endParaRPr>
            </a:p>
          </p:txBody>
        </p:sp>
        <p:sp>
          <p:nvSpPr>
            <p:cNvPr id="57" name="object 57"/>
            <p:cNvSpPr/>
            <p:nvPr/>
          </p:nvSpPr>
          <p:spPr>
            <a:xfrm>
              <a:off x="969251" y="3811523"/>
              <a:ext cx="71755" cy="914400"/>
            </a:xfrm>
            <a:custGeom>
              <a:avLst/>
              <a:gdLst/>
              <a:ahLst/>
              <a:cxnLst/>
              <a:rect l="l" t="t" r="r" b="b"/>
              <a:pathLst>
                <a:path w="71755" h="914400">
                  <a:moveTo>
                    <a:pt x="36575" y="914399"/>
                  </a:moveTo>
                  <a:lnTo>
                    <a:pt x="0" y="877823"/>
                  </a:lnTo>
                  <a:lnTo>
                    <a:pt x="18287" y="877823"/>
                  </a:lnTo>
                  <a:lnTo>
                    <a:pt x="18287" y="35051"/>
                  </a:lnTo>
                  <a:lnTo>
                    <a:pt x="0" y="35051"/>
                  </a:lnTo>
                  <a:lnTo>
                    <a:pt x="36575" y="0"/>
                  </a:lnTo>
                  <a:lnTo>
                    <a:pt x="71627" y="35051"/>
                  </a:lnTo>
                  <a:lnTo>
                    <a:pt x="53339" y="35051"/>
                  </a:lnTo>
                  <a:lnTo>
                    <a:pt x="53339" y="877823"/>
                  </a:lnTo>
                  <a:lnTo>
                    <a:pt x="71627" y="877823"/>
                  </a:lnTo>
                  <a:lnTo>
                    <a:pt x="36575" y="914399"/>
                  </a:lnTo>
                  <a:close/>
                </a:path>
              </a:pathLst>
            </a:custGeom>
            <a:solidFill>
              <a:srgbClr val="0070BF"/>
            </a:solidFill>
          </p:spPr>
          <p:txBody>
            <a:bodyPr wrap="square" lIns="0" tIns="0" rIns="0" bIns="0" rtlCol="0"/>
            <a:lstStyle/>
            <a:p>
              <a:endParaRPr sz="1191" b="1">
                <a:latin typeface="+mj-lt"/>
              </a:endParaRPr>
            </a:p>
          </p:txBody>
        </p:sp>
        <p:sp>
          <p:nvSpPr>
            <p:cNvPr id="59" name="object 59"/>
            <p:cNvSpPr/>
            <p:nvPr/>
          </p:nvSpPr>
          <p:spPr>
            <a:xfrm>
              <a:off x="678179" y="3820668"/>
              <a:ext cx="71755" cy="914400"/>
            </a:xfrm>
            <a:custGeom>
              <a:avLst/>
              <a:gdLst/>
              <a:ahLst/>
              <a:cxnLst/>
              <a:rect l="l" t="t" r="r" b="b"/>
              <a:pathLst>
                <a:path w="71754" h="914400">
                  <a:moveTo>
                    <a:pt x="36576" y="914400"/>
                  </a:moveTo>
                  <a:lnTo>
                    <a:pt x="0" y="879347"/>
                  </a:lnTo>
                  <a:lnTo>
                    <a:pt x="18288" y="879347"/>
                  </a:lnTo>
                  <a:lnTo>
                    <a:pt x="18288" y="36575"/>
                  </a:lnTo>
                  <a:lnTo>
                    <a:pt x="0" y="36575"/>
                  </a:lnTo>
                  <a:lnTo>
                    <a:pt x="36576" y="0"/>
                  </a:lnTo>
                  <a:lnTo>
                    <a:pt x="71628" y="36575"/>
                  </a:lnTo>
                  <a:lnTo>
                    <a:pt x="54864" y="36575"/>
                  </a:lnTo>
                  <a:lnTo>
                    <a:pt x="54864" y="879347"/>
                  </a:lnTo>
                  <a:lnTo>
                    <a:pt x="71628" y="879347"/>
                  </a:lnTo>
                  <a:lnTo>
                    <a:pt x="36576" y="914400"/>
                  </a:lnTo>
                  <a:close/>
                </a:path>
              </a:pathLst>
            </a:custGeom>
            <a:solidFill>
              <a:srgbClr val="0070BF"/>
            </a:solidFill>
          </p:spPr>
          <p:txBody>
            <a:bodyPr wrap="square" lIns="0" tIns="0" rIns="0" bIns="0" rtlCol="0"/>
            <a:lstStyle/>
            <a:p>
              <a:endParaRPr sz="1191">
                <a:latin typeface="+mj-lt"/>
              </a:endParaRPr>
            </a:p>
          </p:txBody>
        </p:sp>
        <p:sp>
          <p:nvSpPr>
            <p:cNvPr id="60" name="object 60"/>
            <p:cNvSpPr/>
            <p:nvPr/>
          </p:nvSpPr>
          <p:spPr>
            <a:xfrm>
              <a:off x="678179" y="3820668"/>
              <a:ext cx="71755" cy="914400"/>
            </a:xfrm>
            <a:custGeom>
              <a:avLst/>
              <a:gdLst/>
              <a:ahLst/>
              <a:cxnLst/>
              <a:rect l="l" t="t" r="r" b="b"/>
              <a:pathLst>
                <a:path w="71754" h="914400">
                  <a:moveTo>
                    <a:pt x="71628" y="36575"/>
                  </a:moveTo>
                  <a:lnTo>
                    <a:pt x="36576" y="0"/>
                  </a:lnTo>
                  <a:lnTo>
                    <a:pt x="0" y="36575"/>
                  </a:lnTo>
                  <a:lnTo>
                    <a:pt x="18288" y="36575"/>
                  </a:lnTo>
                  <a:lnTo>
                    <a:pt x="18288" y="879347"/>
                  </a:lnTo>
                  <a:lnTo>
                    <a:pt x="0" y="879347"/>
                  </a:lnTo>
                  <a:lnTo>
                    <a:pt x="36576" y="914400"/>
                  </a:lnTo>
                  <a:lnTo>
                    <a:pt x="71628" y="879347"/>
                  </a:lnTo>
                  <a:lnTo>
                    <a:pt x="54864" y="879347"/>
                  </a:lnTo>
                  <a:lnTo>
                    <a:pt x="54864" y="36575"/>
                  </a:lnTo>
                  <a:lnTo>
                    <a:pt x="71628" y="36575"/>
                  </a:lnTo>
                  <a:close/>
                </a:path>
              </a:pathLst>
            </a:custGeom>
            <a:ln w="4572">
              <a:solidFill>
                <a:srgbClr val="0070BF"/>
              </a:solidFill>
            </a:ln>
          </p:spPr>
          <p:txBody>
            <a:bodyPr wrap="square" lIns="0" tIns="0" rIns="0" bIns="0" rtlCol="0"/>
            <a:lstStyle/>
            <a:p>
              <a:endParaRPr sz="1191">
                <a:latin typeface="+mj-lt"/>
              </a:endParaRPr>
            </a:p>
          </p:txBody>
        </p:sp>
        <p:sp>
          <p:nvSpPr>
            <p:cNvPr id="63" name="object 63"/>
            <p:cNvSpPr/>
            <p:nvPr/>
          </p:nvSpPr>
          <p:spPr>
            <a:xfrm>
              <a:off x="4748784" y="3814572"/>
              <a:ext cx="71755" cy="916305"/>
            </a:xfrm>
            <a:custGeom>
              <a:avLst/>
              <a:gdLst/>
              <a:ahLst/>
              <a:cxnLst/>
              <a:rect l="l" t="t" r="r" b="b"/>
              <a:pathLst>
                <a:path w="71754" h="916304">
                  <a:moveTo>
                    <a:pt x="36575" y="915923"/>
                  </a:moveTo>
                  <a:lnTo>
                    <a:pt x="0" y="879347"/>
                  </a:lnTo>
                  <a:lnTo>
                    <a:pt x="18287" y="879347"/>
                  </a:lnTo>
                  <a:lnTo>
                    <a:pt x="18287" y="36575"/>
                  </a:lnTo>
                  <a:lnTo>
                    <a:pt x="0" y="36575"/>
                  </a:lnTo>
                  <a:lnTo>
                    <a:pt x="36575" y="0"/>
                  </a:lnTo>
                  <a:lnTo>
                    <a:pt x="71627" y="36575"/>
                  </a:lnTo>
                  <a:lnTo>
                    <a:pt x="54863" y="36575"/>
                  </a:lnTo>
                  <a:lnTo>
                    <a:pt x="54863" y="879347"/>
                  </a:lnTo>
                  <a:lnTo>
                    <a:pt x="71627" y="879347"/>
                  </a:lnTo>
                  <a:lnTo>
                    <a:pt x="36575" y="915923"/>
                  </a:lnTo>
                  <a:close/>
                </a:path>
              </a:pathLst>
            </a:custGeom>
            <a:solidFill>
              <a:srgbClr val="0070BF"/>
            </a:solidFill>
          </p:spPr>
          <p:txBody>
            <a:bodyPr wrap="square" lIns="0" tIns="0" rIns="0" bIns="0" rtlCol="0"/>
            <a:lstStyle/>
            <a:p>
              <a:endParaRPr sz="1191">
                <a:latin typeface="+mj-lt"/>
              </a:endParaRPr>
            </a:p>
          </p:txBody>
        </p:sp>
        <p:sp>
          <p:nvSpPr>
            <p:cNvPr id="64" name="object 64"/>
            <p:cNvSpPr/>
            <p:nvPr/>
          </p:nvSpPr>
          <p:spPr>
            <a:xfrm>
              <a:off x="4748784" y="3814572"/>
              <a:ext cx="71755" cy="916305"/>
            </a:xfrm>
            <a:custGeom>
              <a:avLst/>
              <a:gdLst/>
              <a:ahLst/>
              <a:cxnLst/>
              <a:rect l="l" t="t" r="r" b="b"/>
              <a:pathLst>
                <a:path w="71754" h="916304">
                  <a:moveTo>
                    <a:pt x="71627" y="36575"/>
                  </a:moveTo>
                  <a:lnTo>
                    <a:pt x="36575" y="0"/>
                  </a:lnTo>
                  <a:lnTo>
                    <a:pt x="0" y="36575"/>
                  </a:lnTo>
                  <a:lnTo>
                    <a:pt x="18287" y="36575"/>
                  </a:lnTo>
                  <a:lnTo>
                    <a:pt x="18287" y="879347"/>
                  </a:lnTo>
                  <a:lnTo>
                    <a:pt x="0" y="879347"/>
                  </a:lnTo>
                  <a:lnTo>
                    <a:pt x="36575" y="915923"/>
                  </a:lnTo>
                  <a:lnTo>
                    <a:pt x="71627" y="879347"/>
                  </a:lnTo>
                  <a:lnTo>
                    <a:pt x="54863" y="879347"/>
                  </a:lnTo>
                  <a:lnTo>
                    <a:pt x="54863" y="36575"/>
                  </a:lnTo>
                  <a:lnTo>
                    <a:pt x="71627" y="36575"/>
                  </a:lnTo>
                  <a:close/>
                </a:path>
              </a:pathLst>
            </a:custGeom>
            <a:ln w="4572">
              <a:solidFill>
                <a:srgbClr val="0070BF"/>
              </a:solidFill>
            </a:ln>
          </p:spPr>
          <p:txBody>
            <a:bodyPr wrap="square" lIns="0" tIns="0" rIns="0" bIns="0" rtlCol="0"/>
            <a:lstStyle/>
            <a:p>
              <a:endParaRPr sz="1191">
                <a:latin typeface="+mj-lt"/>
              </a:endParaRPr>
            </a:p>
          </p:txBody>
        </p:sp>
        <p:sp>
          <p:nvSpPr>
            <p:cNvPr id="65" name="object 65"/>
            <p:cNvSpPr/>
            <p:nvPr/>
          </p:nvSpPr>
          <p:spPr>
            <a:xfrm>
              <a:off x="5071872" y="3811524"/>
              <a:ext cx="71755" cy="914400"/>
            </a:xfrm>
            <a:custGeom>
              <a:avLst/>
              <a:gdLst/>
              <a:ahLst/>
              <a:cxnLst/>
              <a:rect l="l" t="t" r="r" b="b"/>
              <a:pathLst>
                <a:path w="71754" h="914400">
                  <a:moveTo>
                    <a:pt x="35051" y="914399"/>
                  </a:moveTo>
                  <a:lnTo>
                    <a:pt x="0" y="877823"/>
                  </a:lnTo>
                  <a:lnTo>
                    <a:pt x="18287" y="877823"/>
                  </a:lnTo>
                  <a:lnTo>
                    <a:pt x="18287" y="35051"/>
                  </a:lnTo>
                  <a:lnTo>
                    <a:pt x="0" y="35051"/>
                  </a:lnTo>
                  <a:lnTo>
                    <a:pt x="35051" y="0"/>
                  </a:lnTo>
                  <a:lnTo>
                    <a:pt x="71627" y="35051"/>
                  </a:lnTo>
                  <a:lnTo>
                    <a:pt x="53339" y="35051"/>
                  </a:lnTo>
                  <a:lnTo>
                    <a:pt x="53339" y="877823"/>
                  </a:lnTo>
                  <a:lnTo>
                    <a:pt x="71627" y="877823"/>
                  </a:lnTo>
                  <a:lnTo>
                    <a:pt x="35051" y="914399"/>
                  </a:lnTo>
                  <a:close/>
                </a:path>
              </a:pathLst>
            </a:custGeom>
            <a:solidFill>
              <a:srgbClr val="0070BF"/>
            </a:solidFill>
          </p:spPr>
          <p:txBody>
            <a:bodyPr wrap="square" lIns="0" tIns="0" rIns="0" bIns="0" rtlCol="0"/>
            <a:lstStyle/>
            <a:p>
              <a:endParaRPr sz="1191">
                <a:latin typeface="+mj-lt"/>
              </a:endParaRPr>
            </a:p>
          </p:txBody>
        </p:sp>
        <p:sp>
          <p:nvSpPr>
            <p:cNvPr id="66" name="object 66"/>
            <p:cNvSpPr/>
            <p:nvPr/>
          </p:nvSpPr>
          <p:spPr>
            <a:xfrm>
              <a:off x="5071872" y="3811524"/>
              <a:ext cx="71755" cy="914400"/>
            </a:xfrm>
            <a:custGeom>
              <a:avLst/>
              <a:gdLst/>
              <a:ahLst/>
              <a:cxnLst/>
              <a:rect l="l" t="t" r="r" b="b"/>
              <a:pathLst>
                <a:path w="71754" h="914400">
                  <a:moveTo>
                    <a:pt x="71627" y="35051"/>
                  </a:moveTo>
                  <a:lnTo>
                    <a:pt x="35051" y="0"/>
                  </a:lnTo>
                  <a:lnTo>
                    <a:pt x="0" y="35051"/>
                  </a:lnTo>
                  <a:lnTo>
                    <a:pt x="18287" y="35051"/>
                  </a:lnTo>
                  <a:lnTo>
                    <a:pt x="18287" y="877823"/>
                  </a:lnTo>
                  <a:lnTo>
                    <a:pt x="0" y="877823"/>
                  </a:lnTo>
                  <a:lnTo>
                    <a:pt x="35051" y="914399"/>
                  </a:lnTo>
                  <a:lnTo>
                    <a:pt x="71627" y="877823"/>
                  </a:lnTo>
                  <a:lnTo>
                    <a:pt x="53339" y="877823"/>
                  </a:lnTo>
                  <a:lnTo>
                    <a:pt x="53339" y="35051"/>
                  </a:lnTo>
                  <a:lnTo>
                    <a:pt x="71627" y="35051"/>
                  </a:lnTo>
                  <a:close/>
                </a:path>
              </a:pathLst>
            </a:custGeom>
            <a:ln w="4572">
              <a:solidFill>
                <a:srgbClr val="0070BF"/>
              </a:solidFill>
            </a:ln>
          </p:spPr>
          <p:txBody>
            <a:bodyPr wrap="square" lIns="0" tIns="0" rIns="0" bIns="0" rtlCol="0"/>
            <a:lstStyle/>
            <a:p>
              <a:endParaRPr sz="1191">
                <a:latin typeface="+mj-lt"/>
              </a:endParaRPr>
            </a:p>
          </p:txBody>
        </p:sp>
        <p:sp>
          <p:nvSpPr>
            <p:cNvPr id="67" name="object 67"/>
            <p:cNvSpPr/>
            <p:nvPr/>
          </p:nvSpPr>
          <p:spPr>
            <a:xfrm>
              <a:off x="7632191" y="3782568"/>
              <a:ext cx="86995" cy="812800"/>
            </a:xfrm>
            <a:custGeom>
              <a:avLst/>
              <a:gdLst/>
              <a:ahLst/>
              <a:cxnLst/>
              <a:rect l="l" t="t" r="r" b="b"/>
              <a:pathLst>
                <a:path w="86995" h="812800">
                  <a:moveTo>
                    <a:pt x="44196" y="812292"/>
                  </a:moveTo>
                  <a:lnTo>
                    <a:pt x="0" y="768096"/>
                  </a:lnTo>
                  <a:lnTo>
                    <a:pt x="21336" y="768096"/>
                  </a:lnTo>
                  <a:lnTo>
                    <a:pt x="21336" y="44196"/>
                  </a:lnTo>
                  <a:lnTo>
                    <a:pt x="0" y="44196"/>
                  </a:lnTo>
                  <a:lnTo>
                    <a:pt x="44196" y="0"/>
                  </a:lnTo>
                  <a:lnTo>
                    <a:pt x="86868" y="44196"/>
                  </a:lnTo>
                  <a:lnTo>
                    <a:pt x="65532" y="44196"/>
                  </a:lnTo>
                  <a:lnTo>
                    <a:pt x="65532" y="768096"/>
                  </a:lnTo>
                  <a:lnTo>
                    <a:pt x="86868" y="768096"/>
                  </a:lnTo>
                  <a:lnTo>
                    <a:pt x="44196" y="812292"/>
                  </a:lnTo>
                  <a:close/>
                </a:path>
              </a:pathLst>
            </a:custGeom>
            <a:solidFill>
              <a:srgbClr val="0070BF"/>
            </a:solidFill>
          </p:spPr>
          <p:txBody>
            <a:bodyPr wrap="square" lIns="0" tIns="0" rIns="0" bIns="0" rtlCol="0"/>
            <a:lstStyle/>
            <a:p>
              <a:endParaRPr sz="1191">
                <a:latin typeface="+mj-lt"/>
              </a:endParaRPr>
            </a:p>
          </p:txBody>
        </p:sp>
        <p:sp>
          <p:nvSpPr>
            <p:cNvPr id="68" name="object 68"/>
            <p:cNvSpPr/>
            <p:nvPr/>
          </p:nvSpPr>
          <p:spPr>
            <a:xfrm>
              <a:off x="7632191" y="3782568"/>
              <a:ext cx="86995" cy="812800"/>
            </a:xfrm>
            <a:custGeom>
              <a:avLst/>
              <a:gdLst/>
              <a:ahLst/>
              <a:cxnLst/>
              <a:rect l="l" t="t" r="r" b="b"/>
              <a:pathLst>
                <a:path w="86995" h="812800">
                  <a:moveTo>
                    <a:pt x="86868" y="44196"/>
                  </a:moveTo>
                  <a:lnTo>
                    <a:pt x="44196" y="0"/>
                  </a:lnTo>
                  <a:lnTo>
                    <a:pt x="0" y="44196"/>
                  </a:lnTo>
                  <a:lnTo>
                    <a:pt x="21336" y="44196"/>
                  </a:lnTo>
                  <a:lnTo>
                    <a:pt x="21336" y="768096"/>
                  </a:lnTo>
                  <a:lnTo>
                    <a:pt x="0" y="768096"/>
                  </a:lnTo>
                  <a:lnTo>
                    <a:pt x="44196" y="812292"/>
                  </a:lnTo>
                  <a:lnTo>
                    <a:pt x="86868" y="768096"/>
                  </a:lnTo>
                  <a:lnTo>
                    <a:pt x="65532" y="768096"/>
                  </a:lnTo>
                  <a:lnTo>
                    <a:pt x="65532" y="44196"/>
                  </a:lnTo>
                  <a:lnTo>
                    <a:pt x="86868" y="44196"/>
                  </a:lnTo>
                  <a:close/>
                </a:path>
              </a:pathLst>
            </a:custGeom>
            <a:ln w="4572">
              <a:solidFill>
                <a:srgbClr val="0070BF"/>
              </a:solidFill>
            </a:ln>
          </p:spPr>
          <p:txBody>
            <a:bodyPr wrap="square" lIns="0" tIns="0" rIns="0" bIns="0" rtlCol="0"/>
            <a:lstStyle/>
            <a:p>
              <a:endParaRPr sz="1191">
                <a:latin typeface="+mj-lt"/>
              </a:endParaRPr>
            </a:p>
          </p:txBody>
        </p:sp>
        <p:sp>
          <p:nvSpPr>
            <p:cNvPr id="69" name="object 69"/>
            <p:cNvSpPr/>
            <p:nvPr/>
          </p:nvSpPr>
          <p:spPr>
            <a:xfrm>
              <a:off x="7953755" y="3777996"/>
              <a:ext cx="88900" cy="812800"/>
            </a:xfrm>
            <a:custGeom>
              <a:avLst/>
              <a:gdLst/>
              <a:ahLst/>
              <a:cxnLst/>
              <a:rect l="l" t="t" r="r" b="b"/>
              <a:pathLst>
                <a:path w="88900" h="812800">
                  <a:moveTo>
                    <a:pt x="44196" y="812292"/>
                  </a:moveTo>
                  <a:lnTo>
                    <a:pt x="0" y="769620"/>
                  </a:lnTo>
                  <a:lnTo>
                    <a:pt x="22860" y="769620"/>
                  </a:lnTo>
                  <a:lnTo>
                    <a:pt x="22860" y="44196"/>
                  </a:lnTo>
                  <a:lnTo>
                    <a:pt x="0" y="44196"/>
                  </a:lnTo>
                  <a:lnTo>
                    <a:pt x="44196" y="0"/>
                  </a:lnTo>
                  <a:lnTo>
                    <a:pt x="88392" y="44196"/>
                  </a:lnTo>
                  <a:lnTo>
                    <a:pt x="67056" y="44196"/>
                  </a:lnTo>
                  <a:lnTo>
                    <a:pt x="67056" y="769620"/>
                  </a:lnTo>
                  <a:lnTo>
                    <a:pt x="88392" y="769620"/>
                  </a:lnTo>
                  <a:lnTo>
                    <a:pt x="44196" y="812292"/>
                  </a:lnTo>
                  <a:close/>
                </a:path>
              </a:pathLst>
            </a:custGeom>
            <a:solidFill>
              <a:srgbClr val="0070BF"/>
            </a:solidFill>
          </p:spPr>
          <p:txBody>
            <a:bodyPr wrap="square" lIns="0" tIns="0" rIns="0" bIns="0" rtlCol="0"/>
            <a:lstStyle/>
            <a:p>
              <a:endParaRPr sz="1191">
                <a:latin typeface="+mj-lt"/>
              </a:endParaRPr>
            </a:p>
          </p:txBody>
        </p:sp>
        <p:sp>
          <p:nvSpPr>
            <p:cNvPr id="70" name="object 70"/>
            <p:cNvSpPr/>
            <p:nvPr/>
          </p:nvSpPr>
          <p:spPr>
            <a:xfrm>
              <a:off x="7953755" y="3777996"/>
              <a:ext cx="88900" cy="812800"/>
            </a:xfrm>
            <a:custGeom>
              <a:avLst/>
              <a:gdLst/>
              <a:ahLst/>
              <a:cxnLst/>
              <a:rect l="l" t="t" r="r" b="b"/>
              <a:pathLst>
                <a:path w="88900" h="812800">
                  <a:moveTo>
                    <a:pt x="88392" y="44196"/>
                  </a:moveTo>
                  <a:lnTo>
                    <a:pt x="44196" y="0"/>
                  </a:lnTo>
                  <a:lnTo>
                    <a:pt x="0" y="44196"/>
                  </a:lnTo>
                  <a:lnTo>
                    <a:pt x="22860" y="44196"/>
                  </a:lnTo>
                  <a:lnTo>
                    <a:pt x="22860" y="769620"/>
                  </a:lnTo>
                  <a:lnTo>
                    <a:pt x="0" y="769620"/>
                  </a:lnTo>
                  <a:lnTo>
                    <a:pt x="44196" y="812292"/>
                  </a:lnTo>
                  <a:lnTo>
                    <a:pt x="88392" y="769620"/>
                  </a:lnTo>
                  <a:lnTo>
                    <a:pt x="67056" y="769620"/>
                  </a:lnTo>
                  <a:lnTo>
                    <a:pt x="67056" y="44196"/>
                  </a:lnTo>
                  <a:lnTo>
                    <a:pt x="88392" y="44196"/>
                  </a:lnTo>
                  <a:close/>
                </a:path>
              </a:pathLst>
            </a:custGeom>
            <a:ln w="4572">
              <a:solidFill>
                <a:srgbClr val="0070BF"/>
              </a:solidFill>
            </a:ln>
          </p:spPr>
          <p:txBody>
            <a:bodyPr wrap="square" lIns="0" tIns="0" rIns="0" bIns="0" rtlCol="0"/>
            <a:lstStyle/>
            <a:p>
              <a:endParaRPr sz="1191">
                <a:latin typeface="+mj-lt"/>
              </a:endParaRPr>
            </a:p>
          </p:txBody>
        </p:sp>
        <p:sp>
          <p:nvSpPr>
            <p:cNvPr id="71" name="object 71"/>
            <p:cNvSpPr/>
            <p:nvPr/>
          </p:nvSpPr>
          <p:spPr>
            <a:xfrm>
              <a:off x="347469" y="3994404"/>
              <a:ext cx="9698737" cy="164089"/>
            </a:xfrm>
            <a:custGeom>
              <a:avLst/>
              <a:gdLst/>
              <a:ahLst/>
              <a:cxnLst/>
              <a:rect l="l" t="t" r="r" b="b"/>
              <a:pathLst>
                <a:path w="9664065" h="182879">
                  <a:moveTo>
                    <a:pt x="9633204" y="182879"/>
                  </a:moveTo>
                  <a:lnTo>
                    <a:pt x="30480" y="182879"/>
                  </a:lnTo>
                  <a:lnTo>
                    <a:pt x="18645" y="180474"/>
                  </a:lnTo>
                  <a:lnTo>
                    <a:pt x="8953" y="173926"/>
                  </a:lnTo>
                  <a:lnTo>
                    <a:pt x="2405" y="164234"/>
                  </a:lnTo>
                  <a:lnTo>
                    <a:pt x="0" y="152399"/>
                  </a:lnTo>
                  <a:lnTo>
                    <a:pt x="0" y="30479"/>
                  </a:lnTo>
                  <a:lnTo>
                    <a:pt x="2405" y="18645"/>
                  </a:lnTo>
                  <a:lnTo>
                    <a:pt x="8953" y="8953"/>
                  </a:lnTo>
                  <a:lnTo>
                    <a:pt x="18645" y="2405"/>
                  </a:lnTo>
                  <a:lnTo>
                    <a:pt x="30480" y="0"/>
                  </a:lnTo>
                  <a:lnTo>
                    <a:pt x="9633204" y="0"/>
                  </a:lnTo>
                  <a:lnTo>
                    <a:pt x="9645038" y="2405"/>
                  </a:lnTo>
                  <a:lnTo>
                    <a:pt x="9654730" y="8953"/>
                  </a:lnTo>
                  <a:lnTo>
                    <a:pt x="9661278" y="18645"/>
                  </a:lnTo>
                  <a:lnTo>
                    <a:pt x="9663684" y="30479"/>
                  </a:lnTo>
                  <a:lnTo>
                    <a:pt x="9663684" y="152399"/>
                  </a:lnTo>
                  <a:lnTo>
                    <a:pt x="9661278" y="164234"/>
                  </a:lnTo>
                  <a:lnTo>
                    <a:pt x="9654730" y="173926"/>
                  </a:lnTo>
                  <a:lnTo>
                    <a:pt x="9645038" y="180474"/>
                  </a:lnTo>
                  <a:lnTo>
                    <a:pt x="9633204" y="182879"/>
                  </a:lnTo>
                  <a:close/>
                </a:path>
              </a:pathLst>
            </a:custGeom>
            <a:solidFill>
              <a:srgbClr val="FFBF00"/>
            </a:solidFill>
          </p:spPr>
          <p:txBody>
            <a:bodyPr wrap="square" lIns="0" tIns="0" rIns="0" bIns="0" rtlCol="0"/>
            <a:lstStyle/>
            <a:p>
              <a:endParaRPr sz="1191">
                <a:latin typeface="+mj-lt"/>
              </a:endParaRPr>
            </a:p>
          </p:txBody>
        </p:sp>
      </p:grpSp>
      <p:sp>
        <p:nvSpPr>
          <p:cNvPr id="73" name="object 73"/>
          <p:cNvSpPr txBox="1"/>
          <p:nvPr/>
        </p:nvSpPr>
        <p:spPr>
          <a:xfrm>
            <a:off x="3396693" y="2599875"/>
            <a:ext cx="1673890" cy="402150"/>
          </a:xfrm>
          <a:prstGeom prst="rect">
            <a:avLst/>
          </a:prstGeom>
        </p:spPr>
        <p:txBody>
          <a:bodyPr vert="horz" wrap="square" lIns="0" tIns="10085" rIns="0" bIns="0" rtlCol="0">
            <a:spAutoFit/>
          </a:bodyPr>
          <a:lstStyle/>
          <a:p>
            <a:pPr marL="201717">
              <a:spcBef>
                <a:spcPts val="79"/>
              </a:spcBef>
            </a:pPr>
            <a:r>
              <a:rPr sz="860" spc="7" dirty="0">
                <a:solidFill>
                  <a:schemeClr val="bg1"/>
                </a:solidFill>
                <a:latin typeface="+mj-lt"/>
                <a:cs typeface="Carlito"/>
              </a:rPr>
              <a:t>16G </a:t>
            </a:r>
            <a:r>
              <a:rPr sz="860" spc="3" dirty="0">
                <a:solidFill>
                  <a:schemeClr val="bg1"/>
                </a:solidFill>
                <a:latin typeface="+mj-lt"/>
                <a:cs typeface="Carlito"/>
              </a:rPr>
              <a:t>FC </a:t>
            </a:r>
            <a:r>
              <a:rPr sz="860" dirty="0">
                <a:solidFill>
                  <a:schemeClr val="bg1"/>
                </a:solidFill>
                <a:latin typeface="+mj-lt"/>
                <a:cs typeface="Carlito"/>
              </a:rPr>
              <a:t>Fabric in</a:t>
            </a:r>
            <a:r>
              <a:rPr sz="860" spc="-30" dirty="0">
                <a:solidFill>
                  <a:schemeClr val="bg1"/>
                </a:solidFill>
                <a:latin typeface="+mj-lt"/>
                <a:cs typeface="Carlito"/>
              </a:rPr>
              <a:t> </a:t>
            </a:r>
            <a:r>
              <a:rPr sz="860" spc="7" dirty="0">
                <a:solidFill>
                  <a:schemeClr val="bg1"/>
                </a:solidFill>
                <a:latin typeface="+mj-lt"/>
                <a:cs typeface="Carlito"/>
              </a:rPr>
              <a:t>HA</a:t>
            </a:r>
            <a:endParaRPr sz="860" dirty="0">
              <a:solidFill>
                <a:schemeClr val="bg1"/>
              </a:solidFill>
              <a:latin typeface="+mj-lt"/>
              <a:cs typeface="Carlito"/>
            </a:endParaRPr>
          </a:p>
          <a:p>
            <a:pPr>
              <a:spcBef>
                <a:spcPts val="13"/>
              </a:spcBef>
            </a:pPr>
            <a:endParaRPr sz="827" dirty="0">
              <a:latin typeface="+mj-lt"/>
              <a:cs typeface="Carlito"/>
            </a:endParaRPr>
          </a:p>
          <a:p>
            <a:pPr marL="8405"/>
            <a:r>
              <a:rPr lang="en-IN" sz="860" spc="3">
                <a:latin typeface="+mj-lt"/>
                <a:cs typeface="Carlito"/>
              </a:rPr>
              <a:t>10</a:t>
            </a:r>
            <a:r>
              <a:rPr lang="en-IN" sz="860" spc="7">
                <a:latin typeface="+mj-lt"/>
                <a:cs typeface="Carlito"/>
              </a:rPr>
              <a:t>G</a:t>
            </a:r>
            <a:r>
              <a:rPr sz="860" spc="7" dirty="0">
                <a:latin typeface="+mj-lt"/>
                <a:cs typeface="Carlito"/>
              </a:rPr>
              <a:t> </a:t>
            </a:r>
            <a:r>
              <a:rPr sz="860" spc="3" dirty="0">
                <a:latin typeface="+mj-lt"/>
                <a:cs typeface="Carlito"/>
              </a:rPr>
              <a:t>Ethernet </a:t>
            </a:r>
            <a:r>
              <a:rPr sz="860" dirty="0">
                <a:latin typeface="+mj-lt"/>
                <a:cs typeface="Carlito"/>
              </a:rPr>
              <a:t>Fabric </a:t>
            </a:r>
            <a:r>
              <a:rPr sz="860" spc="3" dirty="0">
                <a:latin typeface="+mj-lt"/>
                <a:cs typeface="Carlito"/>
              </a:rPr>
              <a:t>in</a:t>
            </a:r>
            <a:r>
              <a:rPr sz="860" spc="-60" dirty="0">
                <a:latin typeface="+mj-lt"/>
                <a:cs typeface="Carlito"/>
              </a:rPr>
              <a:t> </a:t>
            </a:r>
            <a:r>
              <a:rPr sz="860" spc="3" dirty="0">
                <a:latin typeface="+mj-lt"/>
                <a:cs typeface="Carlito"/>
              </a:rPr>
              <a:t>HA</a:t>
            </a:r>
            <a:endParaRPr sz="860" dirty="0">
              <a:latin typeface="+mj-lt"/>
              <a:cs typeface="Carlito"/>
            </a:endParaRPr>
          </a:p>
        </p:txBody>
      </p:sp>
      <p:sp>
        <p:nvSpPr>
          <p:cNvPr id="74" name="object 74"/>
          <p:cNvSpPr txBox="1"/>
          <p:nvPr/>
        </p:nvSpPr>
        <p:spPr>
          <a:xfrm>
            <a:off x="5633657" y="4248609"/>
            <a:ext cx="1354791" cy="327725"/>
          </a:xfrm>
          <a:prstGeom prst="rect">
            <a:avLst/>
          </a:prstGeom>
          <a:ln w="10667">
            <a:solidFill>
              <a:srgbClr val="5B9AD4"/>
            </a:solidFill>
          </a:ln>
        </p:spPr>
        <p:txBody>
          <a:bodyPr vert="horz" wrap="square" lIns="0" tIns="21851" rIns="0" bIns="0" rtlCol="0">
            <a:spAutoFit/>
          </a:bodyPr>
          <a:lstStyle/>
          <a:p>
            <a:pPr marL="49168">
              <a:spcBef>
                <a:spcPts val="171"/>
              </a:spcBef>
            </a:pPr>
            <a:r>
              <a:rPr lang="en-US" sz="662" spc="-7">
                <a:latin typeface="+mj-lt"/>
                <a:cs typeface="Arial"/>
              </a:rPr>
              <a:t>75</a:t>
            </a:r>
            <a:r>
              <a:rPr sz="662" spc="-7">
                <a:latin typeface="+mj-lt"/>
                <a:cs typeface="Arial"/>
              </a:rPr>
              <a:t> SSD </a:t>
            </a:r>
            <a:r>
              <a:rPr sz="662" spc="-3">
                <a:latin typeface="+mj-lt"/>
                <a:cs typeface="Arial"/>
              </a:rPr>
              <a:t>for </a:t>
            </a:r>
            <a:r>
              <a:rPr sz="662" spc="-7">
                <a:latin typeface="+mj-lt"/>
                <a:cs typeface="Arial"/>
              </a:rPr>
              <a:t>HANA</a:t>
            </a:r>
            <a:r>
              <a:rPr sz="662" spc="-66">
                <a:latin typeface="+mj-lt"/>
                <a:cs typeface="Arial"/>
              </a:rPr>
              <a:t> </a:t>
            </a:r>
            <a:r>
              <a:rPr sz="662" spc="-7">
                <a:latin typeface="+mj-lt"/>
                <a:cs typeface="Arial"/>
              </a:rPr>
              <a:t>Nodes</a:t>
            </a:r>
            <a:endParaRPr sz="662">
              <a:latin typeface="+mj-lt"/>
              <a:cs typeface="Arial"/>
            </a:endParaRPr>
          </a:p>
          <a:p>
            <a:pPr>
              <a:spcBef>
                <a:spcPts val="17"/>
              </a:spcBef>
            </a:pPr>
            <a:endParaRPr sz="662">
              <a:latin typeface="+mj-lt"/>
              <a:cs typeface="Arial"/>
            </a:endParaRPr>
          </a:p>
          <a:p>
            <a:pPr marL="49168"/>
            <a:r>
              <a:rPr sz="662" spc="-7">
                <a:latin typeface="+mj-lt"/>
                <a:cs typeface="Arial"/>
              </a:rPr>
              <a:t>1</a:t>
            </a:r>
            <a:r>
              <a:rPr lang="en-US" sz="662" spc="-7">
                <a:latin typeface="+mj-lt"/>
                <a:cs typeface="Arial"/>
              </a:rPr>
              <a:t>20</a:t>
            </a:r>
            <a:r>
              <a:rPr sz="662" spc="-7">
                <a:latin typeface="+mj-lt"/>
                <a:cs typeface="Arial"/>
              </a:rPr>
              <a:t> </a:t>
            </a:r>
            <a:r>
              <a:rPr sz="662">
                <a:latin typeface="+mj-lt"/>
                <a:cs typeface="Arial"/>
              </a:rPr>
              <a:t>TB </a:t>
            </a:r>
            <a:r>
              <a:rPr lang="en-US" sz="662" spc="-7">
                <a:latin typeface="+mj-lt"/>
                <a:cs typeface="Arial"/>
              </a:rPr>
              <a:t>SAS</a:t>
            </a:r>
            <a:r>
              <a:rPr sz="662" spc="-7">
                <a:latin typeface="+mj-lt"/>
                <a:cs typeface="Arial"/>
              </a:rPr>
              <a:t> </a:t>
            </a:r>
            <a:r>
              <a:rPr sz="662" spc="-3">
                <a:latin typeface="+mj-lt"/>
                <a:cs typeface="Arial"/>
              </a:rPr>
              <a:t>(Effective) for</a:t>
            </a:r>
            <a:r>
              <a:rPr sz="662" spc="-119">
                <a:latin typeface="+mj-lt"/>
                <a:cs typeface="Arial"/>
              </a:rPr>
              <a:t> </a:t>
            </a:r>
            <a:r>
              <a:rPr sz="662" spc="-7">
                <a:latin typeface="+mj-lt"/>
                <a:cs typeface="Arial"/>
              </a:rPr>
              <a:t>Appls</a:t>
            </a:r>
            <a:endParaRPr sz="662">
              <a:latin typeface="+mj-lt"/>
              <a:cs typeface="Arial"/>
            </a:endParaRPr>
          </a:p>
        </p:txBody>
      </p:sp>
      <p:grpSp>
        <p:nvGrpSpPr>
          <p:cNvPr id="75" name="object 75"/>
          <p:cNvGrpSpPr/>
          <p:nvPr/>
        </p:nvGrpSpPr>
        <p:grpSpPr>
          <a:xfrm>
            <a:off x="1543943" y="2336436"/>
            <a:ext cx="3755385" cy="1036936"/>
            <a:chOff x="1321308" y="3169919"/>
            <a:chExt cx="5674804" cy="1566926"/>
          </a:xfrm>
        </p:grpSpPr>
        <p:sp>
          <p:nvSpPr>
            <p:cNvPr id="76" name="object 76"/>
            <p:cNvSpPr/>
            <p:nvPr/>
          </p:nvSpPr>
          <p:spPr>
            <a:xfrm>
              <a:off x="1321308" y="3174491"/>
              <a:ext cx="71755" cy="798830"/>
            </a:xfrm>
            <a:custGeom>
              <a:avLst/>
              <a:gdLst/>
              <a:ahLst/>
              <a:cxnLst/>
              <a:rect l="l" t="t" r="r" b="b"/>
              <a:pathLst>
                <a:path w="71755" h="798829">
                  <a:moveTo>
                    <a:pt x="35052" y="798576"/>
                  </a:moveTo>
                  <a:lnTo>
                    <a:pt x="0" y="761999"/>
                  </a:lnTo>
                  <a:lnTo>
                    <a:pt x="16764" y="761999"/>
                  </a:lnTo>
                  <a:lnTo>
                    <a:pt x="16764" y="36575"/>
                  </a:lnTo>
                  <a:lnTo>
                    <a:pt x="0" y="36575"/>
                  </a:lnTo>
                  <a:lnTo>
                    <a:pt x="35052" y="0"/>
                  </a:lnTo>
                  <a:lnTo>
                    <a:pt x="71628" y="36575"/>
                  </a:lnTo>
                  <a:lnTo>
                    <a:pt x="53340" y="36575"/>
                  </a:lnTo>
                  <a:lnTo>
                    <a:pt x="53340" y="761999"/>
                  </a:lnTo>
                  <a:lnTo>
                    <a:pt x="71628" y="761999"/>
                  </a:lnTo>
                  <a:lnTo>
                    <a:pt x="35052" y="798576"/>
                  </a:lnTo>
                  <a:close/>
                </a:path>
              </a:pathLst>
            </a:custGeom>
            <a:solidFill>
              <a:srgbClr val="FFBF00"/>
            </a:solidFill>
          </p:spPr>
          <p:txBody>
            <a:bodyPr wrap="square" lIns="0" tIns="0" rIns="0" bIns="0" rtlCol="0"/>
            <a:lstStyle/>
            <a:p>
              <a:endParaRPr sz="1191">
                <a:latin typeface="+mj-lt"/>
              </a:endParaRPr>
            </a:p>
          </p:txBody>
        </p:sp>
        <p:sp>
          <p:nvSpPr>
            <p:cNvPr id="77" name="object 77"/>
            <p:cNvSpPr/>
            <p:nvPr/>
          </p:nvSpPr>
          <p:spPr>
            <a:xfrm>
              <a:off x="1321308" y="3174491"/>
              <a:ext cx="71755" cy="798830"/>
            </a:xfrm>
            <a:custGeom>
              <a:avLst/>
              <a:gdLst/>
              <a:ahLst/>
              <a:cxnLst/>
              <a:rect l="l" t="t" r="r" b="b"/>
              <a:pathLst>
                <a:path w="71755" h="798829">
                  <a:moveTo>
                    <a:pt x="71628" y="36575"/>
                  </a:moveTo>
                  <a:lnTo>
                    <a:pt x="35052" y="0"/>
                  </a:lnTo>
                  <a:lnTo>
                    <a:pt x="0" y="36575"/>
                  </a:lnTo>
                  <a:lnTo>
                    <a:pt x="16764" y="36575"/>
                  </a:lnTo>
                  <a:lnTo>
                    <a:pt x="16764" y="761999"/>
                  </a:lnTo>
                  <a:lnTo>
                    <a:pt x="0" y="761999"/>
                  </a:lnTo>
                  <a:lnTo>
                    <a:pt x="35052" y="798576"/>
                  </a:lnTo>
                  <a:lnTo>
                    <a:pt x="71628" y="761999"/>
                  </a:lnTo>
                  <a:lnTo>
                    <a:pt x="53340" y="761999"/>
                  </a:lnTo>
                  <a:lnTo>
                    <a:pt x="53340" y="36575"/>
                  </a:lnTo>
                  <a:lnTo>
                    <a:pt x="71628" y="36575"/>
                  </a:lnTo>
                  <a:close/>
                </a:path>
              </a:pathLst>
            </a:custGeom>
            <a:ln w="4572">
              <a:solidFill>
                <a:srgbClr val="FFBF00"/>
              </a:solidFill>
            </a:ln>
          </p:spPr>
          <p:txBody>
            <a:bodyPr wrap="square" lIns="0" tIns="0" rIns="0" bIns="0" rtlCol="0"/>
            <a:lstStyle/>
            <a:p>
              <a:endParaRPr sz="1191">
                <a:latin typeface="+mj-lt"/>
              </a:endParaRPr>
            </a:p>
          </p:txBody>
        </p:sp>
        <p:sp>
          <p:nvSpPr>
            <p:cNvPr id="78" name="object 78"/>
            <p:cNvSpPr/>
            <p:nvPr/>
          </p:nvSpPr>
          <p:spPr>
            <a:xfrm>
              <a:off x="1589531" y="3189731"/>
              <a:ext cx="70485" cy="797560"/>
            </a:xfrm>
            <a:custGeom>
              <a:avLst/>
              <a:gdLst/>
              <a:ahLst/>
              <a:cxnLst/>
              <a:rect l="l" t="t" r="r" b="b"/>
              <a:pathLst>
                <a:path w="70485" h="797560">
                  <a:moveTo>
                    <a:pt x="35051" y="797051"/>
                  </a:moveTo>
                  <a:lnTo>
                    <a:pt x="0" y="761999"/>
                  </a:lnTo>
                  <a:lnTo>
                    <a:pt x="16763" y="761999"/>
                  </a:lnTo>
                  <a:lnTo>
                    <a:pt x="16763" y="35051"/>
                  </a:lnTo>
                  <a:lnTo>
                    <a:pt x="0" y="35051"/>
                  </a:lnTo>
                  <a:lnTo>
                    <a:pt x="35051" y="0"/>
                  </a:lnTo>
                  <a:lnTo>
                    <a:pt x="70103" y="35051"/>
                  </a:lnTo>
                  <a:lnTo>
                    <a:pt x="51815" y="35051"/>
                  </a:lnTo>
                  <a:lnTo>
                    <a:pt x="51815" y="761999"/>
                  </a:lnTo>
                  <a:lnTo>
                    <a:pt x="70103" y="761999"/>
                  </a:lnTo>
                  <a:lnTo>
                    <a:pt x="35051" y="797051"/>
                  </a:lnTo>
                  <a:close/>
                </a:path>
              </a:pathLst>
            </a:custGeom>
            <a:solidFill>
              <a:srgbClr val="FFBF00"/>
            </a:solidFill>
          </p:spPr>
          <p:txBody>
            <a:bodyPr wrap="square" lIns="0" tIns="0" rIns="0" bIns="0" rtlCol="0"/>
            <a:lstStyle/>
            <a:p>
              <a:endParaRPr sz="1191">
                <a:latin typeface="+mj-lt"/>
              </a:endParaRPr>
            </a:p>
          </p:txBody>
        </p:sp>
        <p:sp>
          <p:nvSpPr>
            <p:cNvPr id="79" name="object 79"/>
            <p:cNvSpPr/>
            <p:nvPr/>
          </p:nvSpPr>
          <p:spPr>
            <a:xfrm>
              <a:off x="1589531" y="3189731"/>
              <a:ext cx="70485" cy="797560"/>
            </a:xfrm>
            <a:custGeom>
              <a:avLst/>
              <a:gdLst/>
              <a:ahLst/>
              <a:cxnLst/>
              <a:rect l="l" t="t" r="r" b="b"/>
              <a:pathLst>
                <a:path w="70485" h="797560">
                  <a:moveTo>
                    <a:pt x="70103" y="35051"/>
                  </a:moveTo>
                  <a:lnTo>
                    <a:pt x="35051" y="0"/>
                  </a:lnTo>
                  <a:lnTo>
                    <a:pt x="0" y="35051"/>
                  </a:lnTo>
                  <a:lnTo>
                    <a:pt x="16763" y="35051"/>
                  </a:lnTo>
                  <a:lnTo>
                    <a:pt x="16763" y="761999"/>
                  </a:lnTo>
                  <a:lnTo>
                    <a:pt x="0" y="761999"/>
                  </a:lnTo>
                  <a:lnTo>
                    <a:pt x="35051" y="797051"/>
                  </a:lnTo>
                  <a:lnTo>
                    <a:pt x="70103" y="761999"/>
                  </a:lnTo>
                  <a:lnTo>
                    <a:pt x="51815" y="761999"/>
                  </a:lnTo>
                  <a:lnTo>
                    <a:pt x="51815" y="35051"/>
                  </a:lnTo>
                  <a:lnTo>
                    <a:pt x="70103" y="35051"/>
                  </a:lnTo>
                  <a:close/>
                </a:path>
              </a:pathLst>
            </a:custGeom>
            <a:ln w="4572">
              <a:solidFill>
                <a:srgbClr val="FFBF00"/>
              </a:solidFill>
            </a:ln>
          </p:spPr>
          <p:txBody>
            <a:bodyPr wrap="square" lIns="0" tIns="0" rIns="0" bIns="0" rtlCol="0"/>
            <a:lstStyle/>
            <a:p>
              <a:endParaRPr sz="1191">
                <a:latin typeface="+mj-lt"/>
              </a:endParaRPr>
            </a:p>
          </p:txBody>
        </p:sp>
        <p:sp>
          <p:nvSpPr>
            <p:cNvPr id="80" name="object 80"/>
            <p:cNvSpPr/>
            <p:nvPr/>
          </p:nvSpPr>
          <p:spPr>
            <a:xfrm>
              <a:off x="3576827" y="3169919"/>
              <a:ext cx="71755" cy="798830"/>
            </a:xfrm>
            <a:custGeom>
              <a:avLst/>
              <a:gdLst/>
              <a:ahLst/>
              <a:cxnLst/>
              <a:rect l="l" t="t" r="r" b="b"/>
              <a:pathLst>
                <a:path w="71754" h="798829">
                  <a:moveTo>
                    <a:pt x="35051" y="798576"/>
                  </a:moveTo>
                  <a:lnTo>
                    <a:pt x="0" y="761999"/>
                  </a:lnTo>
                  <a:lnTo>
                    <a:pt x="18287" y="761999"/>
                  </a:lnTo>
                  <a:lnTo>
                    <a:pt x="18287" y="36575"/>
                  </a:lnTo>
                  <a:lnTo>
                    <a:pt x="0" y="36575"/>
                  </a:lnTo>
                  <a:lnTo>
                    <a:pt x="35051" y="0"/>
                  </a:lnTo>
                  <a:lnTo>
                    <a:pt x="71627" y="36575"/>
                  </a:lnTo>
                  <a:lnTo>
                    <a:pt x="53339" y="36575"/>
                  </a:lnTo>
                  <a:lnTo>
                    <a:pt x="53339" y="761999"/>
                  </a:lnTo>
                  <a:lnTo>
                    <a:pt x="71627" y="761999"/>
                  </a:lnTo>
                  <a:lnTo>
                    <a:pt x="35051" y="798576"/>
                  </a:lnTo>
                  <a:close/>
                </a:path>
              </a:pathLst>
            </a:custGeom>
            <a:solidFill>
              <a:srgbClr val="FFBF00"/>
            </a:solidFill>
          </p:spPr>
          <p:txBody>
            <a:bodyPr wrap="square" lIns="0" tIns="0" rIns="0" bIns="0" rtlCol="0"/>
            <a:lstStyle/>
            <a:p>
              <a:endParaRPr sz="1191">
                <a:latin typeface="+mj-lt"/>
              </a:endParaRPr>
            </a:p>
          </p:txBody>
        </p:sp>
        <p:sp>
          <p:nvSpPr>
            <p:cNvPr id="81" name="object 81"/>
            <p:cNvSpPr/>
            <p:nvPr/>
          </p:nvSpPr>
          <p:spPr>
            <a:xfrm>
              <a:off x="3576827" y="3169919"/>
              <a:ext cx="71755" cy="798830"/>
            </a:xfrm>
            <a:custGeom>
              <a:avLst/>
              <a:gdLst/>
              <a:ahLst/>
              <a:cxnLst/>
              <a:rect l="l" t="t" r="r" b="b"/>
              <a:pathLst>
                <a:path w="71754" h="798829">
                  <a:moveTo>
                    <a:pt x="71627" y="36575"/>
                  </a:moveTo>
                  <a:lnTo>
                    <a:pt x="35051" y="0"/>
                  </a:lnTo>
                  <a:lnTo>
                    <a:pt x="0" y="36575"/>
                  </a:lnTo>
                  <a:lnTo>
                    <a:pt x="18287" y="36575"/>
                  </a:lnTo>
                  <a:lnTo>
                    <a:pt x="18287" y="761999"/>
                  </a:lnTo>
                  <a:lnTo>
                    <a:pt x="0" y="761999"/>
                  </a:lnTo>
                  <a:lnTo>
                    <a:pt x="35051" y="798576"/>
                  </a:lnTo>
                  <a:lnTo>
                    <a:pt x="71627" y="761999"/>
                  </a:lnTo>
                  <a:lnTo>
                    <a:pt x="53339" y="761999"/>
                  </a:lnTo>
                  <a:lnTo>
                    <a:pt x="53339" y="36575"/>
                  </a:lnTo>
                  <a:lnTo>
                    <a:pt x="71627" y="36575"/>
                  </a:lnTo>
                  <a:close/>
                </a:path>
              </a:pathLst>
            </a:custGeom>
            <a:ln w="4572">
              <a:solidFill>
                <a:srgbClr val="FFBF00"/>
              </a:solidFill>
            </a:ln>
          </p:spPr>
          <p:txBody>
            <a:bodyPr wrap="square" lIns="0" tIns="0" rIns="0" bIns="0" rtlCol="0"/>
            <a:lstStyle/>
            <a:p>
              <a:endParaRPr sz="1191">
                <a:latin typeface="+mj-lt"/>
              </a:endParaRPr>
            </a:p>
          </p:txBody>
        </p:sp>
        <p:sp>
          <p:nvSpPr>
            <p:cNvPr id="82" name="object 82"/>
            <p:cNvSpPr/>
            <p:nvPr/>
          </p:nvSpPr>
          <p:spPr>
            <a:xfrm>
              <a:off x="3845051" y="3174491"/>
              <a:ext cx="70485" cy="797560"/>
            </a:xfrm>
            <a:custGeom>
              <a:avLst/>
              <a:gdLst/>
              <a:ahLst/>
              <a:cxnLst/>
              <a:rect l="l" t="t" r="r" b="b"/>
              <a:pathLst>
                <a:path w="70485" h="797560">
                  <a:moveTo>
                    <a:pt x="35051" y="797051"/>
                  </a:moveTo>
                  <a:lnTo>
                    <a:pt x="0" y="761999"/>
                  </a:lnTo>
                  <a:lnTo>
                    <a:pt x="16763" y="761999"/>
                  </a:lnTo>
                  <a:lnTo>
                    <a:pt x="16763" y="35051"/>
                  </a:lnTo>
                  <a:lnTo>
                    <a:pt x="0" y="35051"/>
                  </a:lnTo>
                  <a:lnTo>
                    <a:pt x="35051" y="0"/>
                  </a:lnTo>
                  <a:lnTo>
                    <a:pt x="70103" y="35051"/>
                  </a:lnTo>
                  <a:lnTo>
                    <a:pt x="51815" y="35051"/>
                  </a:lnTo>
                  <a:lnTo>
                    <a:pt x="51815" y="761999"/>
                  </a:lnTo>
                  <a:lnTo>
                    <a:pt x="70103" y="761999"/>
                  </a:lnTo>
                  <a:lnTo>
                    <a:pt x="35051" y="797051"/>
                  </a:lnTo>
                  <a:close/>
                </a:path>
              </a:pathLst>
            </a:custGeom>
            <a:solidFill>
              <a:srgbClr val="FFBF00"/>
            </a:solidFill>
          </p:spPr>
          <p:txBody>
            <a:bodyPr wrap="square" lIns="0" tIns="0" rIns="0" bIns="0" rtlCol="0"/>
            <a:lstStyle/>
            <a:p>
              <a:endParaRPr sz="1191">
                <a:latin typeface="+mj-lt"/>
              </a:endParaRPr>
            </a:p>
          </p:txBody>
        </p:sp>
        <p:sp>
          <p:nvSpPr>
            <p:cNvPr id="83" name="object 83"/>
            <p:cNvSpPr/>
            <p:nvPr/>
          </p:nvSpPr>
          <p:spPr>
            <a:xfrm>
              <a:off x="3845051" y="3174491"/>
              <a:ext cx="70485" cy="797560"/>
            </a:xfrm>
            <a:custGeom>
              <a:avLst/>
              <a:gdLst/>
              <a:ahLst/>
              <a:cxnLst/>
              <a:rect l="l" t="t" r="r" b="b"/>
              <a:pathLst>
                <a:path w="70485" h="797560">
                  <a:moveTo>
                    <a:pt x="70103" y="35051"/>
                  </a:moveTo>
                  <a:lnTo>
                    <a:pt x="35051" y="0"/>
                  </a:lnTo>
                  <a:lnTo>
                    <a:pt x="0" y="35051"/>
                  </a:lnTo>
                  <a:lnTo>
                    <a:pt x="16763" y="35051"/>
                  </a:lnTo>
                  <a:lnTo>
                    <a:pt x="16763" y="761999"/>
                  </a:lnTo>
                  <a:lnTo>
                    <a:pt x="0" y="761999"/>
                  </a:lnTo>
                  <a:lnTo>
                    <a:pt x="35051" y="797051"/>
                  </a:lnTo>
                  <a:lnTo>
                    <a:pt x="70103" y="761999"/>
                  </a:lnTo>
                  <a:lnTo>
                    <a:pt x="51815" y="761999"/>
                  </a:lnTo>
                  <a:lnTo>
                    <a:pt x="51815" y="35051"/>
                  </a:lnTo>
                  <a:lnTo>
                    <a:pt x="70103" y="35051"/>
                  </a:lnTo>
                  <a:close/>
                </a:path>
              </a:pathLst>
            </a:custGeom>
            <a:ln w="4572">
              <a:solidFill>
                <a:srgbClr val="FFBF00"/>
              </a:solidFill>
            </a:ln>
          </p:spPr>
          <p:txBody>
            <a:bodyPr wrap="square" lIns="0" tIns="0" rIns="0" bIns="0" rtlCol="0"/>
            <a:lstStyle/>
            <a:p>
              <a:endParaRPr sz="1191">
                <a:latin typeface="+mj-lt"/>
              </a:endParaRPr>
            </a:p>
          </p:txBody>
        </p:sp>
        <p:sp>
          <p:nvSpPr>
            <p:cNvPr id="84" name="object 84"/>
            <p:cNvSpPr/>
            <p:nvPr/>
          </p:nvSpPr>
          <p:spPr>
            <a:xfrm>
              <a:off x="6636510" y="3188145"/>
              <a:ext cx="73661" cy="798829"/>
            </a:xfrm>
            <a:custGeom>
              <a:avLst/>
              <a:gdLst/>
              <a:ahLst/>
              <a:cxnLst/>
              <a:rect l="l" t="t" r="r" b="b"/>
              <a:pathLst>
                <a:path w="73659" h="798829">
                  <a:moveTo>
                    <a:pt x="36575" y="798576"/>
                  </a:moveTo>
                  <a:lnTo>
                    <a:pt x="0" y="761999"/>
                  </a:lnTo>
                  <a:lnTo>
                    <a:pt x="18287" y="761999"/>
                  </a:lnTo>
                  <a:lnTo>
                    <a:pt x="18287" y="36575"/>
                  </a:lnTo>
                  <a:lnTo>
                    <a:pt x="0" y="36575"/>
                  </a:lnTo>
                  <a:lnTo>
                    <a:pt x="36575" y="0"/>
                  </a:lnTo>
                  <a:lnTo>
                    <a:pt x="73151" y="36575"/>
                  </a:lnTo>
                  <a:lnTo>
                    <a:pt x="54863" y="36575"/>
                  </a:lnTo>
                  <a:lnTo>
                    <a:pt x="54863" y="761999"/>
                  </a:lnTo>
                  <a:lnTo>
                    <a:pt x="73151" y="761999"/>
                  </a:lnTo>
                  <a:lnTo>
                    <a:pt x="36575" y="798576"/>
                  </a:lnTo>
                  <a:close/>
                </a:path>
              </a:pathLst>
            </a:custGeom>
            <a:solidFill>
              <a:srgbClr val="FFBF00"/>
            </a:solidFill>
          </p:spPr>
          <p:txBody>
            <a:bodyPr wrap="square" lIns="0" tIns="0" rIns="0" bIns="0" rtlCol="0"/>
            <a:lstStyle/>
            <a:p>
              <a:endParaRPr sz="1191">
                <a:latin typeface="+mj-lt"/>
              </a:endParaRPr>
            </a:p>
          </p:txBody>
        </p:sp>
        <p:sp>
          <p:nvSpPr>
            <p:cNvPr id="85" name="object 85"/>
            <p:cNvSpPr/>
            <p:nvPr/>
          </p:nvSpPr>
          <p:spPr>
            <a:xfrm>
              <a:off x="6637528" y="3188146"/>
              <a:ext cx="73661" cy="798829"/>
            </a:xfrm>
            <a:custGeom>
              <a:avLst/>
              <a:gdLst/>
              <a:ahLst/>
              <a:cxnLst/>
              <a:rect l="l" t="t" r="r" b="b"/>
              <a:pathLst>
                <a:path w="73659" h="798829">
                  <a:moveTo>
                    <a:pt x="73151" y="36575"/>
                  </a:moveTo>
                  <a:lnTo>
                    <a:pt x="36575" y="0"/>
                  </a:lnTo>
                  <a:lnTo>
                    <a:pt x="0" y="36575"/>
                  </a:lnTo>
                  <a:lnTo>
                    <a:pt x="18287" y="36575"/>
                  </a:lnTo>
                  <a:lnTo>
                    <a:pt x="18287" y="761999"/>
                  </a:lnTo>
                  <a:lnTo>
                    <a:pt x="0" y="761999"/>
                  </a:lnTo>
                  <a:lnTo>
                    <a:pt x="36575" y="798576"/>
                  </a:lnTo>
                  <a:lnTo>
                    <a:pt x="73151" y="761999"/>
                  </a:lnTo>
                  <a:lnTo>
                    <a:pt x="54863" y="761999"/>
                  </a:lnTo>
                  <a:lnTo>
                    <a:pt x="54863" y="36575"/>
                  </a:lnTo>
                  <a:lnTo>
                    <a:pt x="73151" y="36575"/>
                  </a:lnTo>
                  <a:close/>
                </a:path>
              </a:pathLst>
            </a:custGeom>
            <a:ln w="4572">
              <a:solidFill>
                <a:srgbClr val="FFBF00"/>
              </a:solidFill>
            </a:ln>
          </p:spPr>
          <p:txBody>
            <a:bodyPr wrap="square" lIns="0" tIns="0" rIns="0" bIns="0" rtlCol="0"/>
            <a:lstStyle/>
            <a:p>
              <a:endParaRPr sz="1191">
                <a:latin typeface="+mj-lt"/>
              </a:endParaRPr>
            </a:p>
          </p:txBody>
        </p:sp>
        <p:sp>
          <p:nvSpPr>
            <p:cNvPr id="86" name="object 86"/>
            <p:cNvSpPr/>
            <p:nvPr/>
          </p:nvSpPr>
          <p:spPr>
            <a:xfrm>
              <a:off x="6925628" y="3189887"/>
              <a:ext cx="70484" cy="797560"/>
            </a:xfrm>
            <a:custGeom>
              <a:avLst/>
              <a:gdLst/>
              <a:ahLst/>
              <a:cxnLst/>
              <a:rect l="l" t="t" r="r" b="b"/>
              <a:pathLst>
                <a:path w="70484" h="797560">
                  <a:moveTo>
                    <a:pt x="35051" y="797051"/>
                  </a:moveTo>
                  <a:lnTo>
                    <a:pt x="0" y="761999"/>
                  </a:lnTo>
                  <a:lnTo>
                    <a:pt x="16763" y="761999"/>
                  </a:lnTo>
                  <a:lnTo>
                    <a:pt x="16763" y="35051"/>
                  </a:lnTo>
                  <a:lnTo>
                    <a:pt x="0" y="35051"/>
                  </a:lnTo>
                  <a:lnTo>
                    <a:pt x="35051" y="0"/>
                  </a:lnTo>
                  <a:lnTo>
                    <a:pt x="70103" y="35051"/>
                  </a:lnTo>
                  <a:lnTo>
                    <a:pt x="51815" y="35051"/>
                  </a:lnTo>
                  <a:lnTo>
                    <a:pt x="51815" y="761999"/>
                  </a:lnTo>
                  <a:lnTo>
                    <a:pt x="70103" y="761999"/>
                  </a:lnTo>
                  <a:lnTo>
                    <a:pt x="35051" y="797051"/>
                  </a:lnTo>
                  <a:close/>
                </a:path>
              </a:pathLst>
            </a:custGeom>
            <a:solidFill>
              <a:srgbClr val="FFBF00"/>
            </a:solidFill>
          </p:spPr>
          <p:txBody>
            <a:bodyPr wrap="square" lIns="0" tIns="0" rIns="0" bIns="0" rtlCol="0"/>
            <a:lstStyle/>
            <a:p>
              <a:endParaRPr sz="1191">
                <a:latin typeface="+mj-lt"/>
              </a:endParaRPr>
            </a:p>
          </p:txBody>
        </p:sp>
        <p:sp>
          <p:nvSpPr>
            <p:cNvPr id="88" name="object 88"/>
            <p:cNvSpPr/>
            <p:nvPr/>
          </p:nvSpPr>
          <p:spPr>
            <a:xfrm>
              <a:off x="1872995" y="4168131"/>
              <a:ext cx="74930" cy="515620"/>
            </a:xfrm>
            <a:custGeom>
              <a:avLst/>
              <a:gdLst/>
              <a:ahLst/>
              <a:cxnLst/>
              <a:rect l="l" t="t" r="r" b="b"/>
              <a:pathLst>
                <a:path w="74930" h="515620">
                  <a:moveTo>
                    <a:pt x="36575" y="515111"/>
                  </a:moveTo>
                  <a:lnTo>
                    <a:pt x="0" y="478535"/>
                  </a:lnTo>
                  <a:lnTo>
                    <a:pt x="18287" y="478535"/>
                  </a:lnTo>
                  <a:lnTo>
                    <a:pt x="18287" y="36575"/>
                  </a:lnTo>
                  <a:lnTo>
                    <a:pt x="0" y="36575"/>
                  </a:lnTo>
                  <a:lnTo>
                    <a:pt x="36575" y="0"/>
                  </a:lnTo>
                  <a:lnTo>
                    <a:pt x="74675" y="36575"/>
                  </a:lnTo>
                  <a:lnTo>
                    <a:pt x="54863" y="36575"/>
                  </a:lnTo>
                  <a:lnTo>
                    <a:pt x="54863" y="478535"/>
                  </a:lnTo>
                  <a:lnTo>
                    <a:pt x="74675" y="478535"/>
                  </a:lnTo>
                  <a:lnTo>
                    <a:pt x="36575" y="515111"/>
                  </a:lnTo>
                  <a:close/>
                </a:path>
              </a:pathLst>
            </a:custGeom>
            <a:solidFill>
              <a:srgbClr val="FFBF00"/>
            </a:solidFill>
          </p:spPr>
          <p:txBody>
            <a:bodyPr wrap="square" lIns="0" tIns="0" rIns="0" bIns="0" rtlCol="0"/>
            <a:lstStyle/>
            <a:p>
              <a:endParaRPr sz="1191">
                <a:latin typeface="+mj-lt"/>
              </a:endParaRPr>
            </a:p>
          </p:txBody>
        </p:sp>
        <p:sp>
          <p:nvSpPr>
            <p:cNvPr id="89" name="object 89"/>
            <p:cNvSpPr/>
            <p:nvPr/>
          </p:nvSpPr>
          <p:spPr>
            <a:xfrm>
              <a:off x="1872995" y="4161155"/>
              <a:ext cx="74930" cy="515620"/>
            </a:xfrm>
            <a:custGeom>
              <a:avLst/>
              <a:gdLst/>
              <a:ahLst/>
              <a:cxnLst/>
              <a:rect l="l" t="t" r="r" b="b"/>
              <a:pathLst>
                <a:path w="74930" h="515620">
                  <a:moveTo>
                    <a:pt x="74675" y="36575"/>
                  </a:moveTo>
                  <a:lnTo>
                    <a:pt x="36575" y="0"/>
                  </a:lnTo>
                  <a:lnTo>
                    <a:pt x="0" y="36575"/>
                  </a:lnTo>
                  <a:lnTo>
                    <a:pt x="18287" y="36575"/>
                  </a:lnTo>
                  <a:lnTo>
                    <a:pt x="18287" y="478535"/>
                  </a:lnTo>
                  <a:lnTo>
                    <a:pt x="0" y="478535"/>
                  </a:lnTo>
                  <a:lnTo>
                    <a:pt x="36575" y="515111"/>
                  </a:lnTo>
                  <a:lnTo>
                    <a:pt x="74675" y="478535"/>
                  </a:lnTo>
                  <a:lnTo>
                    <a:pt x="54863" y="478535"/>
                  </a:lnTo>
                  <a:lnTo>
                    <a:pt x="54863" y="36575"/>
                  </a:lnTo>
                  <a:lnTo>
                    <a:pt x="74675" y="36575"/>
                  </a:lnTo>
                  <a:close/>
                </a:path>
              </a:pathLst>
            </a:custGeom>
            <a:ln w="4572">
              <a:solidFill>
                <a:srgbClr val="FFBF00"/>
              </a:solidFill>
            </a:ln>
          </p:spPr>
          <p:txBody>
            <a:bodyPr wrap="square" lIns="0" tIns="0" rIns="0" bIns="0" rtlCol="0"/>
            <a:lstStyle/>
            <a:p>
              <a:endParaRPr sz="1191">
                <a:latin typeface="+mj-lt"/>
              </a:endParaRPr>
            </a:p>
          </p:txBody>
        </p:sp>
        <p:sp>
          <p:nvSpPr>
            <p:cNvPr id="90" name="object 90"/>
            <p:cNvSpPr/>
            <p:nvPr/>
          </p:nvSpPr>
          <p:spPr>
            <a:xfrm>
              <a:off x="2086355" y="4186424"/>
              <a:ext cx="73661" cy="516889"/>
            </a:xfrm>
            <a:custGeom>
              <a:avLst/>
              <a:gdLst/>
              <a:ahLst/>
              <a:cxnLst/>
              <a:rect l="l" t="t" r="r" b="b"/>
              <a:pathLst>
                <a:path w="73660" h="516889">
                  <a:moveTo>
                    <a:pt x="36575" y="516635"/>
                  </a:moveTo>
                  <a:lnTo>
                    <a:pt x="0" y="480059"/>
                  </a:lnTo>
                  <a:lnTo>
                    <a:pt x="18287" y="480059"/>
                  </a:lnTo>
                  <a:lnTo>
                    <a:pt x="18287" y="36575"/>
                  </a:lnTo>
                  <a:lnTo>
                    <a:pt x="0" y="36575"/>
                  </a:lnTo>
                  <a:lnTo>
                    <a:pt x="36575" y="0"/>
                  </a:lnTo>
                  <a:lnTo>
                    <a:pt x="73151" y="36575"/>
                  </a:lnTo>
                  <a:lnTo>
                    <a:pt x="54863" y="36575"/>
                  </a:lnTo>
                  <a:lnTo>
                    <a:pt x="54863" y="480059"/>
                  </a:lnTo>
                  <a:lnTo>
                    <a:pt x="73151" y="480059"/>
                  </a:lnTo>
                  <a:lnTo>
                    <a:pt x="36575" y="516635"/>
                  </a:lnTo>
                  <a:close/>
                </a:path>
              </a:pathLst>
            </a:custGeom>
            <a:solidFill>
              <a:srgbClr val="FFBF00"/>
            </a:solidFill>
          </p:spPr>
          <p:txBody>
            <a:bodyPr wrap="square" lIns="0" tIns="0" rIns="0" bIns="0" rtlCol="0"/>
            <a:lstStyle/>
            <a:p>
              <a:endParaRPr sz="1191">
                <a:latin typeface="+mj-lt"/>
              </a:endParaRPr>
            </a:p>
          </p:txBody>
        </p:sp>
        <p:sp>
          <p:nvSpPr>
            <p:cNvPr id="91" name="object 91"/>
            <p:cNvSpPr/>
            <p:nvPr/>
          </p:nvSpPr>
          <p:spPr>
            <a:xfrm>
              <a:off x="2092416" y="4190290"/>
              <a:ext cx="73661" cy="516889"/>
            </a:xfrm>
            <a:custGeom>
              <a:avLst/>
              <a:gdLst/>
              <a:ahLst/>
              <a:cxnLst/>
              <a:rect l="l" t="t" r="r" b="b"/>
              <a:pathLst>
                <a:path w="73660" h="516889">
                  <a:moveTo>
                    <a:pt x="73151" y="36575"/>
                  </a:moveTo>
                  <a:lnTo>
                    <a:pt x="36575" y="0"/>
                  </a:lnTo>
                  <a:lnTo>
                    <a:pt x="0" y="36575"/>
                  </a:lnTo>
                  <a:lnTo>
                    <a:pt x="18287" y="36575"/>
                  </a:lnTo>
                  <a:lnTo>
                    <a:pt x="18287" y="480059"/>
                  </a:lnTo>
                  <a:lnTo>
                    <a:pt x="0" y="480059"/>
                  </a:lnTo>
                  <a:lnTo>
                    <a:pt x="36575" y="516635"/>
                  </a:lnTo>
                  <a:lnTo>
                    <a:pt x="73151" y="480059"/>
                  </a:lnTo>
                  <a:lnTo>
                    <a:pt x="54863" y="480059"/>
                  </a:lnTo>
                  <a:lnTo>
                    <a:pt x="54863" y="36575"/>
                  </a:lnTo>
                  <a:lnTo>
                    <a:pt x="73151" y="36575"/>
                  </a:lnTo>
                  <a:close/>
                </a:path>
              </a:pathLst>
            </a:custGeom>
            <a:ln w="4572">
              <a:solidFill>
                <a:srgbClr val="FFBF00"/>
              </a:solidFill>
            </a:ln>
          </p:spPr>
          <p:txBody>
            <a:bodyPr wrap="square" lIns="0" tIns="0" rIns="0" bIns="0" rtlCol="0"/>
            <a:lstStyle/>
            <a:p>
              <a:endParaRPr sz="1191">
                <a:latin typeface="+mj-lt"/>
              </a:endParaRPr>
            </a:p>
          </p:txBody>
        </p:sp>
        <p:sp>
          <p:nvSpPr>
            <p:cNvPr id="96" name="object 96"/>
            <p:cNvSpPr/>
            <p:nvPr/>
          </p:nvSpPr>
          <p:spPr>
            <a:xfrm>
              <a:off x="6092951" y="4219955"/>
              <a:ext cx="74930" cy="516890"/>
            </a:xfrm>
            <a:custGeom>
              <a:avLst/>
              <a:gdLst/>
              <a:ahLst/>
              <a:cxnLst/>
              <a:rect l="l" t="t" r="r" b="b"/>
              <a:pathLst>
                <a:path w="74929" h="516889">
                  <a:moveTo>
                    <a:pt x="38099" y="516636"/>
                  </a:moveTo>
                  <a:lnTo>
                    <a:pt x="0" y="478536"/>
                  </a:lnTo>
                  <a:lnTo>
                    <a:pt x="18287" y="478536"/>
                  </a:lnTo>
                  <a:lnTo>
                    <a:pt x="18287" y="38100"/>
                  </a:lnTo>
                  <a:lnTo>
                    <a:pt x="0" y="38100"/>
                  </a:lnTo>
                  <a:lnTo>
                    <a:pt x="38099" y="0"/>
                  </a:lnTo>
                  <a:lnTo>
                    <a:pt x="74675" y="38100"/>
                  </a:lnTo>
                  <a:lnTo>
                    <a:pt x="56387" y="38100"/>
                  </a:lnTo>
                  <a:lnTo>
                    <a:pt x="56387" y="478536"/>
                  </a:lnTo>
                  <a:lnTo>
                    <a:pt x="74675" y="478536"/>
                  </a:lnTo>
                  <a:lnTo>
                    <a:pt x="38099" y="516636"/>
                  </a:lnTo>
                  <a:close/>
                </a:path>
              </a:pathLst>
            </a:custGeom>
            <a:solidFill>
              <a:srgbClr val="FFBF00"/>
            </a:solidFill>
          </p:spPr>
          <p:txBody>
            <a:bodyPr wrap="square" lIns="0" tIns="0" rIns="0" bIns="0" rtlCol="0"/>
            <a:lstStyle/>
            <a:p>
              <a:endParaRPr sz="1191">
                <a:latin typeface="+mj-lt"/>
              </a:endParaRPr>
            </a:p>
          </p:txBody>
        </p:sp>
        <p:sp>
          <p:nvSpPr>
            <p:cNvPr id="97" name="object 97"/>
            <p:cNvSpPr/>
            <p:nvPr/>
          </p:nvSpPr>
          <p:spPr>
            <a:xfrm>
              <a:off x="6092951" y="4219955"/>
              <a:ext cx="74930" cy="516890"/>
            </a:xfrm>
            <a:custGeom>
              <a:avLst/>
              <a:gdLst/>
              <a:ahLst/>
              <a:cxnLst/>
              <a:rect l="l" t="t" r="r" b="b"/>
              <a:pathLst>
                <a:path w="74929" h="516889">
                  <a:moveTo>
                    <a:pt x="74675" y="38100"/>
                  </a:moveTo>
                  <a:lnTo>
                    <a:pt x="38099" y="0"/>
                  </a:lnTo>
                  <a:lnTo>
                    <a:pt x="0" y="38100"/>
                  </a:lnTo>
                  <a:lnTo>
                    <a:pt x="18287" y="38100"/>
                  </a:lnTo>
                  <a:lnTo>
                    <a:pt x="18287" y="478536"/>
                  </a:lnTo>
                  <a:lnTo>
                    <a:pt x="0" y="478536"/>
                  </a:lnTo>
                  <a:lnTo>
                    <a:pt x="38099" y="516636"/>
                  </a:lnTo>
                  <a:lnTo>
                    <a:pt x="74675" y="478536"/>
                  </a:lnTo>
                  <a:lnTo>
                    <a:pt x="56387" y="478536"/>
                  </a:lnTo>
                  <a:lnTo>
                    <a:pt x="56387" y="38100"/>
                  </a:lnTo>
                  <a:lnTo>
                    <a:pt x="74675" y="38100"/>
                  </a:lnTo>
                  <a:close/>
                </a:path>
              </a:pathLst>
            </a:custGeom>
            <a:ln w="4572">
              <a:solidFill>
                <a:srgbClr val="FFBF00"/>
              </a:solidFill>
            </a:ln>
          </p:spPr>
          <p:txBody>
            <a:bodyPr wrap="square" lIns="0" tIns="0" rIns="0" bIns="0" rtlCol="0"/>
            <a:lstStyle/>
            <a:p>
              <a:endParaRPr sz="1191">
                <a:latin typeface="+mj-lt"/>
              </a:endParaRPr>
            </a:p>
          </p:txBody>
        </p:sp>
        <p:sp>
          <p:nvSpPr>
            <p:cNvPr id="98" name="object 98"/>
            <p:cNvSpPr/>
            <p:nvPr/>
          </p:nvSpPr>
          <p:spPr>
            <a:xfrm>
              <a:off x="6307836" y="4213859"/>
              <a:ext cx="71755" cy="515620"/>
            </a:xfrm>
            <a:custGeom>
              <a:avLst/>
              <a:gdLst/>
              <a:ahLst/>
              <a:cxnLst/>
              <a:rect l="l" t="t" r="r" b="b"/>
              <a:pathLst>
                <a:path w="71754" h="515620">
                  <a:moveTo>
                    <a:pt x="36575" y="515111"/>
                  </a:moveTo>
                  <a:lnTo>
                    <a:pt x="0" y="478535"/>
                  </a:lnTo>
                  <a:lnTo>
                    <a:pt x="18287" y="478535"/>
                  </a:lnTo>
                  <a:lnTo>
                    <a:pt x="18287" y="35051"/>
                  </a:lnTo>
                  <a:lnTo>
                    <a:pt x="0" y="35051"/>
                  </a:lnTo>
                  <a:lnTo>
                    <a:pt x="36575" y="0"/>
                  </a:lnTo>
                  <a:lnTo>
                    <a:pt x="71627" y="35051"/>
                  </a:lnTo>
                  <a:lnTo>
                    <a:pt x="54863" y="35051"/>
                  </a:lnTo>
                  <a:lnTo>
                    <a:pt x="54863" y="478535"/>
                  </a:lnTo>
                  <a:lnTo>
                    <a:pt x="71627" y="478535"/>
                  </a:lnTo>
                  <a:lnTo>
                    <a:pt x="36575" y="515111"/>
                  </a:lnTo>
                  <a:close/>
                </a:path>
              </a:pathLst>
            </a:custGeom>
            <a:solidFill>
              <a:srgbClr val="FFBF00"/>
            </a:solidFill>
          </p:spPr>
          <p:txBody>
            <a:bodyPr wrap="square" lIns="0" tIns="0" rIns="0" bIns="0" rtlCol="0"/>
            <a:lstStyle/>
            <a:p>
              <a:endParaRPr sz="1191">
                <a:latin typeface="+mj-lt"/>
              </a:endParaRPr>
            </a:p>
          </p:txBody>
        </p:sp>
        <p:sp>
          <p:nvSpPr>
            <p:cNvPr id="99" name="object 99"/>
            <p:cNvSpPr/>
            <p:nvPr/>
          </p:nvSpPr>
          <p:spPr>
            <a:xfrm>
              <a:off x="6307836" y="4213859"/>
              <a:ext cx="71755" cy="515620"/>
            </a:xfrm>
            <a:custGeom>
              <a:avLst/>
              <a:gdLst/>
              <a:ahLst/>
              <a:cxnLst/>
              <a:rect l="l" t="t" r="r" b="b"/>
              <a:pathLst>
                <a:path w="71754" h="515620">
                  <a:moveTo>
                    <a:pt x="71627" y="35051"/>
                  </a:moveTo>
                  <a:lnTo>
                    <a:pt x="36575" y="0"/>
                  </a:lnTo>
                  <a:lnTo>
                    <a:pt x="0" y="35051"/>
                  </a:lnTo>
                  <a:lnTo>
                    <a:pt x="18287" y="35051"/>
                  </a:lnTo>
                  <a:lnTo>
                    <a:pt x="18287" y="478535"/>
                  </a:lnTo>
                  <a:lnTo>
                    <a:pt x="0" y="478535"/>
                  </a:lnTo>
                  <a:lnTo>
                    <a:pt x="36575" y="515111"/>
                  </a:lnTo>
                  <a:lnTo>
                    <a:pt x="71627" y="478535"/>
                  </a:lnTo>
                  <a:lnTo>
                    <a:pt x="54863" y="478535"/>
                  </a:lnTo>
                  <a:lnTo>
                    <a:pt x="54863" y="35051"/>
                  </a:lnTo>
                  <a:lnTo>
                    <a:pt x="71627" y="35051"/>
                  </a:lnTo>
                  <a:close/>
                </a:path>
              </a:pathLst>
            </a:custGeom>
            <a:ln w="4572">
              <a:solidFill>
                <a:srgbClr val="FFBF00"/>
              </a:solidFill>
            </a:ln>
          </p:spPr>
          <p:txBody>
            <a:bodyPr wrap="square" lIns="0" tIns="0" rIns="0" bIns="0" rtlCol="0"/>
            <a:lstStyle/>
            <a:p>
              <a:endParaRPr sz="1191">
                <a:latin typeface="+mj-lt"/>
              </a:endParaRPr>
            </a:p>
          </p:txBody>
        </p:sp>
      </p:grpSp>
      <p:sp>
        <p:nvSpPr>
          <p:cNvPr id="113" name="object 3">
            <a:extLst>
              <a:ext uri="{FF2B5EF4-FFF2-40B4-BE49-F238E27FC236}">
                <a16:creationId xmlns:a16="http://schemas.microsoft.com/office/drawing/2014/main" id="{C634392C-F712-4AC4-9E4E-6E8571C1B834}"/>
              </a:ext>
            </a:extLst>
          </p:cNvPr>
          <p:cNvSpPr/>
          <p:nvPr/>
        </p:nvSpPr>
        <p:spPr>
          <a:xfrm>
            <a:off x="3327754" y="1634216"/>
            <a:ext cx="307601" cy="308862"/>
          </a:xfrm>
          <a:custGeom>
            <a:avLst/>
            <a:gdLst/>
            <a:ahLst/>
            <a:cxnLst/>
            <a:rect l="l" t="t" r="r" b="b"/>
            <a:pathLst>
              <a:path w="464820" h="466725">
                <a:moveTo>
                  <a:pt x="446532" y="466343"/>
                </a:moveTo>
                <a:lnTo>
                  <a:pt x="18288" y="466343"/>
                </a:lnTo>
                <a:lnTo>
                  <a:pt x="11572" y="464986"/>
                </a:lnTo>
                <a:lnTo>
                  <a:pt x="5715" y="461200"/>
                </a:lnTo>
                <a:lnTo>
                  <a:pt x="1571" y="455414"/>
                </a:lnTo>
                <a:lnTo>
                  <a:pt x="0" y="448055"/>
                </a:lnTo>
                <a:lnTo>
                  <a:pt x="0" y="18287"/>
                </a:lnTo>
                <a:lnTo>
                  <a:pt x="1571" y="10929"/>
                </a:lnTo>
                <a:lnTo>
                  <a:pt x="5715" y="5143"/>
                </a:lnTo>
                <a:lnTo>
                  <a:pt x="11572" y="1357"/>
                </a:lnTo>
                <a:lnTo>
                  <a:pt x="18288" y="0"/>
                </a:lnTo>
                <a:lnTo>
                  <a:pt x="446532" y="0"/>
                </a:lnTo>
                <a:lnTo>
                  <a:pt x="453890" y="1357"/>
                </a:lnTo>
                <a:lnTo>
                  <a:pt x="459676" y="5143"/>
                </a:lnTo>
                <a:lnTo>
                  <a:pt x="463462" y="10929"/>
                </a:lnTo>
                <a:lnTo>
                  <a:pt x="464820" y="18287"/>
                </a:lnTo>
                <a:lnTo>
                  <a:pt x="464820" y="448055"/>
                </a:lnTo>
                <a:lnTo>
                  <a:pt x="463462" y="455414"/>
                </a:lnTo>
                <a:lnTo>
                  <a:pt x="459676" y="461200"/>
                </a:lnTo>
                <a:lnTo>
                  <a:pt x="453890" y="464986"/>
                </a:lnTo>
                <a:lnTo>
                  <a:pt x="446532" y="466343"/>
                </a:lnTo>
                <a:close/>
              </a:path>
            </a:pathLst>
          </a:custGeom>
          <a:ln w="9144">
            <a:solidFill>
              <a:srgbClr val="FFFFFF"/>
            </a:solidFill>
          </a:ln>
        </p:spPr>
        <p:txBody>
          <a:bodyPr wrap="square" lIns="0" tIns="0" rIns="0" bIns="0" rtlCol="0"/>
          <a:lstStyle/>
          <a:p>
            <a:endParaRPr sz="1191">
              <a:latin typeface="+mj-lt"/>
            </a:endParaRPr>
          </a:p>
        </p:txBody>
      </p:sp>
      <p:sp>
        <p:nvSpPr>
          <p:cNvPr id="114" name="object 3">
            <a:extLst>
              <a:ext uri="{FF2B5EF4-FFF2-40B4-BE49-F238E27FC236}">
                <a16:creationId xmlns:a16="http://schemas.microsoft.com/office/drawing/2014/main" id="{BE63CAF3-D086-4926-B6D4-03BA11B03BB0}"/>
              </a:ext>
            </a:extLst>
          </p:cNvPr>
          <p:cNvSpPr/>
          <p:nvPr/>
        </p:nvSpPr>
        <p:spPr>
          <a:xfrm>
            <a:off x="2958870" y="1634218"/>
            <a:ext cx="307601" cy="308862"/>
          </a:xfrm>
          <a:custGeom>
            <a:avLst/>
            <a:gdLst/>
            <a:ahLst/>
            <a:cxnLst/>
            <a:rect l="l" t="t" r="r" b="b"/>
            <a:pathLst>
              <a:path w="464820" h="466725">
                <a:moveTo>
                  <a:pt x="446532" y="466343"/>
                </a:moveTo>
                <a:lnTo>
                  <a:pt x="18288" y="466343"/>
                </a:lnTo>
                <a:lnTo>
                  <a:pt x="11572" y="464986"/>
                </a:lnTo>
                <a:lnTo>
                  <a:pt x="5715" y="461200"/>
                </a:lnTo>
                <a:lnTo>
                  <a:pt x="1571" y="455414"/>
                </a:lnTo>
                <a:lnTo>
                  <a:pt x="0" y="448055"/>
                </a:lnTo>
                <a:lnTo>
                  <a:pt x="0" y="18287"/>
                </a:lnTo>
                <a:lnTo>
                  <a:pt x="1571" y="10929"/>
                </a:lnTo>
                <a:lnTo>
                  <a:pt x="5715" y="5143"/>
                </a:lnTo>
                <a:lnTo>
                  <a:pt x="11572" y="1357"/>
                </a:lnTo>
                <a:lnTo>
                  <a:pt x="18288" y="0"/>
                </a:lnTo>
                <a:lnTo>
                  <a:pt x="446532" y="0"/>
                </a:lnTo>
                <a:lnTo>
                  <a:pt x="453890" y="1357"/>
                </a:lnTo>
                <a:lnTo>
                  <a:pt x="459676" y="5143"/>
                </a:lnTo>
                <a:lnTo>
                  <a:pt x="463462" y="10929"/>
                </a:lnTo>
                <a:lnTo>
                  <a:pt x="464820" y="18287"/>
                </a:lnTo>
                <a:lnTo>
                  <a:pt x="464820" y="448055"/>
                </a:lnTo>
                <a:lnTo>
                  <a:pt x="463462" y="455414"/>
                </a:lnTo>
                <a:lnTo>
                  <a:pt x="459676" y="461200"/>
                </a:lnTo>
                <a:lnTo>
                  <a:pt x="453890" y="464986"/>
                </a:lnTo>
                <a:lnTo>
                  <a:pt x="446532" y="466343"/>
                </a:lnTo>
                <a:close/>
              </a:path>
            </a:pathLst>
          </a:custGeom>
          <a:ln w="9144">
            <a:solidFill>
              <a:srgbClr val="FFFFFF"/>
            </a:solidFill>
          </a:ln>
        </p:spPr>
        <p:txBody>
          <a:bodyPr wrap="square" lIns="0" tIns="0" rIns="0" bIns="0" rtlCol="0"/>
          <a:lstStyle/>
          <a:p>
            <a:endParaRPr sz="1191">
              <a:latin typeface="+mj-lt"/>
            </a:endParaRPr>
          </a:p>
        </p:txBody>
      </p:sp>
      <p:sp>
        <p:nvSpPr>
          <p:cNvPr id="115" name="object 3">
            <a:extLst>
              <a:ext uri="{FF2B5EF4-FFF2-40B4-BE49-F238E27FC236}">
                <a16:creationId xmlns:a16="http://schemas.microsoft.com/office/drawing/2014/main" id="{770C823E-B4F3-4FA6-9656-B88C8C226B4A}"/>
              </a:ext>
            </a:extLst>
          </p:cNvPr>
          <p:cNvSpPr/>
          <p:nvPr/>
        </p:nvSpPr>
        <p:spPr>
          <a:xfrm>
            <a:off x="2600386" y="1634223"/>
            <a:ext cx="307601" cy="308862"/>
          </a:xfrm>
          <a:custGeom>
            <a:avLst/>
            <a:gdLst/>
            <a:ahLst/>
            <a:cxnLst/>
            <a:rect l="l" t="t" r="r" b="b"/>
            <a:pathLst>
              <a:path w="464820" h="466725">
                <a:moveTo>
                  <a:pt x="446532" y="466343"/>
                </a:moveTo>
                <a:lnTo>
                  <a:pt x="18288" y="466343"/>
                </a:lnTo>
                <a:lnTo>
                  <a:pt x="11572" y="464986"/>
                </a:lnTo>
                <a:lnTo>
                  <a:pt x="5715" y="461200"/>
                </a:lnTo>
                <a:lnTo>
                  <a:pt x="1571" y="455414"/>
                </a:lnTo>
                <a:lnTo>
                  <a:pt x="0" y="448055"/>
                </a:lnTo>
                <a:lnTo>
                  <a:pt x="0" y="18287"/>
                </a:lnTo>
                <a:lnTo>
                  <a:pt x="1571" y="10929"/>
                </a:lnTo>
                <a:lnTo>
                  <a:pt x="5715" y="5143"/>
                </a:lnTo>
                <a:lnTo>
                  <a:pt x="11572" y="1357"/>
                </a:lnTo>
                <a:lnTo>
                  <a:pt x="18288" y="0"/>
                </a:lnTo>
                <a:lnTo>
                  <a:pt x="446532" y="0"/>
                </a:lnTo>
                <a:lnTo>
                  <a:pt x="453890" y="1357"/>
                </a:lnTo>
                <a:lnTo>
                  <a:pt x="459676" y="5143"/>
                </a:lnTo>
                <a:lnTo>
                  <a:pt x="463462" y="10929"/>
                </a:lnTo>
                <a:lnTo>
                  <a:pt x="464820" y="18287"/>
                </a:lnTo>
                <a:lnTo>
                  <a:pt x="464820" y="448055"/>
                </a:lnTo>
                <a:lnTo>
                  <a:pt x="463462" y="455414"/>
                </a:lnTo>
                <a:lnTo>
                  <a:pt x="459676" y="461200"/>
                </a:lnTo>
                <a:lnTo>
                  <a:pt x="453890" y="464986"/>
                </a:lnTo>
                <a:lnTo>
                  <a:pt x="446532" y="466343"/>
                </a:lnTo>
                <a:close/>
              </a:path>
            </a:pathLst>
          </a:custGeom>
          <a:ln w="9144">
            <a:solidFill>
              <a:srgbClr val="FFFFFF"/>
            </a:solidFill>
          </a:ln>
        </p:spPr>
        <p:txBody>
          <a:bodyPr wrap="square" lIns="0" tIns="0" rIns="0" bIns="0" rtlCol="0"/>
          <a:lstStyle/>
          <a:p>
            <a:endParaRPr sz="1191">
              <a:latin typeface="+mj-lt"/>
            </a:endParaRPr>
          </a:p>
        </p:txBody>
      </p:sp>
      <p:sp>
        <p:nvSpPr>
          <p:cNvPr id="116" name="object 3">
            <a:extLst>
              <a:ext uri="{FF2B5EF4-FFF2-40B4-BE49-F238E27FC236}">
                <a16:creationId xmlns:a16="http://schemas.microsoft.com/office/drawing/2014/main" id="{012B99D1-5943-4287-9F84-2312D7A1146C}"/>
              </a:ext>
            </a:extLst>
          </p:cNvPr>
          <p:cNvSpPr/>
          <p:nvPr/>
        </p:nvSpPr>
        <p:spPr>
          <a:xfrm>
            <a:off x="2195133" y="1634219"/>
            <a:ext cx="307601" cy="308862"/>
          </a:xfrm>
          <a:custGeom>
            <a:avLst/>
            <a:gdLst/>
            <a:ahLst/>
            <a:cxnLst/>
            <a:rect l="l" t="t" r="r" b="b"/>
            <a:pathLst>
              <a:path w="464820" h="466725">
                <a:moveTo>
                  <a:pt x="446532" y="466343"/>
                </a:moveTo>
                <a:lnTo>
                  <a:pt x="18288" y="466343"/>
                </a:lnTo>
                <a:lnTo>
                  <a:pt x="11572" y="464986"/>
                </a:lnTo>
                <a:lnTo>
                  <a:pt x="5715" y="461200"/>
                </a:lnTo>
                <a:lnTo>
                  <a:pt x="1571" y="455414"/>
                </a:lnTo>
                <a:lnTo>
                  <a:pt x="0" y="448055"/>
                </a:lnTo>
                <a:lnTo>
                  <a:pt x="0" y="18287"/>
                </a:lnTo>
                <a:lnTo>
                  <a:pt x="1571" y="10929"/>
                </a:lnTo>
                <a:lnTo>
                  <a:pt x="5715" y="5143"/>
                </a:lnTo>
                <a:lnTo>
                  <a:pt x="11572" y="1357"/>
                </a:lnTo>
                <a:lnTo>
                  <a:pt x="18288" y="0"/>
                </a:lnTo>
                <a:lnTo>
                  <a:pt x="446532" y="0"/>
                </a:lnTo>
                <a:lnTo>
                  <a:pt x="453890" y="1357"/>
                </a:lnTo>
                <a:lnTo>
                  <a:pt x="459676" y="5143"/>
                </a:lnTo>
                <a:lnTo>
                  <a:pt x="463462" y="10929"/>
                </a:lnTo>
                <a:lnTo>
                  <a:pt x="464820" y="18287"/>
                </a:lnTo>
                <a:lnTo>
                  <a:pt x="464820" y="448055"/>
                </a:lnTo>
                <a:lnTo>
                  <a:pt x="463462" y="455414"/>
                </a:lnTo>
                <a:lnTo>
                  <a:pt x="459676" y="461200"/>
                </a:lnTo>
                <a:lnTo>
                  <a:pt x="453890" y="464986"/>
                </a:lnTo>
                <a:lnTo>
                  <a:pt x="446532" y="466343"/>
                </a:lnTo>
                <a:close/>
              </a:path>
            </a:pathLst>
          </a:custGeom>
          <a:ln w="9144">
            <a:solidFill>
              <a:srgbClr val="FFFFFF"/>
            </a:solidFill>
          </a:ln>
        </p:spPr>
        <p:txBody>
          <a:bodyPr wrap="square" lIns="0" tIns="0" rIns="0" bIns="0" rtlCol="0"/>
          <a:lstStyle/>
          <a:p>
            <a:endParaRPr sz="1191">
              <a:latin typeface="+mj-lt"/>
            </a:endParaRPr>
          </a:p>
        </p:txBody>
      </p:sp>
      <p:sp>
        <p:nvSpPr>
          <p:cNvPr id="108" name="object 53">
            <a:extLst>
              <a:ext uri="{FF2B5EF4-FFF2-40B4-BE49-F238E27FC236}">
                <a16:creationId xmlns:a16="http://schemas.microsoft.com/office/drawing/2014/main" id="{EB63C5C3-0A7D-469F-BA88-D70AF91B2A65}"/>
              </a:ext>
            </a:extLst>
          </p:cNvPr>
          <p:cNvSpPr/>
          <p:nvPr/>
        </p:nvSpPr>
        <p:spPr>
          <a:xfrm>
            <a:off x="5661174" y="2336028"/>
            <a:ext cx="46644" cy="265579"/>
          </a:xfrm>
          <a:custGeom>
            <a:avLst/>
            <a:gdLst/>
            <a:ahLst/>
            <a:cxnLst/>
            <a:rect l="l" t="t" r="r" b="b"/>
            <a:pathLst>
              <a:path w="70484" h="401320">
                <a:moveTo>
                  <a:pt x="35051" y="400811"/>
                </a:moveTo>
                <a:lnTo>
                  <a:pt x="0" y="365759"/>
                </a:lnTo>
                <a:lnTo>
                  <a:pt x="16763" y="365759"/>
                </a:lnTo>
                <a:lnTo>
                  <a:pt x="16763" y="35051"/>
                </a:lnTo>
                <a:lnTo>
                  <a:pt x="0" y="35051"/>
                </a:lnTo>
                <a:lnTo>
                  <a:pt x="35051" y="0"/>
                </a:lnTo>
                <a:lnTo>
                  <a:pt x="70103" y="35051"/>
                </a:lnTo>
                <a:lnTo>
                  <a:pt x="51815" y="35051"/>
                </a:lnTo>
                <a:lnTo>
                  <a:pt x="51815" y="365759"/>
                </a:lnTo>
                <a:lnTo>
                  <a:pt x="70103" y="365759"/>
                </a:lnTo>
                <a:lnTo>
                  <a:pt x="35051" y="400811"/>
                </a:lnTo>
                <a:close/>
              </a:path>
            </a:pathLst>
          </a:custGeom>
          <a:solidFill>
            <a:srgbClr val="0070BF"/>
          </a:solidFill>
        </p:spPr>
        <p:txBody>
          <a:bodyPr wrap="square" lIns="0" tIns="0" rIns="0" bIns="0" rtlCol="0"/>
          <a:lstStyle/>
          <a:p>
            <a:endParaRPr sz="1191">
              <a:latin typeface="+mj-lt"/>
            </a:endParaRPr>
          </a:p>
        </p:txBody>
      </p:sp>
      <p:sp>
        <p:nvSpPr>
          <p:cNvPr id="109" name="object 33">
            <a:extLst>
              <a:ext uri="{FF2B5EF4-FFF2-40B4-BE49-F238E27FC236}">
                <a16:creationId xmlns:a16="http://schemas.microsoft.com/office/drawing/2014/main" id="{BB177117-401A-4007-972B-3BD0E3B0927D}"/>
              </a:ext>
            </a:extLst>
          </p:cNvPr>
          <p:cNvSpPr/>
          <p:nvPr/>
        </p:nvSpPr>
        <p:spPr>
          <a:xfrm>
            <a:off x="6044002" y="2165661"/>
            <a:ext cx="1273772" cy="128083"/>
          </a:xfrm>
          <a:prstGeom prst="rect">
            <a:avLst/>
          </a:prstGeom>
          <a:blipFill>
            <a:blip r:embed="rId2" cstate="print"/>
            <a:stretch>
              <a:fillRect/>
            </a:stretch>
          </a:blipFill>
        </p:spPr>
        <p:txBody>
          <a:bodyPr wrap="square" lIns="0" tIns="0" rIns="0" bIns="0" rtlCol="0"/>
          <a:lstStyle/>
          <a:p>
            <a:endParaRPr sz="1191">
              <a:latin typeface="+mj-lt"/>
            </a:endParaRPr>
          </a:p>
        </p:txBody>
      </p:sp>
      <p:sp>
        <p:nvSpPr>
          <p:cNvPr id="110" name="object 100">
            <a:extLst>
              <a:ext uri="{FF2B5EF4-FFF2-40B4-BE49-F238E27FC236}">
                <a16:creationId xmlns:a16="http://schemas.microsoft.com/office/drawing/2014/main" id="{CC6C33B9-A7CC-4E59-A5C3-8AE96389BF75}"/>
              </a:ext>
            </a:extLst>
          </p:cNvPr>
          <p:cNvSpPr txBox="1"/>
          <p:nvPr/>
        </p:nvSpPr>
        <p:spPr>
          <a:xfrm>
            <a:off x="6009822" y="1124631"/>
            <a:ext cx="1264024" cy="455616"/>
          </a:xfrm>
          <a:prstGeom prst="rect">
            <a:avLst/>
          </a:prstGeom>
          <a:ln w="10667">
            <a:solidFill>
              <a:srgbClr val="5B9AD4"/>
            </a:solidFill>
          </a:ln>
        </p:spPr>
        <p:txBody>
          <a:bodyPr vert="horz" wrap="square" lIns="0" tIns="25633" rIns="0" bIns="0" rtlCol="0">
            <a:spAutoFit/>
          </a:bodyPr>
          <a:lstStyle/>
          <a:p>
            <a:pPr marL="50009" marR="153389">
              <a:lnSpc>
                <a:spcPts val="788"/>
              </a:lnSpc>
              <a:spcBef>
                <a:spcPts val="202"/>
              </a:spcBef>
              <a:tabLst>
                <a:tab pos="900581" algn="l"/>
              </a:tabLst>
            </a:pPr>
            <a:r>
              <a:rPr lang="pt-BR" sz="662" spc="-7" dirty="0">
                <a:latin typeface="+mj-lt"/>
                <a:cs typeface="Arial"/>
              </a:rPr>
              <a:t>2P / 40C (6248) / 384GB / 2 * 300GB / 4 * 10G / NO OS / 122410 SAPS</a:t>
            </a:r>
            <a:endParaRPr lang="pt-BR" sz="662" dirty="0">
              <a:latin typeface="+mj-lt"/>
              <a:cs typeface="Arial"/>
            </a:endParaRPr>
          </a:p>
          <a:p>
            <a:pPr marL="50009" marR="153389">
              <a:lnSpc>
                <a:spcPts val="788"/>
              </a:lnSpc>
              <a:spcBef>
                <a:spcPts val="202"/>
              </a:spcBef>
              <a:tabLst>
                <a:tab pos="900581" algn="l"/>
              </a:tabLst>
            </a:pPr>
            <a:endParaRPr sz="662" b="1" dirty="0">
              <a:latin typeface="+mj-lt"/>
              <a:cs typeface="Arial"/>
            </a:endParaRPr>
          </a:p>
        </p:txBody>
      </p:sp>
      <p:sp>
        <p:nvSpPr>
          <p:cNvPr id="112" name="object 100">
            <a:extLst>
              <a:ext uri="{FF2B5EF4-FFF2-40B4-BE49-F238E27FC236}">
                <a16:creationId xmlns:a16="http://schemas.microsoft.com/office/drawing/2014/main" id="{B0405D2A-96F1-48F7-8638-36F2EAD90999}"/>
              </a:ext>
            </a:extLst>
          </p:cNvPr>
          <p:cNvSpPr txBox="1"/>
          <p:nvPr/>
        </p:nvSpPr>
        <p:spPr>
          <a:xfrm>
            <a:off x="6014769" y="1630002"/>
            <a:ext cx="1264024" cy="224784"/>
          </a:xfrm>
          <a:prstGeom prst="rect">
            <a:avLst/>
          </a:prstGeom>
          <a:solidFill>
            <a:schemeClr val="tx2"/>
          </a:solidFill>
          <a:ln w="10667">
            <a:solidFill>
              <a:srgbClr val="5B9AD4"/>
            </a:solidFill>
          </a:ln>
        </p:spPr>
        <p:txBody>
          <a:bodyPr vert="horz" wrap="square" lIns="0" tIns="25633" rIns="0" bIns="0" rtlCol="0">
            <a:spAutoFit/>
          </a:bodyPr>
          <a:lstStyle/>
          <a:p>
            <a:pPr marL="50009" marR="153389">
              <a:lnSpc>
                <a:spcPts val="788"/>
              </a:lnSpc>
              <a:spcBef>
                <a:spcPts val="202"/>
              </a:spcBef>
              <a:tabLst>
                <a:tab pos="900581" algn="l"/>
              </a:tabLst>
            </a:pPr>
            <a:r>
              <a:rPr lang="pt-BR" sz="662" spc="-7">
                <a:solidFill>
                  <a:schemeClr val="bg1"/>
                </a:solidFill>
                <a:latin typeface="+mj-lt"/>
                <a:cs typeface="Arial"/>
              </a:rPr>
              <a:t>NON HANA application Server</a:t>
            </a:r>
            <a:endParaRPr sz="662">
              <a:solidFill>
                <a:schemeClr val="bg1"/>
              </a:solidFill>
              <a:latin typeface="+mj-lt"/>
              <a:cs typeface="Arial"/>
            </a:endParaRPr>
          </a:p>
        </p:txBody>
      </p:sp>
      <p:sp>
        <p:nvSpPr>
          <p:cNvPr id="117" name="object 53">
            <a:extLst>
              <a:ext uri="{FF2B5EF4-FFF2-40B4-BE49-F238E27FC236}">
                <a16:creationId xmlns:a16="http://schemas.microsoft.com/office/drawing/2014/main" id="{512D0DE1-1634-4C1F-A6D3-EF9611778FFD}"/>
              </a:ext>
            </a:extLst>
          </p:cNvPr>
          <p:cNvSpPr/>
          <p:nvPr/>
        </p:nvSpPr>
        <p:spPr>
          <a:xfrm>
            <a:off x="6623703" y="2315961"/>
            <a:ext cx="46644" cy="265579"/>
          </a:xfrm>
          <a:custGeom>
            <a:avLst/>
            <a:gdLst/>
            <a:ahLst/>
            <a:cxnLst/>
            <a:rect l="l" t="t" r="r" b="b"/>
            <a:pathLst>
              <a:path w="70484" h="401320">
                <a:moveTo>
                  <a:pt x="35051" y="400811"/>
                </a:moveTo>
                <a:lnTo>
                  <a:pt x="0" y="365759"/>
                </a:lnTo>
                <a:lnTo>
                  <a:pt x="16763" y="365759"/>
                </a:lnTo>
                <a:lnTo>
                  <a:pt x="16763" y="35051"/>
                </a:lnTo>
                <a:lnTo>
                  <a:pt x="0" y="35051"/>
                </a:lnTo>
                <a:lnTo>
                  <a:pt x="35051" y="0"/>
                </a:lnTo>
                <a:lnTo>
                  <a:pt x="70103" y="35051"/>
                </a:lnTo>
                <a:lnTo>
                  <a:pt x="51815" y="35051"/>
                </a:lnTo>
                <a:lnTo>
                  <a:pt x="51815" y="365759"/>
                </a:lnTo>
                <a:lnTo>
                  <a:pt x="70103" y="365759"/>
                </a:lnTo>
                <a:lnTo>
                  <a:pt x="35051" y="400811"/>
                </a:lnTo>
                <a:close/>
              </a:path>
            </a:pathLst>
          </a:custGeom>
          <a:solidFill>
            <a:srgbClr val="0070BF"/>
          </a:solidFill>
        </p:spPr>
        <p:txBody>
          <a:bodyPr wrap="square" lIns="0" tIns="0" rIns="0" bIns="0" rtlCol="0"/>
          <a:lstStyle/>
          <a:p>
            <a:endParaRPr sz="1191">
              <a:latin typeface="+mj-lt"/>
            </a:endParaRPr>
          </a:p>
        </p:txBody>
      </p:sp>
      <p:sp>
        <p:nvSpPr>
          <p:cNvPr id="118" name="object 53">
            <a:extLst>
              <a:ext uri="{FF2B5EF4-FFF2-40B4-BE49-F238E27FC236}">
                <a16:creationId xmlns:a16="http://schemas.microsoft.com/office/drawing/2014/main" id="{42F146EC-5463-4DE5-92BA-6A568675B6C9}"/>
              </a:ext>
            </a:extLst>
          </p:cNvPr>
          <p:cNvSpPr/>
          <p:nvPr/>
        </p:nvSpPr>
        <p:spPr>
          <a:xfrm>
            <a:off x="6711929" y="2315977"/>
            <a:ext cx="46644" cy="265579"/>
          </a:xfrm>
          <a:custGeom>
            <a:avLst/>
            <a:gdLst/>
            <a:ahLst/>
            <a:cxnLst/>
            <a:rect l="l" t="t" r="r" b="b"/>
            <a:pathLst>
              <a:path w="70484" h="401320">
                <a:moveTo>
                  <a:pt x="35051" y="400811"/>
                </a:moveTo>
                <a:lnTo>
                  <a:pt x="0" y="365759"/>
                </a:lnTo>
                <a:lnTo>
                  <a:pt x="16763" y="365759"/>
                </a:lnTo>
                <a:lnTo>
                  <a:pt x="16763" y="35051"/>
                </a:lnTo>
                <a:lnTo>
                  <a:pt x="0" y="35051"/>
                </a:lnTo>
                <a:lnTo>
                  <a:pt x="35051" y="0"/>
                </a:lnTo>
                <a:lnTo>
                  <a:pt x="70103" y="35051"/>
                </a:lnTo>
                <a:lnTo>
                  <a:pt x="51815" y="35051"/>
                </a:lnTo>
                <a:lnTo>
                  <a:pt x="51815" y="365759"/>
                </a:lnTo>
                <a:lnTo>
                  <a:pt x="70103" y="365759"/>
                </a:lnTo>
                <a:lnTo>
                  <a:pt x="35051" y="400811"/>
                </a:lnTo>
                <a:close/>
              </a:path>
            </a:pathLst>
          </a:custGeom>
          <a:solidFill>
            <a:srgbClr val="0070BF"/>
          </a:solidFill>
        </p:spPr>
        <p:txBody>
          <a:bodyPr wrap="square" lIns="0" tIns="0" rIns="0" bIns="0" rtlCol="0"/>
          <a:lstStyle/>
          <a:p>
            <a:endParaRPr sz="1191">
              <a:latin typeface="+mj-lt"/>
            </a:endParaRPr>
          </a:p>
        </p:txBody>
      </p:sp>
      <p:sp>
        <p:nvSpPr>
          <p:cNvPr id="119" name="object 86">
            <a:extLst>
              <a:ext uri="{FF2B5EF4-FFF2-40B4-BE49-F238E27FC236}">
                <a16:creationId xmlns:a16="http://schemas.microsoft.com/office/drawing/2014/main" id="{E2B7F998-A748-4546-9354-4B4232E9216C}"/>
              </a:ext>
            </a:extLst>
          </p:cNvPr>
          <p:cNvSpPr/>
          <p:nvPr/>
        </p:nvSpPr>
        <p:spPr>
          <a:xfrm>
            <a:off x="7049135" y="2322995"/>
            <a:ext cx="46644" cy="527797"/>
          </a:xfrm>
          <a:custGeom>
            <a:avLst/>
            <a:gdLst/>
            <a:ahLst/>
            <a:cxnLst/>
            <a:rect l="l" t="t" r="r" b="b"/>
            <a:pathLst>
              <a:path w="70484" h="797560">
                <a:moveTo>
                  <a:pt x="35051" y="797051"/>
                </a:moveTo>
                <a:lnTo>
                  <a:pt x="0" y="761999"/>
                </a:lnTo>
                <a:lnTo>
                  <a:pt x="16763" y="761999"/>
                </a:lnTo>
                <a:lnTo>
                  <a:pt x="16763" y="35051"/>
                </a:lnTo>
                <a:lnTo>
                  <a:pt x="0" y="35051"/>
                </a:lnTo>
                <a:lnTo>
                  <a:pt x="35051" y="0"/>
                </a:lnTo>
                <a:lnTo>
                  <a:pt x="70103" y="35051"/>
                </a:lnTo>
                <a:lnTo>
                  <a:pt x="51815" y="35051"/>
                </a:lnTo>
                <a:lnTo>
                  <a:pt x="51815" y="761999"/>
                </a:lnTo>
                <a:lnTo>
                  <a:pt x="70103" y="761999"/>
                </a:lnTo>
                <a:lnTo>
                  <a:pt x="35051" y="797051"/>
                </a:lnTo>
                <a:close/>
              </a:path>
            </a:pathLst>
          </a:custGeom>
          <a:solidFill>
            <a:srgbClr val="FFBF00"/>
          </a:solidFill>
        </p:spPr>
        <p:txBody>
          <a:bodyPr wrap="square" lIns="0" tIns="0" rIns="0" bIns="0" rtlCol="0"/>
          <a:lstStyle/>
          <a:p>
            <a:endParaRPr sz="1191">
              <a:latin typeface="+mj-lt"/>
            </a:endParaRPr>
          </a:p>
        </p:txBody>
      </p:sp>
      <p:sp>
        <p:nvSpPr>
          <p:cNvPr id="120" name="object 86">
            <a:extLst>
              <a:ext uri="{FF2B5EF4-FFF2-40B4-BE49-F238E27FC236}">
                <a16:creationId xmlns:a16="http://schemas.microsoft.com/office/drawing/2014/main" id="{C9E6BCD5-760D-4CD4-AA62-6143B2AE6534}"/>
              </a:ext>
            </a:extLst>
          </p:cNvPr>
          <p:cNvSpPr/>
          <p:nvPr/>
        </p:nvSpPr>
        <p:spPr>
          <a:xfrm>
            <a:off x="6922849" y="2333411"/>
            <a:ext cx="46644" cy="527797"/>
          </a:xfrm>
          <a:custGeom>
            <a:avLst/>
            <a:gdLst/>
            <a:ahLst/>
            <a:cxnLst/>
            <a:rect l="l" t="t" r="r" b="b"/>
            <a:pathLst>
              <a:path w="70484" h="797560">
                <a:moveTo>
                  <a:pt x="35051" y="797051"/>
                </a:moveTo>
                <a:lnTo>
                  <a:pt x="0" y="761999"/>
                </a:lnTo>
                <a:lnTo>
                  <a:pt x="16763" y="761999"/>
                </a:lnTo>
                <a:lnTo>
                  <a:pt x="16763" y="35051"/>
                </a:lnTo>
                <a:lnTo>
                  <a:pt x="0" y="35051"/>
                </a:lnTo>
                <a:lnTo>
                  <a:pt x="35051" y="0"/>
                </a:lnTo>
                <a:lnTo>
                  <a:pt x="70103" y="35051"/>
                </a:lnTo>
                <a:lnTo>
                  <a:pt x="51815" y="35051"/>
                </a:lnTo>
                <a:lnTo>
                  <a:pt x="51815" y="761999"/>
                </a:lnTo>
                <a:lnTo>
                  <a:pt x="70103" y="761999"/>
                </a:lnTo>
                <a:lnTo>
                  <a:pt x="35051" y="797051"/>
                </a:lnTo>
                <a:close/>
              </a:path>
            </a:pathLst>
          </a:custGeom>
          <a:solidFill>
            <a:srgbClr val="FFBF00"/>
          </a:solidFill>
        </p:spPr>
        <p:txBody>
          <a:bodyPr wrap="square" lIns="0" tIns="0" rIns="0" bIns="0" rtlCol="0"/>
          <a:lstStyle/>
          <a:p>
            <a:endParaRPr sz="1191">
              <a:latin typeface="+mj-lt"/>
            </a:endParaRPr>
          </a:p>
        </p:txBody>
      </p:sp>
      <p:sp>
        <p:nvSpPr>
          <p:cNvPr id="105" name="object 48">
            <a:extLst>
              <a:ext uri="{FF2B5EF4-FFF2-40B4-BE49-F238E27FC236}">
                <a16:creationId xmlns:a16="http://schemas.microsoft.com/office/drawing/2014/main" id="{13529724-A05E-47AA-AEBD-31B668AC5052}"/>
              </a:ext>
            </a:extLst>
          </p:cNvPr>
          <p:cNvSpPr/>
          <p:nvPr/>
        </p:nvSpPr>
        <p:spPr>
          <a:xfrm>
            <a:off x="1040722" y="2368660"/>
            <a:ext cx="51268" cy="504433"/>
          </a:xfrm>
          <a:custGeom>
            <a:avLst/>
            <a:gdLst/>
            <a:ahLst/>
            <a:cxnLst/>
            <a:rect l="l" t="t" r="r" b="b"/>
            <a:pathLst>
              <a:path w="70484" h="394970">
                <a:moveTo>
                  <a:pt x="70103" y="35051"/>
                </a:moveTo>
                <a:lnTo>
                  <a:pt x="35051" y="0"/>
                </a:lnTo>
                <a:lnTo>
                  <a:pt x="0" y="35051"/>
                </a:lnTo>
                <a:lnTo>
                  <a:pt x="18287" y="35051"/>
                </a:lnTo>
                <a:lnTo>
                  <a:pt x="18287" y="359663"/>
                </a:lnTo>
                <a:lnTo>
                  <a:pt x="0" y="359663"/>
                </a:lnTo>
                <a:lnTo>
                  <a:pt x="35051" y="394715"/>
                </a:lnTo>
                <a:lnTo>
                  <a:pt x="70103" y="359663"/>
                </a:lnTo>
                <a:lnTo>
                  <a:pt x="53339" y="359663"/>
                </a:lnTo>
                <a:lnTo>
                  <a:pt x="53339" y="35051"/>
                </a:lnTo>
                <a:lnTo>
                  <a:pt x="70103" y="35051"/>
                </a:lnTo>
                <a:close/>
              </a:path>
            </a:pathLst>
          </a:custGeom>
          <a:ln w="4571">
            <a:solidFill>
              <a:srgbClr val="0070BF"/>
            </a:solidFill>
          </a:ln>
        </p:spPr>
        <p:txBody>
          <a:bodyPr wrap="square" lIns="0" tIns="0" rIns="0" bIns="0" rtlCol="0"/>
          <a:lstStyle/>
          <a:p>
            <a:endParaRPr sz="1191">
              <a:latin typeface="+mj-lt"/>
            </a:endParaRPr>
          </a:p>
        </p:txBody>
      </p:sp>
      <p:sp>
        <p:nvSpPr>
          <p:cNvPr id="121" name="object 47">
            <a:extLst>
              <a:ext uri="{FF2B5EF4-FFF2-40B4-BE49-F238E27FC236}">
                <a16:creationId xmlns:a16="http://schemas.microsoft.com/office/drawing/2014/main" id="{4A564944-BB47-49F3-931B-E58554A49B02}"/>
              </a:ext>
            </a:extLst>
          </p:cNvPr>
          <p:cNvSpPr/>
          <p:nvPr/>
        </p:nvSpPr>
        <p:spPr>
          <a:xfrm>
            <a:off x="1044827" y="2371170"/>
            <a:ext cx="45719" cy="504433"/>
          </a:xfrm>
          <a:custGeom>
            <a:avLst/>
            <a:gdLst/>
            <a:ahLst/>
            <a:cxnLst/>
            <a:rect l="l" t="t" r="r" b="b"/>
            <a:pathLst>
              <a:path w="70484" h="394970">
                <a:moveTo>
                  <a:pt x="35051" y="394715"/>
                </a:moveTo>
                <a:lnTo>
                  <a:pt x="0" y="359663"/>
                </a:lnTo>
                <a:lnTo>
                  <a:pt x="18287" y="359663"/>
                </a:lnTo>
                <a:lnTo>
                  <a:pt x="18287" y="35051"/>
                </a:lnTo>
                <a:lnTo>
                  <a:pt x="0" y="35051"/>
                </a:lnTo>
                <a:lnTo>
                  <a:pt x="35051" y="0"/>
                </a:lnTo>
                <a:lnTo>
                  <a:pt x="70103" y="35051"/>
                </a:lnTo>
                <a:lnTo>
                  <a:pt x="53339" y="35051"/>
                </a:lnTo>
                <a:lnTo>
                  <a:pt x="53339" y="359663"/>
                </a:lnTo>
                <a:lnTo>
                  <a:pt x="70103" y="359663"/>
                </a:lnTo>
                <a:lnTo>
                  <a:pt x="35051" y="394715"/>
                </a:lnTo>
                <a:close/>
              </a:path>
            </a:pathLst>
          </a:custGeom>
          <a:solidFill>
            <a:srgbClr val="0070BF"/>
          </a:solidFill>
        </p:spPr>
        <p:txBody>
          <a:bodyPr wrap="square" lIns="0" tIns="0" rIns="0" bIns="0" rtlCol="0"/>
          <a:lstStyle/>
          <a:p>
            <a:endParaRPr sz="1191">
              <a:latin typeface="+mj-lt"/>
            </a:endParaRPr>
          </a:p>
        </p:txBody>
      </p:sp>
    </p:spTree>
    <p:extLst>
      <p:ext uri="{BB962C8B-B14F-4D97-AF65-F5344CB8AC3E}">
        <p14:creationId xmlns:p14="http://schemas.microsoft.com/office/powerpoint/2010/main" val="22151530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AACCE9-7C89-4C09-9A42-8EEE1A2D385D}"/>
              </a:ext>
            </a:extLst>
          </p:cNvPr>
          <p:cNvSpPr>
            <a:spLocks noGrp="1"/>
          </p:cNvSpPr>
          <p:nvPr>
            <p:ph type="title"/>
          </p:nvPr>
        </p:nvSpPr>
        <p:spPr/>
        <p:txBody>
          <a:bodyPr/>
          <a:lstStyle/>
          <a:p>
            <a:r>
              <a:rPr lang="en-IN"/>
              <a:t>MIGRATION APPROACH</a:t>
            </a:r>
          </a:p>
        </p:txBody>
      </p:sp>
      <p:sp>
        <p:nvSpPr>
          <p:cNvPr id="6" name="TextBox 5">
            <a:extLst>
              <a:ext uri="{FF2B5EF4-FFF2-40B4-BE49-F238E27FC236}">
                <a16:creationId xmlns:a16="http://schemas.microsoft.com/office/drawing/2014/main" id="{6D3EC1CB-B38E-4D90-A0C9-C870F543F9FA}"/>
              </a:ext>
            </a:extLst>
          </p:cNvPr>
          <p:cNvSpPr txBox="1"/>
          <p:nvPr/>
        </p:nvSpPr>
        <p:spPr>
          <a:xfrm>
            <a:off x="721112" y="987425"/>
            <a:ext cx="7709210" cy="3508653"/>
          </a:xfrm>
          <a:prstGeom prst="rect">
            <a:avLst/>
          </a:prstGeom>
          <a:noFill/>
        </p:spPr>
        <p:txBody>
          <a:bodyPr wrap="square" lIns="91440" tIns="45720" rIns="91440" bIns="45720" rtlCol="0" anchor="t">
            <a:spAutoFit/>
          </a:bodyPr>
          <a:lstStyle/>
          <a:p>
            <a:pPr lvl="0" algn="just">
              <a:spcAft>
                <a:spcPct val="55000"/>
              </a:spcAft>
              <a:defRPr/>
            </a:pPr>
            <a:r>
              <a:rPr lang="en-IN" sz="1200" b="1" dirty="0">
                <a:latin typeface="+mj-lt"/>
                <a:cs typeface="Arial"/>
              </a:rPr>
              <a:t>Key Considerations</a:t>
            </a:r>
          </a:p>
          <a:p>
            <a:pPr marL="356870" lvl="1" indent="-179070" algn="just">
              <a:spcAft>
                <a:spcPct val="55000"/>
              </a:spcAft>
              <a:buFont typeface="Arial" panose="020B0604020202020204" pitchFamily="34" charset="0"/>
              <a:buChar char="•"/>
              <a:defRPr/>
            </a:pPr>
            <a:r>
              <a:rPr lang="en-IN" sz="1200" dirty="0">
                <a:solidFill>
                  <a:schemeClr val="tx1">
                    <a:lumMod val="75000"/>
                    <a:lumOff val="25000"/>
                  </a:schemeClr>
                </a:solidFill>
                <a:latin typeface="+mj-lt"/>
                <a:cs typeface="Arial"/>
              </a:rPr>
              <a:t>Smooth transition to Cloud landscape</a:t>
            </a:r>
          </a:p>
          <a:p>
            <a:pPr marL="356870" lvl="1" indent="-179070" algn="just">
              <a:spcAft>
                <a:spcPct val="55000"/>
              </a:spcAft>
              <a:buFont typeface="Arial" panose="020B0604020202020204" pitchFamily="34" charset="0"/>
              <a:buChar char="•"/>
              <a:defRPr/>
            </a:pPr>
            <a:r>
              <a:rPr lang="en-IN" sz="1200" dirty="0">
                <a:solidFill>
                  <a:schemeClr val="tx1">
                    <a:lumMod val="75000"/>
                    <a:lumOff val="25000"/>
                  </a:schemeClr>
                </a:solidFill>
                <a:latin typeface="+mj-lt"/>
                <a:cs typeface="Arial"/>
              </a:rPr>
              <a:t>Minimum Business disruption</a:t>
            </a:r>
          </a:p>
          <a:p>
            <a:pPr lvl="0" algn="just">
              <a:spcAft>
                <a:spcPct val="55000"/>
              </a:spcAft>
              <a:defRPr/>
            </a:pPr>
            <a:endParaRPr lang="en-IN" sz="1200" dirty="0">
              <a:latin typeface="+mj-lt"/>
              <a:cs typeface="Arial" pitchFamily="34" charset="0"/>
            </a:endParaRPr>
          </a:p>
          <a:p>
            <a:pPr lvl="0" algn="just">
              <a:spcAft>
                <a:spcPct val="55000"/>
              </a:spcAft>
              <a:defRPr/>
            </a:pPr>
            <a:r>
              <a:rPr lang="en-IN" sz="1200" b="1" dirty="0">
                <a:latin typeface="+mj-lt"/>
                <a:cs typeface="Arial"/>
              </a:rPr>
              <a:t>Approach</a:t>
            </a:r>
          </a:p>
          <a:p>
            <a:pPr marL="356870" lvl="1" indent="-179070" algn="just">
              <a:spcAft>
                <a:spcPct val="55000"/>
              </a:spcAft>
              <a:buFont typeface="Arial" panose="020B0604020202020204" pitchFamily="34" charset="0"/>
              <a:buChar char="•"/>
              <a:tabLst>
                <a:tab pos="357188" algn="l"/>
              </a:tabLst>
              <a:defRPr/>
            </a:pPr>
            <a:r>
              <a:rPr lang="en-IN" sz="1200" dirty="0" err="1">
                <a:solidFill>
                  <a:schemeClr val="tx1">
                    <a:lumMod val="75000"/>
                    <a:lumOff val="25000"/>
                  </a:schemeClr>
                </a:solidFill>
                <a:latin typeface="+mj-lt"/>
                <a:cs typeface="Arial"/>
              </a:rPr>
              <a:t>Sify</a:t>
            </a:r>
            <a:r>
              <a:rPr lang="en-IN" sz="1200" dirty="0">
                <a:solidFill>
                  <a:schemeClr val="tx1">
                    <a:lumMod val="75000"/>
                    <a:lumOff val="25000"/>
                  </a:schemeClr>
                </a:solidFill>
                <a:latin typeface="+mj-lt"/>
                <a:cs typeface="Arial"/>
              </a:rPr>
              <a:t> will Migrate Current systems to Cloud using Replication Method.</a:t>
            </a:r>
          </a:p>
          <a:p>
            <a:pPr marL="356870" lvl="1" indent="-179070" algn="just">
              <a:spcAft>
                <a:spcPct val="55000"/>
              </a:spcAft>
              <a:buFont typeface="Arial" panose="020B0604020202020204" pitchFamily="34" charset="0"/>
              <a:buChar char="•"/>
              <a:tabLst>
                <a:tab pos="357188" algn="l"/>
              </a:tabLst>
              <a:defRPr/>
            </a:pPr>
            <a:r>
              <a:rPr lang="en-IN" sz="1200" dirty="0">
                <a:solidFill>
                  <a:schemeClr val="tx1">
                    <a:lumMod val="75000"/>
                    <a:lumOff val="25000"/>
                  </a:schemeClr>
                </a:solidFill>
                <a:latin typeface="+mj-lt"/>
                <a:cs typeface="Arial"/>
              </a:rPr>
              <a:t>Systems will be migrated landscape wise (e.g. All development in one phase, followed by Quality and then Production).</a:t>
            </a:r>
          </a:p>
          <a:p>
            <a:pPr marL="356870" lvl="1" indent="-179070" algn="just">
              <a:spcAft>
                <a:spcPct val="55000"/>
              </a:spcAft>
              <a:buFont typeface="Arial" panose="020B0604020202020204" pitchFamily="34" charset="0"/>
              <a:buChar char="•"/>
              <a:tabLst>
                <a:tab pos="357188" algn="l"/>
              </a:tabLst>
              <a:defRPr/>
            </a:pPr>
            <a:r>
              <a:rPr lang="en-IN" sz="1200" dirty="0">
                <a:solidFill>
                  <a:schemeClr val="tx1">
                    <a:lumMod val="75000"/>
                    <a:lumOff val="25000"/>
                  </a:schemeClr>
                </a:solidFill>
                <a:latin typeface="+mj-lt"/>
                <a:cs typeface="Arial"/>
              </a:rPr>
              <a:t>During the Migration </a:t>
            </a:r>
            <a:r>
              <a:rPr lang="en-IN" sz="1200" dirty="0" err="1">
                <a:solidFill>
                  <a:schemeClr val="tx1">
                    <a:lumMod val="75000"/>
                    <a:lumOff val="25000"/>
                  </a:schemeClr>
                </a:solidFill>
                <a:latin typeface="+mj-lt"/>
                <a:cs typeface="Arial"/>
              </a:rPr>
              <a:t>Sify</a:t>
            </a:r>
            <a:r>
              <a:rPr lang="en-IN" sz="1200" dirty="0">
                <a:solidFill>
                  <a:schemeClr val="tx1">
                    <a:lumMod val="75000"/>
                    <a:lumOff val="25000"/>
                  </a:schemeClr>
                </a:solidFill>
                <a:latin typeface="+mj-lt"/>
                <a:cs typeface="Arial"/>
              </a:rPr>
              <a:t> will require 1 Downtime in each Phase which will be switchover period of around 4 hours.</a:t>
            </a:r>
          </a:p>
          <a:p>
            <a:pPr marL="356870" lvl="1" indent="-179070" algn="just">
              <a:spcAft>
                <a:spcPct val="55000"/>
              </a:spcAft>
              <a:buFont typeface="Arial" panose="020B0604020202020204" pitchFamily="34" charset="0"/>
              <a:buChar char="•"/>
              <a:tabLst>
                <a:tab pos="357188" algn="l"/>
              </a:tabLst>
              <a:defRPr/>
            </a:pPr>
            <a:r>
              <a:rPr lang="en-IN" sz="1200" dirty="0">
                <a:solidFill>
                  <a:schemeClr val="tx1">
                    <a:lumMod val="75000"/>
                    <a:lumOff val="25000"/>
                  </a:schemeClr>
                </a:solidFill>
                <a:latin typeface="+mj-lt"/>
                <a:cs typeface="Arial"/>
              </a:rPr>
              <a:t>Before any Switchover UT, SIT and UAT will be performed jointly by </a:t>
            </a:r>
            <a:r>
              <a:rPr lang="en-IN" sz="1200" dirty="0" err="1">
                <a:solidFill>
                  <a:schemeClr val="tx1">
                    <a:lumMod val="75000"/>
                    <a:lumOff val="25000"/>
                  </a:schemeClr>
                </a:solidFill>
                <a:latin typeface="+mj-lt"/>
                <a:cs typeface="Arial"/>
              </a:rPr>
              <a:t>Sify</a:t>
            </a:r>
            <a:r>
              <a:rPr lang="en-IN" sz="1200" dirty="0">
                <a:solidFill>
                  <a:schemeClr val="tx1">
                    <a:lumMod val="75000"/>
                    <a:lumOff val="25000"/>
                  </a:schemeClr>
                </a:solidFill>
                <a:latin typeface="+mj-lt"/>
                <a:cs typeface="Arial"/>
              </a:rPr>
              <a:t> &amp; M&amp;M teams.</a:t>
            </a:r>
          </a:p>
          <a:p>
            <a:pPr marL="356870" lvl="1" indent="-179070" algn="just">
              <a:spcAft>
                <a:spcPct val="55000"/>
              </a:spcAft>
              <a:buFont typeface="Arial" panose="020B0604020202020204" pitchFamily="34" charset="0"/>
              <a:buChar char="•"/>
              <a:tabLst>
                <a:tab pos="357188" algn="l"/>
              </a:tabLst>
              <a:defRPr/>
            </a:pPr>
            <a:r>
              <a:rPr lang="en-IN" sz="1200" dirty="0">
                <a:solidFill>
                  <a:schemeClr val="tx1">
                    <a:lumMod val="75000"/>
                    <a:lumOff val="25000"/>
                  </a:schemeClr>
                </a:solidFill>
                <a:latin typeface="+mj-lt"/>
                <a:cs typeface="Arial"/>
              </a:rPr>
              <a:t>NDR will be built within 72 hours once Production environments will be moved to </a:t>
            </a:r>
            <a:r>
              <a:rPr lang="en-IN" sz="1200" dirty="0" err="1">
                <a:solidFill>
                  <a:schemeClr val="tx1">
                    <a:lumMod val="75000"/>
                    <a:lumOff val="25000"/>
                  </a:schemeClr>
                </a:solidFill>
                <a:latin typeface="+mj-lt"/>
                <a:cs typeface="Arial"/>
              </a:rPr>
              <a:t>Sify</a:t>
            </a:r>
            <a:r>
              <a:rPr lang="en-IN" sz="1200" dirty="0">
                <a:solidFill>
                  <a:schemeClr val="tx1">
                    <a:lumMod val="75000"/>
                    <a:lumOff val="25000"/>
                  </a:schemeClr>
                </a:solidFill>
                <a:latin typeface="+mj-lt"/>
                <a:cs typeface="Arial"/>
              </a:rPr>
              <a:t> Cloud.</a:t>
            </a:r>
          </a:p>
          <a:p>
            <a:pPr marL="356870" lvl="1" indent="-179070" algn="just">
              <a:spcAft>
                <a:spcPct val="55000"/>
              </a:spcAft>
              <a:buFont typeface="Arial" panose="020B0604020202020204" pitchFamily="34" charset="0"/>
              <a:buChar char="•"/>
              <a:tabLst>
                <a:tab pos="357188" algn="l"/>
              </a:tabLst>
              <a:defRPr/>
            </a:pPr>
            <a:r>
              <a:rPr lang="en-IN" sz="1200" dirty="0">
                <a:solidFill>
                  <a:schemeClr val="tx1">
                    <a:lumMod val="75000"/>
                    <a:lumOff val="25000"/>
                  </a:schemeClr>
                </a:solidFill>
                <a:latin typeface="+mj-lt"/>
                <a:cs typeface="Arial"/>
              </a:rPr>
              <a:t>FAR DR will be configured at Bangalore location post DC and NDR is operational from Mumbai.</a:t>
            </a:r>
          </a:p>
        </p:txBody>
      </p:sp>
      <p:pic>
        <p:nvPicPr>
          <p:cNvPr id="5" name="Picture 4">
            <a:extLst>
              <a:ext uri="{FF2B5EF4-FFF2-40B4-BE49-F238E27FC236}">
                <a16:creationId xmlns:a16="http://schemas.microsoft.com/office/drawing/2014/main" id="{07F95244-0DF1-4D0D-8D96-4A0BC1290A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925" y="987425"/>
            <a:ext cx="288000" cy="288000"/>
          </a:xfrm>
          <a:prstGeom prst="rect">
            <a:avLst/>
          </a:prstGeom>
        </p:spPr>
      </p:pic>
      <p:pic>
        <p:nvPicPr>
          <p:cNvPr id="7" name="Picture 6">
            <a:extLst>
              <a:ext uri="{FF2B5EF4-FFF2-40B4-BE49-F238E27FC236}">
                <a16:creationId xmlns:a16="http://schemas.microsoft.com/office/drawing/2014/main" id="{399CC059-5089-4AE2-9246-5A3B773BBC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850" y="2077928"/>
            <a:ext cx="397262" cy="397262"/>
          </a:xfrm>
          <a:prstGeom prst="rect">
            <a:avLst/>
          </a:prstGeom>
        </p:spPr>
      </p:pic>
    </p:spTree>
    <p:extLst>
      <p:ext uri="{BB962C8B-B14F-4D97-AF65-F5344CB8AC3E}">
        <p14:creationId xmlns:p14="http://schemas.microsoft.com/office/powerpoint/2010/main" val="39661021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01096B6-1CF7-4AF7-9348-8F4FE48C6564}"/>
              </a:ext>
            </a:extLst>
          </p:cNvPr>
          <p:cNvGrpSpPr/>
          <p:nvPr/>
        </p:nvGrpSpPr>
        <p:grpSpPr>
          <a:xfrm>
            <a:off x="323850" y="987425"/>
            <a:ext cx="8496300" cy="3744912"/>
            <a:chOff x="323850" y="987425"/>
            <a:chExt cx="8496300" cy="3744912"/>
          </a:xfrm>
        </p:grpSpPr>
        <p:sp>
          <p:nvSpPr>
            <p:cNvPr id="4" name="Arrow: Notched Right 3">
              <a:extLst>
                <a:ext uri="{FF2B5EF4-FFF2-40B4-BE49-F238E27FC236}">
                  <a16:creationId xmlns:a16="http://schemas.microsoft.com/office/drawing/2014/main" id="{7189C756-433A-4AD9-AD49-2C37F67040F0}"/>
                </a:ext>
              </a:extLst>
            </p:cNvPr>
            <p:cNvSpPr/>
            <p:nvPr/>
          </p:nvSpPr>
          <p:spPr>
            <a:xfrm>
              <a:off x="323850" y="2110898"/>
              <a:ext cx="8496300" cy="1497965"/>
            </a:xfrm>
            <a:prstGeom prst="notchedRightArrow">
              <a:avLst/>
            </a:prstGeom>
            <a:solidFill>
              <a:schemeClr val="accent3">
                <a:lumMod val="60000"/>
                <a:lumOff val="40000"/>
              </a:schemeClr>
            </a:solidFill>
          </p:spPr>
          <p:style>
            <a:lnRef idx="0">
              <a:schemeClr val="dk1">
                <a:hueOff val="0"/>
                <a:satOff val="0"/>
                <a:lumOff val="0"/>
                <a:alphaOff val="0"/>
              </a:schemeClr>
            </a:lnRef>
            <a:fillRef idx="1">
              <a:scrgbClr r="0" g="0" b="0"/>
            </a:fillRef>
            <a:effectRef idx="0">
              <a:schemeClr val="accent4">
                <a:tint val="40000"/>
                <a:hueOff val="0"/>
                <a:satOff val="0"/>
                <a:lumOff val="0"/>
                <a:alphaOff val="0"/>
              </a:schemeClr>
            </a:effectRef>
            <a:fontRef idx="minor">
              <a:schemeClr val="dk1">
                <a:hueOff val="0"/>
                <a:satOff val="0"/>
                <a:lumOff val="0"/>
                <a:alphaOff val="0"/>
              </a:schemeClr>
            </a:fontRef>
          </p:style>
        </p:sp>
        <p:sp>
          <p:nvSpPr>
            <p:cNvPr id="5" name="Freeform: Shape 4">
              <a:extLst>
                <a:ext uri="{FF2B5EF4-FFF2-40B4-BE49-F238E27FC236}">
                  <a16:creationId xmlns:a16="http://schemas.microsoft.com/office/drawing/2014/main" id="{D0E6A115-AD45-4B79-A724-39260E1B3771}"/>
                </a:ext>
              </a:extLst>
            </p:cNvPr>
            <p:cNvSpPr/>
            <p:nvPr/>
          </p:nvSpPr>
          <p:spPr>
            <a:xfrm>
              <a:off x="323939" y="987425"/>
              <a:ext cx="1245094" cy="1497965"/>
            </a:xfrm>
            <a:custGeom>
              <a:avLst/>
              <a:gdLst>
                <a:gd name="connsiteX0" fmla="*/ 0 w 1245094"/>
                <a:gd name="connsiteY0" fmla="*/ 0 h 1497965"/>
                <a:gd name="connsiteX1" fmla="*/ 1245094 w 1245094"/>
                <a:gd name="connsiteY1" fmla="*/ 0 h 1497965"/>
                <a:gd name="connsiteX2" fmla="*/ 1245094 w 1245094"/>
                <a:gd name="connsiteY2" fmla="*/ 1497965 h 1497965"/>
                <a:gd name="connsiteX3" fmla="*/ 0 w 1245094"/>
                <a:gd name="connsiteY3" fmla="*/ 1497965 h 1497965"/>
                <a:gd name="connsiteX4" fmla="*/ 0 w 1245094"/>
                <a:gd name="connsiteY4" fmla="*/ 0 h 1497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5094" h="1497965">
                  <a:moveTo>
                    <a:pt x="0" y="0"/>
                  </a:moveTo>
                  <a:lnTo>
                    <a:pt x="1245094" y="0"/>
                  </a:lnTo>
                  <a:lnTo>
                    <a:pt x="1245094" y="1497965"/>
                  </a:lnTo>
                  <a:lnTo>
                    <a:pt x="0" y="149796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20" tIns="71120" rIns="71120" bIns="71120" numCol="1" spcCol="1270" anchor="b" anchorCtr="0">
              <a:noAutofit/>
            </a:bodyPr>
            <a:lstStyle/>
            <a:p>
              <a:pPr marL="0" lvl="0" indent="0" algn="ctr" defTabSz="444500" rtl="0">
                <a:lnSpc>
                  <a:spcPts val="1300"/>
                </a:lnSpc>
                <a:spcBef>
                  <a:spcPct val="0"/>
                </a:spcBef>
                <a:spcAft>
                  <a:spcPts val="0"/>
                </a:spcAft>
                <a:buNone/>
              </a:pPr>
              <a:r>
                <a:rPr lang="en-US" sz="1000" b="0" i="0" kern="1200" dirty="0">
                  <a:solidFill>
                    <a:schemeClr val="tx1">
                      <a:lumMod val="75000"/>
                      <a:lumOff val="25000"/>
                    </a:schemeClr>
                  </a:solidFill>
                  <a:latin typeface="+mj-lt"/>
                  <a:cs typeface="Arial" panose="020B0604020202020204" pitchFamily="34" charset="0"/>
                </a:rPr>
                <a:t>Setup Development/Test/Production Application architecture in Sify DC Cloud (same DB as Current DB)</a:t>
              </a:r>
              <a:endParaRPr lang="en-US" sz="1000" kern="1200" dirty="0">
                <a:solidFill>
                  <a:schemeClr val="tx1">
                    <a:lumMod val="75000"/>
                    <a:lumOff val="25000"/>
                  </a:schemeClr>
                </a:solidFill>
                <a:latin typeface="+mj-lt"/>
                <a:cs typeface="Arial" panose="020B0604020202020204" pitchFamily="34" charset="0"/>
              </a:endParaRPr>
            </a:p>
          </p:txBody>
        </p:sp>
        <p:sp>
          <p:nvSpPr>
            <p:cNvPr id="6" name="Oval 5">
              <a:extLst>
                <a:ext uri="{FF2B5EF4-FFF2-40B4-BE49-F238E27FC236}">
                  <a16:creationId xmlns:a16="http://schemas.microsoft.com/office/drawing/2014/main" id="{D4524178-5E2E-40FA-AADB-A4834EEB9988}"/>
                </a:ext>
              </a:extLst>
            </p:cNvPr>
            <p:cNvSpPr/>
            <p:nvPr/>
          </p:nvSpPr>
          <p:spPr>
            <a:xfrm>
              <a:off x="759241" y="2672635"/>
              <a:ext cx="374491" cy="374491"/>
            </a:xfrm>
            <a:prstGeom prst="ellipse">
              <a:avLst/>
            </a:prstGeom>
            <a:solidFill>
              <a:schemeClr val="accent3">
                <a:lumMod val="75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8" name="Freeform: Shape 7">
              <a:extLst>
                <a:ext uri="{FF2B5EF4-FFF2-40B4-BE49-F238E27FC236}">
                  <a16:creationId xmlns:a16="http://schemas.microsoft.com/office/drawing/2014/main" id="{DC8F31B9-5278-4A0A-9B06-D7F114BDB8C1}"/>
                </a:ext>
              </a:extLst>
            </p:cNvPr>
            <p:cNvSpPr/>
            <p:nvPr/>
          </p:nvSpPr>
          <p:spPr>
            <a:xfrm>
              <a:off x="1601891" y="3234372"/>
              <a:ext cx="984067" cy="1497965"/>
            </a:xfrm>
            <a:custGeom>
              <a:avLst/>
              <a:gdLst>
                <a:gd name="connsiteX0" fmla="*/ 0 w 984067"/>
                <a:gd name="connsiteY0" fmla="*/ 0 h 1497965"/>
                <a:gd name="connsiteX1" fmla="*/ 984067 w 984067"/>
                <a:gd name="connsiteY1" fmla="*/ 0 h 1497965"/>
                <a:gd name="connsiteX2" fmla="*/ 984067 w 984067"/>
                <a:gd name="connsiteY2" fmla="*/ 1497965 h 1497965"/>
                <a:gd name="connsiteX3" fmla="*/ 0 w 984067"/>
                <a:gd name="connsiteY3" fmla="*/ 1497965 h 1497965"/>
                <a:gd name="connsiteX4" fmla="*/ 0 w 984067"/>
                <a:gd name="connsiteY4" fmla="*/ 0 h 1497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067" h="1497965">
                  <a:moveTo>
                    <a:pt x="0" y="0"/>
                  </a:moveTo>
                  <a:lnTo>
                    <a:pt x="984067" y="0"/>
                  </a:lnTo>
                  <a:lnTo>
                    <a:pt x="984067" y="1497965"/>
                  </a:lnTo>
                  <a:lnTo>
                    <a:pt x="0" y="149796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20" tIns="71120" rIns="71120" bIns="71120" numCol="1" spcCol="1270" anchor="t" anchorCtr="0">
              <a:noAutofit/>
            </a:bodyPr>
            <a:lstStyle/>
            <a:p>
              <a:pPr marL="0" lvl="0" indent="0" algn="ctr" defTabSz="444500" rtl="0">
                <a:lnSpc>
                  <a:spcPts val="1300"/>
                </a:lnSpc>
                <a:spcBef>
                  <a:spcPct val="0"/>
                </a:spcBef>
                <a:spcAft>
                  <a:spcPts val="0"/>
                </a:spcAft>
                <a:buNone/>
              </a:pPr>
              <a:r>
                <a:rPr lang="en-US" sz="1000" b="0" i="0" kern="1200" dirty="0">
                  <a:solidFill>
                    <a:schemeClr val="tx1">
                      <a:lumMod val="75000"/>
                      <a:lumOff val="25000"/>
                    </a:schemeClr>
                  </a:solidFill>
                  <a:latin typeface="+mj-lt"/>
                  <a:cs typeface="Arial" panose="020B0604020202020204" pitchFamily="34" charset="0"/>
                </a:rPr>
                <a:t>Start Replication of landscape from Current DC to Sify Cloud</a:t>
              </a:r>
              <a:endParaRPr lang="en-IN" sz="1000" b="0" i="0" kern="1200" dirty="0">
                <a:solidFill>
                  <a:schemeClr val="tx1">
                    <a:lumMod val="75000"/>
                    <a:lumOff val="25000"/>
                  </a:schemeClr>
                </a:solidFill>
                <a:latin typeface="+mj-lt"/>
                <a:cs typeface="Arial" panose="020B0604020202020204" pitchFamily="34" charset="0"/>
              </a:endParaRPr>
            </a:p>
          </p:txBody>
        </p:sp>
        <p:sp>
          <p:nvSpPr>
            <p:cNvPr id="9" name="Oval 8">
              <a:extLst>
                <a:ext uri="{FF2B5EF4-FFF2-40B4-BE49-F238E27FC236}">
                  <a16:creationId xmlns:a16="http://schemas.microsoft.com/office/drawing/2014/main" id="{39B9A85A-206B-45E8-B79D-7471D0D0D2A3}"/>
                </a:ext>
              </a:extLst>
            </p:cNvPr>
            <p:cNvSpPr/>
            <p:nvPr/>
          </p:nvSpPr>
          <p:spPr>
            <a:xfrm>
              <a:off x="1906679" y="2672635"/>
              <a:ext cx="374491" cy="374491"/>
            </a:xfrm>
            <a:prstGeom prst="ellipse">
              <a:avLst/>
            </a:prstGeom>
            <a:solidFill>
              <a:schemeClr val="accent3">
                <a:lumMod val="75000"/>
              </a:schemeClr>
            </a:solidFill>
          </p:spPr>
          <p:style>
            <a:lnRef idx="2">
              <a:schemeClr val="lt1">
                <a:hueOff val="0"/>
                <a:satOff val="0"/>
                <a:lumOff val="0"/>
                <a:alphaOff val="0"/>
              </a:schemeClr>
            </a:lnRef>
            <a:fillRef idx="1">
              <a:scrgbClr r="0" g="0" b="0"/>
            </a:fillRef>
            <a:effectRef idx="0">
              <a:schemeClr val="accent4">
                <a:hueOff val="-737842"/>
                <a:satOff val="4426"/>
                <a:lumOff val="163"/>
                <a:alphaOff val="0"/>
              </a:schemeClr>
            </a:effectRef>
            <a:fontRef idx="minor">
              <a:schemeClr val="lt1"/>
            </a:fontRef>
          </p:style>
        </p:sp>
        <p:sp>
          <p:nvSpPr>
            <p:cNvPr id="10" name="Freeform: Shape 9">
              <a:extLst>
                <a:ext uri="{FF2B5EF4-FFF2-40B4-BE49-F238E27FC236}">
                  <a16:creationId xmlns:a16="http://schemas.microsoft.com/office/drawing/2014/main" id="{22AA72C3-139D-4A43-B685-614E70238C57}"/>
                </a:ext>
              </a:extLst>
            </p:cNvPr>
            <p:cNvSpPr/>
            <p:nvPr/>
          </p:nvSpPr>
          <p:spPr>
            <a:xfrm>
              <a:off x="2618815" y="987425"/>
              <a:ext cx="1083478" cy="1497965"/>
            </a:xfrm>
            <a:custGeom>
              <a:avLst/>
              <a:gdLst>
                <a:gd name="connsiteX0" fmla="*/ 0 w 1083478"/>
                <a:gd name="connsiteY0" fmla="*/ 0 h 1497965"/>
                <a:gd name="connsiteX1" fmla="*/ 1083478 w 1083478"/>
                <a:gd name="connsiteY1" fmla="*/ 0 h 1497965"/>
                <a:gd name="connsiteX2" fmla="*/ 1083478 w 1083478"/>
                <a:gd name="connsiteY2" fmla="*/ 1497965 h 1497965"/>
                <a:gd name="connsiteX3" fmla="*/ 0 w 1083478"/>
                <a:gd name="connsiteY3" fmla="*/ 1497965 h 1497965"/>
                <a:gd name="connsiteX4" fmla="*/ 0 w 1083478"/>
                <a:gd name="connsiteY4" fmla="*/ 0 h 1497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478" h="1497965">
                  <a:moveTo>
                    <a:pt x="0" y="0"/>
                  </a:moveTo>
                  <a:lnTo>
                    <a:pt x="1083478" y="0"/>
                  </a:lnTo>
                  <a:lnTo>
                    <a:pt x="1083478" y="1497965"/>
                  </a:lnTo>
                  <a:lnTo>
                    <a:pt x="0" y="149796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20" tIns="71120" rIns="71120" bIns="71120" numCol="1" spcCol="1270" anchor="b" anchorCtr="0">
              <a:noAutofit/>
            </a:bodyPr>
            <a:lstStyle/>
            <a:p>
              <a:pPr marL="0" lvl="0" indent="0" algn="ctr" defTabSz="444500" rtl="0">
                <a:lnSpc>
                  <a:spcPts val="1300"/>
                </a:lnSpc>
                <a:spcBef>
                  <a:spcPct val="0"/>
                </a:spcBef>
                <a:spcAft>
                  <a:spcPts val="0"/>
                </a:spcAft>
                <a:buNone/>
              </a:pPr>
              <a:r>
                <a:rPr lang="en-US" sz="1000" b="0" i="0" kern="1200" dirty="0">
                  <a:solidFill>
                    <a:schemeClr val="tx1">
                      <a:lumMod val="75000"/>
                      <a:lumOff val="25000"/>
                    </a:schemeClr>
                  </a:solidFill>
                  <a:latin typeface="+mj-lt"/>
                  <a:cs typeface="Arial" panose="020B0604020202020204" pitchFamily="34" charset="0"/>
                </a:rPr>
                <a:t>DC Switchover to Sify’s DC and Change access of Test users to Sify cloud for 1st level testing </a:t>
              </a:r>
              <a:endParaRPr lang="en-IN" sz="1000" b="0" i="0" kern="1200" dirty="0">
                <a:solidFill>
                  <a:schemeClr val="tx1">
                    <a:lumMod val="75000"/>
                    <a:lumOff val="25000"/>
                  </a:schemeClr>
                </a:solidFill>
                <a:latin typeface="+mj-lt"/>
                <a:cs typeface="Arial" panose="020B0604020202020204" pitchFamily="34" charset="0"/>
              </a:endParaRPr>
            </a:p>
          </p:txBody>
        </p:sp>
        <p:sp>
          <p:nvSpPr>
            <p:cNvPr id="11" name="Oval 10">
              <a:extLst>
                <a:ext uri="{FF2B5EF4-FFF2-40B4-BE49-F238E27FC236}">
                  <a16:creationId xmlns:a16="http://schemas.microsoft.com/office/drawing/2014/main" id="{88A5CE17-4AF3-4EBC-874B-3177DF6FF00C}"/>
                </a:ext>
              </a:extLst>
            </p:cNvPr>
            <p:cNvSpPr/>
            <p:nvPr/>
          </p:nvSpPr>
          <p:spPr>
            <a:xfrm>
              <a:off x="2973309" y="2672635"/>
              <a:ext cx="374491" cy="374491"/>
            </a:xfrm>
            <a:prstGeom prst="ellipse">
              <a:avLst/>
            </a:prstGeom>
            <a:solidFill>
              <a:schemeClr val="accent3">
                <a:lumMod val="75000"/>
              </a:schemeClr>
            </a:solidFill>
          </p:spPr>
          <p:style>
            <a:lnRef idx="2">
              <a:schemeClr val="lt1">
                <a:hueOff val="0"/>
                <a:satOff val="0"/>
                <a:lumOff val="0"/>
                <a:alphaOff val="0"/>
              </a:schemeClr>
            </a:lnRef>
            <a:fillRef idx="1">
              <a:scrgbClr r="0" g="0" b="0"/>
            </a:fillRef>
            <a:effectRef idx="0">
              <a:schemeClr val="accent4">
                <a:hueOff val="-1475685"/>
                <a:satOff val="8852"/>
                <a:lumOff val="327"/>
                <a:alphaOff val="0"/>
              </a:schemeClr>
            </a:effectRef>
            <a:fontRef idx="minor">
              <a:schemeClr val="lt1"/>
            </a:fontRef>
          </p:style>
        </p:sp>
        <p:sp>
          <p:nvSpPr>
            <p:cNvPr id="12" name="Freeform: Shape 11">
              <a:extLst>
                <a:ext uri="{FF2B5EF4-FFF2-40B4-BE49-F238E27FC236}">
                  <a16:creationId xmlns:a16="http://schemas.microsoft.com/office/drawing/2014/main" id="{4F5BDD67-D7BB-4591-BF7F-F4BF0DCFCC6A}"/>
                </a:ext>
              </a:extLst>
            </p:cNvPr>
            <p:cNvSpPr/>
            <p:nvPr/>
          </p:nvSpPr>
          <p:spPr>
            <a:xfrm>
              <a:off x="3735151" y="3234372"/>
              <a:ext cx="1084963" cy="1497965"/>
            </a:xfrm>
            <a:custGeom>
              <a:avLst/>
              <a:gdLst>
                <a:gd name="connsiteX0" fmla="*/ 0 w 1084963"/>
                <a:gd name="connsiteY0" fmla="*/ 0 h 1497965"/>
                <a:gd name="connsiteX1" fmla="*/ 1084963 w 1084963"/>
                <a:gd name="connsiteY1" fmla="*/ 0 h 1497965"/>
                <a:gd name="connsiteX2" fmla="*/ 1084963 w 1084963"/>
                <a:gd name="connsiteY2" fmla="*/ 1497965 h 1497965"/>
                <a:gd name="connsiteX3" fmla="*/ 0 w 1084963"/>
                <a:gd name="connsiteY3" fmla="*/ 1497965 h 1497965"/>
                <a:gd name="connsiteX4" fmla="*/ 0 w 1084963"/>
                <a:gd name="connsiteY4" fmla="*/ 0 h 1497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4963" h="1497965">
                  <a:moveTo>
                    <a:pt x="0" y="0"/>
                  </a:moveTo>
                  <a:lnTo>
                    <a:pt x="1084963" y="0"/>
                  </a:lnTo>
                  <a:lnTo>
                    <a:pt x="1084963" y="1497965"/>
                  </a:lnTo>
                  <a:lnTo>
                    <a:pt x="0" y="149796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20" tIns="71120" rIns="71120" bIns="71120" numCol="1" spcCol="1270" anchor="t" anchorCtr="0">
              <a:noAutofit/>
            </a:bodyPr>
            <a:lstStyle/>
            <a:p>
              <a:pPr marL="0" lvl="0" indent="0" algn="ctr" defTabSz="444500" rtl="0">
                <a:lnSpc>
                  <a:spcPts val="1300"/>
                </a:lnSpc>
                <a:spcBef>
                  <a:spcPct val="0"/>
                </a:spcBef>
                <a:spcAft>
                  <a:spcPts val="0"/>
                </a:spcAft>
                <a:buNone/>
              </a:pPr>
              <a:r>
                <a:rPr lang="en-US" sz="1000" b="0" i="0" kern="1200" dirty="0">
                  <a:solidFill>
                    <a:schemeClr val="tx1">
                      <a:lumMod val="75000"/>
                      <a:lumOff val="25000"/>
                    </a:schemeClr>
                  </a:solidFill>
                  <a:latin typeface="+mj-lt"/>
                  <a:cs typeface="Arial" panose="020B0604020202020204" pitchFamily="34" charset="0"/>
                </a:rPr>
                <a:t>Testing of New Environment with Test Users and Note down the changes required during cutover</a:t>
              </a:r>
              <a:endParaRPr lang="en-IN" sz="1000" b="0" i="0" kern="1200" dirty="0">
                <a:solidFill>
                  <a:schemeClr val="tx1">
                    <a:lumMod val="75000"/>
                    <a:lumOff val="25000"/>
                  </a:schemeClr>
                </a:solidFill>
                <a:latin typeface="+mj-lt"/>
                <a:cs typeface="Arial" panose="020B0604020202020204" pitchFamily="34" charset="0"/>
              </a:endParaRPr>
            </a:p>
          </p:txBody>
        </p:sp>
        <p:sp>
          <p:nvSpPr>
            <p:cNvPr id="13" name="Oval 12">
              <a:extLst>
                <a:ext uri="{FF2B5EF4-FFF2-40B4-BE49-F238E27FC236}">
                  <a16:creationId xmlns:a16="http://schemas.microsoft.com/office/drawing/2014/main" id="{22849AAB-8CFA-4AE9-9AFE-07F55CD94AD3}"/>
                </a:ext>
              </a:extLst>
            </p:cNvPr>
            <p:cNvSpPr/>
            <p:nvPr/>
          </p:nvSpPr>
          <p:spPr>
            <a:xfrm>
              <a:off x="4090387" y="2672635"/>
              <a:ext cx="374491" cy="374491"/>
            </a:xfrm>
            <a:prstGeom prst="ellipse">
              <a:avLst/>
            </a:prstGeom>
            <a:solidFill>
              <a:schemeClr val="accent3">
                <a:lumMod val="75000"/>
              </a:schemeClr>
            </a:solidFill>
          </p:spPr>
          <p:style>
            <a:lnRef idx="2">
              <a:schemeClr val="lt1">
                <a:hueOff val="0"/>
                <a:satOff val="0"/>
                <a:lumOff val="0"/>
                <a:alphaOff val="0"/>
              </a:schemeClr>
            </a:lnRef>
            <a:fillRef idx="1">
              <a:scrgbClr r="0" g="0" b="0"/>
            </a:fillRef>
            <a:effectRef idx="0">
              <a:schemeClr val="accent4">
                <a:hueOff val="-2213527"/>
                <a:satOff val="13279"/>
                <a:lumOff val="490"/>
                <a:alphaOff val="0"/>
              </a:schemeClr>
            </a:effectRef>
            <a:fontRef idx="minor">
              <a:schemeClr val="lt1"/>
            </a:fontRef>
          </p:style>
        </p:sp>
        <p:sp>
          <p:nvSpPr>
            <p:cNvPr id="14" name="Freeform: Shape 13">
              <a:extLst>
                <a:ext uri="{FF2B5EF4-FFF2-40B4-BE49-F238E27FC236}">
                  <a16:creationId xmlns:a16="http://schemas.microsoft.com/office/drawing/2014/main" id="{31E71832-306E-4A39-8C91-7D537CD0AAAB}"/>
                </a:ext>
              </a:extLst>
            </p:cNvPr>
            <p:cNvSpPr/>
            <p:nvPr/>
          </p:nvSpPr>
          <p:spPr>
            <a:xfrm>
              <a:off x="4852971" y="987425"/>
              <a:ext cx="878505" cy="1497965"/>
            </a:xfrm>
            <a:custGeom>
              <a:avLst/>
              <a:gdLst>
                <a:gd name="connsiteX0" fmla="*/ 0 w 878505"/>
                <a:gd name="connsiteY0" fmla="*/ 0 h 1497965"/>
                <a:gd name="connsiteX1" fmla="*/ 878505 w 878505"/>
                <a:gd name="connsiteY1" fmla="*/ 0 h 1497965"/>
                <a:gd name="connsiteX2" fmla="*/ 878505 w 878505"/>
                <a:gd name="connsiteY2" fmla="*/ 1497965 h 1497965"/>
                <a:gd name="connsiteX3" fmla="*/ 0 w 878505"/>
                <a:gd name="connsiteY3" fmla="*/ 1497965 h 1497965"/>
                <a:gd name="connsiteX4" fmla="*/ 0 w 878505"/>
                <a:gd name="connsiteY4" fmla="*/ 0 h 1497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505" h="1497965">
                  <a:moveTo>
                    <a:pt x="0" y="0"/>
                  </a:moveTo>
                  <a:lnTo>
                    <a:pt x="878505" y="0"/>
                  </a:lnTo>
                  <a:lnTo>
                    <a:pt x="878505" y="1497965"/>
                  </a:lnTo>
                  <a:lnTo>
                    <a:pt x="0" y="149796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20" tIns="71120" rIns="71120" bIns="71120" numCol="1" spcCol="1270" anchor="b" anchorCtr="0">
              <a:noAutofit/>
            </a:bodyPr>
            <a:lstStyle/>
            <a:p>
              <a:pPr marL="0" lvl="0" indent="0" algn="ctr" defTabSz="444500" rtl="0">
                <a:lnSpc>
                  <a:spcPts val="1300"/>
                </a:lnSpc>
                <a:spcBef>
                  <a:spcPct val="0"/>
                </a:spcBef>
                <a:spcAft>
                  <a:spcPts val="0"/>
                </a:spcAft>
                <a:buNone/>
              </a:pPr>
              <a:r>
                <a:rPr lang="en-US" sz="1000" b="0" i="0" kern="1200" dirty="0">
                  <a:solidFill>
                    <a:schemeClr val="tx1">
                      <a:lumMod val="75000"/>
                      <a:lumOff val="25000"/>
                    </a:schemeClr>
                  </a:solidFill>
                  <a:latin typeface="+mj-lt"/>
                  <a:cs typeface="Arial" panose="020B0604020202020204" pitchFamily="34" charset="0"/>
                </a:rPr>
                <a:t>System wise cutover to New DC with logical grouping</a:t>
              </a:r>
              <a:endParaRPr lang="en-IN" sz="1000" b="0" i="0" kern="1200" dirty="0">
                <a:solidFill>
                  <a:schemeClr val="tx1">
                    <a:lumMod val="75000"/>
                    <a:lumOff val="25000"/>
                  </a:schemeClr>
                </a:solidFill>
                <a:latin typeface="+mj-lt"/>
                <a:cs typeface="Arial" panose="020B0604020202020204" pitchFamily="34" charset="0"/>
              </a:endParaRPr>
            </a:p>
          </p:txBody>
        </p:sp>
        <p:sp>
          <p:nvSpPr>
            <p:cNvPr id="15" name="Oval 14">
              <a:extLst>
                <a:ext uri="{FF2B5EF4-FFF2-40B4-BE49-F238E27FC236}">
                  <a16:creationId xmlns:a16="http://schemas.microsoft.com/office/drawing/2014/main" id="{88B92F1C-A659-49BE-83DE-D1315FC88CF0}"/>
                </a:ext>
              </a:extLst>
            </p:cNvPr>
            <p:cNvSpPr/>
            <p:nvPr/>
          </p:nvSpPr>
          <p:spPr>
            <a:xfrm>
              <a:off x="5104978" y="2672635"/>
              <a:ext cx="374491" cy="374491"/>
            </a:xfrm>
            <a:prstGeom prst="ellipse">
              <a:avLst/>
            </a:prstGeom>
            <a:solidFill>
              <a:schemeClr val="accent3">
                <a:lumMod val="75000"/>
              </a:schemeClr>
            </a:solidFill>
          </p:spPr>
          <p:style>
            <a:lnRef idx="2">
              <a:schemeClr val="lt1">
                <a:hueOff val="0"/>
                <a:satOff val="0"/>
                <a:lumOff val="0"/>
                <a:alphaOff val="0"/>
              </a:schemeClr>
            </a:lnRef>
            <a:fillRef idx="1">
              <a:scrgbClr r="0" g="0" b="0"/>
            </a:fillRef>
            <a:effectRef idx="0">
              <a:schemeClr val="accent4">
                <a:hueOff val="-2951370"/>
                <a:satOff val="17705"/>
                <a:lumOff val="654"/>
                <a:alphaOff val="0"/>
              </a:schemeClr>
            </a:effectRef>
            <a:fontRef idx="minor">
              <a:schemeClr val="lt1"/>
            </a:fontRef>
          </p:style>
        </p:sp>
        <p:sp>
          <p:nvSpPr>
            <p:cNvPr id="16" name="Freeform: Shape 15">
              <a:extLst>
                <a:ext uri="{FF2B5EF4-FFF2-40B4-BE49-F238E27FC236}">
                  <a16:creationId xmlns:a16="http://schemas.microsoft.com/office/drawing/2014/main" id="{49FFBC7F-7B38-4CAB-9F2F-17C379BC1212}"/>
                </a:ext>
              </a:extLst>
            </p:cNvPr>
            <p:cNvSpPr/>
            <p:nvPr/>
          </p:nvSpPr>
          <p:spPr>
            <a:xfrm>
              <a:off x="5764333" y="3234372"/>
              <a:ext cx="1044609" cy="1497965"/>
            </a:xfrm>
            <a:custGeom>
              <a:avLst/>
              <a:gdLst>
                <a:gd name="connsiteX0" fmla="*/ 0 w 1044609"/>
                <a:gd name="connsiteY0" fmla="*/ 0 h 1497965"/>
                <a:gd name="connsiteX1" fmla="*/ 1044609 w 1044609"/>
                <a:gd name="connsiteY1" fmla="*/ 0 h 1497965"/>
                <a:gd name="connsiteX2" fmla="*/ 1044609 w 1044609"/>
                <a:gd name="connsiteY2" fmla="*/ 1497965 h 1497965"/>
                <a:gd name="connsiteX3" fmla="*/ 0 w 1044609"/>
                <a:gd name="connsiteY3" fmla="*/ 1497965 h 1497965"/>
                <a:gd name="connsiteX4" fmla="*/ 0 w 1044609"/>
                <a:gd name="connsiteY4" fmla="*/ 0 h 1497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609" h="1497965">
                  <a:moveTo>
                    <a:pt x="0" y="0"/>
                  </a:moveTo>
                  <a:lnTo>
                    <a:pt x="1044609" y="0"/>
                  </a:lnTo>
                  <a:lnTo>
                    <a:pt x="1044609" y="1497965"/>
                  </a:lnTo>
                  <a:lnTo>
                    <a:pt x="0" y="149796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20" tIns="71120" rIns="71120" bIns="71120" numCol="1" spcCol="1270" anchor="t" anchorCtr="0">
              <a:noAutofit/>
            </a:bodyPr>
            <a:lstStyle/>
            <a:p>
              <a:pPr marL="0" lvl="0" indent="0" algn="ctr" defTabSz="444500" rtl="0">
                <a:lnSpc>
                  <a:spcPts val="1300"/>
                </a:lnSpc>
                <a:spcBef>
                  <a:spcPct val="0"/>
                </a:spcBef>
                <a:spcAft>
                  <a:spcPts val="0"/>
                </a:spcAft>
                <a:buNone/>
              </a:pPr>
              <a:r>
                <a:rPr lang="en-US" sz="1000" b="0" i="0" kern="1200" dirty="0">
                  <a:solidFill>
                    <a:schemeClr val="tx1">
                      <a:lumMod val="75000"/>
                      <a:lumOff val="25000"/>
                    </a:schemeClr>
                  </a:solidFill>
                  <a:latin typeface="+mj-lt"/>
                  <a:cs typeface="Arial" panose="020B0604020202020204" pitchFamily="34" charset="0"/>
                </a:rPr>
                <a:t>DC Switchover to Sify Cloud with Change of User Access</a:t>
              </a:r>
              <a:endParaRPr lang="en-IN" sz="1000" b="0" i="0" kern="1200" dirty="0">
                <a:solidFill>
                  <a:schemeClr val="tx1">
                    <a:lumMod val="75000"/>
                    <a:lumOff val="25000"/>
                  </a:schemeClr>
                </a:solidFill>
                <a:latin typeface="+mj-lt"/>
                <a:cs typeface="Arial" panose="020B0604020202020204" pitchFamily="34" charset="0"/>
              </a:endParaRPr>
            </a:p>
          </p:txBody>
        </p:sp>
        <p:sp>
          <p:nvSpPr>
            <p:cNvPr id="17" name="Oval 16">
              <a:extLst>
                <a:ext uri="{FF2B5EF4-FFF2-40B4-BE49-F238E27FC236}">
                  <a16:creationId xmlns:a16="http://schemas.microsoft.com/office/drawing/2014/main" id="{6FFA6D75-4F75-4316-99CA-4CCB31A76DBE}"/>
                </a:ext>
              </a:extLst>
            </p:cNvPr>
            <p:cNvSpPr/>
            <p:nvPr/>
          </p:nvSpPr>
          <p:spPr>
            <a:xfrm>
              <a:off x="6099392" y="2672635"/>
              <a:ext cx="374491" cy="374491"/>
            </a:xfrm>
            <a:prstGeom prst="ellipse">
              <a:avLst/>
            </a:prstGeom>
            <a:solidFill>
              <a:schemeClr val="accent3">
                <a:lumMod val="75000"/>
              </a:schemeClr>
            </a:solidFill>
          </p:spPr>
          <p:style>
            <a:lnRef idx="2">
              <a:schemeClr val="lt1">
                <a:hueOff val="0"/>
                <a:satOff val="0"/>
                <a:lumOff val="0"/>
                <a:alphaOff val="0"/>
              </a:schemeClr>
            </a:lnRef>
            <a:fillRef idx="1">
              <a:scrgbClr r="0" g="0" b="0"/>
            </a:fillRef>
            <a:effectRef idx="0">
              <a:schemeClr val="accent4">
                <a:hueOff val="-3689212"/>
                <a:satOff val="22131"/>
                <a:lumOff val="817"/>
                <a:alphaOff val="0"/>
              </a:schemeClr>
            </a:effectRef>
            <a:fontRef idx="minor">
              <a:schemeClr val="lt1"/>
            </a:fontRef>
          </p:style>
        </p:sp>
        <p:sp>
          <p:nvSpPr>
            <p:cNvPr id="18" name="Freeform: Shape 17">
              <a:extLst>
                <a:ext uri="{FF2B5EF4-FFF2-40B4-BE49-F238E27FC236}">
                  <a16:creationId xmlns:a16="http://schemas.microsoft.com/office/drawing/2014/main" id="{34D50D14-7A02-44F9-8587-E11770963F11}"/>
                </a:ext>
              </a:extLst>
            </p:cNvPr>
            <p:cNvSpPr/>
            <p:nvPr/>
          </p:nvSpPr>
          <p:spPr>
            <a:xfrm>
              <a:off x="6841799" y="987425"/>
              <a:ext cx="1128630" cy="1497965"/>
            </a:xfrm>
            <a:custGeom>
              <a:avLst/>
              <a:gdLst>
                <a:gd name="connsiteX0" fmla="*/ 0 w 1128630"/>
                <a:gd name="connsiteY0" fmla="*/ 0 h 1497965"/>
                <a:gd name="connsiteX1" fmla="*/ 1128630 w 1128630"/>
                <a:gd name="connsiteY1" fmla="*/ 0 h 1497965"/>
                <a:gd name="connsiteX2" fmla="*/ 1128630 w 1128630"/>
                <a:gd name="connsiteY2" fmla="*/ 1497965 h 1497965"/>
                <a:gd name="connsiteX3" fmla="*/ 0 w 1128630"/>
                <a:gd name="connsiteY3" fmla="*/ 1497965 h 1497965"/>
                <a:gd name="connsiteX4" fmla="*/ 0 w 1128630"/>
                <a:gd name="connsiteY4" fmla="*/ 0 h 1497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8630" h="1497965">
                  <a:moveTo>
                    <a:pt x="0" y="0"/>
                  </a:moveTo>
                  <a:lnTo>
                    <a:pt x="1128630" y="0"/>
                  </a:lnTo>
                  <a:lnTo>
                    <a:pt x="1128630" y="1497965"/>
                  </a:lnTo>
                  <a:lnTo>
                    <a:pt x="0" y="149796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20" tIns="71120" rIns="71120" bIns="71120" numCol="1" spcCol="1270" anchor="b" anchorCtr="0">
              <a:noAutofit/>
            </a:bodyPr>
            <a:lstStyle/>
            <a:p>
              <a:pPr marL="0" lvl="0" indent="0" algn="ctr" defTabSz="444500" rtl="0">
                <a:lnSpc>
                  <a:spcPts val="1300"/>
                </a:lnSpc>
                <a:spcBef>
                  <a:spcPct val="0"/>
                </a:spcBef>
                <a:spcAft>
                  <a:spcPts val="0"/>
                </a:spcAft>
                <a:buNone/>
              </a:pPr>
              <a:r>
                <a:rPr lang="en-US" sz="1000" b="0" i="0" kern="1200" dirty="0">
                  <a:solidFill>
                    <a:schemeClr val="tx1">
                      <a:lumMod val="75000"/>
                      <a:lumOff val="25000"/>
                    </a:schemeClr>
                  </a:solidFill>
                  <a:latin typeface="+mj-lt"/>
                  <a:cs typeface="Arial" panose="020B0604020202020204" pitchFamily="34" charset="0"/>
                </a:rPr>
                <a:t>Installation of Application at NDR and Start Replication from Sify DC Cloud to Sify NDR Cloud</a:t>
              </a:r>
              <a:endParaRPr lang="en-IN" sz="1000" b="0" i="0" kern="1200" dirty="0">
                <a:solidFill>
                  <a:schemeClr val="tx1">
                    <a:lumMod val="75000"/>
                    <a:lumOff val="25000"/>
                  </a:schemeClr>
                </a:solidFill>
                <a:latin typeface="+mj-lt"/>
                <a:cs typeface="Arial" panose="020B0604020202020204" pitchFamily="34" charset="0"/>
              </a:endParaRPr>
            </a:p>
          </p:txBody>
        </p:sp>
        <p:sp>
          <p:nvSpPr>
            <p:cNvPr id="19" name="Oval 18">
              <a:extLst>
                <a:ext uri="{FF2B5EF4-FFF2-40B4-BE49-F238E27FC236}">
                  <a16:creationId xmlns:a16="http://schemas.microsoft.com/office/drawing/2014/main" id="{7E1713AC-B042-494A-AE9D-0B0172B76A20}"/>
                </a:ext>
              </a:extLst>
            </p:cNvPr>
            <p:cNvSpPr/>
            <p:nvPr/>
          </p:nvSpPr>
          <p:spPr>
            <a:xfrm>
              <a:off x="7218869" y="2672635"/>
              <a:ext cx="374491" cy="374491"/>
            </a:xfrm>
            <a:prstGeom prst="ellipse">
              <a:avLst/>
            </a:prstGeom>
            <a:solidFill>
              <a:schemeClr val="accent3">
                <a:lumMod val="75000"/>
              </a:schemeClr>
            </a:solidFill>
          </p:spPr>
          <p:style>
            <a:lnRef idx="2">
              <a:schemeClr val="lt1">
                <a:hueOff val="0"/>
                <a:satOff val="0"/>
                <a:lumOff val="0"/>
                <a:alphaOff val="0"/>
              </a:schemeClr>
            </a:lnRef>
            <a:fillRef idx="1">
              <a:scrgbClr r="0" g="0" b="0"/>
            </a:fillRef>
            <a:effectRef idx="0">
              <a:schemeClr val="accent4">
                <a:hueOff val="-4427054"/>
                <a:satOff val="26557"/>
                <a:lumOff val="981"/>
                <a:alphaOff val="0"/>
              </a:schemeClr>
            </a:effectRef>
            <a:fontRef idx="minor">
              <a:schemeClr val="lt1"/>
            </a:fontRef>
          </p:style>
        </p:sp>
      </p:grpSp>
      <p:sp>
        <p:nvSpPr>
          <p:cNvPr id="3" name="Title 2">
            <a:extLst>
              <a:ext uri="{FF2B5EF4-FFF2-40B4-BE49-F238E27FC236}">
                <a16:creationId xmlns:a16="http://schemas.microsoft.com/office/drawing/2014/main" id="{6CFAEC88-C956-4236-8CAB-564F126D7A77}"/>
              </a:ext>
            </a:extLst>
          </p:cNvPr>
          <p:cNvSpPr>
            <a:spLocks noGrp="1"/>
          </p:cNvSpPr>
          <p:nvPr>
            <p:ph type="title"/>
          </p:nvPr>
        </p:nvSpPr>
        <p:spPr/>
        <p:txBody>
          <a:bodyPr/>
          <a:lstStyle/>
          <a:p>
            <a:r>
              <a:rPr lang="en-IN" dirty="0"/>
              <a:t>MIGRATION APPROACH</a:t>
            </a:r>
          </a:p>
        </p:txBody>
      </p:sp>
    </p:spTree>
    <p:extLst>
      <p:ext uri="{BB962C8B-B14F-4D97-AF65-F5344CB8AC3E}">
        <p14:creationId xmlns:p14="http://schemas.microsoft.com/office/powerpoint/2010/main" val="13546927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D75D02-B676-4F3E-B1B9-225132904E27}"/>
              </a:ext>
            </a:extLst>
          </p:cNvPr>
          <p:cNvSpPr>
            <a:spLocks noGrp="1"/>
          </p:cNvSpPr>
          <p:nvPr>
            <p:ph type="title"/>
          </p:nvPr>
        </p:nvSpPr>
        <p:spPr/>
        <p:txBody>
          <a:bodyPr/>
          <a:lstStyle/>
          <a:p>
            <a:r>
              <a:rPr lang="en-US" dirty="0"/>
              <a:t>High level Activities</a:t>
            </a:r>
            <a:endParaRPr lang="en-IN" dirty="0"/>
          </a:p>
        </p:txBody>
      </p:sp>
      <p:sp>
        <p:nvSpPr>
          <p:cNvPr id="2" name="Rectangle: Rounded Corners 1">
            <a:extLst>
              <a:ext uri="{FF2B5EF4-FFF2-40B4-BE49-F238E27FC236}">
                <a16:creationId xmlns:a16="http://schemas.microsoft.com/office/drawing/2014/main" id="{74180F43-70C2-4B56-8975-A0E745AE4D5C}"/>
              </a:ext>
            </a:extLst>
          </p:cNvPr>
          <p:cNvSpPr/>
          <p:nvPr/>
        </p:nvSpPr>
        <p:spPr>
          <a:xfrm>
            <a:off x="323850" y="987425"/>
            <a:ext cx="1616462" cy="369332"/>
          </a:xfrm>
          <a:prstGeom prst="roundRect">
            <a:avLst/>
          </a:prstGeom>
          <a:solidFill>
            <a:schemeClr val="accent1">
              <a:lumMod val="75000"/>
            </a:schemeClr>
          </a:solidFill>
          <a:ln w="952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a:extLst>
              <a:ext uri="{FF2B5EF4-FFF2-40B4-BE49-F238E27FC236}">
                <a16:creationId xmlns:a16="http://schemas.microsoft.com/office/drawing/2014/main" id="{60D161C9-B445-420E-B45D-2CCCCC22AF9F}"/>
              </a:ext>
            </a:extLst>
          </p:cNvPr>
          <p:cNvSpPr txBox="1"/>
          <p:nvPr/>
        </p:nvSpPr>
        <p:spPr>
          <a:xfrm>
            <a:off x="451856" y="1018202"/>
            <a:ext cx="1360449" cy="307777"/>
          </a:xfrm>
          <a:prstGeom prst="rect">
            <a:avLst/>
          </a:prstGeom>
          <a:noFill/>
        </p:spPr>
        <p:txBody>
          <a:bodyPr wrap="square" rtlCol="0">
            <a:spAutoFit/>
          </a:bodyPr>
          <a:lstStyle/>
          <a:p>
            <a:pPr algn="ctr"/>
            <a:r>
              <a:rPr lang="en-US" sz="1400" b="1" dirty="0">
                <a:solidFill>
                  <a:schemeClr val="bg1"/>
                </a:solidFill>
              </a:rPr>
              <a:t>M&amp;M </a:t>
            </a:r>
          </a:p>
        </p:txBody>
      </p:sp>
      <p:sp>
        <p:nvSpPr>
          <p:cNvPr id="5" name="Rectangle: Rounded Corners 4">
            <a:extLst>
              <a:ext uri="{FF2B5EF4-FFF2-40B4-BE49-F238E27FC236}">
                <a16:creationId xmlns:a16="http://schemas.microsoft.com/office/drawing/2014/main" id="{31B5F55B-EA30-4BC0-B1DA-2FD387D63287}"/>
              </a:ext>
            </a:extLst>
          </p:cNvPr>
          <p:cNvSpPr/>
          <p:nvPr/>
        </p:nvSpPr>
        <p:spPr>
          <a:xfrm>
            <a:off x="323850" y="1400597"/>
            <a:ext cx="1616462" cy="3331741"/>
          </a:xfrm>
          <a:prstGeom prst="roundRect">
            <a:avLst>
              <a:gd name="adj" fmla="val 9309"/>
            </a:avLst>
          </a:prstGeom>
          <a:solidFill>
            <a:schemeClr val="accent1">
              <a:lumMod val="20000"/>
              <a:lumOff val="80000"/>
            </a:schemeClr>
          </a:solid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Rectangle: Rounded Corners 23">
            <a:extLst>
              <a:ext uri="{FF2B5EF4-FFF2-40B4-BE49-F238E27FC236}">
                <a16:creationId xmlns:a16="http://schemas.microsoft.com/office/drawing/2014/main" id="{A14B4CCC-C247-4E64-A91E-34C4D7D6D3CB}"/>
              </a:ext>
            </a:extLst>
          </p:cNvPr>
          <p:cNvSpPr/>
          <p:nvPr/>
        </p:nvSpPr>
        <p:spPr>
          <a:xfrm>
            <a:off x="2022088" y="987425"/>
            <a:ext cx="5099824" cy="369332"/>
          </a:xfrm>
          <a:prstGeom prst="roundRect">
            <a:avLst/>
          </a:prstGeom>
          <a:solidFill>
            <a:schemeClr val="accent3">
              <a:lumMod val="75000"/>
            </a:schemeClr>
          </a:solidFill>
          <a:ln w="952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TextBox 24">
            <a:extLst>
              <a:ext uri="{FF2B5EF4-FFF2-40B4-BE49-F238E27FC236}">
                <a16:creationId xmlns:a16="http://schemas.microsoft.com/office/drawing/2014/main" id="{BE312F70-F45B-4422-8EEE-BF364A299579}"/>
              </a:ext>
            </a:extLst>
          </p:cNvPr>
          <p:cNvSpPr txBox="1"/>
          <p:nvPr/>
        </p:nvSpPr>
        <p:spPr>
          <a:xfrm>
            <a:off x="2155902" y="1018202"/>
            <a:ext cx="4839629" cy="307777"/>
          </a:xfrm>
          <a:prstGeom prst="rect">
            <a:avLst/>
          </a:prstGeom>
          <a:noFill/>
        </p:spPr>
        <p:txBody>
          <a:bodyPr wrap="square" rtlCol="0">
            <a:spAutoFit/>
          </a:bodyPr>
          <a:lstStyle/>
          <a:p>
            <a:pPr algn="ctr"/>
            <a:r>
              <a:rPr lang="en-US" sz="1400" b="1" dirty="0"/>
              <a:t>SIFY</a:t>
            </a:r>
          </a:p>
        </p:txBody>
      </p:sp>
      <p:sp>
        <p:nvSpPr>
          <p:cNvPr id="26" name="Rectangle: Rounded Corners 25">
            <a:extLst>
              <a:ext uri="{FF2B5EF4-FFF2-40B4-BE49-F238E27FC236}">
                <a16:creationId xmlns:a16="http://schemas.microsoft.com/office/drawing/2014/main" id="{0FA8B318-E9C5-49EC-A56A-AFAF971D7CC8}"/>
              </a:ext>
            </a:extLst>
          </p:cNvPr>
          <p:cNvSpPr/>
          <p:nvPr/>
        </p:nvSpPr>
        <p:spPr>
          <a:xfrm>
            <a:off x="2022088" y="1400597"/>
            <a:ext cx="5099824" cy="3331741"/>
          </a:xfrm>
          <a:prstGeom prst="roundRect">
            <a:avLst>
              <a:gd name="adj" fmla="val 3508"/>
            </a:avLst>
          </a:prstGeom>
          <a:solidFill>
            <a:schemeClr val="accent3">
              <a:lumMod val="20000"/>
              <a:lumOff val="80000"/>
            </a:schemeClr>
          </a:solidFill>
          <a:ln w="95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Box 5">
            <a:extLst>
              <a:ext uri="{FF2B5EF4-FFF2-40B4-BE49-F238E27FC236}">
                <a16:creationId xmlns:a16="http://schemas.microsoft.com/office/drawing/2014/main" id="{22053889-208B-4FBB-8D4B-932A5BC8C959}"/>
              </a:ext>
            </a:extLst>
          </p:cNvPr>
          <p:cNvSpPr txBox="1"/>
          <p:nvPr/>
        </p:nvSpPr>
        <p:spPr>
          <a:xfrm>
            <a:off x="399818" y="1568605"/>
            <a:ext cx="1488456" cy="1908215"/>
          </a:xfrm>
          <a:prstGeom prst="rect">
            <a:avLst/>
          </a:prstGeom>
          <a:noFill/>
        </p:spPr>
        <p:txBody>
          <a:bodyPr wrap="square" rtlCol="0">
            <a:spAutoFit/>
          </a:bodyPr>
          <a:lstStyle/>
          <a:p>
            <a:pPr marL="177800" indent="-177800">
              <a:spcAft>
                <a:spcPts val="1200"/>
              </a:spcAft>
              <a:buFont typeface="Arial" panose="020B0604020202020204" pitchFamily="34" charset="0"/>
              <a:buChar char="•"/>
            </a:pPr>
            <a:r>
              <a:rPr lang="en-US" sz="1200" dirty="0"/>
              <a:t>Backup of Current System before starting Replication</a:t>
            </a:r>
          </a:p>
          <a:p>
            <a:pPr marL="177800" indent="-177800">
              <a:spcAft>
                <a:spcPts val="1200"/>
              </a:spcAft>
              <a:buFont typeface="Arial" panose="020B0604020202020204" pitchFamily="34" charset="0"/>
              <a:buChar char="•"/>
            </a:pPr>
            <a:r>
              <a:rPr lang="en-US" sz="1200" dirty="0"/>
              <a:t>Changes in Current Production system for Replication</a:t>
            </a:r>
            <a:endParaRPr lang="en-IN" sz="1200" dirty="0"/>
          </a:p>
        </p:txBody>
      </p:sp>
      <p:sp>
        <p:nvSpPr>
          <p:cNvPr id="27" name="Rectangle: Rounded Corners 26">
            <a:extLst>
              <a:ext uri="{FF2B5EF4-FFF2-40B4-BE49-F238E27FC236}">
                <a16:creationId xmlns:a16="http://schemas.microsoft.com/office/drawing/2014/main" id="{C9015566-B8EC-4451-B97C-005EED16FCA5}"/>
              </a:ext>
            </a:extLst>
          </p:cNvPr>
          <p:cNvSpPr/>
          <p:nvPr/>
        </p:nvSpPr>
        <p:spPr>
          <a:xfrm>
            <a:off x="7203689" y="987425"/>
            <a:ext cx="1616462" cy="369332"/>
          </a:xfrm>
          <a:prstGeom prst="roundRect">
            <a:avLst/>
          </a:prstGeom>
          <a:solidFill>
            <a:schemeClr val="accent1">
              <a:lumMod val="75000"/>
            </a:schemeClr>
          </a:solidFill>
          <a:ln w="952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TextBox 32">
            <a:extLst>
              <a:ext uri="{FF2B5EF4-FFF2-40B4-BE49-F238E27FC236}">
                <a16:creationId xmlns:a16="http://schemas.microsoft.com/office/drawing/2014/main" id="{D6A93C65-AEA3-426C-A033-39C871BEA093}"/>
              </a:ext>
            </a:extLst>
          </p:cNvPr>
          <p:cNvSpPr txBox="1"/>
          <p:nvPr/>
        </p:nvSpPr>
        <p:spPr>
          <a:xfrm>
            <a:off x="7331695" y="1018202"/>
            <a:ext cx="1360449" cy="307777"/>
          </a:xfrm>
          <a:prstGeom prst="rect">
            <a:avLst/>
          </a:prstGeom>
          <a:noFill/>
        </p:spPr>
        <p:txBody>
          <a:bodyPr wrap="square" rtlCol="0">
            <a:spAutoFit/>
          </a:bodyPr>
          <a:lstStyle/>
          <a:p>
            <a:pPr algn="ctr"/>
            <a:r>
              <a:rPr lang="en-US" sz="1400" b="1" dirty="0">
                <a:solidFill>
                  <a:schemeClr val="bg1"/>
                </a:solidFill>
              </a:rPr>
              <a:t>M&amp;M </a:t>
            </a:r>
          </a:p>
        </p:txBody>
      </p:sp>
      <p:sp>
        <p:nvSpPr>
          <p:cNvPr id="34" name="Rectangle: Rounded Corners 33">
            <a:extLst>
              <a:ext uri="{FF2B5EF4-FFF2-40B4-BE49-F238E27FC236}">
                <a16:creationId xmlns:a16="http://schemas.microsoft.com/office/drawing/2014/main" id="{3BE5BBC2-BCF2-4E5E-A93D-D1C5AC5FAE65}"/>
              </a:ext>
            </a:extLst>
          </p:cNvPr>
          <p:cNvSpPr/>
          <p:nvPr/>
        </p:nvSpPr>
        <p:spPr>
          <a:xfrm>
            <a:off x="7203689" y="1400597"/>
            <a:ext cx="1616462" cy="3331741"/>
          </a:xfrm>
          <a:prstGeom prst="roundRect">
            <a:avLst>
              <a:gd name="adj" fmla="val 9309"/>
            </a:avLst>
          </a:prstGeom>
          <a:solidFill>
            <a:schemeClr val="accent1">
              <a:lumMod val="20000"/>
              <a:lumOff val="80000"/>
            </a:schemeClr>
          </a:solid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5" name="TextBox 34">
            <a:extLst>
              <a:ext uri="{FF2B5EF4-FFF2-40B4-BE49-F238E27FC236}">
                <a16:creationId xmlns:a16="http://schemas.microsoft.com/office/drawing/2014/main" id="{CB9A126D-2438-434D-828A-37AD45221BBB}"/>
              </a:ext>
            </a:extLst>
          </p:cNvPr>
          <p:cNvSpPr txBox="1"/>
          <p:nvPr/>
        </p:nvSpPr>
        <p:spPr>
          <a:xfrm>
            <a:off x="7279657" y="1568605"/>
            <a:ext cx="1488456" cy="1200329"/>
          </a:xfrm>
          <a:prstGeom prst="rect">
            <a:avLst/>
          </a:prstGeom>
          <a:noFill/>
        </p:spPr>
        <p:txBody>
          <a:bodyPr wrap="square" rtlCol="0">
            <a:spAutoFit/>
          </a:bodyPr>
          <a:lstStyle/>
          <a:p>
            <a:pPr marL="177800" indent="-177800">
              <a:spcAft>
                <a:spcPts val="1200"/>
              </a:spcAft>
              <a:buFont typeface="Arial" panose="020B0604020202020204" pitchFamily="34" charset="0"/>
              <a:buChar char="•"/>
            </a:pPr>
            <a:r>
              <a:rPr lang="en-US" sz="1200" dirty="0"/>
              <a:t>User Acceptance Testing will be performed by  M&amp;M Business Users. </a:t>
            </a:r>
            <a:endParaRPr lang="en-IN" sz="1200" dirty="0"/>
          </a:p>
        </p:txBody>
      </p:sp>
      <p:sp>
        <p:nvSpPr>
          <p:cNvPr id="36" name="TextBox 35">
            <a:extLst>
              <a:ext uri="{FF2B5EF4-FFF2-40B4-BE49-F238E27FC236}">
                <a16:creationId xmlns:a16="http://schemas.microsoft.com/office/drawing/2014/main" id="{6E8BB3E1-36AB-4868-8B78-822A0A5A299B}"/>
              </a:ext>
            </a:extLst>
          </p:cNvPr>
          <p:cNvSpPr txBox="1"/>
          <p:nvPr/>
        </p:nvSpPr>
        <p:spPr>
          <a:xfrm>
            <a:off x="2155901" y="1568605"/>
            <a:ext cx="4839629" cy="2308324"/>
          </a:xfrm>
          <a:prstGeom prst="rect">
            <a:avLst/>
          </a:prstGeom>
          <a:noFill/>
        </p:spPr>
        <p:txBody>
          <a:bodyPr wrap="square" rtlCol="0">
            <a:spAutoFit/>
          </a:bodyPr>
          <a:lstStyle/>
          <a:p>
            <a:pPr marL="177800" indent="-177800">
              <a:spcAft>
                <a:spcPts val="1200"/>
              </a:spcAft>
              <a:buFont typeface="Arial" panose="020B0604020202020204" pitchFamily="34" charset="0"/>
              <a:buChar char="•"/>
            </a:pPr>
            <a:r>
              <a:rPr lang="en-US" sz="1200" dirty="0"/>
              <a:t>Provide Backup Plan to M&amp;M to initiate Backups</a:t>
            </a:r>
          </a:p>
          <a:p>
            <a:pPr marL="177800" indent="-177800">
              <a:spcAft>
                <a:spcPts val="1200"/>
              </a:spcAft>
              <a:buFont typeface="Arial" panose="020B0604020202020204" pitchFamily="34" charset="0"/>
              <a:buChar char="•"/>
            </a:pPr>
            <a:r>
              <a:rPr lang="en-US" sz="1200" dirty="0"/>
              <a:t>Provide Parameters for Replications to M&amp;M team</a:t>
            </a:r>
          </a:p>
          <a:p>
            <a:pPr marL="177800" indent="-177800">
              <a:spcAft>
                <a:spcPts val="1200"/>
              </a:spcAft>
              <a:buFont typeface="Arial" panose="020B0604020202020204" pitchFamily="34" charset="0"/>
              <a:buChar char="•"/>
            </a:pPr>
            <a:r>
              <a:rPr lang="en-US" sz="1200" dirty="0"/>
              <a:t>Installation of SAP systems at Sify DC</a:t>
            </a:r>
          </a:p>
          <a:p>
            <a:pPr marL="177800" indent="-177800">
              <a:spcAft>
                <a:spcPts val="1200"/>
              </a:spcAft>
              <a:buFont typeface="Arial" panose="020B0604020202020204" pitchFamily="34" charset="0"/>
              <a:buChar char="•"/>
            </a:pPr>
            <a:r>
              <a:rPr lang="en-US" sz="1200" dirty="0"/>
              <a:t>Enable Replication parameters at DR(Sify) site</a:t>
            </a:r>
          </a:p>
          <a:p>
            <a:pPr marL="177800" indent="-177800">
              <a:spcAft>
                <a:spcPts val="1200"/>
              </a:spcAft>
              <a:buFont typeface="Arial" panose="020B0604020202020204" pitchFamily="34" charset="0"/>
              <a:buChar char="•"/>
            </a:pPr>
            <a:r>
              <a:rPr lang="en-US" sz="1200" dirty="0"/>
              <a:t>Switchover from current DC to Sify DC</a:t>
            </a:r>
          </a:p>
          <a:p>
            <a:pPr marL="177800" indent="-177800">
              <a:spcAft>
                <a:spcPts val="1200"/>
              </a:spcAft>
              <a:buFont typeface="Arial" panose="020B0604020202020204" pitchFamily="34" charset="0"/>
              <a:buChar char="•"/>
            </a:pPr>
            <a:r>
              <a:rPr lang="en-US" sz="1200" dirty="0"/>
              <a:t>Installation of SAP in NDR location (</a:t>
            </a:r>
            <a:r>
              <a:rPr lang="en-US" sz="1200" dirty="0" err="1"/>
              <a:t>SifyDC</a:t>
            </a:r>
            <a:r>
              <a:rPr lang="en-US" sz="1200" dirty="0"/>
              <a:t>)</a:t>
            </a:r>
          </a:p>
          <a:p>
            <a:pPr marL="177800" indent="-177800">
              <a:spcAft>
                <a:spcPts val="1200"/>
              </a:spcAft>
              <a:buFont typeface="Arial" panose="020B0604020202020204" pitchFamily="34" charset="0"/>
              <a:buChar char="•"/>
            </a:pPr>
            <a:r>
              <a:rPr lang="en-US" sz="1200" dirty="0"/>
              <a:t>Enabling Replication  between Sify DC and DR</a:t>
            </a:r>
            <a:endParaRPr lang="en-IN" sz="1200" dirty="0"/>
          </a:p>
        </p:txBody>
      </p:sp>
    </p:spTree>
    <p:extLst>
      <p:ext uri="{BB962C8B-B14F-4D97-AF65-F5344CB8AC3E}">
        <p14:creationId xmlns:p14="http://schemas.microsoft.com/office/powerpoint/2010/main" val="742805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6E1E6-60C2-3A48-9DA2-ED4523EE521A}"/>
              </a:ext>
            </a:extLst>
          </p:cNvPr>
          <p:cNvSpPr>
            <a:spLocks noGrp="1"/>
          </p:cNvSpPr>
          <p:nvPr>
            <p:ph type="title"/>
          </p:nvPr>
        </p:nvSpPr>
        <p:spPr/>
        <p:txBody>
          <a:bodyPr/>
          <a:lstStyle/>
          <a:p>
            <a:r>
              <a:rPr lang="en-US" dirty="0">
                <a:latin typeface="+mj-lt"/>
              </a:rPr>
              <a:t>DC – NDR replication for clustered environment</a:t>
            </a:r>
          </a:p>
        </p:txBody>
      </p:sp>
      <p:sp>
        <p:nvSpPr>
          <p:cNvPr id="26" name="Rectangle 25"/>
          <p:cNvSpPr/>
          <p:nvPr/>
        </p:nvSpPr>
        <p:spPr>
          <a:xfrm>
            <a:off x="435102" y="988749"/>
            <a:ext cx="1475793" cy="338554"/>
          </a:xfrm>
          <a:prstGeom prst="rect">
            <a:avLst/>
          </a:prstGeom>
          <a:solidFill>
            <a:schemeClr val="accent3">
              <a:lumMod val="75000"/>
            </a:schemeClr>
          </a:solidFill>
        </p:spPr>
        <p:txBody>
          <a:bodyPr wrap="square">
            <a:spAutoFit/>
          </a:bodyPr>
          <a:lstStyle/>
          <a:p>
            <a:pPr algn="ctr" defTabSz="685800"/>
            <a:r>
              <a:rPr lang="en-US" sz="800">
                <a:solidFill>
                  <a:prstClr val="black"/>
                </a:solidFill>
                <a:latin typeface="+mj-lt"/>
              </a:rPr>
              <a:t>SD Flex </a:t>
            </a:r>
            <a:r>
              <a:rPr lang="en-US" sz="800" b="1">
                <a:solidFill>
                  <a:prstClr val="black"/>
                </a:solidFill>
                <a:latin typeface="+mj-lt"/>
              </a:rPr>
              <a:t>8P / 12TB </a:t>
            </a:r>
            <a:r>
              <a:rPr lang="en-US" sz="800">
                <a:solidFill>
                  <a:prstClr val="black"/>
                </a:solidFill>
                <a:latin typeface="+mj-lt"/>
              </a:rPr>
              <a:t>compute block (Production) </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6905" y="3944103"/>
            <a:ext cx="1404037" cy="423179"/>
          </a:xfrm>
          <a:prstGeom prst="rect">
            <a:avLst/>
          </a:prstGeom>
        </p:spPr>
      </p:pic>
      <p:pic>
        <p:nvPicPr>
          <p:cNvPr id="28" name="Picture 2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44280" y="3989707"/>
            <a:ext cx="1404037" cy="423179"/>
          </a:xfrm>
          <a:prstGeom prst="rect">
            <a:avLst/>
          </a:prstGeom>
        </p:spPr>
      </p:pic>
      <p:sp>
        <p:nvSpPr>
          <p:cNvPr id="32" name="Rectangle 31"/>
          <p:cNvSpPr/>
          <p:nvPr/>
        </p:nvSpPr>
        <p:spPr>
          <a:xfrm>
            <a:off x="2984520" y="988749"/>
            <a:ext cx="1475793" cy="338554"/>
          </a:xfrm>
          <a:prstGeom prst="rect">
            <a:avLst/>
          </a:prstGeom>
          <a:solidFill>
            <a:schemeClr val="accent3">
              <a:lumMod val="75000"/>
            </a:schemeClr>
          </a:solidFill>
        </p:spPr>
        <p:txBody>
          <a:bodyPr wrap="square">
            <a:spAutoFit/>
          </a:bodyPr>
          <a:lstStyle/>
          <a:p>
            <a:pPr algn="ctr" defTabSz="685800"/>
            <a:r>
              <a:rPr lang="en-US" sz="800">
                <a:solidFill>
                  <a:prstClr val="black"/>
                </a:solidFill>
                <a:latin typeface="+mj-lt"/>
              </a:rPr>
              <a:t>SD Flex </a:t>
            </a:r>
            <a:r>
              <a:rPr lang="en-US" sz="800" b="1">
                <a:solidFill>
                  <a:prstClr val="black"/>
                </a:solidFill>
                <a:latin typeface="+mj-lt"/>
              </a:rPr>
              <a:t>8P/12TB</a:t>
            </a:r>
            <a:r>
              <a:rPr lang="en-US" sz="800">
                <a:solidFill>
                  <a:prstClr val="black"/>
                </a:solidFill>
                <a:latin typeface="+mj-lt"/>
              </a:rPr>
              <a:t> compute block (Near DR) </a:t>
            </a:r>
          </a:p>
        </p:txBody>
      </p:sp>
      <p:grpSp>
        <p:nvGrpSpPr>
          <p:cNvPr id="9" name="Group 8">
            <a:extLst>
              <a:ext uri="{FF2B5EF4-FFF2-40B4-BE49-F238E27FC236}">
                <a16:creationId xmlns:a16="http://schemas.microsoft.com/office/drawing/2014/main" id="{34989556-3722-48D3-8E9B-13ACF985D009}"/>
              </a:ext>
            </a:extLst>
          </p:cNvPr>
          <p:cNvGrpSpPr/>
          <p:nvPr/>
        </p:nvGrpSpPr>
        <p:grpSpPr>
          <a:xfrm>
            <a:off x="460858" y="1328841"/>
            <a:ext cx="3783975" cy="1915972"/>
            <a:chOff x="371004" y="1282587"/>
            <a:chExt cx="5045299" cy="3321845"/>
          </a:xfrm>
        </p:grpSpPr>
        <p:grpSp>
          <p:nvGrpSpPr>
            <p:cNvPr id="13" name="Group 12">
              <a:extLst>
                <a:ext uri="{FF2B5EF4-FFF2-40B4-BE49-F238E27FC236}">
                  <a16:creationId xmlns:a16="http://schemas.microsoft.com/office/drawing/2014/main" id="{FC66FD83-E2F9-624E-99DA-F4754E72ED4B}"/>
                </a:ext>
              </a:extLst>
            </p:cNvPr>
            <p:cNvGrpSpPr/>
            <p:nvPr/>
          </p:nvGrpSpPr>
          <p:grpSpPr>
            <a:xfrm>
              <a:off x="371004" y="1282587"/>
              <a:ext cx="1508760" cy="3276600"/>
              <a:chOff x="9913619" y="347016"/>
              <a:chExt cx="1508760" cy="2110208"/>
            </a:xfrm>
          </p:grpSpPr>
          <p:pic>
            <p:nvPicPr>
              <p:cNvPr id="48" name="Picture 47">
                <a:extLst>
                  <a:ext uri="{FF2B5EF4-FFF2-40B4-BE49-F238E27FC236}">
                    <a16:creationId xmlns:a16="http://schemas.microsoft.com/office/drawing/2014/main" id="{F62412E6-08B0-CE4A-99F5-D51DB088EDB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913619" y="347016"/>
                <a:ext cx="1508760" cy="2110208"/>
              </a:xfrm>
              <a:prstGeom prst="rect">
                <a:avLst/>
              </a:prstGeom>
            </p:spPr>
          </p:pic>
          <p:sp>
            <p:nvSpPr>
              <p:cNvPr id="12" name="Rectangle 11">
                <a:extLst>
                  <a:ext uri="{FF2B5EF4-FFF2-40B4-BE49-F238E27FC236}">
                    <a16:creationId xmlns:a16="http://schemas.microsoft.com/office/drawing/2014/main" id="{704D3B06-4847-4044-B71A-A39517597BD4}"/>
                  </a:ext>
                </a:extLst>
              </p:cNvPr>
              <p:cNvSpPr/>
              <p:nvPr/>
            </p:nvSpPr>
            <p:spPr bwMode="ltGray">
              <a:xfrm>
                <a:off x="10210800" y="482769"/>
                <a:ext cx="536264" cy="92352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90000"/>
                  </a:lnSpc>
                </a:pPr>
                <a:endParaRPr lang="en-US" sz="1000" err="1">
                  <a:solidFill>
                    <a:prstClr val="white"/>
                  </a:solidFill>
                  <a:latin typeface="+mj-lt"/>
                </a:endParaRPr>
              </a:p>
            </p:txBody>
          </p:sp>
        </p:gr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10460" y="1330596"/>
              <a:ext cx="1505843" cy="3273836"/>
            </a:xfrm>
            <a:prstGeom prst="rect">
              <a:avLst/>
            </a:prstGeom>
          </p:spPr>
        </p:pic>
        <p:sp>
          <p:nvSpPr>
            <p:cNvPr id="24" name="Curved Down Arrow 23"/>
            <p:cNvSpPr/>
            <p:nvPr/>
          </p:nvSpPr>
          <p:spPr bwMode="ltGray">
            <a:xfrm>
              <a:off x="1783016" y="2853240"/>
              <a:ext cx="2224193" cy="510908"/>
            </a:xfrm>
            <a:prstGeom prst="curvedDownArrow">
              <a:avLst/>
            </a:prstGeom>
            <a:solidFill>
              <a:schemeClr val="accent6"/>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90000"/>
                </a:lnSpc>
              </a:pPr>
              <a:endParaRPr lang="en-GB" sz="1000" err="1">
                <a:solidFill>
                  <a:prstClr val="black"/>
                </a:solidFill>
                <a:latin typeface="+mj-lt"/>
              </a:endParaRPr>
            </a:p>
          </p:txBody>
        </p:sp>
        <p:sp>
          <p:nvSpPr>
            <p:cNvPr id="25" name="TextBox 24"/>
            <p:cNvSpPr txBox="1"/>
            <p:nvPr/>
          </p:nvSpPr>
          <p:spPr>
            <a:xfrm>
              <a:off x="2024449" y="2116098"/>
              <a:ext cx="1811124" cy="622177"/>
            </a:xfrm>
            <a:prstGeom prst="rect">
              <a:avLst/>
            </a:prstGeom>
            <a:noFill/>
          </p:spPr>
          <p:txBody>
            <a:bodyPr wrap="square" lIns="0" tIns="0" rIns="0" bIns="0" rtlCol="0">
              <a:noAutofit/>
            </a:bodyPr>
            <a:lstStyle/>
            <a:p>
              <a:pPr algn="ctr" defTabSz="685800">
                <a:lnSpc>
                  <a:spcPct val="90000"/>
                </a:lnSpc>
              </a:pPr>
              <a:r>
                <a:rPr lang="en-US" sz="1000" dirty="0">
                  <a:solidFill>
                    <a:prstClr val="black"/>
                  </a:solidFill>
                  <a:latin typeface="+mj-lt"/>
                </a:rPr>
                <a:t>HPE </a:t>
              </a:r>
              <a:r>
                <a:rPr lang="en-US" sz="1000" dirty="0" err="1">
                  <a:solidFill>
                    <a:prstClr val="black"/>
                  </a:solidFill>
                  <a:latin typeface="+mj-lt"/>
                </a:rPr>
                <a:t>Serviceguard</a:t>
              </a:r>
              <a:endParaRPr lang="en-US" sz="1000" dirty="0">
                <a:solidFill>
                  <a:prstClr val="black"/>
                </a:solidFill>
                <a:latin typeface="+mj-lt"/>
              </a:endParaRPr>
            </a:p>
            <a:p>
              <a:pPr algn="ctr" defTabSz="685800">
                <a:lnSpc>
                  <a:spcPct val="90000"/>
                </a:lnSpc>
              </a:pPr>
              <a:r>
                <a:rPr lang="en-US" sz="1000" dirty="0">
                  <a:solidFill>
                    <a:prstClr val="black"/>
                  </a:solidFill>
                  <a:latin typeface="+mj-lt"/>
                </a:rPr>
                <a:t>For SAP HANA</a:t>
              </a:r>
              <a:endParaRPr lang="en-GB" sz="1000" dirty="0">
                <a:solidFill>
                  <a:prstClr val="black"/>
                </a:solidFill>
                <a:latin typeface="+mj-lt"/>
              </a:endParaRPr>
            </a:p>
          </p:txBody>
        </p:sp>
        <p:sp>
          <p:nvSpPr>
            <p:cNvPr id="6" name="Arrow: Right 5">
              <a:extLst>
                <a:ext uri="{FF2B5EF4-FFF2-40B4-BE49-F238E27FC236}">
                  <a16:creationId xmlns:a16="http://schemas.microsoft.com/office/drawing/2014/main" id="{18BDAA49-39F3-4B61-94B0-0E82622C62D7}"/>
                </a:ext>
              </a:extLst>
            </p:cNvPr>
            <p:cNvSpPr/>
            <p:nvPr/>
          </p:nvSpPr>
          <p:spPr bwMode="ltGray">
            <a:xfrm>
              <a:off x="1783016" y="3479111"/>
              <a:ext cx="2224193" cy="510908"/>
            </a:xfrm>
            <a:prstGeom prst="rightArrow">
              <a:avLst/>
            </a:prstGeom>
            <a:solidFill>
              <a:schemeClr val="accent6"/>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90000"/>
                </a:lnSpc>
              </a:pPr>
              <a:r>
                <a:rPr lang="en-IN" sz="1000">
                  <a:solidFill>
                    <a:prstClr val="black"/>
                  </a:solidFill>
                  <a:latin typeface="+mj-lt"/>
                </a:rPr>
                <a:t>Sync Replication</a:t>
              </a:r>
            </a:p>
          </p:txBody>
        </p:sp>
      </p:grpSp>
      <p:cxnSp>
        <p:nvCxnSpPr>
          <p:cNvPr id="21" name="Straight Connector 20">
            <a:extLst>
              <a:ext uri="{FF2B5EF4-FFF2-40B4-BE49-F238E27FC236}">
                <a16:creationId xmlns:a16="http://schemas.microsoft.com/office/drawing/2014/main" id="{CCB7D94E-EBDC-4109-B062-1429A037707D}"/>
              </a:ext>
            </a:extLst>
          </p:cNvPr>
          <p:cNvCxnSpPr>
            <a:cxnSpLocks/>
          </p:cNvCxnSpPr>
          <p:nvPr/>
        </p:nvCxnSpPr>
        <p:spPr>
          <a:xfrm>
            <a:off x="2353939" y="1281337"/>
            <a:ext cx="0" cy="3283083"/>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DA01BE95-C4AA-4559-921E-3CCE0FFDE567}"/>
              </a:ext>
            </a:extLst>
          </p:cNvPr>
          <p:cNvSpPr/>
          <p:nvPr/>
        </p:nvSpPr>
        <p:spPr>
          <a:xfrm>
            <a:off x="1547438" y="4564421"/>
            <a:ext cx="1577437" cy="215444"/>
          </a:xfrm>
          <a:prstGeom prst="rect">
            <a:avLst/>
          </a:prstGeom>
          <a:solidFill>
            <a:schemeClr val="accent3">
              <a:lumMod val="75000"/>
            </a:schemeClr>
          </a:solidFill>
        </p:spPr>
        <p:txBody>
          <a:bodyPr wrap="square">
            <a:spAutoFit/>
          </a:bodyPr>
          <a:lstStyle/>
          <a:p>
            <a:pPr algn="ctr" defTabSz="685800"/>
            <a:r>
              <a:rPr lang="en-US" sz="800" b="1">
                <a:solidFill>
                  <a:prstClr val="black"/>
                </a:solidFill>
                <a:latin typeface="+mj-lt"/>
              </a:rPr>
              <a:t>Sify DC#1 &amp; Sify NDR#1</a:t>
            </a:r>
          </a:p>
        </p:txBody>
      </p:sp>
      <p:sp>
        <p:nvSpPr>
          <p:cNvPr id="10" name="AutoShape 2" descr="Image result for DL380">
            <a:extLst>
              <a:ext uri="{FF2B5EF4-FFF2-40B4-BE49-F238E27FC236}">
                <a16:creationId xmlns:a16="http://schemas.microsoft.com/office/drawing/2014/main" id="{9DC2AF27-938D-46EA-AFE9-43E8C30AC67E}"/>
              </a:ext>
            </a:extLst>
          </p:cNvPr>
          <p:cNvSpPr>
            <a:spLocks noChangeAspect="1" noChangeArrowheads="1"/>
          </p:cNvSpPr>
          <p:nvPr/>
        </p:nvSpPr>
        <p:spPr bwMode="auto">
          <a:xfrm>
            <a:off x="4640305" y="2778443"/>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IN" sz="1350">
              <a:solidFill>
                <a:prstClr val="black"/>
              </a:solidFill>
              <a:latin typeface="+mj-lt"/>
            </a:endParaRPr>
          </a:p>
        </p:txBody>
      </p:sp>
      <p:pic>
        <p:nvPicPr>
          <p:cNvPr id="14" name="Picture 13">
            <a:extLst>
              <a:ext uri="{FF2B5EF4-FFF2-40B4-BE49-F238E27FC236}">
                <a16:creationId xmlns:a16="http://schemas.microsoft.com/office/drawing/2014/main" id="{C93333A8-592A-420E-B667-9C247210A1FF}"/>
              </a:ext>
            </a:extLst>
          </p:cNvPr>
          <p:cNvPicPr>
            <a:picLocks noChangeAspect="1"/>
          </p:cNvPicPr>
          <p:nvPr/>
        </p:nvPicPr>
        <p:blipFill>
          <a:blip r:embed="rId5"/>
          <a:stretch>
            <a:fillRect/>
          </a:stretch>
        </p:blipFill>
        <p:spPr>
          <a:xfrm>
            <a:off x="944740" y="3436264"/>
            <a:ext cx="914286" cy="207143"/>
          </a:xfrm>
          <a:prstGeom prst="rect">
            <a:avLst/>
          </a:prstGeom>
        </p:spPr>
      </p:pic>
      <p:pic>
        <p:nvPicPr>
          <p:cNvPr id="31" name="Picture 30">
            <a:extLst>
              <a:ext uri="{FF2B5EF4-FFF2-40B4-BE49-F238E27FC236}">
                <a16:creationId xmlns:a16="http://schemas.microsoft.com/office/drawing/2014/main" id="{43025D57-2D7D-461E-8680-DDF554EEA117}"/>
              </a:ext>
            </a:extLst>
          </p:cNvPr>
          <p:cNvPicPr>
            <a:picLocks noChangeAspect="1"/>
          </p:cNvPicPr>
          <p:nvPr/>
        </p:nvPicPr>
        <p:blipFill>
          <a:blip r:embed="rId5"/>
          <a:stretch>
            <a:fillRect/>
          </a:stretch>
        </p:blipFill>
        <p:spPr>
          <a:xfrm>
            <a:off x="3196983" y="3467208"/>
            <a:ext cx="914286" cy="207143"/>
          </a:xfrm>
          <a:prstGeom prst="rect">
            <a:avLst/>
          </a:prstGeom>
        </p:spPr>
      </p:pic>
      <p:sp>
        <p:nvSpPr>
          <p:cNvPr id="34" name="Curved Down Arrow 23">
            <a:extLst>
              <a:ext uri="{FF2B5EF4-FFF2-40B4-BE49-F238E27FC236}">
                <a16:creationId xmlns:a16="http://schemas.microsoft.com/office/drawing/2014/main" id="{DAF365A4-CC65-41F7-97FD-863870EAF824}"/>
              </a:ext>
            </a:extLst>
          </p:cNvPr>
          <p:cNvSpPr/>
          <p:nvPr/>
        </p:nvSpPr>
        <p:spPr bwMode="ltGray">
          <a:xfrm>
            <a:off x="1641853" y="3220520"/>
            <a:ext cx="1668145" cy="294681"/>
          </a:xfrm>
          <a:prstGeom prst="curvedDownArrow">
            <a:avLst/>
          </a:prstGeom>
          <a:solidFill>
            <a:schemeClr val="accent6"/>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90000"/>
              </a:lnSpc>
            </a:pPr>
            <a:endParaRPr lang="en-GB" err="1">
              <a:solidFill>
                <a:prstClr val="black"/>
              </a:solidFill>
              <a:latin typeface="+mj-lt"/>
            </a:endParaRPr>
          </a:p>
        </p:txBody>
      </p:sp>
      <p:sp>
        <p:nvSpPr>
          <p:cNvPr id="35" name="TextBox 34">
            <a:extLst>
              <a:ext uri="{FF2B5EF4-FFF2-40B4-BE49-F238E27FC236}">
                <a16:creationId xmlns:a16="http://schemas.microsoft.com/office/drawing/2014/main" id="{A0B3F267-8B31-49BB-8938-8457C86F3D46}"/>
              </a:ext>
            </a:extLst>
          </p:cNvPr>
          <p:cNvSpPr txBox="1"/>
          <p:nvPr/>
        </p:nvSpPr>
        <p:spPr>
          <a:xfrm>
            <a:off x="1788954" y="3082577"/>
            <a:ext cx="1358343" cy="493050"/>
          </a:xfrm>
          <a:prstGeom prst="rect">
            <a:avLst/>
          </a:prstGeom>
          <a:noFill/>
        </p:spPr>
        <p:txBody>
          <a:bodyPr wrap="square" lIns="0" tIns="0" rIns="0" bIns="0" rtlCol="0">
            <a:noAutofit/>
          </a:bodyPr>
          <a:lstStyle/>
          <a:p>
            <a:pPr algn="ctr" defTabSz="685800">
              <a:lnSpc>
                <a:spcPct val="90000"/>
              </a:lnSpc>
            </a:pPr>
            <a:r>
              <a:rPr lang="en-US" sz="1000" dirty="0">
                <a:solidFill>
                  <a:prstClr val="black"/>
                </a:solidFill>
                <a:latin typeface="+mj-lt"/>
              </a:rPr>
              <a:t>HPE </a:t>
            </a:r>
            <a:r>
              <a:rPr lang="en-US" sz="1000" dirty="0" err="1">
                <a:solidFill>
                  <a:prstClr val="black"/>
                </a:solidFill>
                <a:latin typeface="+mj-lt"/>
              </a:rPr>
              <a:t>Serviceguard</a:t>
            </a:r>
            <a:endParaRPr lang="en-US" sz="1000" dirty="0">
              <a:solidFill>
                <a:prstClr val="black"/>
              </a:solidFill>
              <a:latin typeface="+mj-lt"/>
            </a:endParaRPr>
          </a:p>
          <a:p>
            <a:pPr algn="ctr" defTabSz="685800">
              <a:lnSpc>
                <a:spcPct val="90000"/>
              </a:lnSpc>
            </a:pPr>
            <a:r>
              <a:rPr lang="en-US" sz="1000" dirty="0">
                <a:solidFill>
                  <a:prstClr val="black"/>
                </a:solidFill>
                <a:latin typeface="+mj-lt"/>
              </a:rPr>
              <a:t>Cluster</a:t>
            </a:r>
          </a:p>
          <a:p>
            <a:pPr algn="ctr" defTabSz="685800">
              <a:lnSpc>
                <a:spcPct val="90000"/>
              </a:lnSpc>
            </a:pPr>
            <a:r>
              <a:rPr lang="en-US" sz="1000" dirty="0">
                <a:solidFill>
                  <a:prstClr val="black"/>
                </a:solidFill>
                <a:latin typeface="+mj-lt"/>
              </a:rPr>
              <a:t>For ECC CI</a:t>
            </a:r>
            <a:endParaRPr lang="en-GB" sz="1000" dirty="0">
              <a:solidFill>
                <a:prstClr val="black"/>
              </a:solidFill>
              <a:latin typeface="+mj-lt"/>
            </a:endParaRPr>
          </a:p>
        </p:txBody>
      </p:sp>
      <p:sp>
        <p:nvSpPr>
          <p:cNvPr id="15" name="TextBox 14">
            <a:extLst>
              <a:ext uri="{FF2B5EF4-FFF2-40B4-BE49-F238E27FC236}">
                <a16:creationId xmlns:a16="http://schemas.microsoft.com/office/drawing/2014/main" id="{7B3CD6E0-488D-418E-A5E5-7F02CAC2526E}"/>
              </a:ext>
            </a:extLst>
          </p:cNvPr>
          <p:cNvSpPr txBox="1"/>
          <p:nvPr/>
        </p:nvSpPr>
        <p:spPr>
          <a:xfrm>
            <a:off x="818860" y="3701511"/>
            <a:ext cx="1040167" cy="242390"/>
          </a:xfrm>
          <a:prstGeom prst="rect">
            <a:avLst/>
          </a:prstGeom>
          <a:noFill/>
        </p:spPr>
        <p:txBody>
          <a:bodyPr wrap="none" lIns="0" tIns="0" rIns="0" bIns="0" rtlCol="0">
            <a:noAutofit/>
          </a:bodyPr>
          <a:lstStyle/>
          <a:p>
            <a:pPr algn="ctr" defTabSz="685800">
              <a:lnSpc>
                <a:spcPct val="90000"/>
              </a:lnSpc>
            </a:pPr>
            <a:r>
              <a:rPr lang="en-US" sz="1050" b="1">
                <a:solidFill>
                  <a:prstClr val="black"/>
                </a:solidFill>
                <a:latin typeface="+mj-lt"/>
              </a:rPr>
              <a:t>S</a:t>
            </a:r>
            <a:r>
              <a:rPr lang="en-IN" sz="1050" b="1" err="1">
                <a:solidFill>
                  <a:prstClr val="black"/>
                </a:solidFill>
                <a:latin typeface="+mj-lt"/>
              </a:rPr>
              <a:t>erver</a:t>
            </a:r>
            <a:r>
              <a:rPr lang="en-IN" sz="1050" b="1">
                <a:solidFill>
                  <a:prstClr val="black"/>
                </a:solidFill>
                <a:latin typeface="+mj-lt"/>
              </a:rPr>
              <a:t> 01</a:t>
            </a:r>
          </a:p>
        </p:txBody>
      </p:sp>
      <p:sp>
        <p:nvSpPr>
          <p:cNvPr id="37" name="TextBox 36">
            <a:extLst>
              <a:ext uri="{FF2B5EF4-FFF2-40B4-BE49-F238E27FC236}">
                <a16:creationId xmlns:a16="http://schemas.microsoft.com/office/drawing/2014/main" id="{72440C1B-FCF5-4F1C-9319-107846F42C4E}"/>
              </a:ext>
            </a:extLst>
          </p:cNvPr>
          <p:cNvSpPr txBox="1"/>
          <p:nvPr/>
        </p:nvSpPr>
        <p:spPr>
          <a:xfrm>
            <a:off x="3163366" y="3699092"/>
            <a:ext cx="1040167" cy="242390"/>
          </a:xfrm>
          <a:prstGeom prst="rect">
            <a:avLst/>
          </a:prstGeom>
          <a:noFill/>
        </p:spPr>
        <p:txBody>
          <a:bodyPr wrap="none" lIns="0" tIns="0" rIns="0" bIns="0" rtlCol="0">
            <a:noAutofit/>
          </a:bodyPr>
          <a:lstStyle/>
          <a:p>
            <a:pPr algn="ctr" defTabSz="685800">
              <a:lnSpc>
                <a:spcPct val="90000"/>
              </a:lnSpc>
            </a:pPr>
            <a:r>
              <a:rPr lang="en-US" sz="1050" b="1">
                <a:solidFill>
                  <a:prstClr val="black"/>
                </a:solidFill>
                <a:latin typeface="+mj-lt"/>
              </a:rPr>
              <a:t>S</a:t>
            </a:r>
            <a:r>
              <a:rPr lang="en-IN" sz="1050" b="1" err="1">
                <a:solidFill>
                  <a:prstClr val="black"/>
                </a:solidFill>
                <a:latin typeface="+mj-lt"/>
              </a:rPr>
              <a:t>erver</a:t>
            </a:r>
            <a:r>
              <a:rPr lang="en-IN" sz="1050" b="1">
                <a:solidFill>
                  <a:prstClr val="black"/>
                </a:solidFill>
                <a:latin typeface="+mj-lt"/>
              </a:rPr>
              <a:t> 02</a:t>
            </a:r>
          </a:p>
        </p:txBody>
      </p:sp>
      <p:sp>
        <p:nvSpPr>
          <p:cNvPr id="8" name="TextBox 7">
            <a:extLst>
              <a:ext uri="{FF2B5EF4-FFF2-40B4-BE49-F238E27FC236}">
                <a16:creationId xmlns:a16="http://schemas.microsoft.com/office/drawing/2014/main" id="{A14EE06F-8B91-1144-9435-9E725E116775}"/>
              </a:ext>
            </a:extLst>
          </p:cNvPr>
          <p:cNvSpPr txBox="1"/>
          <p:nvPr/>
        </p:nvSpPr>
        <p:spPr>
          <a:xfrm>
            <a:off x="3383005" y="3699091"/>
            <a:ext cx="685800" cy="685800"/>
          </a:xfrm>
          <a:prstGeom prst="rect">
            <a:avLst/>
          </a:prstGeom>
          <a:noFill/>
        </p:spPr>
        <p:txBody>
          <a:bodyPr wrap="none" lIns="0" tIns="0" rIns="0" bIns="0" rtlCol="0">
            <a:noAutofit/>
          </a:bodyPr>
          <a:lstStyle/>
          <a:p>
            <a:pPr defTabSz="685800">
              <a:lnSpc>
                <a:spcPct val="90000"/>
              </a:lnSpc>
            </a:pPr>
            <a:endParaRPr lang="en-US" sz="1350">
              <a:solidFill>
                <a:prstClr val="black"/>
              </a:solidFill>
              <a:latin typeface="+mj-lt"/>
            </a:endParaRPr>
          </a:p>
        </p:txBody>
      </p:sp>
      <p:sp>
        <p:nvSpPr>
          <p:cNvPr id="38" name="TextBox 37">
            <a:extLst>
              <a:ext uri="{FF2B5EF4-FFF2-40B4-BE49-F238E27FC236}">
                <a16:creationId xmlns:a16="http://schemas.microsoft.com/office/drawing/2014/main" id="{A4673DD9-A4BA-4D6B-B3E9-E44CB9CFD7E7}"/>
              </a:ext>
            </a:extLst>
          </p:cNvPr>
          <p:cNvSpPr txBox="1"/>
          <p:nvPr/>
        </p:nvSpPr>
        <p:spPr>
          <a:xfrm>
            <a:off x="399739" y="4433248"/>
            <a:ext cx="1040167" cy="242390"/>
          </a:xfrm>
          <a:prstGeom prst="rect">
            <a:avLst/>
          </a:prstGeom>
          <a:noFill/>
        </p:spPr>
        <p:txBody>
          <a:bodyPr wrap="none" lIns="0" tIns="0" rIns="0" bIns="0" rtlCol="0">
            <a:noAutofit/>
          </a:bodyPr>
          <a:lstStyle/>
          <a:p>
            <a:pPr algn="ctr" defTabSz="685800">
              <a:lnSpc>
                <a:spcPct val="90000"/>
              </a:lnSpc>
            </a:pPr>
            <a:r>
              <a:rPr lang="en-US" sz="1050" b="1">
                <a:solidFill>
                  <a:prstClr val="black"/>
                </a:solidFill>
                <a:latin typeface="+mj-lt"/>
              </a:rPr>
              <a:t>S</a:t>
            </a:r>
            <a:r>
              <a:rPr lang="en-IN" sz="1050" b="1" err="1">
                <a:solidFill>
                  <a:prstClr val="black"/>
                </a:solidFill>
                <a:latin typeface="+mj-lt"/>
              </a:rPr>
              <a:t>torage</a:t>
            </a:r>
            <a:r>
              <a:rPr lang="en-IN" sz="1050" b="1">
                <a:solidFill>
                  <a:prstClr val="black"/>
                </a:solidFill>
                <a:latin typeface="+mj-lt"/>
              </a:rPr>
              <a:t> 01</a:t>
            </a:r>
          </a:p>
        </p:txBody>
      </p:sp>
      <p:sp>
        <p:nvSpPr>
          <p:cNvPr id="39" name="TextBox 38">
            <a:extLst>
              <a:ext uri="{FF2B5EF4-FFF2-40B4-BE49-F238E27FC236}">
                <a16:creationId xmlns:a16="http://schemas.microsoft.com/office/drawing/2014/main" id="{7DDA8289-21A1-42A3-A716-DD1D36C477BB}"/>
              </a:ext>
            </a:extLst>
          </p:cNvPr>
          <p:cNvSpPr txBox="1"/>
          <p:nvPr/>
        </p:nvSpPr>
        <p:spPr>
          <a:xfrm>
            <a:off x="3355999" y="4547548"/>
            <a:ext cx="1040167" cy="242390"/>
          </a:xfrm>
          <a:prstGeom prst="rect">
            <a:avLst/>
          </a:prstGeom>
          <a:noFill/>
        </p:spPr>
        <p:txBody>
          <a:bodyPr wrap="none" lIns="0" tIns="0" rIns="0" bIns="0" rtlCol="0">
            <a:noAutofit/>
          </a:bodyPr>
          <a:lstStyle/>
          <a:p>
            <a:pPr algn="ctr" defTabSz="685800">
              <a:lnSpc>
                <a:spcPct val="90000"/>
              </a:lnSpc>
            </a:pPr>
            <a:r>
              <a:rPr lang="en-IN" sz="1050" b="1">
                <a:solidFill>
                  <a:prstClr val="black"/>
                </a:solidFill>
                <a:latin typeface="+mj-lt"/>
              </a:rPr>
              <a:t>Storage 02</a:t>
            </a:r>
          </a:p>
        </p:txBody>
      </p:sp>
      <p:sp>
        <p:nvSpPr>
          <p:cNvPr id="29" name="Text Placeholder 4">
            <a:extLst>
              <a:ext uri="{FF2B5EF4-FFF2-40B4-BE49-F238E27FC236}">
                <a16:creationId xmlns:a16="http://schemas.microsoft.com/office/drawing/2014/main" id="{420B152D-BEF2-46CA-ABBF-7FBFB916F4FD}"/>
              </a:ext>
            </a:extLst>
          </p:cNvPr>
          <p:cNvSpPr txBox="1">
            <a:spLocks/>
          </p:cNvSpPr>
          <p:nvPr/>
        </p:nvSpPr>
        <p:spPr bwMode="ltGray">
          <a:xfrm>
            <a:off x="4747837" y="999089"/>
            <a:ext cx="4072314" cy="3733250"/>
          </a:xfrm>
          <a:prstGeom prst="rect">
            <a:avLst/>
          </a:prstGeom>
          <a:solidFill>
            <a:schemeClr val="accent1">
              <a:lumMod val="40000"/>
              <a:lumOff val="60000"/>
            </a:schemeClr>
          </a:solidFill>
        </p:spPr>
        <p:txBody>
          <a:bodyPr vert="horz" lIns="68580" tIns="68580" rIns="68580" bIns="68580" rtlCol="0" anchor="ctr">
            <a:noAutofit/>
          </a:bodyPr>
          <a:lstStyle>
            <a:lvl1pPr marL="0" indent="0" algn="l" defTabSz="914400" rtl="0" eaLnBrk="1" latinLnBrk="0" hangingPunct="1">
              <a:lnSpc>
                <a:spcPct val="90000"/>
              </a:lnSpc>
              <a:spcBef>
                <a:spcPts val="900"/>
              </a:spcBef>
              <a:buFont typeface="Arial" panose="020B0604020202020204" pitchFamily="34" charset="0"/>
              <a:buNone/>
              <a:defRPr sz="1800" kern="1200">
                <a:solidFill>
                  <a:schemeClr val="bg1"/>
                </a:solidFill>
                <a:latin typeface="+mn-lt"/>
                <a:ea typeface="+mn-ea"/>
                <a:cs typeface="+mn-cs"/>
              </a:defRPr>
            </a:lvl1pPr>
            <a:lvl2pPr marL="457200" indent="0" algn="l" defTabSz="914400" rtl="0" eaLnBrk="1" latinLnBrk="0" hangingPunct="1">
              <a:lnSpc>
                <a:spcPct val="90000"/>
              </a:lnSpc>
              <a:spcBef>
                <a:spcPts val="8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6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6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6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6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6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6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600"/>
              </a:spcBef>
              <a:buFont typeface="Arial" panose="020B0604020202020204" pitchFamily="34" charset="0"/>
              <a:buNone/>
              <a:defRPr sz="1000" kern="1200">
                <a:solidFill>
                  <a:schemeClr val="tx1"/>
                </a:solidFill>
                <a:latin typeface="+mn-lt"/>
                <a:ea typeface="+mn-ea"/>
                <a:cs typeface="+mn-cs"/>
              </a:defRPr>
            </a:lvl9pPr>
          </a:lstStyle>
          <a:p>
            <a:pPr algn="ctr" defTabSz="685800">
              <a:spcBef>
                <a:spcPts val="675"/>
              </a:spcBef>
            </a:pPr>
            <a:endParaRPr lang="en-US" sz="1350" baseline="30000">
              <a:solidFill>
                <a:prstClr val="black"/>
              </a:solidFill>
              <a:latin typeface="+mj-lt"/>
            </a:endParaRPr>
          </a:p>
          <a:p>
            <a:pPr algn="ctr" defTabSz="685800">
              <a:spcBef>
                <a:spcPts val="675"/>
              </a:spcBef>
            </a:pPr>
            <a:endParaRPr lang="en-US" sz="1350" baseline="30000">
              <a:solidFill>
                <a:prstClr val="black"/>
              </a:solidFill>
              <a:latin typeface="+mj-lt"/>
            </a:endParaRPr>
          </a:p>
          <a:p>
            <a:pPr algn="ctr" defTabSz="685800">
              <a:spcBef>
                <a:spcPts val="675"/>
              </a:spcBef>
            </a:pPr>
            <a:endParaRPr lang="en-US" sz="1350" baseline="30000">
              <a:solidFill>
                <a:prstClr val="black"/>
              </a:solidFill>
              <a:latin typeface="+mj-lt"/>
            </a:endParaRPr>
          </a:p>
          <a:p>
            <a:pPr algn="ctr" defTabSz="685800">
              <a:spcBef>
                <a:spcPts val="675"/>
              </a:spcBef>
            </a:pPr>
            <a:endParaRPr lang="en-US" sz="1350" baseline="30000">
              <a:solidFill>
                <a:prstClr val="black"/>
              </a:solidFill>
              <a:latin typeface="+mj-lt"/>
            </a:endParaRPr>
          </a:p>
          <a:p>
            <a:pPr algn="ctr" defTabSz="685800">
              <a:spcBef>
                <a:spcPts val="675"/>
              </a:spcBef>
            </a:pPr>
            <a:endParaRPr lang="en-US" sz="1350" baseline="30000">
              <a:solidFill>
                <a:prstClr val="black"/>
              </a:solidFill>
              <a:latin typeface="+mj-lt"/>
            </a:endParaRPr>
          </a:p>
          <a:p>
            <a:pPr algn="ctr" defTabSz="685800">
              <a:spcBef>
                <a:spcPts val="675"/>
              </a:spcBef>
            </a:pPr>
            <a:endParaRPr lang="en-US" sz="1350" baseline="30000">
              <a:solidFill>
                <a:prstClr val="black"/>
              </a:solidFill>
              <a:latin typeface="+mj-lt"/>
            </a:endParaRPr>
          </a:p>
          <a:p>
            <a:pPr algn="ctr" defTabSz="685800">
              <a:spcBef>
                <a:spcPts val="675"/>
              </a:spcBef>
            </a:pPr>
            <a:endParaRPr lang="en-US" sz="1350" baseline="30000">
              <a:solidFill>
                <a:prstClr val="black"/>
              </a:solidFill>
              <a:latin typeface="+mj-lt"/>
            </a:endParaRPr>
          </a:p>
          <a:p>
            <a:pPr algn="ctr" defTabSz="685800">
              <a:spcBef>
                <a:spcPts val="675"/>
              </a:spcBef>
            </a:pPr>
            <a:endParaRPr lang="en-US" sz="1350" baseline="30000">
              <a:solidFill>
                <a:prstClr val="black"/>
              </a:solidFill>
              <a:latin typeface="+mj-lt"/>
            </a:endParaRPr>
          </a:p>
          <a:p>
            <a:pPr algn="ctr" defTabSz="685800">
              <a:spcBef>
                <a:spcPts val="675"/>
              </a:spcBef>
            </a:pPr>
            <a:endParaRPr lang="en-US" sz="1350" baseline="30000">
              <a:solidFill>
                <a:prstClr val="black"/>
              </a:solidFill>
              <a:latin typeface="+mj-lt"/>
            </a:endParaRPr>
          </a:p>
          <a:p>
            <a:pPr algn="ctr" defTabSz="685800">
              <a:spcBef>
                <a:spcPts val="675"/>
              </a:spcBef>
            </a:pPr>
            <a:endParaRPr lang="en-US" sz="1350" baseline="30000">
              <a:solidFill>
                <a:prstClr val="black"/>
              </a:solidFill>
              <a:latin typeface="+mj-lt"/>
            </a:endParaRPr>
          </a:p>
          <a:p>
            <a:pPr algn="ctr" defTabSz="685800">
              <a:spcBef>
                <a:spcPts val="675"/>
              </a:spcBef>
            </a:pPr>
            <a:endParaRPr lang="en-US" sz="1350" baseline="30000">
              <a:solidFill>
                <a:prstClr val="black"/>
              </a:solidFill>
              <a:latin typeface="+mj-lt"/>
            </a:endParaRPr>
          </a:p>
          <a:p>
            <a:pPr algn="ctr" defTabSz="685800">
              <a:spcBef>
                <a:spcPts val="675"/>
              </a:spcBef>
            </a:pPr>
            <a:endParaRPr lang="en-US" sz="1350" baseline="30000">
              <a:solidFill>
                <a:prstClr val="black"/>
              </a:solidFill>
              <a:latin typeface="+mj-lt"/>
            </a:endParaRPr>
          </a:p>
          <a:p>
            <a:pPr algn="ctr" defTabSz="685800">
              <a:spcBef>
                <a:spcPts val="675"/>
              </a:spcBef>
            </a:pPr>
            <a:endParaRPr lang="en-US" sz="1350" baseline="30000">
              <a:solidFill>
                <a:prstClr val="black"/>
              </a:solidFill>
              <a:latin typeface="+mj-lt"/>
            </a:endParaRPr>
          </a:p>
          <a:p>
            <a:pPr algn="ctr" defTabSz="685800">
              <a:spcBef>
                <a:spcPts val="675"/>
              </a:spcBef>
            </a:pPr>
            <a:endParaRPr lang="en-US" sz="1350" baseline="30000">
              <a:solidFill>
                <a:prstClr val="black"/>
              </a:solidFill>
              <a:latin typeface="+mj-lt"/>
            </a:endParaRPr>
          </a:p>
        </p:txBody>
      </p:sp>
      <p:sp>
        <p:nvSpPr>
          <p:cNvPr id="5" name="TextBox 4">
            <a:extLst>
              <a:ext uri="{FF2B5EF4-FFF2-40B4-BE49-F238E27FC236}">
                <a16:creationId xmlns:a16="http://schemas.microsoft.com/office/drawing/2014/main" id="{FC9FAF43-FE13-4FC1-8408-E8FA1C251B7D}"/>
              </a:ext>
            </a:extLst>
          </p:cNvPr>
          <p:cNvSpPr txBox="1"/>
          <p:nvPr/>
        </p:nvSpPr>
        <p:spPr>
          <a:xfrm>
            <a:off x="5006344" y="1637643"/>
            <a:ext cx="3453912" cy="2917722"/>
          </a:xfrm>
          <a:prstGeom prst="rect">
            <a:avLst/>
          </a:prstGeom>
          <a:noFill/>
        </p:spPr>
        <p:txBody>
          <a:bodyPr wrap="square" rtlCol="0">
            <a:spAutoFit/>
          </a:bodyPr>
          <a:lstStyle/>
          <a:p>
            <a:pPr marL="171450" indent="-171450" defTabSz="685800">
              <a:lnSpc>
                <a:spcPct val="90000"/>
              </a:lnSpc>
              <a:buFont typeface="Arial" panose="020B0604020202020204" pitchFamily="34" charset="0"/>
              <a:buChar char="•"/>
            </a:pPr>
            <a:r>
              <a:rPr lang="en-US" sz="1200" b="1" dirty="0">
                <a:solidFill>
                  <a:prstClr val="black"/>
                </a:solidFill>
                <a:latin typeface="+mj-lt"/>
              </a:rPr>
              <a:t>Smart Quorum for </a:t>
            </a:r>
            <a:r>
              <a:rPr lang="en-US" sz="1200" dirty="0">
                <a:solidFill>
                  <a:prstClr val="black"/>
                </a:solidFill>
                <a:latin typeface="+mj-lt"/>
              </a:rPr>
              <a:t>Full-proof Failure Fencing mechanism</a:t>
            </a:r>
          </a:p>
          <a:p>
            <a:pPr marL="171450" indent="-171450" defTabSz="685800">
              <a:lnSpc>
                <a:spcPct val="90000"/>
              </a:lnSpc>
              <a:buFont typeface="Arial" panose="020B0604020202020204" pitchFamily="34" charset="0"/>
              <a:buChar char="•"/>
            </a:pPr>
            <a:endParaRPr lang="en-US" sz="1200" dirty="0">
              <a:solidFill>
                <a:prstClr val="black"/>
              </a:solidFill>
              <a:latin typeface="+mj-lt"/>
            </a:endParaRPr>
          </a:p>
          <a:p>
            <a:pPr marL="171450" indent="-171450" defTabSz="685800">
              <a:lnSpc>
                <a:spcPct val="90000"/>
              </a:lnSpc>
              <a:buFont typeface="Arial" panose="020B0604020202020204" pitchFamily="34" charset="0"/>
              <a:buChar char="•"/>
            </a:pPr>
            <a:r>
              <a:rPr lang="en-US" sz="1200" b="1" dirty="0" err="1">
                <a:solidFill>
                  <a:prstClr val="black"/>
                </a:solidFill>
                <a:latin typeface="+mj-lt"/>
              </a:rPr>
              <a:t>Safesync</a:t>
            </a:r>
            <a:r>
              <a:rPr lang="en-US" sz="1200" dirty="0">
                <a:solidFill>
                  <a:prstClr val="black"/>
                </a:solidFill>
                <a:latin typeface="+mj-lt"/>
              </a:rPr>
              <a:t> System Replication to protect data integrity </a:t>
            </a:r>
            <a:br>
              <a:rPr lang="en-US" sz="1200" dirty="0">
                <a:solidFill>
                  <a:prstClr val="black"/>
                </a:solidFill>
                <a:latin typeface="+mj-lt"/>
              </a:rPr>
            </a:br>
            <a:endParaRPr lang="en-US" sz="1200" dirty="0">
              <a:solidFill>
                <a:prstClr val="black"/>
              </a:solidFill>
              <a:latin typeface="+mj-lt"/>
            </a:endParaRPr>
          </a:p>
          <a:p>
            <a:pPr marL="171450" indent="-171450" defTabSz="685800">
              <a:lnSpc>
                <a:spcPct val="90000"/>
              </a:lnSpc>
              <a:buFont typeface="Arial" panose="020B0604020202020204" pitchFamily="34" charset="0"/>
              <a:buChar char="•"/>
            </a:pPr>
            <a:r>
              <a:rPr lang="en-US" sz="1200" b="1" dirty="0">
                <a:solidFill>
                  <a:prstClr val="black"/>
                </a:solidFill>
                <a:latin typeface="+mj-lt"/>
              </a:rPr>
              <a:t>Self-tuning </a:t>
            </a:r>
            <a:r>
              <a:rPr lang="en-US" sz="1200" dirty="0">
                <a:solidFill>
                  <a:prstClr val="black"/>
                </a:solidFill>
                <a:latin typeface="+mj-lt"/>
              </a:rPr>
              <a:t>HANA operation </a:t>
            </a:r>
            <a:r>
              <a:rPr lang="en-US" sz="1200" b="1" dirty="0">
                <a:solidFill>
                  <a:prstClr val="black"/>
                </a:solidFill>
                <a:latin typeface="+mj-lt"/>
              </a:rPr>
              <a:t>timeout</a:t>
            </a:r>
            <a:r>
              <a:rPr lang="en-US" sz="1200" dirty="0">
                <a:solidFill>
                  <a:prstClr val="black"/>
                </a:solidFill>
                <a:latin typeface="+mj-lt"/>
              </a:rPr>
              <a:t> monitoring</a:t>
            </a:r>
          </a:p>
          <a:p>
            <a:pPr marL="171450" indent="-171450" defTabSz="685800">
              <a:lnSpc>
                <a:spcPct val="90000"/>
              </a:lnSpc>
              <a:buFont typeface="Arial" panose="020B0604020202020204" pitchFamily="34" charset="0"/>
              <a:buChar char="•"/>
            </a:pPr>
            <a:endParaRPr lang="en-US" sz="1200" dirty="0">
              <a:solidFill>
                <a:prstClr val="black"/>
              </a:solidFill>
              <a:latin typeface="+mj-lt"/>
            </a:endParaRPr>
          </a:p>
          <a:p>
            <a:pPr marL="171450" indent="-171450" defTabSz="685800">
              <a:lnSpc>
                <a:spcPct val="90000"/>
              </a:lnSpc>
              <a:buFont typeface="Arial" panose="020B0604020202020204" pitchFamily="34" charset="0"/>
              <a:buChar char="•"/>
            </a:pPr>
            <a:r>
              <a:rPr lang="en-US" sz="1200" dirty="0">
                <a:solidFill>
                  <a:prstClr val="black"/>
                </a:solidFill>
                <a:latin typeface="+mj-lt"/>
              </a:rPr>
              <a:t>Decision logic for instance </a:t>
            </a:r>
            <a:r>
              <a:rPr lang="en-US" sz="1200" b="1" dirty="0">
                <a:solidFill>
                  <a:prstClr val="black"/>
                </a:solidFill>
                <a:latin typeface="+mj-lt"/>
              </a:rPr>
              <a:t>restarts vs takeover</a:t>
            </a:r>
          </a:p>
          <a:p>
            <a:pPr marL="171450" indent="-171450" defTabSz="685800">
              <a:lnSpc>
                <a:spcPct val="90000"/>
              </a:lnSpc>
              <a:buFont typeface="Arial" panose="020B0604020202020204" pitchFamily="34" charset="0"/>
              <a:buChar char="•"/>
            </a:pPr>
            <a:endParaRPr lang="en-US" sz="1200" b="1" dirty="0">
              <a:solidFill>
                <a:prstClr val="black"/>
              </a:solidFill>
              <a:latin typeface="+mj-lt"/>
            </a:endParaRPr>
          </a:p>
          <a:p>
            <a:pPr marL="171450" indent="-171450" defTabSz="685800">
              <a:lnSpc>
                <a:spcPct val="90000"/>
              </a:lnSpc>
              <a:buFont typeface="Arial" panose="020B0604020202020204" pitchFamily="34" charset="0"/>
              <a:buChar char="•"/>
            </a:pPr>
            <a:r>
              <a:rPr lang="en-US" sz="1200" b="1" dirty="0">
                <a:solidFill>
                  <a:prstClr val="black"/>
                </a:solidFill>
                <a:latin typeface="+mj-lt"/>
              </a:rPr>
              <a:t>Automation of failure detections</a:t>
            </a:r>
            <a:r>
              <a:rPr lang="en-US" sz="1200" dirty="0">
                <a:solidFill>
                  <a:prstClr val="black"/>
                </a:solidFill>
                <a:latin typeface="+mj-lt"/>
              </a:rPr>
              <a:t>, </a:t>
            </a:r>
            <a:br>
              <a:rPr lang="en-US" sz="1200" dirty="0">
                <a:solidFill>
                  <a:prstClr val="black"/>
                </a:solidFill>
                <a:latin typeface="+mj-lt"/>
              </a:rPr>
            </a:br>
            <a:r>
              <a:rPr lang="en-US" sz="1200" dirty="0">
                <a:solidFill>
                  <a:prstClr val="black"/>
                </a:solidFill>
                <a:latin typeface="+mj-lt"/>
              </a:rPr>
              <a:t>secondary </a:t>
            </a:r>
            <a:r>
              <a:rPr lang="en-US" sz="1200" b="1" dirty="0">
                <a:solidFill>
                  <a:prstClr val="black"/>
                </a:solidFill>
                <a:latin typeface="+mj-lt"/>
              </a:rPr>
              <a:t>takeovers and role reversals</a:t>
            </a:r>
          </a:p>
          <a:p>
            <a:pPr marL="171450" indent="-171450" defTabSz="685800">
              <a:lnSpc>
                <a:spcPct val="90000"/>
              </a:lnSpc>
              <a:buFont typeface="Arial" panose="020B0604020202020204" pitchFamily="34" charset="0"/>
              <a:buChar char="•"/>
            </a:pPr>
            <a:endParaRPr lang="en-US" sz="1200" b="1" dirty="0">
              <a:solidFill>
                <a:prstClr val="black"/>
              </a:solidFill>
              <a:latin typeface="+mj-lt"/>
            </a:endParaRPr>
          </a:p>
          <a:p>
            <a:pPr marL="171450" indent="-171450" defTabSz="685800">
              <a:lnSpc>
                <a:spcPct val="90000"/>
              </a:lnSpc>
              <a:buFont typeface="Arial" panose="020B0604020202020204" pitchFamily="34" charset="0"/>
              <a:buChar char="•"/>
            </a:pPr>
            <a:r>
              <a:rPr lang="en-US" sz="1200" b="1" dirty="0">
                <a:solidFill>
                  <a:prstClr val="black"/>
                </a:solidFill>
                <a:latin typeface="+mj-lt"/>
              </a:rPr>
              <a:t>HANA-aware easy deployment </a:t>
            </a:r>
            <a:br>
              <a:rPr lang="en-US" sz="1200" dirty="0">
                <a:solidFill>
                  <a:prstClr val="black"/>
                </a:solidFill>
                <a:latin typeface="+mj-lt"/>
              </a:rPr>
            </a:br>
            <a:r>
              <a:rPr lang="en-US" sz="1200" dirty="0">
                <a:solidFill>
                  <a:prstClr val="black"/>
                </a:solidFill>
                <a:latin typeface="+mj-lt"/>
              </a:rPr>
              <a:t>and administration</a:t>
            </a:r>
          </a:p>
        </p:txBody>
      </p:sp>
      <p:sp>
        <p:nvSpPr>
          <p:cNvPr id="11" name="TextBox 10">
            <a:extLst>
              <a:ext uri="{FF2B5EF4-FFF2-40B4-BE49-F238E27FC236}">
                <a16:creationId xmlns:a16="http://schemas.microsoft.com/office/drawing/2014/main" id="{8435EBF3-E989-47F4-AFD0-F17EE34D815F}"/>
              </a:ext>
            </a:extLst>
          </p:cNvPr>
          <p:cNvSpPr txBox="1"/>
          <p:nvPr/>
        </p:nvSpPr>
        <p:spPr>
          <a:xfrm>
            <a:off x="4881400" y="1078300"/>
            <a:ext cx="3827498" cy="480131"/>
          </a:xfrm>
          <a:prstGeom prst="rect">
            <a:avLst/>
          </a:prstGeom>
          <a:noFill/>
        </p:spPr>
        <p:txBody>
          <a:bodyPr wrap="square" rtlCol="0">
            <a:spAutoFit/>
          </a:bodyPr>
          <a:lstStyle/>
          <a:p>
            <a:pPr defTabSz="685800">
              <a:lnSpc>
                <a:spcPct val="90000"/>
              </a:lnSpc>
            </a:pPr>
            <a:r>
              <a:rPr lang="en-US" sz="1400" b="1" dirty="0">
                <a:latin typeface="+mj-lt"/>
              </a:rPr>
              <a:t>HPE </a:t>
            </a:r>
            <a:r>
              <a:rPr lang="en-US" sz="1400" b="1" dirty="0" err="1">
                <a:latin typeface="+mj-lt"/>
              </a:rPr>
              <a:t>Serviceguard</a:t>
            </a:r>
            <a:r>
              <a:rPr lang="en-US" sz="1400" b="1" dirty="0">
                <a:latin typeface="+mj-lt"/>
              </a:rPr>
              <a:t> Extension for SAP HANA System Replication</a:t>
            </a:r>
            <a:endParaRPr lang="en-IN" sz="1400" dirty="0">
              <a:latin typeface="+mj-lt"/>
            </a:endParaRPr>
          </a:p>
        </p:txBody>
      </p:sp>
    </p:spTree>
    <p:extLst>
      <p:ext uri="{BB962C8B-B14F-4D97-AF65-F5344CB8AC3E}">
        <p14:creationId xmlns:p14="http://schemas.microsoft.com/office/powerpoint/2010/main" val="1250779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 name="Picture 236"/>
          <p:cNvPicPr>
            <a:picLocks noChangeAspect="1"/>
          </p:cNvPicPr>
          <p:nvPr/>
        </p:nvPicPr>
        <p:blipFill>
          <a:blip r:embed="rId3"/>
          <a:stretch>
            <a:fillRect/>
          </a:stretch>
        </p:blipFill>
        <p:spPr>
          <a:xfrm>
            <a:off x="323850" y="950604"/>
            <a:ext cx="1318884" cy="1942498"/>
          </a:xfrm>
          <a:prstGeom prst="rect">
            <a:avLst/>
          </a:prstGeom>
        </p:spPr>
      </p:pic>
      <p:pic>
        <p:nvPicPr>
          <p:cNvPr id="238" name="Picture 237"/>
          <p:cNvPicPr>
            <a:picLocks noChangeAspect="1"/>
          </p:cNvPicPr>
          <p:nvPr/>
        </p:nvPicPr>
        <p:blipFill>
          <a:blip r:embed="rId4"/>
          <a:stretch>
            <a:fillRect/>
          </a:stretch>
        </p:blipFill>
        <p:spPr>
          <a:xfrm>
            <a:off x="3265986" y="987424"/>
            <a:ext cx="1247913" cy="1904659"/>
          </a:xfrm>
          <a:prstGeom prst="rect">
            <a:avLst/>
          </a:prstGeom>
        </p:spPr>
      </p:pic>
      <p:pic>
        <p:nvPicPr>
          <p:cNvPr id="239" name="Picture 238"/>
          <p:cNvPicPr>
            <a:picLocks noChangeAspect="1"/>
          </p:cNvPicPr>
          <p:nvPr/>
        </p:nvPicPr>
        <p:blipFill>
          <a:blip r:embed="rId5"/>
          <a:stretch>
            <a:fillRect/>
          </a:stretch>
        </p:blipFill>
        <p:spPr>
          <a:xfrm rot="10800000" flipV="1">
            <a:off x="1632230" y="1684126"/>
            <a:ext cx="1636056" cy="157519"/>
          </a:xfrm>
          <a:prstGeom prst="rect">
            <a:avLst/>
          </a:prstGeom>
        </p:spPr>
      </p:pic>
      <p:sp>
        <p:nvSpPr>
          <p:cNvPr id="242" name="TextBox 241"/>
          <p:cNvSpPr txBox="1"/>
          <p:nvPr/>
        </p:nvSpPr>
        <p:spPr>
          <a:xfrm>
            <a:off x="1651128" y="1262475"/>
            <a:ext cx="1656256" cy="400110"/>
          </a:xfrm>
          <a:prstGeom prst="rect">
            <a:avLst/>
          </a:prstGeom>
          <a:noFill/>
        </p:spPr>
        <p:txBody>
          <a:bodyPr wrap="square" rtlCol="0">
            <a:spAutoFit/>
          </a:bodyPr>
          <a:lstStyle/>
          <a:p>
            <a:r>
              <a:rPr lang="en-IN" sz="1000" dirty="0"/>
              <a:t>synchronous Replication with Log Replay</a:t>
            </a:r>
          </a:p>
        </p:txBody>
      </p:sp>
      <p:sp>
        <p:nvSpPr>
          <p:cNvPr id="243" name="TextBox 242"/>
          <p:cNvSpPr txBox="1"/>
          <p:nvPr/>
        </p:nvSpPr>
        <p:spPr>
          <a:xfrm>
            <a:off x="1632230" y="2084066"/>
            <a:ext cx="1523200" cy="400110"/>
          </a:xfrm>
          <a:prstGeom prst="rect">
            <a:avLst/>
          </a:prstGeom>
          <a:noFill/>
        </p:spPr>
        <p:txBody>
          <a:bodyPr wrap="square" rtlCol="0">
            <a:spAutoFit/>
          </a:bodyPr>
          <a:lstStyle/>
          <a:p>
            <a:r>
              <a:rPr lang="en-IN" sz="1000" dirty="0"/>
              <a:t>Initial Full Data Shipping</a:t>
            </a:r>
          </a:p>
        </p:txBody>
      </p:sp>
      <p:pic>
        <p:nvPicPr>
          <p:cNvPr id="245" name="Picture 244"/>
          <p:cNvPicPr>
            <a:picLocks noChangeAspect="1"/>
          </p:cNvPicPr>
          <p:nvPr/>
        </p:nvPicPr>
        <p:blipFill>
          <a:blip r:embed="rId6"/>
          <a:stretch>
            <a:fillRect/>
          </a:stretch>
        </p:blipFill>
        <p:spPr>
          <a:xfrm>
            <a:off x="1651129" y="2514953"/>
            <a:ext cx="1606463" cy="70474"/>
          </a:xfrm>
          <a:prstGeom prst="rect">
            <a:avLst/>
          </a:prstGeom>
        </p:spPr>
      </p:pic>
      <p:sp>
        <p:nvSpPr>
          <p:cNvPr id="246" name="TextBox 245"/>
          <p:cNvSpPr txBox="1"/>
          <p:nvPr/>
        </p:nvSpPr>
        <p:spPr>
          <a:xfrm>
            <a:off x="356042" y="1199465"/>
            <a:ext cx="1276188" cy="169277"/>
          </a:xfrm>
          <a:prstGeom prst="rect">
            <a:avLst/>
          </a:prstGeom>
          <a:solidFill>
            <a:schemeClr val="bg2">
              <a:lumMod val="20000"/>
              <a:lumOff val="80000"/>
            </a:schemeClr>
          </a:solidFill>
        </p:spPr>
        <p:txBody>
          <a:bodyPr wrap="square" rtlCol="0">
            <a:spAutoFit/>
          </a:bodyPr>
          <a:lstStyle/>
          <a:p>
            <a:pPr algn="ctr"/>
            <a:r>
              <a:rPr lang="en-IN" sz="500"/>
              <a:t>DC</a:t>
            </a:r>
          </a:p>
        </p:txBody>
      </p:sp>
      <p:sp>
        <p:nvSpPr>
          <p:cNvPr id="247" name="TextBox 246"/>
          <p:cNvSpPr txBox="1"/>
          <p:nvPr/>
        </p:nvSpPr>
        <p:spPr>
          <a:xfrm>
            <a:off x="3276488" y="1223866"/>
            <a:ext cx="1237411" cy="169277"/>
          </a:xfrm>
          <a:prstGeom prst="rect">
            <a:avLst/>
          </a:prstGeom>
          <a:solidFill>
            <a:schemeClr val="bg2">
              <a:lumMod val="20000"/>
              <a:lumOff val="80000"/>
            </a:schemeClr>
          </a:solidFill>
        </p:spPr>
        <p:txBody>
          <a:bodyPr wrap="square" rtlCol="0">
            <a:spAutoFit/>
          </a:bodyPr>
          <a:lstStyle/>
          <a:p>
            <a:pPr algn="ctr"/>
            <a:r>
              <a:rPr lang="en-IN" sz="500"/>
              <a:t>DR</a:t>
            </a:r>
          </a:p>
        </p:txBody>
      </p:sp>
      <p:pic>
        <p:nvPicPr>
          <p:cNvPr id="248" name="Picture 247"/>
          <p:cNvPicPr>
            <a:picLocks noChangeAspect="1"/>
          </p:cNvPicPr>
          <p:nvPr/>
        </p:nvPicPr>
        <p:blipFill>
          <a:blip r:embed="rId7"/>
          <a:stretch>
            <a:fillRect/>
          </a:stretch>
        </p:blipFill>
        <p:spPr>
          <a:xfrm>
            <a:off x="4770458" y="987425"/>
            <a:ext cx="4049693" cy="2846739"/>
          </a:xfrm>
          <a:prstGeom prst="rect">
            <a:avLst/>
          </a:prstGeom>
          <a:ln w="6350">
            <a:solidFill>
              <a:schemeClr val="bg1">
                <a:lumMod val="85000"/>
              </a:schemeClr>
            </a:solidFill>
          </a:ln>
        </p:spPr>
      </p:pic>
      <p:sp>
        <p:nvSpPr>
          <p:cNvPr id="249" name="TextBox 248"/>
          <p:cNvSpPr txBox="1"/>
          <p:nvPr/>
        </p:nvSpPr>
        <p:spPr>
          <a:xfrm>
            <a:off x="4751389" y="3869545"/>
            <a:ext cx="4068762" cy="430887"/>
          </a:xfrm>
          <a:prstGeom prst="rect">
            <a:avLst/>
          </a:prstGeom>
          <a:noFill/>
        </p:spPr>
        <p:txBody>
          <a:bodyPr wrap="square" rtlCol="0">
            <a:spAutoFit/>
          </a:bodyPr>
          <a:lstStyle/>
          <a:p>
            <a:r>
              <a:rPr lang="en-IN" sz="1100" dirty="0"/>
              <a:t>Operation mode log replay: Initial full data and redo log shipped to secondary</a:t>
            </a:r>
          </a:p>
        </p:txBody>
      </p:sp>
      <p:sp>
        <p:nvSpPr>
          <p:cNvPr id="2" name="Title 1">
            <a:extLst>
              <a:ext uri="{FF2B5EF4-FFF2-40B4-BE49-F238E27FC236}">
                <a16:creationId xmlns:a16="http://schemas.microsoft.com/office/drawing/2014/main" id="{05D0C00B-D29E-46E1-AD0A-E55BF7BA7702}"/>
              </a:ext>
            </a:extLst>
          </p:cNvPr>
          <p:cNvSpPr>
            <a:spLocks noGrp="1"/>
          </p:cNvSpPr>
          <p:nvPr>
            <p:ph type="title"/>
          </p:nvPr>
        </p:nvSpPr>
        <p:spPr/>
        <p:txBody>
          <a:bodyPr/>
          <a:lstStyle/>
          <a:p>
            <a:r>
              <a:rPr lang="en-IN" dirty="0"/>
              <a:t>Sify’s disaster recovery APPROACH for Non Clustered Systems</a:t>
            </a:r>
          </a:p>
        </p:txBody>
      </p:sp>
    </p:spTree>
    <p:extLst>
      <p:ext uri="{BB962C8B-B14F-4D97-AF65-F5344CB8AC3E}">
        <p14:creationId xmlns:p14="http://schemas.microsoft.com/office/powerpoint/2010/main" val="1135070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B80C2439-20AC-44ED-8B4F-A8DF7BE6AC0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94074" y="1447688"/>
            <a:ext cx="6755852" cy="3118640"/>
          </a:xfrm>
          <a:prstGeom prst="rect">
            <a:avLst/>
          </a:prstGeom>
        </p:spPr>
      </p:pic>
      <p:sp>
        <p:nvSpPr>
          <p:cNvPr id="2" name="Title 1">
            <a:extLst>
              <a:ext uri="{FF2B5EF4-FFF2-40B4-BE49-F238E27FC236}">
                <a16:creationId xmlns:a16="http://schemas.microsoft.com/office/drawing/2014/main" id="{ACAB2384-808E-4580-A31C-D72292648926}"/>
              </a:ext>
            </a:extLst>
          </p:cNvPr>
          <p:cNvSpPr>
            <a:spLocks noGrp="1"/>
          </p:cNvSpPr>
          <p:nvPr>
            <p:ph type="title"/>
          </p:nvPr>
        </p:nvSpPr>
        <p:spPr/>
        <p:txBody>
          <a:bodyPr/>
          <a:lstStyle/>
          <a:p>
            <a:r>
              <a:rPr lang="en-US" dirty="0"/>
              <a:t>WHY SIFY FOR SAP MIGRATION, INFRASTRUCTURE AND MANAGEMENT?</a:t>
            </a:r>
          </a:p>
        </p:txBody>
      </p:sp>
      <p:sp>
        <p:nvSpPr>
          <p:cNvPr id="6" name="TextBox 5">
            <a:extLst>
              <a:ext uri="{FF2B5EF4-FFF2-40B4-BE49-F238E27FC236}">
                <a16:creationId xmlns:a16="http://schemas.microsoft.com/office/drawing/2014/main" id="{A78D9D05-0D6F-493F-BABF-CB9A815C0A28}"/>
              </a:ext>
            </a:extLst>
          </p:cNvPr>
          <p:cNvSpPr txBox="1"/>
          <p:nvPr/>
        </p:nvSpPr>
        <p:spPr>
          <a:xfrm>
            <a:off x="3740097" y="2636641"/>
            <a:ext cx="1620180" cy="830997"/>
          </a:xfrm>
          <a:prstGeom prst="rect">
            <a:avLst/>
          </a:prstGeom>
          <a:noFill/>
        </p:spPr>
        <p:txBody>
          <a:bodyPr wrap="square" rtlCol="0">
            <a:spAutoFit/>
          </a:bodyPr>
          <a:lstStyle/>
          <a:p>
            <a:pPr algn="ctr"/>
            <a:r>
              <a:rPr lang="en-US" sz="1600" b="1" dirty="0">
                <a:solidFill>
                  <a:schemeClr val="tx2"/>
                </a:solidFill>
              </a:rPr>
              <a:t>One stop shop for taking</a:t>
            </a:r>
            <a:br>
              <a:rPr lang="en-US" sz="1600" b="1" dirty="0">
                <a:solidFill>
                  <a:schemeClr val="tx2"/>
                </a:solidFill>
              </a:rPr>
            </a:br>
            <a:r>
              <a:rPr lang="en-US" sz="1600" b="1" dirty="0">
                <a:solidFill>
                  <a:schemeClr val="tx2"/>
                </a:solidFill>
              </a:rPr>
              <a:t>SAP to Cloud</a:t>
            </a:r>
          </a:p>
        </p:txBody>
      </p:sp>
      <p:sp>
        <p:nvSpPr>
          <p:cNvPr id="7" name="TextBox 6">
            <a:extLst>
              <a:ext uri="{FF2B5EF4-FFF2-40B4-BE49-F238E27FC236}">
                <a16:creationId xmlns:a16="http://schemas.microsoft.com/office/drawing/2014/main" id="{C9A41E25-85D7-47BE-BA61-AEA704DB0534}"/>
              </a:ext>
            </a:extLst>
          </p:cNvPr>
          <p:cNvSpPr txBox="1"/>
          <p:nvPr/>
        </p:nvSpPr>
        <p:spPr>
          <a:xfrm>
            <a:off x="2123728" y="987574"/>
            <a:ext cx="1944216" cy="461665"/>
          </a:xfrm>
          <a:prstGeom prst="rect">
            <a:avLst/>
          </a:prstGeom>
          <a:noFill/>
        </p:spPr>
        <p:txBody>
          <a:bodyPr wrap="square" rtlCol="0">
            <a:spAutoFit/>
          </a:bodyPr>
          <a:lstStyle/>
          <a:p>
            <a:pPr algn="r"/>
            <a:r>
              <a:rPr lang="en-US" sz="1200" dirty="0">
                <a:solidFill>
                  <a:schemeClr val="tx1">
                    <a:lumMod val="65000"/>
                    <a:lumOff val="35000"/>
                  </a:schemeClr>
                </a:solidFill>
              </a:rPr>
              <a:t>Matured Delivery for </a:t>
            </a:r>
            <a:r>
              <a:rPr lang="en-US" sz="1200" b="1" dirty="0"/>
              <a:t>Cloud Migrations </a:t>
            </a:r>
          </a:p>
        </p:txBody>
      </p:sp>
      <p:sp>
        <p:nvSpPr>
          <p:cNvPr id="9" name="TextBox 8">
            <a:extLst>
              <a:ext uri="{FF2B5EF4-FFF2-40B4-BE49-F238E27FC236}">
                <a16:creationId xmlns:a16="http://schemas.microsoft.com/office/drawing/2014/main" id="{54BE4608-B387-4B89-8B4B-CE6F2D056B3C}"/>
              </a:ext>
            </a:extLst>
          </p:cNvPr>
          <p:cNvSpPr txBox="1"/>
          <p:nvPr/>
        </p:nvSpPr>
        <p:spPr>
          <a:xfrm>
            <a:off x="1043608" y="2038420"/>
            <a:ext cx="2232248" cy="461665"/>
          </a:xfrm>
          <a:prstGeom prst="rect">
            <a:avLst/>
          </a:prstGeom>
          <a:noFill/>
        </p:spPr>
        <p:txBody>
          <a:bodyPr wrap="square" rtlCol="0">
            <a:spAutoFit/>
          </a:bodyPr>
          <a:lstStyle/>
          <a:p>
            <a:pPr lvl="0" algn="r"/>
            <a:r>
              <a:rPr lang="en-US" sz="1200" dirty="0">
                <a:solidFill>
                  <a:schemeClr val="tx1">
                    <a:lumMod val="65000"/>
                    <a:lumOff val="35000"/>
                  </a:schemeClr>
                </a:solidFill>
              </a:rPr>
              <a:t>Invested in </a:t>
            </a:r>
            <a:r>
              <a:rPr lang="en-US" sz="1200" b="1" dirty="0"/>
              <a:t>State of art Tools </a:t>
            </a:r>
            <a:r>
              <a:rPr lang="en-US" sz="1200" dirty="0">
                <a:solidFill>
                  <a:schemeClr val="tx1">
                    <a:lumMod val="65000"/>
                    <a:lumOff val="35000"/>
                  </a:schemeClr>
                </a:solidFill>
              </a:rPr>
              <a:t>and Automation</a:t>
            </a:r>
          </a:p>
        </p:txBody>
      </p:sp>
      <p:sp>
        <p:nvSpPr>
          <p:cNvPr id="10" name="TextBox 9">
            <a:extLst>
              <a:ext uri="{FF2B5EF4-FFF2-40B4-BE49-F238E27FC236}">
                <a16:creationId xmlns:a16="http://schemas.microsoft.com/office/drawing/2014/main" id="{E2EBE2A0-D4CC-417C-9134-9BBA585CC7CB}"/>
              </a:ext>
            </a:extLst>
          </p:cNvPr>
          <p:cNvSpPr txBox="1"/>
          <p:nvPr/>
        </p:nvSpPr>
        <p:spPr>
          <a:xfrm>
            <a:off x="1043608" y="2989534"/>
            <a:ext cx="2232248" cy="461665"/>
          </a:xfrm>
          <a:prstGeom prst="rect">
            <a:avLst/>
          </a:prstGeom>
          <a:noFill/>
        </p:spPr>
        <p:txBody>
          <a:bodyPr wrap="square" rtlCol="0">
            <a:spAutoFit/>
          </a:bodyPr>
          <a:lstStyle/>
          <a:p>
            <a:pPr lvl="0" algn="r"/>
            <a:r>
              <a:rPr lang="en-US" sz="1200" b="1" dirty="0"/>
              <a:t>Trusted Cloud Advisor</a:t>
            </a:r>
            <a:r>
              <a:rPr lang="en-US" sz="1200" dirty="0">
                <a:solidFill>
                  <a:schemeClr val="tx1">
                    <a:lumMod val="65000"/>
                    <a:lumOff val="35000"/>
                  </a:schemeClr>
                </a:solidFill>
              </a:rPr>
              <a:t>-choice of Cloud Infrastructure </a:t>
            </a:r>
            <a:endParaRPr lang="en-IN" sz="1200" dirty="0">
              <a:solidFill>
                <a:schemeClr val="tx1">
                  <a:lumMod val="65000"/>
                  <a:lumOff val="35000"/>
                </a:schemeClr>
              </a:solidFill>
            </a:endParaRPr>
          </a:p>
        </p:txBody>
      </p:sp>
      <p:sp>
        <p:nvSpPr>
          <p:cNvPr id="11" name="TextBox 10">
            <a:extLst>
              <a:ext uri="{FF2B5EF4-FFF2-40B4-BE49-F238E27FC236}">
                <a16:creationId xmlns:a16="http://schemas.microsoft.com/office/drawing/2014/main" id="{CFA3F63A-A649-458D-B387-9B23AB140CA1}"/>
              </a:ext>
            </a:extLst>
          </p:cNvPr>
          <p:cNvSpPr txBox="1"/>
          <p:nvPr/>
        </p:nvSpPr>
        <p:spPr>
          <a:xfrm>
            <a:off x="1367644" y="4082053"/>
            <a:ext cx="2556284" cy="461665"/>
          </a:xfrm>
          <a:prstGeom prst="rect">
            <a:avLst/>
          </a:prstGeom>
          <a:noFill/>
        </p:spPr>
        <p:txBody>
          <a:bodyPr wrap="square" rtlCol="0">
            <a:spAutoFit/>
          </a:bodyPr>
          <a:lstStyle/>
          <a:p>
            <a:pPr lvl="0" algn="r"/>
            <a:r>
              <a:rPr lang="en-US" sz="1200" b="1" dirty="0"/>
              <a:t>Integrated play </a:t>
            </a:r>
            <a:r>
              <a:rPr lang="en-US" sz="1200" dirty="0">
                <a:solidFill>
                  <a:schemeClr val="tx1">
                    <a:lumMod val="65000"/>
                    <a:lumOff val="35000"/>
                  </a:schemeClr>
                </a:solidFill>
              </a:rPr>
              <a:t>across Telecom, Cloud and SAP Services</a:t>
            </a:r>
          </a:p>
        </p:txBody>
      </p:sp>
      <p:sp>
        <p:nvSpPr>
          <p:cNvPr id="12" name="TextBox 11">
            <a:extLst>
              <a:ext uri="{FF2B5EF4-FFF2-40B4-BE49-F238E27FC236}">
                <a16:creationId xmlns:a16="http://schemas.microsoft.com/office/drawing/2014/main" id="{8AD27D4F-5BAF-46A9-B16F-3852D3528272}"/>
              </a:ext>
            </a:extLst>
          </p:cNvPr>
          <p:cNvSpPr txBox="1"/>
          <p:nvPr/>
        </p:nvSpPr>
        <p:spPr>
          <a:xfrm>
            <a:off x="5868144" y="2038420"/>
            <a:ext cx="2232248" cy="461665"/>
          </a:xfrm>
          <a:prstGeom prst="rect">
            <a:avLst/>
          </a:prstGeom>
          <a:noFill/>
        </p:spPr>
        <p:txBody>
          <a:bodyPr wrap="square" rtlCol="0">
            <a:spAutoFit/>
          </a:bodyPr>
          <a:lstStyle/>
          <a:p>
            <a:pPr lvl="0"/>
            <a:r>
              <a:rPr lang="en-US" sz="1200" dirty="0">
                <a:solidFill>
                  <a:schemeClr val="tx1">
                    <a:lumMod val="65000"/>
                    <a:lumOff val="35000"/>
                  </a:schemeClr>
                </a:solidFill>
              </a:rPr>
              <a:t>Single Vendor for </a:t>
            </a:r>
            <a:r>
              <a:rPr lang="en-US" sz="1200" b="1" dirty="0"/>
              <a:t>end-to-end</a:t>
            </a:r>
            <a:r>
              <a:rPr lang="en-US" sz="1200" b="1" dirty="0">
                <a:solidFill>
                  <a:schemeClr val="tx1">
                    <a:lumMod val="65000"/>
                    <a:lumOff val="35000"/>
                  </a:schemeClr>
                </a:solidFill>
              </a:rPr>
              <a:t> </a:t>
            </a:r>
            <a:r>
              <a:rPr lang="en-US" sz="1200" dirty="0">
                <a:solidFill>
                  <a:schemeClr val="tx1">
                    <a:lumMod val="65000"/>
                    <a:lumOff val="35000"/>
                  </a:schemeClr>
                </a:solidFill>
              </a:rPr>
              <a:t>Application Uptime </a:t>
            </a:r>
            <a:r>
              <a:rPr lang="en-US" sz="1200" b="1" dirty="0"/>
              <a:t>SLA</a:t>
            </a:r>
          </a:p>
        </p:txBody>
      </p:sp>
      <p:sp>
        <p:nvSpPr>
          <p:cNvPr id="13" name="TextBox 12">
            <a:extLst>
              <a:ext uri="{FF2B5EF4-FFF2-40B4-BE49-F238E27FC236}">
                <a16:creationId xmlns:a16="http://schemas.microsoft.com/office/drawing/2014/main" id="{FC58869A-4B44-4461-B673-EDDF4E8561D6}"/>
              </a:ext>
            </a:extLst>
          </p:cNvPr>
          <p:cNvSpPr txBox="1"/>
          <p:nvPr/>
        </p:nvSpPr>
        <p:spPr>
          <a:xfrm>
            <a:off x="5868144" y="2977646"/>
            <a:ext cx="2544122" cy="461665"/>
          </a:xfrm>
          <a:prstGeom prst="rect">
            <a:avLst/>
          </a:prstGeom>
          <a:noFill/>
        </p:spPr>
        <p:txBody>
          <a:bodyPr wrap="square" rtlCol="0">
            <a:spAutoFit/>
          </a:bodyPr>
          <a:lstStyle/>
          <a:p>
            <a:pPr lvl="0"/>
            <a:r>
              <a:rPr lang="en-US" sz="1200" b="1" dirty="0"/>
              <a:t>Expertise in S/4 HANA </a:t>
            </a:r>
            <a:r>
              <a:rPr lang="en-US" sz="1200" dirty="0">
                <a:solidFill>
                  <a:schemeClr val="tx1">
                    <a:lumMod val="65000"/>
                    <a:lumOff val="35000"/>
                  </a:schemeClr>
                </a:solidFill>
              </a:rPr>
              <a:t>Implementation and Conversion</a:t>
            </a:r>
          </a:p>
        </p:txBody>
      </p:sp>
      <p:sp>
        <p:nvSpPr>
          <p:cNvPr id="14" name="TextBox 13">
            <a:extLst>
              <a:ext uri="{FF2B5EF4-FFF2-40B4-BE49-F238E27FC236}">
                <a16:creationId xmlns:a16="http://schemas.microsoft.com/office/drawing/2014/main" id="{F876CFC8-2DF9-4B90-9EED-49BFAF1C551B}"/>
              </a:ext>
            </a:extLst>
          </p:cNvPr>
          <p:cNvSpPr txBox="1"/>
          <p:nvPr/>
        </p:nvSpPr>
        <p:spPr>
          <a:xfrm>
            <a:off x="5220074" y="4082053"/>
            <a:ext cx="2232248" cy="461665"/>
          </a:xfrm>
          <a:prstGeom prst="rect">
            <a:avLst/>
          </a:prstGeom>
          <a:noFill/>
        </p:spPr>
        <p:txBody>
          <a:bodyPr wrap="square" rtlCol="0">
            <a:spAutoFit/>
          </a:bodyPr>
          <a:lstStyle/>
          <a:p>
            <a:pPr lvl="0"/>
            <a:r>
              <a:rPr lang="en-US" sz="1200" dirty="0">
                <a:solidFill>
                  <a:schemeClr val="tx1">
                    <a:lumMod val="65000"/>
                    <a:lumOff val="35000"/>
                  </a:schemeClr>
                </a:solidFill>
              </a:rPr>
              <a:t>Experienced in specialized Migrations like </a:t>
            </a:r>
            <a:r>
              <a:rPr lang="en-US" sz="1200" b="1" dirty="0"/>
              <a:t>carve-out</a:t>
            </a:r>
          </a:p>
        </p:txBody>
      </p:sp>
    </p:spTree>
    <p:extLst>
      <p:ext uri="{BB962C8B-B14F-4D97-AF65-F5344CB8AC3E}">
        <p14:creationId xmlns:p14="http://schemas.microsoft.com/office/powerpoint/2010/main" val="11808811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8A82B7C-73AD-4949-82F2-656FE3645828}"/>
              </a:ext>
            </a:extLst>
          </p:cNvPr>
          <p:cNvSpPr/>
          <p:nvPr/>
        </p:nvSpPr>
        <p:spPr>
          <a:xfrm>
            <a:off x="6894860" y="2583605"/>
            <a:ext cx="726644" cy="712644"/>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75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4CB37B1-FC50-49CC-8AF4-9BAFE3253FEB}"/>
              </a:ext>
            </a:extLst>
          </p:cNvPr>
          <p:cNvSpPr txBox="1"/>
          <p:nvPr/>
        </p:nvSpPr>
        <p:spPr>
          <a:xfrm>
            <a:off x="6844526" y="3337946"/>
            <a:ext cx="854875" cy="530913"/>
          </a:xfrm>
          <a:prstGeom prst="rect">
            <a:avLst/>
          </a:prstGeom>
          <a:noFill/>
        </p:spPr>
        <p:txBody>
          <a:bodyPr wrap="square" lIns="68570" tIns="34289" rIns="68570" bIns="34289" rtlCol="0">
            <a:spAutoFit/>
          </a:bodyPr>
          <a:lstStyle>
            <a:defPPr>
              <a:defRPr lang="en-US"/>
            </a:defPPr>
            <a:lvl1pPr algn="ctr">
              <a:defRPr sz="1400">
                <a:solidFill>
                  <a:srgbClr val="686868"/>
                </a:solidFill>
                <a:latin typeface="Arial" panose="020B0604020202020204" pitchFamily="34" charset="0"/>
                <a:cs typeface="Arial" panose="020B0604020202020204" pitchFamily="34" charset="0"/>
              </a:defRPr>
            </a:lvl1pPr>
          </a:lstStyle>
          <a:p>
            <a:pPr defTabSz="685783"/>
            <a:r>
              <a:rPr lang="en-US" sz="750" b="1" dirty="0">
                <a:solidFill>
                  <a:schemeClr val="tx1">
                    <a:lumMod val="65000"/>
                    <a:lumOff val="35000"/>
                  </a:schemeClr>
                </a:solidFill>
              </a:rPr>
              <a:t>Data Center Transformation Services</a:t>
            </a:r>
          </a:p>
          <a:p>
            <a:pPr defTabSz="685783"/>
            <a:r>
              <a:rPr lang="en-US" sz="750" b="1" dirty="0">
                <a:solidFill>
                  <a:schemeClr val="tx1">
                    <a:lumMod val="65000"/>
                    <a:lumOff val="35000"/>
                  </a:schemeClr>
                </a:solidFill>
              </a:rPr>
              <a:t>2018</a:t>
            </a:r>
          </a:p>
        </p:txBody>
      </p:sp>
      <p:pic>
        <p:nvPicPr>
          <p:cNvPr id="19" name="Picture 18">
            <a:extLst>
              <a:ext uri="{FF2B5EF4-FFF2-40B4-BE49-F238E27FC236}">
                <a16:creationId xmlns:a16="http://schemas.microsoft.com/office/drawing/2014/main" id="{9170DB60-8CE3-4223-99EB-AD2A7FE6FEA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71783" y="2651410"/>
            <a:ext cx="572798" cy="577035"/>
          </a:xfrm>
          <a:prstGeom prst="rect">
            <a:avLst/>
          </a:prstGeom>
          <a:solidFill>
            <a:schemeClr val="bg1"/>
          </a:solidFill>
        </p:spPr>
      </p:pic>
      <p:sp>
        <p:nvSpPr>
          <p:cNvPr id="17" name="Rectangle 16">
            <a:extLst>
              <a:ext uri="{FF2B5EF4-FFF2-40B4-BE49-F238E27FC236}">
                <a16:creationId xmlns:a16="http://schemas.microsoft.com/office/drawing/2014/main" id="{A8A82B7C-73AD-4949-82F2-656FE3645828}"/>
              </a:ext>
            </a:extLst>
          </p:cNvPr>
          <p:cNvSpPr/>
          <p:nvPr/>
        </p:nvSpPr>
        <p:spPr>
          <a:xfrm>
            <a:off x="7980071" y="2583047"/>
            <a:ext cx="726644" cy="702067"/>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75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64CB37B1-FC50-49CC-8AF4-9BAFE3253FEB}"/>
              </a:ext>
            </a:extLst>
          </p:cNvPr>
          <p:cNvSpPr txBox="1"/>
          <p:nvPr/>
        </p:nvSpPr>
        <p:spPr>
          <a:xfrm>
            <a:off x="7980071" y="3337946"/>
            <a:ext cx="768642" cy="530913"/>
          </a:xfrm>
          <a:prstGeom prst="rect">
            <a:avLst/>
          </a:prstGeom>
          <a:noFill/>
        </p:spPr>
        <p:txBody>
          <a:bodyPr wrap="square" lIns="0" tIns="34289" rIns="0" bIns="34289" rtlCol="0">
            <a:spAutoFit/>
          </a:bodyPr>
          <a:lstStyle>
            <a:defPPr>
              <a:defRPr lang="en-US"/>
            </a:defPPr>
            <a:lvl1pPr algn="ctr">
              <a:defRPr sz="1400">
                <a:solidFill>
                  <a:srgbClr val="686868"/>
                </a:solidFill>
                <a:latin typeface="Arial" panose="020B0604020202020204" pitchFamily="34" charset="0"/>
                <a:cs typeface="Arial" panose="020B0604020202020204" pitchFamily="34" charset="0"/>
              </a:defRPr>
            </a:lvl1pPr>
          </a:lstStyle>
          <a:p>
            <a:pPr defTabSz="685783"/>
            <a:r>
              <a:rPr lang="en-US" sz="750" b="1" dirty="0">
                <a:solidFill>
                  <a:schemeClr val="tx1">
                    <a:lumMod val="65000"/>
                    <a:lumOff val="35000"/>
                  </a:schemeClr>
                </a:solidFill>
              </a:rPr>
              <a:t>Network Transformation Services</a:t>
            </a:r>
          </a:p>
          <a:p>
            <a:pPr defTabSz="685783"/>
            <a:r>
              <a:rPr lang="en-US" sz="750" b="1" dirty="0">
                <a:solidFill>
                  <a:schemeClr val="tx1">
                    <a:lumMod val="65000"/>
                    <a:lumOff val="35000"/>
                  </a:schemeClr>
                </a:solidFill>
              </a:rPr>
              <a:t>2018</a:t>
            </a:r>
          </a:p>
        </p:txBody>
      </p:sp>
      <p:pic>
        <p:nvPicPr>
          <p:cNvPr id="20" name="Picture 19">
            <a:extLst>
              <a:ext uri="{FF2B5EF4-FFF2-40B4-BE49-F238E27FC236}">
                <a16:creationId xmlns:a16="http://schemas.microsoft.com/office/drawing/2014/main" id="{9170DB60-8CE3-4223-99EB-AD2A7FE6FEA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56994" y="2645563"/>
            <a:ext cx="572798" cy="577035"/>
          </a:xfrm>
          <a:prstGeom prst="rect">
            <a:avLst/>
          </a:prstGeom>
          <a:solidFill>
            <a:schemeClr val="bg1"/>
          </a:solidFill>
        </p:spPr>
      </p:pic>
      <p:pic>
        <p:nvPicPr>
          <p:cNvPr id="3074" name="Picture 2" descr="Image result for Cisco service provider partner of the year 201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069533" y="3945458"/>
            <a:ext cx="712645" cy="78613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descr="01 Gartner-Standee W-4xH-8 ft.jpg"/>
          <p:cNvPicPr>
            <a:picLocks noChangeAspect="1"/>
          </p:cNvPicPr>
          <p:nvPr/>
        </p:nvPicPr>
        <p:blipFill rotWithShape="1">
          <a:blip r:embed="rId5" cstate="screen">
            <a:clrChange>
              <a:clrFrom>
                <a:srgbClr val="F5F5F5"/>
              </a:clrFrom>
              <a:clrTo>
                <a:srgbClr val="F5F5F5">
                  <a:alpha val="0"/>
                </a:srgbClr>
              </a:clrTo>
            </a:clrChange>
            <a:extLst>
              <a:ext uri="{28A0092B-C50C-407E-A947-70E740481C1C}">
                <a14:useLocalDpi xmlns:a14="http://schemas.microsoft.com/office/drawing/2010/main"/>
              </a:ext>
            </a:extLst>
          </a:blip>
          <a:srcRect/>
          <a:stretch/>
        </p:blipFill>
        <p:spPr>
          <a:xfrm>
            <a:off x="541684" y="971223"/>
            <a:ext cx="3545942" cy="2986388"/>
          </a:xfrm>
          <a:prstGeom prst="rect">
            <a:avLst/>
          </a:prstGeom>
        </p:spPr>
      </p:pic>
      <p:sp>
        <p:nvSpPr>
          <p:cNvPr id="24" name="Title 6"/>
          <p:cNvSpPr txBox="1">
            <a:spLocks/>
          </p:cNvSpPr>
          <p:nvPr/>
        </p:nvSpPr>
        <p:spPr>
          <a:xfrm>
            <a:off x="257270" y="367201"/>
            <a:ext cx="7538400" cy="369332"/>
          </a:xfrm>
          <a:prstGeom prst="rect">
            <a:avLst/>
          </a:prstGeom>
        </p:spPr>
        <p:txBody>
          <a:bodyPr/>
          <a:lstStyle/>
          <a:p>
            <a:pPr defTabSz="685800">
              <a:spcBef>
                <a:spcPct val="0"/>
              </a:spcBef>
            </a:pPr>
            <a:r>
              <a:rPr lang="en-IN" b="1" cap="all" dirty="0">
                <a:solidFill>
                  <a:srgbClr val="595959"/>
                </a:solidFill>
                <a:latin typeface="Trebuchet MS" pitchFamily="34" charset="0"/>
              </a:rPr>
              <a:t>INDUSTRY RECOGNITIONS</a:t>
            </a:r>
          </a:p>
          <a:p>
            <a:pPr defTabSz="914264">
              <a:spcBef>
                <a:spcPct val="0"/>
              </a:spcBef>
              <a:defRPr/>
            </a:pPr>
            <a:endParaRPr lang="en-IN" b="1" cap="all" dirty="0">
              <a:solidFill>
                <a:srgbClr val="595959"/>
              </a:solidFill>
              <a:latin typeface="Trebuchet MS" pitchFamily="34" charset="0"/>
            </a:endParaRPr>
          </a:p>
        </p:txBody>
      </p:sp>
      <p:sp>
        <p:nvSpPr>
          <p:cNvPr id="25" name="TextBox 24">
            <a:extLst>
              <a:ext uri="{FF2B5EF4-FFF2-40B4-BE49-F238E27FC236}">
                <a16:creationId xmlns:a16="http://schemas.microsoft.com/office/drawing/2014/main" id="{99DCBEF6-936C-4734-BF51-07AE80478669}"/>
              </a:ext>
            </a:extLst>
          </p:cNvPr>
          <p:cNvSpPr txBox="1"/>
          <p:nvPr/>
        </p:nvSpPr>
        <p:spPr>
          <a:xfrm>
            <a:off x="5648605" y="3337946"/>
            <a:ext cx="1117715" cy="415496"/>
          </a:xfrm>
          <a:prstGeom prst="rect">
            <a:avLst/>
          </a:prstGeom>
          <a:noFill/>
        </p:spPr>
        <p:txBody>
          <a:bodyPr wrap="square" lIns="68570" tIns="34289" rIns="68570" bIns="34289" rtlCol="0">
            <a:spAutoFit/>
          </a:bodyPr>
          <a:lstStyle>
            <a:defPPr>
              <a:defRPr lang="en-US"/>
            </a:defPPr>
            <a:lvl1pPr algn="ctr">
              <a:defRPr sz="1400">
                <a:solidFill>
                  <a:srgbClr val="686868"/>
                </a:solidFill>
                <a:latin typeface="Arial" panose="020B0604020202020204" pitchFamily="34" charset="0"/>
                <a:cs typeface="Arial" panose="020B0604020202020204" pitchFamily="34" charset="0"/>
              </a:defRPr>
            </a:lvl1pPr>
          </a:lstStyle>
          <a:p>
            <a:pPr defTabSz="685783"/>
            <a:r>
              <a:rPr lang="en-US" sz="750" b="1" dirty="0">
                <a:solidFill>
                  <a:schemeClr val="tx1">
                    <a:lumMod val="65000"/>
                    <a:lumOff val="35000"/>
                  </a:schemeClr>
                </a:solidFill>
              </a:rPr>
              <a:t>The Economic Times</a:t>
            </a:r>
          </a:p>
          <a:p>
            <a:pPr defTabSz="685783"/>
            <a:r>
              <a:rPr lang="en-US" sz="750" b="1" dirty="0">
                <a:solidFill>
                  <a:schemeClr val="tx1">
                    <a:lumMod val="65000"/>
                    <a:lumOff val="35000"/>
                  </a:schemeClr>
                </a:solidFill>
              </a:rPr>
              <a:t>Iconic Brands 2020</a:t>
            </a:r>
          </a:p>
          <a:p>
            <a:pPr defTabSz="685783"/>
            <a:r>
              <a:rPr lang="en-US" sz="750" b="1" dirty="0">
                <a:solidFill>
                  <a:schemeClr val="tx1">
                    <a:lumMod val="65000"/>
                    <a:lumOff val="35000"/>
                  </a:schemeClr>
                </a:solidFill>
              </a:rPr>
              <a:t>Hybrid Multi Cloud</a:t>
            </a:r>
          </a:p>
        </p:txBody>
      </p:sp>
      <p:grpSp>
        <p:nvGrpSpPr>
          <p:cNvPr id="11" name="Group 10">
            <a:extLst>
              <a:ext uri="{FF2B5EF4-FFF2-40B4-BE49-F238E27FC236}">
                <a16:creationId xmlns:a16="http://schemas.microsoft.com/office/drawing/2014/main" id="{46EE9E73-8B95-4066-B073-4905209BC7EA}"/>
              </a:ext>
            </a:extLst>
          </p:cNvPr>
          <p:cNvGrpSpPr/>
          <p:nvPr/>
        </p:nvGrpSpPr>
        <p:grpSpPr>
          <a:xfrm>
            <a:off x="4244938" y="3935187"/>
            <a:ext cx="1597616" cy="925941"/>
            <a:chOff x="280426" y="3026615"/>
            <a:chExt cx="2310510" cy="1234588"/>
          </a:xfrm>
        </p:grpSpPr>
        <p:pic>
          <p:nvPicPr>
            <p:cNvPr id="2050" name="Picture 2" descr="Image result for cybermedia">
              <a:extLst>
                <a:ext uri="{FF2B5EF4-FFF2-40B4-BE49-F238E27FC236}">
                  <a16:creationId xmlns:a16="http://schemas.microsoft.com/office/drawing/2014/main" id="{345893F1-26E4-4B6D-A353-591A07822C77}"/>
                </a:ext>
              </a:extLst>
            </p:cNvPr>
            <p:cNvPicPr>
              <a:picLocks noChangeAspect="1" noChangeArrowheads="1"/>
            </p:cNvPicPr>
            <p:nvPr/>
          </p:nvPicPr>
          <p:blipFill rotWithShape="1">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517024" y="3026615"/>
              <a:ext cx="1837314" cy="496115"/>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EA21F307-A6E6-4900-81A8-CA4529B2F94D}"/>
                </a:ext>
              </a:extLst>
            </p:cNvPr>
            <p:cNvSpPr txBox="1"/>
            <p:nvPr/>
          </p:nvSpPr>
          <p:spPr>
            <a:xfrm>
              <a:off x="280426" y="3553319"/>
              <a:ext cx="2310510" cy="707884"/>
            </a:xfrm>
            <a:prstGeom prst="rect">
              <a:avLst/>
            </a:prstGeom>
            <a:noFill/>
          </p:spPr>
          <p:txBody>
            <a:bodyPr wrap="square" lIns="68570" tIns="34289" rIns="68570" bIns="34289" rtlCol="0">
              <a:spAutoFit/>
            </a:bodyPr>
            <a:lstStyle>
              <a:defPPr>
                <a:defRPr lang="en-US"/>
              </a:defPPr>
              <a:lvl1pPr algn="ctr">
                <a:defRPr sz="1400">
                  <a:solidFill>
                    <a:srgbClr val="686868"/>
                  </a:solidFill>
                  <a:latin typeface="Arial" panose="020B0604020202020204" pitchFamily="34" charset="0"/>
                  <a:cs typeface="Arial" panose="020B0604020202020204" pitchFamily="34" charset="0"/>
                </a:defRPr>
              </a:lvl1pPr>
            </a:lstStyle>
            <a:p>
              <a:pPr defTabSz="685783"/>
              <a:r>
                <a:rPr lang="en-US" sz="750" b="1" dirty="0">
                  <a:solidFill>
                    <a:schemeClr val="tx1">
                      <a:lumMod val="65000"/>
                      <a:lumOff val="35000"/>
                    </a:schemeClr>
                  </a:solidFill>
                </a:rPr>
                <a:t>Leadership Recognition</a:t>
              </a:r>
              <a:br>
                <a:rPr lang="en-US" sz="825" b="1" dirty="0">
                  <a:solidFill>
                    <a:schemeClr val="tx1">
                      <a:lumMod val="65000"/>
                      <a:lumOff val="35000"/>
                    </a:schemeClr>
                  </a:solidFill>
                </a:rPr>
              </a:br>
              <a:r>
                <a:rPr lang="en-US" sz="750" b="1" dirty="0">
                  <a:solidFill>
                    <a:schemeClr val="tx1">
                      <a:lumMod val="65000"/>
                      <a:lumOff val="35000"/>
                    </a:schemeClr>
                  </a:solidFill>
                </a:rPr>
                <a:t>Cloud Transformation (2018) </a:t>
              </a:r>
            </a:p>
            <a:p>
              <a:pPr defTabSz="685783"/>
              <a:r>
                <a:rPr lang="en-US" sz="750" b="1" dirty="0">
                  <a:solidFill>
                    <a:schemeClr val="tx1">
                      <a:lumMod val="65000"/>
                      <a:lumOff val="35000"/>
                    </a:schemeClr>
                  </a:solidFill>
                </a:rPr>
                <a:t>Network Transformation (2019)</a:t>
              </a:r>
            </a:p>
          </p:txBody>
        </p:sp>
      </p:grpSp>
      <p:pic>
        <p:nvPicPr>
          <p:cNvPr id="2052" name="Picture 4" descr="Image result for idc">
            <a:extLst>
              <a:ext uri="{FF2B5EF4-FFF2-40B4-BE49-F238E27FC236}">
                <a16:creationId xmlns:a16="http://schemas.microsoft.com/office/drawing/2014/main" id="{BB75F631-3134-4766-8F9C-37790BC0EE6E}"/>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343849" y="2800332"/>
            <a:ext cx="1128625" cy="381191"/>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6E509DF4-DC46-4118-AF42-45A2CA81C217}"/>
              </a:ext>
            </a:extLst>
          </p:cNvPr>
          <p:cNvSpPr txBox="1"/>
          <p:nvPr/>
        </p:nvSpPr>
        <p:spPr>
          <a:xfrm>
            <a:off x="4224796" y="3313232"/>
            <a:ext cx="1388347" cy="530913"/>
          </a:xfrm>
          <a:prstGeom prst="rect">
            <a:avLst/>
          </a:prstGeom>
          <a:noFill/>
        </p:spPr>
        <p:txBody>
          <a:bodyPr wrap="square" lIns="68570" tIns="34289" rIns="68570" bIns="34289" rtlCol="0">
            <a:spAutoFit/>
          </a:bodyPr>
          <a:lstStyle>
            <a:defPPr>
              <a:defRPr lang="en-US"/>
            </a:defPPr>
            <a:lvl1pPr algn="ctr">
              <a:defRPr sz="1400">
                <a:solidFill>
                  <a:srgbClr val="686868"/>
                </a:solidFill>
                <a:latin typeface="Arial" panose="020B0604020202020204" pitchFamily="34" charset="0"/>
                <a:cs typeface="Arial" panose="020B0604020202020204" pitchFamily="34" charset="0"/>
              </a:defRPr>
            </a:lvl1pPr>
          </a:lstStyle>
          <a:p>
            <a:pPr defTabSz="685783"/>
            <a:r>
              <a:rPr lang="en-US" sz="750" b="1" dirty="0">
                <a:solidFill>
                  <a:schemeClr val="tx1">
                    <a:lumMod val="65000"/>
                    <a:lumOff val="35000"/>
                  </a:schemeClr>
                </a:solidFill>
              </a:rPr>
              <a:t>Major Player in </a:t>
            </a:r>
          </a:p>
          <a:p>
            <a:pPr defTabSz="685783"/>
            <a:r>
              <a:rPr lang="en-US" sz="750" b="1" dirty="0" err="1">
                <a:solidFill>
                  <a:schemeClr val="tx1">
                    <a:lumMod val="65000"/>
                    <a:lumOff val="35000"/>
                  </a:schemeClr>
                </a:solidFill>
              </a:rPr>
              <a:t>MarketScape</a:t>
            </a:r>
            <a:r>
              <a:rPr lang="en-US" sz="750" b="1" dirty="0">
                <a:solidFill>
                  <a:schemeClr val="tx1">
                    <a:lumMod val="65000"/>
                    <a:lumOff val="35000"/>
                  </a:schemeClr>
                </a:solidFill>
              </a:rPr>
              <a:t> for Cloud</a:t>
            </a:r>
          </a:p>
          <a:p>
            <a:pPr defTabSz="685783"/>
            <a:r>
              <a:rPr lang="en-US" sz="750" b="1" dirty="0">
                <a:solidFill>
                  <a:schemeClr val="tx1">
                    <a:lumMod val="65000"/>
                    <a:lumOff val="35000"/>
                  </a:schemeClr>
                </a:solidFill>
              </a:rPr>
              <a:t>Managed Services </a:t>
            </a:r>
            <a:r>
              <a:rPr lang="en-US" sz="750" b="1" dirty="0" err="1">
                <a:solidFill>
                  <a:schemeClr val="tx1">
                    <a:lumMod val="65000"/>
                    <a:lumOff val="35000"/>
                  </a:schemeClr>
                </a:solidFill>
              </a:rPr>
              <a:t>APeJ</a:t>
            </a:r>
            <a:r>
              <a:rPr lang="en-US" sz="750" b="1" dirty="0">
                <a:solidFill>
                  <a:schemeClr val="tx1">
                    <a:lumMod val="65000"/>
                    <a:lumOff val="35000"/>
                  </a:schemeClr>
                </a:solidFill>
              </a:rPr>
              <a:t> 2019</a:t>
            </a:r>
          </a:p>
        </p:txBody>
      </p:sp>
      <p:sp>
        <p:nvSpPr>
          <p:cNvPr id="30" name="Rectangle 29">
            <a:extLst>
              <a:ext uri="{FF2B5EF4-FFF2-40B4-BE49-F238E27FC236}">
                <a16:creationId xmlns:a16="http://schemas.microsoft.com/office/drawing/2014/main" id="{EF3B05BA-3106-4A90-8A33-13DF36AA092D}"/>
              </a:ext>
            </a:extLst>
          </p:cNvPr>
          <p:cNvSpPr/>
          <p:nvPr/>
        </p:nvSpPr>
        <p:spPr>
          <a:xfrm>
            <a:off x="352988" y="4226113"/>
            <a:ext cx="3886085" cy="47358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963" tIns="44981" rIns="89963" bIns="44981" rtlCol="0" anchor="ctr"/>
          <a:lstStyle/>
          <a:p>
            <a:pPr algn="ctr" defTabSz="685783"/>
            <a:r>
              <a:rPr lang="en-US" sz="1100" dirty="0">
                <a:solidFill>
                  <a:prstClr val="black"/>
                </a:solidFill>
                <a:latin typeface="Trebuchet MS"/>
                <a:cs typeface="Arial" panose="020B0604020202020204" pitchFamily="34" charset="0"/>
              </a:rPr>
              <a:t>Sify in Challenger Quadrant in Gartner MQ for Managed Hybrid Cloud  Hosting APAC</a:t>
            </a:r>
          </a:p>
        </p:txBody>
      </p:sp>
      <p:grpSp>
        <p:nvGrpSpPr>
          <p:cNvPr id="4" name="Group 3">
            <a:extLst>
              <a:ext uri="{FF2B5EF4-FFF2-40B4-BE49-F238E27FC236}">
                <a16:creationId xmlns:a16="http://schemas.microsoft.com/office/drawing/2014/main" id="{029EDDB7-174F-473D-B364-2A10A979B6EE}"/>
              </a:ext>
            </a:extLst>
          </p:cNvPr>
          <p:cNvGrpSpPr/>
          <p:nvPr/>
        </p:nvGrpSpPr>
        <p:grpSpPr>
          <a:xfrm>
            <a:off x="4288294" y="890838"/>
            <a:ext cx="4493884" cy="1545541"/>
            <a:chOff x="4288294" y="596495"/>
            <a:chExt cx="4493884" cy="1545541"/>
          </a:xfrm>
        </p:grpSpPr>
        <p:sp>
          <p:nvSpPr>
            <p:cNvPr id="14" name="Rectangle 13">
              <a:extLst>
                <a:ext uri="{FF2B5EF4-FFF2-40B4-BE49-F238E27FC236}">
                  <a16:creationId xmlns:a16="http://schemas.microsoft.com/office/drawing/2014/main" id="{DA337DAD-C385-4FC4-8463-CC73F17D11F6}"/>
                </a:ext>
              </a:extLst>
            </p:cNvPr>
            <p:cNvSpPr/>
            <p:nvPr/>
          </p:nvSpPr>
          <p:spPr>
            <a:xfrm>
              <a:off x="4331492" y="636698"/>
              <a:ext cx="4417221" cy="150533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963" tIns="44981" rIns="89963" bIns="44981" rtlCol="0" anchor="ctr"/>
            <a:lstStyle/>
            <a:p>
              <a:pPr marL="214313" indent="-214313" defTabSz="685783">
                <a:buFont typeface="Arial" panose="020B0604020202020204" pitchFamily="34" charset="0"/>
                <a:buChar char="•"/>
              </a:pPr>
              <a:endParaRPr lang="en-US" sz="950" dirty="0">
                <a:solidFill>
                  <a:prstClr val="black"/>
                </a:solidFill>
                <a:latin typeface="Trebuchet MS"/>
                <a:cs typeface="Arial" panose="020B0604020202020204" pitchFamily="34" charset="0"/>
              </a:endParaRPr>
            </a:p>
          </p:txBody>
        </p:sp>
        <p:sp>
          <p:nvSpPr>
            <p:cNvPr id="26" name="TextBox 25">
              <a:extLst>
                <a:ext uri="{FF2B5EF4-FFF2-40B4-BE49-F238E27FC236}">
                  <a16:creationId xmlns:a16="http://schemas.microsoft.com/office/drawing/2014/main" id="{182296BB-B83B-4580-A447-CAB24516D789}"/>
                </a:ext>
              </a:extLst>
            </p:cNvPr>
            <p:cNvSpPr txBox="1"/>
            <p:nvPr/>
          </p:nvSpPr>
          <p:spPr>
            <a:xfrm>
              <a:off x="4288294" y="946712"/>
              <a:ext cx="4493884" cy="1175706"/>
            </a:xfrm>
            <a:prstGeom prst="rect">
              <a:avLst/>
            </a:prstGeom>
            <a:noFill/>
          </p:spPr>
          <p:txBody>
            <a:bodyPr wrap="square" rtlCol="0">
              <a:spAutoFit/>
            </a:bodyPr>
            <a:lstStyle/>
            <a:p>
              <a:pPr marL="144000" indent="-144000" defTabSz="685783">
                <a:buClr>
                  <a:srgbClr val="1F497D"/>
                </a:buClr>
                <a:buFont typeface="Wingdings" panose="05000000000000000000" pitchFamily="2" charset="2"/>
                <a:buChar char="§"/>
              </a:pPr>
              <a:r>
                <a:rPr lang="en-US" sz="880" dirty="0">
                  <a:solidFill>
                    <a:prstClr val="black"/>
                  </a:solidFill>
                  <a:cs typeface="Arial" panose="020B0604020202020204" pitchFamily="34" charset="0"/>
                </a:rPr>
                <a:t>Recognition in Market Guide for Public Cloud Managed and Professional Services Providers APAC 2020</a:t>
              </a:r>
              <a:endParaRPr lang="en-US" sz="880" dirty="0">
                <a:solidFill>
                  <a:prstClr val="black"/>
                </a:solidFill>
                <a:latin typeface="Trebuchet MS"/>
                <a:cs typeface="Arial" panose="020B0604020202020204" pitchFamily="34" charset="0"/>
              </a:endParaRPr>
            </a:p>
            <a:p>
              <a:pPr marL="144000" indent="-144000" defTabSz="685783">
                <a:buClr>
                  <a:srgbClr val="1F497D"/>
                </a:buClr>
                <a:buFont typeface="Wingdings" panose="05000000000000000000" pitchFamily="2" charset="2"/>
                <a:buChar char="§"/>
              </a:pPr>
              <a:r>
                <a:rPr lang="en-US" sz="880" dirty="0">
                  <a:solidFill>
                    <a:prstClr val="black"/>
                  </a:solidFill>
                  <a:latin typeface="Trebuchet MS"/>
                  <a:cs typeface="Arial" panose="020B0604020202020204" pitchFamily="34" charset="0"/>
                </a:rPr>
                <a:t>Recognition in Critical Capabilities for Managed Hybrid Cloud Hosting APAC 2018</a:t>
              </a:r>
            </a:p>
            <a:p>
              <a:pPr marL="144000" indent="-144000" defTabSz="685783">
                <a:buClr>
                  <a:srgbClr val="1F497D"/>
                </a:buClr>
                <a:buFont typeface="Wingdings" panose="05000000000000000000" pitchFamily="2" charset="2"/>
                <a:buChar char="§"/>
              </a:pPr>
              <a:r>
                <a:rPr lang="en-US" sz="880" dirty="0">
                  <a:solidFill>
                    <a:prstClr val="black"/>
                  </a:solidFill>
                  <a:latin typeface="Trebuchet MS"/>
                  <a:cs typeface="Arial" panose="020B0604020202020204" pitchFamily="34" charset="0"/>
                </a:rPr>
                <a:t>Recognition in Market Guide for Top Data Center Service Providers 2018</a:t>
              </a:r>
            </a:p>
            <a:p>
              <a:pPr marL="144000" indent="-144000" defTabSz="685783">
                <a:buClr>
                  <a:srgbClr val="1F497D"/>
                </a:buClr>
                <a:buFont typeface="Wingdings" panose="05000000000000000000" pitchFamily="2" charset="2"/>
                <a:buChar char="§"/>
              </a:pPr>
              <a:r>
                <a:rPr lang="en-US" sz="880" dirty="0">
                  <a:solidFill>
                    <a:prstClr val="black"/>
                  </a:solidFill>
                  <a:latin typeface="Trebuchet MS"/>
                  <a:cs typeface="Arial" panose="020B0604020202020204" pitchFamily="34" charset="0"/>
                </a:rPr>
                <a:t>Recognition in Market Guide for Vulnerability Assessment</a:t>
              </a:r>
              <a:br>
                <a:rPr lang="en-US" sz="880" dirty="0">
                  <a:solidFill>
                    <a:prstClr val="black"/>
                  </a:solidFill>
                  <a:latin typeface="Trebuchet MS"/>
                  <a:cs typeface="Arial" panose="020B0604020202020204" pitchFamily="34" charset="0"/>
                </a:rPr>
              </a:br>
              <a:r>
                <a:rPr lang="en-US" sz="880" dirty="0">
                  <a:solidFill>
                    <a:prstClr val="black"/>
                  </a:solidFill>
                  <a:latin typeface="Trebuchet MS"/>
                  <a:cs typeface="Arial" panose="020B0604020202020204" pitchFamily="34" charset="0"/>
                </a:rPr>
                <a:t>and Penetration  Testing Consulting Services in India 2019</a:t>
              </a:r>
            </a:p>
            <a:p>
              <a:pPr marL="144000" indent="-144000" defTabSz="685783">
                <a:buClr>
                  <a:srgbClr val="1F497D"/>
                </a:buClr>
                <a:buFont typeface="Wingdings" panose="05000000000000000000" pitchFamily="2" charset="2"/>
                <a:buChar char="§"/>
              </a:pPr>
              <a:r>
                <a:rPr lang="en-US" sz="880" dirty="0">
                  <a:solidFill>
                    <a:prstClr val="black"/>
                  </a:solidFill>
                  <a:latin typeface="Trebuchet MS"/>
                  <a:cs typeface="Arial" panose="020B0604020202020204" pitchFamily="34" charset="0"/>
                </a:rPr>
                <a:t>Recognition as a notable vendor in MQ for Data Center Outsourcing and Hybrid Infrastructure Managed Services, Asia/Pacific 2019</a:t>
              </a:r>
            </a:p>
          </p:txBody>
        </p:sp>
        <p:pic>
          <p:nvPicPr>
            <p:cNvPr id="2054" name="Picture 6" descr="Image result for gartner">
              <a:extLst>
                <a:ext uri="{FF2B5EF4-FFF2-40B4-BE49-F238E27FC236}">
                  <a16:creationId xmlns:a16="http://schemas.microsoft.com/office/drawing/2014/main" id="{F128A922-E1B0-4C2A-9CC2-8050B8B26B93}"/>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211475" y="596495"/>
              <a:ext cx="841287" cy="468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 name="Group 30">
            <a:extLst>
              <a:ext uri="{FF2B5EF4-FFF2-40B4-BE49-F238E27FC236}">
                <a16:creationId xmlns:a16="http://schemas.microsoft.com/office/drawing/2014/main" id="{F2DE5A37-DDB9-4C69-B9B0-206F2775D1FF}"/>
              </a:ext>
            </a:extLst>
          </p:cNvPr>
          <p:cNvGrpSpPr/>
          <p:nvPr/>
        </p:nvGrpSpPr>
        <p:grpSpPr>
          <a:xfrm>
            <a:off x="5925132" y="4106540"/>
            <a:ext cx="839023" cy="463972"/>
            <a:chOff x="4681538" y="3006505"/>
            <a:chExt cx="2848837" cy="1702576"/>
          </a:xfrm>
          <a:effectLst>
            <a:outerShdw blurRad="50800" dist="38100" dir="2700000" algn="tl" rotWithShape="0">
              <a:prstClr val="black">
                <a:alpha val="40000"/>
              </a:prstClr>
            </a:outerShdw>
          </a:effectLst>
        </p:grpSpPr>
        <p:pic>
          <p:nvPicPr>
            <p:cNvPr id="2056" name="Picture 8" descr="Image result for microsoft hosting partner logo">
              <a:extLst>
                <a:ext uri="{FF2B5EF4-FFF2-40B4-BE49-F238E27FC236}">
                  <a16:creationId xmlns:a16="http://schemas.microsoft.com/office/drawing/2014/main" id="{01E2E303-A0E6-4EF2-ADB1-6C98669372EE}"/>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t="23908" b="23173"/>
            <a:stretch/>
          </p:blipFill>
          <p:spPr bwMode="auto">
            <a:xfrm>
              <a:off x="4681538" y="3006505"/>
              <a:ext cx="2828925" cy="856897"/>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F351C882-B301-4C0A-BCE3-34230BC2CAB5}"/>
                </a:ext>
              </a:extLst>
            </p:cNvPr>
            <p:cNvSpPr/>
            <p:nvPr/>
          </p:nvSpPr>
          <p:spPr>
            <a:xfrm>
              <a:off x="4719484" y="3794682"/>
              <a:ext cx="2810891" cy="91439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r>
                <a:rPr lang="en-US" sz="700" b="1" dirty="0">
                  <a:solidFill>
                    <a:prstClr val="white"/>
                  </a:solidFill>
                  <a:latin typeface="Trebuchet MS"/>
                </a:rPr>
                <a:t>Hosting Partner</a:t>
              </a:r>
            </a:p>
          </p:txBody>
        </p:sp>
      </p:grpSp>
      <p:pic>
        <p:nvPicPr>
          <p:cNvPr id="34" name="Picture 33">
            <a:extLst>
              <a:ext uri="{FF2B5EF4-FFF2-40B4-BE49-F238E27FC236}">
                <a16:creationId xmlns:a16="http://schemas.microsoft.com/office/drawing/2014/main" id="{F1DE880B-EEBB-46F7-896D-6FF4375F1C57}"/>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6919352" y="4130246"/>
            <a:ext cx="994984" cy="416560"/>
          </a:xfrm>
          <a:prstGeom prst="rect">
            <a:avLst/>
          </a:prstGeom>
        </p:spPr>
      </p:pic>
      <p:pic>
        <p:nvPicPr>
          <p:cNvPr id="7" name="Picture 6" descr="A picture containing bottle&#10;&#10;Description automatically generated">
            <a:extLst>
              <a:ext uri="{FF2B5EF4-FFF2-40B4-BE49-F238E27FC236}">
                <a16:creationId xmlns:a16="http://schemas.microsoft.com/office/drawing/2014/main" id="{A59EEDB2-AA24-453F-8E6A-CDCCAFA69970}"/>
              </a:ext>
            </a:extLst>
          </p:cNvPr>
          <p:cNvPicPr>
            <a:picLocks noChangeAspect="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758950" y="2593481"/>
            <a:ext cx="777343" cy="685982"/>
          </a:xfrm>
          <a:prstGeom prst="rect">
            <a:avLst/>
          </a:prstGeom>
        </p:spPr>
      </p:pic>
    </p:spTree>
    <p:extLst>
      <p:ext uri="{BB962C8B-B14F-4D97-AF65-F5344CB8AC3E}">
        <p14:creationId xmlns:p14="http://schemas.microsoft.com/office/powerpoint/2010/main" val="34448475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7" name="Picture 6">
            <a:extLst>
              <a:ext uri="{FF2B5EF4-FFF2-40B4-BE49-F238E27FC236}">
                <a16:creationId xmlns:a16="http://schemas.microsoft.com/office/drawing/2014/main" id="{D244FA26-4D6A-4D59-B8F8-B61D46E9AA5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23850" y="990408"/>
            <a:ext cx="1075360" cy="1382605"/>
          </a:xfrm>
          <a:prstGeom prst="roundRect">
            <a:avLst>
              <a:gd name="adj" fmla="val 8594"/>
            </a:avLst>
          </a:prstGeom>
          <a:solidFill>
            <a:srgbClr val="FFFFFF">
              <a:shade val="85000"/>
            </a:srgbClr>
          </a:solidFill>
          <a:ln w="9525">
            <a:solidFill>
              <a:schemeClr val="bg1">
                <a:lumMod val="85000"/>
              </a:schemeClr>
            </a:solidFill>
            <a:prstDash val="solid"/>
          </a:ln>
          <a:effectLst>
            <a:reflection blurRad="12700" stA="38000" endPos="28000" dist="5000" dir="5400000" sy="-100000" algn="bl" rotWithShape="0"/>
          </a:effectLst>
        </p:spPr>
      </p:pic>
      <p:sp>
        <p:nvSpPr>
          <p:cNvPr id="2" name="TextBox 1">
            <a:extLst>
              <a:ext uri="{FF2B5EF4-FFF2-40B4-BE49-F238E27FC236}">
                <a16:creationId xmlns:a16="http://schemas.microsoft.com/office/drawing/2014/main" id="{1F4DB367-479B-4544-88FC-B7445ED95B95}"/>
              </a:ext>
            </a:extLst>
          </p:cNvPr>
          <p:cNvSpPr txBox="1"/>
          <p:nvPr/>
        </p:nvSpPr>
        <p:spPr>
          <a:xfrm>
            <a:off x="1463707" y="987425"/>
            <a:ext cx="7263270" cy="370294"/>
          </a:xfrm>
          <a:prstGeom prst="rect">
            <a:avLst/>
          </a:prstGeom>
          <a:noFill/>
        </p:spPr>
        <p:txBody>
          <a:bodyPr wrap="square" rtlCol="0">
            <a:spAutoFit/>
          </a:bodyPr>
          <a:lstStyle/>
          <a:p>
            <a:pPr>
              <a:lnSpc>
                <a:spcPts val="2400"/>
              </a:lnSpc>
            </a:pPr>
            <a:r>
              <a:rPr lang="en-IN" sz="1600" b="1" dirty="0">
                <a:solidFill>
                  <a:schemeClr val="accent1">
                    <a:lumMod val="75000"/>
                  </a:schemeClr>
                </a:solidFill>
              </a:rPr>
              <a:t>Prashant Pimpalekar</a:t>
            </a:r>
          </a:p>
        </p:txBody>
      </p:sp>
      <p:sp>
        <p:nvSpPr>
          <p:cNvPr id="10" name="TextBox 9">
            <a:extLst>
              <a:ext uri="{FF2B5EF4-FFF2-40B4-BE49-F238E27FC236}">
                <a16:creationId xmlns:a16="http://schemas.microsoft.com/office/drawing/2014/main" id="{298D7068-8075-49AC-90C0-044C75F06CC2}"/>
              </a:ext>
            </a:extLst>
          </p:cNvPr>
          <p:cNvSpPr txBox="1"/>
          <p:nvPr/>
        </p:nvSpPr>
        <p:spPr>
          <a:xfrm>
            <a:off x="1463707" y="1281900"/>
            <a:ext cx="7263270" cy="276999"/>
          </a:xfrm>
          <a:prstGeom prst="rect">
            <a:avLst/>
          </a:prstGeom>
          <a:noFill/>
        </p:spPr>
        <p:txBody>
          <a:bodyPr wrap="square" rtlCol="0">
            <a:spAutoFit/>
          </a:bodyPr>
          <a:lstStyle/>
          <a:p>
            <a:r>
              <a:rPr lang="en-IN" sz="1200" i="1" dirty="0">
                <a:solidFill>
                  <a:schemeClr val="tx1">
                    <a:lumMod val="75000"/>
                    <a:lumOff val="25000"/>
                  </a:schemeClr>
                </a:solidFill>
              </a:rPr>
              <a:t>Head – SAP Practice &amp; Delivery</a:t>
            </a:r>
            <a:endParaRPr lang="en-IN" sz="1200" b="1" i="1" dirty="0"/>
          </a:p>
        </p:txBody>
      </p:sp>
      <p:sp>
        <p:nvSpPr>
          <p:cNvPr id="11" name="TextBox 10">
            <a:extLst>
              <a:ext uri="{FF2B5EF4-FFF2-40B4-BE49-F238E27FC236}">
                <a16:creationId xmlns:a16="http://schemas.microsoft.com/office/drawing/2014/main" id="{9882F114-D19B-4D3F-825A-22A3D21EEE98}"/>
              </a:ext>
            </a:extLst>
          </p:cNvPr>
          <p:cNvSpPr txBox="1"/>
          <p:nvPr/>
        </p:nvSpPr>
        <p:spPr>
          <a:xfrm>
            <a:off x="1464527" y="1601874"/>
            <a:ext cx="7355623" cy="688971"/>
          </a:xfrm>
          <a:prstGeom prst="rect">
            <a:avLst/>
          </a:prstGeom>
          <a:noFill/>
        </p:spPr>
        <p:txBody>
          <a:bodyPr wrap="square" rtlCol="0">
            <a:spAutoFit/>
          </a:bodyPr>
          <a:lstStyle/>
          <a:p>
            <a:pPr>
              <a:lnSpc>
                <a:spcPts val="1600"/>
              </a:lnSpc>
            </a:pPr>
            <a:r>
              <a:rPr lang="en-US" sz="1100" dirty="0">
                <a:solidFill>
                  <a:schemeClr val="tx1">
                    <a:lumMod val="75000"/>
                    <a:lumOff val="25000"/>
                  </a:schemeClr>
                </a:solidFill>
              </a:rPr>
              <a:t>Prashant has total 30 years of experience and has been with Sify for last 6.5 years. As the Head SAP Practice &amp; Delivery, he is responsible for seamless delivery of SAP projects, developing competencies &amp; sales/presales enablement. His technical articles are published in Dataquest, Communications Today &amp; ERPITWorld.com. </a:t>
            </a:r>
            <a:endParaRPr lang="en-IN" sz="1100" dirty="0">
              <a:solidFill>
                <a:schemeClr val="tx1">
                  <a:lumMod val="75000"/>
                  <a:lumOff val="25000"/>
                </a:schemeClr>
              </a:solidFill>
            </a:endParaRPr>
          </a:p>
        </p:txBody>
      </p:sp>
      <p:sp>
        <p:nvSpPr>
          <p:cNvPr id="15" name="TextBox 14">
            <a:extLst>
              <a:ext uri="{FF2B5EF4-FFF2-40B4-BE49-F238E27FC236}">
                <a16:creationId xmlns:a16="http://schemas.microsoft.com/office/drawing/2014/main" id="{A7373F18-6773-4287-9285-D1D17464D708}"/>
              </a:ext>
            </a:extLst>
          </p:cNvPr>
          <p:cNvSpPr txBox="1"/>
          <p:nvPr/>
        </p:nvSpPr>
        <p:spPr>
          <a:xfrm>
            <a:off x="1463707" y="2333821"/>
            <a:ext cx="7263270" cy="261610"/>
          </a:xfrm>
          <a:prstGeom prst="rect">
            <a:avLst/>
          </a:prstGeom>
          <a:noFill/>
        </p:spPr>
        <p:txBody>
          <a:bodyPr wrap="square" rtlCol="0">
            <a:spAutoFit/>
          </a:bodyPr>
          <a:lstStyle/>
          <a:p>
            <a:r>
              <a:rPr lang="en-IN" sz="1100" b="1" dirty="0"/>
              <a:t>Role in Project : </a:t>
            </a:r>
            <a:r>
              <a:rPr lang="en-US" sz="1100" dirty="0">
                <a:solidFill>
                  <a:schemeClr val="tx1">
                    <a:lumMod val="75000"/>
                    <a:lumOff val="25000"/>
                  </a:schemeClr>
                </a:solidFill>
              </a:rPr>
              <a:t>SAP Migration Head</a:t>
            </a:r>
          </a:p>
        </p:txBody>
      </p:sp>
      <p:cxnSp>
        <p:nvCxnSpPr>
          <p:cNvPr id="9" name="Straight Connector 8">
            <a:extLst>
              <a:ext uri="{FF2B5EF4-FFF2-40B4-BE49-F238E27FC236}">
                <a16:creationId xmlns:a16="http://schemas.microsoft.com/office/drawing/2014/main" id="{99061244-9FC6-4499-A82C-8BFEDFD2D370}"/>
              </a:ext>
            </a:extLst>
          </p:cNvPr>
          <p:cNvCxnSpPr>
            <a:cxnSpLocks/>
          </p:cNvCxnSpPr>
          <p:nvPr/>
        </p:nvCxnSpPr>
        <p:spPr>
          <a:xfrm>
            <a:off x="323850" y="2908145"/>
            <a:ext cx="8496300" cy="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0F848FF7-38C2-4FE5-8F7F-7111D562E2F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23850" y="3112308"/>
            <a:ext cx="1075360" cy="1382605"/>
          </a:xfrm>
          <a:prstGeom prst="roundRect">
            <a:avLst>
              <a:gd name="adj" fmla="val 8594"/>
            </a:avLst>
          </a:prstGeom>
          <a:solidFill>
            <a:srgbClr val="FFFFFF">
              <a:shade val="85000"/>
            </a:srgbClr>
          </a:solidFill>
          <a:ln w="9525">
            <a:solidFill>
              <a:schemeClr val="bg1">
                <a:lumMod val="85000"/>
              </a:schemeClr>
            </a:solidFill>
            <a:prstDash val="solid"/>
          </a:ln>
          <a:effectLst>
            <a:reflection blurRad="12700" stA="38000" endPos="28000" dist="5000" dir="5400000" sy="-100000" algn="bl" rotWithShape="0"/>
          </a:effectLst>
        </p:spPr>
      </p:pic>
      <p:sp>
        <p:nvSpPr>
          <p:cNvPr id="19" name="TextBox 18">
            <a:extLst>
              <a:ext uri="{FF2B5EF4-FFF2-40B4-BE49-F238E27FC236}">
                <a16:creationId xmlns:a16="http://schemas.microsoft.com/office/drawing/2014/main" id="{0610B06D-9E81-490B-886D-17191F883323}"/>
              </a:ext>
            </a:extLst>
          </p:cNvPr>
          <p:cNvSpPr txBox="1"/>
          <p:nvPr/>
        </p:nvSpPr>
        <p:spPr>
          <a:xfrm>
            <a:off x="1463707" y="3109325"/>
            <a:ext cx="7263270" cy="370294"/>
          </a:xfrm>
          <a:prstGeom prst="rect">
            <a:avLst/>
          </a:prstGeom>
          <a:noFill/>
        </p:spPr>
        <p:txBody>
          <a:bodyPr wrap="square" rtlCol="0">
            <a:spAutoFit/>
          </a:bodyPr>
          <a:lstStyle/>
          <a:p>
            <a:pPr>
              <a:lnSpc>
                <a:spcPts val="2400"/>
              </a:lnSpc>
            </a:pPr>
            <a:r>
              <a:rPr lang="en-IN" sz="1600" b="1" dirty="0">
                <a:solidFill>
                  <a:schemeClr val="accent1">
                    <a:lumMod val="75000"/>
                  </a:schemeClr>
                </a:solidFill>
              </a:rPr>
              <a:t>Venkata Ramana R</a:t>
            </a:r>
          </a:p>
        </p:txBody>
      </p:sp>
      <p:sp>
        <p:nvSpPr>
          <p:cNvPr id="20" name="TextBox 19">
            <a:extLst>
              <a:ext uri="{FF2B5EF4-FFF2-40B4-BE49-F238E27FC236}">
                <a16:creationId xmlns:a16="http://schemas.microsoft.com/office/drawing/2014/main" id="{99FCB80D-0668-4385-9EA2-1300D1BA44BA}"/>
              </a:ext>
            </a:extLst>
          </p:cNvPr>
          <p:cNvSpPr txBox="1"/>
          <p:nvPr/>
        </p:nvSpPr>
        <p:spPr>
          <a:xfrm>
            <a:off x="1463707" y="3403800"/>
            <a:ext cx="7263270" cy="276999"/>
          </a:xfrm>
          <a:prstGeom prst="rect">
            <a:avLst/>
          </a:prstGeom>
          <a:noFill/>
        </p:spPr>
        <p:txBody>
          <a:bodyPr wrap="square" rtlCol="0">
            <a:spAutoFit/>
          </a:bodyPr>
          <a:lstStyle/>
          <a:p>
            <a:r>
              <a:rPr lang="en-US" sz="1200" i="1" dirty="0">
                <a:solidFill>
                  <a:schemeClr val="tx1">
                    <a:lumMod val="75000"/>
                    <a:lumOff val="25000"/>
                  </a:schemeClr>
                </a:solidFill>
              </a:rPr>
              <a:t>Technical Lead of SAP BASIS/HANA</a:t>
            </a:r>
            <a:endParaRPr lang="en-IN" sz="1200" b="1" i="1" dirty="0"/>
          </a:p>
        </p:txBody>
      </p:sp>
      <p:sp>
        <p:nvSpPr>
          <p:cNvPr id="21" name="TextBox 20">
            <a:extLst>
              <a:ext uri="{FF2B5EF4-FFF2-40B4-BE49-F238E27FC236}">
                <a16:creationId xmlns:a16="http://schemas.microsoft.com/office/drawing/2014/main" id="{A5954E8F-F024-4AD5-8D6E-9543119E483C}"/>
              </a:ext>
            </a:extLst>
          </p:cNvPr>
          <p:cNvSpPr txBox="1"/>
          <p:nvPr/>
        </p:nvSpPr>
        <p:spPr>
          <a:xfrm>
            <a:off x="1464527" y="3723774"/>
            <a:ext cx="7355623" cy="688971"/>
          </a:xfrm>
          <a:prstGeom prst="rect">
            <a:avLst/>
          </a:prstGeom>
          <a:noFill/>
        </p:spPr>
        <p:txBody>
          <a:bodyPr wrap="square" rtlCol="0">
            <a:spAutoFit/>
          </a:bodyPr>
          <a:lstStyle/>
          <a:p>
            <a:pPr>
              <a:lnSpc>
                <a:spcPts val="1600"/>
              </a:lnSpc>
            </a:pPr>
            <a:r>
              <a:rPr lang="en-US" sz="1100" dirty="0">
                <a:solidFill>
                  <a:schemeClr val="tx1">
                    <a:lumMod val="75000"/>
                    <a:lumOff val="25000"/>
                  </a:schemeClr>
                </a:solidFill>
              </a:rPr>
              <a:t>Venkata has total 15 years of experience in SAP BASIS with multiple SAP Certifications and has been with Sify for last 4+ years as the Lead of Sify’s SAP BASIS/HANA team, he handles the all SAP BASIS AMS accounts ,SAP Implementation , SAP workload migration and DR setup projects. </a:t>
            </a:r>
            <a:endParaRPr lang="en-IN" sz="1100" dirty="0">
              <a:solidFill>
                <a:schemeClr val="tx1">
                  <a:lumMod val="75000"/>
                  <a:lumOff val="25000"/>
                </a:schemeClr>
              </a:solidFill>
            </a:endParaRPr>
          </a:p>
        </p:txBody>
      </p:sp>
      <p:sp>
        <p:nvSpPr>
          <p:cNvPr id="22" name="TextBox 21">
            <a:extLst>
              <a:ext uri="{FF2B5EF4-FFF2-40B4-BE49-F238E27FC236}">
                <a16:creationId xmlns:a16="http://schemas.microsoft.com/office/drawing/2014/main" id="{5D9C6F91-4004-4743-9FB3-28F83E57CD91}"/>
              </a:ext>
            </a:extLst>
          </p:cNvPr>
          <p:cNvSpPr txBox="1"/>
          <p:nvPr/>
        </p:nvSpPr>
        <p:spPr>
          <a:xfrm>
            <a:off x="1463707" y="4455721"/>
            <a:ext cx="7263270" cy="261610"/>
          </a:xfrm>
          <a:prstGeom prst="rect">
            <a:avLst/>
          </a:prstGeom>
          <a:noFill/>
        </p:spPr>
        <p:txBody>
          <a:bodyPr wrap="square" rtlCol="0">
            <a:spAutoFit/>
          </a:bodyPr>
          <a:lstStyle/>
          <a:p>
            <a:r>
              <a:rPr lang="en-IN" sz="1100" b="1" dirty="0"/>
              <a:t>Role in Project : </a:t>
            </a:r>
            <a:r>
              <a:rPr lang="en-US" sz="1100" dirty="0">
                <a:solidFill>
                  <a:schemeClr val="tx1">
                    <a:lumMod val="75000"/>
                    <a:lumOff val="25000"/>
                  </a:schemeClr>
                </a:solidFill>
              </a:rPr>
              <a:t>SAP Migration Practice</a:t>
            </a:r>
          </a:p>
        </p:txBody>
      </p:sp>
      <p:sp>
        <p:nvSpPr>
          <p:cNvPr id="3" name="Title 2">
            <a:extLst>
              <a:ext uri="{FF2B5EF4-FFF2-40B4-BE49-F238E27FC236}">
                <a16:creationId xmlns:a16="http://schemas.microsoft.com/office/drawing/2014/main" id="{8958F813-7BB3-47F3-A743-D4C31F536953}"/>
              </a:ext>
            </a:extLst>
          </p:cNvPr>
          <p:cNvSpPr>
            <a:spLocks noGrp="1"/>
          </p:cNvSpPr>
          <p:nvPr>
            <p:ph type="title"/>
          </p:nvPr>
        </p:nvSpPr>
        <p:spPr/>
        <p:txBody>
          <a:bodyPr/>
          <a:lstStyle/>
          <a:p>
            <a:r>
              <a:rPr lang="en-IN" dirty="0"/>
              <a:t>SIFY TEAM</a:t>
            </a:r>
          </a:p>
        </p:txBody>
      </p:sp>
    </p:spTree>
    <p:extLst>
      <p:ext uri="{BB962C8B-B14F-4D97-AF65-F5344CB8AC3E}">
        <p14:creationId xmlns:p14="http://schemas.microsoft.com/office/powerpoint/2010/main" val="1083207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3489" y="395820"/>
            <a:ext cx="8029508" cy="346249"/>
          </a:xfrm>
        </p:spPr>
        <p:txBody>
          <a:bodyPr vert="horz" wrap="square" lIns="68580" tIns="34290" rIns="68580" bIns="34290" rtlCol="0" anchor="ctr">
            <a:spAutoFit/>
          </a:bodyPr>
          <a:lstStyle/>
          <a:p>
            <a:pPr defTabSz="914264"/>
            <a:r>
              <a:rPr lang="en-US" dirty="0">
                <a:solidFill>
                  <a:schemeClr val="tx1">
                    <a:lumMod val="65000"/>
                    <a:lumOff val="35000"/>
                  </a:schemeClr>
                </a:solidFill>
              </a:rPr>
              <a:t>Snapshot of </a:t>
            </a:r>
            <a:r>
              <a:rPr lang="en-US" dirty="0" err="1">
                <a:solidFill>
                  <a:schemeClr val="tx1">
                    <a:lumMod val="65000"/>
                    <a:lumOff val="35000"/>
                  </a:schemeClr>
                </a:solidFill>
              </a:rPr>
              <a:t>sify’s</a:t>
            </a:r>
            <a:r>
              <a:rPr lang="en-US" dirty="0">
                <a:solidFill>
                  <a:schemeClr val="tx1">
                    <a:lumMod val="65000"/>
                    <a:lumOff val="35000"/>
                  </a:schemeClr>
                </a:solidFill>
              </a:rPr>
              <a:t> sap offerings…</a:t>
            </a:r>
            <a:endParaRPr lang="de-DE" dirty="0">
              <a:solidFill>
                <a:schemeClr val="tx1">
                  <a:lumMod val="65000"/>
                  <a:lumOff val="35000"/>
                </a:schemeClr>
              </a:solidFill>
            </a:endParaRPr>
          </a:p>
        </p:txBody>
      </p:sp>
      <p:pic>
        <p:nvPicPr>
          <p:cNvPr id="47" name="Picture 18">
            <a:extLst>
              <a:ext uri="{FF2B5EF4-FFF2-40B4-BE49-F238E27FC236}">
                <a16:creationId xmlns:a16="http://schemas.microsoft.com/office/drawing/2014/main" id="{C7BBACD7-C06A-49A4-BE5B-CA774A21B6C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078" y="2483847"/>
            <a:ext cx="647541" cy="428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4">
            <a:extLst>
              <a:ext uri="{FF2B5EF4-FFF2-40B4-BE49-F238E27FC236}">
                <a16:creationId xmlns:a16="http://schemas.microsoft.com/office/drawing/2014/main" id="{A3D53ECD-DA20-4DAD-990C-0A16FD1D68F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0687" y="3066718"/>
            <a:ext cx="929735" cy="612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5">
            <a:extLst>
              <a:ext uri="{FF2B5EF4-FFF2-40B4-BE49-F238E27FC236}">
                <a16:creationId xmlns:a16="http://schemas.microsoft.com/office/drawing/2014/main" id="{1D360C44-C239-45A8-BA0E-F603B30EB27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75408" y="1316825"/>
            <a:ext cx="821334" cy="668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 name="Picture 5">
            <a:extLst>
              <a:ext uri="{FF2B5EF4-FFF2-40B4-BE49-F238E27FC236}">
                <a16:creationId xmlns:a16="http://schemas.microsoft.com/office/drawing/2014/main" id="{612F190D-DCBB-482F-A23A-60E1F58A499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73075" y="3386241"/>
            <a:ext cx="647540" cy="228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 name="Picture 4">
            <a:extLst>
              <a:ext uri="{FF2B5EF4-FFF2-40B4-BE49-F238E27FC236}">
                <a16:creationId xmlns:a16="http://schemas.microsoft.com/office/drawing/2014/main" id="{6854F6E0-7425-4B4B-BFCC-94046657E30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41800" y="1467431"/>
            <a:ext cx="933608" cy="340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8">
            <a:extLst>
              <a:ext uri="{FF2B5EF4-FFF2-40B4-BE49-F238E27FC236}">
                <a16:creationId xmlns:a16="http://schemas.microsoft.com/office/drawing/2014/main" id="{E5905426-C38B-4ECB-A432-4498D482165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39672" y="1538908"/>
            <a:ext cx="600474" cy="296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9">
            <a:extLst>
              <a:ext uri="{FF2B5EF4-FFF2-40B4-BE49-F238E27FC236}">
                <a16:creationId xmlns:a16="http://schemas.microsoft.com/office/drawing/2014/main" id="{94AEED6A-24FC-479B-8812-C44D77080D6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66471" y="1484616"/>
            <a:ext cx="640607" cy="560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2">
            <a:extLst>
              <a:ext uri="{FF2B5EF4-FFF2-40B4-BE49-F238E27FC236}">
                <a16:creationId xmlns:a16="http://schemas.microsoft.com/office/drawing/2014/main" id="{D771256C-5A6A-4C05-AD76-39B1ABDBFDA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64847" y="1935179"/>
            <a:ext cx="1132330" cy="36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4">
            <a:extLst>
              <a:ext uri="{FF2B5EF4-FFF2-40B4-BE49-F238E27FC236}">
                <a16:creationId xmlns:a16="http://schemas.microsoft.com/office/drawing/2014/main" id="{B658EB2D-85F0-4D5C-9C48-4754F11E2B0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215866" y="1390439"/>
            <a:ext cx="904964" cy="41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7" name="Picture 6">
            <a:extLst>
              <a:ext uri="{FF2B5EF4-FFF2-40B4-BE49-F238E27FC236}">
                <a16:creationId xmlns:a16="http://schemas.microsoft.com/office/drawing/2014/main" id="{98606A07-0512-43AB-A3C1-CCC674FE4C9C}"/>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589902" y="3260794"/>
            <a:ext cx="1020404" cy="574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 name="Picture 8">
            <a:extLst>
              <a:ext uri="{FF2B5EF4-FFF2-40B4-BE49-F238E27FC236}">
                <a16:creationId xmlns:a16="http://schemas.microsoft.com/office/drawing/2014/main" id="{EBCE3F38-B3F6-4BAA-9430-A3BDDF1669DA}"/>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95140" y="3351744"/>
            <a:ext cx="607073" cy="503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 name="Picture 9">
            <a:extLst>
              <a:ext uri="{FF2B5EF4-FFF2-40B4-BE49-F238E27FC236}">
                <a16:creationId xmlns:a16="http://schemas.microsoft.com/office/drawing/2014/main" id="{4A2449C6-8E89-4185-8291-BA434D0605F9}"/>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544505" y="3261520"/>
            <a:ext cx="1093828" cy="615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8" name="Picture 11">
            <a:extLst>
              <a:ext uri="{FF2B5EF4-FFF2-40B4-BE49-F238E27FC236}">
                <a16:creationId xmlns:a16="http://schemas.microsoft.com/office/drawing/2014/main" id="{05A799C8-43DE-468A-8739-DC88702AF31C}"/>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391656" y="2494901"/>
            <a:ext cx="1074081" cy="379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 name="Picture 14">
            <a:extLst>
              <a:ext uri="{FF2B5EF4-FFF2-40B4-BE49-F238E27FC236}">
                <a16:creationId xmlns:a16="http://schemas.microsoft.com/office/drawing/2014/main" id="{921B2466-8905-4927-B63B-4855FA9925C2}"/>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492877" y="3321348"/>
            <a:ext cx="650226" cy="521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0" name="Picture 2">
            <a:extLst>
              <a:ext uri="{FF2B5EF4-FFF2-40B4-BE49-F238E27FC236}">
                <a16:creationId xmlns:a16="http://schemas.microsoft.com/office/drawing/2014/main" id="{31EEE745-95A1-442B-A484-D3414BCE4C74}"/>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419583" y="3033520"/>
            <a:ext cx="628977" cy="286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 name="Picture 10">
            <a:extLst>
              <a:ext uri="{FF2B5EF4-FFF2-40B4-BE49-F238E27FC236}">
                <a16:creationId xmlns:a16="http://schemas.microsoft.com/office/drawing/2014/main" id="{37B40CB6-49A8-48A0-B183-718251EDA5EF}"/>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166465" y="3384280"/>
            <a:ext cx="482197" cy="448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2" name="Picture 7">
            <a:extLst>
              <a:ext uri="{FF2B5EF4-FFF2-40B4-BE49-F238E27FC236}">
                <a16:creationId xmlns:a16="http://schemas.microsoft.com/office/drawing/2014/main" id="{0CE66D87-EE11-4FDF-B3BC-262C435A6AA1}"/>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40255" y="3515116"/>
            <a:ext cx="961941" cy="327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 name="Picture 11">
            <a:extLst>
              <a:ext uri="{FF2B5EF4-FFF2-40B4-BE49-F238E27FC236}">
                <a16:creationId xmlns:a16="http://schemas.microsoft.com/office/drawing/2014/main" id="{2A3C0396-0B3B-4DAA-A03B-4D0939A458AD}"/>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840197" y="3382323"/>
            <a:ext cx="654412" cy="373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 name="Picture 13">
            <a:extLst>
              <a:ext uri="{FF2B5EF4-FFF2-40B4-BE49-F238E27FC236}">
                <a16:creationId xmlns:a16="http://schemas.microsoft.com/office/drawing/2014/main" id="{55A43BEB-59FD-4C6D-B7A9-6BF81B2C886E}"/>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944792" y="2963694"/>
            <a:ext cx="657404" cy="436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 name="Picture 16">
            <a:extLst>
              <a:ext uri="{FF2B5EF4-FFF2-40B4-BE49-F238E27FC236}">
                <a16:creationId xmlns:a16="http://schemas.microsoft.com/office/drawing/2014/main" id="{D2CD7FD0-2A87-454C-8AC1-CB12CD8394FA}"/>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546514" y="3313972"/>
            <a:ext cx="826561" cy="37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 name="Picture 2">
            <a:extLst>
              <a:ext uri="{FF2B5EF4-FFF2-40B4-BE49-F238E27FC236}">
                <a16:creationId xmlns:a16="http://schemas.microsoft.com/office/drawing/2014/main" id="{491512DA-FE34-49C9-A7B2-7FB64946DCC3}"/>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563404" y="1443859"/>
            <a:ext cx="904965" cy="31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0" name="Picture 2">
            <a:extLst>
              <a:ext uri="{FF2B5EF4-FFF2-40B4-BE49-F238E27FC236}">
                <a16:creationId xmlns:a16="http://schemas.microsoft.com/office/drawing/2014/main" id="{7D0909BE-5B35-4A01-9D68-DDCD140D5BD2}"/>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5520462" y="1563466"/>
            <a:ext cx="723614" cy="3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40">
            <a:extLst>
              <a:ext uri="{FF2B5EF4-FFF2-40B4-BE49-F238E27FC236}">
                <a16:creationId xmlns:a16="http://schemas.microsoft.com/office/drawing/2014/main" id="{BA36EE3E-1B92-4C9B-B38D-86723BDBBCAD}"/>
              </a:ext>
            </a:extLst>
          </p:cNvPr>
          <p:cNvPicPr>
            <a:picLocks noChangeAspect="1"/>
          </p:cNvPicPr>
          <p:nvPr/>
        </p:nvPicPr>
        <p:blipFill rotWithShape="1">
          <a:blip r:embed="rId25"/>
          <a:srcRect r="33143"/>
          <a:stretch/>
        </p:blipFill>
        <p:spPr>
          <a:xfrm>
            <a:off x="1576180" y="1840644"/>
            <a:ext cx="5749604" cy="1461398"/>
          </a:xfrm>
          <a:prstGeom prst="rect">
            <a:avLst/>
          </a:prstGeom>
        </p:spPr>
      </p:pic>
      <p:sp>
        <p:nvSpPr>
          <p:cNvPr id="42" name="Rectangle 41">
            <a:extLst>
              <a:ext uri="{FF2B5EF4-FFF2-40B4-BE49-F238E27FC236}">
                <a16:creationId xmlns:a16="http://schemas.microsoft.com/office/drawing/2014/main" id="{887F51B9-E39A-4D59-91AC-3520EE552A8A}"/>
              </a:ext>
            </a:extLst>
          </p:cNvPr>
          <p:cNvSpPr/>
          <p:nvPr/>
        </p:nvSpPr>
        <p:spPr>
          <a:xfrm>
            <a:off x="4515449" y="2286664"/>
            <a:ext cx="1291582" cy="600164"/>
          </a:xfrm>
          <a:prstGeom prst="rect">
            <a:avLst/>
          </a:prstGeom>
        </p:spPr>
        <p:txBody>
          <a:bodyPr wrap="square">
            <a:spAutoFit/>
          </a:bodyPr>
          <a:lstStyle/>
          <a:p>
            <a:pPr algn="ctr" defTabSz="914241">
              <a:spcAft>
                <a:spcPts val="1200"/>
              </a:spcAft>
            </a:pPr>
            <a:r>
              <a:rPr lang="en-IN" sz="1100" dirty="0">
                <a:solidFill>
                  <a:prstClr val="black">
                    <a:lumMod val="85000"/>
                    <a:lumOff val="15000"/>
                  </a:prstClr>
                </a:solidFill>
                <a:latin typeface="Trebuchet MS"/>
                <a:cs typeface="Arial" panose="020B0604020202020204" pitchFamily="34" charset="0"/>
              </a:rPr>
              <a:t>Upgrades &amp; Conversions to HANA</a:t>
            </a:r>
          </a:p>
        </p:txBody>
      </p:sp>
      <p:sp>
        <p:nvSpPr>
          <p:cNvPr id="43" name="Rectangle 42">
            <a:extLst>
              <a:ext uri="{FF2B5EF4-FFF2-40B4-BE49-F238E27FC236}">
                <a16:creationId xmlns:a16="http://schemas.microsoft.com/office/drawing/2014/main" id="{55D9AD0C-FE57-4E62-8502-D8B754A083EC}"/>
              </a:ext>
            </a:extLst>
          </p:cNvPr>
          <p:cNvSpPr/>
          <p:nvPr/>
        </p:nvSpPr>
        <p:spPr>
          <a:xfrm>
            <a:off x="1662457" y="2355900"/>
            <a:ext cx="1291583" cy="430887"/>
          </a:xfrm>
          <a:prstGeom prst="rect">
            <a:avLst/>
          </a:prstGeom>
        </p:spPr>
        <p:txBody>
          <a:bodyPr wrap="square">
            <a:spAutoFit/>
          </a:bodyPr>
          <a:lstStyle/>
          <a:p>
            <a:pPr algn="ctr" defTabSz="914241">
              <a:spcAft>
                <a:spcPts val="1200"/>
              </a:spcAft>
            </a:pPr>
            <a:r>
              <a:rPr lang="en-IN" sz="1100" dirty="0">
                <a:solidFill>
                  <a:prstClr val="black">
                    <a:lumMod val="85000"/>
                    <a:lumOff val="15000"/>
                  </a:prstClr>
                </a:solidFill>
                <a:latin typeface="Trebuchet MS"/>
                <a:cs typeface="Arial" panose="020B0604020202020204" pitchFamily="34" charset="0"/>
              </a:rPr>
              <a:t>Cloud Migrations &amp; Carve Outs</a:t>
            </a:r>
          </a:p>
        </p:txBody>
      </p:sp>
      <p:sp>
        <p:nvSpPr>
          <p:cNvPr id="44" name="Rectangle 43">
            <a:extLst>
              <a:ext uri="{FF2B5EF4-FFF2-40B4-BE49-F238E27FC236}">
                <a16:creationId xmlns:a16="http://schemas.microsoft.com/office/drawing/2014/main" id="{CFF87842-B1DE-4931-B068-838CA7FDC77E}"/>
              </a:ext>
            </a:extLst>
          </p:cNvPr>
          <p:cNvSpPr/>
          <p:nvPr/>
        </p:nvSpPr>
        <p:spPr>
          <a:xfrm>
            <a:off x="3068702" y="2366959"/>
            <a:ext cx="1295081" cy="430887"/>
          </a:xfrm>
          <a:prstGeom prst="rect">
            <a:avLst/>
          </a:prstGeom>
        </p:spPr>
        <p:txBody>
          <a:bodyPr wrap="square">
            <a:spAutoFit/>
          </a:bodyPr>
          <a:lstStyle/>
          <a:p>
            <a:pPr algn="ctr" defTabSz="914241">
              <a:spcAft>
                <a:spcPts val="1200"/>
              </a:spcAft>
            </a:pPr>
            <a:r>
              <a:rPr lang="en-IN" sz="1100" dirty="0">
                <a:solidFill>
                  <a:prstClr val="black">
                    <a:lumMod val="85000"/>
                    <a:lumOff val="15000"/>
                  </a:prstClr>
                </a:solidFill>
                <a:latin typeface="Trebuchet MS"/>
                <a:cs typeface="Arial" panose="020B0604020202020204" pitchFamily="34" charset="0"/>
              </a:rPr>
              <a:t>SAP Application Management</a:t>
            </a:r>
          </a:p>
        </p:txBody>
      </p:sp>
      <p:sp>
        <p:nvSpPr>
          <p:cNvPr id="45" name="Rectangle 44">
            <a:extLst>
              <a:ext uri="{FF2B5EF4-FFF2-40B4-BE49-F238E27FC236}">
                <a16:creationId xmlns:a16="http://schemas.microsoft.com/office/drawing/2014/main" id="{137E5492-D88B-45EA-9717-F0EBCD32808B}"/>
              </a:ext>
            </a:extLst>
          </p:cNvPr>
          <p:cNvSpPr/>
          <p:nvPr/>
        </p:nvSpPr>
        <p:spPr>
          <a:xfrm>
            <a:off x="5925191" y="2366959"/>
            <a:ext cx="1357509" cy="430887"/>
          </a:xfrm>
          <a:prstGeom prst="rect">
            <a:avLst/>
          </a:prstGeom>
        </p:spPr>
        <p:txBody>
          <a:bodyPr wrap="square">
            <a:spAutoFit/>
          </a:bodyPr>
          <a:lstStyle/>
          <a:p>
            <a:pPr algn="ctr" defTabSz="914241">
              <a:spcAft>
                <a:spcPts val="1200"/>
              </a:spcAft>
            </a:pPr>
            <a:r>
              <a:rPr lang="en-IN" sz="1100" dirty="0">
                <a:solidFill>
                  <a:prstClr val="black">
                    <a:lumMod val="85000"/>
                    <a:lumOff val="15000"/>
                  </a:prstClr>
                </a:solidFill>
                <a:latin typeface="Trebuchet MS"/>
                <a:cs typeface="Arial" panose="020B0604020202020204" pitchFamily="34" charset="0"/>
              </a:rPr>
              <a:t>Implementation &amp; Roll-out Services</a:t>
            </a:r>
          </a:p>
        </p:txBody>
      </p:sp>
      <p:sp>
        <p:nvSpPr>
          <p:cNvPr id="7" name="TextBox 6">
            <a:extLst>
              <a:ext uri="{FF2B5EF4-FFF2-40B4-BE49-F238E27FC236}">
                <a16:creationId xmlns:a16="http://schemas.microsoft.com/office/drawing/2014/main" id="{39A748A1-E55C-48AF-926E-66343A7986F7}"/>
              </a:ext>
            </a:extLst>
          </p:cNvPr>
          <p:cNvSpPr txBox="1"/>
          <p:nvPr/>
        </p:nvSpPr>
        <p:spPr>
          <a:xfrm>
            <a:off x="7681740" y="4010538"/>
            <a:ext cx="1462260" cy="276999"/>
          </a:xfrm>
          <a:prstGeom prst="rect">
            <a:avLst/>
          </a:prstGeom>
          <a:noFill/>
        </p:spPr>
        <p:txBody>
          <a:bodyPr wrap="none" rtlCol="0">
            <a:spAutoFit/>
          </a:bodyPr>
          <a:lstStyle/>
          <a:p>
            <a:pPr defTabSz="914241"/>
            <a:r>
              <a:rPr lang="en-US" sz="1200" b="1" dirty="0">
                <a:solidFill>
                  <a:prstClr val="black">
                    <a:lumMod val="65000"/>
                    <a:lumOff val="35000"/>
                  </a:prstClr>
                </a:solidFill>
                <a:latin typeface="Trebuchet MS"/>
              </a:rPr>
              <a:t>and many more …</a:t>
            </a:r>
            <a:endParaRPr lang="en-IN" sz="1200" b="1" dirty="0">
              <a:solidFill>
                <a:prstClr val="black">
                  <a:lumMod val="65000"/>
                  <a:lumOff val="35000"/>
                </a:prstClr>
              </a:solidFill>
              <a:latin typeface="Trebuchet MS"/>
            </a:endParaRPr>
          </a:p>
        </p:txBody>
      </p:sp>
      <p:pic>
        <p:nvPicPr>
          <p:cNvPr id="75" name="Picture 8">
            <a:extLst>
              <a:ext uri="{FF2B5EF4-FFF2-40B4-BE49-F238E27FC236}">
                <a16:creationId xmlns:a16="http://schemas.microsoft.com/office/drawing/2014/main" id="{F8B62F50-56E3-4A07-A235-9EA99A9AF808}"/>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243489" y="1484616"/>
            <a:ext cx="1391620" cy="8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 name="Picture 10">
            <a:extLst>
              <a:ext uri="{FF2B5EF4-FFF2-40B4-BE49-F238E27FC236}">
                <a16:creationId xmlns:a16="http://schemas.microsoft.com/office/drawing/2014/main" id="{F0F1149A-90D8-484A-8D56-93270414F645}"/>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672211" y="2111969"/>
            <a:ext cx="712382" cy="435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2" name="Picture 2">
            <a:extLst>
              <a:ext uri="{FF2B5EF4-FFF2-40B4-BE49-F238E27FC236}">
                <a16:creationId xmlns:a16="http://schemas.microsoft.com/office/drawing/2014/main" id="{31305D2B-FFF1-49F6-8FA4-F31E6D12E3E1}"/>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576180" y="1336424"/>
            <a:ext cx="489357" cy="449623"/>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a:extLst>
              <a:ext uri="{FF2B5EF4-FFF2-40B4-BE49-F238E27FC236}">
                <a16:creationId xmlns:a16="http://schemas.microsoft.com/office/drawing/2014/main" id="{16D69DAA-50B0-490B-B879-A9AFA26B8029}"/>
              </a:ext>
            </a:extLst>
          </p:cNvPr>
          <p:cNvSpPr/>
          <p:nvPr/>
        </p:nvSpPr>
        <p:spPr>
          <a:xfrm>
            <a:off x="0" y="0"/>
            <a:ext cx="9144001" cy="5143500"/>
          </a:xfrm>
          <a:prstGeom prst="rect">
            <a:avLst/>
          </a:pr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3"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9" algn="l" defTabSz="914286" rtl="0" eaLnBrk="1" latinLnBrk="0" hangingPunct="1">
              <a:defRPr sz="1800" kern="1200">
                <a:solidFill>
                  <a:schemeClr val="lt1"/>
                </a:solidFill>
                <a:latin typeface="+mn-lt"/>
                <a:ea typeface="+mn-ea"/>
                <a:cs typeface="+mn-cs"/>
              </a:defRPr>
            </a:lvl4pPr>
            <a:lvl5pPr marL="1828572"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7" algn="l" defTabSz="914286" rtl="0" eaLnBrk="1" latinLnBrk="0" hangingPunct="1">
              <a:defRPr sz="1800" kern="1200">
                <a:solidFill>
                  <a:schemeClr val="lt1"/>
                </a:solidFill>
                <a:latin typeface="+mn-lt"/>
                <a:ea typeface="+mn-ea"/>
                <a:cs typeface="+mn-cs"/>
              </a:defRPr>
            </a:lvl7pPr>
            <a:lvl8pPr marL="3200001" algn="l" defTabSz="914286" rtl="0" eaLnBrk="1" latinLnBrk="0" hangingPunct="1">
              <a:defRPr sz="1800" kern="1200">
                <a:solidFill>
                  <a:schemeClr val="lt1"/>
                </a:solidFill>
                <a:latin typeface="+mn-lt"/>
                <a:ea typeface="+mn-ea"/>
                <a:cs typeface="+mn-cs"/>
              </a:defRPr>
            </a:lvl8pPr>
            <a:lvl9pPr marL="3657143" algn="l" defTabSz="914286" rtl="0" eaLnBrk="1" latinLnBrk="0" hangingPunct="1">
              <a:defRPr sz="1800" kern="1200">
                <a:solidFill>
                  <a:schemeClr val="lt1"/>
                </a:solidFill>
                <a:latin typeface="+mn-lt"/>
                <a:ea typeface="+mn-ea"/>
                <a:cs typeface="+mn-cs"/>
              </a:defRPr>
            </a:lvl9pPr>
          </a:lstStyle>
          <a:p>
            <a:pPr algn="ctr"/>
            <a:endParaRPr lang="en-IN" dirty="0"/>
          </a:p>
        </p:txBody>
      </p:sp>
    </p:spTree>
    <p:extLst>
      <p:ext uri="{BB962C8B-B14F-4D97-AF65-F5344CB8AC3E}">
        <p14:creationId xmlns:p14="http://schemas.microsoft.com/office/powerpoint/2010/main" val="14704001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D6D417-E8A5-454A-ACA8-C6DC21B2981A}"/>
              </a:ext>
            </a:extLst>
          </p:cNvPr>
          <p:cNvSpPr>
            <a:spLocks noGrp="1"/>
          </p:cNvSpPr>
          <p:nvPr>
            <p:ph type="title"/>
          </p:nvPr>
        </p:nvSpPr>
        <p:spPr/>
        <p:txBody>
          <a:bodyPr/>
          <a:lstStyle/>
          <a:p>
            <a:r>
              <a:rPr lang="en-IN" dirty="0"/>
              <a:t>SAP Practice </a:t>
            </a:r>
          </a:p>
        </p:txBody>
      </p:sp>
      <p:sp>
        <p:nvSpPr>
          <p:cNvPr id="11" name="Rectangle: Top Corners Rounded 10">
            <a:extLst>
              <a:ext uri="{FF2B5EF4-FFF2-40B4-BE49-F238E27FC236}">
                <a16:creationId xmlns:a16="http://schemas.microsoft.com/office/drawing/2014/main" id="{4FD6BD1E-A72A-4B29-9871-0B98EB708DB5}"/>
              </a:ext>
            </a:extLst>
          </p:cNvPr>
          <p:cNvSpPr/>
          <p:nvPr/>
        </p:nvSpPr>
        <p:spPr>
          <a:xfrm>
            <a:off x="324000" y="987425"/>
            <a:ext cx="2590288" cy="581180"/>
          </a:xfrm>
          <a:prstGeom prst="round2SameRect">
            <a:avLst/>
          </a:prstGeom>
          <a:solidFill>
            <a:schemeClr val="accent1">
              <a:lumMod val="60000"/>
              <a:lumOff val="40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48768" rIns="85344" bIns="48768" numCol="1" spcCol="1270" anchor="ctr" anchorCtr="0">
            <a:noAutofit/>
          </a:bodyPr>
          <a:lstStyle/>
          <a:p>
            <a:pPr algn="ctr" defTabSz="533387">
              <a:lnSpc>
                <a:spcPct val="90000"/>
              </a:lnSpc>
              <a:spcBef>
                <a:spcPct val="0"/>
              </a:spcBef>
              <a:spcAft>
                <a:spcPct val="35000"/>
              </a:spcAft>
              <a:defRPr/>
            </a:pPr>
            <a:r>
              <a:rPr lang="en-US" sz="1400" b="1" dirty="0">
                <a:solidFill>
                  <a:schemeClr val="tx1"/>
                </a:solidFill>
                <a:latin typeface="Trebuchet MS"/>
              </a:rPr>
              <a:t>Competencies </a:t>
            </a:r>
          </a:p>
        </p:txBody>
      </p:sp>
      <p:sp>
        <p:nvSpPr>
          <p:cNvPr id="12" name="Rectangle: Top Corners Rounded 11">
            <a:extLst>
              <a:ext uri="{FF2B5EF4-FFF2-40B4-BE49-F238E27FC236}">
                <a16:creationId xmlns:a16="http://schemas.microsoft.com/office/drawing/2014/main" id="{5AEA44BD-BE0B-4534-8B55-C388EC8EA462}"/>
              </a:ext>
            </a:extLst>
          </p:cNvPr>
          <p:cNvSpPr/>
          <p:nvPr/>
        </p:nvSpPr>
        <p:spPr>
          <a:xfrm flipV="1">
            <a:off x="324000" y="1575429"/>
            <a:ext cx="2590288" cy="3035316"/>
          </a:xfrm>
          <a:prstGeom prst="round2SameRect">
            <a:avLst>
              <a:gd name="adj1" fmla="val 7196"/>
              <a:gd name="adj2" fmla="val 0"/>
            </a:avLst>
          </a:prstGeom>
          <a:solidFill>
            <a:schemeClr val="bg1">
              <a:lumMod val="9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0" lvl="1" defTabSz="533387">
              <a:lnSpc>
                <a:spcPct val="90000"/>
              </a:lnSpc>
              <a:spcBef>
                <a:spcPts val="300"/>
              </a:spcBef>
              <a:spcAft>
                <a:spcPct val="15000"/>
              </a:spcAft>
              <a:defRPr/>
            </a:pPr>
            <a:endParaRPr lang="en-US" sz="1200" dirty="0">
              <a:solidFill>
                <a:srgbClr val="595959"/>
              </a:solidFill>
              <a:latin typeface="Trebuchet MS"/>
            </a:endParaRPr>
          </a:p>
        </p:txBody>
      </p:sp>
      <p:sp>
        <p:nvSpPr>
          <p:cNvPr id="13" name="Rectangle: Top Corners Rounded 12">
            <a:extLst>
              <a:ext uri="{FF2B5EF4-FFF2-40B4-BE49-F238E27FC236}">
                <a16:creationId xmlns:a16="http://schemas.microsoft.com/office/drawing/2014/main" id="{7DC8DEF5-C95C-4861-8701-38A3D9893BE8}"/>
              </a:ext>
            </a:extLst>
          </p:cNvPr>
          <p:cNvSpPr/>
          <p:nvPr/>
        </p:nvSpPr>
        <p:spPr>
          <a:xfrm>
            <a:off x="3276931" y="987425"/>
            <a:ext cx="2590288" cy="581180"/>
          </a:xfrm>
          <a:prstGeom prst="round2SameRect">
            <a:avLst/>
          </a:prstGeom>
          <a:solidFill>
            <a:schemeClr val="accent2">
              <a:lumMod val="60000"/>
              <a:lumOff val="40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48768" rIns="85344" bIns="48768" numCol="1" spcCol="1270" anchor="ctr" anchorCtr="0">
            <a:noAutofit/>
          </a:bodyPr>
          <a:lstStyle/>
          <a:p>
            <a:pPr algn="ctr" defTabSz="533387">
              <a:lnSpc>
                <a:spcPct val="90000"/>
              </a:lnSpc>
              <a:spcBef>
                <a:spcPct val="0"/>
              </a:spcBef>
              <a:spcAft>
                <a:spcPct val="35000"/>
              </a:spcAft>
              <a:defRPr/>
            </a:pPr>
            <a:r>
              <a:rPr lang="en-US" sz="1400" b="1" dirty="0">
                <a:solidFill>
                  <a:schemeClr val="tx1"/>
                </a:solidFill>
                <a:latin typeface="Trebuchet MS"/>
              </a:rPr>
              <a:t>Types of Projects Delivered</a:t>
            </a:r>
          </a:p>
        </p:txBody>
      </p:sp>
      <p:sp>
        <p:nvSpPr>
          <p:cNvPr id="15" name="Rectangle: Top Corners Rounded 14">
            <a:extLst>
              <a:ext uri="{FF2B5EF4-FFF2-40B4-BE49-F238E27FC236}">
                <a16:creationId xmlns:a16="http://schemas.microsoft.com/office/drawing/2014/main" id="{3EFB78B7-9C2B-407D-904F-897DFABE0ECD}"/>
              </a:ext>
            </a:extLst>
          </p:cNvPr>
          <p:cNvSpPr/>
          <p:nvPr/>
        </p:nvSpPr>
        <p:spPr>
          <a:xfrm>
            <a:off x="6229863" y="987425"/>
            <a:ext cx="2590288" cy="581180"/>
          </a:xfrm>
          <a:prstGeom prst="round2SameRect">
            <a:avLst/>
          </a:prstGeom>
          <a:solidFill>
            <a:schemeClr val="accent4">
              <a:lumMod val="60000"/>
              <a:lumOff val="40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48768" rIns="85344" bIns="48768" numCol="1" spcCol="1270" anchor="ctr" anchorCtr="0">
            <a:noAutofit/>
          </a:bodyPr>
          <a:lstStyle/>
          <a:p>
            <a:pPr algn="ctr" defTabSz="533387">
              <a:lnSpc>
                <a:spcPct val="90000"/>
              </a:lnSpc>
              <a:spcBef>
                <a:spcPct val="0"/>
              </a:spcBef>
              <a:spcAft>
                <a:spcPct val="35000"/>
              </a:spcAft>
              <a:defRPr/>
            </a:pPr>
            <a:r>
              <a:rPr lang="en-US" sz="1400" b="1" dirty="0">
                <a:solidFill>
                  <a:schemeClr val="tx1"/>
                </a:solidFill>
                <a:latin typeface="Trebuchet MS"/>
              </a:rPr>
              <a:t>Accelerators / Automation enablers used</a:t>
            </a:r>
          </a:p>
        </p:txBody>
      </p:sp>
      <p:sp>
        <p:nvSpPr>
          <p:cNvPr id="2" name="TextBox 1">
            <a:extLst>
              <a:ext uri="{FF2B5EF4-FFF2-40B4-BE49-F238E27FC236}">
                <a16:creationId xmlns:a16="http://schemas.microsoft.com/office/drawing/2014/main" id="{C9F030E3-C4AB-4B4A-8DAD-C55CF561D4B4}"/>
              </a:ext>
            </a:extLst>
          </p:cNvPr>
          <p:cNvSpPr txBox="1"/>
          <p:nvPr/>
        </p:nvSpPr>
        <p:spPr>
          <a:xfrm>
            <a:off x="386576" y="1672683"/>
            <a:ext cx="2453268" cy="2619243"/>
          </a:xfrm>
          <a:prstGeom prst="rect">
            <a:avLst/>
          </a:prstGeom>
          <a:noFill/>
        </p:spPr>
        <p:txBody>
          <a:bodyPr wrap="square" lIns="91440" tIns="45720" rIns="91440" bIns="45720" rtlCol="0" anchor="t">
            <a:spAutoFit/>
          </a:bodyPr>
          <a:lstStyle/>
          <a:p>
            <a:pPr marL="177800" indent="-177800">
              <a:lnSpc>
                <a:spcPts val="1300"/>
              </a:lnSpc>
              <a:spcAft>
                <a:spcPts val="600"/>
              </a:spcAft>
              <a:buFont typeface="Arial" panose="020B0604020202020204" pitchFamily="34" charset="0"/>
              <a:buChar char="•"/>
            </a:pPr>
            <a:r>
              <a:rPr lang="en-IN" sz="1000" dirty="0"/>
              <a:t>SAP Technical –</a:t>
            </a:r>
          </a:p>
          <a:p>
            <a:pPr marL="634943" lvl="1" indent="-177800">
              <a:lnSpc>
                <a:spcPts val="1300"/>
              </a:lnSpc>
              <a:spcAft>
                <a:spcPts val="600"/>
              </a:spcAft>
              <a:buFont typeface="Arial" panose="020B0604020202020204" pitchFamily="34" charset="0"/>
              <a:buChar char="•"/>
            </a:pPr>
            <a:r>
              <a:rPr lang="en-IN" sz="1000" dirty="0"/>
              <a:t>SAP HANA, Basis </a:t>
            </a:r>
          </a:p>
          <a:p>
            <a:pPr marL="634943" lvl="1" indent="-177800">
              <a:lnSpc>
                <a:spcPts val="1300"/>
              </a:lnSpc>
              <a:spcAft>
                <a:spcPts val="600"/>
              </a:spcAft>
              <a:buFont typeface="Arial" panose="020B0604020202020204" pitchFamily="34" charset="0"/>
              <a:buChar char="•"/>
            </a:pPr>
            <a:r>
              <a:rPr lang="en-IN" sz="1000" dirty="0"/>
              <a:t>SAP ABAP / Fiori / EP / PI-PO / BI </a:t>
            </a:r>
          </a:p>
          <a:p>
            <a:pPr marL="177800" indent="-177800">
              <a:lnSpc>
                <a:spcPts val="1300"/>
              </a:lnSpc>
              <a:spcAft>
                <a:spcPts val="600"/>
              </a:spcAft>
              <a:buFont typeface="Arial" panose="020B0604020202020204" pitchFamily="34" charset="0"/>
              <a:buChar char="•"/>
            </a:pPr>
            <a:r>
              <a:rPr lang="en-IN" sz="1000" dirty="0"/>
              <a:t>SAP Functional </a:t>
            </a:r>
          </a:p>
          <a:p>
            <a:pPr marL="634943" lvl="1" indent="-177800">
              <a:lnSpc>
                <a:spcPts val="1300"/>
              </a:lnSpc>
              <a:spcAft>
                <a:spcPts val="600"/>
              </a:spcAft>
              <a:buFont typeface="Arial" panose="020B0604020202020204" pitchFamily="34" charset="0"/>
              <a:buChar char="•"/>
            </a:pPr>
            <a:r>
              <a:rPr lang="en-IN" sz="1000" dirty="0"/>
              <a:t>FICO/MM/SD/PP/PM/QM/ HCM/PS/APO/WM</a:t>
            </a:r>
          </a:p>
          <a:p>
            <a:pPr marL="177800" indent="-177800">
              <a:lnSpc>
                <a:spcPts val="1300"/>
              </a:lnSpc>
              <a:spcAft>
                <a:spcPts val="600"/>
              </a:spcAft>
              <a:buFont typeface="Arial" panose="020B0604020202020204" pitchFamily="34" charset="0"/>
              <a:buChar char="•"/>
            </a:pPr>
            <a:r>
              <a:rPr lang="en-IN" sz="1000" dirty="0"/>
              <a:t>More than 60% of team is SAP S/4 HANA certified (Migration / Logistics / Financials) </a:t>
            </a:r>
          </a:p>
          <a:p>
            <a:pPr marL="177800" indent="-177800">
              <a:lnSpc>
                <a:spcPts val="1300"/>
              </a:lnSpc>
              <a:spcAft>
                <a:spcPts val="600"/>
              </a:spcAft>
              <a:buFont typeface="Arial" panose="020B0604020202020204" pitchFamily="34" charset="0"/>
              <a:buChar char="•"/>
            </a:pPr>
            <a:r>
              <a:rPr lang="en-IN" sz="1000" dirty="0"/>
              <a:t>SuccessFactors</a:t>
            </a:r>
          </a:p>
          <a:p>
            <a:pPr marL="177800" indent="-177800">
              <a:lnSpc>
                <a:spcPts val="1300"/>
              </a:lnSpc>
              <a:spcAft>
                <a:spcPts val="600"/>
              </a:spcAft>
              <a:buFont typeface="Arial" panose="020B0604020202020204" pitchFamily="34" charset="0"/>
              <a:buChar char="•"/>
            </a:pPr>
            <a:r>
              <a:rPr lang="en-IN" sz="1000" dirty="0"/>
              <a:t>Average SAP Experience – 6.5 yr.</a:t>
            </a:r>
          </a:p>
        </p:txBody>
      </p:sp>
      <p:sp>
        <p:nvSpPr>
          <p:cNvPr id="10" name="Rectangle: Top Corners Rounded 9">
            <a:extLst>
              <a:ext uri="{FF2B5EF4-FFF2-40B4-BE49-F238E27FC236}">
                <a16:creationId xmlns:a16="http://schemas.microsoft.com/office/drawing/2014/main" id="{333CCF85-162C-4231-B945-34D71E877AE1}"/>
              </a:ext>
            </a:extLst>
          </p:cNvPr>
          <p:cNvSpPr/>
          <p:nvPr/>
        </p:nvSpPr>
        <p:spPr>
          <a:xfrm flipV="1">
            <a:off x="3276856" y="1568605"/>
            <a:ext cx="2590288" cy="3035316"/>
          </a:xfrm>
          <a:prstGeom prst="round2SameRect">
            <a:avLst>
              <a:gd name="adj1" fmla="val 7196"/>
              <a:gd name="adj2" fmla="val 0"/>
            </a:avLst>
          </a:prstGeom>
          <a:solidFill>
            <a:schemeClr val="bg1">
              <a:lumMod val="9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0" lvl="1" defTabSz="533387">
              <a:lnSpc>
                <a:spcPct val="90000"/>
              </a:lnSpc>
              <a:spcBef>
                <a:spcPts val="300"/>
              </a:spcBef>
              <a:spcAft>
                <a:spcPct val="15000"/>
              </a:spcAft>
              <a:defRPr/>
            </a:pPr>
            <a:endParaRPr lang="en-US" sz="1200" dirty="0">
              <a:solidFill>
                <a:srgbClr val="595959"/>
              </a:solidFill>
              <a:latin typeface="Trebuchet MS"/>
            </a:endParaRPr>
          </a:p>
        </p:txBody>
      </p:sp>
      <p:sp>
        <p:nvSpPr>
          <p:cNvPr id="17" name="TextBox 16">
            <a:extLst>
              <a:ext uri="{FF2B5EF4-FFF2-40B4-BE49-F238E27FC236}">
                <a16:creationId xmlns:a16="http://schemas.microsoft.com/office/drawing/2014/main" id="{F7D5B5F6-871A-478C-81E9-BDDFF30EB149}"/>
              </a:ext>
            </a:extLst>
          </p:cNvPr>
          <p:cNvSpPr txBox="1"/>
          <p:nvPr/>
        </p:nvSpPr>
        <p:spPr>
          <a:xfrm>
            <a:off x="3339432" y="1672683"/>
            <a:ext cx="2453268" cy="2939844"/>
          </a:xfrm>
          <a:prstGeom prst="rect">
            <a:avLst/>
          </a:prstGeom>
          <a:noFill/>
        </p:spPr>
        <p:txBody>
          <a:bodyPr wrap="square" rtlCol="0">
            <a:spAutoFit/>
          </a:bodyPr>
          <a:lstStyle/>
          <a:p>
            <a:pPr marL="177800" indent="-177800">
              <a:lnSpc>
                <a:spcPts val="1300"/>
              </a:lnSpc>
              <a:spcAft>
                <a:spcPts val="600"/>
              </a:spcAft>
              <a:buFont typeface="Arial" panose="020B0604020202020204" pitchFamily="34" charset="0"/>
              <a:buChar char="•"/>
            </a:pPr>
            <a:r>
              <a:rPr lang="en-IN" sz="1000" dirty="0"/>
              <a:t>Hosting on Sify CI / AWS / Azure</a:t>
            </a:r>
          </a:p>
          <a:p>
            <a:pPr marL="177800" indent="-177800">
              <a:lnSpc>
                <a:spcPts val="1300"/>
              </a:lnSpc>
              <a:spcAft>
                <a:spcPts val="600"/>
              </a:spcAft>
              <a:buFont typeface="Arial" panose="020B0604020202020204" pitchFamily="34" charset="0"/>
              <a:buChar char="•"/>
            </a:pPr>
            <a:r>
              <a:rPr lang="en-IN" sz="1000" dirty="0"/>
              <a:t>Migration / DR – Sify CI / AWS/Azure</a:t>
            </a:r>
          </a:p>
          <a:p>
            <a:pPr marL="177800" indent="-177800">
              <a:lnSpc>
                <a:spcPts val="1300"/>
              </a:lnSpc>
              <a:spcAft>
                <a:spcPts val="600"/>
              </a:spcAft>
              <a:buFont typeface="Arial" panose="020B0604020202020204" pitchFamily="34" charset="0"/>
              <a:buChar char="•"/>
            </a:pPr>
            <a:r>
              <a:rPr lang="en-IN" sz="1000" dirty="0"/>
              <a:t>OS/DB, HANA Migrations </a:t>
            </a:r>
          </a:p>
          <a:p>
            <a:pPr marL="177800" indent="-177800">
              <a:lnSpc>
                <a:spcPts val="1300"/>
              </a:lnSpc>
              <a:spcAft>
                <a:spcPts val="600"/>
              </a:spcAft>
              <a:buFont typeface="Arial" panose="020B0604020202020204" pitchFamily="34" charset="0"/>
              <a:buChar char="•"/>
            </a:pPr>
            <a:r>
              <a:rPr lang="en-IN" sz="1000" dirty="0"/>
              <a:t>SAP S/4 HANA greenfield implementation</a:t>
            </a:r>
          </a:p>
          <a:p>
            <a:pPr marL="177800" indent="-177800">
              <a:lnSpc>
                <a:spcPts val="1300"/>
              </a:lnSpc>
              <a:spcAft>
                <a:spcPts val="600"/>
              </a:spcAft>
              <a:buFont typeface="Arial" panose="020B0604020202020204" pitchFamily="34" charset="0"/>
              <a:buChar char="•"/>
            </a:pPr>
            <a:r>
              <a:rPr lang="en-IN" sz="1000" dirty="0"/>
              <a:t>Data archiving </a:t>
            </a:r>
          </a:p>
          <a:p>
            <a:pPr marL="177800" indent="-177800">
              <a:lnSpc>
                <a:spcPts val="1300"/>
              </a:lnSpc>
              <a:spcAft>
                <a:spcPts val="600"/>
              </a:spcAft>
              <a:buFont typeface="Arial" panose="020B0604020202020204" pitchFamily="34" charset="0"/>
              <a:buChar char="•"/>
            </a:pPr>
            <a:r>
              <a:rPr lang="en-IN" sz="1000" dirty="0"/>
              <a:t>SAP GST deployment </a:t>
            </a:r>
          </a:p>
          <a:p>
            <a:pPr marL="177800" indent="-177800">
              <a:lnSpc>
                <a:spcPts val="1300"/>
              </a:lnSpc>
              <a:spcAft>
                <a:spcPts val="600"/>
              </a:spcAft>
              <a:buFont typeface="Arial" panose="020B0604020202020204" pitchFamily="34" charset="0"/>
              <a:buChar char="•"/>
            </a:pPr>
            <a:r>
              <a:rPr lang="en-IN" sz="1000" dirty="0"/>
              <a:t>SAP DCS  deployment </a:t>
            </a:r>
          </a:p>
          <a:p>
            <a:pPr marL="177800" indent="-177800">
              <a:lnSpc>
                <a:spcPts val="1300"/>
              </a:lnSpc>
              <a:spcAft>
                <a:spcPts val="600"/>
              </a:spcAft>
              <a:buFont typeface="Arial" panose="020B0604020202020204" pitchFamily="34" charset="0"/>
              <a:buChar char="•"/>
            </a:pPr>
            <a:r>
              <a:rPr lang="en-IN" sz="1000" dirty="0" err="1"/>
              <a:t>eSigning</a:t>
            </a:r>
            <a:r>
              <a:rPr lang="en-IN" sz="1000" dirty="0"/>
              <a:t> / integration of digital signatures </a:t>
            </a:r>
          </a:p>
          <a:p>
            <a:pPr marL="177800" indent="-177800">
              <a:lnSpc>
                <a:spcPts val="1300"/>
              </a:lnSpc>
              <a:spcAft>
                <a:spcPts val="600"/>
              </a:spcAft>
              <a:buFont typeface="Arial" panose="020B0604020202020204" pitchFamily="34" charset="0"/>
              <a:buChar char="•"/>
            </a:pPr>
            <a:r>
              <a:rPr lang="en-IN" sz="1000" dirty="0"/>
              <a:t>Power BI – SAP Integration </a:t>
            </a:r>
          </a:p>
          <a:p>
            <a:pPr marL="177800" indent="-177800">
              <a:lnSpc>
                <a:spcPts val="1300"/>
              </a:lnSpc>
              <a:spcAft>
                <a:spcPts val="600"/>
              </a:spcAft>
              <a:buFont typeface="Arial" panose="020B0604020202020204" pitchFamily="34" charset="0"/>
              <a:buChar char="•"/>
            </a:pPr>
            <a:r>
              <a:rPr lang="en-IN" sz="1000" dirty="0"/>
              <a:t>SAP Application Management Services </a:t>
            </a:r>
          </a:p>
        </p:txBody>
      </p:sp>
      <p:sp>
        <p:nvSpPr>
          <p:cNvPr id="18" name="Rectangle: Top Corners Rounded 17">
            <a:extLst>
              <a:ext uri="{FF2B5EF4-FFF2-40B4-BE49-F238E27FC236}">
                <a16:creationId xmlns:a16="http://schemas.microsoft.com/office/drawing/2014/main" id="{C166D0FA-CF68-4282-9E95-9F50B6B99229}"/>
              </a:ext>
            </a:extLst>
          </p:cNvPr>
          <p:cNvSpPr/>
          <p:nvPr/>
        </p:nvSpPr>
        <p:spPr>
          <a:xfrm flipV="1">
            <a:off x="6238899" y="1568605"/>
            <a:ext cx="2590288" cy="3035316"/>
          </a:xfrm>
          <a:prstGeom prst="round2SameRect">
            <a:avLst>
              <a:gd name="adj1" fmla="val 7196"/>
              <a:gd name="adj2" fmla="val 0"/>
            </a:avLst>
          </a:prstGeom>
          <a:solidFill>
            <a:schemeClr val="bg1">
              <a:lumMod val="9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0" lvl="1" defTabSz="533387">
              <a:lnSpc>
                <a:spcPct val="90000"/>
              </a:lnSpc>
              <a:spcBef>
                <a:spcPts val="300"/>
              </a:spcBef>
              <a:spcAft>
                <a:spcPct val="15000"/>
              </a:spcAft>
              <a:defRPr/>
            </a:pPr>
            <a:endParaRPr lang="en-US" sz="1200" dirty="0">
              <a:solidFill>
                <a:srgbClr val="595959"/>
              </a:solidFill>
              <a:latin typeface="Trebuchet MS"/>
            </a:endParaRPr>
          </a:p>
        </p:txBody>
      </p:sp>
      <p:sp>
        <p:nvSpPr>
          <p:cNvPr id="19" name="TextBox 18">
            <a:extLst>
              <a:ext uri="{FF2B5EF4-FFF2-40B4-BE49-F238E27FC236}">
                <a16:creationId xmlns:a16="http://schemas.microsoft.com/office/drawing/2014/main" id="{AF4C97F9-B4B4-4127-9C9D-FDBA248F6088}"/>
              </a:ext>
            </a:extLst>
          </p:cNvPr>
          <p:cNvSpPr txBox="1"/>
          <p:nvPr/>
        </p:nvSpPr>
        <p:spPr>
          <a:xfrm>
            <a:off x="6301475" y="1672683"/>
            <a:ext cx="2453268" cy="1708738"/>
          </a:xfrm>
          <a:prstGeom prst="rect">
            <a:avLst/>
          </a:prstGeom>
          <a:noFill/>
        </p:spPr>
        <p:txBody>
          <a:bodyPr wrap="square" rtlCol="0">
            <a:spAutoFit/>
          </a:bodyPr>
          <a:lstStyle/>
          <a:p>
            <a:pPr marL="177800" indent="-177800">
              <a:lnSpc>
                <a:spcPts val="1300"/>
              </a:lnSpc>
              <a:spcAft>
                <a:spcPts val="600"/>
              </a:spcAft>
              <a:buFont typeface="Arial" panose="020B0604020202020204" pitchFamily="34" charset="0"/>
              <a:buChar char="•"/>
            </a:pPr>
            <a:r>
              <a:rPr lang="en-US" sz="1000" dirty="0" err="1"/>
              <a:t>Avantra</a:t>
            </a:r>
            <a:endParaRPr lang="en-US" sz="1000" dirty="0"/>
          </a:p>
          <a:p>
            <a:pPr marL="177800" indent="-177800">
              <a:lnSpc>
                <a:spcPts val="1300"/>
              </a:lnSpc>
              <a:spcAft>
                <a:spcPts val="600"/>
              </a:spcAft>
              <a:buFont typeface="Arial" panose="020B0604020202020204" pitchFamily="34" charset="0"/>
              <a:buChar char="•"/>
            </a:pPr>
            <a:r>
              <a:rPr lang="en-US" sz="1000" dirty="0"/>
              <a:t>Solution Manager</a:t>
            </a:r>
          </a:p>
          <a:p>
            <a:pPr marL="177800" indent="-177800">
              <a:lnSpc>
                <a:spcPts val="1300"/>
              </a:lnSpc>
              <a:spcAft>
                <a:spcPts val="600"/>
              </a:spcAft>
              <a:buFont typeface="Arial" panose="020B0604020202020204" pitchFamily="34" charset="0"/>
              <a:buChar char="•"/>
            </a:pPr>
            <a:r>
              <a:rPr lang="en-US" sz="1000" dirty="0"/>
              <a:t>SAP SWPM</a:t>
            </a:r>
          </a:p>
          <a:p>
            <a:pPr marL="177800" indent="-177800">
              <a:lnSpc>
                <a:spcPts val="1300"/>
              </a:lnSpc>
              <a:spcAft>
                <a:spcPts val="600"/>
              </a:spcAft>
              <a:buFont typeface="Arial" panose="020B0604020202020204" pitchFamily="34" charset="0"/>
              <a:buChar char="•"/>
            </a:pPr>
            <a:r>
              <a:rPr lang="en-US" sz="1000" dirty="0"/>
              <a:t>SAP SUM</a:t>
            </a:r>
          </a:p>
          <a:p>
            <a:pPr marL="177800" indent="-177800">
              <a:lnSpc>
                <a:spcPts val="1300"/>
              </a:lnSpc>
              <a:spcAft>
                <a:spcPts val="600"/>
              </a:spcAft>
              <a:buFont typeface="Arial" panose="020B0604020202020204" pitchFamily="34" charset="0"/>
              <a:buChar char="•"/>
            </a:pPr>
            <a:r>
              <a:rPr lang="en-US" sz="1000" dirty="0" err="1"/>
              <a:t>eCATT</a:t>
            </a:r>
            <a:endParaRPr lang="en-US" sz="1000" dirty="0"/>
          </a:p>
          <a:p>
            <a:pPr marL="177800" indent="-177800">
              <a:lnSpc>
                <a:spcPts val="1300"/>
              </a:lnSpc>
              <a:spcAft>
                <a:spcPts val="600"/>
              </a:spcAft>
              <a:buFont typeface="Arial" panose="020B0604020202020204" pitchFamily="34" charset="0"/>
              <a:buChar char="•"/>
            </a:pPr>
            <a:r>
              <a:rPr lang="en-US" sz="1000" dirty="0"/>
              <a:t>ASR (by Microsoft)</a:t>
            </a:r>
          </a:p>
          <a:p>
            <a:pPr marL="177800" indent="-177800">
              <a:lnSpc>
                <a:spcPts val="1300"/>
              </a:lnSpc>
              <a:spcAft>
                <a:spcPts val="600"/>
              </a:spcAft>
              <a:buFont typeface="Arial" panose="020B0604020202020204" pitchFamily="34" charset="0"/>
              <a:buChar char="•"/>
            </a:pPr>
            <a:r>
              <a:rPr lang="en-US" sz="1000" dirty="0"/>
              <a:t>ServiceNow</a:t>
            </a:r>
            <a:endParaRPr lang="en-IN" sz="1000" dirty="0"/>
          </a:p>
        </p:txBody>
      </p:sp>
    </p:spTree>
    <p:extLst>
      <p:ext uri="{BB962C8B-B14F-4D97-AF65-F5344CB8AC3E}">
        <p14:creationId xmlns:p14="http://schemas.microsoft.com/office/powerpoint/2010/main" val="655121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0A29E-B84B-485D-89AD-56CE33C08E1E}"/>
              </a:ext>
            </a:extLst>
          </p:cNvPr>
          <p:cNvSpPr>
            <a:spLocks noGrp="1"/>
          </p:cNvSpPr>
          <p:nvPr>
            <p:ph type="title"/>
          </p:nvPr>
        </p:nvSpPr>
        <p:spPr/>
        <p:txBody>
          <a:bodyPr/>
          <a:lstStyle/>
          <a:p>
            <a:r>
              <a:rPr lang="en-US" dirty="0"/>
              <a:t>MATURE SAP PRACTICE</a:t>
            </a:r>
            <a:endParaRPr lang="en-IN" dirty="0"/>
          </a:p>
        </p:txBody>
      </p:sp>
      <p:pic>
        <p:nvPicPr>
          <p:cNvPr id="7" name="Content Placeholder 6">
            <a:extLst>
              <a:ext uri="{FF2B5EF4-FFF2-40B4-BE49-F238E27FC236}">
                <a16:creationId xmlns:a16="http://schemas.microsoft.com/office/drawing/2014/main" id="{160A36BA-335D-4CD8-AC64-3261FFC4F381}"/>
              </a:ext>
            </a:extLst>
          </p:cNvPr>
          <p:cNvPicPr>
            <a:picLocks noGrp="1" noChangeAspect="1"/>
          </p:cNvPicPr>
          <p:nvPr>
            <p:ph idx="1"/>
          </p:nvPr>
        </p:nvPicPr>
        <p:blipFill>
          <a:blip r:embed="rId2"/>
          <a:stretch>
            <a:fillRect/>
          </a:stretch>
        </p:blipFill>
        <p:spPr>
          <a:xfrm>
            <a:off x="5652121" y="915567"/>
            <a:ext cx="2802985" cy="3964748"/>
          </a:xfrm>
          <a:prstGeom prst="rect">
            <a:avLst/>
          </a:prstGeom>
          <a:ln w="3175">
            <a:solidFill>
              <a:schemeClr val="tx1"/>
            </a:solidFill>
          </a:ln>
        </p:spPr>
      </p:pic>
      <p:sp>
        <p:nvSpPr>
          <p:cNvPr id="9" name="Explosion: 14 Points 8">
            <a:extLst>
              <a:ext uri="{FF2B5EF4-FFF2-40B4-BE49-F238E27FC236}">
                <a16:creationId xmlns:a16="http://schemas.microsoft.com/office/drawing/2014/main" id="{1C303DB6-8B67-4A48-8B3B-F172EDF5E173}"/>
              </a:ext>
            </a:extLst>
          </p:cNvPr>
          <p:cNvSpPr/>
          <p:nvPr/>
        </p:nvSpPr>
        <p:spPr>
          <a:xfrm>
            <a:off x="4716017" y="1779663"/>
            <a:ext cx="1656184" cy="1224136"/>
          </a:xfrm>
          <a:prstGeom prst="irregularSeal2">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TextBox 9">
            <a:extLst>
              <a:ext uri="{FF2B5EF4-FFF2-40B4-BE49-F238E27FC236}">
                <a16:creationId xmlns:a16="http://schemas.microsoft.com/office/drawing/2014/main" id="{B8FFD452-625B-40BA-B16E-A753FC4152F1}"/>
              </a:ext>
            </a:extLst>
          </p:cNvPr>
          <p:cNvSpPr txBox="1"/>
          <p:nvPr/>
        </p:nvSpPr>
        <p:spPr>
          <a:xfrm>
            <a:off x="5076057" y="2184454"/>
            <a:ext cx="936104" cy="461665"/>
          </a:xfrm>
          <a:prstGeom prst="rect">
            <a:avLst/>
          </a:prstGeom>
          <a:noFill/>
        </p:spPr>
        <p:txBody>
          <a:bodyPr wrap="square" rtlCol="0">
            <a:spAutoFit/>
          </a:bodyPr>
          <a:lstStyle/>
          <a:p>
            <a:r>
              <a:rPr lang="en-US" sz="800" dirty="0"/>
              <a:t>Team trained on S/4 HANA conversion</a:t>
            </a:r>
            <a:endParaRPr lang="en-IN" sz="800" dirty="0"/>
          </a:p>
        </p:txBody>
      </p:sp>
      <p:sp>
        <p:nvSpPr>
          <p:cNvPr id="11" name="TextBox 10">
            <a:extLst>
              <a:ext uri="{FF2B5EF4-FFF2-40B4-BE49-F238E27FC236}">
                <a16:creationId xmlns:a16="http://schemas.microsoft.com/office/drawing/2014/main" id="{17A8C82A-743E-45C0-966A-84BEAE59C9FB}"/>
              </a:ext>
            </a:extLst>
          </p:cNvPr>
          <p:cNvSpPr txBox="1"/>
          <p:nvPr/>
        </p:nvSpPr>
        <p:spPr>
          <a:xfrm>
            <a:off x="324000" y="1059583"/>
            <a:ext cx="4248000" cy="3770263"/>
          </a:xfrm>
          <a:prstGeom prst="rect">
            <a:avLst/>
          </a:prstGeom>
          <a:noFill/>
        </p:spPr>
        <p:txBody>
          <a:bodyPr wrap="square" rtlCol="0">
            <a:spAutoFit/>
          </a:bodyPr>
          <a:lstStyle/>
          <a:p>
            <a:pPr marL="171446" indent="-171446">
              <a:buFont typeface="Wingdings" panose="05000000000000000000" pitchFamily="2" charset="2"/>
              <a:buChar char="§"/>
            </a:pPr>
            <a:r>
              <a:rPr lang="en-US" sz="1200" dirty="0">
                <a:solidFill>
                  <a:srgbClr val="595959"/>
                </a:solidFill>
                <a:latin typeface="Trebuchet MS" pitchFamily="34" charset="0"/>
              </a:rPr>
              <a:t>More than 60% of consultants are SAP-certified:</a:t>
            </a:r>
          </a:p>
          <a:p>
            <a:pPr marL="628577" lvl="1" indent="-171446">
              <a:buFont typeface="Wingdings" panose="05000000000000000000" pitchFamily="2" charset="2"/>
              <a:buChar char="§"/>
            </a:pPr>
            <a:r>
              <a:rPr lang="en-US" sz="1200" dirty="0">
                <a:solidFill>
                  <a:srgbClr val="595959"/>
                </a:solidFill>
                <a:latin typeface="Trebuchet MS" pitchFamily="34" charset="0"/>
              </a:rPr>
              <a:t>SAP S/4 HANA conversion</a:t>
            </a:r>
          </a:p>
          <a:p>
            <a:pPr marL="628577" lvl="1" indent="-171446">
              <a:buFont typeface="Wingdings" panose="05000000000000000000" pitchFamily="2" charset="2"/>
              <a:buChar char="§"/>
            </a:pPr>
            <a:r>
              <a:rPr lang="en-US" sz="1200" dirty="0">
                <a:solidFill>
                  <a:srgbClr val="595959"/>
                </a:solidFill>
                <a:latin typeface="Trebuchet MS" pitchFamily="34" charset="0"/>
              </a:rPr>
              <a:t>SAP Cloud Platform Integration</a:t>
            </a:r>
          </a:p>
          <a:p>
            <a:pPr marL="628577" lvl="1" indent="-171446">
              <a:buFont typeface="Wingdings" panose="05000000000000000000" pitchFamily="2" charset="2"/>
              <a:buChar char="§"/>
            </a:pPr>
            <a:r>
              <a:rPr lang="en-US" sz="1200" dirty="0">
                <a:solidFill>
                  <a:srgbClr val="595959"/>
                </a:solidFill>
                <a:latin typeface="Trebuchet MS" pitchFamily="34" charset="0"/>
              </a:rPr>
              <a:t>SAP Extended Warehouse Management</a:t>
            </a:r>
          </a:p>
          <a:p>
            <a:pPr marL="628577" lvl="1" indent="-171446">
              <a:buFont typeface="Wingdings" panose="05000000000000000000" pitchFamily="2" charset="2"/>
              <a:buChar char="§"/>
            </a:pPr>
            <a:r>
              <a:rPr lang="en-US" sz="1200" dirty="0">
                <a:solidFill>
                  <a:srgbClr val="595959"/>
                </a:solidFill>
                <a:latin typeface="Trebuchet MS" pitchFamily="34" charset="0"/>
              </a:rPr>
              <a:t>S/4 HANA Financials</a:t>
            </a:r>
          </a:p>
          <a:p>
            <a:pPr marL="628577" lvl="1" indent="-171446">
              <a:buFont typeface="Wingdings" panose="05000000000000000000" pitchFamily="2" charset="2"/>
              <a:buChar char="§"/>
            </a:pPr>
            <a:r>
              <a:rPr lang="en-US" sz="1200" dirty="0">
                <a:solidFill>
                  <a:srgbClr val="595959"/>
                </a:solidFill>
                <a:latin typeface="Trebuchet MS" pitchFamily="34" charset="0"/>
              </a:rPr>
              <a:t>S/4 HANA Sales</a:t>
            </a:r>
          </a:p>
          <a:p>
            <a:pPr marL="628577" lvl="1" indent="-171446">
              <a:buFont typeface="Wingdings" panose="05000000000000000000" pitchFamily="2" charset="2"/>
              <a:buChar char="§"/>
            </a:pPr>
            <a:r>
              <a:rPr lang="en-US" sz="1200" dirty="0">
                <a:solidFill>
                  <a:srgbClr val="595959"/>
                </a:solidFill>
                <a:latin typeface="Trebuchet MS" pitchFamily="34" charset="0"/>
              </a:rPr>
              <a:t>S/4 HANA Sourcing &amp; Procurement</a:t>
            </a:r>
          </a:p>
          <a:p>
            <a:pPr marL="628577" lvl="1" indent="-171446">
              <a:buFont typeface="Wingdings" panose="05000000000000000000" pitchFamily="2" charset="2"/>
              <a:buChar char="§"/>
            </a:pPr>
            <a:r>
              <a:rPr lang="en-US" sz="1200" dirty="0">
                <a:solidFill>
                  <a:srgbClr val="595959"/>
                </a:solidFill>
                <a:latin typeface="Trebuchet MS" pitchFamily="34" charset="0"/>
              </a:rPr>
              <a:t>S/4 HANA Asset Management</a:t>
            </a:r>
          </a:p>
          <a:p>
            <a:pPr marL="628577" lvl="1" indent="-171446">
              <a:buFont typeface="Wingdings" panose="05000000000000000000" pitchFamily="2" charset="2"/>
              <a:buChar char="§"/>
            </a:pPr>
            <a:r>
              <a:rPr lang="en-US" sz="1200" dirty="0">
                <a:solidFill>
                  <a:srgbClr val="595959"/>
                </a:solidFill>
                <a:latin typeface="Trebuchet MS" pitchFamily="34" charset="0"/>
              </a:rPr>
              <a:t>functional / migration related certifications)</a:t>
            </a:r>
          </a:p>
          <a:p>
            <a:pPr marL="628577" lvl="1" indent="-171446">
              <a:buFont typeface="Wingdings" panose="05000000000000000000" pitchFamily="2" charset="2"/>
              <a:buChar char="§"/>
            </a:pPr>
            <a:r>
              <a:rPr lang="en-US" sz="1200" dirty="0">
                <a:solidFill>
                  <a:srgbClr val="595959"/>
                </a:solidFill>
                <a:latin typeface="Trebuchet MS" pitchFamily="34" charset="0"/>
              </a:rPr>
              <a:t>ABAP for SAP HANA</a:t>
            </a:r>
          </a:p>
          <a:p>
            <a:pPr marL="628577" lvl="1" indent="-171446">
              <a:buFont typeface="Wingdings" panose="05000000000000000000" pitchFamily="2" charset="2"/>
              <a:buChar char="§"/>
            </a:pPr>
            <a:r>
              <a:rPr lang="en-US" sz="1200" dirty="0">
                <a:solidFill>
                  <a:srgbClr val="595959"/>
                </a:solidFill>
                <a:latin typeface="Trebuchet MS" pitchFamily="34" charset="0"/>
              </a:rPr>
              <a:t>SAP Fiori</a:t>
            </a:r>
          </a:p>
          <a:p>
            <a:pPr marL="628577" lvl="1" indent="-171446">
              <a:buFont typeface="Wingdings" panose="05000000000000000000" pitchFamily="2" charset="2"/>
              <a:buChar char="§"/>
            </a:pPr>
            <a:r>
              <a:rPr lang="en-US" sz="1200" dirty="0">
                <a:solidFill>
                  <a:srgbClr val="595959"/>
                </a:solidFill>
                <a:latin typeface="Trebuchet MS" pitchFamily="34" charset="0"/>
              </a:rPr>
              <a:t>SAP Process Orchestration</a:t>
            </a:r>
          </a:p>
          <a:p>
            <a:pPr marL="628577" lvl="1" indent="-171446">
              <a:buFont typeface="Wingdings" panose="05000000000000000000" pitchFamily="2" charset="2"/>
              <a:buChar char="§"/>
            </a:pPr>
            <a:r>
              <a:rPr lang="en-US" sz="1200" dirty="0">
                <a:solidFill>
                  <a:srgbClr val="595959"/>
                </a:solidFill>
                <a:latin typeface="Trebuchet MS" pitchFamily="34" charset="0"/>
              </a:rPr>
              <a:t>OS/DB Migration</a:t>
            </a:r>
          </a:p>
          <a:p>
            <a:pPr marL="628577" lvl="1" indent="-171446">
              <a:buFont typeface="Wingdings" panose="05000000000000000000" pitchFamily="2" charset="2"/>
              <a:buChar char="§"/>
            </a:pPr>
            <a:r>
              <a:rPr lang="en-US" sz="1200" dirty="0">
                <a:solidFill>
                  <a:srgbClr val="595959"/>
                </a:solidFill>
                <a:latin typeface="Trebuchet MS" pitchFamily="34" charset="0"/>
              </a:rPr>
              <a:t>HANA 2.0</a:t>
            </a:r>
          </a:p>
          <a:p>
            <a:pPr marL="628577" lvl="1" indent="-171446">
              <a:buFont typeface="Wingdings" panose="05000000000000000000" pitchFamily="2" charset="2"/>
              <a:buChar char="§"/>
            </a:pPr>
            <a:r>
              <a:rPr lang="en-US" sz="1200" dirty="0">
                <a:solidFill>
                  <a:srgbClr val="595959"/>
                </a:solidFill>
                <a:latin typeface="Trebuchet MS" pitchFamily="34" charset="0"/>
              </a:rPr>
              <a:t>Solution Manager</a:t>
            </a:r>
          </a:p>
          <a:p>
            <a:pPr marL="628577" lvl="1" indent="-171446">
              <a:buFont typeface="Wingdings" panose="05000000000000000000" pitchFamily="2" charset="2"/>
              <a:buChar char="§"/>
            </a:pPr>
            <a:r>
              <a:rPr lang="en-US" sz="1200" dirty="0">
                <a:solidFill>
                  <a:srgbClr val="595959"/>
                </a:solidFill>
                <a:latin typeface="Trebuchet MS" pitchFamily="34" charset="0"/>
              </a:rPr>
              <a:t>SAP System Administration (SAP HANA)</a:t>
            </a:r>
          </a:p>
          <a:p>
            <a:pPr marL="628577" lvl="1" indent="-171446">
              <a:buFont typeface="Wingdings" panose="05000000000000000000" pitchFamily="2" charset="2"/>
              <a:buChar char="§"/>
            </a:pPr>
            <a:r>
              <a:rPr lang="en-US" sz="1200" dirty="0">
                <a:solidFill>
                  <a:srgbClr val="595959"/>
                </a:solidFill>
                <a:latin typeface="Trebuchet MS" pitchFamily="34" charset="0"/>
              </a:rPr>
              <a:t>SAP Activate Project Manager</a:t>
            </a:r>
          </a:p>
          <a:p>
            <a:pPr marL="171446" indent="-171446">
              <a:buFont typeface="Wingdings" panose="05000000000000000000" pitchFamily="2" charset="2"/>
              <a:buChar char="§"/>
            </a:pPr>
            <a:endParaRPr lang="en-US" sz="1200" dirty="0">
              <a:solidFill>
                <a:srgbClr val="595959"/>
              </a:solidFill>
              <a:latin typeface="Trebuchet MS" pitchFamily="34" charset="0"/>
            </a:endParaRPr>
          </a:p>
          <a:p>
            <a:pPr marL="171446" indent="-171446">
              <a:buFont typeface="Wingdings" panose="05000000000000000000" pitchFamily="2" charset="2"/>
              <a:buChar char="§"/>
            </a:pPr>
            <a:r>
              <a:rPr lang="en-US" sz="1200" dirty="0">
                <a:solidFill>
                  <a:srgbClr val="595959"/>
                </a:solidFill>
                <a:latin typeface="Trebuchet MS" pitchFamily="34" charset="0"/>
              </a:rPr>
              <a:t>Average SAP work experience of our resources – 5+ years </a:t>
            </a:r>
          </a:p>
          <a:p>
            <a:endParaRPr lang="en-IN" sz="1100" dirty="0"/>
          </a:p>
        </p:txBody>
      </p:sp>
    </p:spTree>
    <p:extLst>
      <p:ext uri="{BB962C8B-B14F-4D97-AF65-F5344CB8AC3E}">
        <p14:creationId xmlns:p14="http://schemas.microsoft.com/office/powerpoint/2010/main" val="803407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11" name="Picture 10">
            <a:extLst>
              <a:ext uri="{FF2B5EF4-FFF2-40B4-BE49-F238E27FC236}">
                <a16:creationId xmlns:a16="http://schemas.microsoft.com/office/drawing/2014/main" id="{9E3D7C5A-3D7A-4480-B58A-AD7C840A206B}"/>
              </a:ext>
            </a:extLst>
          </p:cNvPr>
          <p:cNvPicPr>
            <a:picLocks noChangeAspect="1"/>
          </p:cNvPicPr>
          <p:nvPr/>
        </p:nvPicPr>
        <p:blipFill>
          <a:blip r:embed="rId3"/>
          <a:stretch>
            <a:fillRect/>
          </a:stretch>
        </p:blipFill>
        <p:spPr>
          <a:xfrm>
            <a:off x="7010750" y="2260903"/>
            <a:ext cx="1782501" cy="2476982"/>
          </a:xfrm>
          <a:prstGeom prst="rect">
            <a:avLst/>
          </a:prstGeom>
          <a:ln w="3175">
            <a:solidFill>
              <a:schemeClr val="tx1"/>
            </a:solidFill>
          </a:ln>
        </p:spPr>
      </p:pic>
      <p:sp>
        <p:nvSpPr>
          <p:cNvPr id="4" name="Rectangle 3"/>
          <p:cNvSpPr/>
          <p:nvPr/>
        </p:nvSpPr>
        <p:spPr>
          <a:xfrm>
            <a:off x="315955" y="389058"/>
            <a:ext cx="5330847" cy="383182"/>
          </a:xfrm>
          <a:prstGeom prst="rect">
            <a:avLst/>
          </a:prstGeom>
        </p:spPr>
        <p:txBody>
          <a:bodyPr vert="horz" lIns="91440" tIns="45720" rIns="91440" bIns="45720" rtlCol="0" anchor="ctr">
            <a:noAutofit/>
          </a:bodyPr>
          <a:lstStyle/>
          <a:p>
            <a:pPr defTabSz="685766">
              <a:lnSpc>
                <a:spcPct val="90000"/>
              </a:lnSpc>
              <a:spcBef>
                <a:spcPct val="0"/>
              </a:spcBef>
            </a:pPr>
            <a:endParaRPr lang="en-IN" sz="2800" dirty="0">
              <a:solidFill>
                <a:schemeClr val="tx1">
                  <a:lumMod val="65000"/>
                  <a:lumOff val="35000"/>
                </a:schemeClr>
              </a:solidFill>
              <a:latin typeface="Arial Narrow" panose="020B0606020202030204" pitchFamily="34" charset="0"/>
              <a:ea typeface="+mj-ea"/>
              <a:cs typeface="+mj-cs"/>
            </a:endParaRPr>
          </a:p>
        </p:txBody>
      </p:sp>
      <p:sp>
        <p:nvSpPr>
          <p:cNvPr id="2" name="Title 1">
            <a:extLst>
              <a:ext uri="{FF2B5EF4-FFF2-40B4-BE49-F238E27FC236}">
                <a16:creationId xmlns:a16="http://schemas.microsoft.com/office/drawing/2014/main" id="{52B2AF66-0A3A-43AA-A668-B34BB40E86EF}"/>
              </a:ext>
            </a:extLst>
          </p:cNvPr>
          <p:cNvSpPr>
            <a:spLocks noGrp="1"/>
          </p:cNvSpPr>
          <p:nvPr>
            <p:ph type="title"/>
          </p:nvPr>
        </p:nvSpPr>
        <p:spPr/>
        <p:txBody>
          <a:bodyPr/>
          <a:lstStyle/>
          <a:p>
            <a:r>
              <a:rPr lang="en-IN" dirty="0"/>
              <a:t>SAP Certified GRID</a:t>
            </a:r>
          </a:p>
        </p:txBody>
      </p:sp>
      <p:grpSp>
        <p:nvGrpSpPr>
          <p:cNvPr id="126" name="Group 125">
            <a:extLst>
              <a:ext uri="{FF2B5EF4-FFF2-40B4-BE49-F238E27FC236}">
                <a16:creationId xmlns:a16="http://schemas.microsoft.com/office/drawing/2014/main" id="{79AB3D95-2CB2-41C9-B505-C332F0C4554E}"/>
              </a:ext>
            </a:extLst>
          </p:cNvPr>
          <p:cNvGrpSpPr/>
          <p:nvPr/>
        </p:nvGrpSpPr>
        <p:grpSpPr>
          <a:xfrm>
            <a:off x="2413378" y="3263162"/>
            <a:ext cx="1331161" cy="1719459"/>
            <a:chOff x="323850" y="1032786"/>
            <a:chExt cx="1799877" cy="2455187"/>
          </a:xfrm>
          <a:effectLst>
            <a:outerShdw blurRad="50800" dist="38100" dir="2700000" algn="tl" rotWithShape="0">
              <a:prstClr val="black">
                <a:alpha val="40000"/>
              </a:prstClr>
            </a:outerShdw>
          </a:effectLst>
        </p:grpSpPr>
        <p:grpSp>
          <p:nvGrpSpPr>
            <p:cNvPr id="127" name="Group 126">
              <a:extLst>
                <a:ext uri="{FF2B5EF4-FFF2-40B4-BE49-F238E27FC236}">
                  <a16:creationId xmlns:a16="http://schemas.microsoft.com/office/drawing/2014/main" id="{27A8FA1F-3D1B-4A09-A91C-64B1077C1431}"/>
                </a:ext>
              </a:extLst>
            </p:cNvPr>
            <p:cNvGrpSpPr/>
            <p:nvPr/>
          </p:nvGrpSpPr>
          <p:grpSpPr>
            <a:xfrm>
              <a:off x="323850" y="1032786"/>
              <a:ext cx="1799877" cy="2455187"/>
              <a:chOff x="323851" y="1032787"/>
              <a:chExt cx="1655862" cy="2258738"/>
            </a:xfrm>
          </p:grpSpPr>
          <p:grpSp>
            <p:nvGrpSpPr>
              <p:cNvPr id="129" name="Group 128">
                <a:extLst>
                  <a:ext uri="{FF2B5EF4-FFF2-40B4-BE49-F238E27FC236}">
                    <a16:creationId xmlns:a16="http://schemas.microsoft.com/office/drawing/2014/main" id="{C394B6BB-25BC-4EFD-8560-9A7C4B11D1BF}"/>
                  </a:ext>
                </a:extLst>
              </p:cNvPr>
              <p:cNvGrpSpPr/>
              <p:nvPr/>
            </p:nvGrpSpPr>
            <p:grpSpPr>
              <a:xfrm>
                <a:off x="323851" y="1032787"/>
                <a:ext cx="1655862" cy="2010451"/>
                <a:chOff x="4033838" y="1787525"/>
                <a:chExt cx="1076325" cy="1316038"/>
              </a:xfrm>
            </p:grpSpPr>
            <p:sp>
              <p:nvSpPr>
                <p:cNvPr id="137" name="Rectangle 5">
                  <a:extLst>
                    <a:ext uri="{FF2B5EF4-FFF2-40B4-BE49-F238E27FC236}">
                      <a16:creationId xmlns:a16="http://schemas.microsoft.com/office/drawing/2014/main" id="{FD826658-57F3-4479-88D4-FACFAE71E307}"/>
                    </a:ext>
                  </a:extLst>
                </p:cNvPr>
                <p:cNvSpPr>
                  <a:spLocks noChangeArrowheads="1"/>
                </p:cNvSpPr>
                <p:nvPr/>
              </p:nvSpPr>
              <p:spPr bwMode="auto">
                <a:xfrm>
                  <a:off x="4087813" y="1839913"/>
                  <a:ext cx="969963" cy="1200150"/>
                </a:xfrm>
                <a:prstGeom prst="rect">
                  <a:avLst/>
                </a:prstGeom>
                <a:solidFill>
                  <a:srgbClr val="FFD5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IN" sz="1000"/>
                </a:p>
              </p:txBody>
            </p:sp>
            <p:sp>
              <p:nvSpPr>
                <p:cNvPr id="138" name="Freeform 6">
                  <a:extLst>
                    <a:ext uri="{FF2B5EF4-FFF2-40B4-BE49-F238E27FC236}">
                      <a16:creationId xmlns:a16="http://schemas.microsoft.com/office/drawing/2014/main" id="{B26FF0F8-CDAF-44FE-976F-842EBB6B2BF2}"/>
                    </a:ext>
                  </a:extLst>
                </p:cNvPr>
                <p:cNvSpPr>
                  <a:spLocks noEditPoints="1"/>
                </p:cNvSpPr>
                <p:nvPr/>
              </p:nvSpPr>
              <p:spPr bwMode="auto">
                <a:xfrm>
                  <a:off x="4033838" y="1787525"/>
                  <a:ext cx="1076325" cy="1316038"/>
                </a:xfrm>
                <a:custGeom>
                  <a:avLst/>
                  <a:gdLst>
                    <a:gd name="T0" fmla="*/ 678 w 678"/>
                    <a:gd name="T1" fmla="*/ 829 h 829"/>
                    <a:gd name="T2" fmla="*/ 0 w 678"/>
                    <a:gd name="T3" fmla="*/ 829 h 829"/>
                    <a:gd name="T4" fmla="*/ 0 w 678"/>
                    <a:gd name="T5" fmla="*/ 0 h 829"/>
                    <a:gd name="T6" fmla="*/ 678 w 678"/>
                    <a:gd name="T7" fmla="*/ 0 h 829"/>
                    <a:gd name="T8" fmla="*/ 678 w 678"/>
                    <a:gd name="T9" fmla="*/ 829 h 829"/>
                    <a:gd name="T10" fmla="*/ 61 w 678"/>
                    <a:gd name="T11" fmla="*/ 768 h 829"/>
                    <a:gd name="T12" fmla="*/ 618 w 678"/>
                    <a:gd name="T13" fmla="*/ 768 h 829"/>
                    <a:gd name="T14" fmla="*/ 618 w 678"/>
                    <a:gd name="T15" fmla="*/ 61 h 829"/>
                    <a:gd name="T16" fmla="*/ 61 w 678"/>
                    <a:gd name="T17" fmla="*/ 61 h 829"/>
                    <a:gd name="T18" fmla="*/ 61 w 678"/>
                    <a:gd name="T19" fmla="*/ 768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8" h="829">
                      <a:moveTo>
                        <a:pt x="678" y="829"/>
                      </a:moveTo>
                      <a:lnTo>
                        <a:pt x="0" y="829"/>
                      </a:lnTo>
                      <a:lnTo>
                        <a:pt x="0" y="0"/>
                      </a:lnTo>
                      <a:lnTo>
                        <a:pt x="678" y="0"/>
                      </a:lnTo>
                      <a:lnTo>
                        <a:pt x="678" y="829"/>
                      </a:lnTo>
                      <a:close/>
                      <a:moveTo>
                        <a:pt x="61" y="768"/>
                      </a:moveTo>
                      <a:lnTo>
                        <a:pt x="618" y="768"/>
                      </a:lnTo>
                      <a:lnTo>
                        <a:pt x="618" y="61"/>
                      </a:lnTo>
                      <a:lnTo>
                        <a:pt x="61" y="61"/>
                      </a:lnTo>
                      <a:lnTo>
                        <a:pt x="61" y="768"/>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00"/>
                </a:p>
              </p:txBody>
            </p:sp>
            <p:sp>
              <p:nvSpPr>
                <p:cNvPr id="139" name="Freeform 7">
                  <a:extLst>
                    <a:ext uri="{FF2B5EF4-FFF2-40B4-BE49-F238E27FC236}">
                      <a16:creationId xmlns:a16="http://schemas.microsoft.com/office/drawing/2014/main" id="{7175382C-E036-4933-B3A2-371CE13814A2}"/>
                    </a:ext>
                  </a:extLst>
                </p:cNvPr>
                <p:cNvSpPr>
                  <a:spLocks/>
                </p:cNvSpPr>
                <p:nvPr/>
              </p:nvSpPr>
              <p:spPr bwMode="auto">
                <a:xfrm>
                  <a:off x="4178301" y="1925638"/>
                  <a:ext cx="788988" cy="1044575"/>
                </a:xfrm>
                <a:custGeom>
                  <a:avLst/>
                  <a:gdLst>
                    <a:gd name="T0" fmla="*/ 352 w 365"/>
                    <a:gd name="T1" fmla="*/ 486 h 486"/>
                    <a:gd name="T2" fmla="*/ 13 w 365"/>
                    <a:gd name="T3" fmla="*/ 486 h 486"/>
                    <a:gd name="T4" fmla="*/ 0 w 365"/>
                    <a:gd name="T5" fmla="*/ 472 h 486"/>
                    <a:gd name="T6" fmla="*/ 0 w 365"/>
                    <a:gd name="T7" fmla="*/ 13 h 486"/>
                    <a:gd name="T8" fmla="*/ 13 w 365"/>
                    <a:gd name="T9" fmla="*/ 0 h 486"/>
                    <a:gd name="T10" fmla="*/ 352 w 365"/>
                    <a:gd name="T11" fmla="*/ 0 h 486"/>
                    <a:gd name="T12" fmla="*/ 365 w 365"/>
                    <a:gd name="T13" fmla="*/ 13 h 486"/>
                    <a:gd name="T14" fmla="*/ 365 w 365"/>
                    <a:gd name="T15" fmla="*/ 472 h 486"/>
                    <a:gd name="T16" fmla="*/ 352 w 365"/>
                    <a:gd name="T17"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5" h="486">
                      <a:moveTo>
                        <a:pt x="352" y="486"/>
                      </a:moveTo>
                      <a:cubicBezTo>
                        <a:pt x="13" y="486"/>
                        <a:pt x="13" y="486"/>
                        <a:pt x="13" y="486"/>
                      </a:cubicBezTo>
                      <a:cubicBezTo>
                        <a:pt x="5" y="486"/>
                        <a:pt x="0" y="480"/>
                        <a:pt x="0" y="472"/>
                      </a:cubicBezTo>
                      <a:cubicBezTo>
                        <a:pt x="0" y="13"/>
                        <a:pt x="0" y="13"/>
                        <a:pt x="0" y="13"/>
                      </a:cubicBezTo>
                      <a:cubicBezTo>
                        <a:pt x="0" y="6"/>
                        <a:pt x="5" y="0"/>
                        <a:pt x="13" y="0"/>
                      </a:cubicBezTo>
                      <a:cubicBezTo>
                        <a:pt x="352" y="0"/>
                        <a:pt x="352" y="0"/>
                        <a:pt x="352" y="0"/>
                      </a:cubicBezTo>
                      <a:cubicBezTo>
                        <a:pt x="359" y="0"/>
                        <a:pt x="365" y="6"/>
                        <a:pt x="365" y="13"/>
                      </a:cubicBezTo>
                      <a:cubicBezTo>
                        <a:pt x="365" y="472"/>
                        <a:pt x="365" y="472"/>
                        <a:pt x="365" y="472"/>
                      </a:cubicBezTo>
                      <a:cubicBezTo>
                        <a:pt x="365" y="480"/>
                        <a:pt x="359" y="486"/>
                        <a:pt x="352" y="486"/>
                      </a:cubicBezTo>
                      <a:close/>
                    </a:path>
                  </a:pathLst>
                </a:custGeom>
                <a:pattFill prst="wdDn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00">
                    <a:solidFill>
                      <a:schemeClr val="tx1">
                        <a:lumMod val="65000"/>
                        <a:lumOff val="35000"/>
                      </a:schemeClr>
                    </a:solidFill>
                  </a:endParaRPr>
                </a:p>
              </p:txBody>
            </p:sp>
          </p:grpSp>
          <p:grpSp>
            <p:nvGrpSpPr>
              <p:cNvPr id="130" name="Group 129">
                <a:extLst>
                  <a:ext uri="{FF2B5EF4-FFF2-40B4-BE49-F238E27FC236}">
                    <a16:creationId xmlns:a16="http://schemas.microsoft.com/office/drawing/2014/main" id="{902E94E8-8963-4165-AFD4-D3495C8F612C}"/>
                  </a:ext>
                </a:extLst>
              </p:cNvPr>
              <p:cNvGrpSpPr/>
              <p:nvPr/>
            </p:nvGrpSpPr>
            <p:grpSpPr>
              <a:xfrm>
                <a:off x="1223624" y="2306527"/>
                <a:ext cx="695042" cy="984998"/>
                <a:chOff x="4556126" y="2624138"/>
                <a:chExt cx="517525" cy="733425"/>
              </a:xfrm>
            </p:grpSpPr>
            <p:sp>
              <p:nvSpPr>
                <p:cNvPr id="131" name="Freeform 16">
                  <a:extLst>
                    <a:ext uri="{FF2B5EF4-FFF2-40B4-BE49-F238E27FC236}">
                      <a16:creationId xmlns:a16="http://schemas.microsoft.com/office/drawing/2014/main" id="{B93E4A06-C6B7-4A75-B15E-C148BE47EF56}"/>
                    </a:ext>
                  </a:extLst>
                </p:cNvPr>
                <p:cNvSpPr>
                  <a:spLocks/>
                </p:cNvSpPr>
                <p:nvPr/>
              </p:nvSpPr>
              <p:spPr bwMode="auto">
                <a:xfrm>
                  <a:off x="4556126" y="2843213"/>
                  <a:ext cx="358775" cy="514350"/>
                </a:xfrm>
                <a:custGeom>
                  <a:avLst/>
                  <a:gdLst>
                    <a:gd name="T0" fmla="*/ 111 w 226"/>
                    <a:gd name="T1" fmla="*/ 324 h 324"/>
                    <a:gd name="T2" fmla="*/ 77 w 226"/>
                    <a:gd name="T3" fmla="*/ 251 h 324"/>
                    <a:gd name="T4" fmla="*/ 0 w 226"/>
                    <a:gd name="T5" fmla="*/ 278 h 324"/>
                    <a:gd name="T6" fmla="*/ 116 w 226"/>
                    <a:gd name="T7" fmla="*/ 0 h 324"/>
                    <a:gd name="T8" fmla="*/ 226 w 226"/>
                    <a:gd name="T9" fmla="*/ 45 h 324"/>
                    <a:gd name="T10" fmla="*/ 111 w 226"/>
                    <a:gd name="T11" fmla="*/ 324 h 324"/>
                  </a:gdLst>
                  <a:ahLst/>
                  <a:cxnLst>
                    <a:cxn ang="0">
                      <a:pos x="T0" y="T1"/>
                    </a:cxn>
                    <a:cxn ang="0">
                      <a:pos x="T2" y="T3"/>
                    </a:cxn>
                    <a:cxn ang="0">
                      <a:pos x="T4" y="T5"/>
                    </a:cxn>
                    <a:cxn ang="0">
                      <a:pos x="T6" y="T7"/>
                    </a:cxn>
                    <a:cxn ang="0">
                      <a:pos x="T8" y="T9"/>
                    </a:cxn>
                    <a:cxn ang="0">
                      <a:pos x="T10" y="T11"/>
                    </a:cxn>
                  </a:cxnLst>
                  <a:rect l="0" t="0" r="r" b="b"/>
                  <a:pathLst>
                    <a:path w="226" h="324">
                      <a:moveTo>
                        <a:pt x="111" y="324"/>
                      </a:moveTo>
                      <a:lnTo>
                        <a:pt x="77" y="251"/>
                      </a:lnTo>
                      <a:lnTo>
                        <a:pt x="0" y="278"/>
                      </a:lnTo>
                      <a:lnTo>
                        <a:pt x="116" y="0"/>
                      </a:lnTo>
                      <a:lnTo>
                        <a:pt x="226" y="45"/>
                      </a:lnTo>
                      <a:lnTo>
                        <a:pt x="111" y="324"/>
                      </a:lnTo>
                      <a:close/>
                    </a:path>
                  </a:pathLst>
                </a:custGeom>
                <a:solidFill>
                  <a:srgbClr val="FF2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00"/>
                </a:p>
              </p:txBody>
            </p:sp>
            <p:sp>
              <p:nvSpPr>
                <p:cNvPr id="132" name="Freeform 17">
                  <a:extLst>
                    <a:ext uri="{FF2B5EF4-FFF2-40B4-BE49-F238E27FC236}">
                      <a16:creationId xmlns:a16="http://schemas.microsoft.com/office/drawing/2014/main" id="{E03DDC33-5173-4C68-B24A-2C4397FCFDFB}"/>
                    </a:ext>
                  </a:extLst>
                </p:cNvPr>
                <p:cNvSpPr>
                  <a:spLocks/>
                </p:cNvSpPr>
                <p:nvPr/>
              </p:nvSpPr>
              <p:spPr bwMode="auto">
                <a:xfrm>
                  <a:off x="4714876" y="2843213"/>
                  <a:ext cx="358775" cy="514350"/>
                </a:xfrm>
                <a:custGeom>
                  <a:avLst/>
                  <a:gdLst>
                    <a:gd name="T0" fmla="*/ 116 w 226"/>
                    <a:gd name="T1" fmla="*/ 324 h 324"/>
                    <a:gd name="T2" fmla="*/ 150 w 226"/>
                    <a:gd name="T3" fmla="*/ 251 h 324"/>
                    <a:gd name="T4" fmla="*/ 226 w 226"/>
                    <a:gd name="T5" fmla="*/ 278 h 324"/>
                    <a:gd name="T6" fmla="*/ 110 w 226"/>
                    <a:gd name="T7" fmla="*/ 0 h 324"/>
                    <a:gd name="T8" fmla="*/ 0 w 226"/>
                    <a:gd name="T9" fmla="*/ 45 h 324"/>
                    <a:gd name="T10" fmla="*/ 116 w 226"/>
                    <a:gd name="T11" fmla="*/ 324 h 324"/>
                  </a:gdLst>
                  <a:ahLst/>
                  <a:cxnLst>
                    <a:cxn ang="0">
                      <a:pos x="T0" y="T1"/>
                    </a:cxn>
                    <a:cxn ang="0">
                      <a:pos x="T2" y="T3"/>
                    </a:cxn>
                    <a:cxn ang="0">
                      <a:pos x="T4" y="T5"/>
                    </a:cxn>
                    <a:cxn ang="0">
                      <a:pos x="T6" y="T7"/>
                    </a:cxn>
                    <a:cxn ang="0">
                      <a:pos x="T8" y="T9"/>
                    </a:cxn>
                    <a:cxn ang="0">
                      <a:pos x="T10" y="T11"/>
                    </a:cxn>
                  </a:cxnLst>
                  <a:rect l="0" t="0" r="r" b="b"/>
                  <a:pathLst>
                    <a:path w="226" h="324">
                      <a:moveTo>
                        <a:pt x="116" y="324"/>
                      </a:moveTo>
                      <a:lnTo>
                        <a:pt x="150" y="251"/>
                      </a:lnTo>
                      <a:lnTo>
                        <a:pt x="226" y="278"/>
                      </a:lnTo>
                      <a:lnTo>
                        <a:pt x="110" y="0"/>
                      </a:lnTo>
                      <a:lnTo>
                        <a:pt x="0" y="45"/>
                      </a:lnTo>
                      <a:lnTo>
                        <a:pt x="116" y="324"/>
                      </a:lnTo>
                      <a:close/>
                    </a:path>
                  </a:pathLst>
                </a:custGeom>
                <a:solidFill>
                  <a:srgbClr val="FF2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00"/>
                </a:p>
              </p:txBody>
            </p:sp>
            <p:sp>
              <p:nvSpPr>
                <p:cNvPr id="133" name="Freeform 18">
                  <a:extLst>
                    <a:ext uri="{FF2B5EF4-FFF2-40B4-BE49-F238E27FC236}">
                      <a16:creationId xmlns:a16="http://schemas.microsoft.com/office/drawing/2014/main" id="{DC1E0019-5E1C-486B-A5C4-8CA92FD5465A}"/>
                    </a:ext>
                  </a:extLst>
                </p:cNvPr>
                <p:cNvSpPr>
                  <a:spLocks/>
                </p:cNvSpPr>
                <p:nvPr/>
              </p:nvSpPr>
              <p:spPr bwMode="auto">
                <a:xfrm>
                  <a:off x="4559301" y="2624138"/>
                  <a:ext cx="511175" cy="509588"/>
                </a:xfrm>
                <a:custGeom>
                  <a:avLst/>
                  <a:gdLst>
                    <a:gd name="T0" fmla="*/ 237 w 237"/>
                    <a:gd name="T1" fmla="*/ 119 h 237"/>
                    <a:gd name="T2" fmla="*/ 218 w 237"/>
                    <a:gd name="T3" fmla="*/ 145 h 237"/>
                    <a:gd name="T4" fmla="*/ 221 w 237"/>
                    <a:gd name="T5" fmla="*/ 178 h 237"/>
                    <a:gd name="T6" fmla="*/ 191 w 237"/>
                    <a:gd name="T7" fmla="*/ 191 h 237"/>
                    <a:gd name="T8" fmla="*/ 178 w 237"/>
                    <a:gd name="T9" fmla="*/ 222 h 237"/>
                    <a:gd name="T10" fmla="*/ 145 w 237"/>
                    <a:gd name="T11" fmla="*/ 218 h 237"/>
                    <a:gd name="T12" fmla="*/ 118 w 237"/>
                    <a:gd name="T13" fmla="*/ 237 h 237"/>
                    <a:gd name="T14" fmla="*/ 92 w 237"/>
                    <a:gd name="T15" fmla="*/ 218 h 237"/>
                    <a:gd name="T16" fmla="*/ 59 w 237"/>
                    <a:gd name="T17" fmla="*/ 222 h 237"/>
                    <a:gd name="T18" fmla="*/ 46 w 237"/>
                    <a:gd name="T19" fmla="*/ 191 h 237"/>
                    <a:gd name="T20" fmla="*/ 16 w 237"/>
                    <a:gd name="T21" fmla="*/ 178 h 237"/>
                    <a:gd name="T22" fmla="*/ 19 w 237"/>
                    <a:gd name="T23" fmla="*/ 145 h 237"/>
                    <a:gd name="T24" fmla="*/ 0 w 237"/>
                    <a:gd name="T25" fmla="*/ 119 h 237"/>
                    <a:gd name="T26" fmla="*/ 19 w 237"/>
                    <a:gd name="T27" fmla="*/ 92 h 237"/>
                    <a:gd name="T28" fmla="*/ 16 w 237"/>
                    <a:gd name="T29" fmla="*/ 59 h 237"/>
                    <a:gd name="T30" fmla="*/ 46 w 237"/>
                    <a:gd name="T31" fmla="*/ 46 h 237"/>
                    <a:gd name="T32" fmla="*/ 59 w 237"/>
                    <a:gd name="T33" fmla="*/ 16 h 237"/>
                    <a:gd name="T34" fmla="*/ 92 w 237"/>
                    <a:gd name="T35" fmla="*/ 19 h 237"/>
                    <a:gd name="T36" fmla="*/ 118 w 237"/>
                    <a:gd name="T37" fmla="*/ 0 h 237"/>
                    <a:gd name="T38" fmla="*/ 145 w 237"/>
                    <a:gd name="T39" fmla="*/ 19 h 237"/>
                    <a:gd name="T40" fmla="*/ 178 w 237"/>
                    <a:gd name="T41" fmla="*/ 16 h 237"/>
                    <a:gd name="T42" fmla="*/ 191 w 237"/>
                    <a:gd name="T43" fmla="*/ 46 h 237"/>
                    <a:gd name="T44" fmla="*/ 221 w 237"/>
                    <a:gd name="T45" fmla="*/ 59 h 237"/>
                    <a:gd name="T46" fmla="*/ 218 w 237"/>
                    <a:gd name="T47" fmla="*/ 92 h 237"/>
                    <a:gd name="T48" fmla="*/ 237 w 237"/>
                    <a:gd name="T49" fmla="*/ 11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7" h="237">
                      <a:moveTo>
                        <a:pt x="237" y="119"/>
                      </a:moveTo>
                      <a:cubicBezTo>
                        <a:pt x="237" y="129"/>
                        <a:pt x="220" y="136"/>
                        <a:pt x="218" y="145"/>
                      </a:cubicBezTo>
                      <a:cubicBezTo>
                        <a:pt x="215" y="155"/>
                        <a:pt x="226" y="170"/>
                        <a:pt x="221" y="178"/>
                      </a:cubicBezTo>
                      <a:cubicBezTo>
                        <a:pt x="217" y="186"/>
                        <a:pt x="198" y="185"/>
                        <a:pt x="191" y="191"/>
                      </a:cubicBezTo>
                      <a:cubicBezTo>
                        <a:pt x="184" y="198"/>
                        <a:pt x="186" y="217"/>
                        <a:pt x="178" y="222"/>
                      </a:cubicBezTo>
                      <a:cubicBezTo>
                        <a:pt x="170" y="226"/>
                        <a:pt x="155" y="216"/>
                        <a:pt x="145" y="218"/>
                      </a:cubicBezTo>
                      <a:cubicBezTo>
                        <a:pt x="136" y="221"/>
                        <a:pt x="128" y="237"/>
                        <a:pt x="118" y="237"/>
                      </a:cubicBezTo>
                      <a:cubicBezTo>
                        <a:pt x="109" y="237"/>
                        <a:pt x="101" y="221"/>
                        <a:pt x="92" y="218"/>
                      </a:cubicBezTo>
                      <a:cubicBezTo>
                        <a:pt x="82" y="216"/>
                        <a:pt x="67" y="226"/>
                        <a:pt x="59" y="222"/>
                      </a:cubicBezTo>
                      <a:cubicBezTo>
                        <a:pt x="51" y="217"/>
                        <a:pt x="52" y="198"/>
                        <a:pt x="46" y="191"/>
                      </a:cubicBezTo>
                      <a:cubicBezTo>
                        <a:pt x="39" y="185"/>
                        <a:pt x="20" y="186"/>
                        <a:pt x="16" y="178"/>
                      </a:cubicBezTo>
                      <a:cubicBezTo>
                        <a:pt x="11" y="170"/>
                        <a:pt x="22" y="155"/>
                        <a:pt x="19" y="145"/>
                      </a:cubicBezTo>
                      <a:cubicBezTo>
                        <a:pt x="17" y="136"/>
                        <a:pt x="0" y="129"/>
                        <a:pt x="0" y="119"/>
                      </a:cubicBezTo>
                      <a:cubicBezTo>
                        <a:pt x="0" y="109"/>
                        <a:pt x="17" y="101"/>
                        <a:pt x="19" y="92"/>
                      </a:cubicBezTo>
                      <a:cubicBezTo>
                        <a:pt x="22" y="82"/>
                        <a:pt x="11" y="67"/>
                        <a:pt x="16" y="59"/>
                      </a:cubicBezTo>
                      <a:cubicBezTo>
                        <a:pt x="20" y="51"/>
                        <a:pt x="39" y="53"/>
                        <a:pt x="46" y="46"/>
                      </a:cubicBezTo>
                      <a:cubicBezTo>
                        <a:pt x="52" y="39"/>
                        <a:pt x="51" y="21"/>
                        <a:pt x="59" y="16"/>
                      </a:cubicBezTo>
                      <a:cubicBezTo>
                        <a:pt x="67" y="11"/>
                        <a:pt x="82" y="22"/>
                        <a:pt x="92" y="19"/>
                      </a:cubicBezTo>
                      <a:cubicBezTo>
                        <a:pt x="101" y="17"/>
                        <a:pt x="109" y="0"/>
                        <a:pt x="118" y="0"/>
                      </a:cubicBezTo>
                      <a:cubicBezTo>
                        <a:pt x="128" y="0"/>
                        <a:pt x="136" y="17"/>
                        <a:pt x="145" y="19"/>
                      </a:cubicBezTo>
                      <a:cubicBezTo>
                        <a:pt x="155" y="22"/>
                        <a:pt x="170" y="11"/>
                        <a:pt x="178" y="16"/>
                      </a:cubicBezTo>
                      <a:cubicBezTo>
                        <a:pt x="186" y="21"/>
                        <a:pt x="184" y="39"/>
                        <a:pt x="191" y="46"/>
                      </a:cubicBezTo>
                      <a:cubicBezTo>
                        <a:pt x="198" y="53"/>
                        <a:pt x="217" y="51"/>
                        <a:pt x="221" y="59"/>
                      </a:cubicBezTo>
                      <a:cubicBezTo>
                        <a:pt x="226" y="67"/>
                        <a:pt x="215" y="82"/>
                        <a:pt x="218" y="92"/>
                      </a:cubicBezTo>
                      <a:cubicBezTo>
                        <a:pt x="220" y="101"/>
                        <a:pt x="237" y="109"/>
                        <a:pt x="237" y="119"/>
                      </a:cubicBezTo>
                      <a:close/>
                    </a:path>
                  </a:pathLst>
                </a:custGeom>
                <a:solidFill>
                  <a:srgbClr val="FFAD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00"/>
                </a:p>
              </p:txBody>
            </p:sp>
            <p:sp>
              <p:nvSpPr>
                <p:cNvPr id="134" name="Oval 19">
                  <a:extLst>
                    <a:ext uri="{FF2B5EF4-FFF2-40B4-BE49-F238E27FC236}">
                      <a16:creationId xmlns:a16="http://schemas.microsoft.com/office/drawing/2014/main" id="{9E426A6E-22B2-4C53-9743-E1237899644B}"/>
                    </a:ext>
                  </a:extLst>
                </p:cNvPr>
                <p:cNvSpPr>
                  <a:spLocks noChangeArrowheads="1"/>
                </p:cNvSpPr>
                <p:nvPr/>
              </p:nvSpPr>
              <p:spPr bwMode="auto">
                <a:xfrm>
                  <a:off x="4649788" y="2714625"/>
                  <a:ext cx="330200" cy="328613"/>
                </a:xfrm>
                <a:prstGeom prst="ellipse">
                  <a:avLst/>
                </a:prstGeom>
                <a:solidFill>
                  <a:srgbClr val="FFD5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00"/>
                </a:p>
              </p:txBody>
            </p:sp>
            <p:sp>
              <p:nvSpPr>
                <p:cNvPr id="135" name="Oval 20">
                  <a:extLst>
                    <a:ext uri="{FF2B5EF4-FFF2-40B4-BE49-F238E27FC236}">
                      <a16:creationId xmlns:a16="http://schemas.microsoft.com/office/drawing/2014/main" id="{9A6BE034-BA05-4679-8CE3-881995BB9801}"/>
                    </a:ext>
                  </a:extLst>
                </p:cNvPr>
                <p:cNvSpPr>
                  <a:spLocks noChangeArrowheads="1"/>
                </p:cNvSpPr>
                <p:nvPr/>
              </p:nvSpPr>
              <p:spPr bwMode="auto">
                <a:xfrm>
                  <a:off x="4848226" y="2779713"/>
                  <a:ext cx="82550" cy="809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00"/>
                </a:p>
              </p:txBody>
            </p:sp>
            <p:sp>
              <p:nvSpPr>
                <p:cNvPr id="136" name="Oval 21">
                  <a:extLst>
                    <a:ext uri="{FF2B5EF4-FFF2-40B4-BE49-F238E27FC236}">
                      <a16:creationId xmlns:a16="http://schemas.microsoft.com/office/drawing/2014/main" id="{1BB1EA26-E020-40EC-80A6-5E8D1817D296}"/>
                    </a:ext>
                  </a:extLst>
                </p:cNvPr>
                <p:cNvSpPr>
                  <a:spLocks noChangeArrowheads="1"/>
                </p:cNvSpPr>
                <p:nvPr/>
              </p:nvSpPr>
              <p:spPr bwMode="auto">
                <a:xfrm>
                  <a:off x="4891088" y="2890838"/>
                  <a:ext cx="39688" cy="396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00"/>
                </a:p>
              </p:txBody>
            </p:sp>
          </p:grpSp>
        </p:grpSp>
        <p:sp>
          <p:nvSpPr>
            <p:cNvPr id="128" name="TextBox 127">
              <a:extLst>
                <a:ext uri="{FF2B5EF4-FFF2-40B4-BE49-F238E27FC236}">
                  <a16:creationId xmlns:a16="http://schemas.microsoft.com/office/drawing/2014/main" id="{1294917B-1C9E-43D0-9C2E-3849D63EBBED}"/>
                </a:ext>
              </a:extLst>
            </p:cNvPr>
            <p:cNvSpPr txBox="1"/>
            <p:nvPr/>
          </p:nvSpPr>
          <p:spPr>
            <a:xfrm>
              <a:off x="606674" y="1328219"/>
              <a:ext cx="1242453" cy="1318408"/>
            </a:xfrm>
            <a:prstGeom prst="rect">
              <a:avLst/>
            </a:prstGeom>
            <a:noFill/>
            <a:ln>
              <a:noFill/>
            </a:ln>
          </p:spPr>
          <p:txBody>
            <a:bodyPr wrap="square" lIns="0" tIns="0" rIns="0" bIns="0" rtlCol="0">
              <a:spAutoFit/>
            </a:bodyPr>
            <a:lstStyle/>
            <a:p>
              <a:pPr algn="ctr"/>
              <a:r>
                <a:rPr lang="en-US" sz="1000" b="1" dirty="0">
                  <a:solidFill>
                    <a:schemeClr val="tx1">
                      <a:lumMod val="65000"/>
                      <a:lumOff val="35000"/>
                    </a:schemeClr>
                  </a:solidFill>
                </a:rPr>
                <a:t>SAP Certified </a:t>
              </a:r>
            </a:p>
            <a:p>
              <a:pPr algn="ctr"/>
              <a:r>
                <a:rPr lang="en-US" sz="1000" b="1" dirty="0">
                  <a:solidFill>
                    <a:schemeClr val="tx1">
                      <a:lumMod val="65000"/>
                      <a:lumOff val="35000"/>
                    </a:schemeClr>
                  </a:solidFill>
                </a:rPr>
                <a:t>in</a:t>
              </a:r>
            </a:p>
            <a:p>
              <a:pPr algn="ctr"/>
              <a:r>
                <a:rPr lang="en-US" sz="1000" b="1" dirty="0">
                  <a:solidFill>
                    <a:schemeClr val="tx1">
                      <a:lumMod val="65000"/>
                      <a:lumOff val="35000"/>
                    </a:schemeClr>
                  </a:solidFill>
                </a:rPr>
                <a:t>Application Operations for SAP Business Suite</a:t>
              </a:r>
            </a:p>
          </p:txBody>
        </p:sp>
      </p:grpSp>
      <p:grpSp>
        <p:nvGrpSpPr>
          <p:cNvPr id="140" name="Group 139">
            <a:extLst>
              <a:ext uri="{FF2B5EF4-FFF2-40B4-BE49-F238E27FC236}">
                <a16:creationId xmlns:a16="http://schemas.microsoft.com/office/drawing/2014/main" id="{8E0D06FE-EFCB-443F-8488-F85544EFA21E}"/>
              </a:ext>
            </a:extLst>
          </p:cNvPr>
          <p:cNvGrpSpPr/>
          <p:nvPr/>
        </p:nvGrpSpPr>
        <p:grpSpPr>
          <a:xfrm>
            <a:off x="1737013" y="1614834"/>
            <a:ext cx="1331161" cy="1719459"/>
            <a:chOff x="2556549" y="2507227"/>
            <a:chExt cx="1799877" cy="2455187"/>
          </a:xfrm>
          <a:effectLst>
            <a:outerShdw blurRad="50800" dist="38100" dir="2700000" algn="tl" rotWithShape="0">
              <a:prstClr val="black">
                <a:alpha val="40000"/>
              </a:prstClr>
            </a:outerShdw>
          </a:effectLst>
        </p:grpSpPr>
        <p:grpSp>
          <p:nvGrpSpPr>
            <p:cNvPr id="141" name="Group 140">
              <a:extLst>
                <a:ext uri="{FF2B5EF4-FFF2-40B4-BE49-F238E27FC236}">
                  <a16:creationId xmlns:a16="http://schemas.microsoft.com/office/drawing/2014/main" id="{A1795B09-7D64-405A-87A2-253BE67D87E4}"/>
                </a:ext>
              </a:extLst>
            </p:cNvPr>
            <p:cNvGrpSpPr/>
            <p:nvPr/>
          </p:nvGrpSpPr>
          <p:grpSpPr>
            <a:xfrm>
              <a:off x="2556549" y="2507227"/>
              <a:ext cx="1799877" cy="2455187"/>
              <a:chOff x="323851" y="1032787"/>
              <a:chExt cx="1655862" cy="2258738"/>
            </a:xfrm>
          </p:grpSpPr>
          <p:grpSp>
            <p:nvGrpSpPr>
              <p:cNvPr id="143" name="Group 142">
                <a:extLst>
                  <a:ext uri="{FF2B5EF4-FFF2-40B4-BE49-F238E27FC236}">
                    <a16:creationId xmlns:a16="http://schemas.microsoft.com/office/drawing/2014/main" id="{04B06C7D-0497-4296-9296-3643FB562B4B}"/>
                  </a:ext>
                </a:extLst>
              </p:cNvPr>
              <p:cNvGrpSpPr/>
              <p:nvPr/>
            </p:nvGrpSpPr>
            <p:grpSpPr>
              <a:xfrm>
                <a:off x="323851" y="1032787"/>
                <a:ext cx="1655862" cy="2010451"/>
                <a:chOff x="4033838" y="1787525"/>
                <a:chExt cx="1076325" cy="1316038"/>
              </a:xfrm>
            </p:grpSpPr>
            <p:sp>
              <p:nvSpPr>
                <p:cNvPr id="151" name="Rectangle 5">
                  <a:extLst>
                    <a:ext uri="{FF2B5EF4-FFF2-40B4-BE49-F238E27FC236}">
                      <a16:creationId xmlns:a16="http://schemas.microsoft.com/office/drawing/2014/main" id="{CF9D1EC1-1DC6-41EE-8494-E908A78290D8}"/>
                    </a:ext>
                  </a:extLst>
                </p:cNvPr>
                <p:cNvSpPr>
                  <a:spLocks noChangeArrowheads="1"/>
                </p:cNvSpPr>
                <p:nvPr/>
              </p:nvSpPr>
              <p:spPr bwMode="auto">
                <a:xfrm>
                  <a:off x="4087813" y="1839913"/>
                  <a:ext cx="969963" cy="1200150"/>
                </a:xfrm>
                <a:prstGeom prst="rect">
                  <a:avLst/>
                </a:prstGeom>
                <a:solidFill>
                  <a:srgbClr val="FFD5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IN" sz="1000"/>
                </a:p>
              </p:txBody>
            </p:sp>
            <p:sp>
              <p:nvSpPr>
                <p:cNvPr id="152" name="Freeform 6">
                  <a:extLst>
                    <a:ext uri="{FF2B5EF4-FFF2-40B4-BE49-F238E27FC236}">
                      <a16:creationId xmlns:a16="http://schemas.microsoft.com/office/drawing/2014/main" id="{9E994F8E-4531-4765-833E-9DB666199F5E}"/>
                    </a:ext>
                  </a:extLst>
                </p:cNvPr>
                <p:cNvSpPr>
                  <a:spLocks noEditPoints="1"/>
                </p:cNvSpPr>
                <p:nvPr/>
              </p:nvSpPr>
              <p:spPr bwMode="auto">
                <a:xfrm>
                  <a:off x="4033838" y="1787525"/>
                  <a:ext cx="1076325" cy="1316038"/>
                </a:xfrm>
                <a:custGeom>
                  <a:avLst/>
                  <a:gdLst>
                    <a:gd name="T0" fmla="*/ 678 w 678"/>
                    <a:gd name="T1" fmla="*/ 829 h 829"/>
                    <a:gd name="T2" fmla="*/ 0 w 678"/>
                    <a:gd name="T3" fmla="*/ 829 h 829"/>
                    <a:gd name="T4" fmla="*/ 0 w 678"/>
                    <a:gd name="T5" fmla="*/ 0 h 829"/>
                    <a:gd name="T6" fmla="*/ 678 w 678"/>
                    <a:gd name="T7" fmla="*/ 0 h 829"/>
                    <a:gd name="T8" fmla="*/ 678 w 678"/>
                    <a:gd name="T9" fmla="*/ 829 h 829"/>
                    <a:gd name="T10" fmla="*/ 61 w 678"/>
                    <a:gd name="T11" fmla="*/ 768 h 829"/>
                    <a:gd name="T12" fmla="*/ 618 w 678"/>
                    <a:gd name="T13" fmla="*/ 768 h 829"/>
                    <a:gd name="T14" fmla="*/ 618 w 678"/>
                    <a:gd name="T15" fmla="*/ 61 h 829"/>
                    <a:gd name="T16" fmla="*/ 61 w 678"/>
                    <a:gd name="T17" fmla="*/ 61 h 829"/>
                    <a:gd name="T18" fmla="*/ 61 w 678"/>
                    <a:gd name="T19" fmla="*/ 768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8" h="829">
                      <a:moveTo>
                        <a:pt x="678" y="829"/>
                      </a:moveTo>
                      <a:lnTo>
                        <a:pt x="0" y="829"/>
                      </a:lnTo>
                      <a:lnTo>
                        <a:pt x="0" y="0"/>
                      </a:lnTo>
                      <a:lnTo>
                        <a:pt x="678" y="0"/>
                      </a:lnTo>
                      <a:lnTo>
                        <a:pt x="678" y="829"/>
                      </a:lnTo>
                      <a:close/>
                      <a:moveTo>
                        <a:pt x="61" y="768"/>
                      </a:moveTo>
                      <a:lnTo>
                        <a:pt x="618" y="768"/>
                      </a:lnTo>
                      <a:lnTo>
                        <a:pt x="618" y="61"/>
                      </a:lnTo>
                      <a:lnTo>
                        <a:pt x="61" y="61"/>
                      </a:lnTo>
                      <a:lnTo>
                        <a:pt x="61" y="768"/>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00"/>
                </a:p>
              </p:txBody>
            </p:sp>
            <p:sp>
              <p:nvSpPr>
                <p:cNvPr id="153" name="Freeform 7">
                  <a:extLst>
                    <a:ext uri="{FF2B5EF4-FFF2-40B4-BE49-F238E27FC236}">
                      <a16:creationId xmlns:a16="http://schemas.microsoft.com/office/drawing/2014/main" id="{ACDB577C-A80E-47DA-919F-4C3DB40D7F73}"/>
                    </a:ext>
                  </a:extLst>
                </p:cNvPr>
                <p:cNvSpPr>
                  <a:spLocks/>
                </p:cNvSpPr>
                <p:nvPr/>
              </p:nvSpPr>
              <p:spPr bwMode="auto">
                <a:xfrm>
                  <a:off x="4178301" y="1925638"/>
                  <a:ext cx="788988" cy="1044575"/>
                </a:xfrm>
                <a:custGeom>
                  <a:avLst/>
                  <a:gdLst>
                    <a:gd name="T0" fmla="*/ 352 w 365"/>
                    <a:gd name="T1" fmla="*/ 486 h 486"/>
                    <a:gd name="T2" fmla="*/ 13 w 365"/>
                    <a:gd name="T3" fmla="*/ 486 h 486"/>
                    <a:gd name="T4" fmla="*/ 0 w 365"/>
                    <a:gd name="T5" fmla="*/ 472 h 486"/>
                    <a:gd name="T6" fmla="*/ 0 w 365"/>
                    <a:gd name="T7" fmla="*/ 13 h 486"/>
                    <a:gd name="T8" fmla="*/ 13 w 365"/>
                    <a:gd name="T9" fmla="*/ 0 h 486"/>
                    <a:gd name="T10" fmla="*/ 352 w 365"/>
                    <a:gd name="T11" fmla="*/ 0 h 486"/>
                    <a:gd name="T12" fmla="*/ 365 w 365"/>
                    <a:gd name="T13" fmla="*/ 13 h 486"/>
                    <a:gd name="T14" fmla="*/ 365 w 365"/>
                    <a:gd name="T15" fmla="*/ 472 h 486"/>
                    <a:gd name="T16" fmla="*/ 352 w 365"/>
                    <a:gd name="T17"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5" h="486">
                      <a:moveTo>
                        <a:pt x="352" y="486"/>
                      </a:moveTo>
                      <a:cubicBezTo>
                        <a:pt x="13" y="486"/>
                        <a:pt x="13" y="486"/>
                        <a:pt x="13" y="486"/>
                      </a:cubicBezTo>
                      <a:cubicBezTo>
                        <a:pt x="5" y="486"/>
                        <a:pt x="0" y="480"/>
                        <a:pt x="0" y="472"/>
                      </a:cubicBezTo>
                      <a:cubicBezTo>
                        <a:pt x="0" y="13"/>
                        <a:pt x="0" y="13"/>
                        <a:pt x="0" y="13"/>
                      </a:cubicBezTo>
                      <a:cubicBezTo>
                        <a:pt x="0" y="6"/>
                        <a:pt x="5" y="0"/>
                        <a:pt x="13" y="0"/>
                      </a:cubicBezTo>
                      <a:cubicBezTo>
                        <a:pt x="352" y="0"/>
                        <a:pt x="352" y="0"/>
                        <a:pt x="352" y="0"/>
                      </a:cubicBezTo>
                      <a:cubicBezTo>
                        <a:pt x="359" y="0"/>
                        <a:pt x="365" y="6"/>
                        <a:pt x="365" y="13"/>
                      </a:cubicBezTo>
                      <a:cubicBezTo>
                        <a:pt x="365" y="472"/>
                        <a:pt x="365" y="472"/>
                        <a:pt x="365" y="472"/>
                      </a:cubicBezTo>
                      <a:cubicBezTo>
                        <a:pt x="365" y="480"/>
                        <a:pt x="359" y="486"/>
                        <a:pt x="352" y="486"/>
                      </a:cubicBezTo>
                      <a:close/>
                    </a:path>
                  </a:pathLst>
                </a:custGeom>
                <a:pattFill prst="wdDn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00">
                    <a:solidFill>
                      <a:schemeClr val="tx1">
                        <a:lumMod val="65000"/>
                        <a:lumOff val="35000"/>
                      </a:schemeClr>
                    </a:solidFill>
                  </a:endParaRPr>
                </a:p>
              </p:txBody>
            </p:sp>
          </p:grpSp>
          <p:grpSp>
            <p:nvGrpSpPr>
              <p:cNvPr id="144" name="Group 143">
                <a:extLst>
                  <a:ext uri="{FF2B5EF4-FFF2-40B4-BE49-F238E27FC236}">
                    <a16:creationId xmlns:a16="http://schemas.microsoft.com/office/drawing/2014/main" id="{5D1A92C0-871F-4D2E-BC30-BF00D7CEEFAE}"/>
                  </a:ext>
                </a:extLst>
              </p:cNvPr>
              <p:cNvGrpSpPr/>
              <p:nvPr/>
            </p:nvGrpSpPr>
            <p:grpSpPr>
              <a:xfrm>
                <a:off x="1223624" y="2306527"/>
                <a:ext cx="695042" cy="984998"/>
                <a:chOff x="4556126" y="2624138"/>
                <a:chExt cx="517525" cy="733425"/>
              </a:xfrm>
            </p:grpSpPr>
            <p:sp>
              <p:nvSpPr>
                <p:cNvPr id="145" name="Freeform 16">
                  <a:extLst>
                    <a:ext uri="{FF2B5EF4-FFF2-40B4-BE49-F238E27FC236}">
                      <a16:creationId xmlns:a16="http://schemas.microsoft.com/office/drawing/2014/main" id="{D41FAEAC-B867-4A44-BAC5-40039EDDE4D9}"/>
                    </a:ext>
                  </a:extLst>
                </p:cNvPr>
                <p:cNvSpPr>
                  <a:spLocks/>
                </p:cNvSpPr>
                <p:nvPr/>
              </p:nvSpPr>
              <p:spPr bwMode="auto">
                <a:xfrm>
                  <a:off x="4556126" y="2843213"/>
                  <a:ext cx="358775" cy="514350"/>
                </a:xfrm>
                <a:custGeom>
                  <a:avLst/>
                  <a:gdLst>
                    <a:gd name="T0" fmla="*/ 111 w 226"/>
                    <a:gd name="T1" fmla="*/ 324 h 324"/>
                    <a:gd name="T2" fmla="*/ 77 w 226"/>
                    <a:gd name="T3" fmla="*/ 251 h 324"/>
                    <a:gd name="T4" fmla="*/ 0 w 226"/>
                    <a:gd name="T5" fmla="*/ 278 h 324"/>
                    <a:gd name="T6" fmla="*/ 116 w 226"/>
                    <a:gd name="T7" fmla="*/ 0 h 324"/>
                    <a:gd name="T8" fmla="*/ 226 w 226"/>
                    <a:gd name="T9" fmla="*/ 45 h 324"/>
                    <a:gd name="T10" fmla="*/ 111 w 226"/>
                    <a:gd name="T11" fmla="*/ 324 h 324"/>
                  </a:gdLst>
                  <a:ahLst/>
                  <a:cxnLst>
                    <a:cxn ang="0">
                      <a:pos x="T0" y="T1"/>
                    </a:cxn>
                    <a:cxn ang="0">
                      <a:pos x="T2" y="T3"/>
                    </a:cxn>
                    <a:cxn ang="0">
                      <a:pos x="T4" y="T5"/>
                    </a:cxn>
                    <a:cxn ang="0">
                      <a:pos x="T6" y="T7"/>
                    </a:cxn>
                    <a:cxn ang="0">
                      <a:pos x="T8" y="T9"/>
                    </a:cxn>
                    <a:cxn ang="0">
                      <a:pos x="T10" y="T11"/>
                    </a:cxn>
                  </a:cxnLst>
                  <a:rect l="0" t="0" r="r" b="b"/>
                  <a:pathLst>
                    <a:path w="226" h="324">
                      <a:moveTo>
                        <a:pt x="111" y="324"/>
                      </a:moveTo>
                      <a:lnTo>
                        <a:pt x="77" y="251"/>
                      </a:lnTo>
                      <a:lnTo>
                        <a:pt x="0" y="278"/>
                      </a:lnTo>
                      <a:lnTo>
                        <a:pt x="116" y="0"/>
                      </a:lnTo>
                      <a:lnTo>
                        <a:pt x="226" y="45"/>
                      </a:lnTo>
                      <a:lnTo>
                        <a:pt x="111" y="324"/>
                      </a:lnTo>
                      <a:close/>
                    </a:path>
                  </a:pathLst>
                </a:custGeom>
                <a:solidFill>
                  <a:srgbClr val="FF2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00"/>
                </a:p>
              </p:txBody>
            </p:sp>
            <p:sp>
              <p:nvSpPr>
                <p:cNvPr id="146" name="Freeform 17">
                  <a:extLst>
                    <a:ext uri="{FF2B5EF4-FFF2-40B4-BE49-F238E27FC236}">
                      <a16:creationId xmlns:a16="http://schemas.microsoft.com/office/drawing/2014/main" id="{600B31D1-4DD5-43F5-88E9-BE7F16116EBD}"/>
                    </a:ext>
                  </a:extLst>
                </p:cNvPr>
                <p:cNvSpPr>
                  <a:spLocks/>
                </p:cNvSpPr>
                <p:nvPr/>
              </p:nvSpPr>
              <p:spPr bwMode="auto">
                <a:xfrm>
                  <a:off x="4714876" y="2843213"/>
                  <a:ext cx="358775" cy="514350"/>
                </a:xfrm>
                <a:custGeom>
                  <a:avLst/>
                  <a:gdLst>
                    <a:gd name="T0" fmla="*/ 116 w 226"/>
                    <a:gd name="T1" fmla="*/ 324 h 324"/>
                    <a:gd name="T2" fmla="*/ 150 w 226"/>
                    <a:gd name="T3" fmla="*/ 251 h 324"/>
                    <a:gd name="T4" fmla="*/ 226 w 226"/>
                    <a:gd name="T5" fmla="*/ 278 h 324"/>
                    <a:gd name="T6" fmla="*/ 110 w 226"/>
                    <a:gd name="T7" fmla="*/ 0 h 324"/>
                    <a:gd name="T8" fmla="*/ 0 w 226"/>
                    <a:gd name="T9" fmla="*/ 45 h 324"/>
                    <a:gd name="T10" fmla="*/ 116 w 226"/>
                    <a:gd name="T11" fmla="*/ 324 h 324"/>
                  </a:gdLst>
                  <a:ahLst/>
                  <a:cxnLst>
                    <a:cxn ang="0">
                      <a:pos x="T0" y="T1"/>
                    </a:cxn>
                    <a:cxn ang="0">
                      <a:pos x="T2" y="T3"/>
                    </a:cxn>
                    <a:cxn ang="0">
                      <a:pos x="T4" y="T5"/>
                    </a:cxn>
                    <a:cxn ang="0">
                      <a:pos x="T6" y="T7"/>
                    </a:cxn>
                    <a:cxn ang="0">
                      <a:pos x="T8" y="T9"/>
                    </a:cxn>
                    <a:cxn ang="0">
                      <a:pos x="T10" y="T11"/>
                    </a:cxn>
                  </a:cxnLst>
                  <a:rect l="0" t="0" r="r" b="b"/>
                  <a:pathLst>
                    <a:path w="226" h="324">
                      <a:moveTo>
                        <a:pt x="116" y="324"/>
                      </a:moveTo>
                      <a:lnTo>
                        <a:pt x="150" y="251"/>
                      </a:lnTo>
                      <a:lnTo>
                        <a:pt x="226" y="278"/>
                      </a:lnTo>
                      <a:lnTo>
                        <a:pt x="110" y="0"/>
                      </a:lnTo>
                      <a:lnTo>
                        <a:pt x="0" y="45"/>
                      </a:lnTo>
                      <a:lnTo>
                        <a:pt x="116" y="324"/>
                      </a:lnTo>
                      <a:close/>
                    </a:path>
                  </a:pathLst>
                </a:custGeom>
                <a:solidFill>
                  <a:srgbClr val="FF2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00"/>
                </a:p>
              </p:txBody>
            </p:sp>
            <p:sp>
              <p:nvSpPr>
                <p:cNvPr id="147" name="Freeform 18">
                  <a:extLst>
                    <a:ext uri="{FF2B5EF4-FFF2-40B4-BE49-F238E27FC236}">
                      <a16:creationId xmlns:a16="http://schemas.microsoft.com/office/drawing/2014/main" id="{28A978A0-0F6A-4A88-917C-4059A6085747}"/>
                    </a:ext>
                  </a:extLst>
                </p:cNvPr>
                <p:cNvSpPr>
                  <a:spLocks/>
                </p:cNvSpPr>
                <p:nvPr/>
              </p:nvSpPr>
              <p:spPr bwMode="auto">
                <a:xfrm>
                  <a:off x="4559301" y="2624138"/>
                  <a:ext cx="511175" cy="509588"/>
                </a:xfrm>
                <a:custGeom>
                  <a:avLst/>
                  <a:gdLst>
                    <a:gd name="T0" fmla="*/ 237 w 237"/>
                    <a:gd name="T1" fmla="*/ 119 h 237"/>
                    <a:gd name="T2" fmla="*/ 218 w 237"/>
                    <a:gd name="T3" fmla="*/ 145 h 237"/>
                    <a:gd name="T4" fmla="*/ 221 w 237"/>
                    <a:gd name="T5" fmla="*/ 178 h 237"/>
                    <a:gd name="T6" fmla="*/ 191 w 237"/>
                    <a:gd name="T7" fmla="*/ 191 h 237"/>
                    <a:gd name="T8" fmla="*/ 178 w 237"/>
                    <a:gd name="T9" fmla="*/ 222 h 237"/>
                    <a:gd name="T10" fmla="*/ 145 w 237"/>
                    <a:gd name="T11" fmla="*/ 218 h 237"/>
                    <a:gd name="T12" fmla="*/ 118 w 237"/>
                    <a:gd name="T13" fmla="*/ 237 h 237"/>
                    <a:gd name="T14" fmla="*/ 92 w 237"/>
                    <a:gd name="T15" fmla="*/ 218 h 237"/>
                    <a:gd name="T16" fmla="*/ 59 w 237"/>
                    <a:gd name="T17" fmla="*/ 222 h 237"/>
                    <a:gd name="T18" fmla="*/ 46 w 237"/>
                    <a:gd name="T19" fmla="*/ 191 h 237"/>
                    <a:gd name="T20" fmla="*/ 16 w 237"/>
                    <a:gd name="T21" fmla="*/ 178 h 237"/>
                    <a:gd name="T22" fmla="*/ 19 w 237"/>
                    <a:gd name="T23" fmla="*/ 145 h 237"/>
                    <a:gd name="T24" fmla="*/ 0 w 237"/>
                    <a:gd name="T25" fmla="*/ 119 h 237"/>
                    <a:gd name="T26" fmla="*/ 19 w 237"/>
                    <a:gd name="T27" fmla="*/ 92 h 237"/>
                    <a:gd name="T28" fmla="*/ 16 w 237"/>
                    <a:gd name="T29" fmla="*/ 59 h 237"/>
                    <a:gd name="T30" fmla="*/ 46 w 237"/>
                    <a:gd name="T31" fmla="*/ 46 h 237"/>
                    <a:gd name="T32" fmla="*/ 59 w 237"/>
                    <a:gd name="T33" fmla="*/ 16 h 237"/>
                    <a:gd name="T34" fmla="*/ 92 w 237"/>
                    <a:gd name="T35" fmla="*/ 19 h 237"/>
                    <a:gd name="T36" fmla="*/ 118 w 237"/>
                    <a:gd name="T37" fmla="*/ 0 h 237"/>
                    <a:gd name="T38" fmla="*/ 145 w 237"/>
                    <a:gd name="T39" fmla="*/ 19 h 237"/>
                    <a:gd name="T40" fmla="*/ 178 w 237"/>
                    <a:gd name="T41" fmla="*/ 16 h 237"/>
                    <a:gd name="T42" fmla="*/ 191 w 237"/>
                    <a:gd name="T43" fmla="*/ 46 h 237"/>
                    <a:gd name="T44" fmla="*/ 221 w 237"/>
                    <a:gd name="T45" fmla="*/ 59 h 237"/>
                    <a:gd name="T46" fmla="*/ 218 w 237"/>
                    <a:gd name="T47" fmla="*/ 92 h 237"/>
                    <a:gd name="T48" fmla="*/ 237 w 237"/>
                    <a:gd name="T49" fmla="*/ 11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7" h="237">
                      <a:moveTo>
                        <a:pt x="237" y="119"/>
                      </a:moveTo>
                      <a:cubicBezTo>
                        <a:pt x="237" y="129"/>
                        <a:pt x="220" y="136"/>
                        <a:pt x="218" y="145"/>
                      </a:cubicBezTo>
                      <a:cubicBezTo>
                        <a:pt x="215" y="155"/>
                        <a:pt x="226" y="170"/>
                        <a:pt x="221" y="178"/>
                      </a:cubicBezTo>
                      <a:cubicBezTo>
                        <a:pt x="217" y="186"/>
                        <a:pt x="198" y="185"/>
                        <a:pt x="191" y="191"/>
                      </a:cubicBezTo>
                      <a:cubicBezTo>
                        <a:pt x="184" y="198"/>
                        <a:pt x="186" y="217"/>
                        <a:pt x="178" y="222"/>
                      </a:cubicBezTo>
                      <a:cubicBezTo>
                        <a:pt x="170" y="226"/>
                        <a:pt x="155" y="216"/>
                        <a:pt x="145" y="218"/>
                      </a:cubicBezTo>
                      <a:cubicBezTo>
                        <a:pt x="136" y="221"/>
                        <a:pt x="128" y="237"/>
                        <a:pt x="118" y="237"/>
                      </a:cubicBezTo>
                      <a:cubicBezTo>
                        <a:pt x="109" y="237"/>
                        <a:pt x="101" y="221"/>
                        <a:pt x="92" y="218"/>
                      </a:cubicBezTo>
                      <a:cubicBezTo>
                        <a:pt x="82" y="216"/>
                        <a:pt x="67" y="226"/>
                        <a:pt x="59" y="222"/>
                      </a:cubicBezTo>
                      <a:cubicBezTo>
                        <a:pt x="51" y="217"/>
                        <a:pt x="52" y="198"/>
                        <a:pt x="46" y="191"/>
                      </a:cubicBezTo>
                      <a:cubicBezTo>
                        <a:pt x="39" y="185"/>
                        <a:pt x="20" y="186"/>
                        <a:pt x="16" y="178"/>
                      </a:cubicBezTo>
                      <a:cubicBezTo>
                        <a:pt x="11" y="170"/>
                        <a:pt x="22" y="155"/>
                        <a:pt x="19" y="145"/>
                      </a:cubicBezTo>
                      <a:cubicBezTo>
                        <a:pt x="17" y="136"/>
                        <a:pt x="0" y="129"/>
                        <a:pt x="0" y="119"/>
                      </a:cubicBezTo>
                      <a:cubicBezTo>
                        <a:pt x="0" y="109"/>
                        <a:pt x="17" y="101"/>
                        <a:pt x="19" y="92"/>
                      </a:cubicBezTo>
                      <a:cubicBezTo>
                        <a:pt x="22" y="82"/>
                        <a:pt x="11" y="67"/>
                        <a:pt x="16" y="59"/>
                      </a:cubicBezTo>
                      <a:cubicBezTo>
                        <a:pt x="20" y="51"/>
                        <a:pt x="39" y="53"/>
                        <a:pt x="46" y="46"/>
                      </a:cubicBezTo>
                      <a:cubicBezTo>
                        <a:pt x="52" y="39"/>
                        <a:pt x="51" y="21"/>
                        <a:pt x="59" y="16"/>
                      </a:cubicBezTo>
                      <a:cubicBezTo>
                        <a:pt x="67" y="11"/>
                        <a:pt x="82" y="22"/>
                        <a:pt x="92" y="19"/>
                      </a:cubicBezTo>
                      <a:cubicBezTo>
                        <a:pt x="101" y="17"/>
                        <a:pt x="109" y="0"/>
                        <a:pt x="118" y="0"/>
                      </a:cubicBezTo>
                      <a:cubicBezTo>
                        <a:pt x="128" y="0"/>
                        <a:pt x="136" y="17"/>
                        <a:pt x="145" y="19"/>
                      </a:cubicBezTo>
                      <a:cubicBezTo>
                        <a:pt x="155" y="22"/>
                        <a:pt x="170" y="11"/>
                        <a:pt x="178" y="16"/>
                      </a:cubicBezTo>
                      <a:cubicBezTo>
                        <a:pt x="186" y="21"/>
                        <a:pt x="184" y="39"/>
                        <a:pt x="191" y="46"/>
                      </a:cubicBezTo>
                      <a:cubicBezTo>
                        <a:pt x="198" y="53"/>
                        <a:pt x="217" y="51"/>
                        <a:pt x="221" y="59"/>
                      </a:cubicBezTo>
                      <a:cubicBezTo>
                        <a:pt x="226" y="67"/>
                        <a:pt x="215" y="82"/>
                        <a:pt x="218" y="92"/>
                      </a:cubicBezTo>
                      <a:cubicBezTo>
                        <a:pt x="220" y="101"/>
                        <a:pt x="237" y="109"/>
                        <a:pt x="237" y="119"/>
                      </a:cubicBezTo>
                      <a:close/>
                    </a:path>
                  </a:pathLst>
                </a:custGeom>
                <a:solidFill>
                  <a:srgbClr val="FFAD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00"/>
                </a:p>
              </p:txBody>
            </p:sp>
            <p:sp>
              <p:nvSpPr>
                <p:cNvPr id="148" name="Oval 19">
                  <a:extLst>
                    <a:ext uri="{FF2B5EF4-FFF2-40B4-BE49-F238E27FC236}">
                      <a16:creationId xmlns:a16="http://schemas.microsoft.com/office/drawing/2014/main" id="{313C934F-F409-4618-BBF0-3D342C96EDD5}"/>
                    </a:ext>
                  </a:extLst>
                </p:cNvPr>
                <p:cNvSpPr>
                  <a:spLocks noChangeArrowheads="1"/>
                </p:cNvSpPr>
                <p:nvPr/>
              </p:nvSpPr>
              <p:spPr bwMode="auto">
                <a:xfrm>
                  <a:off x="4649788" y="2714625"/>
                  <a:ext cx="330200" cy="328613"/>
                </a:xfrm>
                <a:prstGeom prst="ellipse">
                  <a:avLst/>
                </a:prstGeom>
                <a:solidFill>
                  <a:srgbClr val="FFD5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00"/>
                </a:p>
              </p:txBody>
            </p:sp>
            <p:sp>
              <p:nvSpPr>
                <p:cNvPr id="149" name="Oval 20">
                  <a:extLst>
                    <a:ext uri="{FF2B5EF4-FFF2-40B4-BE49-F238E27FC236}">
                      <a16:creationId xmlns:a16="http://schemas.microsoft.com/office/drawing/2014/main" id="{5F67E785-991E-4000-8916-71F54C19B5F3}"/>
                    </a:ext>
                  </a:extLst>
                </p:cNvPr>
                <p:cNvSpPr>
                  <a:spLocks noChangeArrowheads="1"/>
                </p:cNvSpPr>
                <p:nvPr/>
              </p:nvSpPr>
              <p:spPr bwMode="auto">
                <a:xfrm>
                  <a:off x="4848226" y="2779713"/>
                  <a:ext cx="82550" cy="809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00"/>
                </a:p>
              </p:txBody>
            </p:sp>
            <p:sp>
              <p:nvSpPr>
                <p:cNvPr id="150" name="Oval 21">
                  <a:extLst>
                    <a:ext uri="{FF2B5EF4-FFF2-40B4-BE49-F238E27FC236}">
                      <a16:creationId xmlns:a16="http://schemas.microsoft.com/office/drawing/2014/main" id="{978DC96E-D6F1-42FC-B629-E0B718BA0443}"/>
                    </a:ext>
                  </a:extLst>
                </p:cNvPr>
                <p:cNvSpPr>
                  <a:spLocks noChangeArrowheads="1"/>
                </p:cNvSpPr>
                <p:nvPr/>
              </p:nvSpPr>
              <p:spPr bwMode="auto">
                <a:xfrm>
                  <a:off x="4891088" y="2890838"/>
                  <a:ext cx="39688" cy="396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00"/>
                </a:p>
              </p:txBody>
            </p:sp>
          </p:grpSp>
        </p:grpSp>
        <p:sp>
          <p:nvSpPr>
            <p:cNvPr id="142" name="TextBox 141">
              <a:extLst>
                <a:ext uri="{FF2B5EF4-FFF2-40B4-BE49-F238E27FC236}">
                  <a16:creationId xmlns:a16="http://schemas.microsoft.com/office/drawing/2014/main" id="{24415B4F-D5E7-48D3-B66E-490403D4C3FC}"/>
                </a:ext>
              </a:extLst>
            </p:cNvPr>
            <p:cNvSpPr txBox="1"/>
            <p:nvPr/>
          </p:nvSpPr>
          <p:spPr>
            <a:xfrm>
              <a:off x="2902303" y="2804911"/>
              <a:ext cx="1129505" cy="1098672"/>
            </a:xfrm>
            <a:prstGeom prst="rect">
              <a:avLst/>
            </a:prstGeom>
            <a:noFill/>
            <a:ln>
              <a:noFill/>
            </a:ln>
          </p:spPr>
          <p:txBody>
            <a:bodyPr wrap="square" lIns="0" tIns="0" rIns="0" bIns="0" rtlCol="0">
              <a:spAutoFit/>
            </a:bodyPr>
            <a:lstStyle/>
            <a:p>
              <a:pPr algn="ctr"/>
              <a:r>
                <a:rPr lang="en-US" sz="1000" b="1" dirty="0">
                  <a:solidFill>
                    <a:schemeClr val="tx1">
                      <a:lumMod val="65000"/>
                      <a:lumOff val="35000"/>
                    </a:schemeClr>
                  </a:solidFill>
                </a:rPr>
                <a:t>SAP Certified in</a:t>
              </a:r>
            </a:p>
            <a:p>
              <a:pPr algn="ctr"/>
              <a:r>
                <a:rPr lang="en-US" sz="1000" b="1" dirty="0">
                  <a:solidFill>
                    <a:schemeClr val="tx1">
                      <a:lumMod val="65000"/>
                      <a:lumOff val="35000"/>
                    </a:schemeClr>
                  </a:solidFill>
                </a:rPr>
                <a:t>Cloud &amp; Infrastructure Operations</a:t>
              </a:r>
            </a:p>
          </p:txBody>
        </p:sp>
      </p:grpSp>
      <p:grpSp>
        <p:nvGrpSpPr>
          <p:cNvPr id="5" name="Group 4">
            <a:extLst>
              <a:ext uri="{FF2B5EF4-FFF2-40B4-BE49-F238E27FC236}">
                <a16:creationId xmlns:a16="http://schemas.microsoft.com/office/drawing/2014/main" id="{E09A2024-B6C4-447F-BE50-F3BDD8C7243C}"/>
              </a:ext>
            </a:extLst>
          </p:cNvPr>
          <p:cNvGrpSpPr/>
          <p:nvPr/>
        </p:nvGrpSpPr>
        <p:grpSpPr>
          <a:xfrm>
            <a:off x="708031" y="859066"/>
            <a:ext cx="3299808" cy="686144"/>
            <a:chOff x="298734" y="850720"/>
            <a:chExt cx="3299808" cy="686144"/>
          </a:xfrm>
        </p:grpSpPr>
        <p:sp>
          <p:nvSpPr>
            <p:cNvPr id="3" name="Arrow: Down 2">
              <a:extLst>
                <a:ext uri="{FF2B5EF4-FFF2-40B4-BE49-F238E27FC236}">
                  <a16:creationId xmlns:a16="http://schemas.microsoft.com/office/drawing/2014/main" id="{AE9B610B-2565-4509-B667-9C3434709584}"/>
                </a:ext>
              </a:extLst>
            </p:cNvPr>
            <p:cNvSpPr/>
            <p:nvPr/>
          </p:nvSpPr>
          <p:spPr>
            <a:xfrm>
              <a:off x="298734" y="850720"/>
              <a:ext cx="3299808" cy="686144"/>
            </a:xfrm>
            <a:prstGeom prst="downArrow">
              <a:avLst>
                <a:gd name="adj1" fmla="val 92079"/>
                <a:gd name="adj2" fmla="val 47571"/>
              </a:avLst>
            </a:prstGeom>
            <a:solidFill>
              <a:schemeClr val="bg1">
                <a:lumMod val="8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4" name="Rectangle 63">
              <a:extLst>
                <a:ext uri="{FF2B5EF4-FFF2-40B4-BE49-F238E27FC236}">
                  <a16:creationId xmlns:a16="http://schemas.microsoft.com/office/drawing/2014/main" id="{5231D36C-B15A-4403-93BF-EB4166DB8C1A}"/>
                </a:ext>
              </a:extLst>
            </p:cNvPr>
            <p:cNvSpPr/>
            <p:nvPr/>
          </p:nvSpPr>
          <p:spPr>
            <a:xfrm>
              <a:off x="696715" y="897936"/>
              <a:ext cx="2503847" cy="492443"/>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IN" sz="1300" b="1" dirty="0">
                  <a:latin typeface="+mj-lt"/>
                  <a:ea typeface="Calibri" panose="020F0502020204030204" pitchFamily="34" charset="0"/>
                </a:rPr>
                <a:t>Certified since 2013</a:t>
              </a:r>
              <a:br>
                <a:rPr lang="en-IN" sz="1300" b="1" dirty="0">
                  <a:latin typeface="+mj-lt"/>
                  <a:ea typeface="Calibri" panose="020F0502020204030204" pitchFamily="34" charset="0"/>
                </a:rPr>
              </a:br>
              <a:r>
                <a:rPr lang="en-IN" sz="1300" b="1" dirty="0">
                  <a:latin typeface="+mj-lt"/>
                  <a:ea typeface="Calibri" panose="020F0502020204030204" pitchFamily="34" charset="0"/>
                </a:rPr>
                <a:t>in following operations</a:t>
              </a:r>
            </a:p>
          </p:txBody>
        </p:sp>
      </p:grpSp>
      <p:grpSp>
        <p:nvGrpSpPr>
          <p:cNvPr id="65" name="Group 64">
            <a:extLst>
              <a:ext uri="{FF2B5EF4-FFF2-40B4-BE49-F238E27FC236}">
                <a16:creationId xmlns:a16="http://schemas.microsoft.com/office/drawing/2014/main" id="{75CB1171-B7F2-4CCB-8324-EB9CB77A82BF}"/>
              </a:ext>
            </a:extLst>
          </p:cNvPr>
          <p:cNvGrpSpPr/>
          <p:nvPr/>
        </p:nvGrpSpPr>
        <p:grpSpPr>
          <a:xfrm>
            <a:off x="977107" y="3267872"/>
            <a:ext cx="1331161" cy="1719459"/>
            <a:chOff x="323850" y="1032786"/>
            <a:chExt cx="1799877" cy="2455187"/>
          </a:xfrm>
          <a:effectLst>
            <a:outerShdw blurRad="50800" dist="38100" dir="2700000" algn="tl" rotWithShape="0">
              <a:prstClr val="black">
                <a:alpha val="40000"/>
              </a:prstClr>
            </a:outerShdw>
          </a:effectLst>
        </p:grpSpPr>
        <p:grpSp>
          <p:nvGrpSpPr>
            <p:cNvPr id="66" name="Group 65">
              <a:extLst>
                <a:ext uri="{FF2B5EF4-FFF2-40B4-BE49-F238E27FC236}">
                  <a16:creationId xmlns:a16="http://schemas.microsoft.com/office/drawing/2014/main" id="{580CC4D9-7414-43E8-9863-4E24B091D726}"/>
                </a:ext>
              </a:extLst>
            </p:cNvPr>
            <p:cNvGrpSpPr/>
            <p:nvPr/>
          </p:nvGrpSpPr>
          <p:grpSpPr>
            <a:xfrm>
              <a:off x="323850" y="1032786"/>
              <a:ext cx="1799877" cy="2455187"/>
              <a:chOff x="323851" y="1032787"/>
              <a:chExt cx="1655862" cy="2258738"/>
            </a:xfrm>
          </p:grpSpPr>
          <p:grpSp>
            <p:nvGrpSpPr>
              <p:cNvPr id="69" name="Group 68">
                <a:extLst>
                  <a:ext uri="{FF2B5EF4-FFF2-40B4-BE49-F238E27FC236}">
                    <a16:creationId xmlns:a16="http://schemas.microsoft.com/office/drawing/2014/main" id="{93AA0188-639A-4543-8550-BA049CC6061A}"/>
                  </a:ext>
                </a:extLst>
              </p:cNvPr>
              <p:cNvGrpSpPr/>
              <p:nvPr/>
            </p:nvGrpSpPr>
            <p:grpSpPr>
              <a:xfrm>
                <a:off x="323851" y="1032787"/>
                <a:ext cx="1655862" cy="2010451"/>
                <a:chOff x="4033838" y="1787525"/>
                <a:chExt cx="1076325" cy="1316038"/>
              </a:xfrm>
            </p:grpSpPr>
            <p:sp>
              <p:nvSpPr>
                <p:cNvPr id="77" name="Rectangle 5">
                  <a:extLst>
                    <a:ext uri="{FF2B5EF4-FFF2-40B4-BE49-F238E27FC236}">
                      <a16:creationId xmlns:a16="http://schemas.microsoft.com/office/drawing/2014/main" id="{1A28D82A-8372-45F1-94FD-FC1F6CC15853}"/>
                    </a:ext>
                  </a:extLst>
                </p:cNvPr>
                <p:cNvSpPr>
                  <a:spLocks noChangeArrowheads="1"/>
                </p:cNvSpPr>
                <p:nvPr/>
              </p:nvSpPr>
              <p:spPr bwMode="auto">
                <a:xfrm>
                  <a:off x="4087813" y="1839913"/>
                  <a:ext cx="969963" cy="1200150"/>
                </a:xfrm>
                <a:prstGeom prst="rect">
                  <a:avLst/>
                </a:prstGeom>
                <a:solidFill>
                  <a:srgbClr val="FFD5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IN" sz="1000"/>
                </a:p>
              </p:txBody>
            </p:sp>
            <p:sp>
              <p:nvSpPr>
                <p:cNvPr id="78" name="Freeform 6">
                  <a:extLst>
                    <a:ext uri="{FF2B5EF4-FFF2-40B4-BE49-F238E27FC236}">
                      <a16:creationId xmlns:a16="http://schemas.microsoft.com/office/drawing/2014/main" id="{DA760172-A1D3-41C1-AAA2-30C0E4B36AEB}"/>
                    </a:ext>
                  </a:extLst>
                </p:cNvPr>
                <p:cNvSpPr>
                  <a:spLocks noEditPoints="1"/>
                </p:cNvSpPr>
                <p:nvPr/>
              </p:nvSpPr>
              <p:spPr bwMode="auto">
                <a:xfrm>
                  <a:off x="4033838" y="1787525"/>
                  <a:ext cx="1076325" cy="1316038"/>
                </a:xfrm>
                <a:custGeom>
                  <a:avLst/>
                  <a:gdLst>
                    <a:gd name="T0" fmla="*/ 678 w 678"/>
                    <a:gd name="T1" fmla="*/ 829 h 829"/>
                    <a:gd name="T2" fmla="*/ 0 w 678"/>
                    <a:gd name="T3" fmla="*/ 829 h 829"/>
                    <a:gd name="T4" fmla="*/ 0 w 678"/>
                    <a:gd name="T5" fmla="*/ 0 h 829"/>
                    <a:gd name="T6" fmla="*/ 678 w 678"/>
                    <a:gd name="T7" fmla="*/ 0 h 829"/>
                    <a:gd name="T8" fmla="*/ 678 w 678"/>
                    <a:gd name="T9" fmla="*/ 829 h 829"/>
                    <a:gd name="T10" fmla="*/ 61 w 678"/>
                    <a:gd name="T11" fmla="*/ 768 h 829"/>
                    <a:gd name="T12" fmla="*/ 618 w 678"/>
                    <a:gd name="T13" fmla="*/ 768 h 829"/>
                    <a:gd name="T14" fmla="*/ 618 w 678"/>
                    <a:gd name="T15" fmla="*/ 61 h 829"/>
                    <a:gd name="T16" fmla="*/ 61 w 678"/>
                    <a:gd name="T17" fmla="*/ 61 h 829"/>
                    <a:gd name="T18" fmla="*/ 61 w 678"/>
                    <a:gd name="T19" fmla="*/ 768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8" h="829">
                      <a:moveTo>
                        <a:pt x="678" y="829"/>
                      </a:moveTo>
                      <a:lnTo>
                        <a:pt x="0" y="829"/>
                      </a:lnTo>
                      <a:lnTo>
                        <a:pt x="0" y="0"/>
                      </a:lnTo>
                      <a:lnTo>
                        <a:pt x="678" y="0"/>
                      </a:lnTo>
                      <a:lnTo>
                        <a:pt x="678" y="829"/>
                      </a:lnTo>
                      <a:close/>
                      <a:moveTo>
                        <a:pt x="61" y="768"/>
                      </a:moveTo>
                      <a:lnTo>
                        <a:pt x="618" y="768"/>
                      </a:lnTo>
                      <a:lnTo>
                        <a:pt x="618" y="61"/>
                      </a:lnTo>
                      <a:lnTo>
                        <a:pt x="61" y="61"/>
                      </a:lnTo>
                      <a:lnTo>
                        <a:pt x="61" y="768"/>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00"/>
                </a:p>
              </p:txBody>
            </p:sp>
            <p:sp>
              <p:nvSpPr>
                <p:cNvPr id="79" name="Freeform 7">
                  <a:extLst>
                    <a:ext uri="{FF2B5EF4-FFF2-40B4-BE49-F238E27FC236}">
                      <a16:creationId xmlns:a16="http://schemas.microsoft.com/office/drawing/2014/main" id="{BE41FC92-9B68-49E6-AB26-6533F03F53CA}"/>
                    </a:ext>
                  </a:extLst>
                </p:cNvPr>
                <p:cNvSpPr>
                  <a:spLocks/>
                </p:cNvSpPr>
                <p:nvPr/>
              </p:nvSpPr>
              <p:spPr bwMode="auto">
                <a:xfrm>
                  <a:off x="4178301" y="1925638"/>
                  <a:ext cx="788988" cy="1044575"/>
                </a:xfrm>
                <a:custGeom>
                  <a:avLst/>
                  <a:gdLst>
                    <a:gd name="T0" fmla="*/ 352 w 365"/>
                    <a:gd name="T1" fmla="*/ 486 h 486"/>
                    <a:gd name="T2" fmla="*/ 13 w 365"/>
                    <a:gd name="T3" fmla="*/ 486 h 486"/>
                    <a:gd name="T4" fmla="*/ 0 w 365"/>
                    <a:gd name="T5" fmla="*/ 472 h 486"/>
                    <a:gd name="T6" fmla="*/ 0 w 365"/>
                    <a:gd name="T7" fmla="*/ 13 h 486"/>
                    <a:gd name="T8" fmla="*/ 13 w 365"/>
                    <a:gd name="T9" fmla="*/ 0 h 486"/>
                    <a:gd name="T10" fmla="*/ 352 w 365"/>
                    <a:gd name="T11" fmla="*/ 0 h 486"/>
                    <a:gd name="T12" fmla="*/ 365 w 365"/>
                    <a:gd name="T13" fmla="*/ 13 h 486"/>
                    <a:gd name="T14" fmla="*/ 365 w 365"/>
                    <a:gd name="T15" fmla="*/ 472 h 486"/>
                    <a:gd name="T16" fmla="*/ 352 w 365"/>
                    <a:gd name="T17"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5" h="486">
                      <a:moveTo>
                        <a:pt x="352" y="486"/>
                      </a:moveTo>
                      <a:cubicBezTo>
                        <a:pt x="13" y="486"/>
                        <a:pt x="13" y="486"/>
                        <a:pt x="13" y="486"/>
                      </a:cubicBezTo>
                      <a:cubicBezTo>
                        <a:pt x="5" y="486"/>
                        <a:pt x="0" y="480"/>
                        <a:pt x="0" y="472"/>
                      </a:cubicBezTo>
                      <a:cubicBezTo>
                        <a:pt x="0" y="13"/>
                        <a:pt x="0" y="13"/>
                        <a:pt x="0" y="13"/>
                      </a:cubicBezTo>
                      <a:cubicBezTo>
                        <a:pt x="0" y="6"/>
                        <a:pt x="5" y="0"/>
                        <a:pt x="13" y="0"/>
                      </a:cubicBezTo>
                      <a:cubicBezTo>
                        <a:pt x="352" y="0"/>
                        <a:pt x="352" y="0"/>
                        <a:pt x="352" y="0"/>
                      </a:cubicBezTo>
                      <a:cubicBezTo>
                        <a:pt x="359" y="0"/>
                        <a:pt x="365" y="6"/>
                        <a:pt x="365" y="13"/>
                      </a:cubicBezTo>
                      <a:cubicBezTo>
                        <a:pt x="365" y="472"/>
                        <a:pt x="365" y="472"/>
                        <a:pt x="365" y="472"/>
                      </a:cubicBezTo>
                      <a:cubicBezTo>
                        <a:pt x="365" y="480"/>
                        <a:pt x="359" y="486"/>
                        <a:pt x="352" y="486"/>
                      </a:cubicBezTo>
                      <a:close/>
                    </a:path>
                  </a:pathLst>
                </a:custGeom>
                <a:pattFill prst="wdDn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00">
                    <a:solidFill>
                      <a:schemeClr val="tx1">
                        <a:lumMod val="65000"/>
                        <a:lumOff val="35000"/>
                      </a:schemeClr>
                    </a:solidFill>
                  </a:endParaRPr>
                </a:p>
              </p:txBody>
            </p:sp>
          </p:grpSp>
          <p:grpSp>
            <p:nvGrpSpPr>
              <p:cNvPr id="70" name="Group 69">
                <a:extLst>
                  <a:ext uri="{FF2B5EF4-FFF2-40B4-BE49-F238E27FC236}">
                    <a16:creationId xmlns:a16="http://schemas.microsoft.com/office/drawing/2014/main" id="{D0E38673-CC5E-41B1-A142-0D08FAA21069}"/>
                  </a:ext>
                </a:extLst>
              </p:cNvPr>
              <p:cNvGrpSpPr/>
              <p:nvPr/>
            </p:nvGrpSpPr>
            <p:grpSpPr>
              <a:xfrm>
                <a:off x="1223624" y="2306527"/>
                <a:ext cx="695042" cy="984998"/>
                <a:chOff x="4556126" y="2624138"/>
                <a:chExt cx="517525" cy="733425"/>
              </a:xfrm>
            </p:grpSpPr>
            <p:sp>
              <p:nvSpPr>
                <p:cNvPr id="71" name="Freeform 16">
                  <a:extLst>
                    <a:ext uri="{FF2B5EF4-FFF2-40B4-BE49-F238E27FC236}">
                      <a16:creationId xmlns:a16="http://schemas.microsoft.com/office/drawing/2014/main" id="{D6904C49-F69E-40A2-9767-86452BBB9BCF}"/>
                    </a:ext>
                  </a:extLst>
                </p:cNvPr>
                <p:cNvSpPr>
                  <a:spLocks/>
                </p:cNvSpPr>
                <p:nvPr/>
              </p:nvSpPr>
              <p:spPr bwMode="auto">
                <a:xfrm>
                  <a:off x="4556126" y="2843213"/>
                  <a:ext cx="358775" cy="514350"/>
                </a:xfrm>
                <a:custGeom>
                  <a:avLst/>
                  <a:gdLst>
                    <a:gd name="T0" fmla="*/ 111 w 226"/>
                    <a:gd name="T1" fmla="*/ 324 h 324"/>
                    <a:gd name="T2" fmla="*/ 77 w 226"/>
                    <a:gd name="T3" fmla="*/ 251 h 324"/>
                    <a:gd name="T4" fmla="*/ 0 w 226"/>
                    <a:gd name="T5" fmla="*/ 278 h 324"/>
                    <a:gd name="T6" fmla="*/ 116 w 226"/>
                    <a:gd name="T7" fmla="*/ 0 h 324"/>
                    <a:gd name="T8" fmla="*/ 226 w 226"/>
                    <a:gd name="T9" fmla="*/ 45 h 324"/>
                    <a:gd name="T10" fmla="*/ 111 w 226"/>
                    <a:gd name="T11" fmla="*/ 324 h 324"/>
                  </a:gdLst>
                  <a:ahLst/>
                  <a:cxnLst>
                    <a:cxn ang="0">
                      <a:pos x="T0" y="T1"/>
                    </a:cxn>
                    <a:cxn ang="0">
                      <a:pos x="T2" y="T3"/>
                    </a:cxn>
                    <a:cxn ang="0">
                      <a:pos x="T4" y="T5"/>
                    </a:cxn>
                    <a:cxn ang="0">
                      <a:pos x="T6" y="T7"/>
                    </a:cxn>
                    <a:cxn ang="0">
                      <a:pos x="T8" y="T9"/>
                    </a:cxn>
                    <a:cxn ang="0">
                      <a:pos x="T10" y="T11"/>
                    </a:cxn>
                  </a:cxnLst>
                  <a:rect l="0" t="0" r="r" b="b"/>
                  <a:pathLst>
                    <a:path w="226" h="324">
                      <a:moveTo>
                        <a:pt x="111" y="324"/>
                      </a:moveTo>
                      <a:lnTo>
                        <a:pt x="77" y="251"/>
                      </a:lnTo>
                      <a:lnTo>
                        <a:pt x="0" y="278"/>
                      </a:lnTo>
                      <a:lnTo>
                        <a:pt x="116" y="0"/>
                      </a:lnTo>
                      <a:lnTo>
                        <a:pt x="226" y="45"/>
                      </a:lnTo>
                      <a:lnTo>
                        <a:pt x="111" y="324"/>
                      </a:lnTo>
                      <a:close/>
                    </a:path>
                  </a:pathLst>
                </a:custGeom>
                <a:solidFill>
                  <a:srgbClr val="FF2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00"/>
                </a:p>
              </p:txBody>
            </p:sp>
            <p:sp>
              <p:nvSpPr>
                <p:cNvPr id="72" name="Freeform 17">
                  <a:extLst>
                    <a:ext uri="{FF2B5EF4-FFF2-40B4-BE49-F238E27FC236}">
                      <a16:creationId xmlns:a16="http://schemas.microsoft.com/office/drawing/2014/main" id="{0F9A3BA5-96C5-46A7-B241-A0A60FFEA0A2}"/>
                    </a:ext>
                  </a:extLst>
                </p:cNvPr>
                <p:cNvSpPr>
                  <a:spLocks/>
                </p:cNvSpPr>
                <p:nvPr/>
              </p:nvSpPr>
              <p:spPr bwMode="auto">
                <a:xfrm>
                  <a:off x="4714876" y="2843213"/>
                  <a:ext cx="358775" cy="514350"/>
                </a:xfrm>
                <a:custGeom>
                  <a:avLst/>
                  <a:gdLst>
                    <a:gd name="T0" fmla="*/ 116 w 226"/>
                    <a:gd name="T1" fmla="*/ 324 h 324"/>
                    <a:gd name="T2" fmla="*/ 150 w 226"/>
                    <a:gd name="T3" fmla="*/ 251 h 324"/>
                    <a:gd name="T4" fmla="*/ 226 w 226"/>
                    <a:gd name="T5" fmla="*/ 278 h 324"/>
                    <a:gd name="T6" fmla="*/ 110 w 226"/>
                    <a:gd name="T7" fmla="*/ 0 h 324"/>
                    <a:gd name="T8" fmla="*/ 0 w 226"/>
                    <a:gd name="T9" fmla="*/ 45 h 324"/>
                    <a:gd name="T10" fmla="*/ 116 w 226"/>
                    <a:gd name="T11" fmla="*/ 324 h 324"/>
                  </a:gdLst>
                  <a:ahLst/>
                  <a:cxnLst>
                    <a:cxn ang="0">
                      <a:pos x="T0" y="T1"/>
                    </a:cxn>
                    <a:cxn ang="0">
                      <a:pos x="T2" y="T3"/>
                    </a:cxn>
                    <a:cxn ang="0">
                      <a:pos x="T4" y="T5"/>
                    </a:cxn>
                    <a:cxn ang="0">
                      <a:pos x="T6" y="T7"/>
                    </a:cxn>
                    <a:cxn ang="0">
                      <a:pos x="T8" y="T9"/>
                    </a:cxn>
                    <a:cxn ang="0">
                      <a:pos x="T10" y="T11"/>
                    </a:cxn>
                  </a:cxnLst>
                  <a:rect l="0" t="0" r="r" b="b"/>
                  <a:pathLst>
                    <a:path w="226" h="324">
                      <a:moveTo>
                        <a:pt x="116" y="324"/>
                      </a:moveTo>
                      <a:lnTo>
                        <a:pt x="150" y="251"/>
                      </a:lnTo>
                      <a:lnTo>
                        <a:pt x="226" y="278"/>
                      </a:lnTo>
                      <a:lnTo>
                        <a:pt x="110" y="0"/>
                      </a:lnTo>
                      <a:lnTo>
                        <a:pt x="0" y="45"/>
                      </a:lnTo>
                      <a:lnTo>
                        <a:pt x="116" y="324"/>
                      </a:lnTo>
                      <a:close/>
                    </a:path>
                  </a:pathLst>
                </a:custGeom>
                <a:solidFill>
                  <a:srgbClr val="FF2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00"/>
                </a:p>
              </p:txBody>
            </p:sp>
            <p:sp>
              <p:nvSpPr>
                <p:cNvPr id="73" name="Freeform 18">
                  <a:extLst>
                    <a:ext uri="{FF2B5EF4-FFF2-40B4-BE49-F238E27FC236}">
                      <a16:creationId xmlns:a16="http://schemas.microsoft.com/office/drawing/2014/main" id="{A29D957C-474B-4851-9679-3A21D40A8ED1}"/>
                    </a:ext>
                  </a:extLst>
                </p:cNvPr>
                <p:cNvSpPr>
                  <a:spLocks/>
                </p:cNvSpPr>
                <p:nvPr/>
              </p:nvSpPr>
              <p:spPr bwMode="auto">
                <a:xfrm>
                  <a:off x="4559301" y="2624138"/>
                  <a:ext cx="511175" cy="509588"/>
                </a:xfrm>
                <a:custGeom>
                  <a:avLst/>
                  <a:gdLst>
                    <a:gd name="T0" fmla="*/ 237 w 237"/>
                    <a:gd name="T1" fmla="*/ 119 h 237"/>
                    <a:gd name="T2" fmla="*/ 218 w 237"/>
                    <a:gd name="T3" fmla="*/ 145 h 237"/>
                    <a:gd name="T4" fmla="*/ 221 w 237"/>
                    <a:gd name="T5" fmla="*/ 178 h 237"/>
                    <a:gd name="T6" fmla="*/ 191 w 237"/>
                    <a:gd name="T7" fmla="*/ 191 h 237"/>
                    <a:gd name="T8" fmla="*/ 178 w 237"/>
                    <a:gd name="T9" fmla="*/ 222 h 237"/>
                    <a:gd name="T10" fmla="*/ 145 w 237"/>
                    <a:gd name="T11" fmla="*/ 218 h 237"/>
                    <a:gd name="T12" fmla="*/ 118 w 237"/>
                    <a:gd name="T13" fmla="*/ 237 h 237"/>
                    <a:gd name="T14" fmla="*/ 92 w 237"/>
                    <a:gd name="T15" fmla="*/ 218 h 237"/>
                    <a:gd name="T16" fmla="*/ 59 w 237"/>
                    <a:gd name="T17" fmla="*/ 222 h 237"/>
                    <a:gd name="T18" fmla="*/ 46 w 237"/>
                    <a:gd name="T19" fmla="*/ 191 h 237"/>
                    <a:gd name="T20" fmla="*/ 16 w 237"/>
                    <a:gd name="T21" fmla="*/ 178 h 237"/>
                    <a:gd name="T22" fmla="*/ 19 w 237"/>
                    <a:gd name="T23" fmla="*/ 145 h 237"/>
                    <a:gd name="T24" fmla="*/ 0 w 237"/>
                    <a:gd name="T25" fmla="*/ 119 h 237"/>
                    <a:gd name="T26" fmla="*/ 19 w 237"/>
                    <a:gd name="T27" fmla="*/ 92 h 237"/>
                    <a:gd name="T28" fmla="*/ 16 w 237"/>
                    <a:gd name="T29" fmla="*/ 59 h 237"/>
                    <a:gd name="T30" fmla="*/ 46 w 237"/>
                    <a:gd name="T31" fmla="*/ 46 h 237"/>
                    <a:gd name="T32" fmla="*/ 59 w 237"/>
                    <a:gd name="T33" fmla="*/ 16 h 237"/>
                    <a:gd name="T34" fmla="*/ 92 w 237"/>
                    <a:gd name="T35" fmla="*/ 19 h 237"/>
                    <a:gd name="T36" fmla="*/ 118 w 237"/>
                    <a:gd name="T37" fmla="*/ 0 h 237"/>
                    <a:gd name="T38" fmla="*/ 145 w 237"/>
                    <a:gd name="T39" fmla="*/ 19 h 237"/>
                    <a:gd name="T40" fmla="*/ 178 w 237"/>
                    <a:gd name="T41" fmla="*/ 16 h 237"/>
                    <a:gd name="T42" fmla="*/ 191 w 237"/>
                    <a:gd name="T43" fmla="*/ 46 h 237"/>
                    <a:gd name="T44" fmla="*/ 221 w 237"/>
                    <a:gd name="T45" fmla="*/ 59 h 237"/>
                    <a:gd name="T46" fmla="*/ 218 w 237"/>
                    <a:gd name="T47" fmla="*/ 92 h 237"/>
                    <a:gd name="T48" fmla="*/ 237 w 237"/>
                    <a:gd name="T49" fmla="*/ 11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7" h="237">
                      <a:moveTo>
                        <a:pt x="237" y="119"/>
                      </a:moveTo>
                      <a:cubicBezTo>
                        <a:pt x="237" y="129"/>
                        <a:pt x="220" y="136"/>
                        <a:pt x="218" y="145"/>
                      </a:cubicBezTo>
                      <a:cubicBezTo>
                        <a:pt x="215" y="155"/>
                        <a:pt x="226" y="170"/>
                        <a:pt x="221" y="178"/>
                      </a:cubicBezTo>
                      <a:cubicBezTo>
                        <a:pt x="217" y="186"/>
                        <a:pt x="198" y="185"/>
                        <a:pt x="191" y="191"/>
                      </a:cubicBezTo>
                      <a:cubicBezTo>
                        <a:pt x="184" y="198"/>
                        <a:pt x="186" y="217"/>
                        <a:pt x="178" y="222"/>
                      </a:cubicBezTo>
                      <a:cubicBezTo>
                        <a:pt x="170" y="226"/>
                        <a:pt x="155" y="216"/>
                        <a:pt x="145" y="218"/>
                      </a:cubicBezTo>
                      <a:cubicBezTo>
                        <a:pt x="136" y="221"/>
                        <a:pt x="128" y="237"/>
                        <a:pt x="118" y="237"/>
                      </a:cubicBezTo>
                      <a:cubicBezTo>
                        <a:pt x="109" y="237"/>
                        <a:pt x="101" y="221"/>
                        <a:pt x="92" y="218"/>
                      </a:cubicBezTo>
                      <a:cubicBezTo>
                        <a:pt x="82" y="216"/>
                        <a:pt x="67" y="226"/>
                        <a:pt x="59" y="222"/>
                      </a:cubicBezTo>
                      <a:cubicBezTo>
                        <a:pt x="51" y="217"/>
                        <a:pt x="52" y="198"/>
                        <a:pt x="46" y="191"/>
                      </a:cubicBezTo>
                      <a:cubicBezTo>
                        <a:pt x="39" y="185"/>
                        <a:pt x="20" y="186"/>
                        <a:pt x="16" y="178"/>
                      </a:cubicBezTo>
                      <a:cubicBezTo>
                        <a:pt x="11" y="170"/>
                        <a:pt x="22" y="155"/>
                        <a:pt x="19" y="145"/>
                      </a:cubicBezTo>
                      <a:cubicBezTo>
                        <a:pt x="17" y="136"/>
                        <a:pt x="0" y="129"/>
                        <a:pt x="0" y="119"/>
                      </a:cubicBezTo>
                      <a:cubicBezTo>
                        <a:pt x="0" y="109"/>
                        <a:pt x="17" y="101"/>
                        <a:pt x="19" y="92"/>
                      </a:cubicBezTo>
                      <a:cubicBezTo>
                        <a:pt x="22" y="82"/>
                        <a:pt x="11" y="67"/>
                        <a:pt x="16" y="59"/>
                      </a:cubicBezTo>
                      <a:cubicBezTo>
                        <a:pt x="20" y="51"/>
                        <a:pt x="39" y="53"/>
                        <a:pt x="46" y="46"/>
                      </a:cubicBezTo>
                      <a:cubicBezTo>
                        <a:pt x="52" y="39"/>
                        <a:pt x="51" y="21"/>
                        <a:pt x="59" y="16"/>
                      </a:cubicBezTo>
                      <a:cubicBezTo>
                        <a:pt x="67" y="11"/>
                        <a:pt x="82" y="22"/>
                        <a:pt x="92" y="19"/>
                      </a:cubicBezTo>
                      <a:cubicBezTo>
                        <a:pt x="101" y="17"/>
                        <a:pt x="109" y="0"/>
                        <a:pt x="118" y="0"/>
                      </a:cubicBezTo>
                      <a:cubicBezTo>
                        <a:pt x="128" y="0"/>
                        <a:pt x="136" y="17"/>
                        <a:pt x="145" y="19"/>
                      </a:cubicBezTo>
                      <a:cubicBezTo>
                        <a:pt x="155" y="22"/>
                        <a:pt x="170" y="11"/>
                        <a:pt x="178" y="16"/>
                      </a:cubicBezTo>
                      <a:cubicBezTo>
                        <a:pt x="186" y="21"/>
                        <a:pt x="184" y="39"/>
                        <a:pt x="191" y="46"/>
                      </a:cubicBezTo>
                      <a:cubicBezTo>
                        <a:pt x="198" y="53"/>
                        <a:pt x="217" y="51"/>
                        <a:pt x="221" y="59"/>
                      </a:cubicBezTo>
                      <a:cubicBezTo>
                        <a:pt x="226" y="67"/>
                        <a:pt x="215" y="82"/>
                        <a:pt x="218" y="92"/>
                      </a:cubicBezTo>
                      <a:cubicBezTo>
                        <a:pt x="220" y="101"/>
                        <a:pt x="237" y="109"/>
                        <a:pt x="237" y="119"/>
                      </a:cubicBezTo>
                      <a:close/>
                    </a:path>
                  </a:pathLst>
                </a:custGeom>
                <a:solidFill>
                  <a:srgbClr val="FFAD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00"/>
                </a:p>
              </p:txBody>
            </p:sp>
            <p:sp>
              <p:nvSpPr>
                <p:cNvPr id="74" name="Oval 19">
                  <a:extLst>
                    <a:ext uri="{FF2B5EF4-FFF2-40B4-BE49-F238E27FC236}">
                      <a16:creationId xmlns:a16="http://schemas.microsoft.com/office/drawing/2014/main" id="{82CB97EC-7637-4348-9265-24986AF9A523}"/>
                    </a:ext>
                  </a:extLst>
                </p:cNvPr>
                <p:cNvSpPr>
                  <a:spLocks noChangeArrowheads="1"/>
                </p:cNvSpPr>
                <p:nvPr/>
              </p:nvSpPr>
              <p:spPr bwMode="auto">
                <a:xfrm>
                  <a:off x="4649788" y="2714625"/>
                  <a:ext cx="330200" cy="328613"/>
                </a:xfrm>
                <a:prstGeom prst="ellipse">
                  <a:avLst/>
                </a:prstGeom>
                <a:solidFill>
                  <a:srgbClr val="FFD5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00"/>
                </a:p>
              </p:txBody>
            </p:sp>
            <p:sp>
              <p:nvSpPr>
                <p:cNvPr id="75" name="Oval 20">
                  <a:extLst>
                    <a:ext uri="{FF2B5EF4-FFF2-40B4-BE49-F238E27FC236}">
                      <a16:creationId xmlns:a16="http://schemas.microsoft.com/office/drawing/2014/main" id="{85200209-A9CD-4BEB-A2DB-FFF57D4730D6}"/>
                    </a:ext>
                  </a:extLst>
                </p:cNvPr>
                <p:cNvSpPr>
                  <a:spLocks noChangeArrowheads="1"/>
                </p:cNvSpPr>
                <p:nvPr/>
              </p:nvSpPr>
              <p:spPr bwMode="auto">
                <a:xfrm>
                  <a:off x="4848226" y="2779713"/>
                  <a:ext cx="82550" cy="809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00"/>
                </a:p>
              </p:txBody>
            </p:sp>
            <p:sp>
              <p:nvSpPr>
                <p:cNvPr id="76" name="Oval 21">
                  <a:extLst>
                    <a:ext uri="{FF2B5EF4-FFF2-40B4-BE49-F238E27FC236}">
                      <a16:creationId xmlns:a16="http://schemas.microsoft.com/office/drawing/2014/main" id="{CD27A3A4-848B-4933-8E82-282ACDD00663}"/>
                    </a:ext>
                  </a:extLst>
                </p:cNvPr>
                <p:cNvSpPr>
                  <a:spLocks noChangeArrowheads="1"/>
                </p:cNvSpPr>
                <p:nvPr/>
              </p:nvSpPr>
              <p:spPr bwMode="auto">
                <a:xfrm>
                  <a:off x="4891088" y="2890838"/>
                  <a:ext cx="39688" cy="396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00"/>
                </a:p>
              </p:txBody>
            </p:sp>
          </p:grpSp>
        </p:grpSp>
        <p:sp>
          <p:nvSpPr>
            <p:cNvPr id="68" name="TextBox 67">
              <a:extLst>
                <a:ext uri="{FF2B5EF4-FFF2-40B4-BE49-F238E27FC236}">
                  <a16:creationId xmlns:a16="http://schemas.microsoft.com/office/drawing/2014/main" id="{0EB77C57-8897-4E23-881B-02B4C074476D}"/>
                </a:ext>
              </a:extLst>
            </p:cNvPr>
            <p:cNvSpPr txBox="1"/>
            <p:nvPr/>
          </p:nvSpPr>
          <p:spPr>
            <a:xfrm>
              <a:off x="606674" y="1328219"/>
              <a:ext cx="1242453" cy="1098672"/>
            </a:xfrm>
            <a:prstGeom prst="rect">
              <a:avLst/>
            </a:prstGeom>
            <a:noFill/>
            <a:ln>
              <a:noFill/>
            </a:ln>
          </p:spPr>
          <p:txBody>
            <a:bodyPr wrap="square" lIns="0" tIns="0" rIns="0" bIns="0" rtlCol="0">
              <a:spAutoFit/>
            </a:bodyPr>
            <a:lstStyle/>
            <a:p>
              <a:pPr algn="ctr"/>
              <a:r>
                <a:rPr lang="en-US" sz="1000" b="1" dirty="0">
                  <a:solidFill>
                    <a:schemeClr val="tx1">
                      <a:lumMod val="65000"/>
                      <a:lumOff val="35000"/>
                    </a:schemeClr>
                  </a:solidFill>
                </a:rPr>
                <a:t>SAP Certified </a:t>
              </a:r>
            </a:p>
            <a:p>
              <a:pPr algn="ctr"/>
              <a:r>
                <a:rPr lang="en-US" sz="1000" b="1" dirty="0">
                  <a:solidFill>
                    <a:schemeClr val="tx1">
                      <a:lumMod val="65000"/>
                      <a:lumOff val="35000"/>
                    </a:schemeClr>
                  </a:solidFill>
                </a:rPr>
                <a:t>in</a:t>
              </a:r>
            </a:p>
            <a:p>
              <a:pPr algn="ctr"/>
              <a:r>
                <a:rPr lang="en-US" sz="1000" b="1" dirty="0">
                  <a:solidFill>
                    <a:schemeClr val="tx1">
                      <a:lumMod val="65000"/>
                      <a:lumOff val="35000"/>
                    </a:schemeClr>
                  </a:solidFill>
                </a:rPr>
                <a:t>Application Operations for SAP S/4 HANA</a:t>
              </a:r>
            </a:p>
          </p:txBody>
        </p:sp>
      </p:grpSp>
      <p:grpSp>
        <p:nvGrpSpPr>
          <p:cNvPr id="80" name="Group 79">
            <a:extLst>
              <a:ext uri="{FF2B5EF4-FFF2-40B4-BE49-F238E27FC236}">
                <a16:creationId xmlns:a16="http://schemas.microsoft.com/office/drawing/2014/main" id="{0EF872B9-BAB5-42A1-AFFF-EA07ADC94CFE}"/>
              </a:ext>
            </a:extLst>
          </p:cNvPr>
          <p:cNvGrpSpPr/>
          <p:nvPr/>
        </p:nvGrpSpPr>
        <p:grpSpPr>
          <a:xfrm>
            <a:off x="3156052" y="1613513"/>
            <a:ext cx="1331161" cy="1719459"/>
            <a:chOff x="4789248" y="2507227"/>
            <a:chExt cx="1799877" cy="2455187"/>
          </a:xfrm>
          <a:effectLst>
            <a:outerShdw blurRad="50800" dist="38100" dir="2700000" algn="tl" rotWithShape="0">
              <a:prstClr val="black">
                <a:alpha val="40000"/>
              </a:prstClr>
            </a:outerShdw>
          </a:effectLst>
        </p:grpSpPr>
        <p:grpSp>
          <p:nvGrpSpPr>
            <p:cNvPr id="81" name="Group 80">
              <a:extLst>
                <a:ext uri="{FF2B5EF4-FFF2-40B4-BE49-F238E27FC236}">
                  <a16:creationId xmlns:a16="http://schemas.microsoft.com/office/drawing/2014/main" id="{7D4206DE-FE69-4837-861B-492B7CABA898}"/>
                </a:ext>
              </a:extLst>
            </p:cNvPr>
            <p:cNvGrpSpPr/>
            <p:nvPr/>
          </p:nvGrpSpPr>
          <p:grpSpPr>
            <a:xfrm>
              <a:off x="4789248" y="2507227"/>
              <a:ext cx="1799877" cy="2455187"/>
              <a:chOff x="323851" y="1032787"/>
              <a:chExt cx="1655862" cy="2258738"/>
            </a:xfrm>
          </p:grpSpPr>
          <p:grpSp>
            <p:nvGrpSpPr>
              <p:cNvPr id="83" name="Group 82">
                <a:extLst>
                  <a:ext uri="{FF2B5EF4-FFF2-40B4-BE49-F238E27FC236}">
                    <a16:creationId xmlns:a16="http://schemas.microsoft.com/office/drawing/2014/main" id="{D50D1D8B-3DB4-40EC-B158-3D4F65072C1B}"/>
                  </a:ext>
                </a:extLst>
              </p:cNvPr>
              <p:cNvGrpSpPr/>
              <p:nvPr/>
            </p:nvGrpSpPr>
            <p:grpSpPr>
              <a:xfrm>
                <a:off x="323851" y="1032787"/>
                <a:ext cx="1655862" cy="2010451"/>
                <a:chOff x="4033838" y="1787525"/>
                <a:chExt cx="1076325" cy="1316038"/>
              </a:xfrm>
            </p:grpSpPr>
            <p:sp>
              <p:nvSpPr>
                <p:cNvPr id="91" name="Rectangle 5">
                  <a:extLst>
                    <a:ext uri="{FF2B5EF4-FFF2-40B4-BE49-F238E27FC236}">
                      <a16:creationId xmlns:a16="http://schemas.microsoft.com/office/drawing/2014/main" id="{9E3C20AD-C2F6-4E34-8340-AE41F6EB98E2}"/>
                    </a:ext>
                  </a:extLst>
                </p:cNvPr>
                <p:cNvSpPr>
                  <a:spLocks noChangeArrowheads="1"/>
                </p:cNvSpPr>
                <p:nvPr/>
              </p:nvSpPr>
              <p:spPr bwMode="auto">
                <a:xfrm>
                  <a:off x="4087813" y="1839913"/>
                  <a:ext cx="969963" cy="1200150"/>
                </a:xfrm>
                <a:prstGeom prst="rect">
                  <a:avLst/>
                </a:prstGeom>
                <a:solidFill>
                  <a:srgbClr val="FFD5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IN" sz="1000"/>
                </a:p>
              </p:txBody>
            </p:sp>
            <p:sp>
              <p:nvSpPr>
                <p:cNvPr id="92" name="Freeform 6">
                  <a:extLst>
                    <a:ext uri="{FF2B5EF4-FFF2-40B4-BE49-F238E27FC236}">
                      <a16:creationId xmlns:a16="http://schemas.microsoft.com/office/drawing/2014/main" id="{8F8AF267-F945-421E-979D-7EB6D14D19A6}"/>
                    </a:ext>
                  </a:extLst>
                </p:cNvPr>
                <p:cNvSpPr>
                  <a:spLocks noEditPoints="1"/>
                </p:cNvSpPr>
                <p:nvPr/>
              </p:nvSpPr>
              <p:spPr bwMode="auto">
                <a:xfrm>
                  <a:off x="4033838" y="1787525"/>
                  <a:ext cx="1076325" cy="1316038"/>
                </a:xfrm>
                <a:custGeom>
                  <a:avLst/>
                  <a:gdLst>
                    <a:gd name="T0" fmla="*/ 678 w 678"/>
                    <a:gd name="T1" fmla="*/ 829 h 829"/>
                    <a:gd name="T2" fmla="*/ 0 w 678"/>
                    <a:gd name="T3" fmla="*/ 829 h 829"/>
                    <a:gd name="T4" fmla="*/ 0 w 678"/>
                    <a:gd name="T5" fmla="*/ 0 h 829"/>
                    <a:gd name="T6" fmla="*/ 678 w 678"/>
                    <a:gd name="T7" fmla="*/ 0 h 829"/>
                    <a:gd name="T8" fmla="*/ 678 w 678"/>
                    <a:gd name="T9" fmla="*/ 829 h 829"/>
                    <a:gd name="T10" fmla="*/ 61 w 678"/>
                    <a:gd name="T11" fmla="*/ 768 h 829"/>
                    <a:gd name="T12" fmla="*/ 618 w 678"/>
                    <a:gd name="T13" fmla="*/ 768 h 829"/>
                    <a:gd name="T14" fmla="*/ 618 w 678"/>
                    <a:gd name="T15" fmla="*/ 61 h 829"/>
                    <a:gd name="T16" fmla="*/ 61 w 678"/>
                    <a:gd name="T17" fmla="*/ 61 h 829"/>
                    <a:gd name="T18" fmla="*/ 61 w 678"/>
                    <a:gd name="T19" fmla="*/ 768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8" h="829">
                      <a:moveTo>
                        <a:pt x="678" y="829"/>
                      </a:moveTo>
                      <a:lnTo>
                        <a:pt x="0" y="829"/>
                      </a:lnTo>
                      <a:lnTo>
                        <a:pt x="0" y="0"/>
                      </a:lnTo>
                      <a:lnTo>
                        <a:pt x="678" y="0"/>
                      </a:lnTo>
                      <a:lnTo>
                        <a:pt x="678" y="829"/>
                      </a:lnTo>
                      <a:close/>
                      <a:moveTo>
                        <a:pt x="61" y="768"/>
                      </a:moveTo>
                      <a:lnTo>
                        <a:pt x="618" y="768"/>
                      </a:lnTo>
                      <a:lnTo>
                        <a:pt x="618" y="61"/>
                      </a:lnTo>
                      <a:lnTo>
                        <a:pt x="61" y="61"/>
                      </a:lnTo>
                      <a:lnTo>
                        <a:pt x="61" y="768"/>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00"/>
                </a:p>
              </p:txBody>
            </p:sp>
            <p:sp>
              <p:nvSpPr>
                <p:cNvPr id="93" name="Freeform 7">
                  <a:extLst>
                    <a:ext uri="{FF2B5EF4-FFF2-40B4-BE49-F238E27FC236}">
                      <a16:creationId xmlns:a16="http://schemas.microsoft.com/office/drawing/2014/main" id="{8AA111CF-70B4-4390-99E0-42B89BF86A1B}"/>
                    </a:ext>
                  </a:extLst>
                </p:cNvPr>
                <p:cNvSpPr>
                  <a:spLocks/>
                </p:cNvSpPr>
                <p:nvPr/>
              </p:nvSpPr>
              <p:spPr bwMode="auto">
                <a:xfrm>
                  <a:off x="4178301" y="1925638"/>
                  <a:ext cx="788988" cy="1044575"/>
                </a:xfrm>
                <a:custGeom>
                  <a:avLst/>
                  <a:gdLst>
                    <a:gd name="T0" fmla="*/ 352 w 365"/>
                    <a:gd name="T1" fmla="*/ 486 h 486"/>
                    <a:gd name="T2" fmla="*/ 13 w 365"/>
                    <a:gd name="T3" fmla="*/ 486 h 486"/>
                    <a:gd name="T4" fmla="*/ 0 w 365"/>
                    <a:gd name="T5" fmla="*/ 472 h 486"/>
                    <a:gd name="T6" fmla="*/ 0 w 365"/>
                    <a:gd name="T7" fmla="*/ 13 h 486"/>
                    <a:gd name="T8" fmla="*/ 13 w 365"/>
                    <a:gd name="T9" fmla="*/ 0 h 486"/>
                    <a:gd name="T10" fmla="*/ 352 w 365"/>
                    <a:gd name="T11" fmla="*/ 0 h 486"/>
                    <a:gd name="T12" fmla="*/ 365 w 365"/>
                    <a:gd name="T13" fmla="*/ 13 h 486"/>
                    <a:gd name="T14" fmla="*/ 365 w 365"/>
                    <a:gd name="T15" fmla="*/ 472 h 486"/>
                    <a:gd name="T16" fmla="*/ 352 w 365"/>
                    <a:gd name="T17"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5" h="486">
                      <a:moveTo>
                        <a:pt x="352" y="486"/>
                      </a:moveTo>
                      <a:cubicBezTo>
                        <a:pt x="13" y="486"/>
                        <a:pt x="13" y="486"/>
                        <a:pt x="13" y="486"/>
                      </a:cubicBezTo>
                      <a:cubicBezTo>
                        <a:pt x="5" y="486"/>
                        <a:pt x="0" y="480"/>
                        <a:pt x="0" y="472"/>
                      </a:cubicBezTo>
                      <a:cubicBezTo>
                        <a:pt x="0" y="13"/>
                        <a:pt x="0" y="13"/>
                        <a:pt x="0" y="13"/>
                      </a:cubicBezTo>
                      <a:cubicBezTo>
                        <a:pt x="0" y="6"/>
                        <a:pt x="5" y="0"/>
                        <a:pt x="13" y="0"/>
                      </a:cubicBezTo>
                      <a:cubicBezTo>
                        <a:pt x="352" y="0"/>
                        <a:pt x="352" y="0"/>
                        <a:pt x="352" y="0"/>
                      </a:cubicBezTo>
                      <a:cubicBezTo>
                        <a:pt x="359" y="0"/>
                        <a:pt x="365" y="6"/>
                        <a:pt x="365" y="13"/>
                      </a:cubicBezTo>
                      <a:cubicBezTo>
                        <a:pt x="365" y="472"/>
                        <a:pt x="365" y="472"/>
                        <a:pt x="365" y="472"/>
                      </a:cubicBezTo>
                      <a:cubicBezTo>
                        <a:pt x="365" y="480"/>
                        <a:pt x="359" y="486"/>
                        <a:pt x="352" y="486"/>
                      </a:cubicBezTo>
                      <a:close/>
                    </a:path>
                  </a:pathLst>
                </a:custGeom>
                <a:pattFill prst="wdDn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00">
                    <a:solidFill>
                      <a:schemeClr val="tx1">
                        <a:lumMod val="65000"/>
                        <a:lumOff val="35000"/>
                      </a:schemeClr>
                    </a:solidFill>
                  </a:endParaRPr>
                </a:p>
              </p:txBody>
            </p:sp>
          </p:grpSp>
          <p:grpSp>
            <p:nvGrpSpPr>
              <p:cNvPr id="84" name="Group 83">
                <a:extLst>
                  <a:ext uri="{FF2B5EF4-FFF2-40B4-BE49-F238E27FC236}">
                    <a16:creationId xmlns:a16="http://schemas.microsoft.com/office/drawing/2014/main" id="{3FE66561-0A73-4AB6-93BE-1284FE37F7CC}"/>
                  </a:ext>
                </a:extLst>
              </p:cNvPr>
              <p:cNvGrpSpPr/>
              <p:nvPr/>
            </p:nvGrpSpPr>
            <p:grpSpPr>
              <a:xfrm>
                <a:off x="1223624" y="2306527"/>
                <a:ext cx="695042" cy="984998"/>
                <a:chOff x="4556126" y="2624138"/>
                <a:chExt cx="517525" cy="733425"/>
              </a:xfrm>
            </p:grpSpPr>
            <p:sp>
              <p:nvSpPr>
                <p:cNvPr id="85" name="Freeform 16">
                  <a:extLst>
                    <a:ext uri="{FF2B5EF4-FFF2-40B4-BE49-F238E27FC236}">
                      <a16:creationId xmlns:a16="http://schemas.microsoft.com/office/drawing/2014/main" id="{F8F02266-3059-4D0E-A91D-4A2D2B03403B}"/>
                    </a:ext>
                  </a:extLst>
                </p:cNvPr>
                <p:cNvSpPr>
                  <a:spLocks/>
                </p:cNvSpPr>
                <p:nvPr/>
              </p:nvSpPr>
              <p:spPr bwMode="auto">
                <a:xfrm>
                  <a:off x="4556126" y="2843213"/>
                  <a:ext cx="358775" cy="514350"/>
                </a:xfrm>
                <a:custGeom>
                  <a:avLst/>
                  <a:gdLst>
                    <a:gd name="T0" fmla="*/ 111 w 226"/>
                    <a:gd name="T1" fmla="*/ 324 h 324"/>
                    <a:gd name="T2" fmla="*/ 77 w 226"/>
                    <a:gd name="T3" fmla="*/ 251 h 324"/>
                    <a:gd name="T4" fmla="*/ 0 w 226"/>
                    <a:gd name="T5" fmla="*/ 278 h 324"/>
                    <a:gd name="T6" fmla="*/ 116 w 226"/>
                    <a:gd name="T7" fmla="*/ 0 h 324"/>
                    <a:gd name="T8" fmla="*/ 226 w 226"/>
                    <a:gd name="T9" fmla="*/ 45 h 324"/>
                    <a:gd name="T10" fmla="*/ 111 w 226"/>
                    <a:gd name="T11" fmla="*/ 324 h 324"/>
                  </a:gdLst>
                  <a:ahLst/>
                  <a:cxnLst>
                    <a:cxn ang="0">
                      <a:pos x="T0" y="T1"/>
                    </a:cxn>
                    <a:cxn ang="0">
                      <a:pos x="T2" y="T3"/>
                    </a:cxn>
                    <a:cxn ang="0">
                      <a:pos x="T4" y="T5"/>
                    </a:cxn>
                    <a:cxn ang="0">
                      <a:pos x="T6" y="T7"/>
                    </a:cxn>
                    <a:cxn ang="0">
                      <a:pos x="T8" y="T9"/>
                    </a:cxn>
                    <a:cxn ang="0">
                      <a:pos x="T10" y="T11"/>
                    </a:cxn>
                  </a:cxnLst>
                  <a:rect l="0" t="0" r="r" b="b"/>
                  <a:pathLst>
                    <a:path w="226" h="324">
                      <a:moveTo>
                        <a:pt x="111" y="324"/>
                      </a:moveTo>
                      <a:lnTo>
                        <a:pt x="77" y="251"/>
                      </a:lnTo>
                      <a:lnTo>
                        <a:pt x="0" y="278"/>
                      </a:lnTo>
                      <a:lnTo>
                        <a:pt x="116" y="0"/>
                      </a:lnTo>
                      <a:lnTo>
                        <a:pt x="226" y="45"/>
                      </a:lnTo>
                      <a:lnTo>
                        <a:pt x="111" y="324"/>
                      </a:lnTo>
                      <a:close/>
                    </a:path>
                  </a:pathLst>
                </a:custGeom>
                <a:solidFill>
                  <a:srgbClr val="FF2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00"/>
                </a:p>
              </p:txBody>
            </p:sp>
            <p:sp>
              <p:nvSpPr>
                <p:cNvPr id="86" name="Freeform 17">
                  <a:extLst>
                    <a:ext uri="{FF2B5EF4-FFF2-40B4-BE49-F238E27FC236}">
                      <a16:creationId xmlns:a16="http://schemas.microsoft.com/office/drawing/2014/main" id="{91F52838-5A77-465D-8DBF-BAB7DBB374CF}"/>
                    </a:ext>
                  </a:extLst>
                </p:cNvPr>
                <p:cNvSpPr>
                  <a:spLocks/>
                </p:cNvSpPr>
                <p:nvPr/>
              </p:nvSpPr>
              <p:spPr bwMode="auto">
                <a:xfrm>
                  <a:off x="4714876" y="2843213"/>
                  <a:ext cx="358775" cy="514350"/>
                </a:xfrm>
                <a:custGeom>
                  <a:avLst/>
                  <a:gdLst>
                    <a:gd name="T0" fmla="*/ 116 w 226"/>
                    <a:gd name="T1" fmla="*/ 324 h 324"/>
                    <a:gd name="T2" fmla="*/ 150 w 226"/>
                    <a:gd name="T3" fmla="*/ 251 h 324"/>
                    <a:gd name="T4" fmla="*/ 226 w 226"/>
                    <a:gd name="T5" fmla="*/ 278 h 324"/>
                    <a:gd name="T6" fmla="*/ 110 w 226"/>
                    <a:gd name="T7" fmla="*/ 0 h 324"/>
                    <a:gd name="T8" fmla="*/ 0 w 226"/>
                    <a:gd name="T9" fmla="*/ 45 h 324"/>
                    <a:gd name="T10" fmla="*/ 116 w 226"/>
                    <a:gd name="T11" fmla="*/ 324 h 324"/>
                  </a:gdLst>
                  <a:ahLst/>
                  <a:cxnLst>
                    <a:cxn ang="0">
                      <a:pos x="T0" y="T1"/>
                    </a:cxn>
                    <a:cxn ang="0">
                      <a:pos x="T2" y="T3"/>
                    </a:cxn>
                    <a:cxn ang="0">
                      <a:pos x="T4" y="T5"/>
                    </a:cxn>
                    <a:cxn ang="0">
                      <a:pos x="T6" y="T7"/>
                    </a:cxn>
                    <a:cxn ang="0">
                      <a:pos x="T8" y="T9"/>
                    </a:cxn>
                    <a:cxn ang="0">
                      <a:pos x="T10" y="T11"/>
                    </a:cxn>
                  </a:cxnLst>
                  <a:rect l="0" t="0" r="r" b="b"/>
                  <a:pathLst>
                    <a:path w="226" h="324">
                      <a:moveTo>
                        <a:pt x="116" y="324"/>
                      </a:moveTo>
                      <a:lnTo>
                        <a:pt x="150" y="251"/>
                      </a:lnTo>
                      <a:lnTo>
                        <a:pt x="226" y="278"/>
                      </a:lnTo>
                      <a:lnTo>
                        <a:pt x="110" y="0"/>
                      </a:lnTo>
                      <a:lnTo>
                        <a:pt x="0" y="45"/>
                      </a:lnTo>
                      <a:lnTo>
                        <a:pt x="116" y="324"/>
                      </a:lnTo>
                      <a:close/>
                    </a:path>
                  </a:pathLst>
                </a:custGeom>
                <a:solidFill>
                  <a:srgbClr val="FF2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00"/>
                </a:p>
              </p:txBody>
            </p:sp>
            <p:sp>
              <p:nvSpPr>
                <p:cNvPr id="87" name="Freeform 18">
                  <a:extLst>
                    <a:ext uri="{FF2B5EF4-FFF2-40B4-BE49-F238E27FC236}">
                      <a16:creationId xmlns:a16="http://schemas.microsoft.com/office/drawing/2014/main" id="{E7956DCD-A221-432A-989A-49384FF902C4}"/>
                    </a:ext>
                  </a:extLst>
                </p:cNvPr>
                <p:cNvSpPr>
                  <a:spLocks/>
                </p:cNvSpPr>
                <p:nvPr/>
              </p:nvSpPr>
              <p:spPr bwMode="auto">
                <a:xfrm>
                  <a:off x="4559301" y="2624138"/>
                  <a:ext cx="511175" cy="509588"/>
                </a:xfrm>
                <a:custGeom>
                  <a:avLst/>
                  <a:gdLst>
                    <a:gd name="T0" fmla="*/ 237 w 237"/>
                    <a:gd name="T1" fmla="*/ 119 h 237"/>
                    <a:gd name="T2" fmla="*/ 218 w 237"/>
                    <a:gd name="T3" fmla="*/ 145 h 237"/>
                    <a:gd name="T4" fmla="*/ 221 w 237"/>
                    <a:gd name="T5" fmla="*/ 178 h 237"/>
                    <a:gd name="T6" fmla="*/ 191 w 237"/>
                    <a:gd name="T7" fmla="*/ 191 h 237"/>
                    <a:gd name="T8" fmla="*/ 178 w 237"/>
                    <a:gd name="T9" fmla="*/ 222 h 237"/>
                    <a:gd name="T10" fmla="*/ 145 w 237"/>
                    <a:gd name="T11" fmla="*/ 218 h 237"/>
                    <a:gd name="T12" fmla="*/ 118 w 237"/>
                    <a:gd name="T13" fmla="*/ 237 h 237"/>
                    <a:gd name="T14" fmla="*/ 92 w 237"/>
                    <a:gd name="T15" fmla="*/ 218 h 237"/>
                    <a:gd name="T16" fmla="*/ 59 w 237"/>
                    <a:gd name="T17" fmla="*/ 222 h 237"/>
                    <a:gd name="T18" fmla="*/ 46 w 237"/>
                    <a:gd name="T19" fmla="*/ 191 h 237"/>
                    <a:gd name="T20" fmla="*/ 16 w 237"/>
                    <a:gd name="T21" fmla="*/ 178 h 237"/>
                    <a:gd name="T22" fmla="*/ 19 w 237"/>
                    <a:gd name="T23" fmla="*/ 145 h 237"/>
                    <a:gd name="T24" fmla="*/ 0 w 237"/>
                    <a:gd name="T25" fmla="*/ 119 h 237"/>
                    <a:gd name="T26" fmla="*/ 19 w 237"/>
                    <a:gd name="T27" fmla="*/ 92 h 237"/>
                    <a:gd name="T28" fmla="*/ 16 w 237"/>
                    <a:gd name="T29" fmla="*/ 59 h 237"/>
                    <a:gd name="T30" fmla="*/ 46 w 237"/>
                    <a:gd name="T31" fmla="*/ 46 h 237"/>
                    <a:gd name="T32" fmla="*/ 59 w 237"/>
                    <a:gd name="T33" fmla="*/ 16 h 237"/>
                    <a:gd name="T34" fmla="*/ 92 w 237"/>
                    <a:gd name="T35" fmla="*/ 19 h 237"/>
                    <a:gd name="T36" fmla="*/ 118 w 237"/>
                    <a:gd name="T37" fmla="*/ 0 h 237"/>
                    <a:gd name="T38" fmla="*/ 145 w 237"/>
                    <a:gd name="T39" fmla="*/ 19 h 237"/>
                    <a:gd name="T40" fmla="*/ 178 w 237"/>
                    <a:gd name="T41" fmla="*/ 16 h 237"/>
                    <a:gd name="T42" fmla="*/ 191 w 237"/>
                    <a:gd name="T43" fmla="*/ 46 h 237"/>
                    <a:gd name="T44" fmla="*/ 221 w 237"/>
                    <a:gd name="T45" fmla="*/ 59 h 237"/>
                    <a:gd name="T46" fmla="*/ 218 w 237"/>
                    <a:gd name="T47" fmla="*/ 92 h 237"/>
                    <a:gd name="T48" fmla="*/ 237 w 237"/>
                    <a:gd name="T49" fmla="*/ 11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7" h="237">
                      <a:moveTo>
                        <a:pt x="237" y="119"/>
                      </a:moveTo>
                      <a:cubicBezTo>
                        <a:pt x="237" y="129"/>
                        <a:pt x="220" y="136"/>
                        <a:pt x="218" y="145"/>
                      </a:cubicBezTo>
                      <a:cubicBezTo>
                        <a:pt x="215" y="155"/>
                        <a:pt x="226" y="170"/>
                        <a:pt x="221" y="178"/>
                      </a:cubicBezTo>
                      <a:cubicBezTo>
                        <a:pt x="217" y="186"/>
                        <a:pt x="198" y="185"/>
                        <a:pt x="191" y="191"/>
                      </a:cubicBezTo>
                      <a:cubicBezTo>
                        <a:pt x="184" y="198"/>
                        <a:pt x="186" y="217"/>
                        <a:pt x="178" y="222"/>
                      </a:cubicBezTo>
                      <a:cubicBezTo>
                        <a:pt x="170" y="226"/>
                        <a:pt x="155" y="216"/>
                        <a:pt x="145" y="218"/>
                      </a:cubicBezTo>
                      <a:cubicBezTo>
                        <a:pt x="136" y="221"/>
                        <a:pt x="128" y="237"/>
                        <a:pt x="118" y="237"/>
                      </a:cubicBezTo>
                      <a:cubicBezTo>
                        <a:pt x="109" y="237"/>
                        <a:pt x="101" y="221"/>
                        <a:pt x="92" y="218"/>
                      </a:cubicBezTo>
                      <a:cubicBezTo>
                        <a:pt x="82" y="216"/>
                        <a:pt x="67" y="226"/>
                        <a:pt x="59" y="222"/>
                      </a:cubicBezTo>
                      <a:cubicBezTo>
                        <a:pt x="51" y="217"/>
                        <a:pt x="52" y="198"/>
                        <a:pt x="46" y="191"/>
                      </a:cubicBezTo>
                      <a:cubicBezTo>
                        <a:pt x="39" y="185"/>
                        <a:pt x="20" y="186"/>
                        <a:pt x="16" y="178"/>
                      </a:cubicBezTo>
                      <a:cubicBezTo>
                        <a:pt x="11" y="170"/>
                        <a:pt x="22" y="155"/>
                        <a:pt x="19" y="145"/>
                      </a:cubicBezTo>
                      <a:cubicBezTo>
                        <a:pt x="17" y="136"/>
                        <a:pt x="0" y="129"/>
                        <a:pt x="0" y="119"/>
                      </a:cubicBezTo>
                      <a:cubicBezTo>
                        <a:pt x="0" y="109"/>
                        <a:pt x="17" y="101"/>
                        <a:pt x="19" y="92"/>
                      </a:cubicBezTo>
                      <a:cubicBezTo>
                        <a:pt x="22" y="82"/>
                        <a:pt x="11" y="67"/>
                        <a:pt x="16" y="59"/>
                      </a:cubicBezTo>
                      <a:cubicBezTo>
                        <a:pt x="20" y="51"/>
                        <a:pt x="39" y="53"/>
                        <a:pt x="46" y="46"/>
                      </a:cubicBezTo>
                      <a:cubicBezTo>
                        <a:pt x="52" y="39"/>
                        <a:pt x="51" y="21"/>
                        <a:pt x="59" y="16"/>
                      </a:cubicBezTo>
                      <a:cubicBezTo>
                        <a:pt x="67" y="11"/>
                        <a:pt x="82" y="22"/>
                        <a:pt x="92" y="19"/>
                      </a:cubicBezTo>
                      <a:cubicBezTo>
                        <a:pt x="101" y="17"/>
                        <a:pt x="109" y="0"/>
                        <a:pt x="118" y="0"/>
                      </a:cubicBezTo>
                      <a:cubicBezTo>
                        <a:pt x="128" y="0"/>
                        <a:pt x="136" y="17"/>
                        <a:pt x="145" y="19"/>
                      </a:cubicBezTo>
                      <a:cubicBezTo>
                        <a:pt x="155" y="22"/>
                        <a:pt x="170" y="11"/>
                        <a:pt x="178" y="16"/>
                      </a:cubicBezTo>
                      <a:cubicBezTo>
                        <a:pt x="186" y="21"/>
                        <a:pt x="184" y="39"/>
                        <a:pt x="191" y="46"/>
                      </a:cubicBezTo>
                      <a:cubicBezTo>
                        <a:pt x="198" y="53"/>
                        <a:pt x="217" y="51"/>
                        <a:pt x="221" y="59"/>
                      </a:cubicBezTo>
                      <a:cubicBezTo>
                        <a:pt x="226" y="67"/>
                        <a:pt x="215" y="82"/>
                        <a:pt x="218" y="92"/>
                      </a:cubicBezTo>
                      <a:cubicBezTo>
                        <a:pt x="220" y="101"/>
                        <a:pt x="237" y="109"/>
                        <a:pt x="237" y="119"/>
                      </a:cubicBezTo>
                      <a:close/>
                    </a:path>
                  </a:pathLst>
                </a:custGeom>
                <a:solidFill>
                  <a:srgbClr val="FFAD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00"/>
                </a:p>
              </p:txBody>
            </p:sp>
            <p:sp>
              <p:nvSpPr>
                <p:cNvPr id="88" name="Oval 19">
                  <a:extLst>
                    <a:ext uri="{FF2B5EF4-FFF2-40B4-BE49-F238E27FC236}">
                      <a16:creationId xmlns:a16="http://schemas.microsoft.com/office/drawing/2014/main" id="{5C6907B3-3B1C-43EE-96E2-09D5580A080A}"/>
                    </a:ext>
                  </a:extLst>
                </p:cNvPr>
                <p:cNvSpPr>
                  <a:spLocks noChangeArrowheads="1"/>
                </p:cNvSpPr>
                <p:nvPr/>
              </p:nvSpPr>
              <p:spPr bwMode="auto">
                <a:xfrm>
                  <a:off x="4649788" y="2714625"/>
                  <a:ext cx="330200" cy="328613"/>
                </a:xfrm>
                <a:prstGeom prst="ellipse">
                  <a:avLst/>
                </a:prstGeom>
                <a:solidFill>
                  <a:srgbClr val="FFD5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00"/>
                </a:p>
              </p:txBody>
            </p:sp>
            <p:sp>
              <p:nvSpPr>
                <p:cNvPr id="89" name="Oval 20">
                  <a:extLst>
                    <a:ext uri="{FF2B5EF4-FFF2-40B4-BE49-F238E27FC236}">
                      <a16:creationId xmlns:a16="http://schemas.microsoft.com/office/drawing/2014/main" id="{86CF3ED2-4773-4844-8311-759E3CA9C2B9}"/>
                    </a:ext>
                  </a:extLst>
                </p:cNvPr>
                <p:cNvSpPr>
                  <a:spLocks noChangeArrowheads="1"/>
                </p:cNvSpPr>
                <p:nvPr/>
              </p:nvSpPr>
              <p:spPr bwMode="auto">
                <a:xfrm>
                  <a:off x="4848226" y="2779713"/>
                  <a:ext cx="82550" cy="809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00"/>
                </a:p>
              </p:txBody>
            </p:sp>
            <p:sp>
              <p:nvSpPr>
                <p:cNvPr id="90" name="Oval 21">
                  <a:extLst>
                    <a:ext uri="{FF2B5EF4-FFF2-40B4-BE49-F238E27FC236}">
                      <a16:creationId xmlns:a16="http://schemas.microsoft.com/office/drawing/2014/main" id="{BE78CFE3-B278-48CE-9B9C-F03E5EF5BD03}"/>
                    </a:ext>
                  </a:extLst>
                </p:cNvPr>
                <p:cNvSpPr>
                  <a:spLocks noChangeArrowheads="1"/>
                </p:cNvSpPr>
                <p:nvPr/>
              </p:nvSpPr>
              <p:spPr bwMode="auto">
                <a:xfrm>
                  <a:off x="4891088" y="2890838"/>
                  <a:ext cx="39688" cy="396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00"/>
                </a:p>
              </p:txBody>
            </p:sp>
          </p:grpSp>
        </p:grpSp>
        <p:sp>
          <p:nvSpPr>
            <p:cNvPr id="82" name="TextBox 81">
              <a:extLst>
                <a:ext uri="{FF2B5EF4-FFF2-40B4-BE49-F238E27FC236}">
                  <a16:creationId xmlns:a16="http://schemas.microsoft.com/office/drawing/2014/main" id="{43CC5424-940B-4180-9439-AF000993DD38}"/>
                </a:ext>
              </a:extLst>
            </p:cNvPr>
            <p:cNvSpPr txBox="1"/>
            <p:nvPr/>
          </p:nvSpPr>
          <p:spPr>
            <a:xfrm>
              <a:off x="5111768" y="2821327"/>
              <a:ext cx="1129505" cy="878938"/>
            </a:xfrm>
            <a:prstGeom prst="rect">
              <a:avLst/>
            </a:prstGeom>
            <a:noFill/>
            <a:ln>
              <a:noFill/>
            </a:ln>
          </p:spPr>
          <p:txBody>
            <a:bodyPr wrap="square" lIns="0" tIns="0" rIns="0" bIns="0" rtlCol="0">
              <a:spAutoFit/>
            </a:bodyPr>
            <a:lstStyle/>
            <a:p>
              <a:pPr algn="ctr"/>
              <a:r>
                <a:rPr lang="en-US" sz="1000" b="1" dirty="0">
                  <a:solidFill>
                    <a:schemeClr val="tx1">
                      <a:lumMod val="65000"/>
                      <a:lumOff val="35000"/>
                    </a:schemeClr>
                  </a:solidFill>
                </a:rPr>
                <a:t>SAP Certified in</a:t>
              </a:r>
            </a:p>
            <a:p>
              <a:pPr algn="ctr"/>
              <a:r>
                <a:rPr lang="en-US" sz="1000" b="1" dirty="0">
                  <a:solidFill>
                    <a:schemeClr val="tx1">
                      <a:lumMod val="65000"/>
                      <a:lumOff val="35000"/>
                    </a:schemeClr>
                  </a:solidFill>
                </a:rPr>
                <a:t> SAP HANA Operations </a:t>
              </a:r>
            </a:p>
          </p:txBody>
        </p:sp>
      </p:grpSp>
      <p:grpSp>
        <p:nvGrpSpPr>
          <p:cNvPr id="94" name="Group 93">
            <a:extLst>
              <a:ext uri="{FF2B5EF4-FFF2-40B4-BE49-F238E27FC236}">
                <a16:creationId xmlns:a16="http://schemas.microsoft.com/office/drawing/2014/main" id="{B473C03E-04B9-49D0-8D12-1C4F7BBA9128}"/>
              </a:ext>
            </a:extLst>
          </p:cNvPr>
          <p:cNvGrpSpPr/>
          <p:nvPr/>
        </p:nvGrpSpPr>
        <p:grpSpPr>
          <a:xfrm>
            <a:off x="328439" y="1617167"/>
            <a:ext cx="1331161" cy="1719459"/>
            <a:chOff x="7021946" y="1023938"/>
            <a:chExt cx="1799877" cy="2455187"/>
          </a:xfrm>
          <a:effectLst>
            <a:outerShdw blurRad="50800" dist="38100" dir="2700000" algn="tl" rotWithShape="0">
              <a:prstClr val="black">
                <a:alpha val="40000"/>
              </a:prstClr>
            </a:outerShdw>
          </a:effectLst>
        </p:grpSpPr>
        <p:grpSp>
          <p:nvGrpSpPr>
            <p:cNvPr id="95" name="Group 94">
              <a:extLst>
                <a:ext uri="{FF2B5EF4-FFF2-40B4-BE49-F238E27FC236}">
                  <a16:creationId xmlns:a16="http://schemas.microsoft.com/office/drawing/2014/main" id="{D1DD35A3-3A4B-4AB0-A394-D03D5BA13D6F}"/>
                </a:ext>
              </a:extLst>
            </p:cNvPr>
            <p:cNvGrpSpPr/>
            <p:nvPr/>
          </p:nvGrpSpPr>
          <p:grpSpPr>
            <a:xfrm>
              <a:off x="7021946" y="1023938"/>
              <a:ext cx="1799877" cy="2455187"/>
              <a:chOff x="323851" y="1032787"/>
              <a:chExt cx="1655862" cy="2258738"/>
            </a:xfrm>
          </p:grpSpPr>
          <p:grpSp>
            <p:nvGrpSpPr>
              <p:cNvPr id="97" name="Group 96">
                <a:extLst>
                  <a:ext uri="{FF2B5EF4-FFF2-40B4-BE49-F238E27FC236}">
                    <a16:creationId xmlns:a16="http://schemas.microsoft.com/office/drawing/2014/main" id="{20859556-D17F-4951-B058-8E9B62FBE9BF}"/>
                  </a:ext>
                </a:extLst>
              </p:cNvPr>
              <p:cNvGrpSpPr/>
              <p:nvPr/>
            </p:nvGrpSpPr>
            <p:grpSpPr>
              <a:xfrm>
                <a:off x="323851" y="1032787"/>
                <a:ext cx="1655862" cy="2010451"/>
                <a:chOff x="4033838" y="1787525"/>
                <a:chExt cx="1076325" cy="1316038"/>
              </a:xfrm>
            </p:grpSpPr>
            <p:sp>
              <p:nvSpPr>
                <p:cNvPr id="105" name="Rectangle 5">
                  <a:extLst>
                    <a:ext uri="{FF2B5EF4-FFF2-40B4-BE49-F238E27FC236}">
                      <a16:creationId xmlns:a16="http://schemas.microsoft.com/office/drawing/2014/main" id="{928C5991-BF28-4032-A9F8-F26E8636EE46}"/>
                    </a:ext>
                  </a:extLst>
                </p:cNvPr>
                <p:cNvSpPr>
                  <a:spLocks noChangeArrowheads="1"/>
                </p:cNvSpPr>
                <p:nvPr/>
              </p:nvSpPr>
              <p:spPr bwMode="auto">
                <a:xfrm>
                  <a:off x="4087813" y="1839913"/>
                  <a:ext cx="969963" cy="1200150"/>
                </a:xfrm>
                <a:prstGeom prst="rect">
                  <a:avLst/>
                </a:prstGeom>
                <a:solidFill>
                  <a:srgbClr val="FFD5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IN" sz="1000"/>
                </a:p>
              </p:txBody>
            </p:sp>
            <p:sp>
              <p:nvSpPr>
                <p:cNvPr id="106" name="Freeform 6">
                  <a:extLst>
                    <a:ext uri="{FF2B5EF4-FFF2-40B4-BE49-F238E27FC236}">
                      <a16:creationId xmlns:a16="http://schemas.microsoft.com/office/drawing/2014/main" id="{74DBCAE6-72F7-44B2-AA1B-A22B71451EEA}"/>
                    </a:ext>
                  </a:extLst>
                </p:cNvPr>
                <p:cNvSpPr>
                  <a:spLocks noEditPoints="1"/>
                </p:cNvSpPr>
                <p:nvPr/>
              </p:nvSpPr>
              <p:spPr bwMode="auto">
                <a:xfrm>
                  <a:off x="4033838" y="1787525"/>
                  <a:ext cx="1076325" cy="1316038"/>
                </a:xfrm>
                <a:custGeom>
                  <a:avLst/>
                  <a:gdLst>
                    <a:gd name="T0" fmla="*/ 678 w 678"/>
                    <a:gd name="T1" fmla="*/ 829 h 829"/>
                    <a:gd name="T2" fmla="*/ 0 w 678"/>
                    <a:gd name="T3" fmla="*/ 829 h 829"/>
                    <a:gd name="T4" fmla="*/ 0 w 678"/>
                    <a:gd name="T5" fmla="*/ 0 h 829"/>
                    <a:gd name="T6" fmla="*/ 678 w 678"/>
                    <a:gd name="T7" fmla="*/ 0 h 829"/>
                    <a:gd name="T8" fmla="*/ 678 w 678"/>
                    <a:gd name="T9" fmla="*/ 829 h 829"/>
                    <a:gd name="T10" fmla="*/ 61 w 678"/>
                    <a:gd name="T11" fmla="*/ 768 h 829"/>
                    <a:gd name="T12" fmla="*/ 618 w 678"/>
                    <a:gd name="T13" fmla="*/ 768 h 829"/>
                    <a:gd name="T14" fmla="*/ 618 w 678"/>
                    <a:gd name="T15" fmla="*/ 61 h 829"/>
                    <a:gd name="T16" fmla="*/ 61 w 678"/>
                    <a:gd name="T17" fmla="*/ 61 h 829"/>
                    <a:gd name="T18" fmla="*/ 61 w 678"/>
                    <a:gd name="T19" fmla="*/ 768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8" h="829">
                      <a:moveTo>
                        <a:pt x="678" y="829"/>
                      </a:moveTo>
                      <a:lnTo>
                        <a:pt x="0" y="829"/>
                      </a:lnTo>
                      <a:lnTo>
                        <a:pt x="0" y="0"/>
                      </a:lnTo>
                      <a:lnTo>
                        <a:pt x="678" y="0"/>
                      </a:lnTo>
                      <a:lnTo>
                        <a:pt x="678" y="829"/>
                      </a:lnTo>
                      <a:close/>
                      <a:moveTo>
                        <a:pt x="61" y="768"/>
                      </a:moveTo>
                      <a:lnTo>
                        <a:pt x="618" y="768"/>
                      </a:lnTo>
                      <a:lnTo>
                        <a:pt x="618" y="61"/>
                      </a:lnTo>
                      <a:lnTo>
                        <a:pt x="61" y="61"/>
                      </a:lnTo>
                      <a:lnTo>
                        <a:pt x="61" y="768"/>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00"/>
                </a:p>
              </p:txBody>
            </p:sp>
            <p:sp>
              <p:nvSpPr>
                <p:cNvPr id="107" name="Freeform 7">
                  <a:extLst>
                    <a:ext uri="{FF2B5EF4-FFF2-40B4-BE49-F238E27FC236}">
                      <a16:creationId xmlns:a16="http://schemas.microsoft.com/office/drawing/2014/main" id="{D976478C-132B-45EA-90EC-DF966E1E8D25}"/>
                    </a:ext>
                  </a:extLst>
                </p:cNvPr>
                <p:cNvSpPr>
                  <a:spLocks/>
                </p:cNvSpPr>
                <p:nvPr/>
              </p:nvSpPr>
              <p:spPr bwMode="auto">
                <a:xfrm>
                  <a:off x="4178301" y="1925638"/>
                  <a:ext cx="788988" cy="1044575"/>
                </a:xfrm>
                <a:custGeom>
                  <a:avLst/>
                  <a:gdLst>
                    <a:gd name="T0" fmla="*/ 352 w 365"/>
                    <a:gd name="T1" fmla="*/ 486 h 486"/>
                    <a:gd name="T2" fmla="*/ 13 w 365"/>
                    <a:gd name="T3" fmla="*/ 486 h 486"/>
                    <a:gd name="T4" fmla="*/ 0 w 365"/>
                    <a:gd name="T5" fmla="*/ 472 h 486"/>
                    <a:gd name="T6" fmla="*/ 0 w 365"/>
                    <a:gd name="T7" fmla="*/ 13 h 486"/>
                    <a:gd name="T8" fmla="*/ 13 w 365"/>
                    <a:gd name="T9" fmla="*/ 0 h 486"/>
                    <a:gd name="T10" fmla="*/ 352 w 365"/>
                    <a:gd name="T11" fmla="*/ 0 h 486"/>
                    <a:gd name="T12" fmla="*/ 365 w 365"/>
                    <a:gd name="T13" fmla="*/ 13 h 486"/>
                    <a:gd name="T14" fmla="*/ 365 w 365"/>
                    <a:gd name="T15" fmla="*/ 472 h 486"/>
                    <a:gd name="T16" fmla="*/ 352 w 365"/>
                    <a:gd name="T17"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5" h="486">
                      <a:moveTo>
                        <a:pt x="352" y="486"/>
                      </a:moveTo>
                      <a:cubicBezTo>
                        <a:pt x="13" y="486"/>
                        <a:pt x="13" y="486"/>
                        <a:pt x="13" y="486"/>
                      </a:cubicBezTo>
                      <a:cubicBezTo>
                        <a:pt x="5" y="486"/>
                        <a:pt x="0" y="480"/>
                        <a:pt x="0" y="472"/>
                      </a:cubicBezTo>
                      <a:cubicBezTo>
                        <a:pt x="0" y="13"/>
                        <a:pt x="0" y="13"/>
                        <a:pt x="0" y="13"/>
                      </a:cubicBezTo>
                      <a:cubicBezTo>
                        <a:pt x="0" y="6"/>
                        <a:pt x="5" y="0"/>
                        <a:pt x="13" y="0"/>
                      </a:cubicBezTo>
                      <a:cubicBezTo>
                        <a:pt x="352" y="0"/>
                        <a:pt x="352" y="0"/>
                        <a:pt x="352" y="0"/>
                      </a:cubicBezTo>
                      <a:cubicBezTo>
                        <a:pt x="359" y="0"/>
                        <a:pt x="365" y="6"/>
                        <a:pt x="365" y="13"/>
                      </a:cubicBezTo>
                      <a:cubicBezTo>
                        <a:pt x="365" y="472"/>
                        <a:pt x="365" y="472"/>
                        <a:pt x="365" y="472"/>
                      </a:cubicBezTo>
                      <a:cubicBezTo>
                        <a:pt x="365" y="480"/>
                        <a:pt x="359" y="486"/>
                        <a:pt x="352" y="486"/>
                      </a:cubicBezTo>
                      <a:close/>
                    </a:path>
                  </a:pathLst>
                </a:custGeom>
                <a:pattFill prst="wdDn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00">
                    <a:solidFill>
                      <a:schemeClr val="tx1">
                        <a:lumMod val="65000"/>
                        <a:lumOff val="35000"/>
                      </a:schemeClr>
                    </a:solidFill>
                  </a:endParaRPr>
                </a:p>
              </p:txBody>
            </p:sp>
          </p:grpSp>
          <p:grpSp>
            <p:nvGrpSpPr>
              <p:cNvPr id="98" name="Group 97">
                <a:extLst>
                  <a:ext uri="{FF2B5EF4-FFF2-40B4-BE49-F238E27FC236}">
                    <a16:creationId xmlns:a16="http://schemas.microsoft.com/office/drawing/2014/main" id="{E96C0913-B845-4A2E-BB98-05F14422B0FE}"/>
                  </a:ext>
                </a:extLst>
              </p:cNvPr>
              <p:cNvGrpSpPr/>
              <p:nvPr/>
            </p:nvGrpSpPr>
            <p:grpSpPr>
              <a:xfrm>
                <a:off x="1223624" y="2306527"/>
                <a:ext cx="695042" cy="984998"/>
                <a:chOff x="4556126" y="2624138"/>
                <a:chExt cx="517525" cy="733425"/>
              </a:xfrm>
            </p:grpSpPr>
            <p:sp>
              <p:nvSpPr>
                <p:cNvPr id="99" name="Freeform 16">
                  <a:extLst>
                    <a:ext uri="{FF2B5EF4-FFF2-40B4-BE49-F238E27FC236}">
                      <a16:creationId xmlns:a16="http://schemas.microsoft.com/office/drawing/2014/main" id="{359B6859-6268-477C-8F5C-36048C13C6B7}"/>
                    </a:ext>
                  </a:extLst>
                </p:cNvPr>
                <p:cNvSpPr>
                  <a:spLocks/>
                </p:cNvSpPr>
                <p:nvPr/>
              </p:nvSpPr>
              <p:spPr bwMode="auto">
                <a:xfrm>
                  <a:off x="4556126" y="2843213"/>
                  <a:ext cx="358775" cy="514350"/>
                </a:xfrm>
                <a:custGeom>
                  <a:avLst/>
                  <a:gdLst>
                    <a:gd name="T0" fmla="*/ 111 w 226"/>
                    <a:gd name="T1" fmla="*/ 324 h 324"/>
                    <a:gd name="T2" fmla="*/ 77 w 226"/>
                    <a:gd name="T3" fmla="*/ 251 h 324"/>
                    <a:gd name="T4" fmla="*/ 0 w 226"/>
                    <a:gd name="T5" fmla="*/ 278 h 324"/>
                    <a:gd name="T6" fmla="*/ 116 w 226"/>
                    <a:gd name="T7" fmla="*/ 0 h 324"/>
                    <a:gd name="T8" fmla="*/ 226 w 226"/>
                    <a:gd name="T9" fmla="*/ 45 h 324"/>
                    <a:gd name="T10" fmla="*/ 111 w 226"/>
                    <a:gd name="T11" fmla="*/ 324 h 324"/>
                  </a:gdLst>
                  <a:ahLst/>
                  <a:cxnLst>
                    <a:cxn ang="0">
                      <a:pos x="T0" y="T1"/>
                    </a:cxn>
                    <a:cxn ang="0">
                      <a:pos x="T2" y="T3"/>
                    </a:cxn>
                    <a:cxn ang="0">
                      <a:pos x="T4" y="T5"/>
                    </a:cxn>
                    <a:cxn ang="0">
                      <a:pos x="T6" y="T7"/>
                    </a:cxn>
                    <a:cxn ang="0">
                      <a:pos x="T8" y="T9"/>
                    </a:cxn>
                    <a:cxn ang="0">
                      <a:pos x="T10" y="T11"/>
                    </a:cxn>
                  </a:cxnLst>
                  <a:rect l="0" t="0" r="r" b="b"/>
                  <a:pathLst>
                    <a:path w="226" h="324">
                      <a:moveTo>
                        <a:pt x="111" y="324"/>
                      </a:moveTo>
                      <a:lnTo>
                        <a:pt x="77" y="251"/>
                      </a:lnTo>
                      <a:lnTo>
                        <a:pt x="0" y="278"/>
                      </a:lnTo>
                      <a:lnTo>
                        <a:pt x="116" y="0"/>
                      </a:lnTo>
                      <a:lnTo>
                        <a:pt x="226" y="45"/>
                      </a:lnTo>
                      <a:lnTo>
                        <a:pt x="111" y="324"/>
                      </a:lnTo>
                      <a:close/>
                    </a:path>
                  </a:pathLst>
                </a:custGeom>
                <a:solidFill>
                  <a:srgbClr val="FF2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00"/>
                </a:p>
              </p:txBody>
            </p:sp>
            <p:sp>
              <p:nvSpPr>
                <p:cNvPr id="100" name="Freeform 17">
                  <a:extLst>
                    <a:ext uri="{FF2B5EF4-FFF2-40B4-BE49-F238E27FC236}">
                      <a16:creationId xmlns:a16="http://schemas.microsoft.com/office/drawing/2014/main" id="{DB1EC3C7-1665-4055-90A2-C46A538B74C5}"/>
                    </a:ext>
                  </a:extLst>
                </p:cNvPr>
                <p:cNvSpPr>
                  <a:spLocks/>
                </p:cNvSpPr>
                <p:nvPr/>
              </p:nvSpPr>
              <p:spPr bwMode="auto">
                <a:xfrm>
                  <a:off x="4714876" y="2843213"/>
                  <a:ext cx="358775" cy="514350"/>
                </a:xfrm>
                <a:custGeom>
                  <a:avLst/>
                  <a:gdLst>
                    <a:gd name="T0" fmla="*/ 116 w 226"/>
                    <a:gd name="T1" fmla="*/ 324 h 324"/>
                    <a:gd name="T2" fmla="*/ 150 w 226"/>
                    <a:gd name="T3" fmla="*/ 251 h 324"/>
                    <a:gd name="T4" fmla="*/ 226 w 226"/>
                    <a:gd name="T5" fmla="*/ 278 h 324"/>
                    <a:gd name="T6" fmla="*/ 110 w 226"/>
                    <a:gd name="T7" fmla="*/ 0 h 324"/>
                    <a:gd name="T8" fmla="*/ 0 w 226"/>
                    <a:gd name="T9" fmla="*/ 45 h 324"/>
                    <a:gd name="T10" fmla="*/ 116 w 226"/>
                    <a:gd name="T11" fmla="*/ 324 h 324"/>
                  </a:gdLst>
                  <a:ahLst/>
                  <a:cxnLst>
                    <a:cxn ang="0">
                      <a:pos x="T0" y="T1"/>
                    </a:cxn>
                    <a:cxn ang="0">
                      <a:pos x="T2" y="T3"/>
                    </a:cxn>
                    <a:cxn ang="0">
                      <a:pos x="T4" y="T5"/>
                    </a:cxn>
                    <a:cxn ang="0">
                      <a:pos x="T6" y="T7"/>
                    </a:cxn>
                    <a:cxn ang="0">
                      <a:pos x="T8" y="T9"/>
                    </a:cxn>
                    <a:cxn ang="0">
                      <a:pos x="T10" y="T11"/>
                    </a:cxn>
                  </a:cxnLst>
                  <a:rect l="0" t="0" r="r" b="b"/>
                  <a:pathLst>
                    <a:path w="226" h="324">
                      <a:moveTo>
                        <a:pt x="116" y="324"/>
                      </a:moveTo>
                      <a:lnTo>
                        <a:pt x="150" y="251"/>
                      </a:lnTo>
                      <a:lnTo>
                        <a:pt x="226" y="278"/>
                      </a:lnTo>
                      <a:lnTo>
                        <a:pt x="110" y="0"/>
                      </a:lnTo>
                      <a:lnTo>
                        <a:pt x="0" y="45"/>
                      </a:lnTo>
                      <a:lnTo>
                        <a:pt x="116" y="324"/>
                      </a:lnTo>
                      <a:close/>
                    </a:path>
                  </a:pathLst>
                </a:custGeom>
                <a:solidFill>
                  <a:srgbClr val="FF2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00"/>
                </a:p>
              </p:txBody>
            </p:sp>
            <p:sp>
              <p:nvSpPr>
                <p:cNvPr id="101" name="Freeform 18">
                  <a:extLst>
                    <a:ext uri="{FF2B5EF4-FFF2-40B4-BE49-F238E27FC236}">
                      <a16:creationId xmlns:a16="http://schemas.microsoft.com/office/drawing/2014/main" id="{17B8795F-5550-4CEA-8F09-293670F1C2C0}"/>
                    </a:ext>
                  </a:extLst>
                </p:cNvPr>
                <p:cNvSpPr>
                  <a:spLocks/>
                </p:cNvSpPr>
                <p:nvPr/>
              </p:nvSpPr>
              <p:spPr bwMode="auto">
                <a:xfrm>
                  <a:off x="4559301" y="2624138"/>
                  <a:ext cx="511175" cy="509588"/>
                </a:xfrm>
                <a:custGeom>
                  <a:avLst/>
                  <a:gdLst>
                    <a:gd name="T0" fmla="*/ 237 w 237"/>
                    <a:gd name="T1" fmla="*/ 119 h 237"/>
                    <a:gd name="T2" fmla="*/ 218 w 237"/>
                    <a:gd name="T3" fmla="*/ 145 h 237"/>
                    <a:gd name="T4" fmla="*/ 221 w 237"/>
                    <a:gd name="T5" fmla="*/ 178 h 237"/>
                    <a:gd name="T6" fmla="*/ 191 w 237"/>
                    <a:gd name="T7" fmla="*/ 191 h 237"/>
                    <a:gd name="T8" fmla="*/ 178 w 237"/>
                    <a:gd name="T9" fmla="*/ 222 h 237"/>
                    <a:gd name="T10" fmla="*/ 145 w 237"/>
                    <a:gd name="T11" fmla="*/ 218 h 237"/>
                    <a:gd name="T12" fmla="*/ 118 w 237"/>
                    <a:gd name="T13" fmla="*/ 237 h 237"/>
                    <a:gd name="T14" fmla="*/ 92 w 237"/>
                    <a:gd name="T15" fmla="*/ 218 h 237"/>
                    <a:gd name="T16" fmla="*/ 59 w 237"/>
                    <a:gd name="T17" fmla="*/ 222 h 237"/>
                    <a:gd name="T18" fmla="*/ 46 w 237"/>
                    <a:gd name="T19" fmla="*/ 191 h 237"/>
                    <a:gd name="T20" fmla="*/ 16 w 237"/>
                    <a:gd name="T21" fmla="*/ 178 h 237"/>
                    <a:gd name="T22" fmla="*/ 19 w 237"/>
                    <a:gd name="T23" fmla="*/ 145 h 237"/>
                    <a:gd name="T24" fmla="*/ 0 w 237"/>
                    <a:gd name="T25" fmla="*/ 119 h 237"/>
                    <a:gd name="T26" fmla="*/ 19 w 237"/>
                    <a:gd name="T27" fmla="*/ 92 h 237"/>
                    <a:gd name="T28" fmla="*/ 16 w 237"/>
                    <a:gd name="T29" fmla="*/ 59 h 237"/>
                    <a:gd name="T30" fmla="*/ 46 w 237"/>
                    <a:gd name="T31" fmla="*/ 46 h 237"/>
                    <a:gd name="T32" fmla="*/ 59 w 237"/>
                    <a:gd name="T33" fmla="*/ 16 h 237"/>
                    <a:gd name="T34" fmla="*/ 92 w 237"/>
                    <a:gd name="T35" fmla="*/ 19 h 237"/>
                    <a:gd name="T36" fmla="*/ 118 w 237"/>
                    <a:gd name="T37" fmla="*/ 0 h 237"/>
                    <a:gd name="T38" fmla="*/ 145 w 237"/>
                    <a:gd name="T39" fmla="*/ 19 h 237"/>
                    <a:gd name="T40" fmla="*/ 178 w 237"/>
                    <a:gd name="T41" fmla="*/ 16 h 237"/>
                    <a:gd name="T42" fmla="*/ 191 w 237"/>
                    <a:gd name="T43" fmla="*/ 46 h 237"/>
                    <a:gd name="T44" fmla="*/ 221 w 237"/>
                    <a:gd name="T45" fmla="*/ 59 h 237"/>
                    <a:gd name="T46" fmla="*/ 218 w 237"/>
                    <a:gd name="T47" fmla="*/ 92 h 237"/>
                    <a:gd name="T48" fmla="*/ 237 w 237"/>
                    <a:gd name="T49" fmla="*/ 11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7" h="237">
                      <a:moveTo>
                        <a:pt x="237" y="119"/>
                      </a:moveTo>
                      <a:cubicBezTo>
                        <a:pt x="237" y="129"/>
                        <a:pt x="220" y="136"/>
                        <a:pt x="218" y="145"/>
                      </a:cubicBezTo>
                      <a:cubicBezTo>
                        <a:pt x="215" y="155"/>
                        <a:pt x="226" y="170"/>
                        <a:pt x="221" y="178"/>
                      </a:cubicBezTo>
                      <a:cubicBezTo>
                        <a:pt x="217" y="186"/>
                        <a:pt x="198" y="185"/>
                        <a:pt x="191" y="191"/>
                      </a:cubicBezTo>
                      <a:cubicBezTo>
                        <a:pt x="184" y="198"/>
                        <a:pt x="186" y="217"/>
                        <a:pt x="178" y="222"/>
                      </a:cubicBezTo>
                      <a:cubicBezTo>
                        <a:pt x="170" y="226"/>
                        <a:pt x="155" y="216"/>
                        <a:pt x="145" y="218"/>
                      </a:cubicBezTo>
                      <a:cubicBezTo>
                        <a:pt x="136" y="221"/>
                        <a:pt x="128" y="237"/>
                        <a:pt x="118" y="237"/>
                      </a:cubicBezTo>
                      <a:cubicBezTo>
                        <a:pt x="109" y="237"/>
                        <a:pt x="101" y="221"/>
                        <a:pt x="92" y="218"/>
                      </a:cubicBezTo>
                      <a:cubicBezTo>
                        <a:pt x="82" y="216"/>
                        <a:pt x="67" y="226"/>
                        <a:pt x="59" y="222"/>
                      </a:cubicBezTo>
                      <a:cubicBezTo>
                        <a:pt x="51" y="217"/>
                        <a:pt x="52" y="198"/>
                        <a:pt x="46" y="191"/>
                      </a:cubicBezTo>
                      <a:cubicBezTo>
                        <a:pt x="39" y="185"/>
                        <a:pt x="20" y="186"/>
                        <a:pt x="16" y="178"/>
                      </a:cubicBezTo>
                      <a:cubicBezTo>
                        <a:pt x="11" y="170"/>
                        <a:pt x="22" y="155"/>
                        <a:pt x="19" y="145"/>
                      </a:cubicBezTo>
                      <a:cubicBezTo>
                        <a:pt x="17" y="136"/>
                        <a:pt x="0" y="129"/>
                        <a:pt x="0" y="119"/>
                      </a:cubicBezTo>
                      <a:cubicBezTo>
                        <a:pt x="0" y="109"/>
                        <a:pt x="17" y="101"/>
                        <a:pt x="19" y="92"/>
                      </a:cubicBezTo>
                      <a:cubicBezTo>
                        <a:pt x="22" y="82"/>
                        <a:pt x="11" y="67"/>
                        <a:pt x="16" y="59"/>
                      </a:cubicBezTo>
                      <a:cubicBezTo>
                        <a:pt x="20" y="51"/>
                        <a:pt x="39" y="53"/>
                        <a:pt x="46" y="46"/>
                      </a:cubicBezTo>
                      <a:cubicBezTo>
                        <a:pt x="52" y="39"/>
                        <a:pt x="51" y="21"/>
                        <a:pt x="59" y="16"/>
                      </a:cubicBezTo>
                      <a:cubicBezTo>
                        <a:pt x="67" y="11"/>
                        <a:pt x="82" y="22"/>
                        <a:pt x="92" y="19"/>
                      </a:cubicBezTo>
                      <a:cubicBezTo>
                        <a:pt x="101" y="17"/>
                        <a:pt x="109" y="0"/>
                        <a:pt x="118" y="0"/>
                      </a:cubicBezTo>
                      <a:cubicBezTo>
                        <a:pt x="128" y="0"/>
                        <a:pt x="136" y="17"/>
                        <a:pt x="145" y="19"/>
                      </a:cubicBezTo>
                      <a:cubicBezTo>
                        <a:pt x="155" y="22"/>
                        <a:pt x="170" y="11"/>
                        <a:pt x="178" y="16"/>
                      </a:cubicBezTo>
                      <a:cubicBezTo>
                        <a:pt x="186" y="21"/>
                        <a:pt x="184" y="39"/>
                        <a:pt x="191" y="46"/>
                      </a:cubicBezTo>
                      <a:cubicBezTo>
                        <a:pt x="198" y="53"/>
                        <a:pt x="217" y="51"/>
                        <a:pt x="221" y="59"/>
                      </a:cubicBezTo>
                      <a:cubicBezTo>
                        <a:pt x="226" y="67"/>
                        <a:pt x="215" y="82"/>
                        <a:pt x="218" y="92"/>
                      </a:cubicBezTo>
                      <a:cubicBezTo>
                        <a:pt x="220" y="101"/>
                        <a:pt x="237" y="109"/>
                        <a:pt x="237" y="119"/>
                      </a:cubicBezTo>
                      <a:close/>
                    </a:path>
                  </a:pathLst>
                </a:custGeom>
                <a:solidFill>
                  <a:srgbClr val="FFAD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00"/>
                </a:p>
              </p:txBody>
            </p:sp>
            <p:sp>
              <p:nvSpPr>
                <p:cNvPr id="102" name="Oval 19">
                  <a:extLst>
                    <a:ext uri="{FF2B5EF4-FFF2-40B4-BE49-F238E27FC236}">
                      <a16:creationId xmlns:a16="http://schemas.microsoft.com/office/drawing/2014/main" id="{4C1AB393-0200-4E10-83BF-82F79EFB371E}"/>
                    </a:ext>
                  </a:extLst>
                </p:cNvPr>
                <p:cNvSpPr>
                  <a:spLocks noChangeArrowheads="1"/>
                </p:cNvSpPr>
                <p:nvPr/>
              </p:nvSpPr>
              <p:spPr bwMode="auto">
                <a:xfrm>
                  <a:off x="4649788" y="2714625"/>
                  <a:ext cx="330200" cy="328613"/>
                </a:xfrm>
                <a:prstGeom prst="ellipse">
                  <a:avLst/>
                </a:prstGeom>
                <a:solidFill>
                  <a:srgbClr val="FFD5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00"/>
                </a:p>
              </p:txBody>
            </p:sp>
            <p:sp>
              <p:nvSpPr>
                <p:cNvPr id="103" name="Oval 20">
                  <a:extLst>
                    <a:ext uri="{FF2B5EF4-FFF2-40B4-BE49-F238E27FC236}">
                      <a16:creationId xmlns:a16="http://schemas.microsoft.com/office/drawing/2014/main" id="{DBE740FB-AC94-48B6-922F-789A5900FC44}"/>
                    </a:ext>
                  </a:extLst>
                </p:cNvPr>
                <p:cNvSpPr>
                  <a:spLocks noChangeArrowheads="1"/>
                </p:cNvSpPr>
                <p:nvPr/>
              </p:nvSpPr>
              <p:spPr bwMode="auto">
                <a:xfrm>
                  <a:off x="4848226" y="2779713"/>
                  <a:ext cx="82550" cy="809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00"/>
                </a:p>
              </p:txBody>
            </p:sp>
            <p:sp>
              <p:nvSpPr>
                <p:cNvPr id="104" name="Oval 21">
                  <a:extLst>
                    <a:ext uri="{FF2B5EF4-FFF2-40B4-BE49-F238E27FC236}">
                      <a16:creationId xmlns:a16="http://schemas.microsoft.com/office/drawing/2014/main" id="{0EAE740D-D1AA-4AFF-8DDD-1F47E14E8D38}"/>
                    </a:ext>
                  </a:extLst>
                </p:cNvPr>
                <p:cNvSpPr>
                  <a:spLocks noChangeArrowheads="1"/>
                </p:cNvSpPr>
                <p:nvPr/>
              </p:nvSpPr>
              <p:spPr bwMode="auto">
                <a:xfrm>
                  <a:off x="4891088" y="2890838"/>
                  <a:ext cx="39688" cy="396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000"/>
                </a:p>
              </p:txBody>
            </p:sp>
          </p:grpSp>
        </p:grpSp>
        <p:sp>
          <p:nvSpPr>
            <p:cNvPr id="96" name="TextBox 95">
              <a:extLst>
                <a:ext uri="{FF2B5EF4-FFF2-40B4-BE49-F238E27FC236}">
                  <a16:creationId xmlns:a16="http://schemas.microsoft.com/office/drawing/2014/main" id="{14F6CD8B-A9A4-40AA-B3A2-90E6DFBCB65B}"/>
                </a:ext>
              </a:extLst>
            </p:cNvPr>
            <p:cNvSpPr txBox="1"/>
            <p:nvPr/>
          </p:nvSpPr>
          <p:spPr>
            <a:xfrm>
              <a:off x="7357130" y="1309263"/>
              <a:ext cx="1129505" cy="878938"/>
            </a:xfrm>
            <a:prstGeom prst="rect">
              <a:avLst/>
            </a:prstGeom>
            <a:noFill/>
            <a:ln>
              <a:noFill/>
            </a:ln>
          </p:spPr>
          <p:txBody>
            <a:bodyPr wrap="square" lIns="0" tIns="0" rIns="0" bIns="0" rtlCol="0">
              <a:spAutoFit/>
            </a:bodyPr>
            <a:lstStyle/>
            <a:p>
              <a:pPr algn="ctr"/>
              <a:r>
                <a:rPr lang="en-US" sz="1000" b="1" dirty="0">
                  <a:solidFill>
                    <a:schemeClr val="tx1">
                      <a:lumMod val="65000"/>
                      <a:lumOff val="35000"/>
                    </a:schemeClr>
                  </a:solidFill>
                </a:rPr>
                <a:t>SAP Certified in </a:t>
              </a:r>
            </a:p>
            <a:p>
              <a:pPr algn="ctr"/>
              <a:r>
                <a:rPr lang="en-US" sz="1000" b="1" dirty="0">
                  <a:solidFill>
                    <a:schemeClr val="tx1">
                      <a:lumMod val="65000"/>
                      <a:lumOff val="35000"/>
                    </a:schemeClr>
                  </a:solidFill>
                </a:rPr>
                <a:t>Hosting Operations</a:t>
              </a:r>
            </a:p>
          </p:txBody>
        </p:sp>
      </p:grpSp>
      <p:pic>
        <p:nvPicPr>
          <p:cNvPr id="7" name="Picture 6">
            <a:extLst>
              <a:ext uri="{FF2B5EF4-FFF2-40B4-BE49-F238E27FC236}">
                <a16:creationId xmlns:a16="http://schemas.microsoft.com/office/drawing/2014/main" id="{05581FBC-4628-4676-BAD8-F84647BDF19B}"/>
              </a:ext>
            </a:extLst>
          </p:cNvPr>
          <p:cNvPicPr>
            <a:picLocks noChangeAspect="1"/>
          </p:cNvPicPr>
          <p:nvPr/>
        </p:nvPicPr>
        <p:blipFill>
          <a:blip r:embed="rId4"/>
          <a:stretch>
            <a:fillRect/>
          </a:stretch>
        </p:blipFill>
        <p:spPr>
          <a:xfrm>
            <a:off x="6423683" y="1879464"/>
            <a:ext cx="1782501" cy="2476982"/>
          </a:xfrm>
          <a:prstGeom prst="rect">
            <a:avLst/>
          </a:prstGeom>
          <a:ln w="3175">
            <a:solidFill>
              <a:schemeClr val="tx1"/>
            </a:solidFill>
          </a:ln>
        </p:spPr>
      </p:pic>
      <p:pic>
        <p:nvPicPr>
          <p:cNvPr id="8" name="Picture 7">
            <a:extLst>
              <a:ext uri="{FF2B5EF4-FFF2-40B4-BE49-F238E27FC236}">
                <a16:creationId xmlns:a16="http://schemas.microsoft.com/office/drawing/2014/main" id="{1F3566E7-0DA5-40B1-8D4D-49E6D808A594}"/>
              </a:ext>
            </a:extLst>
          </p:cNvPr>
          <p:cNvPicPr>
            <a:picLocks noChangeAspect="1"/>
          </p:cNvPicPr>
          <p:nvPr/>
        </p:nvPicPr>
        <p:blipFill>
          <a:blip r:embed="rId5"/>
          <a:stretch>
            <a:fillRect/>
          </a:stretch>
        </p:blipFill>
        <p:spPr>
          <a:xfrm>
            <a:off x="5851237" y="1495026"/>
            <a:ext cx="1782501" cy="2494344"/>
          </a:xfrm>
          <a:prstGeom prst="rect">
            <a:avLst/>
          </a:prstGeom>
          <a:ln w="3175">
            <a:solidFill>
              <a:schemeClr val="tx1"/>
            </a:solidFill>
          </a:ln>
        </p:spPr>
      </p:pic>
      <p:pic>
        <p:nvPicPr>
          <p:cNvPr id="9" name="Picture 8">
            <a:extLst>
              <a:ext uri="{FF2B5EF4-FFF2-40B4-BE49-F238E27FC236}">
                <a16:creationId xmlns:a16="http://schemas.microsoft.com/office/drawing/2014/main" id="{D49B4344-6A1F-401D-B292-18BCA061D7B4}"/>
              </a:ext>
            </a:extLst>
          </p:cNvPr>
          <p:cNvPicPr>
            <a:picLocks noChangeAspect="1"/>
          </p:cNvPicPr>
          <p:nvPr/>
        </p:nvPicPr>
        <p:blipFill>
          <a:blip r:embed="rId6"/>
          <a:stretch>
            <a:fillRect/>
          </a:stretch>
        </p:blipFill>
        <p:spPr>
          <a:xfrm>
            <a:off x="5285264" y="1120971"/>
            <a:ext cx="1782501" cy="2476982"/>
          </a:xfrm>
          <a:prstGeom prst="rect">
            <a:avLst/>
          </a:prstGeom>
          <a:ln w="3175">
            <a:solidFill>
              <a:schemeClr val="tx1"/>
            </a:solidFill>
          </a:ln>
        </p:spPr>
      </p:pic>
      <p:pic>
        <p:nvPicPr>
          <p:cNvPr id="10" name="Picture 9">
            <a:extLst>
              <a:ext uri="{FF2B5EF4-FFF2-40B4-BE49-F238E27FC236}">
                <a16:creationId xmlns:a16="http://schemas.microsoft.com/office/drawing/2014/main" id="{41033663-6892-4A83-ACDA-5A367216224C}"/>
              </a:ext>
            </a:extLst>
          </p:cNvPr>
          <p:cNvPicPr>
            <a:picLocks noChangeAspect="1"/>
          </p:cNvPicPr>
          <p:nvPr/>
        </p:nvPicPr>
        <p:blipFill>
          <a:blip r:embed="rId7"/>
          <a:stretch>
            <a:fillRect/>
          </a:stretch>
        </p:blipFill>
        <p:spPr>
          <a:xfrm>
            <a:off x="4744587" y="726810"/>
            <a:ext cx="1759352" cy="2494344"/>
          </a:xfrm>
          <a:prstGeom prst="rect">
            <a:avLst/>
          </a:prstGeom>
          <a:ln w="3175">
            <a:solidFill>
              <a:schemeClr val="tx1"/>
            </a:solidFill>
          </a:ln>
        </p:spPr>
      </p:pic>
    </p:spTree>
    <p:extLst>
      <p:ext uri="{BB962C8B-B14F-4D97-AF65-F5344CB8AC3E}">
        <p14:creationId xmlns:p14="http://schemas.microsoft.com/office/powerpoint/2010/main" val="2160716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950" y="367275"/>
            <a:ext cx="7537450" cy="369322"/>
          </a:xfrm>
        </p:spPr>
        <p:txBody>
          <a:bodyPr/>
          <a:lstStyle/>
          <a:p>
            <a:r>
              <a:rPr lang="en-US" dirty="0"/>
              <a:t>SIFY’s SAP HANA GRID</a:t>
            </a:r>
            <a:endParaRPr lang="en-GB" dirty="0"/>
          </a:p>
        </p:txBody>
      </p:sp>
      <p:pic>
        <p:nvPicPr>
          <p:cNvPr id="8" name="Picture 7"/>
          <p:cNvPicPr>
            <a:picLocks noChangeAspect="1"/>
          </p:cNvPicPr>
          <p:nvPr/>
        </p:nvPicPr>
        <p:blipFill>
          <a:blip r:embed="rId3"/>
          <a:stretch>
            <a:fillRect/>
          </a:stretch>
        </p:blipFill>
        <p:spPr>
          <a:xfrm>
            <a:off x="361951" y="1226664"/>
            <a:ext cx="4626860" cy="3029614"/>
          </a:xfrm>
          <a:prstGeom prst="rect">
            <a:avLst/>
          </a:prstGeom>
        </p:spPr>
      </p:pic>
      <p:sp>
        <p:nvSpPr>
          <p:cNvPr id="11" name="Text Placeholder 3">
            <a:extLst>
              <a:ext uri="{FF2B5EF4-FFF2-40B4-BE49-F238E27FC236}">
                <a16:creationId xmlns:a16="http://schemas.microsoft.com/office/drawing/2014/main" id="{55BB3B68-C1DE-4E8B-95AB-CC50C6A9865D}"/>
              </a:ext>
            </a:extLst>
          </p:cNvPr>
          <p:cNvSpPr txBox="1">
            <a:spLocks/>
          </p:cNvSpPr>
          <p:nvPr/>
        </p:nvSpPr>
        <p:spPr>
          <a:xfrm>
            <a:off x="5173757" y="1079126"/>
            <a:ext cx="3437710" cy="3509682"/>
          </a:xfrm>
          <a:prstGeom prst="rect">
            <a:avLst/>
          </a:prstGeom>
        </p:spPr>
        <p:txBody>
          <a:bodyPr>
            <a:normAutofit fontScale="70000" lnSpcReduction="20000"/>
          </a:bodyPr>
          <a:lstStyle>
            <a:lvl1pPr marL="302355" indent="-302355" algn="l" defTabSz="1219018" rtl="0" eaLnBrk="1" latinLnBrk="0" hangingPunct="1">
              <a:lnSpc>
                <a:spcPct val="90000"/>
              </a:lnSpc>
              <a:spcBef>
                <a:spcPts val="800"/>
              </a:spcBef>
              <a:buFont typeface="Arial" pitchFamily="34" charset="0"/>
              <a:buChar char="•"/>
              <a:defRPr sz="2133" kern="1200">
                <a:solidFill>
                  <a:srgbClr val="595959"/>
                </a:solidFill>
                <a:latin typeface="Trebuchet MS" pitchFamily="34" charset="0"/>
                <a:ea typeface="+mn-ea"/>
                <a:cs typeface="+mn-cs"/>
              </a:defRPr>
            </a:lvl1pPr>
            <a:lvl2pPr marL="758286" indent="-380942" algn="l" defTabSz="1219018" rtl="0" eaLnBrk="1" latinLnBrk="0" hangingPunct="1">
              <a:lnSpc>
                <a:spcPct val="90000"/>
              </a:lnSpc>
              <a:spcBef>
                <a:spcPts val="800"/>
              </a:spcBef>
              <a:buFont typeface="Arial" pitchFamily="34" charset="0"/>
              <a:buChar char="–"/>
              <a:defRPr sz="1867" kern="1200">
                <a:solidFill>
                  <a:srgbClr val="595959"/>
                </a:solidFill>
                <a:latin typeface="Trebuchet MS" pitchFamily="34" charset="0"/>
                <a:ea typeface="+mn-ea"/>
                <a:cs typeface="+mn-cs"/>
              </a:defRPr>
            </a:lvl2pPr>
            <a:lvl3pPr marL="1523771" indent="-304754" algn="l" defTabSz="1219018" rtl="0" eaLnBrk="1" latinLnBrk="0" hangingPunct="1">
              <a:lnSpc>
                <a:spcPct val="90000"/>
              </a:lnSpc>
              <a:spcBef>
                <a:spcPts val="800"/>
              </a:spcBef>
              <a:buFont typeface="Arial" pitchFamily="34" charset="0"/>
              <a:buChar char="•"/>
              <a:defRPr sz="1600" kern="1200">
                <a:solidFill>
                  <a:srgbClr val="595959"/>
                </a:solidFill>
                <a:latin typeface="Trebuchet MS" pitchFamily="34" charset="0"/>
                <a:ea typeface="+mn-ea"/>
                <a:cs typeface="+mn-cs"/>
              </a:defRPr>
            </a:lvl3pPr>
            <a:lvl4pPr marL="2133280" indent="-304754" algn="l" defTabSz="1219018" rtl="0" eaLnBrk="1" latinLnBrk="0" hangingPunct="1">
              <a:lnSpc>
                <a:spcPct val="90000"/>
              </a:lnSpc>
              <a:spcBef>
                <a:spcPts val="800"/>
              </a:spcBef>
              <a:buFont typeface="Arial" pitchFamily="34" charset="0"/>
              <a:buChar char="–"/>
              <a:defRPr sz="1467" kern="1200">
                <a:solidFill>
                  <a:srgbClr val="595959"/>
                </a:solidFill>
                <a:latin typeface="Trebuchet MS" pitchFamily="34" charset="0"/>
                <a:ea typeface="+mn-ea"/>
                <a:cs typeface="+mn-cs"/>
              </a:defRPr>
            </a:lvl4pPr>
            <a:lvl5pPr marL="2742789" indent="-304754" algn="l" defTabSz="1219018" rtl="0" eaLnBrk="1" latinLnBrk="0" hangingPunct="1">
              <a:lnSpc>
                <a:spcPct val="90000"/>
              </a:lnSpc>
              <a:spcBef>
                <a:spcPts val="800"/>
              </a:spcBef>
              <a:buFont typeface="Arial" pitchFamily="34" charset="0"/>
              <a:buChar char="»"/>
              <a:defRPr sz="1467" kern="1200">
                <a:solidFill>
                  <a:srgbClr val="595959"/>
                </a:solidFill>
                <a:latin typeface="Trebuchet MS" pitchFamily="34" charset="0"/>
                <a:ea typeface="+mn-ea"/>
                <a:cs typeface="+mn-cs"/>
              </a:defRPr>
            </a:lvl5pPr>
            <a:lvl6pPr marL="3352298" indent="-304754" algn="l" defTabSz="1219018"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1806" indent="-304754" algn="l" defTabSz="1219018"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315" indent="-304754" algn="l" defTabSz="1219018"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0824" indent="-304754" algn="l" defTabSz="1219018"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160731" indent="-160731" algn="just">
              <a:lnSpc>
                <a:spcPct val="120000"/>
              </a:lnSpc>
            </a:pPr>
            <a:r>
              <a:rPr lang="en-IN" sz="1600" dirty="0"/>
              <a:t>Enterprise Network Perimeter Security (FW/IPS).</a:t>
            </a:r>
          </a:p>
          <a:p>
            <a:pPr marL="160731" indent="-160731" algn="just">
              <a:lnSpc>
                <a:spcPct val="120000"/>
              </a:lnSpc>
            </a:pPr>
            <a:r>
              <a:rPr lang="en-IN" sz="1600" dirty="0"/>
              <a:t>Enterprise network grid with 10Gig reserve throughput for production traffic.</a:t>
            </a:r>
          </a:p>
          <a:p>
            <a:pPr marL="160731" indent="-160731" algn="just">
              <a:lnSpc>
                <a:spcPct val="120000"/>
              </a:lnSpc>
            </a:pPr>
            <a:r>
              <a:rPr lang="en-IN" sz="1600" dirty="0"/>
              <a:t>Enterprise Hypervisor VMware platform with reserved resource as per SAP guideline.</a:t>
            </a:r>
          </a:p>
          <a:p>
            <a:pPr marL="160731" indent="-160731" algn="just">
              <a:lnSpc>
                <a:spcPct val="120000"/>
              </a:lnSpc>
            </a:pPr>
            <a:r>
              <a:rPr lang="en-IN" sz="1600" dirty="0"/>
              <a:t>HANA certified all flash Storage SAN on 16 G FC protocol for high throughput,  IOPS and low latency.</a:t>
            </a:r>
          </a:p>
          <a:p>
            <a:pPr marL="160731" indent="-160731" algn="just">
              <a:lnSpc>
                <a:spcPct val="120000"/>
              </a:lnSpc>
            </a:pPr>
            <a:r>
              <a:rPr lang="en-IN" sz="1600" dirty="0"/>
              <a:t>VMware - HANA best practice, anti-affinity rule strictly followed for high availability.</a:t>
            </a:r>
          </a:p>
          <a:p>
            <a:pPr marL="160731" indent="-160731" algn="just">
              <a:lnSpc>
                <a:spcPct val="120000"/>
              </a:lnSpc>
            </a:pPr>
            <a:r>
              <a:rPr lang="en-IN" sz="1600" dirty="0"/>
              <a:t>HANA KPI is maintained at all level to adhere to SAP guideline and  certification.</a:t>
            </a:r>
          </a:p>
          <a:p>
            <a:pPr marL="160731" indent="-160731" algn="just">
              <a:lnSpc>
                <a:spcPct val="120000"/>
              </a:lnSpc>
            </a:pPr>
            <a:r>
              <a:rPr lang="en-IN" sz="1600" dirty="0"/>
              <a:t>Isolated  network adapters for backup, management and monitoring traffic.</a:t>
            </a:r>
          </a:p>
          <a:p>
            <a:pPr marL="160731" indent="-160731" algn="just">
              <a:lnSpc>
                <a:spcPct val="120000"/>
              </a:lnSpc>
            </a:pPr>
            <a:r>
              <a:rPr lang="en-IN" sz="1600" dirty="0"/>
              <a:t>Enterprise disk-based Backup grid with Geo vaulting remote copy</a:t>
            </a:r>
          </a:p>
          <a:p>
            <a:pPr marL="160731" indent="-160731" algn="just">
              <a:lnSpc>
                <a:spcPct val="120000"/>
              </a:lnSpc>
            </a:pPr>
            <a:endParaRPr lang="en-IN" sz="1600" dirty="0"/>
          </a:p>
        </p:txBody>
      </p:sp>
    </p:spTree>
    <p:extLst>
      <p:ext uri="{BB962C8B-B14F-4D97-AF65-F5344CB8AC3E}">
        <p14:creationId xmlns:p14="http://schemas.microsoft.com/office/powerpoint/2010/main" val="37418071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ify New Theme">
  <a:themeElements>
    <a:clrScheme name="Sify new theme">
      <a:dk1>
        <a:sysClr val="windowText" lastClr="000000"/>
      </a:dk1>
      <a:lt1>
        <a:sysClr val="window" lastClr="FFFFFF"/>
      </a:lt1>
      <a:dk2>
        <a:srgbClr val="1F497D"/>
      </a:dk2>
      <a:lt2>
        <a:srgbClr val="EEECE1"/>
      </a:lt2>
      <a:accent1>
        <a:srgbClr val="95B3D7"/>
      </a:accent1>
      <a:accent2>
        <a:srgbClr val="D99694"/>
      </a:accent2>
      <a:accent3>
        <a:srgbClr val="C3D69B"/>
      </a:accent3>
      <a:accent4>
        <a:srgbClr val="B2A2C7"/>
      </a:accent4>
      <a:accent5>
        <a:srgbClr val="92CDDC"/>
      </a:accent5>
      <a:accent6>
        <a:srgbClr val="FAC08F"/>
      </a:accent6>
      <a:hlink>
        <a:srgbClr val="0000FF"/>
      </a:hlink>
      <a:folHlink>
        <a:srgbClr val="800080"/>
      </a:folHlink>
    </a:clrScheme>
    <a:fontScheme name="Sify New Them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_" id="{3ABE66E9-EAC3-49D9-B687-2E58DC9B0D92}" vid="{73A6C79C-FD6C-4D61-93FC-3B0256B9C1B2}"/>
    </a:ext>
  </a:extLst>
</a:theme>
</file>

<file path=ppt/theme/theme2.xml><?xml version="1.0" encoding="utf-8"?>
<a:theme xmlns:a="http://schemas.openxmlformats.org/drawingml/2006/main" name="1_Sify New Theme">
  <a:themeElements>
    <a:clrScheme name="Sify new theme">
      <a:dk1>
        <a:sysClr val="windowText" lastClr="000000"/>
      </a:dk1>
      <a:lt1>
        <a:sysClr val="window" lastClr="FFFFFF"/>
      </a:lt1>
      <a:dk2>
        <a:srgbClr val="1F497D"/>
      </a:dk2>
      <a:lt2>
        <a:srgbClr val="EEECE1"/>
      </a:lt2>
      <a:accent1>
        <a:srgbClr val="95B3D7"/>
      </a:accent1>
      <a:accent2>
        <a:srgbClr val="D99694"/>
      </a:accent2>
      <a:accent3>
        <a:srgbClr val="C3D69B"/>
      </a:accent3>
      <a:accent4>
        <a:srgbClr val="B2A2C7"/>
      </a:accent4>
      <a:accent5>
        <a:srgbClr val="92CDDC"/>
      </a:accent5>
      <a:accent6>
        <a:srgbClr val="FAC08F"/>
      </a:accent6>
      <a:hlink>
        <a:srgbClr val="0000FF"/>
      </a:hlink>
      <a:folHlink>
        <a:srgbClr val="800080"/>
      </a:folHlink>
    </a:clrScheme>
    <a:fontScheme name="Sify New Them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Sify-new-template-potx</Template>
  <TotalTime>908</TotalTime>
  <Words>4214</Words>
  <Application>Microsoft Office PowerPoint</Application>
  <PresentationFormat>On-screen Show (16:9)</PresentationFormat>
  <Paragraphs>689</Paragraphs>
  <Slides>38</Slides>
  <Notes>23</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Sify New Theme</vt:lpstr>
      <vt:lpstr>1_Sify New Theme</vt:lpstr>
      <vt:lpstr>PowerPoint Presentation</vt:lpstr>
      <vt:lpstr>Sap - EXPERIENCE ADVANTAGE</vt:lpstr>
      <vt:lpstr>SIFY’s engagement TEAM</vt:lpstr>
      <vt:lpstr>SIFY TEAM</vt:lpstr>
      <vt:lpstr>Snapshot of sify’s sap offerings…</vt:lpstr>
      <vt:lpstr>SAP Practice </vt:lpstr>
      <vt:lpstr>MATURE SAP PRACTICE</vt:lpstr>
      <vt:lpstr>SAP Certified GRID</vt:lpstr>
      <vt:lpstr>SIFY’s SAP HANA GRID</vt:lpstr>
      <vt:lpstr>Technology Capabilities </vt:lpstr>
      <vt:lpstr>Automation </vt:lpstr>
      <vt:lpstr>ITSM tool Capability</vt:lpstr>
      <vt:lpstr>Monitoring Landscape </vt:lpstr>
      <vt:lpstr>Dashboards &amp; MIS Reporting</vt:lpstr>
      <vt:lpstr>PARTIAL LIST OF Sify’s SAP HANA Customers</vt:lpstr>
      <vt:lpstr>PARTIAL LIST OF Sify’s SAP DR Customers</vt:lpstr>
      <vt:lpstr>Sify’S SAP CLOUD</vt:lpstr>
      <vt:lpstr>SIFY’s SAP HANA GRID</vt:lpstr>
      <vt:lpstr>Rich experience of SAP migrations &amp; DR</vt:lpstr>
      <vt:lpstr>SAP APPLICATION MANAGED SERVICES</vt:lpstr>
      <vt:lpstr>Manage. Monitor. Automate</vt:lpstr>
      <vt:lpstr>COMPLEX migrations - TATA sponge – SAP Carveout </vt:lpstr>
      <vt:lpstr>SEForge- S/4 HANA migration to sify cloud</vt:lpstr>
      <vt:lpstr>Tata STEEL MINING - S/4 HANA Deployment on hybrid cloud</vt:lpstr>
      <vt:lpstr>RCI Industries – S/4 HANA Implementation &amp; AMS</vt:lpstr>
      <vt:lpstr>Emami Cement – SAP S/4 HANA DR</vt:lpstr>
      <vt:lpstr>Highlights of proposed solution for M&amp;M</vt:lpstr>
      <vt:lpstr>Proposed architecture</vt:lpstr>
      <vt:lpstr>Infra configurations in DC : HANA and non-hana</vt:lpstr>
      <vt:lpstr>Infra configurations in NDR : HANA and non-hana</vt:lpstr>
      <vt:lpstr>MIGRATION APPROACH</vt:lpstr>
      <vt:lpstr>MIGRATION APPROACH</vt:lpstr>
      <vt:lpstr>High level Activities</vt:lpstr>
      <vt:lpstr>DC – NDR replication for clustered environment</vt:lpstr>
      <vt:lpstr>Sify’s disaster recovery APPROACH for Non Clustered Systems</vt:lpstr>
      <vt:lpstr>WHY SIFY FOR SAP MIGRATION, INFRASTRUCTURE AND MANAGEMENT?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Subhasish Dhar</dc:creator>
  <cp:keywords>Neha Bhasin Chawla</cp:keywords>
  <cp:lastModifiedBy>Murali.J  Janakiraman</cp:lastModifiedBy>
  <cp:revision>34</cp:revision>
  <dcterms:created xsi:type="dcterms:W3CDTF">2021-01-05T11:04:23Z</dcterms:created>
  <dcterms:modified xsi:type="dcterms:W3CDTF">2023-09-19T06:53:30Z</dcterms:modified>
</cp:coreProperties>
</file>