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sldIdLst>
    <p:sldId id="619" r:id="rId2"/>
    <p:sldId id="430" r:id="rId3"/>
    <p:sldId id="431" r:id="rId4"/>
    <p:sldId id="432" r:id="rId5"/>
    <p:sldId id="606" r:id="rId6"/>
    <p:sldId id="608" r:id="rId7"/>
    <p:sldId id="440" r:id="rId8"/>
    <p:sldId id="609" r:id="rId9"/>
    <p:sldId id="620" r:id="rId10"/>
    <p:sldId id="610" r:id="rId11"/>
    <p:sldId id="614" r:id="rId12"/>
    <p:sldId id="615" r:id="rId13"/>
    <p:sldId id="616" r:id="rId14"/>
    <p:sldId id="617" r:id="rId15"/>
    <p:sldId id="441" r:id="rId16"/>
    <p:sldId id="586" r:id="rId17"/>
    <p:sldId id="603" r:id="rId18"/>
    <p:sldId id="367" r:id="rId19"/>
    <p:sldId id="588" r:id="rId20"/>
    <p:sldId id="602" r:id="rId21"/>
    <p:sldId id="435" r:id="rId22"/>
    <p:sldId id="436" r:id="rId23"/>
    <p:sldId id="618" r:id="rId24"/>
    <p:sldId id="611" r:id="rId25"/>
    <p:sldId id="605" r:id="rId26"/>
    <p:sldId id="621" r:id="rId27"/>
    <p:sldId id="542" r:id="rId28"/>
    <p:sldId id="544" r:id="rId29"/>
    <p:sldId id="545" r:id="rId30"/>
    <p:sldId id="622" r:id="rId31"/>
    <p:sldId id="353" r:id="rId32"/>
    <p:sldId id="317" r:id="rId33"/>
    <p:sldId id="354" r:id="rId34"/>
    <p:sldId id="357" r:id="rId35"/>
    <p:sldId id="623" r:id="rId36"/>
    <p:sldId id="360" r:id="rId37"/>
    <p:sldId id="362" r:id="rId38"/>
    <p:sldId id="364" r:id="rId39"/>
    <p:sldId id="365" r:id="rId40"/>
    <p:sldId id="263" r:id="rId41"/>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orient="horz" pos="2981"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199DC"/>
    <a:srgbClr val="3C7CDD"/>
    <a:srgbClr val="5D7BAE"/>
    <a:srgbClr val="10253F"/>
    <a:srgbClr val="858586"/>
    <a:srgbClr val="BDD70C"/>
    <a:srgbClr val="C3D89C"/>
    <a:srgbClr val="93CFDE"/>
    <a:srgbClr val="FDD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79" autoAdjust="0"/>
  </p:normalViewPr>
  <p:slideViewPr>
    <p:cSldViewPr showGuides="1">
      <p:cViewPr varScale="1">
        <p:scale>
          <a:sx n="154" d="100"/>
          <a:sy n="154" d="100"/>
        </p:scale>
        <p:origin x="420" y="144"/>
      </p:cViewPr>
      <p:guideLst>
        <p:guide orient="horz" pos="667"/>
        <p:guide orient="horz" pos="2981"/>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90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792BA-FD9C-454F-8594-5C1E9078FFE1}"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6507E110-3B82-2A4D-BA04-25FA3AD98072}">
      <dgm:prSet phldrT="[Text]"/>
      <dgm:spPr/>
      <dgm:t>
        <a:bodyPr/>
        <a:lstStyle/>
        <a:p>
          <a:r>
            <a:rPr lang="en-US" dirty="0">
              <a:solidFill>
                <a:srgbClr val="595959"/>
              </a:solidFill>
              <a:latin typeface="Arial" panose="020B0604020202020204" pitchFamily="34" charset="0"/>
              <a:cs typeface="Arial" panose="020B0604020202020204" pitchFamily="34" charset="0"/>
            </a:rPr>
            <a:t>Deep Insights into the network for building application contexts</a:t>
          </a:r>
        </a:p>
      </dgm:t>
    </dgm:pt>
    <dgm:pt modelId="{C1C9B247-D36C-314D-964F-09EBD0FD821C}" type="parTrans" cxnId="{A2C66FE4-7401-EE48-9348-CC7FD40AD456}">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D481350F-E21A-AC4E-BCBD-09A2443A1AB1}" type="sibTrans" cxnId="{A2C66FE4-7401-EE48-9348-CC7FD40AD456}">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D2797632-43DE-8C42-984D-9EF69714B237}">
      <dgm:prSet phldrT="[Text]"/>
      <dgm:spPr/>
      <dgm:t>
        <a:bodyPr/>
        <a:lstStyle/>
        <a:p>
          <a:r>
            <a:rPr lang="en-US" dirty="0">
              <a:solidFill>
                <a:srgbClr val="595959"/>
              </a:solidFill>
              <a:latin typeface="Arial" panose="020B0604020202020204" pitchFamily="34" charset="0"/>
              <a:cs typeface="Arial" panose="020B0604020202020204" pitchFamily="34" charset="0"/>
            </a:rPr>
            <a:t>Event Correlation across the network for faster resolution.</a:t>
          </a:r>
        </a:p>
      </dgm:t>
    </dgm:pt>
    <dgm:pt modelId="{FF67B6C5-B459-DD43-98FD-0ADB975F42F2}" type="parTrans" cxnId="{A049559C-A8FC-E543-8C78-7D27F48C1480}">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A84CE618-5B34-7744-9369-53CF59D66D18}" type="sibTrans" cxnId="{A049559C-A8FC-E543-8C78-7D27F48C1480}">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DFDBFDDD-66DA-1B49-97C0-8B50ADB340F5}">
      <dgm:prSet phldrT="[Text]"/>
      <dgm:spPr/>
      <dgm:t>
        <a:bodyPr/>
        <a:lstStyle/>
        <a:p>
          <a:r>
            <a:rPr lang="en-US" dirty="0">
              <a:solidFill>
                <a:srgbClr val="595959"/>
              </a:solidFill>
              <a:latin typeface="Arial" panose="020B0604020202020204" pitchFamily="34" charset="0"/>
              <a:cs typeface="Arial" panose="020B0604020202020204" pitchFamily="34" charset="0"/>
            </a:rPr>
            <a:t>Contextual dashboards for easy snapshots across the network</a:t>
          </a:r>
        </a:p>
      </dgm:t>
    </dgm:pt>
    <dgm:pt modelId="{55FF2D89-0E2F-0343-B5CC-AE8BE8ECF8D1}" type="parTrans" cxnId="{AED201B3-AED5-8D43-8CD1-3F382587EA0E}">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EAFDCCB0-3742-AF47-BE72-3ED78687EA58}" type="sibTrans" cxnId="{AED201B3-AED5-8D43-8CD1-3F382587EA0E}">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A6AF5E7D-3715-9E40-BD6C-92546400039C}">
      <dgm:prSet phldrT="[Text]"/>
      <dgm:spPr/>
      <dgm:t>
        <a:bodyPr/>
        <a:lstStyle/>
        <a:p>
          <a:r>
            <a:rPr lang="en-US" dirty="0">
              <a:solidFill>
                <a:srgbClr val="595959"/>
              </a:solidFill>
              <a:latin typeface="Arial" panose="020B0604020202020204" pitchFamily="34" charset="0"/>
              <a:cs typeface="Arial" panose="020B0604020202020204" pitchFamily="34" charset="0"/>
            </a:rPr>
            <a:t>Asset Management to understand service chain, impact relationships</a:t>
          </a:r>
        </a:p>
      </dgm:t>
    </dgm:pt>
    <dgm:pt modelId="{B4174501-C914-D241-9C9D-923AD00C961E}" type="parTrans" cxnId="{F6EC88F0-8D65-3C45-B9FA-861D6576EDA5}">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916CF5BD-DD9F-3E41-A489-7E5B23DEC9F1}" type="sibTrans" cxnId="{F6EC88F0-8D65-3C45-B9FA-861D6576EDA5}">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D143D1A3-71F6-1D47-9718-CBB5C86C16BE}">
      <dgm:prSet phldrT="[Text]"/>
      <dgm:spPr/>
      <dgm:t>
        <a:bodyPr/>
        <a:lstStyle/>
        <a:p>
          <a:r>
            <a:rPr lang="en-US" dirty="0">
              <a:solidFill>
                <a:srgbClr val="595959"/>
              </a:solidFill>
              <a:latin typeface="Arial" panose="020B0604020202020204" pitchFamily="34" charset="0"/>
              <a:cs typeface="Arial" panose="020B0604020202020204" pitchFamily="34" charset="0"/>
            </a:rPr>
            <a:t>Outcome based Managed services partner.</a:t>
          </a:r>
        </a:p>
      </dgm:t>
    </dgm:pt>
    <dgm:pt modelId="{7F45D03E-BE38-5048-8E20-E020E2D57A10}" type="parTrans" cxnId="{A9AFDA3C-73D8-1045-8F17-70069036D97E}">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202EEC5D-EA57-144B-B831-A0FFA60E7D9A}" type="sibTrans" cxnId="{A9AFDA3C-73D8-1045-8F17-70069036D97E}">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9B8DE918-7468-0C4A-8AAB-1E5D65853679}">
      <dgm:prSet phldrT="[Text]"/>
      <dgm:spPr/>
      <dgm:t>
        <a:bodyPr/>
        <a:lstStyle/>
        <a:p>
          <a:r>
            <a:rPr lang="en-US" dirty="0">
              <a:solidFill>
                <a:srgbClr val="595959"/>
              </a:solidFill>
              <a:latin typeface="Arial" panose="020B0604020202020204" pitchFamily="34" charset="0"/>
              <a:cs typeface="Arial" panose="020B0604020202020204" pitchFamily="34" charset="0"/>
            </a:rPr>
            <a:t>Improve End user experience through improved network reliability.</a:t>
          </a:r>
        </a:p>
      </dgm:t>
    </dgm:pt>
    <dgm:pt modelId="{D456EDAD-0609-0741-82AB-4B8A03C387DF}" type="parTrans" cxnId="{F911DF2F-0617-C94E-8576-EA16C95D2CBB}">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D2C84F26-F5CF-A74C-971E-2C9BA5F03B91}" type="sibTrans" cxnId="{F911DF2F-0617-C94E-8576-EA16C95D2CBB}">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44F012A3-0A4F-8E47-8A45-A528B5AABB50}">
      <dgm:prSet phldrT="[Text]"/>
      <dgm:spPr/>
      <dgm:t>
        <a:bodyPr/>
        <a:lstStyle/>
        <a:p>
          <a:r>
            <a:rPr lang="en-US" dirty="0">
              <a:solidFill>
                <a:srgbClr val="595959"/>
              </a:solidFill>
              <a:latin typeface="Arial" panose="020B0604020202020204" pitchFamily="34" charset="0"/>
              <a:cs typeface="Arial" panose="020B0604020202020204" pitchFamily="34" charset="0"/>
            </a:rPr>
            <a:t>Capable, mature and experienced partner</a:t>
          </a:r>
        </a:p>
      </dgm:t>
    </dgm:pt>
    <dgm:pt modelId="{34B0885E-9C5A-B246-A7E0-F1EAFAEF0C68}" type="parTrans" cxnId="{3A3608A2-2CAA-0F40-A053-E67151B38E4A}">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FDDD6D25-89E6-4E40-9397-5667E15155EF}" type="sibTrans" cxnId="{3A3608A2-2CAA-0F40-A053-E67151B38E4A}">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A9D4756F-7039-744C-BC2B-4CCD3718930D}">
      <dgm:prSet/>
      <dgm:spPr/>
      <dgm:t>
        <a:bodyPr/>
        <a:lstStyle/>
        <a:p>
          <a:r>
            <a:rPr lang="en-US" dirty="0">
              <a:solidFill>
                <a:srgbClr val="595959"/>
              </a:solidFill>
              <a:latin typeface="Arial" panose="020B0604020202020204" pitchFamily="34" charset="0"/>
              <a:cs typeface="Arial" panose="020B0604020202020204" pitchFamily="34" charset="0"/>
            </a:rPr>
            <a:t>Cost optimization through effective utilization of network assets</a:t>
          </a:r>
        </a:p>
      </dgm:t>
    </dgm:pt>
    <dgm:pt modelId="{3FED961B-B346-E64C-A6AF-BAACAFFF2066}" type="parTrans" cxnId="{C4404765-EBF6-0C4F-9ADF-6F22471A6704}">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E7372175-D462-AE44-81FA-3B933E54918D}" type="sibTrans" cxnId="{C4404765-EBF6-0C4F-9ADF-6F22471A6704}">
      <dgm:prSet/>
      <dgm:spPr/>
      <dgm:t>
        <a:bodyPr/>
        <a:lstStyle/>
        <a:p>
          <a:endParaRPr lang="en-US">
            <a:solidFill>
              <a:srgbClr val="595959"/>
            </a:solidFill>
            <a:latin typeface="Arial" panose="020B0604020202020204" pitchFamily="34" charset="0"/>
            <a:cs typeface="Arial" panose="020B0604020202020204" pitchFamily="34" charset="0"/>
          </a:endParaRPr>
        </a:p>
      </dgm:t>
    </dgm:pt>
    <dgm:pt modelId="{004EEDCD-87EC-7448-BBC1-651C939C1948}" type="pres">
      <dgm:prSet presAssocID="{DA4792BA-FD9C-454F-8594-5C1E9078FFE1}" presName="Name0" presStyleCnt="0">
        <dgm:presLayoutVars>
          <dgm:dir/>
          <dgm:resizeHandles val="exact"/>
        </dgm:presLayoutVars>
      </dgm:prSet>
      <dgm:spPr/>
    </dgm:pt>
    <dgm:pt modelId="{1C3070C9-83A4-EF4D-8315-BD6A545A8362}" type="pres">
      <dgm:prSet presAssocID="{9B8DE918-7468-0C4A-8AAB-1E5D65853679}" presName="compNode" presStyleCnt="0"/>
      <dgm:spPr/>
    </dgm:pt>
    <dgm:pt modelId="{1C8A8247-5D22-C34D-B215-39C7BB45B67F}" type="pres">
      <dgm:prSet presAssocID="{9B8DE918-7468-0C4A-8AAB-1E5D65853679}" presName="pictRect" presStyleLbl="node1" presStyleIdx="0" presStyleCnt="8"/>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7101E4A-A99A-B64F-A91F-4B5D85448E50}" type="pres">
      <dgm:prSet presAssocID="{9B8DE918-7468-0C4A-8AAB-1E5D65853679}" presName="textRect" presStyleLbl="revTx" presStyleIdx="0" presStyleCnt="8">
        <dgm:presLayoutVars>
          <dgm:bulletEnabled val="1"/>
        </dgm:presLayoutVars>
      </dgm:prSet>
      <dgm:spPr/>
    </dgm:pt>
    <dgm:pt modelId="{59636430-929F-9546-A268-751B88906793}" type="pres">
      <dgm:prSet presAssocID="{D2C84F26-F5CF-A74C-971E-2C9BA5F03B91}" presName="sibTrans" presStyleLbl="sibTrans2D1" presStyleIdx="0" presStyleCnt="0"/>
      <dgm:spPr/>
    </dgm:pt>
    <dgm:pt modelId="{8EDF053F-D28E-7D40-AE60-209E5F46CEE5}" type="pres">
      <dgm:prSet presAssocID="{D143D1A3-71F6-1D47-9718-CBB5C86C16BE}" presName="compNode" presStyleCnt="0"/>
      <dgm:spPr/>
    </dgm:pt>
    <dgm:pt modelId="{8F09DA66-0B7F-6A4F-AE5A-0179F62A7420}" type="pres">
      <dgm:prSet presAssocID="{D143D1A3-71F6-1D47-9718-CBB5C86C16BE}" presName="pictRect" presStyleLbl="node1" presStyleIdx="1" presStyleCnt="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B3A63AD-955C-6E45-827B-5D7458EE8816}" type="pres">
      <dgm:prSet presAssocID="{D143D1A3-71F6-1D47-9718-CBB5C86C16BE}" presName="textRect" presStyleLbl="revTx" presStyleIdx="1" presStyleCnt="8">
        <dgm:presLayoutVars>
          <dgm:bulletEnabled val="1"/>
        </dgm:presLayoutVars>
      </dgm:prSet>
      <dgm:spPr/>
    </dgm:pt>
    <dgm:pt modelId="{7A2211D2-1C62-1342-82DF-AED8C572B7D3}" type="pres">
      <dgm:prSet presAssocID="{202EEC5D-EA57-144B-B831-A0FFA60E7D9A}" presName="sibTrans" presStyleLbl="sibTrans2D1" presStyleIdx="0" presStyleCnt="0"/>
      <dgm:spPr/>
    </dgm:pt>
    <dgm:pt modelId="{1A06618D-36DB-854B-9D19-969B8EEE41C9}" type="pres">
      <dgm:prSet presAssocID="{44F012A3-0A4F-8E47-8A45-A528B5AABB50}" presName="compNode" presStyleCnt="0"/>
      <dgm:spPr/>
    </dgm:pt>
    <dgm:pt modelId="{60213689-3477-914C-80D1-D9C049F3E2D2}" type="pres">
      <dgm:prSet presAssocID="{44F012A3-0A4F-8E47-8A45-A528B5AABB50}" presName="pictRect" presStyleLbl="node1" presStyleIdx="2" presStyleCnt="8"/>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C0F4E84-F05E-C04A-B63A-B837574D9D3D}" type="pres">
      <dgm:prSet presAssocID="{44F012A3-0A4F-8E47-8A45-A528B5AABB50}" presName="textRect" presStyleLbl="revTx" presStyleIdx="2" presStyleCnt="8">
        <dgm:presLayoutVars>
          <dgm:bulletEnabled val="1"/>
        </dgm:presLayoutVars>
      </dgm:prSet>
      <dgm:spPr/>
    </dgm:pt>
    <dgm:pt modelId="{911AA17F-960F-DD4F-8B60-1959C5575F15}" type="pres">
      <dgm:prSet presAssocID="{FDDD6D25-89E6-4E40-9397-5667E15155EF}" presName="sibTrans" presStyleLbl="sibTrans2D1" presStyleIdx="0" presStyleCnt="0"/>
      <dgm:spPr/>
    </dgm:pt>
    <dgm:pt modelId="{0608DFC7-42F3-1F4D-BE73-D3DC514E5AE8}" type="pres">
      <dgm:prSet presAssocID="{A9D4756F-7039-744C-BC2B-4CCD3718930D}" presName="compNode" presStyleCnt="0"/>
      <dgm:spPr/>
    </dgm:pt>
    <dgm:pt modelId="{A2E2D892-45A5-FC4C-8FEB-8362CF311261}" type="pres">
      <dgm:prSet presAssocID="{A9D4756F-7039-744C-BC2B-4CCD3718930D}" presName="pictRect" presStyleLbl="node1" presStyleIdx="3" presStyleCnt="8"/>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5190996E-F52D-5748-865A-248A1856E4EE}" type="pres">
      <dgm:prSet presAssocID="{A9D4756F-7039-744C-BC2B-4CCD3718930D}" presName="textRect" presStyleLbl="revTx" presStyleIdx="3" presStyleCnt="8">
        <dgm:presLayoutVars>
          <dgm:bulletEnabled val="1"/>
        </dgm:presLayoutVars>
      </dgm:prSet>
      <dgm:spPr/>
    </dgm:pt>
    <dgm:pt modelId="{0586DE70-D4BA-414C-9AD7-EF259ABBDD0A}" type="pres">
      <dgm:prSet presAssocID="{E7372175-D462-AE44-81FA-3B933E54918D}" presName="sibTrans" presStyleLbl="sibTrans2D1" presStyleIdx="0" presStyleCnt="0"/>
      <dgm:spPr/>
    </dgm:pt>
    <dgm:pt modelId="{A13AC0B5-001A-C54E-879D-42F4793DBCAF}" type="pres">
      <dgm:prSet presAssocID="{6507E110-3B82-2A4D-BA04-25FA3AD98072}" presName="compNode" presStyleCnt="0"/>
      <dgm:spPr/>
    </dgm:pt>
    <dgm:pt modelId="{17FC8661-6BAB-D84E-850E-309D648CF4EB}" type="pres">
      <dgm:prSet presAssocID="{6507E110-3B82-2A4D-BA04-25FA3AD98072}" presName="pictRect" presStyleLbl="node1" presStyleIdx="4" presStyleCnt="8"/>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1A7B3D7C-FCE7-9647-9492-4F680A15FCE8}" type="pres">
      <dgm:prSet presAssocID="{6507E110-3B82-2A4D-BA04-25FA3AD98072}" presName="textRect" presStyleLbl="revTx" presStyleIdx="4" presStyleCnt="8">
        <dgm:presLayoutVars>
          <dgm:bulletEnabled val="1"/>
        </dgm:presLayoutVars>
      </dgm:prSet>
      <dgm:spPr/>
    </dgm:pt>
    <dgm:pt modelId="{8D1856B3-B97D-C749-A137-7E4307E27C13}" type="pres">
      <dgm:prSet presAssocID="{D481350F-E21A-AC4E-BCBD-09A2443A1AB1}" presName="sibTrans" presStyleLbl="sibTrans2D1" presStyleIdx="0" presStyleCnt="0"/>
      <dgm:spPr/>
    </dgm:pt>
    <dgm:pt modelId="{96A447C0-A0A4-E54C-9C1D-D2B2E8E2FF25}" type="pres">
      <dgm:prSet presAssocID="{D2797632-43DE-8C42-984D-9EF69714B237}" presName="compNode" presStyleCnt="0"/>
      <dgm:spPr/>
    </dgm:pt>
    <dgm:pt modelId="{E315E3D3-3E5C-BB49-8302-F57005360BC8}" type="pres">
      <dgm:prSet presAssocID="{D2797632-43DE-8C42-984D-9EF69714B237}" presName="pictRect" presStyleLbl="node1" presStyleIdx="5" presStyleCnt="8"/>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ADF8EE78-4504-8A47-8B7D-C362096631D9}" type="pres">
      <dgm:prSet presAssocID="{D2797632-43DE-8C42-984D-9EF69714B237}" presName="textRect" presStyleLbl="revTx" presStyleIdx="5" presStyleCnt="8">
        <dgm:presLayoutVars>
          <dgm:bulletEnabled val="1"/>
        </dgm:presLayoutVars>
      </dgm:prSet>
      <dgm:spPr/>
    </dgm:pt>
    <dgm:pt modelId="{1636137D-50C6-C843-B36F-889F80B0D302}" type="pres">
      <dgm:prSet presAssocID="{A84CE618-5B34-7744-9369-53CF59D66D18}" presName="sibTrans" presStyleLbl="sibTrans2D1" presStyleIdx="0" presStyleCnt="0"/>
      <dgm:spPr/>
    </dgm:pt>
    <dgm:pt modelId="{4ED8D3B9-D6EB-3540-84A9-0FD6AE01EC08}" type="pres">
      <dgm:prSet presAssocID="{DFDBFDDD-66DA-1B49-97C0-8B50ADB340F5}" presName="compNode" presStyleCnt="0"/>
      <dgm:spPr/>
    </dgm:pt>
    <dgm:pt modelId="{13A391F2-2A93-5D40-9600-B6635FD31DC6}" type="pres">
      <dgm:prSet presAssocID="{DFDBFDDD-66DA-1B49-97C0-8B50ADB340F5}" presName="pictRect" presStyleLbl="node1" presStyleIdx="6" presStyleCnt="8"/>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pt>
    <dgm:pt modelId="{A145F492-B185-1641-B421-1C5F6A66ED6A}" type="pres">
      <dgm:prSet presAssocID="{DFDBFDDD-66DA-1B49-97C0-8B50ADB340F5}" presName="textRect" presStyleLbl="revTx" presStyleIdx="6" presStyleCnt="8">
        <dgm:presLayoutVars>
          <dgm:bulletEnabled val="1"/>
        </dgm:presLayoutVars>
      </dgm:prSet>
      <dgm:spPr/>
    </dgm:pt>
    <dgm:pt modelId="{79CC6131-C962-B848-ACC5-981876DEE146}" type="pres">
      <dgm:prSet presAssocID="{EAFDCCB0-3742-AF47-BE72-3ED78687EA58}" presName="sibTrans" presStyleLbl="sibTrans2D1" presStyleIdx="0" presStyleCnt="0"/>
      <dgm:spPr/>
    </dgm:pt>
    <dgm:pt modelId="{82F42280-ED14-1049-BC03-9543BEE2811B}" type="pres">
      <dgm:prSet presAssocID="{A6AF5E7D-3715-9E40-BD6C-92546400039C}" presName="compNode" presStyleCnt="0"/>
      <dgm:spPr/>
    </dgm:pt>
    <dgm:pt modelId="{4D4B05D1-5EF3-DD49-9ED3-BD59EF21C97D}" type="pres">
      <dgm:prSet presAssocID="{A6AF5E7D-3715-9E40-BD6C-92546400039C}" presName="pictRect" presStyleLbl="node1" presStyleIdx="7" presStyleCnt="8"/>
      <dgm:spPr>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dgm:spPr>
    </dgm:pt>
    <dgm:pt modelId="{BF7528C6-CE02-0741-B7A4-03A220EAC490}" type="pres">
      <dgm:prSet presAssocID="{A6AF5E7D-3715-9E40-BD6C-92546400039C}" presName="textRect" presStyleLbl="revTx" presStyleIdx="7" presStyleCnt="8">
        <dgm:presLayoutVars>
          <dgm:bulletEnabled val="1"/>
        </dgm:presLayoutVars>
      </dgm:prSet>
      <dgm:spPr/>
    </dgm:pt>
  </dgm:ptLst>
  <dgm:cxnLst>
    <dgm:cxn modelId="{F911DF2F-0617-C94E-8576-EA16C95D2CBB}" srcId="{DA4792BA-FD9C-454F-8594-5C1E9078FFE1}" destId="{9B8DE918-7468-0C4A-8AAB-1E5D65853679}" srcOrd="0" destOrd="0" parTransId="{D456EDAD-0609-0741-82AB-4B8A03C387DF}" sibTransId="{D2C84F26-F5CF-A74C-971E-2C9BA5F03B91}"/>
    <dgm:cxn modelId="{0104F03B-A49D-9A43-845C-54B32DBFDCC1}" type="presOf" srcId="{202EEC5D-EA57-144B-B831-A0FFA60E7D9A}" destId="{7A2211D2-1C62-1342-82DF-AED8C572B7D3}" srcOrd="0" destOrd="0" presId="urn:microsoft.com/office/officeart/2005/8/layout/pList1"/>
    <dgm:cxn modelId="{A9AFDA3C-73D8-1045-8F17-70069036D97E}" srcId="{DA4792BA-FD9C-454F-8594-5C1E9078FFE1}" destId="{D143D1A3-71F6-1D47-9718-CBB5C86C16BE}" srcOrd="1" destOrd="0" parTransId="{7F45D03E-BE38-5048-8E20-E020E2D57A10}" sibTransId="{202EEC5D-EA57-144B-B831-A0FFA60E7D9A}"/>
    <dgm:cxn modelId="{CAEB1041-A55C-7B42-8FA3-DB04D76DFDBD}" type="presOf" srcId="{D143D1A3-71F6-1D47-9718-CBB5C86C16BE}" destId="{3B3A63AD-955C-6E45-827B-5D7458EE8816}" srcOrd="0" destOrd="0" presId="urn:microsoft.com/office/officeart/2005/8/layout/pList1"/>
    <dgm:cxn modelId="{8482BA63-77D7-234B-AEF6-1FCB77FD5052}" type="presOf" srcId="{44F012A3-0A4F-8E47-8A45-A528B5AABB50}" destId="{EC0F4E84-F05E-C04A-B63A-B837574D9D3D}" srcOrd="0" destOrd="0" presId="urn:microsoft.com/office/officeart/2005/8/layout/pList1"/>
    <dgm:cxn modelId="{C4404765-EBF6-0C4F-9ADF-6F22471A6704}" srcId="{DA4792BA-FD9C-454F-8594-5C1E9078FFE1}" destId="{A9D4756F-7039-744C-BC2B-4CCD3718930D}" srcOrd="3" destOrd="0" parTransId="{3FED961B-B346-E64C-A6AF-BAACAFFF2066}" sibTransId="{E7372175-D462-AE44-81FA-3B933E54918D}"/>
    <dgm:cxn modelId="{27873968-67DA-4A44-A043-27004A947A49}" type="presOf" srcId="{D2797632-43DE-8C42-984D-9EF69714B237}" destId="{ADF8EE78-4504-8A47-8B7D-C362096631D9}" srcOrd="0" destOrd="0" presId="urn:microsoft.com/office/officeart/2005/8/layout/pList1"/>
    <dgm:cxn modelId="{2BB9CC49-6E4B-F145-9671-80891AF664F8}" type="presOf" srcId="{DFDBFDDD-66DA-1B49-97C0-8B50ADB340F5}" destId="{A145F492-B185-1641-B421-1C5F6A66ED6A}" srcOrd="0" destOrd="0" presId="urn:microsoft.com/office/officeart/2005/8/layout/pList1"/>
    <dgm:cxn modelId="{C399B16D-06FF-A148-9A4C-C5814A61DCFC}" type="presOf" srcId="{D2C84F26-F5CF-A74C-971E-2C9BA5F03B91}" destId="{59636430-929F-9546-A268-751B88906793}" srcOrd="0" destOrd="0" presId="urn:microsoft.com/office/officeart/2005/8/layout/pList1"/>
    <dgm:cxn modelId="{93FC8B57-B108-E74E-B6DB-9B944EA0D28A}" type="presOf" srcId="{A84CE618-5B34-7744-9369-53CF59D66D18}" destId="{1636137D-50C6-C843-B36F-889F80B0D302}" srcOrd="0" destOrd="0" presId="urn:microsoft.com/office/officeart/2005/8/layout/pList1"/>
    <dgm:cxn modelId="{EFDF4492-930D-AE44-884F-7821869E8CC3}" type="presOf" srcId="{FDDD6D25-89E6-4E40-9397-5667E15155EF}" destId="{911AA17F-960F-DD4F-8B60-1959C5575F15}" srcOrd="0" destOrd="0" presId="urn:microsoft.com/office/officeart/2005/8/layout/pList1"/>
    <dgm:cxn modelId="{A049559C-A8FC-E543-8C78-7D27F48C1480}" srcId="{DA4792BA-FD9C-454F-8594-5C1E9078FFE1}" destId="{D2797632-43DE-8C42-984D-9EF69714B237}" srcOrd="5" destOrd="0" parTransId="{FF67B6C5-B459-DD43-98FD-0ADB975F42F2}" sibTransId="{A84CE618-5B34-7744-9369-53CF59D66D18}"/>
    <dgm:cxn modelId="{EEE0709D-3010-924C-BE08-F6431F7F1867}" type="presOf" srcId="{A6AF5E7D-3715-9E40-BD6C-92546400039C}" destId="{BF7528C6-CE02-0741-B7A4-03A220EAC490}" srcOrd="0" destOrd="0" presId="urn:microsoft.com/office/officeart/2005/8/layout/pList1"/>
    <dgm:cxn modelId="{FF6F529D-4628-B14E-8F36-EC410E3DA5BC}" type="presOf" srcId="{E7372175-D462-AE44-81FA-3B933E54918D}" destId="{0586DE70-D4BA-414C-9AD7-EF259ABBDD0A}" srcOrd="0" destOrd="0" presId="urn:microsoft.com/office/officeart/2005/8/layout/pList1"/>
    <dgm:cxn modelId="{3A3608A2-2CAA-0F40-A053-E67151B38E4A}" srcId="{DA4792BA-FD9C-454F-8594-5C1E9078FFE1}" destId="{44F012A3-0A4F-8E47-8A45-A528B5AABB50}" srcOrd="2" destOrd="0" parTransId="{34B0885E-9C5A-B246-A7E0-F1EAFAEF0C68}" sibTransId="{FDDD6D25-89E6-4E40-9397-5667E15155EF}"/>
    <dgm:cxn modelId="{AED201B3-AED5-8D43-8CD1-3F382587EA0E}" srcId="{DA4792BA-FD9C-454F-8594-5C1E9078FFE1}" destId="{DFDBFDDD-66DA-1B49-97C0-8B50ADB340F5}" srcOrd="6" destOrd="0" parTransId="{55FF2D89-0E2F-0343-B5CC-AE8BE8ECF8D1}" sibTransId="{EAFDCCB0-3742-AF47-BE72-3ED78687EA58}"/>
    <dgm:cxn modelId="{EF83FFC6-F491-E94E-91E8-FAE3A0914F0F}" type="presOf" srcId="{DA4792BA-FD9C-454F-8594-5C1E9078FFE1}" destId="{004EEDCD-87EC-7448-BBC1-651C939C1948}" srcOrd="0" destOrd="0" presId="urn:microsoft.com/office/officeart/2005/8/layout/pList1"/>
    <dgm:cxn modelId="{5EC477D7-1CCF-3145-9008-14ADB28E8FB5}" type="presOf" srcId="{EAFDCCB0-3742-AF47-BE72-3ED78687EA58}" destId="{79CC6131-C962-B848-ACC5-981876DEE146}" srcOrd="0" destOrd="0" presId="urn:microsoft.com/office/officeart/2005/8/layout/pList1"/>
    <dgm:cxn modelId="{FE1307DC-2A9A-464C-845F-8069CE24FD21}" type="presOf" srcId="{A9D4756F-7039-744C-BC2B-4CCD3718930D}" destId="{5190996E-F52D-5748-865A-248A1856E4EE}" srcOrd="0" destOrd="0" presId="urn:microsoft.com/office/officeart/2005/8/layout/pList1"/>
    <dgm:cxn modelId="{A2C66FE4-7401-EE48-9348-CC7FD40AD456}" srcId="{DA4792BA-FD9C-454F-8594-5C1E9078FFE1}" destId="{6507E110-3B82-2A4D-BA04-25FA3AD98072}" srcOrd="4" destOrd="0" parTransId="{C1C9B247-D36C-314D-964F-09EBD0FD821C}" sibTransId="{D481350F-E21A-AC4E-BCBD-09A2443A1AB1}"/>
    <dgm:cxn modelId="{F6EC88F0-8D65-3C45-B9FA-861D6576EDA5}" srcId="{DA4792BA-FD9C-454F-8594-5C1E9078FFE1}" destId="{A6AF5E7D-3715-9E40-BD6C-92546400039C}" srcOrd="7" destOrd="0" parTransId="{B4174501-C914-D241-9C9D-923AD00C961E}" sibTransId="{916CF5BD-DD9F-3E41-A489-7E5B23DEC9F1}"/>
    <dgm:cxn modelId="{DF949FFA-1FCF-8B4A-8C59-026A9208DF27}" type="presOf" srcId="{6507E110-3B82-2A4D-BA04-25FA3AD98072}" destId="{1A7B3D7C-FCE7-9647-9492-4F680A15FCE8}" srcOrd="0" destOrd="0" presId="urn:microsoft.com/office/officeart/2005/8/layout/pList1"/>
    <dgm:cxn modelId="{93F5A1FD-494C-8547-B8BA-9D45B7BF3BDC}" type="presOf" srcId="{D481350F-E21A-AC4E-BCBD-09A2443A1AB1}" destId="{8D1856B3-B97D-C749-A137-7E4307E27C13}" srcOrd="0" destOrd="0" presId="urn:microsoft.com/office/officeart/2005/8/layout/pList1"/>
    <dgm:cxn modelId="{79411CFF-F2CD-3245-B43C-87B389217103}" type="presOf" srcId="{9B8DE918-7468-0C4A-8AAB-1E5D65853679}" destId="{F7101E4A-A99A-B64F-A91F-4B5D85448E50}" srcOrd="0" destOrd="0" presId="urn:microsoft.com/office/officeart/2005/8/layout/pList1"/>
    <dgm:cxn modelId="{CA3156FD-961B-5E44-88AB-6AB90C162B48}" type="presParOf" srcId="{004EEDCD-87EC-7448-BBC1-651C939C1948}" destId="{1C3070C9-83A4-EF4D-8315-BD6A545A8362}" srcOrd="0" destOrd="0" presId="urn:microsoft.com/office/officeart/2005/8/layout/pList1"/>
    <dgm:cxn modelId="{1BB1FBE0-21DA-BF4B-A580-BC1AD11402F0}" type="presParOf" srcId="{1C3070C9-83A4-EF4D-8315-BD6A545A8362}" destId="{1C8A8247-5D22-C34D-B215-39C7BB45B67F}" srcOrd="0" destOrd="0" presId="urn:microsoft.com/office/officeart/2005/8/layout/pList1"/>
    <dgm:cxn modelId="{47AE8009-993F-1F4C-8B45-447B751DC317}" type="presParOf" srcId="{1C3070C9-83A4-EF4D-8315-BD6A545A8362}" destId="{F7101E4A-A99A-B64F-A91F-4B5D85448E50}" srcOrd="1" destOrd="0" presId="urn:microsoft.com/office/officeart/2005/8/layout/pList1"/>
    <dgm:cxn modelId="{212DEA67-7A08-B447-915B-B5D11239DC16}" type="presParOf" srcId="{004EEDCD-87EC-7448-BBC1-651C939C1948}" destId="{59636430-929F-9546-A268-751B88906793}" srcOrd="1" destOrd="0" presId="urn:microsoft.com/office/officeart/2005/8/layout/pList1"/>
    <dgm:cxn modelId="{0F55FA96-EE50-D545-98DA-53E733C68DB8}" type="presParOf" srcId="{004EEDCD-87EC-7448-BBC1-651C939C1948}" destId="{8EDF053F-D28E-7D40-AE60-209E5F46CEE5}" srcOrd="2" destOrd="0" presId="urn:microsoft.com/office/officeart/2005/8/layout/pList1"/>
    <dgm:cxn modelId="{CE75D5A9-79F4-2D43-A5CE-AC3F96B2C131}" type="presParOf" srcId="{8EDF053F-D28E-7D40-AE60-209E5F46CEE5}" destId="{8F09DA66-0B7F-6A4F-AE5A-0179F62A7420}" srcOrd="0" destOrd="0" presId="urn:microsoft.com/office/officeart/2005/8/layout/pList1"/>
    <dgm:cxn modelId="{864B7D82-1CC8-DF4A-BEF8-6DCA2C450F74}" type="presParOf" srcId="{8EDF053F-D28E-7D40-AE60-209E5F46CEE5}" destId="{3B3A63AD-955C-6E45-827B-5D7458EE8816}" srcOrd="1" destOrd="0" presId="urn:microsoft.com/office/officeart/2005/8/layout/pList1"/>
    <dgm:cxn modelId="{E3C92F7E-CA8C-2441-A4F7-4519380FE3CE}" type="presParOf" srcId="{004EEDCD-87EC-7448-BBC1-651C939C1948}" destId="{7A2211D2-1C62-1342-82DF-AED8C572B7D3}" srcOrd="3" destOrd="0" presId="urn:microsoft.com/office/officeart/2005/8/layout/pList1"/>
    <dgm:cxn modelId="{CCA54EB1-EB4A-6E4D-9EFB-0258D779CE86}" type="presParOf" srcId="{004EEDCD-87EC-7448-BBC1-651C939C1948}" destId="{1A06618D-36DB-854B-9D19-969B8EEE41C9}" srcOrd="4" destOrd="0" presId="urn:microsoft.com/office/officeart/2005/8/layout/pList1"/>
    <dgm:cxn modelId="{7AE6E441-F083-6242-8FF7-5EA5DC4F8FFE}" type="presParOf" srcId="{1A06618D-36DB-854B-9D19-969B8EEE41C9}" destId="{60213689-3477-914C-80D1-D9C049F3E2D2}" srcOrd="0" destOrd="0" presId="urn:microsoft.com/office/officeart/2005/8/layout/pList1"/>
    <dgm:cxn modelId="{77A372F8-B127-A148-808B-4B2987EF79D3}" type="presParOf" srcId="{1A06618D-36DB-854B-9D19-969B8EEE41C9}" destId="{EC0F4E84-F05E-C04A-B63A-B837574D9D3D}" srcOrd="1" destOrd="0" presId="urn:microsoft.com/office/officeart/2005/8/layout/pList1"/>
    <dgm:cxn modelId="{0B776CE1-9C29-564B-9A7F-2A9EFC595B36}" type="presParOf" srcId="{004EEDCD-87EC-7448-BBC1-651C939C1948}" destId="{911AA17F-960F-DD4F-8B60-1959C5575F15}" srcOrd="5" destOrd="0" presId="urn:microsoft.com/office/officeart/2005/8/layout/pList1"/>
    <dgm:cxn modelId="{3B33075D-7A0A-3B4A-8244-5BC2CDCAB894}" type="presParOf" srcId="{004EEDCD-87EC-7448-BBC1-651C939C1948}" destId="{0608DFC7-42F3-1F4D-BE73-D3DC514E5AE8}" srcOrd="6" destOrd="0" presId="urn:microsoft.com/office/officeart/2005/8/layout/pList1"/>
    <dgm:cxn modelId="{72025A39-75A5-9341-9C45-9182D67F1057}" type="presParOf" srcId="{0608DFC7-42F3-1F4D-BE73-D3DC514E5AE8}" destId="{A2E2D892-45A5-FC4C-8FEB-8362CF311261}" srcOrd="0" destOrd="0" presId="urn:microsoft.com/office/officeart/2005/8/layout/pList1"/>
    <dgm:cxn modelId="{89801E9E-DB77-3646-9939-D9E192A50A73}" type="presParOf" srcId="{0608DFC7-42F3-1F4D-BE73-D3DC514E5AE8}" destId="{5190996E-F52D-5748-865A-248A1856E4EE}" srcOrd="1" destOrd="0" presId="urn:microsoft.com/office/officeart/2005/8/layout/pList1"/>
    <dgm:cxn modelId="{A05E8ECE-1D57-F44F-8AB8-87522A777061}" type="presParOf" srcId="{004EEDCD-87EC-7448-BBC1-651C939C1948}" destId="{0586DE70-D4BA-414C-9AD7-EF259ABBDD0A}" srcOrd="7" destOrd="0" presId="urn:microsoft.com/office/officeart/2005/8/layout/pList1"/>
    <dgm:cxn modelId="{9E366C7D-B1E2-FC4F-BF20-EEAE3CDCF7BA}" type="presParOf" srcId="{004EEDCD-87EC-7448-BBC1-651C939C1948}" destId="{A13AC0B5-001A-C54E-879D-42F4793DBCAF}" srcOrd="8" destOrd="0" presId="urn:microsoft.com/office/officeart/2005/8/layout/pList1"/>
    <dgm:cxn modelId="{4D1052C5-167A-444D-B0B3-02385F87CF64}" type="presParOf" srcId="{A13AC0B5-001A-C54E-879D-42F4793DBCAF}" destId="{17FC8661-6BAB-D84E-850E-309D648CF4EB}" srcOrd="0" destOrd="0" presId="urn:microsoft.com/office/officeart/2005/8/layout/pList1"/>
    <dgm:cxn modelId="{EE0BCAA9-9C13-2F44-9F20-E7DE9347BC90}" type="presParOf" srcId="{A13AC0B5-001A-C54E-879D-42F4793DBCAF}" destId="{1A7B3D7C-FCE7-9647-9492-4F680A15FCE8}" srcOrd="1" destOrd="0" presId="urn:microsoft.com/office/officeart/2005/8/layout/pList1"/>
    <dgm:cxn modelId="{1A5FC965-B9C8-844E-A978-79CF81097526}" type="presParOf" srcId="{004EEDCD-87EC-7448-BBC1-651C939C1948}" destId="{8D1856B3-B97D-C749-A137-7E4307E27C13}" srcOrd="9" destOrd="0" presId="urn:microsoft.com/office/officeart/2005/8/layout/pList1"/>
    <dgm:cxn modelId="{CC6B4063-9E75-104D-B224-3300EA5ACF64}" type="presParOf" srcId="{004EEDCD-87EC-7448-BBC1-651C939C1948}" destId="{96A447C0-A0A4-E54C-9C1D-D2B2E8E2FF25}" srcOrd="10" destOrd="0" presId="urn:microsoft.com/office/officeart/2005/8/layout/pList1"/>
    <dgm:cxn modelId="{3E5BF60F-04F2-6241-94E0-6692D450F8A2}" type="presParOf" srcId="{96A447C0-A0A4-E54C-9C1D-D2B2E8E2FF25}" destId="{E315E3D3-3E5C-BB49-8302-F57005360BC8}" srcOrd="0" destOrd="0" presId="urn:microsoft.com/office/officeart/2005/8/layout/pList1"/>
    <dgm:cxn modelId="{EC103E0F-8889-614F-BF75-9D9982BF0D01}" type="presParOf" srcId="{96A447C0-A0A4-E54C-9C1D-D2B2E8E2FF25}" destId="{ADF8EE78-4504-8A47-8B7D-C362096631D9}" srcOrd="1" destOrd="0" presId="urn:microsoft.com/office/officeart/2005/8/layout/pList1"/>
    <dgm:cxn modelId="{56E4733D-7FE7-5544-8499-10F3F9F7343C}" type="presParOf" srcId="{004EEDCD-87EC-7448-BBC1-651C939C1948}" destId="{1636137D-50C6-C843-B36F-889F80B0D302}" srcOrd="11" destOrd="0" presId="urn:microsoft.com/office/officeart/2005/8/layout/pList1"/>
    <dgm:cxn modelId="{5F08BBD8-C4B9-C348-ABE1-5BBE691C5CAA}" type="presParOf" srcId="{004EEDCD-87EC-7448-BBC1-651C939C1948}" destId="{4ED8D3B9-D6EB-3540-84A9-0FD6AE01EC08}" srcOrd="12" destOrd="0" presId="urn:microsoft.com/office/officeart/2005/8/layout/pList1"/>
    <dgm:cxn modelId="{8013C3DA-AC36-4341-A388-52D1ED1006DE}" type="presParOf" srcId="{4ED8D3B9-D6EB-3540-84A9-0FD6AE01EC08}" destId="{13A391F2-2A93-5D40-9600-B6635FD31DC6}" srcOrd="0" destOrd="0" presId="urn:microsoft.com/office/officeart/2005/8/layout/pList1"/>
    <dgm:cxn modelId="{DE4B65EA-3DB6-814B-BBD6-0E31F1605EE9}" type="presParOf" srcId="{4ED8D3B9-D6EB-3540-84A9-0FD6AE01EC08}" destId="{A145F492-B185-1641-B421-1C5F6A66ED6A}" srcOrd="1" destOrd="0" presId="urn:microsoft.com/office/officeart/2005/8/layout/pList1"/>
    <dgm:cxn modelId="{D5BF5B1B-5935-8C45-982C-B03B6B665173}" type="presParOf" srcId="{004EEDCD-87EC-7448-BBC1-651C939C1948}" destId="{79CC6131-C962-B848-ACC5-981876DEE146}" srcOrd="13" destOrd="0" presId="urn:microsoft.com/office/officeart/2005/8/layout/pList1"/>
    <dgm:cxn modelId="{181E683A-B19B-944D-B7DD-A18364DB1B6B}" type="presParOf" srcId="{004EEDCD-87EC-7448-BBC1-651C939C1948}" destId="{82F42280-ED14-1049-BC03-9543BEE2811B}" srcOrd="14" destOrd="0" presId="urn:microsoft.com/office/officeart/2005/8/layout/pList1"/>
    <dgm:cxn modelId="{7192EF8C-3A31-D74B-9F55-084CC65AD950}" type="presParOf" srcId="{82F42280-ED14-1049-BC03-9543BEE2811B}" destId="{4D4B05D1-5EF3-DD49-9ED3-BD59EF21C97D}" srcOrd="0" destOrd="0" presId="urn:microsoft.com/office/officeart/2005/8/layout/pList1"/>
    <dgm:cxn modelId="{2FEAD7D4-212E-1641-B3EE-78E2E6C0BB40}" type="presParOf" srcId="{82F42280-ED14-1049-BC03-9543BEE2811B}" destId="{BF7528C6-CE02-0741-B7A4-03A220EAC49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7A16C-34FB-6F4A-A6DA-10D0E389B8D8}" type="doc">
      <dgm:prSet loTypeId="urn:microsoft.com/office/officeart/2005/8/layout/cycle2" loCatId="" qsTypeId="urn:microsoft.com/office/officeart/2005/8/quickstyle/simple1" qsCatId="simple" csTypeId="urn:microsoft.com/office/officeart/2005/8/colors/colorful2" csCatId="colorful" phldr="1"/>
      <dgm:spPr/>
      <dgm:t>
        <a:bodyPr/>
        <a:lstStyle/>
        <a:p>
          <a:endParaRPr lang="en-US"/>
        </a:p>
      </dgm:t>
    </dgm:pt>
    <dgm:pt modelId="{E3C6FB30-66E4-CF47-96F0-47AA920FD443}">
      <dgm:prSet phldrT="[Text]" custT="1"/>
      <dgm:spPr>
        <a:solidFill>
          <a:schemeClr val="accent1"/>
        </a:solidFill>
        <a:ln>
          <a:noFill/>
        </a:ln>
      </dgm:spPr>
      <dgm:t>
        <a:bodyPr/>
        <a:lstStyle/>
        <a:p>
          <a:r>
            <a:rPr lang="en-US" sz="1000" dirty="0">
              <a:latin typeface="+mn-lt"/>
              <a:cs typeface="Arial" panose="020B0604020202020204" pitchFamily="34" charset="0"/>
            </a:rPr>
            <a:t>Deploy</a:t>
          </a:r>
        </a:p>
      </dgm:t>
    </dgm:pt>
    <dgm:pt modelId="{583D8066-2FAA-6546-90B3-DBDE42E03835}" type="parTrans" cxnId="{6F96EE87-03FC-1E44-8028-26B478259C69}">
      <dgm:prSet/>
      <dgm:spPr/>
      <dgm:t>
        <a:bodyPr/>
        <a:lstStyle/>
        <a:p>
          <a:endParaRPr lang="en-US" sz="1000">
            <a:latin typeface="+mn-lt"/>
            <a:cs typeface="Arial" panose="020B0604020202020204" pitchFamily="34" charset="0"/>
          </a:endParaRPr>
        </a:p>
      </dgm:t>
    </dgm:pt>
    <dgm:pt modelId="{ABC39167-C2AA-5B4A-BFC4-2E086C4B604B}" type="sibTrans" cxnId="{6F96EE87-03FC-1E44-8028-26B478259C69}">
      <dgm:prSet custT="1"/>
      <dgm:spPr>
        <a:solidFill>
          <a:schemeClr val="tx1"/>
        </a:solidFill>
      </dgm:spPr>
      <dgm:t>
        <a:bodyPr/>
        <a:lstStyle/>
        <a:p>
          <a:endParaRPr lang="en-US" sz="1000">
            <a:latin typeface="+mn-lt"/>
            <a:cs typeface="Arial" panose="020B0604020202020204" pitchFamily="34" charset="0"/>
          </a:endParaRPr>
        </a:p>
      </dgm:t>
    </dgm:pt>
    <dgm:pt modelId="{37D4A2EA-8330-BF45-A5E2-2FE07E8FB9FB}">
      <dgm:prSet phldrT="[Text]" custT="1"/>
      <dgm:spPr>
        <a:solidFill>
          <a:schemeClr val="accent2"/>
        </a:solidFill>
        <a:ln>
          <a:noFill/>
        </a:ln>
      </dgm:spPr>
      <dgm:t>
        <a:bodyPr/>
        <a:lstStyle/>
        <a:p>
          <a:r>
            <a:rPr lang="en-US" sz="1000" dirty="0">
              <a:latin typeface="+mn-lt"/>
              <a:cs typeface="Arial" panose="020B0604020202020204" pitchFamily="34" charset="0"/>
            </a:rPr>
            <a:t>Discover</a:t>
          </a:r>
        </a:p>
      </dgm:t>
    </dgm:pt>
    <dgm:pt modelId="{9C5FF387-762E-AB41-82BB-409913E26CA2}" type="parTrans" cxnId="{B137F8EA-C72D-1B43-AD0F-7639FB13CABE}">
      <dgm:prSet/>
      <dgm:spPr/>
      <dgm:t>
        <a:bodyPr/>
        <a:lstStyle/>
        <a:p>
          <a:endParaRPr lang="en-US" sz="1000">
            <a:latin typeface="+mn-lt"/>
            <a:cs typeface="Arial" panose="020B0604020202020204" pitchFamily="34" charset="0"/>
          </a:endParaRPr>
        </a:p>
      </dgm:t>
    </dgm:pt>
    <dgm:pt modelId="{8DB29CC6-3C04-8D4C-8081-0F16EACF42FE}" type="sibTrans" cxnId="{B137F8EA-C72D-1B43-AD0F-7639FB13CABE}">
      <dgm:prSet custT="1"/>
      <dgm:spPr>
        <a:solidFill>
          <a:schemeClr val="tx1"/>
        </a:solidFill>
      </dgm:spPr>
      <dgm:t>
        <a:bodyPr/>
        <a:lstStyle/>
        <a:p>
          <a:endParaRPr lang="en-US" sz="1000">
            <a:latin typeface="+mn-lt"/>
            <a:cs typeface="Arial" panose="020B0604020202020204" pitchFamily="34" charset="0"/>
          </a:endParaRPr>
        </a:p>
      </dgm:t>
    </dgm:pt>
    <dgm:pt modelId="{2FD65C71-9D79-5742-BA05-04AA8E41F0FC}">
      <dgm:prSet phldrT="[Text]" custT="1"/>
      <dgm:spPr>
        <a:solidFill>
          <a:schemeClr val="accent4"/>
        </a:solidFill>
        <a:ln>
          <a:noFill/>
        </a:ln>
      </dgm:spPr>
      <dgm:t>
        <a:bodyPr/>
        <a:lstStyle/>
        <a:p>
          <a:r>
            <a:rPr lang="en-US" sz="1000" dirty="0">
              <a:latin typeface="+mn-lt"/>
              <a:cs typeface="Arial" panose="020B0604020202020204" pitchFamily="34" charset="0"/>
            </a:rPr>
            <a:t>Monitor</a:t>
          </a:r>
        </a:p>
      </dgm:t>
    </dgm:pt>
    <dgm:pt modelId="{69882F65-2CC4-8F44-B968-48C4A0C809B0}" type="parTrans" cxnId="{1CD9916B-A1BE-9143-9F8A-55C5AC610DDB}">
      <dgm:prSet/>
      <dgm:spPr/>
      <dgm:t>
        <a:bodyPr/>
        <a:lstStyle/>
        <a:p>
          <a:endParaRPr lang="en-US" sz="1000">
            <a:latin typeface="+mn-lt"/>
            <a:cs typeface="Arial" panose="020B0604020202020204" pitchFamily="34" charset="0"/>
          </a:endParaRPr>
        </a:p>
      </dgm:t>
    </dgm:pt>
    <dgm:pt modelId="{65E9714D-4E01-2647-8DEE-7D6F699E5553}" type="sibTrans" cxnId="{1CD9916B-A1BE-9143-9F8A-55C5AC610DDB}">
      <dgm:prSet custT="1"/>
      <dgm:spPr>
        <a:solidFill>
          <a:schemeClr val="tx1"/>
        </a:solidFill>
      </dgm:spPr>
      <dgm:t>
        <a:bodyPr/>
        <a:lstStyle/>
        <a:p>
          <a:endParaRPr lang="en-US" sz="1000">
            <a:latin typeface="+mn-lt"/>
            <a:cs typeface="Arial" panose="020B0604020202020204" pitchFamily="34" charset="0"/>
          </a:endParaRPr>
        </a:p>
      </dgm:t>
    </dgm:pt>
    <dgm:pt modelId="{51D92437-7F8A-CD45-BA06-318FFC6F961B}">
      <dgm:prSet phldrT="[Text]" custT="1"/>
      <dgm:spPr>
        <a:solidFill>
          <a:schemeClr val="accent5"/>
        </a:solidFill>
        <a:ln>
          <a:noFill/>
        </a:ln>
      </dgm:spPr>
      <dgm:t>
        <a:bodyPr/>
        <a:lstStyle/>
        <a:p>
          <a:r>
            <a:rPr lang="en-US" sz="1000" dirty="0">
              <a:latin typeface="+mn-lt"/>
              <a:cs typeface="Arial" panose="020B0604020202020204" pitchFamily="34" charset="0"/>
            </a:rPr>
            <a:t>Manage</a:t>
          </a:r>
        </a:p>
      </dgm:t>
    </dgm:pt>
    <dgm:pt modelId="{1433DF3B-3798-7941-B1A9-12AF25F68948}" type="parTrans" cxnId="{8C9C6399-CFBA-3B40-8556-BA44C1E3DB1C}">
      <dgm:prSet/>
      <dgm:spPr/>
      <dgm:t>
        <a:bodyPr/>
        <a:lstStyle/>
        <a:p>
          <a:endParaRPr lang="en-US" sz="1000">
            <a:latin typeface="+mn-lt"/>
            <a:cs typeface="Arial" panose="020B0604020202020204" pitchFamily="34" charset="0"/>
          </a:endParaRPr>
        </a:p>
      </dgm:t>
    </dgm:pt>
    <dgm:pt modelId="{44EF75AA-B79C-FE49-91D1-808DA640070F}" type="sibTrans" cxnId="{8C9C6399-CFBA-3B40-8556-BA44C1E3DB1C}">
      <dgm:prSet custT="1"/>
      <dgm:spPr>
        <a:solidFill>
          <a:schemeClr val="tx1"/>
        </a:solidFill>
      </dgm:spPr>
      <dgm:t>
        <a:bodyPr/>
        <a:lstStyle/>
        <a:p>
          <a:endParaRPr lang="en-US" sz="1000">
            <a:latin typeface="+mn-lt"/>
            <a:cs typeface="Arial" panose="020B0604020202020204" pitchFamily="34" charset="0"/>
          </a:endParaRPr>
        </a:p>
      </dgm:t>
    </dgm:pt>
    <dgm:pt modelId="{60EE926E-54CD-6D43-8C3E-332ED6E7FB8E}">
      <dgm:prSet phldrT="[Text]" custT="1"/>
      <dgm:spPr>
        <a:solidFill>
          <a:schemeClr val="accent6"/>
        </a:solidFill>
        <a:ln>
          <a:noFill/>
        </a:ln>
      </dgm:spPr>
      <dgm:t>
        <a:bodyPr/>
        <a:lstStyle/>
        <a:p>
          <a:r>
            <a:rPr lang="en-US" sz="1000" dirty="0">
              <a:latin typeface="+mn-lt"/>
              <a:cs typeface="Arial" panose="020B0604020202020204" pitchFamily="34" charset="0"/>
            </a:rPr>
            <a:t>Troubleshoot</a:t>
          </a:r>
        </a:p>
      </dgm:t>
    </dgm:pt>
    <dgm:pt modelId="{35C7CB19-4379-714E-BACD-AF89791E8C9E}" type="parTrans" cxnId="{6741CDE8-1FC6-C84A-A248-0A69F31338A8}">
      <dgm:prSet/>
      <dgm:spPr/>
      <dgm:t>
        <a:bodyPr/>
        <a:lstStyle/>
        <a:p>
          <a:endParaRPr lang="en-US" sz="1000">
            <a:latin typeface="+mn-lt"/>
            <a:cs typeface="Arial" panose="020B0604020202020204" pitchFamily="34" charset="0"/>
          </a:endParaRPr>
        </a:p>
      </dgm:t>
    </dgm:pt>
    <dgm:pt modelId="{138B87FF-226F-7641-B0BE-3345866A4946}" type="sibTrans" cxnId="{6741CDE8-1FC6-C84A-A248-0A69F31338A8}">
      <dgm:prSet custT="1"/>
      <dgm:spPr>
        <a:solidFill>
          <a:schemeClr val="tx1"/>
        </a:solidFill>
      </dgm:spPr>
      <dgm:t>
        <a:bodyPr/>
        <a:lstStyle/>
        <a:p>
          <a:endParaRPr lang="en-US" sz="1000">
            <a:latin typeface="+mn-lt"/>
            <a:cs typeface="Arial" panose="020B0604020202020204" pitchFamily="34" charset="0"/>
          </a:endParaRPr>
        </a:p>
      </dgm:t>
    </dgm:pt>
    <dgm:pt modelId="{E838C892-24B5-564B-A3C5-ECBD1C764887}">
      <dgm:prSet phldrT="[Text]" custT="1"/>
      <dgm:spPr>
        <a:solidFill>
          <a:schemeClr val="bg2">
            <a:lumMod val="90000"/>
          </a:schemeClr>
        </a:solidFill>
        <a:ln>
          <a:noFill/>
        </a:ln>
      </dgm:spPr>
      <dgm:t>
        <a:bodyPr/>
        <a:lstStyle/>
        <a:p>
          <a:r>
            <a:rPr lang="en-US" sz="1000" dirty="0">
              <a:latin typeface="+mn-lt"/>
              <a:cs typeface="Arial" panose="020B0604020202020204" pitchFamily="34" charset="0"/>
            </a:rPr>
            <a:t>Remediate</a:t>
          </a:r>
        </a:p>
      </dgm:t>
    </dgm:pt>
    <dgm:pt modelId="{E25C1938-84D2-DB41-81A4-20B7887823FE}" type="parTrans" cxnId="{A88F175B-E094-964A-96CF-01C44F6516AE}">
      <dgm:prSet/>
      <dgm:spPr/>
      <dgm:t>
        <a:bodyPr/>
        <a:lstStyle/>
        <a:p>
          <a:endParaRPr lang="en-US" sz="1000">
            <a:latin typeface="+mn-lt"/>
            <a:cs typeface="Arial" panose="020B0604020202020204" pitchFamily="34" charset="0"/>
          </a:endParaRPr>
        </a:p>
      </dgm:t>
    </dgm:pt>
    <dgm:pt modelId="{CAEFCC36-FC2D-DE4A-92ED-46BDD32D57FC}" type="sibTrans" cxnId="{A88F175B-E094-964A-96CF-01C44F6516AE}">
      <dgm:prSet custT="1"/>
      <dgm:spPr>
        <a:solidFill>
          <a:schemeClr val="tx1"/>
        </a:solidFill>
      </dgm:spPr>
      <dgm:t>
        <a:bodyPr/>
        <a:lstStyle/>
        <a:p>
          <a:endParaRPr lang="en-US" sz="1000">
            <a:latin typeface="+mn-lt"/>
            <a:cs typeface="Arial" panose="020B0604020202020204" pitchFamily="34" charset="0"/>
          </a:endParaRPr>
        </a:p>
      </dgm:t>
    </dgm:pt>
    <dgm:pt modelId="{CA7C3E67-EBF8-7143-87BC-1AFC63F13FEC}">
      <dgm:prSet phldrT="[Text]" custT="1"/>
      <dgm:spPr>
        <a:solidFill>
          <a:schemeClr val="bg1">
            <a:lumMod val="75000"/>
          </a:schemeClr>
        </a:solidFill>
      </dgm:spPr>
      <dgm:t>
        <a:bodyPr/>
        <a:lstStyle/>
        <a:p>
          <a:r>
            <a:rPr lang="en-US" sz="1000" dirty="0">
              <a:latin typeface="+mn-lt"/>
              <a:cs typeface="Arial" panose="020B0604020202020204" pitchFamily="34" charset="0"/>
            </a:rPr>
            <a:t>Comply</a:t>
          </a:r>
        </a:p>
      </dgm:t>
    </dgm:pt>
    <dgm:pt modelId="{2D7BD789-2DB1-9244-B277-2B669FA72A03}" type="parTrans" cxnId="{C3D67C49-E280-9A46-A8CC-F5928C88B450}">
      <dgm:prSet/>
      <dgm:spPr/>
      <dgm:t>
        <a:bodyPr/>
        <a:lstStyle/>
        <a:p>
          <a:endParaRPr lang="en-US" sz="1000">
            <a:latin typeface="+mn-lt"/>
            <a:cs typeface="Arial" panose="020B0604020202020204" pitchFamily="34" charset="0"/>
          </a:endParaRPr>
        </a:p>
      </dgm:t>
    </dgm:pt>
    <dgm:pt modelId="{3AA10A4F-6D71-CE4F-8D3D-6FB301601FD8}" type="sibTrans" cxnId="{C3D67C49-E280-9A46-A8CC-F5928C88B450}">
      <dgm:prSet custT="1"/>
      <dgm:spPr>
        <a:solidFill>
          <a:schemeClr val="tx1"/>
        </a:solidFill>
      </dgm:spPr>
      <dgm:t>
        <a:bodyPr/>
        <a:lstStyle/>
        <a:p>
          <a:endParaRPr lang="en-US" sz="1000">
            <a:latin typeface="+mn-lt"/>
            <a:cs typeface="Arial" panose="020B0604020202020204" pitchFamily="34" charset="0"/>
          </a:endParaRPr>
        </a:p>
      </dgm:t>
    </dgm:pt>
    <dgm:pt modelId="{DD921236-3DDA-2D4C-8B86-47D15C14060D}">
      <dgm:prSet phldrT="[Text]" custT="1"/>
      <dgm:spPr>
        <a:solidFill>
          <a:schemeClr val="accent3"/>
        </a:solidFill>
      </dgm:spPr>
      <dgm:t>
        <a:bodyPr/>
        <a:lstStyle/>
        <a:p>
          <a:r>
            <a:rPr lang="en-US" sz="1000" dirty="0">
              <a:latin typeface="+mn-lt"/>
              <a:cs typeface="Arial" panose="020B0604020202020204" pitchFamily="34" charset="0"/>
            </a:rPr>
            <a:t>Upgrade</a:t>
          </a:r>
        </a:p>
      </dgm:t>
    </dgm:pt>
    <dgm:pt modelId="{70C1EB01-4D75-7A42-A583-B65C7D5CCC5D}" type="parTrans" cxnId="{9FC0D210-BB23-5742-815C-3B3189B4A00E}">
      <dgm:prSet/>
      <dgm:spPr/>
      <dgm:t>
        <a:bodyPr/>
        <a:lstStyle/>
        <a:p>
          <a:endParaRPr lang="en-US" sz="1000">
            <a:latin typeface="+mn-lt"/>
            <a:cs typeface="Arial" panose="020B0604020202020204" pitchFamily="34" charset="0"/>
          </a:endParaRPr>
        </a:p>
      </dgm:t>
    </dgm:pt>
    <dgm:pt modelId="{B8070E9D-96AD-9A4B-93E0-EF115993501E}" type="sibTrans" cxnId="{9FC0D210-BB23-5742-815C-3B3189B4A00E}">
      <dgm:prSet custT="1"/>
      <dgm:spPr>
        <a:solidFill>
          <a:schemeClr val="tx1"/>
        </a:solidFill>
      </dgm:spPr>
      <dgm:t>
        <a:bodyPr/>
        <a:lstStyle/>
        <a:p>
          <a:endParaRPr lang="en-US" sz="1000">
            <a:latin typeface="+mn-lt"/>
            <a:cs typeface="Arial" panose="020B0604020202020204" pitchFamily="34" charset="0"/>
          </a:endParaRPr>
        </a:p>
      </dgm:t>
    </dgm:pt>
    <dgm:pt modelId="{90421F19-AC56-0E42-8E31-790B3F9F4F81}" type="pres">
      <dgm:prSet presAssocID="{48A7A16C-34FB-6F4A-A6DA-10D0E389B8D8}" presName="cycle" presStyleCnt="0">
        <dgm:presLayoutVars>
          <dgm:dir/>
          <dgm:resizeHandles val="exact"/>
        </dgm:presLayoutVars>
      </dgm:prSet>
      <dgm:spPr/>
    </dgm:pt>
    <dgm:pt modelId="{1F6C21C9-42D0-684E-B237-A60B268FD296}" type="pres">
      <dgm:prSet presAssocID="{E3C6FB30-66E4-CF47-96F0-47AA920FD443}" presName="node" presStyleLbl="node1" presStyleIdx="0" presStyleCnt="8">
        <dgm:presLayoutVars>
          <dgm:bulletEnabled val="1"/>
        </dgm:presLayoutVars>
      </dgm:prSet>
      <dgm:spPr/>
    </dgm:pt>
    <dgm:pt modelId="{B5154F96-8F8E-EA49-8E66-21DD64331AB6}" type="pres">
      <dgm:prSet presAssocID="{ABC39167-C2AA-5B4A-BFC4-2E086C4B604B}" presName="sibTrans" presStyleLbl="sibTrans2D1" presStyleIdx="0" presStyleCnt="8"/>
      <dgm:spPr/>
    </dgm:pt>
    <dgm:pt modelId="{B033521E-35C7-BB4F-9FDC-CCFEDC03FA6F}" type="pres">
      <dgm:prSet presAssocID="{ABC39167-C2AA-5B4A-BFC4-2E086C4B604B}" presName="connectorText" presStyleLbl="sibTrans2D1" presStyleIdx="0" presStyleCnt="8"/>
      <dgm:spPr/>
    </dgm:pt>
    <dgm:pt modelId="{46D0D177-895F-0E4E-84A0-F661B1798612}" type="pres">
      <dgm:prSet presAssocID="{37D4A2EA-8330-BF45-A5E2-2FE07E8FB9FB}" presName="node" presStyleLbl="node1" presStyleIdx="1" presStyleCnt="8">
        <dgm:presLayoutVars>
          <dgm:bulletEnabled val="1"/>
        </dgm:presLayoutVars>
      </dgm:prSet>
      <dgm:spPr/>
    </dgm:pt>
    <dgm:pt modelId="{A810E887-CD82-2E46-8460-6ADB55344F90}" type="pres">
      <dgm:prSet presAssocID="{8DB29CC6-3C04-8D4C-8081-0F16EACF42FE}" presName="sibTrans" presStyleLbl="sibTrans2D1" presStyleIdx="1" presStyleCnt="8"/>
      <dgm:spPr/>
    </dgm:pt>
    <dgm:pt modelId="{00E57991-4D27-264C-9062-F5D032F56F5E}" type="pres">
      <dgm:prSet presAssocID="{8DB29CC6-3C04-8D4C-8081-0F16EACF42FE}" presName="connectorText" presStyleLbl="sibTrans2D1" presStyleIdx="1" presStyleCnt="8"/>
      <dgm:spPr/>
    </dgm:pt>
    <dgm:pt modelId="{8B6D0025-31E7-DB47-B41B-5E980442A03F}" type="pres">
      <dgm:prSet presAssocID="{2FD65C71-9D79-5742-BA05-04AA8E41F0FC}" presName="node" presStyleLbl="node1" presStyleIdx="2" presStyleCnt="8">
        <dgm:presLayoutVars>
          <dgm:bulletEnabled val="1"/>
        </dgm:presLayoutVars>
      </dgm:prSet>
      <dgm:spPr/>
    </dgm:pt>
    <dgm:pt modelId="{02C37D23-360F-1B4C-96DF-79FD5AD69B4F}" type="pres">
      <dgm:prSet presAssocID="{65E9714D-4E01-2647-8DEE-7D6F699E5553}" presName="sibTrans" presStyleLbl="sibTrans2D1" presStyleIdx="2" presStyleCnt="8"/>
      <dgm:spPr/>
    </dgm:pt>
    <dgm:pt modelId="{AEB9A1FE-EBC6-9C44-97DA-86B3E7DC8CA6}" type="pres">
      <dgm:prSet presAssocID="{65E9714D-4E01-2647-8DEE-7D6F699E5553}" presName="connectorText" presStyleLbl="sibTrans2D1" presStyleIdx="2" presStyleCnt="8"/>
      <dgm:spPr/>
    </dgm:pt>
    <dgm:pt modelId="{8FE61493-0EA3-D342-AC77-5413CAD42E61}" type="pres">
      <dgm:prSet presAssocID="{51D92437-7F8A-CD45-BA06-318FFC6F961B}" presName="node" presStyleLbl="node1" presStyleIdx="3" presStyleCnt="8">
        <dgm:presLayoutVars>
          <dgm:bulletEnabled val="1"/>
        </dgm:presLayoutVars>
      </dgm:prSet>
      <dgm:spPr/>
    </dgm:pt>
    <dgm:pt modelId="{831E213C-AED9-2D45-AE91-B7CE88DD4E1A}" type="pres">
      <dgm:prSet presAssocID="{44EF75AA-B79C-FE49-91D1-808DA640070F}" presName="sibTrans" presStyleLbl="sibTrans2D1" presStyleIdx="3" presStyleCnt="8"/>
      <dgm:spPr/>
    </dgm:pt>
    <dgm:pt modelId="{791110BD-0F8F-354E-8FD7-4D09673D8C94}" type="pres">
      <dgm:prSet presAssocID="{44EF75AA-B79C-FE49-91D1-808DA640070F}" presName="connectorText" presStyleLbl="sibTrans2D1" presStyleIdx="3" presStyleCnt="8"/>
      <dgm:spPr/>
    </dgm:pt>
    <dgm:pt modelId="{CFDFBEA9-850D-D84B-ABD5-06CB6793F0B5}" type="pres">
      <dgm:prSet presAssocID="{60EE926E-54CD-6D43-8C3E-332ED6E7FB8E}" presName="node" presStyleLbl="node1" presStyleIdx="4" presStyleCnt="8">
        <dgm:presLayoutVars>
          <dgm:bulletEnabled val="1"/>
        </dgm:presLayoutVars>
      </dgm:prSet>
      <dgm:spPr/>
    </dgm:pt>
    <dgm:pt modelId="{F691DFCA-2F8D-ED45-8C38-978FEBDF9AA4}" type="pres">
      <dgm:prSet presAssocID="{138B87FF-226F-7641-B0BE-3345866A4946}" presName="sibTrans" presStyleLbl="sibTrans2D1" presStyleIdx="4" presStyleCnt="8"/>
      <dgm:spPr/>
    </dgm:pt>
    <dgm:pt modelId="{65EDE908-193E-3843-92A7-00E8DAA56C0C}" type="pres">
      <dgm:prSet presAssocID="{138B87FF-226F-7641-B0BE-3345866A4946}" presName="connectorText" presStyleLbl="sibTrans2D1" presStyleIdx="4" presStyleCnt="8"/>
      <dgm:spPr/>
    </dgm:pt>
    <dgm:pt modelId="{4C9CBBB9-45FC-FE46-BE55-73C0EB8D8B01}" type="pres">
      <dgm:prSet presAssocID="{E838C892-24B5-564B-A3C5-ECBD1C764887}" presName="node" presStyleLbl="node1" presStyleIdx="5" presStyleCnt="8">
        <dgm:presLayoutVars>
          <dgm:bulletEnabled val="1"/>
        </dgm:presLayoutVars>
      </dgm:prSet>
      <dgm:spPr/>
    </dgm:pt>
    <dgm:pt modelId="{94604153-77AB-A441-99F1-8F26E5C68D5A}" type="pres">
      <dgm:prSet presAssocID="{CAEFCC36-FC2D-DE4A-92ED-46BDD32D57FC}" presName="sibTrans" presStyleLbl="sibTrans2D1" presStyleIdx="5" presStyleCnt="8"/>
      <dgm:spPr/>
    </dgm:pt>
    <dgm:pt modelId="{39180DBB-50D5-3648-AFC1-AC826E4B8F52}" type="pres">
      <dgm:prSet presAssocID="{CAEFCC36-FC2D-DE4A-92ED-46BDD32D57FC}" presName="connectorText" presStyleLbl="sibTrans2D1" presStyleIdx="5" presStyleCnt="8"/>
      <dgm:spPr/>
    </dgm:pt>
    <dgm:pt modelId="{6D93341D-4E1F-7244-9B85-157E9F519EB4}" type="pres">
      <dgm:prSet presAssocID="{CA7C3E67-EBF8-7143-87BC-1AFC63F13FEC}" presName="node" presStyleLbl="node1" presStyleIdx="6" presStyleCnt="8">
        <dgm:presLayoutVars>
          <dgm:bulletEnabled val="1"/>
        </dgm:presLayoutVars>
      </dgm:prSet>
      <dgm:spPr/>
    </dgm:pt>
    <dgm:pt modelId="{42DC1853-8F22-D04B-B5AA-615773AEA957}" type="pres">
      <dgm:prSet presAssocID="{3AA10A4F-6D71-CE4F-8D3D-6FB301601FD8}" presName="sibTrans" presStyleLbl="sibTrans2D1" presStyleIdx="6" presStyleCnt="8"/>
      <dgm:spPr/>
    </dgm:pt>
    <dgm:pt modelId="{6F8F6DFA-48B1-A74F-BD68-11BAEBD3996E}" type="pres">
      <dgm:prSet presAssocID="{3AA10A4F-6D71-CE4F-8D3D-6FB301601FD8}" presName="connectorText" presStyleLbl="sibTrans2D1" presStyleIdx="6" presStyleCnt="8"/>
      <dgm:spPr/>
    </dgm:pt>
    <dgm:pt modelId="{B705DE0D-2315-C34A-B3F6-F7501F001DDF}" type="pres">
      <dgm:prSet presAssocID="{DD921236-3DDA-2D4C-8B86-47D15C14060D}" presName="node" presStyleLbl="node1" presStyleIdx="7" presStyleCnt="8">
        <dgm:presLayoutVars>
          <dgm:bulletEnabled val="1"/>
        </dgm:presLayoutVars>
      </dgm:prSet>
      <dgm:spPr/>
    </dgm:pt>
    <dgm:pt modelId="{DBF6C1C3-FB74-1945-BA01-EBFA6465C350}" type="pres">
      <dgm:prSet presAssocID="{B8070E9D-96AD-9A4B-93E0-EF115993501E}" presName="sibTrans" presStyleLbl="sibTrans2D1" presStyleIdx="7" presStyleCnt="8"/>
      <dgm:spPr/>
    </dgm:pt>
    <dgm:pt modelId="{54A8EF49-061B-F44E-B9C3-3C8F68E08B72}" type="pres">
      <dgm:prSet presAssocID="{B8070E9D-96AD-9A4B-93E0-EF115993501E}" presName="connectorText" presStyleLbl="sibTrans2D1" presStyleIdx="7" presStyleCnt="8"/>
      <dgm:spPr/>
    </dgm:pt>
  </dgm:ptLst>
  <dgm:cxnLst>
    <dgm:cxn modelId="{9FC0D210-BB23-5742-815C-3B3189B4A00E}" srcId="{48A7A16C-34FB-6F4A-A6DA-10D0E389B8D8}" destId="{DD921236-3DDA-2D4C-8B86-47D15C14060D}" srcOrd="7" destOrd="0" parTransId="{70C1EB01-4D75-7A42-A583-B65C7D5CCC5D}" sibTransId="{B8070E9D-96AD-9A4B-93E0-EF115993501E}"/>
    <dgm:cxn modelId="{B520301A-8120-E548-98B9-8800064C4616}" type="presOf" srcId="{48A7A16C-34FB-6F4A-A6DA-10D0E389B8D8}" destId="{90421F19-AC56-0E42-8E31-790B3F9F4F81}" srcOrd="0" destOrd="0" presId="urn:microsoft.com/office/officeart/2005/8/layout/cycle2"/>
    <dgm:cxn modelId="{29C9D92A-A3B6-A249-9272-18158097191F}" type="presOf" srcId="{E3C6FB30-66E4-CF47-96F0-47AA920FD443}" destId="{1F6C21C9-42D0-684E-B237-A60B268FD296}" srcOrd="0" destOrd="0" presId="urn:microsoft.com/office/officeart/2005/8/layout/cycle2"/>
    <dgm:cxn modelId="{CACA3832-D1C1-0240-BFB1-24181D5CBF72}" type="presOf" srcId="{B8070E9D-96AD-9A4B-93E0-EF115993501E}" destId="{DBF6C1C3-FB74-1945-BA01-EBFA6465C350}" srcOrd="0" destOrd="0" presId="urn:microsoft.com/office/officeart/2005/8/layout/cycle2"/>
    <dgm:cxn modelId="{31AFF635-566F-594B-BFA6-B0F6EFF92234}" type="presOf" srcId="{B8070E9D-96AD-9A4B-93E0-EF115993501E}" destId="{54A8EF49-061B-F44E-B9C3-3C8F68E08B72}" srcOrd="1" destOrd="0" presId="urn:microsoft.com/office/officeart/2005/8/layout/cycle2"/>
    <dgm:cxn modelId="{2C2F3C36-9FE8-D344-A598-76393635DE34}" type="presOf" srcId="{E838C892-24B5-564B-A3C5-ECBD1C764887}" destId="{4C9CBBB9-45FC-FE46-BE55-73C0EB8D8B01}" srcOrd="0" destOrd="0" presId="urn:microsoft.com/office/officeart/2005/8/layout/cycle2"/>
    <dgm:cxn modelId="{A88F175B-E094-964A-96CF-01C44F6516AE}" srcId="{48A7A16C-34FB-6F4A-A6DA-10D0E389B8D8}" destId="{E838C892-24B5-564B-A3C5-ECBD1C764887}" srcOrd="5" destOrd="0" parTransId="{E25C1938-84D2-DB41-81A4-20B7887823FE}" sibTransId="{CAEFCC36-FC2D-DE4A-92ED-46BDD32D57FC}"/>
    <dgm:cxn modelId="{5C95455E-ED3D-274C-8910-A48061201FFA}" type="presOf" srcId="{138B87FF-226F-7641-B0BE-3345866A4946}" destId="{65EDE908-193E-3843-92A7-00E8DAA56C0C}" srcOrd="1" destOrd="0" presId="urn:microsoft.com/office/officeart/2005/8/layout/cycle2"/>
    <dgm:cxn modelId="{C3D67C49-E280-9A46-A8CC-F5928C88B450}" srcId="{48A7A16C-34FB-6F4A-A6DA-10D0E389B8D8}" destId="{CA7C3E67-EBF8-7143-87BC-1AFC63F13FEC}" srcOrd="6" destOrd="0" parTransId="{2D7BD789-2DB1-9244-B277-2B669FA72A03}" sibTransId="{3AA10A4F-6D71-CE4F-8D3D-6FB301601FD8}"/>
    <dgm:cxn modelId="{D1D75E4A-DD20-864D-A3FE-7B7C6F603E1E}" type="presOf" srcId="{44EF75AA-B79C-FE49-91D1-808DA640070F}" destId="{791110BD-0F8F-354E-8FD7-4D09673D8C94}" srcOrd="1" destOrd="0" presId="urn:microsoft.com/office/officeart/2005/8/layout/cycle2"/>
    <dgm:cxn modelId="{DD836F4B-6B89-D74F-BE95-DFE44E070E8A}" type="presOf" srcId="{8DB29CC6-3C04-8D4C-8081-0F16EACF42FE}" destId="{00E57991-4D27-264C-9062-F5D032F56F5E}" srcOrd="1" destOrd="0" presId="urn:microsoft.com/office/officeart/2005/8/layout/cycle2"/>
    <dgm:cxn modelId="{1CD9916B-A1BE-9143-9F8A-55C5AC610DDB}" srcId="{48A7A16C-34FB-6F4A-A6DA-10D0E389B8D8}" destId="{2FD65C71-9D79-5742-BA05-04AA8E41F0FC}" srcOrd="2" destOrd="0" parTransId="{69882F65-2CC4-8F44-B968-48C4A0C809B0}" sibTransId="{65E9714D-4E01-2647-8DEE-7D6F699E5553}"/>
    <dgm:cxn modelId="{3ED4A44F-D33F-A445-8162-291749171269}" type="presOf" srcId="{3AA10A4F-6D71-CE4F-8D3D-6FB301601FD8}" destId="{6F8F6DFA-48B1-A74F-BD68-11BAEBD3996E}" srcOrd="1" destOrd="0" presId="urn:microsoft.com/office/officeart/2005/8/layout/cycle2"/>
    <dgm:cxn modelId="{F05E5977-9FCE-704F-A7AE-451AA800AEF5}" type="presOf" srcId="{CAEFCC36-FC2D-DE4A-92ED-46BDD32D57FC}" destId="{94604153-77AB-A441-99F1-8F26E5C68D5A}" srcOrd="0" destOrd="0" presId="urn:microsoft.com/office/officeart/2005/8/layout/cycle2"/>
    <dgm:cxn modelId="{CF814481-8A25-AA47-B625-E4C70734DECF}" type="presOf" srcId="{44EF75AA-B79C-FE49-91D1-808DA640070F}" destId="{831E213C-AED9-2D45-AE91-B7CE88DD4E1A}" srcOrd="0" destOrd="0" presId="urn:microsoft.com/office/officeart/2005/8/layout/cycle2"/>
    <dgm:cxn modelId="{6F96EE87-03FC-1E44-8028-26B478259C69}" srcId="{48A7A16C-34FB-6F4A-A6DA-10D0E389B8D8}" destId="{E3C6FB30-66E4-CF47-96F0-47AA920FD443}" srcOrd="0" destOrd="0" parTransId="{583D8066-2FAA-6546-90B3-DBDE42E03835}" sibTransId="{ABC39167-C2AA-5B4A-BFC4-2E086C4B604B}"/>
    <dgm:cxn modelId="{5771FB87-0570-A849-B8F9-184C60F7E108}" type="presOf" srcId="{37D4A2EA-8330-BF45-A5E2-2FE07E8FB9FB}" destId="{46D0D177-895F-0E4E-84A0-F661B1798612}" srcOrd="0" destOrd="0" presId="urn:microsoft.com/office/officeart/2005/8/layout/cycle2"/>
    <dgm:cxn modelId="{D610358C-9482-674A-9518-40685A4D933F}" type="presOf" srcId="{65E9714D-4E01-2647-8DEE-7D6F699E5553}" destId="{AEB9A1FE-EBC6-9C44-97DA-86B3E7DC8CA6}" srcOrd="1" destOrd="0" presId="urn:microsoft.com/office/officeart/2005/8/layout/cycle2"/>
    <dgm:cxn modelId="{1B7A8598-238C-E14A-AEA6-1444C5D0F557}" type="presOf" srcId="{3AA10A4F-6D71-CE4F-8D3D-6FB301601FD8}" destId="{42DC1853-8F22-D04B-B5AA-615773AEA957}" srcOrd="0" destOrd="0" presId="urn:microsoft.com/office/officeart/2005/8/layout/cycle2"/>
    <dgm:cxn modelId="{17ABCC98-0480-264E-A1B5-D8B0D4E040F1}" type="presOf" srcId="{DD921236-3DDA-2D4C-8B86-47D15C14060D}" destId="{B705DE0D-2315-C34A-B3F6-F7501F001DDF}" srcOrd="0" destOrd="0" presId="urn:microsoft.com/office/officeart/2005/8/layout/cycle2"/>
    <dgm:cxn modelId="{8C9C6399-CFBA-3B40-8556-BA44C1E3DB1C}" srcId="{48A7A16C-34FB-6F4A-A6DA-10D0E389B8D8}" destId="{51D92437-7F8A-CD45-BA06-318FFC6F961B}" srcOrd="3" destOrd="0" parTransId="{1433DF3B-3798-7941-B1A9-12AF25F68948}" sibTransId="{44EF75AA-B79C-FE49-91D1-808DA640070F}"/>
    <dgm:cxn modelId="{152426AC-5AA9-7949-982A-C8D884470592}" type="presOf" srcId="{CA7C3E67-EBF8-7143-87BC-1AFC63F13FEC}" destId="{6D93341D-4E1F-7244-9B85-157E9F519EB4}" srcOrd="0" destOrd="0" presId="urn:microsoft.com/office/officeart/2005/8/layout/cycle2"/>
    <dgm:cxn modelId="{763041AC-30F0-2242-9C9B-18139E3484F9}" type="presOf" srcId="{8DB29CC6-3C04-8D4C-8081-0F16EACF42FE}" destId="{A810E887-CD82-2E46-8460-6ADB55344F90}" srcOrd="0" destOrd="0" presId="urn:microsoft.com/office/officeart/2005/8/layout/cycle2"/>
    <dgm:cxn modelId="{DB0329B2-F339-EE4F-A702-1833762C49C7}" type="presOf" srcId="{2FD65C71-9D79-5742-BA05-04AA8E41F0FC}" destId="{8B6D0025-31E7-DB47-B41B-5E980442A03F}" srcOrd="0" destOrd="0" presId="urn:microsoft.com/office/officeart/2005/8/layout/cycle2"/>
    <dgm:cxn modelId="{CC2D86D2-EA45-6D4A-BF50-40256A27E044}" type="presOf" srcId="{ABC39167-C2AA-5B4A-BFC4-2E086C4B604B}" destId="{B5154F96-8F8E-EA49-8E66-21DD64331AB6}" srcOrd="0" destOrd="0" presId="urn:microsoft.com/office/officeart/2005/8/layout/cycle2"/>
    <dgm:cxn modelId="{B47337E4-40AB-4A4D-A9DA-75B113080F58}" type="presOf" srcId="{ABC39167-C2AA-5B4A-BFC4-2E086C4B604B}" destId="{B033521E-35C7-BB4F-9FDC-CCFEDC03FA6F}" srcOrd="1" destOrd="0" presId="urn:microsoft.com/office/officeart/2005/8/layout/cycle2"/>
    <dgm:cxn modelId="{368E27E6-B835-EB4A-B3A1-E4E4EB348EDB}" type="presOf" srcId="{65E9714D-4E01-2647-8DEE-7D6F699E5553}" destId="{02C37D23-360F-1B4C-96DF-79FD5AD69B4F}" srcOrd="0" destOrd="0" presId="urn:microsoft.com/office/officeart/2005/8/layout/cycle2"/>
    <dgm:cxn modelId="{6741CDE8-1FC6-C84A-A248-0A69F31338A8}" srcId="{48A7A16C-34FB-6F4A-A6DA-10D0E389B8D8}" destId="{60EE926E-54CD-6D43-8C3E-332ED6E7FB8E}" srcOrd="4" destOrd="0" parTransId="{35C7CB19-4379-714E-BACD-AF89791E8C9E}" sibTransId="{138B87FF-226F-7641-B0BE-3345866A4946}"/>
    <dgm:cxn modelId="{65691DE9-8213-F540-82B0-F5DD7E94BCAC}" type="presOf" srcId="{CAEFCC36-FC2D-DE4A-92ED-46BDD32D57FC}" destId="{39180DBB-50D5-3648-AFC1-AC826E4B8F52}" srcOrd="1" destOrd="0" presId="urn:microsoft.com/office/officeart/2005/8/layout/cycle2"/>
    <dgm:cxn modelId="{B137F8EA-C72D-1B43-AD0F-7639FB13CABE}" srcId="{48A7A16C-34FB-6F4A-A6DA-10D0E389B8D8}" destId="{37D4A2EA-8330-BF45-A5E2-2FE07E8FB9FB}" srcOrd="1" destOrd="0" parTransId="{9C5FF387-762E-AB41-82BB-409913E26CA2}" sibTransId="{8DB29CC6-3C04-8D4C-8081-0F16EACF42FE}"/>
    <dgm:cxn modelId="{BA1406EB-E691-B64F-A2EC-37275B42E63F}" type="presOf" srcId="{138B87FF-226F-7641-B0BE-3345866A4946}" destId="{F691DFCA-2F8D-ED45-8C38-978FEBDF9AA4}" srcOrd="0" destOrd="0" presId="urn:microsoft.com/office/officeart/2005/8/layout/cycle2"/>
    <dgm:cxn modelId="{663E16F8-4C3C-9749-AB4C-25851B0D2405}" type="presOf" srcId="{60EE926E-54CD-6D43-8C3E-332ED6E7FB8E}" destId="{CFDFBEA9-850D-D84B-ABD5-06CB6793F0B5}" srcOrd="0" destOrd="0" presId="urn:microsoft.com/office/officeart/2005/8/layout/cycle2"/>
    <dgm:cxn modelId="{0F38AEFF-AB54-704F-A954-30C25D6AEB6F}" type="presOf" srcId="{51D92437-7F8A-CD45-BA06-318FFC6F961B}" destId="{8FE61493-0EA3-D342-AC77-5413CAD42E61}" srcOrd="0" destOrd="0" presId="urn:microsoft.com/office/officeart/2005/8/layout/cycle2"/>
    <dgm:cxn modelId="{7DBD089D-2A92-694E-818E-1BA8B3861CC3}" type="presParOf" srcId="{90421F19-AC56-0E42-8E31-790B3F9F4F81}" destId="{1F6C21C9-42D0-684E-B237-A60B268FD296}" srcOrd="0" destOrd="0" presId="urn:microsoft.com/office/officeart/2005/8/layout/cycle2"/>
    <dgm:cxn modelId="{8B5A06A1-8DCD-274D-9311-42DADD93BE29}" type="presParOf" srcId="{90421F19-AC56-0E42-8E31-790B3F9F4F81}" destId="{B5154F96-8F8E-EA49-8E66-21DD64331AB6}" srcOrd="1" destOrd="0" presId="urn:microsoft.com/office/officeart/2005/8/layout/cycle2"/>
    <dgm:cxn modelId="{9E94F947-DEB6-0A40-9AF0-0DB976853138}" type="presParOf" srcId="{B5154F96-8F8E-EA49-8E66-21DD64331AB6}" destId="{B033521E-35C7-BB4F-9FDC-CCFEDC03FA6F}" srcOrd="0" destOrd="0" presId="urn:microsoft.com/office/officeart/2005/8/layout/cycle2"/>
    <dgm:cxn modelId="{D155F768-A303-5A4F-946B-A42D1186A2EA}" type="presParOf" srcId="{90421F19-AC56-0E42-8E31-790B3F9F4F81}" destId="{46D0D177-895F-0E4E-84A0-F661B1798612}" srcOrd="2" destOrd="0" presId="urn:microsoft.com/office/officeart/2005/8/layout/cycle2"/>
    <dgm:cxn modelId="{B0D1D65F-F17D-C24B-988D-39E54639F923}" type="presParOf" srcId="{90421F19-AC56-0E42-8E31-790B3F9F4F81}" destId="{A810E887-CD82-2E46-8460-6ADB55344F90}" srcOrd="3" destOrd="0" presId="urn:microsoft.com/office/officeart/2005/8/layout/cycle2"/>
    <dgm:cxn modelId="{D867258C-D54F-2B4A-B02F-977EE8DCB576}" type="presParOf" srcId="{A810E887-CD82-2E46-8460-6ADB55344F90}" destId="{00E57991-4D27-264C-9062-F5D032F56F5E}" srcOrd="0" destOrd="0" presId="urn:microsoft.com/office/officeart/2005/8/layout/cycle2"/>
    <dgm:cxn modelId="{671FD56D-912B-2D48-BC8B-9F2A2B3FBA72}" type="presParOf" srcId="{90421F19-AC56-0E42-8E31-790B3F9F4F81}" destId="{8B6D0025-31E7-DB47-B41B-5E980442A03F}" srcOrd="4" destOrd="0" presId="urn:microsoft.com/office/officeart/2005/8/layout/cycle2"/>
    <dgm:cxn modelId="{4767F0B2-B8C0-164C-9E6E-83B1B114D787}" type="presParOf" srcId="{90421F19-AC56-0E42-8E31-790B3F9F4F81}" destId="{02C37D23-360F-1B4C-96DF-79FD5AD69B4F}" srcOrd="5" destOrd="0" presId="urn:microsoft.com/office/officeart/2005/8/layout/cycle2"/>
    <dgm:cxn modelId="{6472323B-C282-0E41-BB96-1D88347C6472}" type="presParOf" srcId="{02C37D23-360F-1B4C-96DF-79FD5AD69B4F}" destId="{AEB9A1FE-EBC6-9C44-97DA-86B3E7DC8CA6}" srcOrd="0" destOrd="0" presId="urn:microsoft.com/office/officeart/2005/8/layout/cycle2"/>
    <dgm:cxn modelId="{3D81376E-0CDE-5745-9C1A-DFD32CA774C8}" type="presParOf" srcId="{90421F19-AC56-0E42-8E31-790B3F9F4F81}" destId="{8FE61493-0EA3-D342-AC77-5413CAD42E61}" srcOrd="6" destOrd="0" presId="urn:microsoft.com/office/officeart/2005/8/layout/cycle2"/>
    <dgm:cxn modelId="{3567AB95-7984-E441-AABD-EFAF4FA155ED}" type="presParOf" srcId="{90421F19-AC56-0E42-8E31-790B3F9F4F81}" destId="{831E213C-AED9-2D45-AE91-B7CE88DD4E1A}" srcOrd="7" destOrd="0" presId="urn:microsoft.com/office/officeart/2005/8/layout/cycle2"/>
    <dgm:cxn modelId="{52658E44-A27D-5E48-9B02-EC6098132567}" type="presParOf" srcId="{831E213C-AED9-2D45-AE91-B7CE88DD4E1A}" destId="{791110BD-0F8F-354E-8FD7-4D09673D8C94}" srcOrd="0" destOrd="0" presId="urn:microsoft.com/office/officeart/2005/8/layout/cycle2"/>
    <dgm:cxn modelId="{98F6CD0A-8984-954F-9B5B-3EF606B21FDF}" type="presParOf" srcId="{90421F19-AC56-0E42-8E31-790B3F9F4F81}" destId="{CFDFBEA9-850D-D84B-ABD5-06CB6793F0B5}" srcOrd="8" destOrd="0" presId="urn:microsoft.com/office/officeart/2005/8/layout/cycle2"/>
    <dgm:cxn modelId="{66F2E152-0CF9-BE48-AEDD-09CCD0A4A580}" type="presParOf" srcId="{90421F19-AC56-0E42-8E31-790B3F9F4F81}" destId="{F691DFCA-2F8D-ED45-8C38-978FEBDF9AA4}" srcOrd="9" destOrd="0" presId="urn:microsoft.com/office/officeart/2005/8/layout/cycle2"/>
    <dgm:cxn modelId="{119657B6-6FE9-5F42-B347-57810D6FF7D1}" type="presParOf" srcId="{F691DFCA-2F8D-ED45-8C38-978FEBDF9AA4}" destId="{65EDE908-193E-3843-92A7-00E8DAA56C0C}" srcOrd="0" destOrd="0" presId="urn:microsoft.com/office/officeart/2005/8/layout/cycle2"/>
    <dgm:cxn modelId="{6C789188-CF49-6E4C-B78F-D5DE72144E36}" type="presParOf" srcId="{90421F19-AC56-0E42-8E31-790B3F9F4F81}" destId="{4C9CBBB9-45FC-FE46-BE55-73C0EB8D8B01}" srcOrd="10" destOrd="0" presId="urn:microsoft.com/office/officeart/2005/8/layout/cycle2"/>
    <dgm:cxn modelId="{A4542F5D-B96C-254E-8594-C7C1BFA214AC}" type="presParOf" srcId="{90421F19-AC56-0E42-8E31-790B3F9F4F81}" destId="{94604153-77AB-A441-99F1-8F26E5C68D5A}" srcOrd="11" destOrd="0" presId="urn:microsoft.com/office/officeart/2005/8/layout/cycle2"/>
    <dgm:cxn modelId="{C26DC858-E84A-5B4A-ACCE-924395C85E8B}" type="presParOf" srcId="{94604153-77AB-A441-99F1-8F26E5C68D5A}" destId="{39180DBB-50D5-3648-AFC1-AC826E4B8F52}" srcOrd="0" destOrd="0" presId="urn:microsoft.com/office/officeart/2005/8/layout/cycle2"/>
    <dgm:cxn modelId="{6B07CE8A-3C80-0C44-9563-9DA760127F9E}" type="presParOf" srcId="{90421F19-AC56-0E42-8E31-790B3F9F4F81}" destId="{6D93341D-4E1F-7244-9B85-157E9F519EB4}" srcOrd="12" destOrd="0" presId="urn:microsoft.com/office/officeart/2005/8/layout/cycle2"/>
    <dgm:cxn modelId="{62AB5837-ECFE-404B-ACDB-45420FC9D71F}" type="presParOf" srcId="{90421F19-AC56-0E42-8E31-790B3F9F4F81}" destId="{42DC1853-8F22-D04B-B5AA-615773AEA957}" srcOrd="13" destOrd="0" presId="urn:microsoft.com/office/officeart/2005/8/layout/cycle2"/>
    <dgm:cxn modelId="{56C4C1B7-2E54-F44B-87F5-2D6425A79233}" type="presParOf" srcId="{42DC1853-8F22-D04B-B5AA-615773AEA957}" destId="{6F8F6DFA-48B1-A74F-BD68-11BAEBD3996E}" srcOrd="0" destOrd="0" presId="urn:microsoft.com/office/officeart/2005/8/layout/cycle2"/>
    <dgm:cxn modelId="{07816594-6316-6A4E-8687-1C95FA5AF422}" type="presParOf" srcId="{90421F19-AC56-0E42-8E31-790B3F9F4F81}" destId="{B705DE0D-2315-C34A-B3F6-F7501F001DDF}" srcOrd="14" destOrd="0" presId="urn:microsoft.com/office/officeart/2005/8/layout/cycle2"/>
    <dgm:cxn modelId="{DF8EDFE3-B053-F241-A862-351D4CF346E7}" type="presParOf" srcId="{90421F19-AC56-0E42-8E31-790B3F9F4F81}" destId="{DBF6C1C3-FB74-1945-BA01-EBFA6465C350}" srcOrd="15" destOrd="0" presId="urn:microsoft.com/office/officeart/2005/8/layout/cycle2"/>
    <dgm:cxn modelId="{B594179A-494B-734B-A5E2-102C668E4B10}" type="presParOf" srcId="{DBF6C1C3-FB74-1945-BA01-EBFA6465C350}" destId="{54A8EF49-061B-F44E-B9C3-3C8F68E08B7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A8247-5D22-C34D-B215-39C7BB45B67F}">
      <dsp:nvSpPr>
        <dsp:cNvPr id="0" name=""/>
        <dsp:cNvSpPr/>
      </dsp:nvSpPr>
      <dsp:spPr>
        <a:xfrm>
          <a:off x="695135" y="1650"/>
          <a:ext cx="1652516" cy="1138583"/>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01E4A-A99A-B64F-A91F-4B5D85448E50}">
      <dsp:nvSpPr>
        <dsp:cNvPr id="0" name=""/>
        <dsp:cNvSpPr/>
      </dsp:nvSpPr>
      <dsp:spPr>
        <a:xfrm>
          <a:off x="695135" y="1140234"/>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Improve End user experience through improved network reliability.</a:t>
          </a:r>
        </a:p>
      </dsp:txBody>
      <dsp:txXfrm>
        <a:off x="695135" y="1140234"/>
        <a:ext cx="1652516" cy="613083"/>
      </dsp:txXfrm>
    </dsp:sp>
    <dsp:sp modelId="{8F09DA66-0B7F-6A4F-AE5A-0179F62A7420}">
      <dsp:nvSpPr>
        <dsp:cNvPr id="0" name=""/>
        <dsp:cNvSpPr/>
      </dsp:nvSpPr>
      <dsp:spPr>
        <a:xfrm>
          <a:off x="2512973" y="1650"/>
          <a:ext cx="1652516" cy="1138583"/>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A63AD-955C-6E45-827B-5D7458EE8816}">
      <dsp:nvSpPr>
        <dsp:cNvPr id="0" name=""/>
        <dsp:cNvSpPr/>
      </dsp:nvSpPr>
      <dsp:spPr>
        <a:xfrm>
          <a:off x="2512973" y="1140234"/>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Outcome based Managed services partner.</a:t>
          </a:r>
        </a:p>
      </dsp:txBody>
      <dsp:txXfrm>
        <a:off x="2512973" y="1140234"/>
        <a:ext cx="1652516" cy="613083"/>
      </dsp:txXfrm>
    </dsp:sp>
    <dsp:sp modelId="{60213689-3477-914C-80D1-D9C049F3E2D2}">
      <dsp:nvSpPr>
        <dsp:cNvPr id="0" name=""/>
        <dsp:cNvSpPr/>
      </dsp:nvSpPr>
      <dsp:spPr>
        <a:xfrm>
          <a:off x="4330810" y="1650"/>
          <a:ext cx="1652516" cy="1138583"/>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F4E84-F05E-C04A-B63A-B837574D9D3D}">
      <dsp:nvSpPr>
        <dsp:cNvPr id="0" name=""/>
        <dsp:cNvSpPr/>
      </dsp:nvSpPr>
      <dsp:spPr>
        <a:xfrm>
          <a:off x="4330810" y="1140234"/>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Capable, mature and experienced partner</a:t>
          </a:r>
        </a:p>
      </dsp:txBody>
      <dsp:txXfrm>
        <a:off x="4330810" y="1140234"/>
        <a:ext cx="1652516" cy="613083"/>
      </dsp:txXfrm>
    </dsp:sp>
    <dsp:sp modelId="{A2E2D892-45A5-FC4C-8FEB-8362CF311261}">
      <dsp:nvSpPr>
        <dsp:cNvPr id="0" name=""/>
        <dsp:cNvSpPr/>
      </dsp:nvSpPr>
      <dsp:spPr>
        <a:xfrm>
          <a:off x="6148647" y="1650"/>
          <a:ext cx="1652516" cy="1138583"/>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0996E-F52D-5748-865A-248A1856E4EE}">
      <dsp:nvSpPr>
        <dsp:cNvPr id="0" name=""/>
        <dsp:cNvSpPr/>
      </dsp:nvSpPr>
      <dsp:spPr>
        <a:xfrm>
          <a:off x="6148647" y="1140234"/>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Cost optimization through effective utilization of network assets</a:t>
          </a:r>
        </a:p>
      </dsp:txBody>
      <dsp:txXfrm>
        <a:off x="6148647" y="1140234"/>
        <a:ext cx="1652516" cy="613083"/>
      </dsp:txXfrm>
    </dsp:sp>
    <dsp:sp modelId="{17FC8661-6BAB-D84E-850E-309D648CF4EB}">
      <dsp:nvSpPr>
        <dsp:cNvPr id="0" name=""/>
        <dsp:cNvSpPr/>
      </dsp:nvSpPr>
      <dsp:spPr>
        <a:xfrm>
          <a:off x="695135" y="1918569"/>
          <a:ext cx="1652516" cy="1138583"/>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7B3D7C-FCE7-9647-9492-4F680A15FCE8}">
      <dsp:nvSpPr>
        <dsp:cNvPr id="0" name=""/>
        <dsp:cNvSpPr/>
      </dsp:nvSpPr>
      <dsp:spPr>
        <a:xfrm>
          <a:off x="695135" y="3057153"/>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Deep Insights into the network for building application contexts</a:t>
          </a:r>
        </a:p>
      </dsp:txBody>
      <dsp:txXfrm>
        <a:off x="695135" y="3057153"/>
        <a:ext cx="1652516" cy="613083"/>
      </dsp:txXfrm>
    </dsp:sp>
    <dsp:sp modelId="{E315E3D3-3E5C-BB49-8302-F57005360BC8}">
      <dsp:nvSpPr>
        <dsp:cNvPr id="0" name=""/>
        <dsp:cNvSpPr/>
      </dsp:nvSpPr>
      <dsp:spPr>
        <a:xfrm>
          <a:off x="2512973" y="1918569"/>
          <a:ext cx="1652516" cy="1138583"/>
        </a:xfrm>
        <a:prstGeom prst="round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8EE78-4504-8A47-8B7D-C362096631D9}">
      <dsp:nvSpPr>
        <dsp:cNvPr id="0" name=""/>
        <dsp:cNvSpPr/>
      </dsp:nvSpPr>
      <dsp:spPr>
        <a:xfrm>
          <a:off x="2512973" y="3057153"/>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Event Correlation across the network for faster resolution.</a:t>
          </a:r>
        </a:p>
      </dsp:txBody>
      <dsp:txXfrm>
        <a:off x="2512973" y="3057153"/>
        <a:ext cx="1652516" cy="613083"/>
      </dsp:txXfrm>
    </dsp:sp>
    <dsp:sp modelId="{13A391F2-2A93-5D40-9600-B6635FD31DC6}">
      <dsp:nvSpPr>
        <dsp:cNvPr id="0" name=""/>
        <dsp:cNvSpPr/>
      </dsp:nvSpPr>
      <dsp:spPr>
        <a:xfrm>
          <a:off x="4330810" y="1918569"/>
          <a:ext cx="1652516" cy="1138583"/>
        </a:xfrm>
        <a:prstGeom prst="round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5F492-B185-1641-B421-1C5F6A66ED6A}">
      <dsp:nvSpPr>
        <dsp:cNvPr id="0" name=""/>
        <dsp:cNvSpPr/>
      </dsp:nvSpPr>
      <dsp:spPr>
        <a:xfrm>
          <a:off x="4330810" y="3057153"/>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Contextual dashboards for easy snapshots across the network</a:t>
          </a:r>
        </a:p>
      </dsp:txBody>
      <dsp:txXfrm>
        <a:off x="4330810" y="3057153"/>
        <a:ext cx="1652516" cy="613083"/>
      </dsp:txXfrm>
    </dsp:sp>
    <dsp:sp modelId="{4D4B05D1-5EF3-DD49-9ED3-BD59EF21C97D}">
      <dsp:nvSpPr>
        <dsp:cNvPr id="0" name=""/>
        <dsp:cNvSpPr/>
      </dsp:nvSpPr>
      <dsp:spPr>
        <a:xfrm>
          <a:off x="6148647" y="1918569"/>
          <a:ext cx="1652516" cy="1138583"/>
        </a:xfrm>
        <a:prstGeom prst="round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7528C6-CE02-0741-B7A4-03A220EAC490}">
      <dsp:nvSpPr>
        <dsp:cNvPr id="0" name=""/>
        <dsp:cNvSpPr/>
      </dsp:nvSpPr>
      <dsp:spPr>
        <a:xfrm>
          <a:off x="6148647" y="3057153"/>
          <a:ext cx="1652516" cy="61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US" sz="1000" kern="1200" dirty="0">
              <a:solidFill>
                <a:srgbClr val="595959"/>
              </a:solidFill>
              <a:latin typeface="Arial" panose="020B0604020202020204" pitchFamily="34" charset="0"/>
              <a:cs typeface="Arial" panose="020B0604020202020204" pitchFamily="34" charset="0"/>
            </a:rPr>
            <a:t>Asset Management to understand service chain, impact relationships</a:t>
          </a:r>
        </a:p>
      </dsp:txBody>
      <dsp:txXfrm>
        <a:off x="6148647" y="3057153"/>
        <a:ext cx="1652516" cy="61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C21C9-42D0-684E-B237-A60B268FD296}">
      <dsp:nvSpPr>
        <dsp:cNvPr id="0" name=""/>
        <dsp:cNvSpPr/>
      </dsp:nvSpPr>
      <dsp:spPr>
        <a:xfrm>
          <a:off x="1442465" y="1488"/>
          <a:ext cx="715519" cy="715519"/>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Deploy</a:t>
          </a:r>
        </a:p>
      </dsp:txBody>
      <dsp:txXfrm>
        <a:off x="1547250" y="106273"/>
        <a:ext cx="505949" cy="505949"/>
      </dsp:txXfrm>
    </dsp:sp>
    <dsp:sp modelId="{B5154F96-8F8E-EA49-8E66-21DD64331AB6}">
      <dsp:nvSpPr>
        <dsp:cNvPr id="0" name=""/>
        <dsp:cNvSpPr/>
      </dsp:nvSpPr>
      <dsp:spPr>
        <a:xfrm rot="1350000">
          <a:off x="2196664" y="442232"/>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a:off x="2198843" y="479576"/>
        <a:ext cx="133566" cy="144893"/>
      </dsp:txXfrm>
    </dsp:sp>
    <dsp:sp modelId="{46D0D177-895F-0E4E-84A0-F661B1798612}">
      <dsp:nvSpPr>
        <dsp:cNvPr id="0" name=""/>
        <dsp:cNvSpPr/>
      </dsp:nvSpPr>
      <dsp:spPr>
        <a:xfrm>
          <a:off x="2436132" y="413079"/>
          <a:ext cx="715519" cy="715519"/>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Discover</a:t>
          </a:r>
        </a:p>
      </dsp:txBody>
      <dsp:txXfrm>
        <a:off x="2540917" y="517864"/>
        <a:ext cx="505949" cy="505949"/>
      </dsp:txXfrm>
    </dsp:sp>
    <dsp:sp modelId="{A810E887-CD82-2E46-8460-6ADB55344F90}">
      <dsp:nvSpPr>
        <dsp:cNvPr id="0" name=""/>
        <dsp:cNvSpPr/>
      </dsp:nvSpPr>
      <dsp:spPr>
        <a:xfrm rot="4050000">
          <a:off x="2902216" y="1141939"/>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a:off x="2919885" y="1163793"/>
        <a:ext cx="133566" cy="144893"/>
      </dsp:txXfrm>
    </dsp:sp>
    <dsp:sp modelId="{8B6D0025-31E7-DB47-B41B-5E980442A03F}">
      <dsp:nvSpPr>
        <dsp:cNvPr id="0" name=""/>
        <dsp:cNvSpPr/>
      </dsp:nvSpPr>
      <dsp:spPr>
        <a:xfrm>
          <a:off x="2847723" y="1406746"/>
          <a:ext cx="715519" cy="715519"/>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Monitor</a:t>
          </a:r>
        </a:p>
      </dsp:txBody>
      <dsp:txXfrm>
        <a:off x="2952508" y="1511531"/>
        <a:ext cx="505949" cy="505949"/>
      </dsp:txXfrm>
    </dsp:sp>
    <dsp:sp modelId="{02C37D23-360F-1B4C-96DF-79FD5AD69B4F}">
      <dsp:nvSpPr>
        <dsp:cNvPr id="0" name=""/>
        <dsp:cNvSpPr/>
      </dsp:nvSpPr>
      <dsp:spPr>
        <a:xfrm rot="6750000">
          <a:off x="2906349" y="2135606"/>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rot="10800000">
        <a:off x="2945923" y="2157460"/>
        <a:ext cx="133566" cy="144893"/>
      </dsp:txXfrm>
    </dsp:sp>
    <dsp:sp modelId="{8FE61493-0EA3-D342-AC77-5413CAD42E61}">
      <dsp:nvSpPr>
        <dsp:cNvPr id="0" name=""/>
        <dsp:cNvSpPr/>
      </dsp:nvSpPr>
      <dsp:spPr>
        <a:xfrm>
          <a:off x="2436132" y="2400413"/>
          <a:ext cx="715519" cy="715519"/>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Manage</a:t>
          </a:r>
        </a:p>
      </dsp:txBody>
      <dsp:txXfrm>
        <a:off x="2540917" y="2505198"/>
        <a:ext cx="505949" cy="505949"/>
      </dsp:txXfrm>
    </dsp:sp>
    <dsp:sp modelId="{831E213C-AED9-2D45-AE91-B7CE88DD4E1A}">
      <dsp:nvSpPr>
        <dsp:cNvPr id="0" name=""/>
        <dsp:cNvSpPr/>
      </dsp:nvSpPr>
      <dsp:spPr>
        <a:xfrm rot="9450000">
          <a:off x="2206642" y="2841158"/>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rot="10800000">
        <a:off x="2261706" y="2878502"/>
        <a:ext cx="133566" cy="144893"/>
      </dsp:txXfrm>
    </dsp:sp>
    <dsp:sp modelId="{CFDFBEA9-850D-D84B-ABD5-06CB6793F0B5}">
      <dsp:nvSpPr>
        <dsp:cNvPr id="0" name=""/>
        <dsp:cNvSpPr/>
      </dsp:nvSpPr>
      <dsp:spPr>
        <a:xfrm>
          <a:off x="1442465" y="2812004"/>
          <a:ext cx="715519" cy="715519"/>
        </a:xfrm>
        <a:prstGeom prst="ellipse">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Troubleshoot</a:t>
          </a:r>
        </a:p>
      </dsp:txBody>
      <dsp:txXfrm>
        <a:off x="1547250" y="2916789"/>
        <a:ext cx="505949" cy="505949"/>
      </dsp:txXfrm>
    </dsp:sp>
    <dsp:sp modelId="{F691DFCA-2F8D-ED45-8C38-978FEBDF9AA4}">
      <dsp:nvSpPr>
        <dsp:cNvPr id="0" name=""/>
        <dsp:cNvSpPr/>
      </dsp:nvSpPr>
      <dsp:spPr>
        <a:xfrm rot="12150000">
          <a:off x="1212975" y="2845291"/>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rot="10800000">
        <a:off x="1268039" y="2904541"/>
        <a:ext cx="133566" cy="144893"/>
      </dsp:txXfrm>
    </dsp:sp>
    <dsp:sp modelId="{4C9CBBB9-45FC-FE46-BE55-73C0EB8D8B01}">
      <dsp:nvSpPr>
        <dsp:cNvPr id="0" name=""/>
        <dsp:cNvSpPr/>
      </dsp:nvSpPr>
      <dsp:spPr>
        <a:xfrm>
          <a:off x="448798" y="2400413"/>
          <a:ext cx="715519" cy="715519"/>
        </a:xfrm>
        <a:prstGeom prst="ellipse">
          <a:avLst/>
        </a:prstGeom>
        <a:solidFill>
          <a:schemeClr val="bg2">
            <a:lumMod val="9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Remediate</a:t>
          </a:r>
        </a:p>
      </dsp:txBody>
      <dsp:txXfrm>
        <a:off x="553583" y="2505198"/>
        <a:ext cx="505949" cy="505949"/>
      </dsp:txXfrm>
    </dsp:sp>
    <dsp:sp modelId="{94604153-77AB-A441-99F1-8F26E5C68D5A}">
      <dsp:nvSpPr>
        <dsp:cNvPr id="0" name=""/>
        <dsp:cNvSpPr/>
      </dsp:nvSpPr>
      <dsp:spPr>
        <a:xfrm rot="14850000">
          <a:off x="507423" y="2145585"/>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rot="10800000">
        <a:off x="546997" y="2220325"/>
        <a:ext cx="133566" cy="144893"/>
      </dsp:txXfrm>
    </dsp:sp>
    <dsp:sp modelId="{6D93341D-4E1F-7244-9B85-157E9F519EB4}">
      <dsp:nvSpPr>
        <dsp:cNvPr id="0" name=""/>
        <dsp:cNvSpPr/>
      </dsp:nvSpPr>
      <dsp:spPr>
        <a:xfrm>
          <a:off x="37207" y="1406746"/>
          <a:ext cx="715519" cy="715519"/>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Comply</a:t>
          </a:r>
        </a:p>
      </dsp:txBody>
      <dsp:txXfrm>
        <a:off x="141992" y="1511531"/>
        <a:ext cx="505949" cy="505949"/>
      </dsp:txXfrm>
    </dsp:sp>
    <dsp:sp modelId="{42DC1853-8F22-D04B-B5AA-615773AEA957}">
      <dsp:nvSpPr>
        <dsp:cNvPr id="0" name=""/>
        <dsp:cNvSpPr/>
      </dsp:nvSpPr>
      <dsp:spPr>
        <a:xfrm rot="17550000">
          <a:off x="503290" y="1151917"/>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a:off x="520959" y="1226657"/>
        <a:ext cx="133566" cy="144893"/>
      </dsp:txXfrm>
    </dsp:sp>
    <dsp:sp modelId="{B705DE0D-2315-C34A-B3F6-F7501F001DDF}">
      <dsp:nvSpPr>
        <dsp:cNvPr id="0" name=""/>
        <dsp:cNvSpPr/>
      </dsp:nvSpPr>
      <dsp:spPr>
        <a:xfrm>
          <a:off x="448798" y="413079"/>
          <a:ext cx="715519" cy="71551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Arial" panose="020B0604020202020204" pitchFamily="34" charset="0"/>
            </a:rPr>
            <a:t>Upgrade</a:t>
          </a:r>
        </a:p>
      </dsp:txBody>
      <dsp:txXfrm>
        <a:off x="553583" y="517864"/>
        <a:ext cx="505949" cy="505949"/>
      </dsp:txXfrm>
    </dsp:sp>
    <dsp:sp modelId="{DBF6C1C3-FB74-1945-BA01-EBFA6465C350}">
      <dsp:nvSpPr>
        <dsp:cNvPr id="0" name=""/>
        <dsp:cNvSpPr/>
      </dsp:nvSpPr>
      <dsp:spPr>
        <a:xfrm rot="20250000">
          <a:off x="1202997" y="446366"/>
          <a:ext cx="190809" cy="2414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mn-lt"/>
            <a:cs typeface="Arial" panose="020B0604020202020204" pitchFamily="34" charset="0"/>
          </a:endParaRPr>
        </a:p>
      </dsp:txBody>
      <dsp:txXfrm>
        <a:off x="1205176" y="505616"/>
        <a:ext cx="133566" cy="14489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extLst>
      <p:ext uri="{BB962C8B-B14F-4D97-AF65-F5344CB8AC3E}">
        <p14:creationId xmlns:p14="http://schemas.microsoft.com/office/powerpoint/2010/main" val="1203197581"/>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277816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t>6</a:t>
            </a:fld>
            <a:endParaRPr lang="en-US"/>
          </a:p>
        </p:txBody>
      </p:sp>
    </p:spTree>
    <p:extLst>
      <p:ext uri="{BB962C8B-B14F-4D97-AF65-F5344CB8AC3E}">
        <p14:creationId xmlns:p14="http://schemas.microsoft.com/office/powerpoint/2010/main" val="426091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2938"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93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165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2938"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93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98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7E2D31-10D1-42E8-A5A6-4E8CE70378CB}" type="slidenum">
              <a:rPr lang="en-US" altLang="en-US"/>
              <a:pPr eaLnBrk="1" hangingPunct="1"/>
              <a:t>20</a:t>
            </a:fld>
            <a:endParaRPr lang="en-US" altLang="en-US"/>
          </a:p>
        </p:txBody>
      </p:sp>
    </p:spTree>
    <p:extLst>
      <p:ext uri="{BB962C8B-B14F-4D97-AF65-F5344CB8AC3E}">
        <p14:creationId xmlns:p14="http://schemas.microsoft.com/office/powerpoint/2010/main" val="1288142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A picture containing indoor, floor, building&#10;&#10;Description generated with high confidence">
            <a:extLst>
              <a:ext uri="{FF2B5EF4-FFF2-40B4-BE49-F238E27FC236}">
                <a16:creationId xmlns:a16="http://schemas.microsoft.com/office/drawing/2014/main" id="{96F13204-656D-40A0-99BB-F9A67DB9D6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7812361" cy="18415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7812360" cy="119365"/>
          </a:xfrm>
          <a:prstGeom prst="rect">
            <a:avLst/>
          </a:prstGeom>
          <a:solidFill>
            <a:srgbClr val="719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C7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3C7CD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3C7CD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chemeClr val="bg1"/>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chemeClr val="bg1">
                    <a:lumMod val="95000"/>
                  </a:schemeClr>
                </a:solidFill>
              </a:defRPr>
            </a:lvl1pPr>
          </a:lstStyle>
          <a:p>
            <a:pPr lvl="0"/>
            <a:r>
              <a:rPr lang="en-US" dirty="0"/>
              <a:t>Month ‘18</a:t>
            </a:r>
          </a:p>
        </p:txBody>
      </p:sp>
      <p:pic>
        <p:nvPicPr>
          <p:cNvPr id="1034" name="Picture 10" descr="Image result for tata steel logo">
            <a:extLst>
              <a:ext uri="{FF2B5EF4-FFF2-40B4-BE49-F238E27FC236}">
                <a16:creationId xmlns:a16="http://schemas.microsoft.com/office/drawing/2014/main" id="{64DB59E7-15A2-4CE1-B324-BCA68D6AC990}"/>
              </a:ext>
            </a:extLst>
          </p:cNvPr>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100000"/>
                    </a14:imgEffect>
                    <a14:imgEffect>
                      <a14:brightnessContrast bright="22000"/>
                    </a14:imgEffect>
                  </a14:imgLayer>
                </a14:imgProps>
              </a:ext>
              <a:ext uri="{28A0092B-C50C-407E-A947-70E740481C1C}">
                <a14:useLocalDpi xmlns:a14="http://schemas.microsoft.com/office/drawing/2010/main"/>
              </a:ext>
            </a:extLst>
          </a:blip>
          <a:srcRect/>
          <a:stretch>
            <a:fillRect/>
          </a:stretch>
        </p:blipFill>
        <p:spPr bwMode="auto">
          <a:xfrm>
            <a:off x="5500985" y="3077134"/>
            <a:ext cx="2230023" cy="1674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fld id="{6589C04F-B99F-4C45-966A-BB961D954576}" type="datetimeFigureOut">
              <a:rPr lang="en-US"/>
              <a:pPr>
                <a:defRPr/>
              </a:pPr>
              <a:t>9/18/2023</a:t>
            </a:fld>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r>
              <a:rPr lang="en-US" dirty="0"/>
              <a:t>Internal &amp; Confidential</a:t>
            </a:r>
          </a:p>
        </p:txBody>
      </p:sp>
      <p:sp>
        <p:nvSpPr>
          <p:cNvPr id="6" name="Rectangle 5"/>
          <p:cNvSpPr>
            <a:spLocks noGrp="1" noChangeArrowheads="1"/>
          </p:cNvSpPr>
          <p:nvPr>
            <p:ph type="sldNum" sz="quarter" idx="12"/>
          </p:nvPr>
        </p:nvSpPr>
        <p:spPr>
          <a:ln/>
        </p:spPr>
        <p:txBody>
          <a:bodyPr/>
          <a:lstStyle>
            <a:lvl1pPr>
              <a:defRPr/>
            </a:lvl1pPr>
          </a:lstStyle>
          <a:p>
            <a:pPr>
              <a:defRPr/>
            </a:pPr>
            <a:fld id="{9E91597F-C7C1-425A-9A00-4DF27E803D59}" type="slidenum">
              <a:rPr lang="en-US"/>
              <a:pPr>
                <a:defRPr/>
              </a:pPr>
              <a:t>‹#›</a:t>
            </a:fld>
            <a:endParaRPr lang="en-US" dirty="0"/>
          </a:p>
        </p:txBody>
      </p:sp>
    </p:spTree>
    <p:extLst>
      <p:ext uri="{BB962C8B-B14F-4D97-AF65-F5344CB8AC3E}">
        <p14:creationId xmlns:p14="http://schemas.microsoft.com/office/powerpoint/2010/main" val="23493473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6805" y="4868864"/>
            <a:ext cx="2057400" cy="273844"/>
          </a:xfrm>
        </p:spPr>
        <p:txBody>
          <a:bodyPr/>
          <a:lstStyle>
            <a:lvl1pPr algn="ctr">
              <a:defRPr>
                <a:solidFill>
                  <a:schemeClr val="bg1"/>
                </a:solidFill>
              </a:defRPr>
            </a:lvl1pPr>
          </a:lstStyle>
          <a:p>
            <a:fld id="{408A3319-5104-4E46-B7BB-4F68F196E486}" type="slidenum">
              <a:rPr lang="en-IN" smtClean="0"/>
              <a:pPr/>
              <a:t>‹#›</a:t>
            </a:fld>
            <a:endParaRPr lang="en-IN"/>
          </a:p>
        </p:txBody>
      </p:sp>
      <p:sp>
        <p:nvSpPr>
          <p:cNvPr id="5" name="Rectangle 4"/>
          <p:cNvSpPr/>
          <p:nvPr userDrawn="1"/>
        </p:nvSpPr>
        <p:spPr>
          <a:xfrm>
            <a:off x="113648" y="4908640"/>
            <a:ext cx="1502655" cy="192360"/>
          </a:xfrm>
          <a:prstGeom prst="rect">
            <a:avLst/>
          </a:prstGeom>
          <a:noFill/>
        </p:spPr>
        <p:txBody>
          <a:bodyPr wrap="none" lIns="68580" tIns="34290" rIns="68580" bIns="34290">
            <a:spAutoFit/>
          </a:bodyPr>
          <a:lstStyle/>
          <a:p>
            <a:r>
              <a:rPr lang="en-US" sz="800" b="1" kern="1200">
                <a:solidFill>
                  <a:schemeClr val="bg1"/>
                </a:solidFill>
                <a:latin typeface="Arial" panose="020B0604020202020204" pitchFamily="34" charset="0"/>
                <a:ea typeface="+mn-ea"/>
                <a:cs typeface="Arial" panose="020B0604020202020204" pitchFamily="34" charset="0"/>
              </a:rPr>
              <a:t>Agility | </a:t>
            </a:r>
            <a:r>
              <a:rPr lang="en-US" sz="800" b="1" kern="1200">
                <a:solidFill>
                  <a:srgbClr val="C0D72F"/>
                </a:solidFill>
                <a:latin typeface="Arial" panose="020B0604020202020204" pitchFamily="34" charset="0"/>
                <a:ea typeface="+mn-ea"/>
                <a:cs typeface="Arial" panose="020B0604020202020204" pitchFamily="34" charset="0"/>
              </a:rPr>
              <a:t>Flexibility </a:t>
            </a:r>
            <a:r>
              <a:rPr lang="en-US" sz="800" b="1" kern="1200">
                <a:solidFill>
                  <a:schemeClr val="bg1"/>
                </a:solidFill>
                <a:latin typeface="Arial" panose="020B0604020202020204" pitchFamily="34" charset="0"/>
                <a:ea typeface="+mn-ea"/>
                <a:cs typeface="Arial" panose="020B0604020202020204" pitchFamily="34" charset="0"/>
              </a:rPr>
              <a:t>| Choices</a:t>
            </a:r>
            <a:endParaRPr lang="en-US" sz="700" b="1" kern="120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quarter" idx="13"/>
          </p:nvPr>
        </p:nvSpPr>
        <p:spPr>
          <a:xfrm>
            <a:off x="178618" y="649605"/>
            <a:ext cx="8782503" cy="3525838"/>
          </a:xfrm>
          <a:prstGeom prst="rect">
            <a:avLst/>
          </a:prstGeom>
        </p:spPr>
        <p:txBody>
          <a:bodyPr/>
          <a:lstStyle>
            <a:lvl1pPr>
              <a:defRPr sz="1200">
                <a:latin typeface="Arial" panose="020B0604020202020204" pitchFamily="34" charset="0"/>
                <a:cs typeface="Arial" panose="020B0604020202020204" pitchFamily="34" charset="0"/>
              </a:defRPr>
            </a:lvl1pPr>
            <a:lvl2pPr marL="514337" indent="-171446">
              <a:buFont typeface="Wingdings" panose="05000000000000000000" pitchFamily="2" charset="2"/>
              <a:buChar char="§"/>
              <a:defRPr sz="1200">
                <a:latin typeface="Arial" panose="020B0604020202020204" pitchFamily="34" charset="0"/>
                <a:cs typeface="Arial" panose="020B0604020202020204" pitchFamily="34" charset="0"/>
              </a:defRPr>
            </a:lvl2pPr>
            <a:lvl3pPr marL="857228" indent="-171446">
              <a:buFont typeface="Courier New" panose="02070309020205020404" pitchFamily="49" charset="0"/>
              <a:buChar char="o"/>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a:t>HEADING</a:t>
            </a:r>
            <a:endParaRPr lang="en-IN"/>
          </a:p>
        </p:txBody>
      </p:sp>
    </p:spTree>
    <p:extLst>
      <p:ext uri="{BB962C8B-B14F-4D97-AF65-F5344CB8AC3E}">
        <p14:creationId xmlns:p14="http://schemas.microsoft.com/office/powerpoint/2010/main" val="104203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picture containing metalware, gear&#10;&#10;Description generated with very high confidence">
            <a:extLst>
              <a:ext uri="{FF2B5EF4-FFF2-40B4-BE49-F238E27FC236}">
                <a16:creationId xmlns:a16="http://schemas.microsoft.com/office/drawing/2014/main" id="{114DF60B-B2EA-4DBE-947D-5D080EC769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3998" cy="5143500"/>
          </a:xfrm>
          <a:prstGeom prst="rect">
            <a:avLst/>
          </a:prstGeom>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33">
            <a:extLst>
              <a:ext uri="{FF2B5EF4-FFF2-40B4-BE49-F238E27FC236}">
                <a16:creationId xmlns:a16="http://schemas.microsoft.com/office/drawing/2014/main" id="{41A53F10-CBC5-444F-AA00-64BF461C9C71}"/>
              </a:ext>
            </a:extLst>
          </p:cNvPr>
          <p:cNvSpPr/>
          <p:nvPr/>
        </p:nvSpPr>
        <p:spPr>
          <a:xfrm>
            <a:off x="-1" y="1710769"/>
            <a:ext cx="6350001"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350000" cy="47916"/>
          </a:xfrm>
          <a:prstGeom prst="rect">
            <a:avLst/>
          </a:prstGeom>
          <a:solidFill>
            <a:srgbClr val="719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350000" cy="47916"/>
          </a:xfrm>
          <a:prstGeom prst="rect">
            <a:avLst/>
          </a:prstGeom>
          <a:solidFill>
            <a:srgbClr val="719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38" name="Rectangle 37">
            <a:extLst>
              <a:ext uri="{FF2B5EF4-FFF2-40B4-BE49-F238E27FC236}">
                <a16:creationId xmlns:a16="http://schemas.microsoft.com/office/drawing/2014/main" id="{583C2F58-9D3E-4A33-9620-E2862F764A2C}"/>
              </a:ext>
            </a:extLst>
          </p:cNvPr>
          <p:cNvSpPr/>
          <p:nvPr userDrawn="1"/>
        </p:nvSpPr>
        <p:spPr>
          <a:xfrm>
            <a:off x="8877270" y="1710769"/>
            <a:ext cx="266729" cy="1725140"/>
          </a:xfrm>
          <a:prstGeom prst="rect">
            <a:avLst/>
          </a:prstGeom>
          <a:solidFill>
            <a:srgbClr val="3C7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39" name="Rectangle 38">
            <a:extLst>
              <a:ext uri="{FF2B5EF4-FFF2-40B4-BE49-F238E27FC236}">
                <a16:creationId xmlns:a16="http://schemas.microsoft.com/office/drawing/2014/main" id="{E2590226-D46A-48CE-A2DA-6A9297A288BE}"/>
              </a:ext>
            </a:extLst>
          </p:cNvPr>
          <p:cNvSpPr/>
          <p:nvPr userDrawn="1"/>
        </p:nvSpPr>
        <p:spPr>
          <a:xfrm>
            <a:off x="8613456" y="1710769"/>
            <a:ext cx="266729" cy="1725140"/>
          </a:xfrm>
          <a:prstGeom prst="rect">
            <a:avLst/>
          </a:prstGeom>
          <a:solidFill>
            <a:srgbClr val="3C7CD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40" name="Rectangle 39">
            <a:extLst>
              <a:ext uri="{FF2B5EF4-FFF2-40B4-BE49-F238E27FC236}">
                <a16:creationId xmlns:a16="http://schemas.microsoft.com/office/drawing/2014/main" id="{C61AEADA-3FE1-4B34-BF61-100EEBD93869}"/>
              </a:ext>
            </a:extLst>
          </p:cNvPr>
          <p:cNvSpPr/>
          <p:nvPr userDrawn="1"/>
        </p:nvSpPr>
        <p:spPr>
          <a:xfrm>
            <a:off x="8352302" y="1710769"/>
            <a:ext cx="266729" cy="1725140"/>
          </a:xfrm>
          <a:prstGeom prst="rect">
            <a:avLst/>
          </a:prstGeom>
          <a:solidFill>
            <a:srgbClr val="3C7CD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a:p>
        </p:txBody>
      </p:sp>
      <p:sp>
        <p:nvSpPr>
          <p:cNvPr id="4" name="Text Placeholder 3">
            <a:extLst>
              <a:ext uri="{FF2B5EF4-FFF2-40B4-BE49-F238E27FC236}">
                <a16:creationId xmlns:a16="http://schemas.microsoft.com/office/drawing/2014/main" id="{DE1DF722-DBE4-4E6D-BFCC-DE5D388C6978}"/>
              </a:ext>
            </a:extLst>
          </p:cNvPr>
          <p:cNvSpPr>
            <a:spLocks noGrp="1"/>
          </p:cNvSpPr>
          <p:nvPr userDrawn="1">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1504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660" r:id="rId8"/>
    <p:sldLayoutId id="2147483671" r:id="rId9"/>
    <p:sldLayoutId id="2147483700" r:id="rId10"/>
    <p:sldLayoutId id="2147483703" r:id="rId11"/>
    <p:sldLayoutId id="2147483704" r:id="rId12"/>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tiff"/><Relationship Id="rId4" Type="http://schemas.openxmlformats.org/officeDocument/2006/relationships/image" Target="../media/image21.tiff"/></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tiff"/><Relationship Id="rId7" Type="http://schemas.openxmlformats.org/officeDocument/2006/relationships/image" Target="../media/image50.tiff"/><Relationship Id="rId12" Type="http://schemas.openxmlformats.org/officeDocument/2006/relationships/image" Target="../media/image55.pn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tiff"/><Relationship Id="rId11" Type="http://schemas.openxmlformats.org/officeDocument/2006/relationships/image" Target="../media/image54.png"/><Relationship Id="rId5" Type="http://schemas.openxmlformats.org/officeDocument/2006/relationships/image" Target="../media/image48.tiff"/><Relationship Id="rId10" Type="http://schemas.openxmlformats.org/officeDocument/2006/relationships/image" Target="../media/image53.png"/><Relationship Id="rId4" Type="http://schemas.openxmlformats.org/officeDocument/2006/relationships/image" Target="../media/image47.tiff"/><Relationship Id="rId9" Type="http://schemas.openxmlformats.org/officeDocument/2006/relationships/image" Target="../media/image52.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emf"/><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10" Type="http://schemas.openxmlformats.org/officeDocument/2006/relationships/image" Target="../media/image71.jpg"/><Relationship Id="rId4" Type="http://schemas.openxmlformats.org/officeDocument/2006/relationships/image" Target="../media/image65.jpeg"/><Relationship Id="rId9" Type="http://schemas.openxmlformats.org/officeDocument/2006/relationships/image" Target="../media/image7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image" Target="../media/image77.tiff"/><Relationship Id="rId1" Type="http://schemas.openxmlformats.org/officeDocument/2006/relationships/slideLayout" Target="../slideLayouts/slideLayout7.xml"/><Relationship Id="rId4" Type="http://schemas.openxmlformats.org/officeDocument/2006/relationships/image" Target="../media/image7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IN" dirty="0"/>
              <a:t>Presentation to TATA STEEL</a:t>
            </a:r>
          </a:p>
        </p:txBody>
      </p:sp>
      <p:sp>
        <p:nvSpPr>
          <p:cNvPr id="6" name="Text Placeholder 5">
            <a:extLst>
              <a:ext uri="{FF2B5EF4-FFF2-40B4-BE49-F238E27FC236}">
                <a16:creationId xmlns:a16="http://schemas.microsoft.com/office/drawing/2014/main" id="{B473780B-CE97-41DC-A63D-1D3F2D610060}"/>
              </a:ext>
            </a:extLst>
          </p:cNvPr>
          <p:cNvSpPr>
            <a:spLocks noGrp="1"/>
          </p:cNvSpPr>
          <p:nvPr>
            <p:ph type="body" sz="quarter" idx="14"/>
          </p:nvPr>
        </p:nvSpPr>
        <p:spPr/>
        <p:txBody>
          <a:bodyPr/>
          <a:lstStyle/>
          <a:p>
            <a:r>
              <a:rPr lang="en-IN" dirty="0"/>
              <a:t>Managed Network proposal </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IN" dirty="0"/>
              <a:t>October’18</a:t>
            </a:r>
          </a:p>
        </p:txBody>
      </p:sp>
    </p:spTree>
    <p:extLst>
      <p:ext uri="{BB962C8B-B14F-4D97-AF65-F5344CB8AC3E}">
        <p14:creationId xmlns:p14="http://schemas.microsoft.com/office/powerpoint/2010/main" val="382784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1C4-E5A5-B24B-845A-6011BB039507}"/>
              </a:ext>
            </a:extLst>
          </p:cNvPr>
          <p:cNvSpPr>
            <a:spLocks noGrp="1"/>
          </p:cNvSpPr>
          <p:nvPr>
            <p:ph type="title"/>
          </p:nvPr>
        </p:nvSpPr>
        <p:spPr/>
        <p:txBody>
          <a:bodyPr/>
          <a:lstStyle/>
          <a:p>
            <a:r>
              <a:rPr lang="en-IN" dirty="0"/>
              <a:t>Our Network Managed services transition approach</a:t>
            </a:r>
            <a:endParaRPr lang="en-US" dirty="0"/>
          </a:p>
        </p:txBody>
      </p:sp>
      <p:sp>
        <p:nvSpPr>
          <p:cNvPr id="4" name="Rectangle 3">
            <a:extLst>
              <a:ext uri="{FF2B5EF4-FFF2-40B4-BE49-F238E27FC236}">
                <a16:creationId xmlns:a16="http://schemas.microsoft.com/office/drawing/2014/main" id="{3E684E36-57CC-6447-BB7F-E44C0575B261}"/>
              </a:ext>
            </a:extLst>
          </p:cNvPr>
          <p:cNvSpPr/>
          <p:nvPr/>
        </p:nvSpPr>
        <p:spPr>
          <a:xfrm>
            <a:off x="324000" y="1058863"/>
            <a:ext cx="7713667" cy="247061"/>
          </a:xfrm>
          <a:prstGeom prst="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1200" b="1" dirty="0">
                <a:solidFill>
                  <a:srgbClr val="595959"/>
                </a:solidFill>
                <a:cs typeface="Arial" panose="020B0604020202020204" pitchFamily="34" charset="0"/>
              </a:rPr>
              <a:t>PROJECT MANAGEMENT</a:t>
            </a:r>
          </a:p>
        </p:txBody>
      </p:sp>
      <p:sp>
        <p:nvSpPr>
          <p:cNvPr id="5" name="Rectangle 4">
            <a:extLst>
              <a:ext uri="{FF2B5EF4-FFF2-40B4-BE49-F238E27FC236}">
                <a16:creationId xmlns:a16="http://schemas.microsoft.com/office/drawing/2014/main" id="{E848E6D6-9131-8B41-966C-8F63EBA63C56}"/>
              </a:ext>
            </a:extLst>
          </p:cNvPr>
          <p:cNvSpPr/>
          <p:nvPr/>
        </p:nvSpPr>
        <p:spPr>
          <a:xfrm>
            <a:off x="324000" y="1339488"/>
            <a:ext cx="5040088" cy="259042"/>
          </a:xfrm>
          <a:prstGeom prst="rect">
            <a:avLst/>
          </a:pr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1200" b="1" dirty="0">
                <a:solidFill>
                  <a:srgbClr val="595959"/>
                </a:solidFill>
                <a:cs typeface="Arial" panose="020B0604020202020204" pitchFamily="34" charset="0"/>
              </a:rPr>
              <a:t>TRANSITION MANAGEMENT</a:t>
            </a:r>
          </a:p>
        </p:txBody>
      </p:sp>
      <p:sp>
        <p:nvSpPr>
          <p:cNvPr id="7" name="Chevron 6">
            <a:extLst>
              <a:ext uri="{FF2B5EF4-FFF2-40B4-BE49-F238E27FC236}">
                <a16:creationId xmlns:a16="http://schemas.microsoft.com/office/drawing/2014/main" id="{09DFD3DA-046A-8544-AE67-D307F1CB9225}"/>
              </a:ext>
            </a:extLst>
          </p:cNvPr>
          <p:cNvSpPr/>
          <p:nvPr/>
        </p:nvSpPr>
        <p:spPr>
          <a:xfrm>
            <a:off x="1728108" y="1646695"/>
            <a:ext cx="1649933" cy="397356"/>
          </a:xfrm>
          <a:prstGeom prst="chevron">
            <a:avLst/>
          </a:prstGeom>
          <a:solidFill>
            <a:schemeClr val="accent4">
              <a:lumMod val="60000"/>
              <a:lumOff val="4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33450" fontAlgn="base">
              <a:lnSpc>
                <a:spcPct val="90000"/>
              </a:lnSpc>
              <a:spcBef>
                <a:spcPct val="0"/>
              </a:spcBef>
              <a:spcAft>
                <a:spcPct val="35000"/>
              </a:spcAft>
            </a:pPr>
            <a:r>
              <a:rPr lang="en-US" sz="1200" b="1" dirty="0">
                <a:solidFill>
                  <a:srgbClr val="595959"/>
                </a:solidFill>
                <a:cs typeface="Arial" panose="020B0604020202020204" pitchFamily="34" charset="0"/>
              </a:rPr>
              <a:t>PLANNING</a:t>
            </a:r>
          </a:p>
        </p:txBody>
      </p:sp>
      <p:sp>
        <p:nvSpPr>
          <p:cNvPr id="15" name="Pentagon 14">
            <a:extLst>
              <a:ext uri="{FF2B5EF4-FFF2-40B4-BE49-F238E27FC236}">
                <a16:creationId xmlns:a16="http://schemas.microsoft.com/office/drawing/2014/main" id="{BF5DEA24-81AB-414E-87E3-07C65670EFE5}"/>
              </a:ext>
            </a:extLst>
          </p:cNvPr>
          <p:cNvSpPr/>
          <p:nvPr/>
        </p:nvSpPr>
        <p:spPr bwMode="auto">
          <a:xfrm>
            <a:off x="324000" y="1632094"/>
            <a:ext cx="1541286" cy="411956"/>
          </a:xfrm>
          <a:prstGeom prst="homePlate">
            <a:avLst/>
          </a:prstGeom>
          <a:solidFill>
            <a:schemeClr val="accent4">
              <a:lumMod val="60000"/>
              <a:lumOff val="4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33450" fontAlgn="base">
              <a:lnSpc>
                <a:spcPct val="90000"/>
              </a:lnSpc>
              <a:spcBef>
                <a:spcPct val="0"/>
              </a:spcBef>
              <a:spcAft>
                <a:spcPct val="35000"/>
              </a:spcAft>
              <a:buClrTx/>
              <a:buSzTx/>
              <a:tabLst/>
            </a:pPr>
            <a:r>
              <a:rPr lang="en-US" sz="1200" b="1" dirty="0">
                <a:solidFill>
                  <a:srgbClr val="595959"/>
                </a:solidFill>
                <a:cs typeface="Arial" panose="020B0604020202020204" pitchFamily="34" charset="0"/>
              </a:rPr>
              <a:t>INITIATION</a:t>
            </a:r>
          </a:p>
        </p:txBody>
      </p:sp>
      <p:sp>
        <p:nvSpPr>
          <p:cNvPr id="19" name="Rectangle 18">
            <a:extLst>
              <a:ext uri="{FF2B5EF4-FFF2-40B4-BE49-F238E27FC236}">
                <a16:creationId xmlns:a16="http://schemas.microsoft.com/office/drawing/2014/main" id="{5383A98E-C4AC-5F40-A9FD-D3541D079D47}"/>
              </a:ext>
            </a:extLst>
          </p:cNvPr>
          <p:cNvSpPr/>
          <p:nvPr/>
        </p:nvSpPr>
        <p:spPr>
          <a:xfrm>
            <a:off x="5415767" y="1339488"/>
            <a:ext cx="2621900" cy="259042"/>
          </a:xfrm>
          <a:prstGeom prst="rect">
            <a:avLst/>
          </a:pr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1200" b="1" dirty="0">
                <a:solidFill>
                  <a:srgbClr val="595959"/>
                </a:solidFill>
                <a:cs typeface="Arial" panose="020B0604020202020204" pitchFamily="34" charset="0"/>
              </a:rPr>
              <a:t>ENGAGEMENT MANAGEMENT</a:t>
            </a:r>
          </a:p>
        </p:txBody>
      </p:sp>
      <p:sp>
        <p:nvSpPr>
          <p:cNvPr id="21" name="Chevron 20">
            <a:extLst>
              <a:ext uri="{FF2B5EF4-FFF2-40B4-BE49-F238E27FC236}">
                <a16:creationId xmlns:a16="http://schemas.microsoft.com/office/drawing/2014/main" id="{2E406B15-754F-0841-933B-BF2A5E24400C}"/>
              </a:ext>
            </a:extLst>
          </p:cNvPr>
          <p:cNvSpPr/>
          <p:nvPr/>
        </p:nvSpPr>
        <p:spPr>
          <a:xfrm>
            <a:off x="3240863" y="1639395"/>
            <a:ext cx="1649933" cy="397356"/>
          </a:xfrm>
          <a:prstGeom prst="chevron">
            <a:avLst/>
          </a:prstGeom>
          <a:solidFill>
            <a:schemeClr val="accent4">
              <a:lumMod val="60000"/>
              <a:lumOff val="40000"/>
            </a:schemeClr>
          </a:solidFill>
          <a:ln>
            <a:noFill/>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33450" fontAlgn="base">
              <a:lnSpc>
                <a:spcPct val="90000"/>
              </a:lnSpc>
              <a:spcBef>
                <a:spcPct val="0"/>
              </a:spcBef>
              <a:spcAft>
                <a:spcPct val="35000"/>
              </a:spcAft>
            </a:pPr>
            <a:r>
              <a:rPr lang="en-US" sz="1200" b="1" dirty="0">
                <a:solidFill>
                  <a:srgbClr val="595959"/>
                </a:solidFill>
                <a:cs typeface="Arial" panose="020B0604020202020204" pitchFamily="34" charset="0"/>
              </a:rPr>
              <a:t>INTEGRATION</a:t>
            </a:r>
          </a:p>
        </p:txBody>
      </p:sp>
      <p:sp>
        <p:nvSpPr>
          <p:cNvPr id="22" name="Chevron 21">
            <a:extLst>
              <a:ext uri="{FF2B5EF4-FFF2-40B4-BE49-F238E27FC236}">
                <a16:creationId xmlns:a16="http://schemas.microsoft.com/office/drawing/2014/main" id="{6CA51C03-C0C5-3642-9384-4E8B57A513FC}"/>
              </a:ext>
            </a:extLst>
          </p:cNvPr>
          <p:cNvSpPr/>
          <p:nvPr/>
        </p:nvSpPr>
        <p:spPr>
          <a:xfrm>
            <a:off x="4753618" y="1642915"/>
            <a:ext cx="1686765" cy="397356"/>
          </a:xfrm>
          <a:prstGeom prst="chevron">
            <a:avLst/>
          </a:prstGeom>
          <a:solidFill>
            <a:schemeClr val="accent5">
              <a:lumMod val="60000"/>
              <a:lumOff val="40000"/>
            </a:schemeClr>
          </a:soli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33450" fontAlgn="base">
              <a:lnSpc>
                <a:spcPct val="90000"/>
              </a:lnSpc>
              <a:spcBef>
                <a:spcPct val="0"/>
              </a:spcBef>
              <a:spcAft>
                <a:spcPct val="35000"/>
              </a:spcAft>
            </a:pPr>
            <a:r>
              <a:rPr lang="en-US" sz="1200" b="1" dirty="0">
                <a:solidFill>
                  <a:srgbClr val="595959"/>
                </a:solidFill>
                <a:cs typeface="Arial" panose="020B0604020202020204" pitchFamily="34" charset="0"/>
              </a:rPr>
              <a:t>TRANSITION</a:t>
            </a:r>
          </a:p>
        </p:txBody>
      </p:sp>
      <p:sp>
        <p:nvSpPr>
          <p:cNvPr id="23" name="Chevron 22">
            <a:extLst>
              <a:ext uri="{FF2B5EF4-FFF2-40B4-BE49-F238E27FC236}">
                <a16:creationId xmlns:a16="http://schemas.microsoft.com/office/drawing/2014/main" id="{9D76D739-6114-6245-9322-2841D060672B}"/>
              </a:ext>
            </a:extLst>
          </p:cNvPr>
          <p:cNvSpPr/>
          <p:nvPr/>
        </p:nvSpPr>
        <p:spPr>
          <a:xfrm>
            <a:off x="6303206" y="1647826"/>
            <a:ext cx="1734462" cy="397356"/>
          </a:xfrm>
          <a:prstGeom prst="chevron">
            <a:avLst/>
          </a:prstGeom>
          <a:solidFill>
            <a:schemeClr val="accent5">
              <a:lumMod val="60000"/>
              <a:lumOff val="40000"/>
            </a:schemeClr>
          </a:solidFill>
          <a:ln>
            <a:noFill/>
            <a:headEnd type="none" w="med" len="med"/>
            <a:tailEnd type="none" w="med" len="med"/>
          </a:ln>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33450" fontAlgn="base">
              <a:lnSpc>
                <a:spcPct val="90000"/>
              </a:lnSpc>
              <a:spcBef>
                <a:spcPct val="0"/>
              </a:spcBef>
              <a:spcAft>
                <a:spcPct val="35000"/>
              </a:spcAft>
            </a:pPr>
            <a:r>
              <a:rPr lang="en-US" sz="1200" b="1" dirty="0">
                <a:solidFill>
                  <a:srgbClr val="595959"/>
                </a:solidFill>
                <a:cs typeface="Arial" panose="020B0604020202020204" pitchFamily="34" charset="0"/>
              </a:rPr>
              <a:t>STEADY STATE</a:t>
            </a:r>
          </a:p>
        </p:txBody>
      </p:sp>
      <p:sp>
        <p:nvSpPr>
          <p:cNvPr id="24" name="Rectangle 23">
            <a:extLst>
              <a:ext uri="{FF2B5EF4-FFF2-40B4-BE49-F238E27FC236}">
                <a16:creationId xmlns:a16="http://schemas.microsoft.com/office/drawing/2014/main" id="{0481BB3D-E567-B142-97C7-32865846F5EF}"/>
              </a:ext>
            </a:extLst>
          </p:cNvPr>
          <p:cNvSpPr/>
          <p:nvPr/>
        </p:nvSpPr>
        <p:spPr bwMode="auto">
          <a:xfrm>
            <a:off x="324000" y="2108436"/>
            <a:ext cx="1422000" cy="2623902"/>
          </a:xfrm>
          <a:prstGeom prst="rect">
            <a:avLst/>
          </a:prstGeom>
          <a:ln w="12700">
            <a:solidFill>
              <a:schemeClr val="bg1">
                <a:lumMod val="8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defTabSz="914400" fontAlgn="base">
              <a:spcBef>
                <a:spcPct val="20000"/>
              </a:spcBef>
              <a:spcAft>
                <a:spcPct val="0"/>
              </a:spcAft>
              <a:buFont typeface="Wingdings" panose="05000000000000000000" pitchFamily="2" charset="2"/>
              <a:buChar char="§"/>
            </a:pPr>
            <a:r>
              <a:rPr lang="en-IN" sz="1000" dirty="0">
                <a:solidFill>
                  <a:srgbClr val="595959"/>
                </a:solidFill>
                <a:cs typeface="Arial" panose="020B0604020202020204" pitchFamily="34" charset="0"/>
              </a:rPr>
              <a:t>Establish Project Organization</a:t>
            </a:r>
            <a:endParaRPr kumimoji="0" lang="en-US" sz="1000" b="0" i="0" u="none" strike="noStrike" cap="none" normalizeH="0" baseline="0" dirty="0">
              <a:ln>
                <a:noFill/>
              </a:ln>
              <a:solidFill>
                <a:srgbClr val="595959"/>
              </a:solidFill>
              <a:effectLst/>
              <a:cs typeface="Arial" panose="020B0604020202020204" pitchFamily="34" charset="0"/>
            </a:endParaRPr>
          </a:p>
          <a:p>
            <a:pPr marL="171450" indent="-171450" defTabSz="914400" fontAlgn="base">
              <a:spcBef>
                <a:spcPct val="20000"/>
              </a:spcBef>
              <a:spcAft>
                <a:spcPct val="0"/>
              </a:spcAft>
              <a:buFont typeface="Wingdings" panose="05000000000000000000" pitchFamily="2" charset="2"/>
              <a:buChar char="§"/>
            </a:pPr>
            <a:r>
              <a:rPr lang="en-IN" sz="1000" dirty="0">
                <a:solidFill>
                  <a:srgbClr val="595959"/>
                </a:solidFill>
                <a:cs typeface="Arial" panose="020B0604020202020204" pitchFamily="34" charset="0"/>
              </a:rPr>
              <a:t>Validation of assumptions and solution</a:t>
            </a:r>
            <a:r>
              <a:rPr kumimoji="0" lang="en-US" sz="1000" b="0" i="0" u="none" strike="noStrike" cap="none" normalizeH="0" baseline="0" dirty="0">
                <a:ln>
                  <a:noFill/>
                </a:ln>
                <a:solidFill>
                  <a:srgbClr val="595959"/>
                </a:solidFill>
                <a:effectLst/>
                <a:cs typeface="Arial" panose="020B0604020202020204" pitchFamily="34" charset="0"/>
              </a:rPr>
              <a:t> </a:t>
            </a:r>
          </a:p>
          <a:p>
            <a:pPr marL="171450" indent="-171450" defTabSz="914400" fontAlgn="base">
              <a:spcBef>
                <a:spcPct val="20000"/>
              </a:spcBef>
              <a:spcAft>
                <a:spcPct val="0"/>
              </a:spcAft>
              <a:buFont typeface="Wingdings" panose="05000000000000000000" pitchFamily="2" charset="2"/>
              <a:buChar char="§"/>
            </a:pPr>
            <a:r>
              <a:rPr lang="en-IN" sz="1000" dirty="0">
                <a:solidFill>
                  <a:srgbClr val="595959"/>
                </a:solidFill>
                <a:cs typeface="Arial" panose="020B0604020202020204" pitchFamily="34" charset="0"/>
              </a:rPr>
              <a:t>Finalize network connectivity.</a:t>
            </a:r>
          </a:p>
          <a:p>
            <a:pPr marL="171450" indent="-171450" defTabSz="914400" fontAlgn="base">
              <a:spcBef>
                <a:spcPct val="20000"/>
              </a:spcBef>
              <a:spcAft>
                <a:spcPct val="0"/>
              </a:spcAft>
              <a:buFont typeface="Wingdings" panose="05000000000000000000" pitchFamily="2" charset="2"/>
              <a:buChar char="§"/>
            </a:pPr>
            <a:r>
              <a:rPr kumimoji="0" lang="en-IN" sz="1000" b="0" i="0" u="none" strike="noStrike" cap="none" normalizeH="0" baseline="0" dirty="0">
                <a:ln>
                  <a:noFill/>
                </a:ln>
                <a:solidFill>
                  <a:srgbClr val="595959"/>
                </a:solidFill>
                <a:effectLst/>
                <a:cs typeface="Arial" panose="020B0604020202020204" pitchFamily="34" charset="0"/>
              </a:rPr>
              <a:t>SOW closing.</a:t>
            </a:r>
          </a:p>
          <a:p>
            <a:pPr marL="171450" indent="-171450" defTabSz="914400" fontAlgn="base">
              <a:spcBef>
                <a:spcPct val="20000"/>
              </a:spcBef>
              <a:spcAft>
                <a:spcPct val="0"/>
              </a:spcAft>
              <a:buFont typeface="Wingdings" panose="05000000000000000000" pitchFamily="2" charset="2"/>
              <a:buChar char="§"/>
            </a:pPr>
            <a:r>
              <a:rPr lang="en-IN" sz="1000" dirty="0">
                <a:solidFill>
                  <a:srgbClr val="595959"/>
                </a:solidFill>
                <a:cs typeface="Arial" panose="020B0604020202020204" pitchFamily="34" charset="0"/>
              </a:rPr>
              <a:t>Identification of key risks and</a:t>
            </a:r>
          </a:p>
          <a:p>
            <a:pPr marL="171450" indent="-171450" defTabSz="914400" fontAlgn="base">
              <a:spcBef>
                <a:spcPct val="20000"/>
              </a:spcBef>
              <a:spcAft>
                <a:spcPct val="0"/>
              </a:spcAft>
              <a:buFont typeface="Wingdings" panose="05000000000000000000" pitchFamily="2" charset="2"/>
              <a:buChar char="§"/>
            </a:pPr>
            <a:r>
              <a:rPr lang="en-IN" sz="1000" dirty="0">
                <a:solidFill>
                  <a:srgbClr val="595959"/>
                </a:solidFill>
                <a:cs typeface="Arial" panose="020B0604020202020204" pitchFamily="34" charset="0"/>
              </a:rPr>
              <a:t>Resource mobilization mitigations. </a:t>
            </a:r>
          </a:p>
          <a:p>
            <a:pPr marL="171450" indent="-171450" defTabSz="914400" fontAlgn="base">
              <a:spcBef>
                <a:spcPct val="20000"/>
              </a:spcBef>
              <a:spcAft>
                <a:spcPct val="0"/>
              </a:spcAft>
              <a:buFont typeface="Wingdings" panose="05000000000000000000" pitchFamily="2" charset="2"/>
              <a:buChar char="§"/>
            </a:pPr>
            <a:r>
              <a:rPr kumimoji="0" lang="en-IN" sz="1000" b="0" i="0" u="none" strike="noStrike" cap="none" normalizeH="0" baseline="0" dirty="0">
                <a:ln>
                  <a:noFill/>
                </a:ln>
                <a:solidFill>
                  <a:srgbClr val="595959"/>
                </a:solidFill>
                <a:effectLst/>
                <a:cs typeface="Arial" panose="020B0604020202020204" pitchFamily="34" charset="0"/>
              </a:rPr>
              <a:t>Ordering.</a:t>
            </a:r>
            <a:endParaRPr kumimoji="0" lang="en-US" sz="1000" b="0" i="0" u="none" strike="noStrike" cap="none" normalizeH="0" baseline="0" dirty="0">
              <a:ln>
                <a:noFill/>
              </a:ln>
              <a:solidFill>
                <a:srgbClr val="595959"/>
              </a:solidFill>
              <a:effectLst/>
              <a:cs typeface="Arial" panose="020B0604020202020204" pitchFamily="34" charset="0"/>
            </a:endParaRPr>
          </a:p>
        </p:txBody>
      </p:sp>
      <p:sp>
        <p:nvSpPr>
          <p:cNvPr id="26" name="Rectangle 25">
            <a:extLst>
              <a:ext uri="{FF2B5EF4-FFF2-40B4-BE49-F238E27FC236}">
                <a16:creationId xmlns:a16="http://schemas.microsoft.com/office/drawing/2014/main" id="{336AB3A3-57C8-3F45-A70C-26185C3E9370}"/>
              </a:ext>
            </a:extLst>
          </p:cNvPr>
          <p:cNvSpPr/>
          <p:nvPr/>
        </p:nvSpPr>
        <p:spPr bwMode="auto">
          <a:xfrm>
            <a:off x="1859103" y="2108435"/>
            <a:ext cx="1422000" cy="2623903"/>
          </a:xfrm>
          <a:prstGeom prst="rect">
            <a:avLst/>
          </a:prstGeom>
          <a:ln w="12700">
            <a:solidFill>
              <a:schemeClr val="bg1">
                <a:lumMod val="8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Kickoff Meeting</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Reviewing Asset Inventory details                                                   </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Review stakeholders Management scope for TSL</a:t>
            </a:r>
          </a:p>
          <a:p>
            <a:pPr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Review &amp; understand network in scope</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ServiceNow Integration plan and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Field visits to validate. </a:t>
            </a:r>
          </a:p>
          <a:p>
            <a:pPr marL="171450" indent="-1714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marL="171450" indent="-1714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 </a:t>
            </a:r>
            <a:endParaRPr kumimoji="0" lang="en-US" sz="1000" b="0" i="0" u="none" strike="noStrike" cap="none" normalizeH="0" baseline="0" dirty="0">
              <a:ln>
                <a:noFill/>
              </a:ln>
              <a:solidFill>
                <a:srgbClr val="595959"/>
              </a:solidFill>
              <a:effectLst/>
              <a:cs typeface="Arial" panose="020B0604020202020204" pitchFamily="34" charset="0"/>
            </a:endParaRPr>
          </a:p>
        </p:txBody>
      </p:sp>
      <p:sp>
        <p:nvSpPr>
          <p:cNvPr id="28" name="Rectangle 27">
            <a:extLst>
              <a:ext uri="{FF2B5EF4-FFF2-40B4-BE49-F238E27FC236}">
                <a16:creationId xmlns:a16="http://schemas.microsoft.com/office/drawing/2014/main" id="{AE4590D1-71A1-5A43-A214-38A5A4257F00}"/>
              </a:ext>
            </a:extLst>
          </p:cNvPr>
          <p:cNvSpPr/>
          <p:nvPr/>
        </p:nvSpPr>
        <p:spPr bwMode="auto">
          <a:xfrm>
            <a:off x="4929309" y="2108434"/>
            <a:ext cx="1422000" cy="2623903"/>
          </a:xfrm>
          <a:prstGeom prst="rect">
            <a:avLst/>
          </a:prstGeom>
          <a:ln w="12700">
            <a:solidFill>
              <a:schemeClr val="bg1">
                <a:lumMod val="8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Shadow Support</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Understand current network support processes.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Incidents process flows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Technical knowledge and process transition from TSL</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Governance mechanism.</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NOC handover and service onboarding plan</a:t>
            </a:r>
          </a:p>
          <a:p>
            <a:pPr indent="-2857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indent="-2857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indent="-2857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indent="-2857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p:txBody>
      </p:sp>
      <p:sp>
        <p:nvSpPr>
          <p:cNvPr id="29" name="Rectangle 28">
            <a:extLst>
              <a:ext uri="{FF2B5EF4-FFF2-40B4-BE49-F238E27FC236}">
                <a16:creationId xmlns:a16="http://schemas.microsoft.com/office/drawing/2014/main" id="{BC308780-3552-2D45-9175-F4AE5FB06692}"/>
              </a:ext>
            </a:extLst>
          </p:cNvPr>
          <p:cNvSpPr/>
          <p:nvPr/>
        </p:nvSpPr>
        <p:spPr bwMode="auto">
          <a:xfrm>
            <a:off x="6464410" y="2108433"/>
            <a:ext cx="1422000" cy="2623903"/>
          </a:xfrm>
          <a:prstGeom prst="rect">
            <a:avLst/>
          </a:prstGeom>
          <a:ln w="12700">
            <a:solidFill>
              <a:schemeClr val="bg1">
                <a:lumMod val="85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Service desk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NOC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Pilot calls and workflow testing.</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Commencement the operations.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Governance process initiated.</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Engagement management process initiated.</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Escalation process initiated </a:t>
            </a:r>
          </a:p>
        </p:txBody>
      </p:sp>
      <p:sp>
        <p:nvSpPr>
          <p:cNvPr id="30" name="Rectangle 29">
            <a:extLst>
              <a:ext uri="{FF2B5EF4-FFF2-40B4-BE49-F238E27FC236}">
                <a16:creationId xmlns:a16="http://schemas.microsoft.com/office/drawing/2014/main" id="{00617F05-DF9A-AC41-92E7-6D0328932E84}"/>
              </a:ext>
            </a:extLst>
          </p:cNvPr>
          <p:cNvSpPr/>
          <p:nvPr/>
        </p:nvSpPr>
        <p:spPr bwMode="auto">
          <a:xfrm>
            <a:off x="3394206" y="2108434"/>
            <a:ext cx="1422000" cy="2623904"/>
          </a:xfrm>
          <a:prstGeom prst="rect">
            <a:avLst/>
          </a:prstGeom>
          <a:ln w="12700">
            <a:solidFill>
              <a:schemeClr val="bg1">
                <a:lumMod val="85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OOB network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Cloud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Management systems readiness.</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Testing.</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ServiceNow integration</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CMDB Setup</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Network discovery. </a:t>
            </a:r>
          </a:p>
          <a:p>
            <a:pPr marL="171450" indent="-171450" defTabSz="914400" fontAlgn="base">
              <a:spcBef>
                <a:spcPct val="20000"/>
              </a:spcBef>
              <a:spcAft>
                <a:spcPct val="0"/>
              </a:spcAft>
              <a:buFont typeface="Wingdings" panose="05000000000000000000" pitchFamily="2" charset="2"/>
              <a:buChar char="§"/>
            </a:pPr>
            <a:r>
              <a:rPr lang="en-US" sz="1000" dirty="0">
                <a:solidFill>
                  <a:srgbClr val="595959"/>
                </a:solidFill>
                <a:cs typeface="Arial" panose="020B0604020202020204" pitchFamily="34" charset="0"/>
              </a:rPr>
              <a:t>Dashboards and reports readiness.</a:t>
            </a:r>
          </a:p>
          <a:p>
            <a:pPr marL="171450" indent="-1714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marL="171450" indent="-1714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a:p>
            <a:pPr marL="171450" indent="-171450" defTabSz="914400" fontAlgn="base">
              <a:spcBef>
                <a:spcPct val="20000"/>
              </a:spcBef>
              <a:spcAft>
                <a:spcPct val="0"/>
              </a:spcAft>
              <a:buFont typeface="Wingdings" panose="05000000000000000000" pitchFamily="2" charset="2"/>
              <a:buChar char="§"/>
            </a:pPr>
            <a:endParaRPr lang="en-US" sz="1000" dirty="0">
              <a:solidFill>
                <a:srgbClr val="595959"/>
              </a:solidFill>
              <a:cs typeface="Arial" panose="020B0604020202020204" pitchFamily="34" charset="0"/>
            </a:endParaRPr>
          </a:p>
        </p:txBody>
      </p:sp>
      <p:sp>
        <p:nvSpPr>
          <p:cNvPr id="32" name="Pentagon 31">
            <a:extLst>
              <a:ext uri="{FF2B5EF4-FFF2-40B4-BE49-F238E27FC236}">
                <a16:creationId xmlns:a16="http://schemas.microsoft.com/office/drawing/2014/main" id="{DA895A19-5ADB-7A43-9FE2-355F87D2FDC0}"/>
              </a:ext>
            </a:extLst>
          </p:cNvPr>
          <p:cNvSpPr/>
          <p:nvPr/>
        </p:nvSpPr>
        <p:spPr>
          <a:xfrm rot="10800000">
            <a:off x="8225472" y="1069742"/>
            <a:ext cx="918528" cy="706132"/>
          </a:xfrm>
          <a:prstGeom prst="homePlate">
            <a:avLst>
              <a:gd name="adj" fmla="val 53546"/>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cs typeface="Arial" panose="020B0604020202020204" pitchFamily="34" charset="0"/>
            </a:endParaRPr>
          </a:p>
        </p:txBody>
      </p:sp>
      <p:sp>
        <p:nvSpPr>
          <p:cNvPr id="34" name="Rectangle 33">
            <a:extLst>
              <a:ext uri="{FF2B5EF4-FFF2-40B4-BE49-F238E27FC236}">
                <a16:creationId xmlns:a16="http://schemas.microsoft.com/office/drawing/2014/main" id="{509FBB88-A9D6-A64B-8D81-D24AC7B73BB3}"/>
              </a:ext>
            </a:extLst>
          </p:cNvPr>
          <p:cNvSpPr/>
          <p:nvPr/>
        </p:nvSpPr>
        <p:spPr bwMode="auto">
          <a:xfrm>
            <a:off x="8442086" y="1193618"/>
            <a:ext cx="842911" cy="746419"/>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lang="en-US" sz="1100" dirty="0">
                <a:solidFill>
                  <a:schemeClr val="bg1"/>
                </a:solidFill>
                <a:cs typeface="Arial" panose="020B0604020202020204" pitchFamily="34" charset="0"/>
              </a:rPr>
              <a:t>Project Tracking</a:t>
            </a:r>
          </a:p>
        </p:txBody>
      </p:sp>
      <p:sp>
        <p:nvSpPr>
          <p:cNvPr id="35" name="Pentagon 34">
            <a:extLst>
              <a:ext uri="{FF2B5EF4-FFF2-40B4-BE49-F238E27FC236}">
                <a16:creationId xmlns:a16="http://schemas.microsoft.com/office/drawing/2014/main" id="{B015334C-0A55-C84F-89DB-035C0277396A}"/>
              </a:ext>
            </a:extLst>
          </p:cNvPr>
          <p:cNvSpPr/>
          <p:nvPr/>
        </p:nvSpPr>
        <p:spPr>
          <a:xfrm rot="10800000">
            <a:off x="8225472" y="1808120"/>
            <a:ext cx="918528" cy="706132"/>
          </a:xfrm>
          <a:prstGeom prst="homePlate">
            <a:avLst>
              <a:gd name="adj" fmla="val 53546"/>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cs typeface="Arial" panose="020B0604020202020204" pitchFamily="34" charset="0"/>
            </a:endParaRPr>
          </a:p>
        </p:txBody>
      </p:sp>
      <p:sp>
        <p:nvSpPr>
          <p:cNvPr id="36" name="Rectangle 35">
            <a:extLst>
              <a:ext uri="{FF2B5EF4-FFF2-40B4-BE49-F238E27FC236}">
                <a16:creationId xmlns:a16="http://schemas.microsoft.com/office/drawing/2014/main" id="{5140BF4E-9321-BE4D-A3AE-B37023C10DC8}"/>
              </a:ext>
            </a:extLst>
          </p:cNvPr>
          <p:cNvSpPr/>
          <p:nvPr/>
        </p:nvSpPr>
        <p:spPr bwMode="auto">
          <a:xfrm>
            <a:off x="8442085" y="1874439"/>
            <a:ext cx="842911" cy="746419"/>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lang="en-US" sz="1100" dirty="0">
                <a:solidFill>
                  <a:schemeClr val="bg1"/>
                </a:solidFill>
                <a:cs typeface="Arial" panose="020B0604020202020204" pitchFamily="34" charset="0"/>
              </a:rPr>
              <a:t>Project Comms</a:t>
            </a:r>
          </a:p>
        </p:txBody>
      </p:sp>
      <p:sp>
        <p:nvSpPr>
          <p:cNvPr id="37" name="Pentagon 36">
            <a:extLst>
              <a:ext uri="{FF2B5EF4-FFF2-40B4-BE49-F238E27FC236}">
                <a16:creationId xmlns:a16="http://schemas.microsoft.com/office/drawing/2014/main" id="{136E5F64-4E3A-3C45-8ACF-D1299C1991C2}"/>
              </a:ext>
            </a:extLst>
          </p:cNvPr>
          <p:cNvSpPr/>
          <p:nvPr/>
        </p:nvSpPr>
        <p:spPr>
          <a:xfrm rot="10800000">
            <a:off x="8225472" y="2551156"/>
            <a:ext cx="918528" cy="706132"/>
          </a:xfrm>
          <a:prstGeom prst="homePlate">
            <a:avLst>
              <a:gd name="adj" fmla="val 53546"/>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cs typeface="Arial" panose="020B0604020202020204" pitchFamily="34" charset="0"/>
            </a:endParaRPr>
          </a:p>
        </p:txBody>
      </p:sp>
      <p:sp>
        <p:nvSpPr>
          <p:cNvPr id="38" name="Rectangle 37">
            <a:extLst>
              <a:ext uri="{FF2B5EF4-FFF2-40B4-BE49-F238E27FC236}">
                <a16:creationId xmlns:a16="http://schemas.microsoft.com/office/drawing/2014/main" id="{B7B08E04-4474-EC4F-9671-2C7B71DDD14D}"/>
              </a:ext>
            </a:extLst>
          </p:cNvPr>
          <p:cNvSpPr/>
          <p:nvPr/>
        </p:nvSpPr>
        <p:spPr bwMode="auto">
          <a:xfrm>
            <a:off x="8388530" y="2682892"/>
            <a:ext cx="842911" cy="61916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lang="en-US" sz="1000" dirty="0">
                <a:solidFill>
                  <a:schemeClr val="bg1"/>
                </a:solidFill>
                <a:cs typeface="Arial" panose="020B0604020202020204" pitchFamily="34" charset="0"/>
              </a:rPr>
              <a:t>Project governance</a:t>
            </a:r>
          </a:p>
        </p:txBody>
      </p:sp>
      <p:sp>
        <p:nvSpPr>
          <p:cNvPr id="39" name="Pentagon 38">
            <a:extLst>
              <a:ext uri="{FF2B5EF4-FFF2-40B4-BE49-F238E27FC236}">
                <a16:creationId xmlns:a16="http://schemas.microsoft.com/office/drawing/2014/main" id="{0E886E8A-F4BB-9745-8CF3-1BC7353501FE}"/>
              </a:ext>
            </a:extLst>
          </p:cNvPr>
          <p:cNvSpPr/>
          <p:nvPr/>
        </p:nvSpPr>
        <p:spPr>
          <a:xfrm rot="10800000">
            <a:off x="8225472" y="3302052"/>
            <a:ext cx="918528" cy="706132"/>
          </a:xfrm>
          <a:prstGeom prst="homePlate">
            <a:avLst>
              <a:gd name="adj" fmla="val 53546"/>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Rectangle 39">
            <a:extLst>
              <a:ext uri="{FF2B5EF4-FFF2-40B4-BE49-F238E27FC236}">
                <a16:creationId xmlns:a16="http://schemas.microsoft.com/office/drawing/2014/main" id="{A2309709-4FF3-824D-9B47-E4DF60DA0D89}"/>
              </a:ext>
            </a:extLst>
          </p:cNvPr>
          <p:cNvSpPr/>
          <p:nvPr/>
        </p:nvSpPr>
        <p:spPr bwMode="auto">
          <a:xfrm>
            <a:off x="8388530" y="3427863"/>
            <a:ext cx="842911" cy="522279"/>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fontAlgn="base">
              <a:spcBef>
                <a:spcPct val="20000"/>
              </a:spcBef>
              <a:spcAft>
                <a:spcPct val="0"/>
              </a:spcAft>
            </a:pPr>
            <a:r>
              <a:rPr lang="en-US" sz="1000" dirty="0">
                <a:solidFill>
                  <a:schemeClr val="bg1"/>
                </a:solidFill>
                <a:cs typeface="Arial" panose="020B0604020202020204" pitchFamily="34" charset="0"/>
              </a:rPr>
              <a:t>Service governance</a:t>
            </a:r>
          </a:p>
        </p:txBody>
      </p:sp>
    </p:spTree>
    <p:extLst>
      <p:ext uri="{BB962C8B-B14F-4D97-AF65-F5344CB8AC3E}">
        <p14:creationId xmlns:p14="http://schemas.microsoft.com/office/powerpoint/2010/main" val="27164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DFDD638F-D5FF-EA42-BC5C-CBD481B7752F}"/>
              </a:ext>
            </a:extLst>
          </p:cNvPr>
          <p:cNvSpPr/>
          <p:nvPr/>
        </p:nvSpPr>
        <p:spPr bwMode="auto">
          <a:xfrm>
            <a:off x="2962346" y="57510"/>
            <a:ext cx="2844395" cy="16841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4E555B">
                  <a:lumMod val="50000"/>
                </a:srgbClr>
              </a:solidFill>
              <a:effectLst/>
              <a:uLnTx/>
              <a:uFillTx/>
              <a:latin typeface="TheSansOffice"/>
              <a:ea typeface="+mn-ea"/>
              <a:cs typeface="+mn-cs"/>
            </a:endParaRPr>
          </a:p>
        </p:txBody>
      </p:sp>
      <p:sp>
        <p:nvSpPr>
          <p:cNvPr id="249" name="Rectangle 248">
            <a:extLst>
              <a:ext uri="{FF2B5EF4-FFF2-40B4-BE49-F238E27FC236}">
                <a16:creationId xmlns:a16="http://schemas.microsoft.com/office/drawing/2014/main" id="{C9EC3BC0-9DA7-C24C-BB24-7E24B3AE0107}"/>
              </a:ext>
            </a:extLst>
          </p:cNvPr>
          <p:cNvSpPr/>
          <p:nvPr/>
        </p:nvSpPr>
        <p:spPr>
          <a:xfrm rot="16200000">
            <a:off x="2055915" y="591267"/>
            <a:ext cx="2464102" cy="276999"/>
          </a:xfrm>
          <a:prstGeom prst="rect">
            <a:avLst/>
          </a:prstGeom>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PROCESS</a:t>
            </a:r>
            <a:endParaRPr kumimoji="0" lang="en-US" sz="1200" b="0" i="0" u="none" strike="noStrike" kern="1200" cap="none" spc="0" normalizeH="0" baseline="0" noProof="0" dirty="0">
              <a:ln>
                <a:noFill/>
              </a:ln>
              <a:solidFill>
                <a:srgbClr val="FFFFFF"/>
              </a:solidFill>
              <a:effectLst/>
              <a:uLnTx/>
              <a:uFillTx/>
              <a:latin typeface="TheSansOffice"/>
              <a:ea typeface="+mn-ea"/>
              <a:cs typeface="+mn-cs"/>
            </a:endParaRPr>
          </a:p>
        </p:txBody>
      </p:sp>
      <p:grpSp>
        <p:nvGrpSpPr>
          <p:cNvPr id="2" name="Group 1"/>
          <p:cNvGrpSpPr/>
          <p:nvPr/>
        </p:nvGrpSpPr>
        <p:grpSpPr>
          <a:xfrm>
            <a:off x="2771800" y="1058863"/>
            <a:ext cx="6048350" cy="3673475"/>
            <a:chOff x="3087384" y="-203740"/>
            <a:chExt cx="5949236" cy="5347239"/>
          </a:xfrm>
        </p:grpSpPr>
        <p:sp>
          <p:nvSpPr>
            <p:cNvPr id="232" name="Rectangle 231">
              <a:extLst>
                <a:ext uri="{FF2B5EF4-FFF2-40B4-BE49-F238E27FC236}">
                  <a16:creationId xmlns:a16="http://schemas.microsoft.com/office/drawing/2014/main" id="{072ADF43-45D4-E34D-881B-4BD93B6F62A4}"/>
                </a:ext>
              </a:extLst>
            </p:cNvPr>
            <p:cNvSpPr/>
            <p:nvPr/>
          </p:nvSpPr>
          <p:spPr bwMode="auto">
            <a:xfrm>
              <a:off x="3097672" y="1713676"/>
              <a:ext cx="5938948" cy="3429823"/>
            </a:xfrm>
            <a:prstGeom prst="rect">
              <a:avLst/>
            </a:prstGeom>
            <a:solidFill>
              <a:schemeClr val="accent1">
                <a:lumMod val="60000"/>
                <a:lumOff val="4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87" name="Rectangle 186">
              <a:extLst>
                <a:ext uri="{FF2B5EF4-FFF2-40B4-BE49-F238E27FC236}">
                  <a16:creationId xmlns:a16="http://schemas.microsoft.com/office/drawing/2014/main" id="{47539D12-76CB-7B4E-9551-10C11D5CB1E1}"/>
                </a:ext>
              </a:extLst>
            </p:cNvPr>
            <p:cNvSpPr/>
            <p:nvPr/>
          </p:nvSpPr>
          <p:spPr bwMode="auto">
            <a:xfrm>
              <a:off x="3423870" y="3262337"/>
              <a:ext cx="5420007" cy="1295540"/>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15" name="Rectangle 114">
              <a:extLst>
                <a:ext uri="{FF2B5EF4-FFF2-40B4-BE49-F238E27FC236}">
                  <a16:creationId xmlns:a16="http://schemas.microsoft.com/office/drawing/2014/main" id="{2373D10C-C9EB-4B4D-A453-89E3AE438959}"/>
                </a:ext>
              </a:extLst>
            </p:cNvPr>
            <p:cNvSpPr/>
            <p:nvPr/>
          </p:nvSpPr>
          <p:spPr bwMode="auto">
            <a:xfrm>
              <a:off x="3438778" y="1803057"/>
              <a:ext cx="5420007" cy="1424727"/>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2EB2D00A-5B76-944F-80CB-B550CC1C0621}"/>
                </a:ext>
              </a:extLst>
            </p:cNvPr>
            <p:cNvSpPr/>
            <p:nvPr/>
          </p:nvSpPr>
          <p:spPr bwMode="auto">
            <a:xfrm>
              <a:off x="4349893" y="1962542"/>
              <a:ext cx="1080150" cy="26247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 Desk</a:t>
              </a:r>
            </a:p>
          </p:txBody>
        </p:sp>
        <p:sp>
          <p:nvSpPr>
            <p:cNvPr id="118" name="Rectangle 117">
              <a:extLst>
                <a:ext uri="{FF2B5EF4-FFF2-40B4-BE49-F238E27FC236}">
                  <a16:creationId xmlns:a16="http://schemas.microsoft.com/office/drawing/2014/main" id="{65F648CE-C436-044D-A099-906C32CBFEEA}"/>
                </a:ext>
              </a:extLst>
            </p:cNvPr>
            <p:cNvSpPr/>
            <p:nvPr/>
          </p:nvSpPr>
          <p:spPr bwMode="auto">
            <a:xfrm>
              <a:off x="3097672" y="-203740"/>
              <a:ext cx="5938948" cy="1882864"/>
            </a:xfrm>
            <a:prstGeom prst="rect">
              <a:avLst/>
            </a:prstGeom>
            <a:solidFill>
              <a:schemeClr val="accent1">
                <a:lumMod val="60000"/>
                <a:lumOff val="4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21" name="Rectangle 120">
              <a:extLst>
                <a:ext uri="{FF2B5EF4-FFF2-40B4-BE49-F238E27FC236}">
                  <a16:creationId xmlns:a16="http://schemas.microsoft.com/office/drawing/2014/main" id="{8C42ADC3-4653-7E4B-B7CB-73A6F293BBAB}"/>
                </a:ext>
              </a:extLst>
            </p:cNvPr>
            <p:cNvSpPr/>
            <p:nvPr/>
          </p:nvSpPr>
          <p:spPr bwMode="auto">
            <a:xfrm>
              <a:off x="6183539" y="-94891"/>
              <a:ext cx="2675247" cy="1684117"/>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22" name="Rectangle 121">
              <a:extLst>
                <a:ext uri="{FF2B5EF4-FFF2-40B4-BE49-F238E27FC236}">
                  <a16:creationId xmlns:a16="http://schemas.microsoft.com/office/drawing/2014/main" id="{998CCDCA-45AA-5349-BF89-18FEBF2913FE}"/>
                </a:ext>
              </a:extLst>
            </p:cNvPr>
            <p:cNvSpPr/>
            <p:nvPr/>
          </p:nvSpPr>
          <p:spPr bwMode="auto">
            <a:xfrm>
              <a:off x="3473488" y="-94890"/>
              <a:ext cx="2610722" cy="1684117"/>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23" name="Rectangle 122">
              <a:extLst>
                <a:ext uri="{FF2B5EF4-FFF2-40B4-BE49-F238E27FC236}">
                  <a16:creationId xmlns:a16="http://schemas.microsoft.com/office/drawing/2014/main" id="{C4B6EF72-F887-CF42-ADD4-783D1A17AB26}"/>
                </a:ext>
              </a:extLst>
            </p:cNvPr>
            <p:cNvSpPr/>
            <p:nvPr/>
          </p:nvSpPr>
          <p:spPr bwMode="auto">
            <a:xfrm>
              <a:off x="3666759" y="149026"/>
              <a:ext cx="797225"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Configuration Management</a:t>
              </a:r>
            </a:p>
          </p:txBody>
        </p:sp>
        <p:sp>
          <p:nvSpPr>
            <p:cNvPr id="124" name="Rectangle 123">
              <a:extLst>
                <a:ext uri="{FF2B5EF4-FFF2-40B4-BE49-F238E27FC236}">
                  <a16:creationId xmlns:a16="http://schemas.microsoft.com/office/drawing/2014/main" id="{D3419FFE-1958-2C48-AC57-262DE0AEBE87}"/>
                </a:ext>
              </a:extLst>
            </p:cNvPr>
            <p:cNvSpPr/>
            <p:nvPr/>
          </p:nvSpPr>
          <p:spPr bwMode="auto">
            <a:xfrm>
              <a:off x="4280978" y="582136"/>
              <a:ext cx="797225"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 Management</a:t>
              </a:r>
            </a:p>
          </p:txBody>
        </p:sp>
        <p:sp>
          <p:nvSpPr>
            <p:cNvPr id="125" name="Rectangle 124">
              <a:extLst>
                <a:ext uri="{FF2B5EF4-FFF2-40B4-BE49-F238E27FC236}">
                  <a16:creationId xmlns:a16="http://schemas.microsoft.com/office/drawing/2014/main" id="{2F8BB4E7-1272-C649-8FCA-0949B4848F50}"/>
                </a:ext>
              </a:extLst>
            </p:cNvPr>
            <p:cNvSpPr/>
            <p:nvPr/>
          </p:nvSpPr>
          <p:spPr bwMode="auto">
            <a:xfrm>
              <a:off x="4895196" y="149026"/>
              <a:ext cx="788476"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rPr>
                <a:t>Release Management</a:t>
              </a:r>
              <a:endPar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26" name="Rectangle 125">
              <a:extLst>
                <a:ext uri="{FF2B5EF4-FFF2-40B4-BE49-F238E27FC236}">
                  <a16:creationId xmlns:a16="http://schemas.microsoft.com/office/drawing/2014/main" id="{24E9B086-E18C-0D4B-97F6-B3D99F3664A7}"/>
                </a:ext>
              </a:extLst>
            </p:cNvPr>
            <p:cNvSpPr/>
            <p:nvPr/>
          </p:nvSpPr>
          <p:spPr bwMode="auto">
            <a:xfrm>
              <a:off x="3666759" y="1085156"/>
              <a:ext cx="797226"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 Management</a:t>
              </a:r>
              <a:endPar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27" name="Rectangle 126">
              <a:extLst>
                <a:ext uri="{FF2B5EF4-FFF2-40B4-BE49-F238E27FC236}">
                  <a16:creationId xmlns:a16="http://schemas.microsoft.com/office/drawing/2014/main" id="{27BED08F-7959-2147-A4F0-55A1978A7E09}"/>
                </a:ext>
              </a:extLst>
            </p:cNvPr>
            <p:cNvSpPr/>
            <p:nvPr/>
          </p:nvSpPr>
          <p:spPr bwMode="auto">
            <a:xfrm>
              <a:off x="4895196" y="1085156"/>
              <a:ext cx="788476"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 Management</a:t>
              </a:r>
            </a:p>
          </p:txBody>
        </p:sp>
        <p:cxnSp>
          <p:nvCxnSpPr>
            <p:cNvPr id="128" name="Straight Connector 127">
              <a:extLst>
                <a:ext uri="{FF2B5EF4-FFF2-40B4-BE49-F238E27FC236}">
                  <a16:creationId xmlns:a16="http://schemas.microsoft.com/office/drawing/2014/main" id="{17B08B8A-FDEA-094D-AD80-9B981D636C71}"/>
                </a:ext>
              </a:extLst>
            </p:cNvPr>
            <p:cNvCxnSpPr>
              <a:cxnSpLocks/>
              <a:stCxn id="123" idx="3"/>
              <a:endCxn id="125" idx="1"/>
            </p:cNvCxnSpPr>
            <p:nvPr/>
          </p:nvCxnSpPr>
          <p:spPr bwMode="auto">
            <a:xfrm>
              <a:off x="4463984" y="329051"/>
              <a:ext cx="43121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8F9744E-C004-D34B-9FDB-B93F21C389B9}"/>
                </a:ext>
              </a:extLst>
            </p:cNvPr>
            <p:cNvCxnSpPr>
              <a:cxnSpLocks/>
              <a:stCxn id="124" idx="2"/>
              <a:endCxn id="126" idx="0"/>
            </p:cNvCxnSpPr>
            <p:nvPr/>
          </p:nvCxnSpPr>
          <p:spPr bwMode="auto">
            <a:xfrm flipH="1">
              <a:off x="4065372" y="942186"/>
              <a:ext cx="614219" cy="14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550E624-9E7B-0248-BE34-F16C3F173B76}"/>
                </a:ext>
              </a:extLst>
            </p:cNvPr>
            <p:cNvCxnSpPr>
              <a:cxnSpLocks/>
              <a:stCxn id="124" idx="2"/>
              <a:endCxn id="127" idx="0"/>
            </p:cNvCxnSpPr>
            <p:nvPr/>
          </p:nvCxnSpPr>
          <p:spPr bwMode="auto">
            <a:xfrm>
              <a:off x="4679591" y="942186"/>
              <a:ext cx="609843" cy="14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1177E824-617E-6649-B48F-07EA78B5E630}"/>
                </a:ext>
              </a:extLst>
            </p:cNvPr>
            <p:cNvCxnSpPr>
              <a:cxnSpLocks/>
              <a:stCxn id="123" idx="3"/>
              <a:endCxn id="124" idx="0"/>
            </p:cNvCxnSpPr>
            <p:nvPr/>
          </p:nvCxnSpPr>
          <p:spPr bwMode="auto">
            <a:xfrm>
              <a:off x="4463984" y="329051"/>
              <a:ext cx="215607" cy="25308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153346C3-5EBB-074B-87F1-DE33A572924E}"/>
                </a:ext>
              </a:extLst>
            </p:cNvPr>
            <p:cNvCxnSpPr>
              <a:cxnSpLocks/>
              <a:stCxn id="125" idx="1"/>
              <a:endCxn id="124" idx="0"/>
            </p:cNvCxnSpPr>
            <p:nvPr/>
          </p:nvCxnSpPr>
          <p:spPr bwMode="auto">
            <a:xfrm flipH="1">
              <a:off x="4679591" y="329051"/>
              <a:ext cx="215605" cy="25308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27334FD-8B1B-CC45-80F5-5B1CC0D99798}"/>
                </a:ext>
              </a:extLst>
            </p:cNvPr>
            <p:cNvCxnSpPr>
              <a:cxnSpLocks/>
              <a:stCxn id="127" idx="1"/>
              <a:endCxn id="126" idx="3"/>
            </p:cNvCxnSpPr>
            <p:nvPr/>
          </p:nvCxnSpPr>
          <p:spPr bwMode="auto">
            <a:xfrm flipH="1">
              <a:off x="4463985" y="1265181"/>
              <a:ext cx="431211"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39680296-F936-CE41-8A5E-0D1BFDA34490}"/>
                </a:ext>
              </a:extLst>
            </p:cNvPr>
            <p:cNvCxnSpPr>
              <a:cxnSpLocks/>
              <a:stCxn id="126" idx="2"/>
              <a:endCxn id="38" idx="0"/>
            </p:cNvCxnSpPr>
            <p:nvPr/>
          </p:nvCxnSpPr>
          <p:spPr bwMode="auto">
            <a:xfrm>
              <a:off x="4065372" y="1445206"/>
              <a:ext cx="824596" cy="5173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3D5E730F-3B3D-AB44-A160-0589B586001C}"/>
                </a:ext>
              </a:extLst>
            </p:cNvPr>
            <p:cNvCxnSpPr>
              <a:cxnSpLocks/>
              <a:stCxn id="38" idx="0"/>
              <a:endCxn id="127" idx="2"/>
            </p:cNvCxnSpPr>
            <p:nvPr/>
          </p:nvCxnSpPr>
          <p:spPr bwMode="auto">
            <a:xfrm flipV="1">
              <a:off x="4889968" y="1445206"/>
              <a:ext cx="399466" cy="51733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7AA90391-28CB-9D4F-92ED-B5E9B76CABC5}"/>
                </a:ext>
              </a:extLst>
            </p:cNvPr>
            <p:cNvCxnSpPr>
              <a:cxnSpLocks/>
              <a:stCxn id="124" idx="2"/>
              <a:endCxn id="38" idx="0"/>
            </p:cNvCxnSpPr>
            <p:nvPr/>
          </p:nvCxnSpPr>
          <p:spPr bwMode="auto">
            <a:xfrm>
              <a:off x="4679591" y="942186"/>
              <a:ext cx="210377" cy="102035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Rectangle 136">
              <a:extLst>
                <a:ext uri="{FF2B5EF4-FFF2-40B4-BE49-F238E27FC236}">
                  <a16:creationId xmlns:a16="http://schemas.microsoft.com/office/drawing/2014/main" id="{FC2038D1-6344-954B-AB2F-9B5CCBDACD18}"/>
                </a:ext>
              </a:extLst>
            </p:cNvPr>
            <p:cNvSpPr/>
            <p:nvPr/>
          </p:nvSpPr>
          <p:spPr bwMode="auto">
            <a:xfrm>
              <a:off x="6398624" y="583547"/>
              <a:ext cx="806991"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Configuration Management</a:t>
              </a:r>
            </a:p>
          </p:txBody>
        </p:sp>
        <p:sp>
          <p:nvSpPr>
            <p:cNvPr id="138" name="Rectangle 137">
              <a:extLst>
                <a:ext uri="{FF2B5EF4-FFF2-40B4-BE49-F238E27FC236}">
                  <a16:creationId xmlns:a16="http://schemas.microsoft.com/office/drawing/2014/main" id="{786F85C4-4FA4-8048-A49F-BC1C842369C5}"/>
                </a:ext>
              </a:extLst>
            </p:cNvPr>
            <p:cNvSpPr/>
            <p:nvPr/>
          </p:nvSpPr>
          <p:spPr bwMode="auto">
            <a:xfrm>
              <a:off x="7053468" y="134023"/>
              <a:ext cx="884680"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 Management</a:t>
              </a:r>
            </a:p>
          </p:txBody>
        </p:sp>
        <p:sp>
          <p:nvSpPr>
            <p:cNvPr id="139" name="Rectangle 138">
              <a:extLst>
                <a:ext uri="{FF2B5EF4-FFF2-40B4-BE49-F238E27FC236}">
                  <a16:creationId xmlns:a16="http://schemas.microsoft.com/office/drawing/2014/main" id="{1ADC1394-E1D9-CE4F-9E53-4E4A1FC5747B}"/>
                </a:ext>
              </a:extLst>
            </p:cNvPr>
            <p:cNvSpPr/>
            <p:nvPr/>
          </p:nvSpPr>
          <p:spPr bwMode="auto">
            <a:xfrm>
              <a:off x="7737563" y="571358"/>
              <a:ext cx="822644"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rPr>
                <a:t>Release Management</a:t>
              </a:r>
              <a:endPar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40" name="Rectangle 139">
              <a:extLst>
                <a:ext uri="{FF2B5EF4-FFF2-40B4-BE49-F238E27FC236}">
                  <a16:creationId xmlns:a16="http://schemas.microsoft.com/office/drawing/2014/main" id="{C55C0D57-E21F-6C43-8726-074791F8DB55}"/>
                </a:ext>
              </a:extLst>
            </p:cNvPr>
            <p:cNvSpPr/>
            <p:nvPr/>
          </p:nvSpPr>
          <p:spPr bwMode="auto">
            <a:xfrm>
              <a:off x="6387127" y="1106313"/>
              <a:ext cx="866926"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 Management</a:t>
              </a:r>
              <a:endPar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41" name="Rectangle 140">
              <a:extLst>
                <a:ext uri="{FF2B5EF4-FFF2-40B4-BE49-F238E27FC236}">
                  <a16:creationId xmlns:a16="http://schemas.microsoft.com/office/drawing/2014/main" id="{70868DB6-620B-AC44-B258-CE14E1EC9C03}"/>
                </a:ext>
              </a:extLst>
            </p:cNvPr>
            <p:cNvSpPr/>
            <p:nvPr/>
          </p:nvSpPr>
          <p:spPr bwMode="auto">
            <a:xfrm>
              <a:off x="7786001" y="1106313"/>
              <a:ext cx="818488" cy="36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 Management</a:t>
              </a:r>
            </a:p>
          </p:txBody>
        </p:sp>
        <p:cxnSp>
          <p:nvCxnSpPr>
            <p:cNvPr id="142" name="Straight Connector 141">
              <a:extLst>
                <a:ext uri="{FF2B5EF4-FFF2-40B4-BE49-F238E27FC236}">
                  <a16:creationId xmlns:a16="http://schemas.microsoft.com/office/drawing/2014/main" id="{F2047099-DD85-DA49-BB00-75763C6146E6}"/>
                </a:ext>
              </a:extLst>
            </p:cNvPr>
            <p:cNvCxnSpPr>
              <a:cxnSpLocks/>
              <a:stCxn id="137" idx="3"/>
              <a:endCxn id="139" idx="1"/>
            </p:cNvCxnSpPr>
            <p:nvPr/>
          </p:nvCxnSpPr>
          <p:spPr bwMode="auto">
            <a:xfrm flipV="1">
              <a:off x="7205615" y="751383"/>
              <a:ext cx="531948" cy="121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DA530DFD-7E26-BA40-91A1-E2AB22AE7B3C}"/>
                </a:ext>
              </a:extLst>
            </p:cNvPr>
            <p:cNvCxnSpPr>
              <a:cxnSpLocks/>
              <a:stCxn id="137" idx="2"/>
              <a:endCxn id="140" idx="0"/>
            </p:cNvCxnSpPr>
            <p:nvPr/>
          </p:nvCxnSpPr>
          <p:spPr bwMode="auto">
            <a:xfrm>
              <a:off x="6802120" y="943597"/>
              <a:ext cx="18470" cy="16271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0357B60-F847-5B45-A0BD-5A656FA76811}"/>
                </a:ext>
              </a:extLst>
            </p:cNvPr>
            <p:cNvCxnSpPr>
              <a:cxnSpLocks/>
              <a:stCxn id="137" idx="3"/>
              <a:endCxn id="141" idx="1"/>
            </p:cNvCxnSpPr>
            <p:nvPr/>
          </p:nvCxnSpPr>
          <p:spPr bwMode="auto">
            <a:xfrm>
              <a:off x="7205615" y="763572"/>
              <a:ext cx="580386" cy="52276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AA230DF2-D966-544D-B75A-B748AAE550CC}"/>
                </a:ext>
              </a:extLst>
            </p:cNvPr>
            <p:cNvCxnSpPr>
              <a:cxnSpLocks/>
              <a:stCxn id="137" idx="0"/>
              <a:endCxn id="138" idx="1"/>
            </p:cNvCxnSpPr>
            <p:nvPr/>
          </p:nvCxnSpPr>
          <p:spPr bwMode="auto">
            <a:xfrm flipV="1">
              <a:off x="6802120" y="314048"/>
              <a:ext cx="251348" cy="26949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8915D03-8107-CD48-AE5E-21A045085ECB}"/>
                </a:ext>
              </a:extLst>
            </p:cNvPr>
            <p:cNvCxnSpPr>
              <a:cxnSpLocks/>
              <a:stCxn id="139" idx="0"/>
              <a:endCxn id="138" idx="3"/>
            </p:cNvCxnSpPr>
            <p:nvPr/>
          </p:nvCxnSpPr>
          <p:spPr bwMode="auto">
            <a:xfrm flipH="1" flipV="1">
              <a:off x="7938148" y="314048"/>
              <a:ext cx="210737" cy="2573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E4FC571E-14BF-8946-8569-3320BFE23DEC}"/>
                </a:ext>
              </a:extLst>
            </p:cNvPr>
            <p:cNvCxnSpPr>
              <a:cxnSpLocks/>
              <a:stCxn id="141" idx="1"/>
              <a:endCxn id="140" idx="3"/>
            </p:cNvCxnSpPr>
            <p:nvPr/>
          </p:nvCxnSpPr>
          <p:spPr bwMode="auto">
            <a:xfrm flipH="1">
              <a:off x="7254053" y="1286338"/>
              <a:ext cx="53194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4483C91F-1E20-2243-97CF-B930997A192E}"/>
                </a:ext>
              </a:extLst>
            </p:cNvPr>
            <p:cNvCxnSpPr>
              <a:cxnSpLocks/>
              <a:stCxn id="138" idx="2"/>
              <a:endCxn id="140" idx="3"/>
            </p:cNvCxnSpPr>
            <p:nvPr/>
          </p:nvCxnSpPr>
          <p:spPr bwMode="auto">
            <a:xfrm flipH="1">
              <a:off x="7254053" y="494073"/>
              <a:ext cx="241755" cy="79226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5C610EF4-1C2E-6444-B14D-3A7B698B2216}"/>
                </a:ext>
              </a:extLst>
            </p:cNvPr>
            <p:cNvCxnSpPr>
              <a:cxnSpLocks/>
              <a:stCxn id="139" idx="2"/>
              <a:endCxn id="141" idx="0"/>
            </p:cNvCxnSpPr>
            <p:nvPr/>
          </p:nvCxnSpPr>
          <p:spPr bwMode="auto">
            <a:xfrm>
              <a:off x="8148885" y="931408"/>
              <a:ext cx="46360" cy="17490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1B13A5DC-2A8C-F14D-AE33-16E029962F1A}"/>
                </a:ext>
              </a:extLst>
            </p:cNvPr>
            <p:cNvCxnSpPr>
              <a:cxnSpLocks/>
              <a:stCxn id="140" idx="3"/>
              <a:endCxn id="139" idx="1"/>
            </p:cNvCxnSpPr>
            <p:nvPr/>
          </p:nvCxnSpPr>
          <p:spPr bwMode="auto">
            <a:xfrm flipV="1">
              <a:off x="7254053" y="751383"/>
              <a:ext cx="483510" cy="5349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0261F4A8-D38D-D149-AD85-38D08620DA49}"/>
                </a:ext>
              </a:extLst>
            </p:cNvPr>
            <p:cNvCxnSpPr>
              <a:cxnSpLocks/>
              <a:stCxn id="141" idx="1"/>
              <a:endCxn id="138" idx="2"/>
            </p:cNvCxnSpPr>
            <p:nvPr/>
          </p:nvCxnSpPr>
          <p:spPr bwMode="auto">
            <a:xfrm flipH="1" flipV="1">
              <a:off x="7495808" y="494073"/>
              <a:ext cx="290193" cy="79226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D51F43F4-9F70-6840-82D8-35D3BB731FB4}"/>
                </a:ext>
              </a:extLst>
            </p:cNvPr>
            <p:cNvCxnSpPr>
              <a:cxnSpLocks/>
              <a:stCxn id="122" idx="3"/>
              <a:endCxn id="121" idx="1"/>
            </p:cNvCxnSpPr>
            <p:nvPr/>
          </p:nvCxnSpPr>
          <p:spPr bwMode="auto">
            <a:xfrm flipV="1">
              <a:off x="6084210" y="747168"/>
              <a:ext cx="99329" cy="1"/>
            </a:xfrm>
            <a:prstGeom prst="line">
              <a:avLst/>
            </a:prstGeom>
            <a:ln>
              <a:solidFill>
                <a:schemeClr val="bg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56" name="Folded Corner 155">
              <a:extLst>
                <a:ext uri="{FF2B5EF4-FFF2-40B4-BE49-F238E27FC236}">
                  <a16:creationId xmlns:a16="http://schemas.microsoft.com/office/drawing/2014/main" id="{4D0B4BCA-7986-8E4E-8174-316B114995A5}"/>
                </a:ext>
              </a:extLst>
            </p:cNvPr>
            <p:cNvSpPr/>
            <p:nvPr/>
          </p:nvSpPr>
          <p:spPr bwMode="auto">
            <a:xfrm>
              <a:off x="5853235" y="378846"/>
              <a:ext cx="752144" cy="187119"/>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Compliance</a:t>
              </a:r>
            </a:p>
          </p:txBody>
        </p:sp>
        <p:sp>
          <p:nvSpPr>
            <p:cNvPr id="157" name="Folded Corner 156">
              <a:extLst>
                <a:ext uri="{FF2B5EF4-FFF2-40B4-BE49-F238E27FC236}">
                  <a16:creationId xmlns:a16="http://schemas.microsoft.com/office/drawing/2014/main" id="{27D1867E-A85A-B244-B0C1-BD015ABDA1A6}"/>
                </a:ext>
              </a:extLst>
            </p:cNvPr>
            <p:cNvSpPr/>
            <p:nvPr/>
          </p:nvSpPr>
          <p:spPr bwMode="auto">
            <a:xfrm>
              <a:off x="5862554" y="111263"/>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Policy</a:t>
              </a:r>
            </a:p>
          </p:txBody>
        </p:sp>
        <p:sp>
          <p:nvSpPr>
            <p:cNvPr id="158" name="Rectangle 157">
              <a:extLst>
                <a:ext uri="{FF2B5EF4-FFF2-40B4-BE49-F238E27FC236}">
                  <a16:creationId xmlns:a16="http://schemas.microsoft.com/office/drawing/2014/main" id="{93CE0BC7-85E9-9543-A6CF-119B7EA1965F}"/>
                </a:ext>
              </a:extLst>
            </p:cNvPr>
            <p:cNvSpPr/>
            <p:nvPr/>
          </p:nvSpPr>
          <p:spPr>
            <a:xfrm>
              <a:off x="3438779" y="-130603"/>
              <a:ext cx="1248049" cy="271514"/>
            </a:xfrm>
            <a:prstGeom prst="rect">
              <a:avLst/>
            </a:prstGeom>
          </p:spPr>
          <p:txBody>
            <a:bodyPr wrap="non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 support</a:t>
              </a:r>
              <a:endParaRPr kumimoji="0" lang="en-US" sz="1050" b="1" i="0" u="none" strike="noStrike" kern="1200" cap="none" spc="0" normalizeH="0" baseline="0" noProof="0" dirty="0">
                <a:ln>
                  <a:noFill/>
                </a:ln>
                <a:solidFill>
                  <a:srgbClr val="4E555B">
                    <a:lumMod val="50000"/>
                  </a:srgbClr>
                </a:solidFill>
                <a:effectLst/>
                <a:uLnTx/>
                <a:uFillTx/>
                <a:latin typeface="TheSansOffice"/>
                <a:ea typeface="+mn-ea"/>
                <a:cs typeface="+mn-cs"/>
              </a:endParaRPr>
            </a:p>
          </p:txBody>
        </p:sp>
        <p:sp>
          <p:nvSpPr>
            <p:cNvPr id="159" name="Rectangle 158">
              <a:extLst>
                <a:ext uri="{FF2B5EF4-FFF2-40B4-BE49-F238E27FC236}">
                  <a16:creationId xmlns:a16="http://schemas.microsoft.com/office/drawing/2014/main" id="{E775853D-3F2A-5545-80E8-A9A61A270106}"/>
                </a:ext>
              </a:extLst>
            </p:cNvPr>
            <p:cNvSpPr/>
            <p:nvPr/>
          </p:nvSpPr>
          <p:spPr>
            <a:xfrm>
              <a:off x="6185707" y="-118933"/>
              <a:ext cx="1304612" cy="279742"/>
            </a:xfrm>
            <a:prstGeom prst="rect">
              <a:avLst/>
            </a:prstGeom>
          </p:spPr>
          <p:txBody>
            <a:bodyPr wrap="non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 delivery</a:t>
              </a:r>
              <a:endParaRPr kumimoji="0" lang="en-US" sz="1050" b="1" i="0" u="none" strike="noStrike" kern="1200" cap="none" spc="0" normalizeH="0" baseline="0" noProof="0" dirty="0">
                <a:ln>
                  <a:noFill/>
                </a:ln>
                <a:solidFill>
                  <a:srgbClr val="4E555B">
                    <a:lumMod val="50000"/>
                  </a:srgbClr>
                </a:solidFill>
                <a:effectLst/>
                <a:uLnTx/>
                <a:uFillTx/>
                <a:latin typeface="TheSansOffice"/>
                <a:ea typeface="+mn-ea"/>
                <a:cs typeface="+mn-cs"/>
              </a:endParaRPr>
            </a:p>
          </p:txBody>
        </p:sp>
        <p:sp>
          <p:nvSpPr>
            <p:cNvPr id="161" name="Folded Corner 160">
              <a:extLst>
                <a:ext uri="{FF2B5EF4-FFF2-40B4-BE49-F238E27FC236}">
                  <a16:creationId xmlns:a16="http://schemas.microsoft.com/office/drawing/2014/main" id="{B8309486-CF61-1444-9CB6-16D2E921C6FD}"/>
                </a:ext>
              </a:extLst>
            </p:cNvPr>
            <p:cNvSpPr/>
            <p:nvPr/>
          </p:nvSpPr>
          <p:spPr bwMode="auto">
            <a:xfrm>
              <a:off x="4003476" y="2377413"/>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163" name="Folded Corner 162">
              <a:extLst>
                <a:ext uri="{FF2B5EF4-FFF2-40B4-BE49-F238E27FC236}">
                  <a16:creationId xmlns:a16="http://schemas.microsoft.com/office/drawing/2014/main" id="{1B6DA11A-E9A4-C44A-B4C1-D46FEE46D7E5}"/>
                </a:ext>
              </a:extLst>
            </p:cNvPr>
            <p:cNvSpPr/>
            <p:nvPr/>
          </p:nvSpPr>
          <p:spPr bwMode="auto">
            <a:xfrm>
              <a:off x="4619045" y="2441881"/>
              <a:ext cx="607892" cy="209823"/>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sp>
          <p:nvSpPr>
            <p:cNvPr id="164" name="Folded Corner 163">
              <a:extLst>
                <a:ext uri="{FF2B5EF4-FFF2-40B4-BE49-F238E27FC236}">
                  <a16:creationId xmlns:a16="http://schemas.microsoft.com/office/drawing/2014/main" id="{0EEA3D3B-BC7B-3A49-8137-DBE955A8C622}"/>
                </a:ext>
              </a:extLst>
            </p:cNvPr>
            <p:cNvSpPr/>
            <p:nvPr/>
          </p:nvSpPr>
          <p:spPr bwMode="auto">
            <a:xfrm>
              <a:off x="5335878" y="2363664"/>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a:t>
              </a:r>
            </a:p>
          </p:txBody>
        </p:sp>
        <p:cxnSp>
          <p:nvCxnSpPr>
            <p:cNvPr id="7" name="Straight Arrow Connector 6">
              <a:extLst>
                <a:ext uri="{FF2B5EF4-FFF2-40B4-BE49-F238E27FC236}">
                  <a16:creationId xmlns:a16="http://schemas.microsoft.com/office/drawing/2014/main" id="{0444DA89-2030-B44A-8E88-DFC4668000A2}"/>
                </a:ext>
              </a:extLst>
            </p:cNvPr>
            <p:cNvCxnSpPr>
              <a:cxnSpLocks/>
              <a:endCxn id="161" idx="0"/>
            </p:cNvCxnSpPr>
            <p:nvPr/>
          </p:nvCxnSpPr>
          <p:spPr bwMode="auto">
            <a:xfrm flipH="1">
              <a:off x="4256790" y="2225012"/>
              <a:ext cx="93103" cy="1524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3FE2AFA4-DA40-204F-B3C8-158641F85830}"/>
                </a:ext>
              </a:extLst>
            </p:cNvPr>
            <p:cNvCxnSpPr>
              <a:cxnSpLocks/>
              <a:stCxn id="38" idx="2"/>
              <a:endCxn id="163" idx="0"/>
            </p:cNvCxnSpPr>
            <p:nvPr/>
          </p:nvCxnSpPr>
          <p:spPr bwMode="auto">
            <a:xfrm>
              <a:off x="4889968" y="2225012"/>
              <a:ext cx="33023" cy="2168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DE8FAC04-B178-9B46-B480-A048B57EB0B7}"/>
                </a:ext>
              </a:extLst>
            </p:cNvPr>
            <p:cNvCxnSpPr>
              <a:cxnSpLocks/>
              <a:endCxn id="164" idx="0"/>
            </p:cNvCxnSpPr>
            <p:nvPr/>
          </p:nvCxnSpPr>
          <p:spPr bwMode="auto">
            <a:xfrm>
              <a:off x="5335878" y="2223760"/>
              <a:ext cx="272595" cy="1399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1" name="Folded Corner 60">
              <a:extLst>
                <a:ext uri="{FF2B5EF4-FFF2-40B4-BE49-F238E27FC236}">
                  <a16:creationId xmlns:a16="http://schemas.microsoft.com/office/drawing/2014/main" id="{BB6D691F-35BF-2047-BCB2-F9851BA7E9E3}"/>
                </a:ext>
              </a:extLst>
            </p:cNvPr>
            <p:cNvSpPr/>
            <p:nvPr/>
          </p:nvSpPr>
          <p:spPr bwMode="auto">
            <a:xfrm>
              <a:off x="3490136" y="2003614"/>
              <a:ext cx="535711" cy="189507"/>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Request</a:t>
              </a:r>
            </a:p>
          </p:txBody>
        </p:sp>
        <p:cxnSp>
          <p:nvCxnSpPr>
            <p:cNvPr id="62" name="Straight Arrow Connector 61">
              <a:extLst>
                <a:ext uri="{FF2B5EF4-FFF2-40B4-BE49-F238E27FC236}">
                  <a16:creationId xmlns:a16="http://schemas.microsoft.com/office/drawing/2014/main" id="{A8DB99A0-4379-064E-8013-BA4A24CDAB14}"/>
                </a:ext>
              </a:extLst>
            </p:cNvPr>
            <p:cNvCxnSpPr>
              <a:cxnSpLocks/>
              <a:stCxn id="38" idx="1"/>
              <a:endCxn id="61" idx="3"/>
            </p:cNvCxnSpPr>
            <p:nvPr/>
          </p:nvCxnSpPr>
          <p:spPr bwMode="auto">
            <a:xfrm flipH="1">
              <a:off x="4025847" y="2093777"/>
              <a:ext cx="324046" cy="459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65" name="Picture 60" descr="inventory">
              <a:extLst>
                <a:ext uri="{FF2B5EF4-FFF2-40B4-BE49-F238E27FC236}">
                  <a16:creationId xmlns:a16="http://schemas.microsoft.com/office/drawing/2014/main" id="{4CCCBE7F-C191-854F-A6E6-E6869E3B8A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98702" y="2175960"/>
              <a:ext cx="539544" cy="3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Elbow Connector 65">
              <a:extLst>
                <a:ext uri="{FF2B5EF4-FFF2-40B4-BE49-F238E27FC236}">
                  <a16:creationId xmlns:a16="http://schemas.microsoft.com/office/drawing/2014/main" id="{8E2A95BB-D218-DB43-9B59-8382DE85DE69}"/>
                </a:ext>
              </a:extLst>
            </p:cNvPr>
            <p:cNvCxnSpPr>
              <a:cxnSpLocks/>
              <a:stCxn id="38" idx="3"/>
            </p:cNvCxnSpPr>
            <p:nvPr/>
          </p:nvCxnSpPr>
          <p:spPr bwMode="auto">
            <a:xfrm>
              <a:off x="5430043" y="2093777"/>
              <a:ext cx="1070415" cy="82183"/>
            </a:xfrm>
            <a:prstGeom prst="bentConnector3">
              <a:avLst>
                <a:gd name="adj1" fmla="val 9487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72" name="Folded Corner 71">
              <a:extLst>
                <a:ext uri="{FF2B5EF4-FFF2-40B4-BE49-F238E27FC236}">
                  <a16:creationId xmlns:a16="http://schemas.microsoft.com/office/drawing/2014/main" id="{D731012E-1BE8-5C41-9F03-570F74E07DC7}"/>
                </a:ext>
              </a:extLst>
            </p:cNvPr>
            <p:cNvSpPr/>
            <p:nvPr/>
          </p:nvSpPr>
          <p:spPr bwMode="auto">
            <a:xfrm>
              <a:off x="7053468" y="1826167"/>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Reports</a:t>
              </a:r>
            </a:p>
          </p:txBody>
        </p:sp>
        <p:sp>
          <p:nvSpPr>
            <p:cNvPr id="73" name="Folded Corner 72">
              <a:extLst>
                <a:ext uri="{FF2B5EF4-FFF2-40B4-BE49-F238E27FC236}">
                  <a16:creationId xmlns:a16="http://schemas.microsoft.com/office/drawing/2014/main" id="{FA4F1BF0-CF50-8B41-AB77-7611BE10F806}"/>
                </a:ext>
              </a:extLst>
            </p:cNvPr>
            <p:cNvSpPr/>
            <p:nvPr/>
          </p:nvSpPr>
          <p:spPr bwMode="auto">
            <a:xfrm>
              <a:off x="7143480" y="1856018"/>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Reports</a:t>
              </a:r>
            </a:p>
          </p:txBody>
        </p:sp>
        <p:sp>
          <p:nvSpPr>
            <p:cNvPr id="74" name="Folded Corner 73">
              <a:extLst>
                <a:ext uri="{FF2B5EF4-FFF2-40B4-BE49-F238E27FC236}">
                  <a16:creationId xmlns:a16="http://schemas.microsoft.com/office/drawing/2014/main" id="{F27A24C9-B866-2044-82BE-1B1799951FD6}"/>
                </a:ext>
              </a:extLst>
            </p:cNvPr>
            <p:cNvSpPr/>
            <p:nvPr/>
          </p:nvSpPr>
          <p:spPr bwMode="auto">
            <a:xfrm>
              <a:off x="6905856" y="2182857"/>
              <a:ext cx="689210" cy="172011"/>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Knowledge</a:t>
              </a:r>
            </a:p>
          </p:txBody>
        </p:sp>
        <p:sp>
          <p:nvSpPr>
            <p:cNvPr id="75" name="Folded Corner 74">
              <a:extLst>
                <a:ext uri="{FF2B5EF4-FFF2-40B4-BE49-F238E27FC236}">
                  <a16:creationId xmlns:a16="http://schemas.microsoft.com/office/drawing/2014/main" id="{A1D5DDE6-5D4D-6545-BBCB-B5A8A8286FE3}"/>
                </a:ext>
              </a:extLst>
            </p:cNvPr>
            <p:cNvSpPr/>
            <p:nvPr/>
          </p:nvSpPr>
          <p:spPr bwMode="auto">
            <a:xfrm>
              <a:off x="6889208" y="2409443"/>
              <a:ext cx="689210" cy="161908"/>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Config  item</a:t>
              </a:r>
            </a:p>
          </p:txBody>
        </p:sp>
        <p:sp>
          <p:nvSpPr>
            <p:cNvPr id="77" name="Rectangle 76">
              <a:extLst>
                <a:ext uri="{FF2B5EF4-FFF2-40B4-BE49-F238E27FC236}">
                  <a16:creationId xmlns:a16="http://schemas.microsoft.com/office/drawing/2014/main" id="{37B423DF-DD7C-4C43-9137-6D7A501980D9}"/>
                </a:ext>
              </a:extLst>
            </p:cNvPr>
            <p:cNvSpPr/>
            <p:nvPr/>
          </p:nvSpPr>
          <p:spPr>
            <a:xfrm>
              <a:off x="6150117" y="2309567"/>
              <a:ext cx="604228" cy="271514"/>
            </a:xfrm>
            <a:prstGeom prst="rect">
              <a:avLst/>
            </a:prstGeom>
          </p:spPr>
          <p:txBody>
            <a:bodyPr wrap="non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CMDB</a:t>
              </a:r>
              <a:endParaRPr kumimoji="0" lang="en-US" sz="1000" b="0" i="0" u="none" strike="noStrike" kern="1200" cap="none" spc="0" normalizeH="0" baseline="0" noProof="0" dirty="0">
                <a:ln>
                  <a:noFill/>
                </a:ln>
                <a:solidFill>
                  <a:srgbClr val="4E555B">
                    <a:lumMod val="50000"/>
                  </a:srgbClr>
                </a:solidFill>
                <a:effectLst/>
                <a:uLnTx/>
                <a:uFillTx/>
                <a:latin typeface="TheSansOffice"/>
                <a:ea typeface="+mn-ea"/>
                <a:cs typeface="+mn-cs"/>
              </a:endParaRPr>
            </a:p>
          </p:txBody>
        </p:sp>
        <p:cxnSp>
          <p:nvCxnSpPr>
            <p:cNvPr id="78" name="Straight Arrow Connector 77">
              <a:extLst>
                <a:ext uri="{FF2B5EF4-FFF2-40B4-BE49-F238E27FC236}">
                  <a16:creationId xmlns:a16="http://schemas.microsoft.com/office/drawing/2014/main" id="{EA50A7D7-5561-4541-A94C-35511733D8A9}"/>
                </a:ext>
              </a:extLst>
            </p:cNvPr>
            <p:cNvCxnSpPr>
              <a:cxnSpLocks/>
              <a:endCxn id="74" idx="1"/>
            </p:cNvCxnSpPr>
            <p:nvPr/>
          </p:nvCxnSpPr>
          <p:spPr bwMode="auto">
            <a:xfrm flipV="1">
              <a:off x="6715088" y="2268863"/>
              <a:ext cx="190768" cy="92072"/>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2863CD34-62D4-1943-8163-7177A1E17982}"/>
                </a:ext>
              </a:extLst>
            </p:cNvPr>
            <p:cNvCxnSpPr>
              <a:cxnSpLocks/>
              <a:stCxn id="65" idx="3"/>
              <a:endCxn id="75" idx="1"/>
            </p:cNvCxnSpPr>
            <p:nvPr/>
          </p:nvCxnSpPr>
          <p:spPr bwMode="auto">
            <a:xfrm>
              <a:off x="6738246" y="2363677"/>
              <a:ext cx="150962" cy="126720"/>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3" name="Elbow Connector 82">
              <a:extLst>
                <a:ext uri="{FF2B5EF4-FFF2-40B4-BE49-F238E27FC236}">
                  <a16:creationId xmlns:a16="http://schemas.microsoft.com/office/drawing/2014/main" id="{E6B2B473-2EA6-F043-94DC-28B744748DF5}"/>
                </a:ext>
              </a:extLst>
            </p:cNvPr>
            <p:cNvCxnSpPr>
              <a:cxnSpLocks/>
              <a:endCxn id="72" idx="1"/>
            </p:cNvCxnSpPr>
            <p:nvPr/>
          </p:nvCxnSpPr>
          <p:spPr bwMode="auto">
            <a:xfrm flipV="1">
              <a:off x="5430043" y="1931967"/>
              <a:ext cx="1623425" cy="29852"/>
            </a:xfrm>
            <a:prstGeom prst="bentConnector3">
              <a:avLst>
                <a:gd name="adj1" fmla="val 5000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85" name="Folded Corner 84">
              <a:extLst>
                <a:ext uri="{FF2B5EF4-FFF2-40B4-BE49-F238E27FC236}">
                  <a16:creationId xmlns:a16="http://schemas.microsoft.com/office/drawing/2014/main" id="{2E427C82-9828-C14B-B50D-F2EB40ECA494}"/>
                </a:ext>
              </a:extLst>
            </p:cNvPr>
            <p:cNvSpPr/>
            <p:nvPr/>
          </p:nvSpPr>
          <p:spPr bwMode="auto">
            <a:xfrm>
              <a:off x="8244510" y="2837883"/>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Reports</a:t>
              </a:r>
            </a:p>
          </p:txBody>
        </p:sp>
        <p:sp>
          <p:nvSpPr>
            <p:cNvPr id="86" name="Folded Corner 85">
              <a:extLst>
                <a:ext uri="{FF2B5EF4-FFF2-40B4-BE49-F238E27FC236}">
                  <a16:creationId xmlns:a16="http://schemas.microsoft.com/office/drawing/2014/main" id="{0D2AE774-DB63-A640-9668-40B56B1754AC}"/>
                </a:ext>
              </a:extLst>
            </p:cNvPr>
            <p:cNvSpPr/>
            <p:nvPr/>
          </p:nvSpPr>
          <p:spPr bwMode="auto">
            <a:xfrm>
              <a:off x="8334522" y="2867734"/>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Reports</a:t>
              </a:r>
            </a:p>
          </p:txBody>
        </p:sp>
        <p:sp>
          <p:nvSpPr>
            <p:cNvPr id="96" name="Rectangle 95">
              <a:extLst>
                <a:ext uri="{FF2B5EF4-FFF2-40B4-BE49-F238E27FC236}">
                  <a16:creationId xmlns:a16="http://schemas.microsoft.com/office/drawing/2014/main" id="{4181A801-3714-224C-8655-AB7703E04E17}"/>
                </a:ext>
              </a:extLst>
            </p:cNvPr>
            <p:cNvSpPr/>
            <p:nvPr/>
          </p:nvSpPr>
          <p:spPr bwMode="auto">
            <a:xfrm>
              <a:off x="4376275" y="2843142"/>
              <a:ext cx="1232198" cy="26247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Event Managers</a:t>
              </a:r>
            </a:p>
          </p:txBody>
        </p:sp>
        <p:cxnSp>
          <p:nvCxnSpPr>
            <p:cNvPr id="97" name="Straight Arrow Connector 96">
              <a:extLst>
                <a:ext uri="{FF2B5EF4-FFF2-40B4-BE49-F238E27FC236}">
                  <a16:creationId xmlns:a16="http://schemas.microsoft.com/office/drawing/2014/main" id="{D043374F-4011-0F4E-8E88-F5DA9AB23440}"/>
                </a:ext>
              </a:extLst>
            </p:cNvPr>
            <p:cNvCxnSpPr>
              <a:cxnSpLocks/>
              <a:stCxn id="161" idx="2"/>
            </p:cNvCxnSpPr>
            <p:nvPr/>
          </p:nvCxnSpPr>
          <p:spPr bwMode="auto">
            <a:xfrm>
              <a:off x="4256790" y="2576633"/>
              <a:ext cx="224611" cy="261250"/>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1946A7D4-5044-5247-A83A-2E5B87EF7058}"/>
                </a:ext>
              </a:extLst>
            </p:cNvPr>
            <p:cNvCxnSpPr>
              <a:cxnSpLocks/>
              <a:stCxn id="163" idx="2"/>
              <a:endCxn id="96" idx="0"/>
            </p:cNvCxnSpPr>
            <p:nvPr/>
          </p:nvCxnSpPr>
          <p:spPr bwMode="auto">
            <a:xfrm>
              <a:off x="4922991" y="2651704"/>
              <a:ext cx="69383" cy="191438"/>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Arrow Connector 103">
              <a:extLst>
                <a:ext uri="{FF2B5EF4-FFF2-40B4-BE49-F238E27FC236}">
                  <a16:creationId xmlns:a16="http://schemas.microsoft.com/office/drawing/2014/main" id="{2869966A-C30C-2044-A612-983CC5628048}"/>
                </a:ext>
              </a:extLst>
            </p:cNvPr>
            <p:cNvCxnSpPr>
              <a:cxnSpLocks/>
              <a:stCxn id="164" idx="2"/>
            </p:cNvCxnSpPr>
            <p:nvPr/>
          </p:nvCxnSpPr>
          <p:spPr bwMode="auto">
            <a:xfrm flipH="1">
              <a:off x="5335879" y="2575264"/>
              <a:ext cx="272594" cy="262619"/>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08" name="Folded Corner 107">
              <a:extLst>
                <a:ext uri="{FF2B5EF4-FFF2-40B4-BE49-F238E27FC236}">
                  <a16:creationId xmlns:a16="http://schemas.microsoft.com/office/drawing/2014/main" id="{EC2038E8-CA69-1441-957E-BA1F23CF9EFF}"/>
                </a:ext>
              </a:extLst>
            </p:cNvPr>
            <p:cNvSpPr/>
            <p:nvPr/>
          </p:nvSpPr>
          <p:spPr bwMode="auto">
            <a:xfrm>
              <a:off x="3506862" y="2884544"/>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Policy</a:t>
              </a:r>
            </a:p>
          </p:txBody>
        </p:sp>
        <p:cxnSp>
          <p:nvCxnSpPr>
            <p:cNvPr id="109" name="Straight Arrow Connector 108">
              <a:extLst>
                <a:ext uri="{FF2B5EF4-FFF2-40B4-BE49-F238E27FC236}">
                  <a16:creationId xmlns:a16="http://schemas.microsoft.com/office/drawing/2014/main" id="{889BC36E-0BCA-224D-BD94-EBF87650EA9F}"/>
                </a:ext>
              </a:extLst>
            </p:cNvPr>
            <p:cNvCxnSpPr>
              <a:cxnSpLocks/>
              <a:stCxn id="96" idx="1"/>
              <a:endCxn id="108" idx="3"/>
            </p:cNvCxnSpPr>
            <p:nvPr/>
          </p:nvCxnSpPr>
          <p:spPr bwMode="auto">
            <a:xfrm flipH="1">
              <a:off x="4013490" y="2974377"/>
              <a:ext cx="362785" cy="9777"/>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12" name="Elbow Connector 111">
              <a:extLst>
                <a:ext uri="{FF2B5EF4-FFF2-40B4-BE49-F238E27FC236}">
                  <a16:creationId xmlns:a16="http://schemas.microsoft.com/office/drawing/2014/main" id="{CFD74950-D3D7-F745-A0A7-C07135354A21}"/>
                </a:ext>
              </a:extLst>
            </p:cNvPr>
            <p:cNvCxnSpPr>
              <a:cxnSpLocks/>
              <a:stCxn id="96" idx="3"/>
              <a:endCxn id="77" idx="2"/>
            </p:cNvCxnSpPr>
            <p:nvPr/>
          </p:nvCxnSpPr>
          <p:spPr bwMode="auto">
            <a:xfrm flipV="1">
              <a:off x="5608473" y="2581082"/>
              <a:ext cx="843758" cy="393296"/>
            </a:xfrm>
            <a:prstGeom prst="bentConnector2">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16" name="Elbow Connector 115">
              <a:extLst>
                <a:ext uri="{FF2B5EF4-FFF2-40B4-BE49-F238E27FC236}">
                  <a16:creationId xmlns:a16="http://schemas.microsoft.com/office/drawing/2014/main" id="{C5A77822-1A70-6646-9644-515BE6FADE66}"/>
                </a:ext>
              </a:extLst>
            </p:cNvPr>
            <p:cNvCxnSpPr>
              <a:cxnSpLocks/>
            </p:cNvCxnSpPr>
            <p:nvPr/>
          </p:nvCxnSpPr>
          <p:spPr bwMode="auto">
            <a:xfrm>
              <a:off x="7740440" y="1961818"/>
              <a:ext cx="846437" cy="905916"/>
            </a:xfrm>
            <a:prstGeom prst="bentConnector2">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62" name="Rectangle 161">
              <a:extLst>
                <a:ext uri="{FF2B5EF4-FFF2-40B4-BE49-F238E27FC236}">
                  <a16:creationId xmlns:a16="http://schemas.microsoft.com/office/drawing/2014/main" id="{DE5914C8-609A-3B49-BBD7-4FFDB2162180}"/>
                </a:ext>
              </a:extLst>
            </p:cNvPr>
            <p:cNvSpPr/>
            <p:nvPr/>
          </p:nvSpPr>
          <p:spPr bwMode="auto">
            <a:xfrm>
              <a:off x="6657278" y="2723676"/>
              <a:ext cx="887064" cy="40947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Access Management</a:t>
              </a:r>
            </a:p>
          </p:txBody>
        </p:sp>
        <p:sp>
          <p:nvSpPr>
            <p:cNvPr id="186" name="Rectangle 185">
              <a:extLst>
                <a:ext uri="{FF2B5EF4-FFF2-40B4-BE49-F238E27FC236}">
                  <a16:creationId xmlns:a16="http://schemas.microsoft.com/office/drawing/2014/main" id="{8A92A785-637C-CF42-BF56-F203B0D3E8D2}"/>
                </a:ext>
              </a:extLst>
            </p:cNvPr>
            <p:cNvSpPr/>
            <p:nvPr/>
          </p:nvSpPr>
          <p:spPr bwMode="auto">
            <a:xfrm>
              <a:off x="4463985" y="3306372"/>
              <a:ext cx="2916406" cy="26247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Event filtering, forwarding and aggregation</a:t>
              </a:r>
            </a:p>
          </p:txBody>
        </p:sp>
        <p:sp>
          <p:nvSpPr>
            <p:cNvPr id="188" name="Rectangle 187">
              <a:extLst>
                <a:ext uri="{FF2B5EF4-FFF2-40B4-BE49-F238E27FC236}">
                  <a16:creationId xmlns:a16="http://schemas.microsoft.com/office/drawing/2014/main" id="{DBFC6FEA-6FDF-454F-8DEA-9E9B0F17FAAD}"/>
                </a:ext>
              </a:extLst>
            </p:cNvPr>
            <p:cNvSpPr/>
            <p:nvPr/>
          </p:nvSpPr>
          <p:spPr bwMode="auto">
            <a:xfrm>
              <a:off x="3530468" y="3718285"/>
              <a:ext cx="944510" cy="7141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Fault Management</a:t>
              </a:r>
            </a:p>
          </p:txBody>
        </p:sp>
        <p:sp>
          <p:nvSpPr>
            <p:cNvPr id="189" name="Rectangle 188">
              <a:extLst>
                <a:ext uri="{FF2B5EF4-FFF2-40B4-BE49-F238E27FC236}">
                  <a16:creationId xmlns:a16="http://schemas.microsoft.com/office/drawing/2014/main" id="{81ADF7E4-115D-334B-976B-30102F4DFDC5}"/>
                </a:ext>
              </a:extLst>
            </p:cNvPr>
            <p:cNvSpPr/>
            <p:nvPr/>
          </p:nvSpPr>
          <p:spPr bwMode="auto">
            <a:xfrm>
              <a:off x="4570162" y="3718285"/>
              <a:ext cx="944510" cy="7141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Configuration Management</a:t>
              </a:r>
            </a:p>
          </p:txBody>
        </p:sp>
        <p:sp>
          <p:nvSpPr>
            <p:cNvPr id="190" name="Rectangle 189">
              <a:extLst>
                <a:ext uri="{FF2B5EF4-FFF2-40B4-BE49-F238E27FC236}">
                  <a16:creationId xmlns:a16="http://schemas.microsoft.com/office/drawing/2014/main" id="{29878078-597D-DB48-A5B4-3A1A1B6484DA}"/>
                </a:ext>
              </a:extLst>
            </p:cNvPr>
            <p:cNvSpPr/>
            <p:nvPr/>
          </p:nvSpPr>
          <p:spPr bwMode="auto">
            <a:xfrm>
              <a:off x="5574338" y="3718285"/>
              <a:ext cx="944510" cy="7141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Performance Management</a:t>
              </a:r>
            </a:p>
          </p:txBody>
        </p:sp>
        <p:sp>
          <p:nvSpPr>
            <p:cNvPr id="191" name="Rectangle 190">
              <a:extLst>
                <a:ext uri="{FF2B5EF4-FFF2-40B4-BE49-F238E27FC236}">
                  <a16:creationId xmlns:a16="http://schemas.microsoft.com/office/drawing/2014/main" id="{82EE6EDA-0B2F-9640-9D26-37B308D5350F}"/>
                </a:ext>
              </a:extLst>
            </p:cNvPr>
            <p:cNvSpPr/>
            <p:nvPr/>
          </p:nvSpPr>
          <p:spPr bwMode="auto">
            <a:xfrm>
              <a:off x="6578514" y="3718285"/>
              <a:ext cx="944510" cy="7141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Security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Management</a:t>
              </a:r>
            </a:p>
          </p:txBody>
        </p:sp>
        <p:sp>
          <p:nvSpPr>
            <p:cNvPr id="192" name="Rectangle 191">
              <a:extLst>
                <a:ext uri="{FF2B5EF4-FFF2-40B4-BE49-F238E27FC236}">
                  <a16:creationId xmlns:a16="http://schemas.microsoft.com/office/drawing/2014/main" id="{61296B81-B116-EA49-9F0F-AE411307171D}"/>
                </a:ext>
              </a:extLst>
            </p:cNvPr>
            <p:cNvSpPr/>
            <p:nvPr/>
          </p:nvSpPr>
          <p:spPr bwMode="auto">
            <a:xfrm>
              <a:off x="7588040" y="3713251"/>
              <a:ext cx="944510" cy="7141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Domain Managers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193" name="Folded Corner 192">
              <a:extLst>
                <a:ext uri="{FF2B5EF4-FFF2-40B4-BE49-F238E27FC236}">
                  <a16:creationId xmlns:a16="http://schemas.microsoft.com/office/drawing/2014/main" id="{D293D59F-F6C7-CE43-B37A-B18A790B445F}"/>
                </a:ext>
              </a:extLst>
            </p:cNvPr>
            <p:cNvSpPr/>
            <p:nvPr/>
          </p:nvSpPr>
          <p:spPr bwMode="auto">
            <a:xfrm>
              <a:off x="3574894" y="4051583"/>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194" name="Folded Corner 193">
              <a:extLst>
                <a:ext uri="{FF2B5EF4-FFF2-40B4-BE49-F238E27FC236}">
                  <a16:creationId xmlns:a16="http://schemas.microsoft.com/office/drawing/2014/main" id="{132F7B71-EDF4-0F46-8B6B-021489BD14D9}"/>
                </a:ext>
              </a:extLst>
            </p:cNvPr>
            <p:cNvSpPr/>
            <p:nvPr/>
          </p:nvSpPr>
          <p:spPr bwMode="auto">
            <a:xfrm>
              <a:off x="3573054" y="4250804"/>
              <a:ext cx="551496" cy="176591"/>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sp>
          <p:nvSpPr>
            <p:cNvPr id="195" name="Folded Corner 194">
              <a:extLst>
                <a:ext uri="{FF2B5EF4-FFF2-40B4-BE49-F238E27FC236}">
                  <a16:creationId xmlns:a16="http://schemas.microsoft.com/office/drawing/2014/main" id="{A3E72F56-B199-BA4D-8CC1-6091D0026981}"/>
                </a:ext>
              </a:extLst>
            </p:cNvPr>
            <p:cNvSpPr/>
            <p:nvPr/>
          </p:nvSpPr>
          <p:spPr bwMode="auto">
            <a:xfrm>
              <a:off x="4638794" y="4234187"/>
              <a:ext cx="607892" cy="209823"/>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sp>
          <p:nvSpPr>
            <p:cNvPr id="196" name="Folded Corner 195">
              <a:extLst>
                <a:ext uri="{FF2B5EF4-FFF2-40B4-BE49-F238E27FC236}">
                  <a16:creationId xmlns:a16="http://schemas.microsoft.com/office/drawing/2014/main" id="{11876909-9E26-654B-AD6A-0DD84D84F6AE}"/>
                </a:ext>
              </a:extLst>
            </p:cNvPr>
            <p:cNvSpPr/>
            <p:nvPr/>
          </p:nvSpPr>
          <p:spPr bwMode="auto">
            <a:xfrm>
              <a:off x="4638794" y="4048046"/>
              <a:ext cx="556931"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a:t>
              </a:r>
            </a:p>
          </p:txBody>
        </p:sp>
        <p:sp>
          <p:nvSpPr>
            <p:cNvPr id="197" name="Folded Corner 196">
              <a:extLst>
                <a:ext uri="{FF2B5EF4-FFF2-40B4-BE49-F238E27FC236}">
                  <a16:creationId xmlns:a16="http://schemas.microsoft.com/office/drawing/2014/main" id="{4773669C-3220-4C4D-8676-BE99F106ACE6}"/>
                </a:ext>
              </a:extLst>
            </p:cNvPr>
            <p:cNvSpPr/>
            <p:nvPr/>
          </p:nvSpPr>
          <p:spPr bwMode="auto">
            <a:xfrm>
              <a:off x="5588646" y="4060426"/>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198" name="Folded Corner 197">
              <a:extLst>
                <a:ext uri="{FF2B5EF4-FFF2-40B4-BE49-F238E27FC236}">
                  <a16:creationId xmlns:a16="http://schemas.microsoft.com/office/drawing/2014/main" id="{B05171B3-A46A-074B-9451-3E6C70F4E5EB}"/>
                </a:ext>
              </a:extLst>
            </p:cNvPr>
            <p:cNvSpPr/>
            <p:nvPr/>
          </p:nvSpPr>
          <p:spPr bwMode="auto">
            <a:xfrm>
              <a:off x="5586806" y="4259647"/>
              <a:ext cx="551496" cy="176591"/>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sp>
          <p:nvSpPr>
            <p:cNvPr id="199" name="Folded Corner 198">
              <a:extLst>
                <a:ext uri="{FF2B5EF4-FFF2-40B4-BE49-F238E27FC236}">
                  <a16:creationId xmlns:a16="http://schemas.microsoft.com/office/drawing/2014/main" id="{D213E9D3-1960-1245-8714-282865FA0771}"/>
                </a:ext>
              </a:extLst>
            </p:cNvPr>
            <p:cNvSpPr/>
            <p:nvPr/>
          </p:nvSpPr>
          <p:spPr bwMode="auto">
            <a:xfrm>
              <a:off x="7025582" y="4121177"/>
              <a:ext cx="425567"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a:t>
              </a:r>
            </a:p>
          </p:txBody>
        </p:sp>
        <p:sp>
          <p:nvSpPr>
            <p:cNvPr id="200" name="Folded Corner 199">
              <a:extLst>
                <a:ext uri="{FF2B5EF4-FFF2-40B4-BE49-F238E27FC236}">
                  <a16:creationId xmlns:a16="http://schemas.microsoft.com/office/drawing/2014/main" id="{4C0CBC82-F058-5740-A3F1-DF49BAEA2E30}"/>
                </a:ext>
              </a:extLst>
            </p:cNvPr>
            <p:cNvSpPr/>
            <p:nvPr/>
          </p:nvSpPr>
          <p:spPr bwMode="auto">
            <a:xfrm>
              <a:off x="6596953" y="4078864"/>
              <a:ext cx="456515"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201" name="Folded Corner 200">
              <a:extLst>
                <a:ext uri="{FF2B5EF4-FFF2-40B4-BE49-F238E27FC236}">
                  <a16:creationId xmlns:a16="http://schemas.microsoft.com/office/drawing/2014/main" id="{12CF4F70-6134-6940-98D5-2CBDCDBE1A02}"/>
                </a:ext>
              </a:extLst>
            </p:cNvPr>
            <p:cNvSpPr/>
            <p:nvPr/>
          </p:nvSpPr>
          <p:spPr bwMode="auto">
            <a:xfrm>
              <a:off x="6567177" y="4241918"/>
              <a:ext cx="551496" cy="176591"/>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cxnSp>
          <p:nvCxnSpPr>
            <p:cNvPr id="206" name="Elbow Connector 205">
              <a:extLst>
                <a:ext uri="{FF2B5EF4-FFF2-40B4-BE49-F238E27FC236}">
                  <a16:creationId xmlns:a16="http://schemas.microsoft.com/office/drawing/2014/main" id="{6CFA191F-821F-7041-913D-7DE75C572F16}"/>
                </a:ext>
              </a:extLst>
            </p:cNvPr>
            <p:cNvCxnSpPr>
              <a:cxnSpLocks/>
              <a:stCxn id="188" idx="0"/>
              <a:endCxn id="186" idx="1"/>
            </p:cNvCxnSpPr>
            <p:nvPr/>
          </p:nvCxnSpPr>
          <p:spPr bwMode="auto">
            <a:xfrm rot="5400000" flipH="1" flipV="1">
              <a:off x="4093015" y="3347315"/>
              <a:ext cx="280678" cy="461262"/>
            </a:xfrm>
            <a:prstGeom prst="bentConnector2">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08" name="Elbow Connector 207">
              <a:extLst>
                <a:ext uri="{FF2B5EF4-FFF2-40B4-BE49-F238E27FC236}">
                  <a16:creationId xmlns:a16="http://schemas.microsoft.com/office/drawing/2014/main" id="{DB477E27-6A3C-3248-810D-3E88D38FBDC7}"/>
                </a:ext>
              </a:extLst>
            </p:cNvPr>
            <p:cNvCxnSpPr>
              <a:cxnSpLocks/>
              <a:stCxn id="186" idx="3"/>
              <a:endCxn id="192" idx="0"/>
            </p:cNvCxnSpPr>
            <p:nvPr/>
          </p:nvCxnSpPr>
          <p:spPr bwMode="auto">
            <a:xfrm>
              <a:off x="7380391" y="3437607"/>
              <a:ext cx="679904" cy="275644"/>
            </a:xfrm>
            <a:prstGeom prst="bentConnector2">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09" name="Straight Arrow Connector 208">
              <a:extLst>
                <a:ext uri="{FF2B5EF4-FFF2-40B4-BE49-F238E27FC236}">
                  <a16:creationId xmlns:a16="http://schemas.microsoft.com/office/drawing/2014/main" id="{BB625899-08F2-6042-BBF1-2C3864BA665A}"/>
                </a:ext>
              </a:extLst>
            </p:cNvPr>
            <p:cNvCxnSpPr>
              <a:cxnSpLocks/>
              <a:stCxn id="189" idx="0"/>
            </p:cNvCxnSpPr>
            <p:nvPr/>
          </p:nvCxnSpPr>
          <p:spPr bwMode="auto">
            <a:xfrm flipV="1">
              <a:off x="5042417" y="3568842"/>
              <a:ext cx="0"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2" name="Straight Arrow Connector 211">
              <a:extLst>
                <a:ext uri="{FF2B5EF4-FFF2-40B4-BE49-F238E27FC236}">
                  <a16:creationId xmlns:a16="http://schemas.microsoft.com/office/drawing/2014/main" id="{5C60C128-4251-E34C-9BFD-B3040A27A3C3}"/>
                </a:ext>
              </a:extLst>
            </p:cNvPr>
            <p:cNvCxnSpPr>
              <a:cxnSpLocks/>
              <a:stCxn id="190" idx="0"/>
            </p:cNvCxnSpPr>
            <p:nvPr/>
          </p:nvCxnSpPr>
          <p:spPr bwMode="auto">
            <a:xfrm flipH="1" flipV="1">
              <a:off x="6020891" y="3568842"/>
              <a:ext cx="25702"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7" name="Straight Arrow Connector 216">
              <a:extLst>
                <a:ext uri="{FF2B5EF4-FFF2-40B4-BE49-F238E27FC236}">
                  <a16:creationId xmlns:a16="http://schemas.microsoft.com/office/drawing/2014/main" id="{5AE5A6CC-C3EB-954E-9C7A-686F7D8E0A73}"/>
                </a:ext>
              </a:extLst>
            </p:cNvPr>
            <p:cNvCxnSpPr>
              <a:cxnSpLocks/>
              <a:stCxn id="191" idx="0"/>
            </p:cNvCxnSpPr>
            <p:nvPr/>
          </p:nvCxnSpPr>
          <p:spPr bwMode="auto">
            <a:xfrm flipH="1" flipV="1">
              <a:off x="7004559" y="3568842"/>
              <a:ext cx="46210"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1" name="Elbow Connector 220">
              <a:extLst>
                <a:ext uri="{FF2B5EF4-FFF2-40B4-BE49-F238E27FC236}">
                  <a16:creationId xmlns:a16="http://schemas.microsoft.com/office/drawing/2014/main" id="{1B57FDD8-5B25-8A46-A4DF-30514E5AE598}"/>
                </a:ext>
              </a:extLst>
            </p:cNvPr>
            <p:cNvCxnSpPr>
              <a:cxnSpLocks/>
              <a:stCxn id="162" idx="2"/>
            </p:cNvCxnSpPr>
            <p:nvPr/>
          </p:nvCxnSpPr>
          <p:spPr bwMode="auto">
            <a:xfrm rot="5400000">
              <a:off x="6810759" y="3423200"/>
              <a:ext cx="580102" cy="12700"/>
            </a:xfrm>
            <a:prstGeom prst="bentConnector3">
              <a:avLst>
                <a:gd name="adj1" fmla="val 5000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4" name="Straight Arrow Connector 223">
              <a:extLst>
                <a:ext uri="{FF2B5EF4-FFF2-40B4-BE49-F238E27FC236}">
                  <a16:creationId xmlns:a16="http://schemas.microsoft.com/office/drawing/2014/main" id="{B1CF0DB4-1D4E-0D47-9207-C1EA10F2FB9E}"/>
                </a:ext>
              </a:extLst>
            </p:cNvPr>
            <p:cNvCxnSpPr>
              <a:cxnSpLocks/>
              <a:endCxn id="96" idx="2"/>
            </p:cNvCxnSpPr>
            <p:nvPr/>
          </p:nvCxnSpPr>
          <p:spPr bwMode="auto">
            <a:xfrm flipV="1">
              <a:off x="4992374" y="3105612"/>
              <a:ext cx="0" cy="2007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7" name="Elbow Connector 226">
              <a:extLst>
                <a:ext uri="{FF2B5EF4-FFF2-40B4-BE49-F238E27FC236}">
                  <a16:creationId xmlns:a16="http://schemas.microsoft.com/office/drawing/2014/main" id="{25C51776-1B3A-F643-A127-B762418E4ADA}"/>
                </a:ext>
              </a:extLst>
            </p:cNvPr>
            <p:cNvCxnSpPr>
              <a:cxnSpLocks/>
            </p:cNvCxnSpPr>
            <p:nvPr/>
          </p:nvCxnSpPr>
          <p:spPr bwMode="auto">
            <a:xfrm flipV="1">
              <a:off x="7380391" y="3133149"/>
              <a:ext cx="1224098" cy="230711"/>
            </a:xfrm>
            <a:prstGeom prst="bentConnector3">
              <a:avLst>
                <a:gd name="adj1" fmla="val 99800"/>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34" name="Rectangle 233">
              <a:extLst>
                <a:ext uri="{FF2B5EF4-FFF2-40B4-BE49-F238E27FC236}">
                  <a16:creationId xmlns:a16="http://schemas.microsoft.com/office/drawing/2014/main" id="{15D68811-94F6-6443-B1FA-ABA77EC88DED}"/>
                </a:ext>
              </a:extLst>
            </p:cNvPr>
            <p:cNvSpPr/>
            <p:nvPr/>
          </p:nvSpPr>
          <p:spPr bwMode="auto">
            <a:xfrm>
              <a:off x="3431765" y="4626240"/>
              <a:ext cx="5420007" cy="447539"/>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4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37" name="Rectangle 236">
              <a:extLst>
                <a:ext uri="{FF2B5EF4-FFF2-40B4-BE49-F238E27FC236}">
                  <a16:creationId xmlns:a16="http://schemas.microsoft.com/office/drawing/2014/main" id="{3BD89C9A-52F2-9144-90CA-A9703FEB9483}"/>
                </a:ext>
              </a:extLst>
            </p:cNvPr>
            <p:cNvSpPr/>
            <p:nvPr/>
          </p:nvSpPr>
          <p:spPr bwMode="auto">
            <a:xfrm>
              <a:off x="4510104" y="4516020"/>
              <a:ext cx="2916406" cy="26247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Mediation with Embedded Instrumentation</a:t>
              </a:r>
            </a:p>
          </p:txBody>
        </p:sp>
        <p:sp>
          <p:nvSpPr>
            <p:cNvPr id="238" name="Folded Corner 237">
              <a:extLst>
                <a:ext uri="{FF2B5EF4-FFF2-40B4-BE49-F238E27FC236}">
                  <a16:creationId xmlns:a16="http://schemas.microsoft.com/office/drawing/2014/main" id="{5665F3A2-36FC-CF41-8965-62DD8F5A69B1}"/>
                </a:ext>
              </a:extLst>
            </p:cNvPr>
            <p:cNvSpPr/>
            <p:nvPr/>
          </p:nvSpPr>
          <p:spPr bwMode="auto">
            <a:xfrm>
              <a:off x="3491850" y="4826330"/>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SNMP</a:t>
              </a:r>
            </a:p>
          </p:txBody>
        </p:sp>
        <p:sp>
          <p:nvSpPr>
            <p:cNvPr id="239" name="Folded Corner 238">
              <a:extLst>
                <a:ext uri="{FF2B5EF4-FFF2-40B4-BE49-F238E27FC236}">
                  <a16:creationId xmlns:a16="http://schemas.microsoft.com/office/drawing/2014/main" id="{E703D1BB-45FE-3549-9AED-A77788F596DD}"/>
                </a:ext>
              </a:extLst>
            </p:cNvPr>
            <p:cNvSpPr/>
            <p:nvPr/>
          </p:nvSpPr>
          <p:spPr bwMode="auto">
            <a:xfrm>
              <a:off x="4066534" y="4826330"/>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Logs</a:t>
              </a:r>
            </a:p>
          </p:txBody>
        </p:sp>
        <p:sp>
          <p:nvSpPr>
            <p:cNvPr id="240" name="Folded Corner 239">
              <a:extLst>
                <a:ext uri="{FF2B5EF4-FFF2-40B4-BE49-F238E27FC236}">
                  <a16:creationId xmlns:a16="http://schemas.microsoft.com/office/drawing/2014/main" id="{40C10CC4-8D82-CA46-8E9D-60F1C2066B6E}"/>
                </a:ext>
              </a:extLst>
            </p:cNvPr>
            <p:cNvSpPr/>
            <p:nvPr/>
          </p:nvSpPr>
          <p:spPr bwMode="auto">
            <a:xfrm>
              <a:off x="4615437" y="4839358"/>
              <a:ext cx="506628" cy="199220"/>
            </a:xfrm>
            <a:prstGeom prst="foldedCorner">
              <a:avLst/>
            </a:prstGeom>
            <a:solidFill>
              <a:srgbClr val="0070C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Config</a:t>
              </a:r>
            </a:p>
          </p:txBody>
        </p:sp>
        <p:sp>
          <p:nvSpPr>
            <p:cNvPr id="241" name="Folded Corner 240">
              <a:extLst>
                <a:ext uri="{FF2B5EF4-FFF2-40B4-BE49-F238E27FC236}">
                  <a16:creationId xmlns:a16="http://schemas.microsoft.com/office/drawing/2014/main" id="{A5FAAF60-33D6-F942-B3B0-CFAB86F1F692}"/>
                </a:ext>
              </a:extLst>
            </p:cNvPr>
            <p:cNvSpPr/>
            <p:nvPr/>
          </p:nvSpPr>
          <p:spPr bwMode="auto">
            <a:xfrm>
              <a:off x="5195726" y="4841750"/>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XML</a:t>
              </a:r>
            </a:p>
          </p:txBody>
        </p:sp>
        <p:sp>
          <p:nvSpPr>
            <p:cNvPr id="242" name="Folded Corner 241">
              <a:extLst>
                <a:ext uri="{FF2B5EF4-FFF2-40B4-BE49-F238E27FC236}">
                  <a16:creationId xmlns:a16="http://schemas.microsoft.com/office/drawing/2014/main" id="{B1EE1029-D2E8-DC47-BF44-EAA5FAE37CAF}"/>
                </a:ext>
              </a:extLst>
            </p:cNvPr>
            <p:cNvSpPr/>
            <p:nvPr/>
          </p:nvSpPr>
          <p:spPr bwMode="auto">
            <a:xfrm>
              <a:off x="5747260" y="4848098"/>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Telnet</a:t>
              </a:r>
            </a:p>
          </p:txBody>
        </p:sp>
        <p:sp>
          <p:nvSpPr>
            <p:cNvPr id="243" name="Folded Corner 242">
              <a:extLst>
                <a:ext uri="{FF2B5EF4-FFF2-40B4-BE49-F238E27FC236}">
                  <a16:creationId xmlns:a16="http://schemas.microsoft.com/office/drawing/2014/main" id="{B04B78ED-235E-A446-8F5A-E10383D02ED2}"/>
                </a:ext>
              </a:extLst>
            </p:cNvPr>
            <p:cNvSpPr/>
            <p:nvPr/>
          </p:nvSpPr>
          <p:spPr bwMode="auto">
            <a:xfrm>
              <a:off x="6298794" y="4854561"/>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SSH</a:t>
              </a:r>
            </a:p>
          </p:txBody>
        </p:sp>
        <p:sp>
          <p:nvSpPr>
            <p:cNvPr id="244" name="Folded Corner 243">
              <a:extLst>
                <a:ext uri="{FF2B5EF4-FFF2-40B4-BE49-F238E27FC236}">
                  <a16:creationId xmlns:a16="http://schemas.microsoft.com/office/drawing/2014/main" id="{336764AB-DCD9-B54A-971E-541A34D684FC}"/>
                </a:ext>
              </a:extLst>
            </p:cNvPr>
            <p:cNvSpPr/>
            <p:nvPr/>
          </p:nvSpPr>
          <p:spPr bwMode="auto">
            <a:xfrm>
              <a:off x="6848341" y="4850106"/>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Radius</a:t>
              </a:r>
            </a:p>
          </p:txBody>
        </p:sp>
        <p:sp>
          <p:nvSpPr>
            <p:cNvPr id="245" name="Folded Corner 244">
              <a:extLst>
                <a:ext uri="{FF2B5EF4-FFF2-40B4-BE49-F238E27FC236}">
                  <a16:creationId xmlns:a16="http://schemas.microsoft.com/office/drawing/2014/main" id="{4B062C31-BCD2-7E4E-8E88-8C28618F9F84}"/>
                </a:ext>
              </a:extLst>
            </p:cNvPr>
            <p:cNvSpPr/>
            <p:nvPr/>
          </p:nvSpPr>
          <p:spPr bwMode="auto">
            <a:xfrm>
              <a:off x="7389125" y="4836441"/>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REST</a:t>
              </a:r>
            </a:p>
          </p:txBody>
        </p:sp>
        <p:sp>
          <p:nvSpPr>
            <p:cNvPr id="246" name="Folded Corner 245">
              <a:extLst>
                <a:ext uri="{FF2B5EF4-FFF2-40B4-BE49-F238E27FC236}">
                  <a16:creationId xmlns:a16="http://schemas.microsoft.com/office/drawing/2014/main" id="{3CF4986C-0DDE-0945-BBB8-1DA8561F9B51}"/>
                </a:ext>
              </a:extLst>
            </p:cNvPr>
            <p:cNvSpPr/>
            <p:nvPr/>
          </p:nvSpPr>
          <p:spPr bwMode="auto">
            <a:xfrm>
              <a:off x="7926808" y="4833521"/>
              <a:ext cx="506628" cy="199220"/>
            </a:xfrm>
            <a:prstGeom prst="foldedCorner">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TL1</a:t>
              </a:r>
            </a:p>
          </p:txBody>
        </p:sp>
        <p:sp>
          <p:nvSpPr>
            <p:cNvPr id="247" name="Rectangle 246">
              <a:extLst>
                <a:ext uri="{FF2B5EF4-FFF2-40B4-BE49-F238E27FC236}">
                  <a16:creationId xmlns:a16="http://schemas.microsoft.com/office/drawing/2014/main" id="{5823DC33-47CE-4346-8A25-D49E0D9EC371}"/>
                </a:ext>
              </a:extLst>
            </p:cNvPr>
            <p:cNvSpPr/>
            <p:nvPr/>
          </p:nvSpPr>
          <p:spPr>
            <a:xfrm>
              <a:off x="7760211" y="1731778"/>
              <a:ext cx="1055069" cy="444295"/>
            </a:xfrm>
            <a:prstGeom prst="rect">
              <a:avLst/>
            </a:prstGeom>
          </p:spPr>
          <p:txBody>
            <a:bodyPr wrap="non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 </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management</a:t>
              </a:r>
              <a:endParaRPr kumimoji="0" lang="en-US" sz="1050" b="1" i="0" u="none" strike="noStrike" kern="1200" cap="none" spc="0" normalizeH="0" baseline="0" noProof="0" dirty="0">
                <a:ln>
                  <a:noFill/>
                </a:ln>
                <a:solidFill>
                  <a:srgbClr val="4E555B">
                    <a:lumMod val="50000"/>
                  </a:srgbClr>
                </a:solidFill>
                <a:effectLst/>
                <a:uLnTx/>
                <a:uFillTx/>
                <a:latin typeface="TheSansOffice"/>
                <a:ea typeface="+mn-ea"/>
                <a:cs typeface="+mn-cs"/>
              </a:endParaRPr>
            </a:p>
          </p:txBody>
        </p:sp>
        <p:sp>
          <p:nvSpPr>
            <p:cNvPr id="248" name="Rectangle 247">
              <a:extLst>
                <a:ext uri="{FF2B5EF4-FFF2-40B4-BE49-F238E27FC236}">
                  <a16:creationId xmlns:a16="http://schemas.microsoft.com/office/drawing/2014/main" id="{7471B70A-68C4-FB4D-A84D-230A20EB63D6}"/>
                </a:ext>
              </a:extLst>
            </p:cNvPr>
            <p:cNvSpPr/>
            <p:nvPr/>
          </p:nvSpPr>
          <p:spPr>
            <a:xfrm rot="16200000">
              <a:off x="1987092" y="3194069"/>
              <a:ext cx="2464102" cy="263518"/>
            </a:xfrm>
            <a:prstGeom prst="rect">
              <a:avLst/>
            </a:prstGeom>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TECHNOLOGY</a:t>
              </a:r>
              <a:endParaRPr kumimoji="0" lang="en-US" sz="1050" b="0" i="0" u="none" strike="noStrike" kern="1200" cap="none" spc="0" normalizeH="0" baseline="0" noProof="0" dirty="0">
                <a:ln>
                  <a:noFill/>
                </a:ln>
                <a:solidFill>
                  <a:srgbClr val="FFFFFF"/>
                </a:solidFill>
                <a:effectLst/>
                <a:uLnTx/>
                <a:uFillTx/>
                <a:latin typeface="TheSansOffice"/>
                <a:ea typeface="+mn-ea"/>
                <a:cs typeface="+mn-cs"/>
              </a:endParaRPr>
            </a:p>
          </p:txBody>
        </p:sp>
        <p:cxnSp>
          <p:nvCxnSpPr>
            <p:cNvPr id="255" name="Elbow Connector 254">
              <a:extLst>
                <a:ext uri="{FF2B5EF4-FFF2-40B4-BE49-F238E27FC236}">
                  <a16:creationId xmlns:a16="http://schemas.microsoft.com/office/drawing/2014/main" id="{5CCF5170-845F-6C4B-96CF-1BD4844956A1}"/>
                </a:ext>
              </a:extLst>
            </p:cNvPr>
            <p:cNvCxnSpPr>
              <a:cxnSpLocks/>
              <a:stCxn id="237" idx="3"/>
              <a:endCxn id="192" idx="2"/>
            </p:cNvCxnSpPr>
            <p:nvPr/>
          </p:nvCxnSpPr>
          <p:spPr bwMode="auto">
            <a:xfrm flipV="1">
              <a:off x="7426510" y="4427395"/>
              <a:ext cx="633785" cy="219860"/>
            </a:xfrm>
            <a:prstGeom prst="bentConnector2">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58" name="Elbow Connector 257">
              <a:extLst>
                <a:ext uri="{FF2B5EF4-FFF2-40B4-BE49-F238E27FC236}">
                  <a16:creationId xmlns:a16="http://schemas.microsoft.com/office/drawing/2014/main" id="{3053DF2D-4107-C746-8A57-817F4987CB27}"/>
                </a:ext>
              </a:extLst>
            </p:cNvPr>
            <p:cNvCxnSpPr>
              <a:cxnSpLocks/>
              <a:stCxn id="237" idx="1"/>
            </p:cNvCxnSpPr>
            <p:nvPr/>
          </p:nvCxnSpPr>
          <p:spPr bwMode="auto">
            <a:xfrm rot="10800000">
              <a:off x="3998478" y="4444015"/>
              <a:ext cx="511626" cy="203241"/>
            </a:xfrm>
            <a:prstGeom prst="bentConnector3">
              <a:avLst>
                <a:gd name="adj1" fmla="val 98743"/>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2" name="Straight Arrow Connector 261">
              <a:extLst>
                <a:ext uri="{FF2B5EF4-FFF2-40B4-BE49-F238E27FC236}">
                  <a16:creationId xmlns:a16="http://schemas.microsoft.com/office/drawing/2014/main" id="{4F34A293-5664-BA4E-9D0B-B38061CEE47C}"/>
                </a:ext>
              </a:extLst>
            </p:cNvPr>
            <p:cNvCxnSpPr>
              <a:cxnSpLocks/>
            </p:cNvCxnSpPr>
            <p:nvPr/>
          </p:nvCxnSpPr>
          <p:spPr bwMode="auto">
            <a:xfrm flipV="1">
              <a:off x="4926972" y="4418509"/>
              <a:ext cx="0"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3" name="Straight Arrow Connector 262">
              <a:extLst>
                <a:ext uri="{FF2B5EF4-FFF2-40B4-BE49-F238E27FC236}">
                  <a16:creationId xmlns:a16="http://schemas.microsoft.com/office/drawing/2014/main" id="{9A02EB2A-9F77-5247-A846-4813F520CE1A}"/>
                </a:ext>
              </a:extLst>
            </p:cNvPr>
            <p:cNvCxnSpPr>
              <a:cxnSpLocks/>
            </p:cNvCxnSpPr>
            <p:nvPr/>
          </p:nvCxnSpPr>
          <p:spPr bwMode="auto">
            <a:xfrm flipV="1">
              <a:off x="5843371" y="4436238"/>
              <a:ext cx="0"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4" name="Straight Arrow Connector 263">
              <a:extLst>
                <a:ext uri="{FF2B5EF4-FFF2-40B4-BE49-F238E27FC236}">
                  <a16:creationId xmlns:a16="http://schemas.microsoft.com/office/drawing/2014/main" id="{2EA7CAC6-DCD5-EF43-A1B8-AFC265BA7132}"/>
                </a:ext>
              </a:extLst>
            </p:cNvPr>
            <p:cNvCxnSpPr>
              <a:cxnSpLocks/>
            </p:cNvCxnSpPr>
            <p:nvPr/>
          </p:nvCxnSpPr>
          <p:spPr bwMode="auto">
            <a:xfrm flipV="1">
              <a:off x="6905856" y="4418509"/>
              <a:ext cx="0" cy="1494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5" name="Rectangle 264">
              <a:extLst>
                <a:ext uri="{FF2B5EF4-FFF2-40B4-BE49-F238E27FC236}">
                  <a16:creationId xmlns:a16="http://schemas.microsoft.com/office/drawing/2014/main" id="{51F411C9-373B-234E-9F3B-01BB06E0CD11}"/>
                </a:ext>
              </a:extLst>
            </p:cNvPr>
            <p:cNvSpPr/>
            <p:nvPr/>
          </p:nvSpPr>
          <p:spPr>
            <a:xfrm>
              <a:off x="7683440" y="3217338"/>
              <a:ext cx="1272789" cy="461665"/>
            </a:xfrm>
            <a:prstGeom prst="rect">
              <a:avLst/>
            </a:prstGeom>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Network management</a:t>
              </a:r>
              <a:endParaRPr kumimoji="0" lang="en-US" sz="1050" b="1" i="0" u="none" strike="noStrike" kern="1200" cap="none" spc="0" normalizeH="0" baseline="0" noProof="0" dirty="0">
                <a:ln>
                  <a:noFill/>
                </a:ln>
                <a:solidFill>
                  <a:srgbClr val="4E555B">
                    <a:lumMod val="50000"/>
                  </a:srgbClr>
                </a:solidFill>
                <a:effectLst/>
                <a:uLnTx/>
                <a:uFillTx/>
                <a:latin typeface="TheSansOffice"/>
                <a:ea typeface="+mn-ea"/>
                <a:cs typeface="+mn-cs"/>
              </a:endParaRPr>
            </a:p>
          </p:txBody>
        </p:sp>
      </p:grpSp>
      <p:grpSp>
        <p:nvGrpSpPr>
          <p:cNvPr id="3" name="Group 2"/>
          <p:cNvGrpSpPr/>
          <p:nvPr/>
        </p:nvGrpSpPr>
        <p:grpSpPr>
          <a:xfrm>
            <a:off x="416608" y="1056749"/>
            <a:ext cx="2091800" cy="3675589"/>
            <a:chOff x="1665318" y="-116917"/>
            <a:chExt cx="1398678" cy="5260418"/>
          </a:xfrm>
        </p:grpSpPr>
        <p:sp>
          <p:nvSpPr>
            <p:cNvPr id="271" name="Rectangle 270">
              <a:extLst>
                <a:ext uri="{FF2B5EF4-FFF2-40B4-BE49-F238E27FC236}">
                  <a16:creationId xmlns:a16="http://schemas.microsoft.com/office/drawing/2014/main" id="{4632C67F-0834-E146-A550-2F2DB68E62A7}"/>
                </a:ext>
              </a:extLst>
            </p:cNvPr>
            <p:cNvSpPr/>
            <p:nvPr/>
          </p:nvSpPr>
          <p:spPr bwMode="auto">
            <a:xfrm>
              <a:off x="1665318" y="19567"/>
              <a:ext cx="1398678" cy="5029760"/>
            </a:xfrm>
            <a:prstGeom prst="rect">
              <a:avLst/>
            </a:prstGeom>
            <a:solidFill>
              <a:schemeClr val="accent1">
                <a:lumMod val="60000"/>
                <a:lumOff val="40000"/>
              </a:schemeClr>
            </a:solid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66" name="Rectangle 265">
              <a:extLst>
                <a:ext uri="{FF2B5EF4-FFF2-40B4-BE49-F238E27FC236}">
                  <a16:creationId xmlns:a16="http://schemas.microsoft.com/office/drawing/2014/main" id="{FDA7B9D6-8750-1241-AFB1-4027E51B693D}"/>
                </a:ext>
              </a:extLst>
            </p:cNvPr>
            <p:cNvSpPr/>
            <p:nvPr/>
          </p:nvSpPr>
          <p:spPr bwMode="auto">
            <a:xfrm>
              <a:off x="1941121" y="1347580"/>
              <a:ext cx="1043495" cy="3795921"/>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67" name="Rectangle 266">
              <a:extLst>
                <a:ext uri="{FF2B5EF4-FFF2-40B4-BE49-F238E27FC236}">
                  <a16:creationId xmlns:a16="http://schemas.microsoft.com/office/drawing/2014/main" id="{9D388B1F-76A9-4449-9A57-5834835D3ACC}"/>
                </a:ext>
              </a:extLst>
            </p:cNvPr>
            <p:cNvSpPr/>
            <p:nvPr/>
          </p:nvSpPr>
          <p:spPr bwMode="auto">
            <a:xfrm>
              <a:off x="2019734" y="4278084"/>
              <a:ext cx="944510" cy="8015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Service/Help Desk</a:t>
              </a:r>
            </a:p>
          </p:txBody>
        </p:sp>
        <p:sp>
          <p:nvSpPr>
            <p:cNvPr id="268" name="Rectangle 267">
              <a:extLst>
                <a:ext uri="{FF2B5EF4-FFF2-40B4-BE49-F238E27FC236}">
                  <a16:creationId xmlns:a16="http://schemas.microsoft.com/office/drawing/2014/main" id="{5B1A1CA2-09A5-124C-8097-61E401F16E68}"/>
                </a:ext>
              </a:extLst>
            </p:cNvPr>
            <p:cNvSpPr/>
            <p:nvPr/>
          </p:nvSpPr>
          <p:spPr bwMode="auto">
            <a:xfrm>
              <a:off x="2016148" y="3432681"/>
              <a:ext cx="944510" cy="8015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Network/Security Ops</a:t>
              </a:r>
            </a:p>
          </p:txBody>
        </p:sp>
        <p:sp>
          <p:nvSpPr>
            <p:cNvPr id="269" name="Rectangle 268">
              <a:extLst>
                <a:ext uri="{FF2B5EF4-FFF2-40B4-BE49-F238E27FC236}">
                  <a16:creationId xmlns:a16="http://schemas.microsoft.com/office/drawing/2014/main" id="{E799E79A-C992-D44A-9036-0D7CD01BE1F3}"/>
                </a:ext>
              </a:extLst>
            </p:cNvPr>
            <p:cNvSpPr/>
            <p:nvPr/>
          </p:nvSpPr>
          <p:spPr bwMode="auto">
            <a:xfrm>
              <a:off x="2009632" y="2587278"/>
              <a:ext cx="944510" cy="8015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SME</a:t>
              </a:r>
            </a:p>
          </p:txBody>
        </p:sp>
        <p:sp>
          <p:nvSpPr>
            <p:cNvPr id="270" name="Rectangle 269">
              <a:extLst>
                <a:ext uri="{FF2B5EF4-FFF2-40B4-BE49-F238E27FC236}">
                  <a16:creationId xmlns:a16="http://schemas.microsoft.com/office/drawing/2014/main" id="{175D75AB-1114-D046-A8BC-46E14E548249}"/>
                </a:ext>
              </a:extLst>
            </p:cNvPr>
            <p:cNvSpPr/>
            <p:nvPr/>
          </p:nvSpPr>
          <p:spPr bwMode="auto">
            <a:xfrm>
              <a:off x="2005953" y="1709448"/>
              <a:ext cx="944510" cy="80150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Architects</a:t>
              </a:r>
            </a:p>
          </p:txBody>
        </p:sp>
        <p:pic>
          <p:nvPicPr>
            <p:cNvPr id="274" name="Picture 273">
              <a:extLst>
                <a:ext uri="{FF2B5EF4-FFF2-40B4-BE49-F238E27FC236}">
                  <a16:creationId xmlns:a16="http://schemas.microsoft.com/office/drawing/2014/main" id="{23907E25-4896-644C-85FE-58849DFCA7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17339" y="4647255"/>
              <a:ext cx="317737" cy="317737"/>
            </a:xfrm>
            <a:prstGeom prst="rect">
              <a:avLst/>
            </a:prstGeom>
          </p:spPr>
        </p:pic>
        <p:pic>
          <p:nvPicPr>
            <p:cNvPr id="275" name="Picture 274">
              <a:extLst>
                <a:ext uri="{FF2B5EF4-FFF2-40B4-BE49-F238E27FC236}">
                  <a16:creationId xmlns:a16="http://schemas.microsoft.com/office/drawing/2014/main" id="{7D2719CD-FB2A-8C47-855F-9BC99FCA30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7292" y="3808197"/>
              <a:ext cx="317737" cy="317737"/>
            </a:xfrm>
            <a:prstGeom prst="rect">
              <a:avLst/>
            </a:prstGeom>
          </p:spPr>
        </p:pic>
        <p:pic>
          <p:nvPicPr>
            <p:cNvPr id="276" name="Picture 275">
              <a:extLst>
                <a:ext uri="{FF2B5EF4-FFF2-40B4-BE49-F238E27FC236}">
                  <a16:creationId xmlns:a16="http://schemas.microsoft.com/office/drawing/2014/main" id="{E0C7299C-9543-E246-A90D-C9F0B1D68E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6248" y="2962794"/>
              <a:ext cx="317737" cy="317737"/>
            </a:xfrm>
            <a:prstGeom prst="rect">
              <a:avLst/>
            </a:prstGeom>
          </p:spPr>
        </p:pic>
        <p:sp>
          <p:nvSpPr>
            <p:cNvPr id="277" name="Folded Corner 276">
              <a:extLst>
                <a:ext uri="{FF2B5EF4-FFF2-40B4-BE49-F238E27FC236}">
                  <a16:creationId xmlns:a16="http://schemas.microsoft.com/office/drawing/2014/main" id="{DA121740-D0E8-0A4A-AA26-D16C978DECDD}"/>
                </a:ext>
              </a:extLst>
            </p:cNvPr>
            <p:cNvSpPr/>
            <p:nvPr/>
          </p:nvSpPr>
          <p:spPr bwMode="auto">
            <a:xfrm>
              <a:off x="2423986" y="4678880"/>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278" name="Folded Corner 277">
              <a:extLst>
                <a:ext uri="{FF2B5EF4-FFF2-40B4-BE49-F238E27FC236}">
                  <a16:creationId xmlns:a16="http://schemas.microsoft.com/office/drawing/2014/main" id="{5F8631E9-7324-624B-A8C5-E072F53C21B9}"/>
                </a:ext>
              </a:extLst>
            </p:cNvPr>
            <p:cNvSpPr/>
            <p:nvPr/>
          </p:nvSpPr>
          <p:spPr bwMode="auto">
            <a:xfrm>
              <a:off x="2438706" y="3795684"/>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Incident</a:t>
              </a:r>
            </a:p>
          </p:txBody>
        </p:sp>
        <p:sp>
          <p:nvSpPr>
            <p:cNvPr id="279" name="Folded Corner 278">
              <a:extLst>
                <a:ext uri="{FF2B5EF4-FFF2-40B4-BE49-F238E27FC236}">
                  <a16:creationId xmlns:a16="http://schemas.microsoft.com/office/drawing/2014/main" id="{E340FC5C-EDF2-2941-B989-2FB761445C4A}"/>
                </a:ext>
              </a:extLst>
            </p:cNvPr>
            <p:cNvSpPr/>
            <p:nvPr/>
          </p:nvSpPr>
          <p:spPr bwMode="auto">
            <a:xfrm>
              <a:off x="2423468" y="4005986"/>
              <a:ext cx="551496" cy="176591"/>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Problem</a:t>
              </a:r>
            </a:p>
          </p:txBody>
        </p:sp>
        <p:sp>
          <p:nvSpPr>
            <p:cNvPr id="280" name="Folded Corner 279">
              <a:extLst>
                <a:ext uri="{FF2B5EF4-FFF2-40B4-BE49-F238E27FC236}">
                  <a16:creationId xmlns:a16="http://schemas.microsoft.com/office/drawing/2014/main" id="{38F4BC29-0855-A347-92EF-C9698EBBA14D}"/>
                </a:ext>
              </a:extLst>
            </p:cNvPr>
            <p:cNvSpPr/>
            <p:nvPr/>
          </p:nvSpPr>
          <p:spPr bwMode="auto">
            <a:xfrm>
              <a:off x="2408796" y="2761934"/>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Change</a:t>
              </a:r>
            </a:p>
          </p:txBody>
        </p:sp>
        <p:sp>
          <p:nvSpPr>
            <p:cNvPr id="281" name="Folded Corner 280">
              <a:extLst>
                <a:ext uri="{FF2B5EF4-FFF2-40B4-BE49-F238E27FC236}">
                  <a16:creationId xmlns:a16="http://schemas.microsoft.com/office/drawing/2014/main" id="{A4CC0A03-1FDC-D041-B021-8DDA6086A7EA}"/>
                </a:ext>
              </a:extLst>
            </p:cNvPr>
            <p:cNvSpPr/>
            <p:nvPr/>
          </p:nvSpPr>
          <p:spPr bwMode="auto">
            <a:xfrm>
              <a:off x="2374709" y="1934971"/>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Policy</a:t>
              </a:r>
            </a:p>
          </p:txBody>
        </p:sp>
        <p:sp>
          <p:nvSpPr>
            <p:cNvPr id="282" name="Folded Corner 281">
              <a:extLst>
                <a:ext uri="{FF2B5EF4-FFF2-40B4-BE49-F238E27FC236}">
                  <a16:creationId xmlns:a16="http://schemas.microsoft.com/office/drawing/2014/main" id="{9FF0FC50-2D66-A64A-982D-63FE2D40014D}"/>
                </a:ext>
              </a:extLst>
            </p:cNvPr>
            <p:cNvSpPr/>
            <p:nvPr/>
          </p:nvSpPr>
          <p:spPr bwMode="auto">
            <a:xfrm>
              <a:off x="2380051" y="2182106"/>
              <a:ext cx="506628" cy="19922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600" b="0" i="0" u="none" strike="noStrike" kern="1200" cap="none" spc="0" normalizeH="0" baseline="0" noProof="0" dirty="0" err="1">
                  <a:ln>
                    <a:noFill/>
                  </a:ln>
                  <a:solidFill>
                    <a:srgbClr val="4E555B">
                      <a:lumMod val="50000"/>
                    </a:srgbClr>
                  </a:solidFill>
                  <a:effectLst/>
                  <a:uLnTx/>
                  <a:uFillTx/>
                  <a:latin typeface="Arial" panose="020B0604020202020204" pitchFamily="34" charset="0"/>
                  <a:ea typeface="+mn-ea"/>
                  <a:cs typeface="Arial" panose="020B0604020202020204" pitchFamily="34" charset="0"/>
                </a:rPr>
                <a:t>Optimise</a:t>
              </a:r>
              <a:endParaRPr kumimoji="0" lang="en-US" sz="6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83" name="Folded Corner 282">
              <a:extLst>
                <a:ext uri="{FF2B5EF4-FFF2-40B4-BE49-F238E27FC236}">
                  <a16:creationId xmlns:a16="http://schemas.microsoft.com/office/drawing/2014/main" id="{C94A6308-6919-4040-AB44-CD89DDD1F16F}"/>
                </a:ext>
              </a:extLst>
            </p:cNvPr>
            <p:cNvSpPr/>
            <p:nvPr/>
          </p:nvSpPr>
          <p:spPr bwMode="auto">
            <a:xfrm>
              <a:off x="2412958" y="3051451"/>
              <a:ext cx="545190" cy="211600"/>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Config</a:t>
              </a:r>
            </a:p>
          </p:txBody>
        </p:sp>
        <p:pic>
          <p:nvPicPr>
            <p:cNvPr id="285" name="Picture 284">
              <a:extLst>
                <a:ext uri="{FF2B5EF4-FFF2-40B4-BE49-F238E27FC236}">
                  <a16:creationId xmlns:a16="http://schemas.microsoft.com/office/drawing/2014/main" id="{465C6BDC-EFBB-E541-8E53-99DA13947B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0542" y="2053480"/>
              <a:ext cx="317737" cy="317737"/>
            </a:xfrm>
            <a:prstGeom prst="rect">
              <a:avLst/>
            </a:prstGeom>
          </p:spPr>
        </p:pic>
        <p:sp>
          <p:nvSpPr>
            <p:cNvPr id="286" name="Rectangle 285">
              <a:extLst>
                <a:ext uri="{FF2B5EF4-FFF2-40B4-BE49-F238E27FC236}">
                  <a16:creationId xmlns:a16="http://schemas.microsoft.com/office/drawing/2014/main" id="{A010A886-8285-1A46-83AB-95037764B2C2}"/>
                </a:ext>
              </a:extLst>
            </p:cNvPr>
            <p:cNvSpPr/>
            <p:nvPr/>
          </p:nvSpPr>
          <p:spPr>
            <a:xfrm>
              <a:off x="1954651" y="1291961"/>
              <a:ext cx="978676" cy="461665"/>
            </a:xfrm>
            <a:prstGeom prst="rect">
              <a:avLst/>
            </a:prstGeom>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Service delivery</a:t>
              </a:r>
            </a:p>
          </p:txBody>
        </p:sp>
        <p:sp>
          <p:nvSpPr>
            <p:cNvPr id="287" name="Rectangle 286">
              <a:extLst>
                <a:ext uri="{FF2B5EF4-FFF2-40B4-BE49-F238E27FC236}">
                  <a16:creationId xmlns:a16="http://schemas.microsoft.com/office/drawing/2014/main" id="{1B69FC69-F438-C641-B69C-2539AE3E6F35}"/>
                </a:ext>
              </a:extLst>
            </p:cNvPr>
            <p:cNvSpPr/>
            <p:nvPr/>
          </p:nvSpPr>
          <p:spPr bwMode="auto">
            <a:xfrm>
              <a:off x="1927818" y="-116917"/>
              <a:ext cx="1043495" cy="1377606"/>
            </a:xfrm>
            <a:prstGeom prst="rect">
              <a:avLst/>
            </a:prstGeom>
            <a:solidFill>
              <a:schemeClr val="bg1">
                <a:lumMod val="95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92" name="Rectangle 291">
              <a:extLst>
                <a:ext uri="{FF2B5EF4-FFF2-40B4-BE49-F238E27FC236}">
                  <a16:creationId xmlns:a16="http://schemas.microsoft.com/office/drawing/2014/main" id="{2F14D7EF-75D7-3C4E-9148-A848427EAF47}"/>
                </a:ext>
              </a:extLst>
            </p:cNvPr>
            <p:cNvSpPr/>
            <p:nvPr/>
          </p:nvSpPr>
          <p:spPr bwMode="auto">
            <a:xfrm>
              <a:off x="1977098" y="631299"/>
              <a:ext cx="944510" cy="56578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BRM</a:t>
              </a:r>
            </a:p>
          </p:txBody>
        </p:sp>
        <p:sp>
          <p:nvSpPr>
            <p:cNvPr id="293" name="Folded Corner 292">
              <a:extLst>
                <a:ext uri="{FF2B5EF4-FFF2-40B4-BE49-F238E27FC236}">
                  <a16:creationId xmlns:a16="http://schemas.microsoft.com/office/drawing/2014/main" id="{F3A104BD-A247-7048-842C-02E1DDAE3A0C}"/>
                </a:ext>
              </a:extLst>
            </p:cNvPr>
            <p:cNvSpPr/>
            <p:nvPr/>
          </p:nvSpPr>
          <p:spPr bwMode="auto">
            <a:xfrm>
              <a:off x="2343200" y="717436"/>
              <a:ext cx="599201" cy="207444"/>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Escalation</a:t>
              </a:r>
            </a:p>
          </p:txBody>
        </p:sp>
        <p:sp>
          <p:nvSpPr>
            <p:cNvPr id="294" name="Folded Corner 293">
              <a:extLst>
                <a:ext uri="{FF2B5EF4-FFF2-40B4-BE49-F238E27FC236}">
                  <a16:creationId xmlns:a16="http://schemas.microsoft.com/office/drawing/2014/main" id="{2E995F2B-F390-EC43-9860-EBD43985E616}"/>
                </a:ext>
              </a:extLst>
            </p:cNvPr>
            <p:cNvSpPr/>
            <p:nvPr/>
          </p:nvSpPr>
          <p:spPr bwMode="auto">
            <a:xfrm>
              <a:off x="2364928" y="952378"/>
              <a:ext cx="599201" cy="207444"/>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Contract</a:t>
              </a:r>
            </a:p>
          </p:txBody>
        </p:sp>
        <p:pic>
          <p:nvPicPr>
            <p:cNvPr id="295" name="Picture 294">
              <a:extLst>
                <a:ext uri="{FF2B5EF4-FFF2-40B4-BE49-F238E27FC236}">
                  <a16:creationId xmlns:a16="http://schemas.microsoft.com/office/drawing/2014/main" id="{821A354B-613D-9A43-ACEE-1BE8541792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7740" y="852154"/>
              <a:ext cx="267430" cy="267430"/>
            </a:xfrm>
            <a:prstGeom prst="rect">
              <a:avLst/>
            </a:prstGeom>
          </p:spPr>
        </p:pic>
        <p:sp>
          <p:nvSpPr>
            <p:cNvPr id="296" name="Rectangle 295">
              <a:extLst>
                <a:ext uri="{FF2B5EF4-FFF2-40B4-BE49-F238E27FC236}">
                  <a16:creationId xmlns:a16="http://schemas.microsoft.com/office/drawing/2014/main" id="{2EF839C2-9453-6449-8B36-83C014EBF0C0}"/>
                </a:ext>
              </a:extLst>
            </p:cNvPr>
            <p:cNvSpPr/>
            <p:nvPr/>
          </p:nvSpPr>
          <p:spPr bwMode="auto">
            <a:xfrm>
              <a:off x="1972357" y="-23716"/>
              <a:ext cx="944510" cy="56578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Executive</a:t>
              </a:r>
            </a:p>
          </p:txBody>
        </p:sp>
        <p:sp>
          <p:nvSpPr>
            <p:cNvPr id="298" name="Folded Corner 297">
              <a:extLst>
                <a:ext uri="{FF2B5EF4-FFF2-40B4-BE49-F238E27FC236}">
                  <a16:creationId xmlns:a16="http://schemas.microsoft.com/office/drawing/2014/main" id="{9454197B-2F0B-204F-A648-A314248FEE04}"/>
                </a:ext>
              </a:extLst>
            </p:cNvPr>
            <p:cNvSpPr/>
            <p:nvPr/>
          </p:nvSpPr>
          <p:spPr bwMode="auto">
            <a:xfrm>
              <a:off x="2369345" y="158066"/>
              <a:ext cx="599201" cy="207444"/>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Contract</a:t>
              </a:r>
            </a:p>
          </p:txBody>
        </p:sp>
        <p:sp>
          <p:nvSpPr>
            <p:cNvPr id="299" name="Folded Corner 298">
              <a:extLst>
                <a:ext uri="{FF2B5EF4-FFF2-40B4-BE49-F238E27FC236}">
                  <a16:creationId xmlns:a16="http://schemas.microsoft.com/office/drawing/2014/main" id="{1A962CD1-48BC-9147-9D1E-7DA53DDC301C}"/>
                </a:ext>
              </a:extLst>
            </p:cNvPr>
            <p:cNvSpPr/>
            <p:nvPr/>
          </p:nvSpPr>
          <p:spPr bwMode="auto">
            <a:xfrm>
              <a:off x="2363674" y="405354"/>
              <a:ext cx="599201" cy="207444"/>
            </a:xfrm>
            <a:prstGeom prst="foldedCorner">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Governance</a:t>
              </a:r>
            </a:p>
          </p:txBody>
        </p:sp>
        <p:pic>
          <p:nvPicPr>
            <p:cNvPr id="300" name="Picture 299">
              <a:extLst>
                <a:ext uri="{FF2B5EF4-FFF2-40B4-BE49-F238E27FC236}">
                  <a16:creationId xmlns:a16="http://schemas.microsoft.com/office/drawing/2014/main" id="{8D46993F-7774-694F-AB78-8D0C7EDD99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5198" y="191384"/>
              <a:ext cx="267430" cy="267430"/>
            </a:xfrm>
            <a:prstGeom prst="rect">
              <a:avLst/>
            </a:prstGeom>
          </p:spPr>
        </p:pic>
        <p:sp>
          <p:nvSpPr>
            <p:cNvPr id="301" name="Rectangle 300">
              <a:extLst>
                <a:ext uri="{FF2B5EF4-FFF2-40B4-BE49-F238E27FC236}">
                  <a16:creationId xmlns:a16="http://schemas.microsoft.com/office/drawing/2014/main" id="{BFF779B0-0C51-3F4F-A906-B2B0CEEE3671}"/>
                </a:ext>
              </a:extLst>
            </p:cNvPr>
            <p:cNvSpPr/>
            <p:nvPr/>
          </p:nvSpPr>
          <p:spPr>
            <a:xfrm rot="16200000">
              <a:off x="-326074" y="2327159"/>
              <a:ext cx="4310352" cy="276999"/>
            </a:xfrm>
            <a:prstGeom prst="rect">
              <a:avLst/>
            </a:prstGeom>
          </p:spPr>
          <p:txBody>
            <a:bodyPr wrap="square">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PEOPLE  ROLES &amp; RESPONSIBILITIES</a:t>
              </a:r>
              <a:endParaRPr kumimoji="0" lang="en-US" sz="1200" b="0" i="0" u="none" strike="noStrike" kern="1200" cap="none" spc="0" normalizeH="0" baseline="0" noProof="0" dirty="0">
                <a:ln>
                  <a:noFill/>
                </a:ln>
                <a:solidFill>
                  <a:srgbClr val="FFFFFF"/>
                </a:solidFill>
                <a:effectLst/>
                <a:uLnTx/>
                <a:uFillTx/>
                <a:latin typeface="TheSansOffice"/>
                <a:ea typeface="+mn-ea"/>
                <a:cs typeface="+mn-cs"/>
              </a:endParaRPr>
            </a:p>
          </p:txBody>
        </p:sp>
      </p:grpSp>
      <p:sp>
        <p:nvSpPr>
          <p:cNvPr id="302" name="Title 1">
            <a:extLst>
              <a:ext uri="{FF2B5EF4-FFF2-40B4-BE49-F238E27FC236}">
                <a16:creationId xmlns:a16="http://schemas.microsoft.com/office/drawing/2014/main" id="{615C2F3B-3A97-3548-8663-4683059B4EF0}"/>
              </a:ext>
            </a:extLst>
          </p:cNvPr>
          <p:cNvSpPr>
            <a:spLocks noGrp="1"/>
          </p:cNvSpPr>
          <p:nvPr>
            <p:ph type="title"/>
          </p:nvPr>
        </p:nvSpPr>
        <p:spPr/>
        <p:txBody>
          <a:bodyPr/>
          <a:lstStyle/>
          <a:p>
            <a:r>
              <a:rPr lang="en-IN" dirty="0"/>
              <a:t>Our Network Management Framework</a:t>
            </a:r>
          </a:p>
        </p:txBody>
      </p:sp>
    </p:spTree>
    <p:extLst>
      <p:ext uri="{BB962C8B-B14F-4D97-AF65-F5344CB8AC3E}">
        <p14:creationId xmlns:p14="http://schemas.microsoft.com/office/powerpoint/2010/main" val="79469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a:t>Systems architecture</a:t>
            </a:r>
          </a:p>
        </p:txBody>
      </p:sp>
      <p:sp>
        <p:nvSpPr>
          <p:cNvPr id="71" name="Content Placeholder 13">
            <a:extLst>
              <a:ext uri="{FF2B5EF4-FFF2-40B4-BE49-F238E27FC236}">
                <a16:creationId xmlns:a16="http://schemas.microsoft.com/office/drawing/2014/main" id="{26136FAF-B6B2-2F46-8318-CF7988F607F8}"/>
              </a:ext>
            </a:extLst>
          </p:cNvPr>
          <p:cNvSpPr>
            <a:spLocks noGrp="1"/>
          </p:cNvSpPr>
          <p:nvPr>
            <p:ph idx="4294967295"/>
          </p:nvPr>
        </p:nvSpPr>
        <p:spPr>
          <a:xfrm>
            <a:off x="7742238" y="2500313"/>
            <a:ext cx="1401762" cy="2500312"/>
          </a:xfrm>
        </p:spPr>
        <p:txBody>
          <a:bodyPr>
            <a:normAutofit fontScale="85000" lnSpcReduction="10000"/>
          </a:bodyPr>
          <a:lstStyle/>
          <a:p>
            <a:r>
              <a:rPr lang="en-IN" sz="1400" dirty="0">
                <a:solidFill>
                  <a:schemeClr val="bg1"/>
                </a:solidFill>
                <a:latin typeface="+mn-lt"/>
              </a:rPr>
              <a:t>Wi-Fi coverage.</a:t>
            </a:r>
          </a:p>
          <a:p>
            <a:r>
              <a:rPr lang="en-IN" sz="1400" dirty="0">
                <a:solidFill>
                  <a:schemeClr val="bg1"/>
                </a:solidFill>
                <a:latin typeface="+mn-lt"/>
              </a:rPr>
              <a:t>Mobile device performance</a:t>
            </a:r>
          </a:p>
          <a:p>
            <a:r>
              <a:rPr lang="en-IN" sz="1400" dirty="0">
                <a:solidFill>
                  <a:schemeClr val="bg1"/>
                </a:solidFill>
                <a:latin typeface="+mn-lt"/>
              </a:rPr>
              <a:t>Visual analytics. </a:t>
            </a:r>
          </a:p>
          <a:p>
            <a:r>
              <a:rPr lang="en-IN" sz="1400" dirty="0">
                <a:solidFill>
                  <a:schemeClr val="bg1"/>
                </a:solidFill>
                <a:latin typeface="+mn-lt"/>
              </a:rPr>
              <a:t>Wireless network health</a:t>
            </a:r>
          </a:p>
          <a:p>
            <a:r>
              <a:rPr lang="en-IN" sz="1400" dirty="0">
                <a:solidFill>
                  <a:schemeClr val="bg1"/>
                </a:solidFill>
                <a:latin typeface="+mn-lt"/>
              </a:rPr>
              <a:t>Traffic analysis</a:t>
            </a:r>
          </a:p>
          <a:p>
            <a:r>
              <a:rPr lang="en-IN" sz="1400" dirty="0">
                <a:solidFill>
                  <a:schemeClr val="bg1"/>
                </a:solidFill>
                <a:latin typeface="+mn-lt"/>
              </a:rPr>
              <a:t>Configuration management.</a:t>
            </a:r>
          </a:p>
          <a:p>
            <a:r>
              <a:rPr lang="en-IN" sz="1400" dirty="0">
                <a:solidFill>
                  <a:schemeClr val="bg1"/>
                </a:solidFill>
                <a:latin typeface="+mn-lt"/>
              </a:rPr>
              <a:t>WLC management.</a:t>
            </a:r>
          </a:p>
        </p:txBody>
      </p:sp>
      <p:sp>
        <p:nvSpPr>
          <p:cNvPr id="4" name="Rectangle 3">
            <a:extLst>
              <a:ext uri="{FF2B5EF4-FFF2-40B4-BE49-F238E27FC236}">
                <a16:creationId xmlns:a16="http://schemas.microsoft.com/office/drawing/2014/main" id="{CF3A1BC5-233A-6447-8A0E-6C09B64AB395}"/>
              </a:ext>
            </a:extLst>
          </p:cNvPr>
          <p:cNvSpPr/>
          <p:nvPr/>
        </p:nvSpPr>
        <p:spPr>
          <a:xfrm>
            <a:off x="3548118" y="908506"/>
            <a:ext cx="2135030" cy="558735"/>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595959"/>
                </a:solidFill>
                <a:cs typeface="Arial" panose="020B0604020202020204" pitchFamily="34" charset="0"/>
              </a:rPr>
              <a:t>Service management</a:t>
            </a:r>
          </a:p>
          <a:p>
            <a:pPr algn="ctr"/>
            <a:r>
              <a:rPr lang="en-US" sz="1200" dirty="0">
                <a:solidFill>
                  <a:srgbClr val="595959"/>
                </a:solidFill>
                <a:cs typeface="Arial" panose="020B0604020202020204" pitchFamily="34" charset="0"/>
              </a:rPr>
              <a:t>ITIL Support &amp; CSP</a:t>
            </a:r>
          </a:p>
        </p:txBody>
      </p:sp>
      <p:sp>
        <p:nvSpPr>
          <p:cNvPr id="5" name="Rectangle 4">
            <a:extLst>
              <a:ext uri="{FF2B5EF4-FFF2-40B4-BE49-F238E27FC236}">
                <a16:creationId xmlns:a16="http://schemas.microsoft.com/office/drawing/2014/main" id="{A1A4F3CB-E095-8149-8C1A-DB75EA969833}"/>
              </a:ext>
            </a:extLst>
          </p:cNvPr>
          <p:cNvSpPr/>
          <p:nvPr/>
        </p:nvSpPr>
        <p:spPr>
          <a:xfrm>
            <a:off x="2014482" y="2946831"/>
            <a:ext cx="1695381" cy="880112"/>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595959"/>
                </a:solidFill>
                <a:cs typeface="Arial" panose="020B0604020202020204" pitchFamily="34" charset="0"/>
              </a:rPr>
              <a:t>Spectrum</a:t>
            </a:r>
          </a:p>
          <a:p>
            <a:pPr algn="ctr"/>
            <a:r>
              <a:rPr lang="en-US" sz="1200" dirty="0">
                <a:solidFill>
                  <a:srgbClr val="595959"/>
                </a:solidFill>
                <a:cs typeface="Arial" panose="020B0604020202020204" pitchFamily="34" charset="0"/>
              </a:rPr>
              <a:t>Network Fault and Event management</a:t>
            </a:r>
          </a:p>
        </p:txBody>
      </p:sp>
      <p:sp>
        <p:nvSpPr>
          <p:cNvPr id="7" name="Rectangle 6">
            <a:extLst>
              <a:ext uri="{FF2B5EF4-FFF2-40B4-BE49-F238E27FC236}">
                <a16:creationId xmlns:a16="http://schemas.microsoft.com/office/drawing/2014/main" id="{291D5A66-2D94-544E-B75A-8BFE09A9B669}"/>
              </a:ext>
            </a:extLst>
          </p:cNvPr>
          <p:cNvSpPr/>
          <p:nvPr/>
        </p:nvSpPr>
        <p:spPr>
          <a:xfrm>
            <a:off x="3742722" y="2946831"/>
            <a:ext cx="1728240" cy="880112"/>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595959"/>
                </a:solidFill>
                <a:cs typeface="Arial" panose="020B0604020202020204" pitchFamily="34" charset="0"/>
              </a:rPr>
              <a:t>Performance manager</a:t>
            </a:r>
          </a:p>
          <a:p>
            <a:pPr algn="ctr"/>
            <a:r>
              <a:rPr lang="en-US" sz="1200" dirty="0">
                <a:solidFill>
                  <a:srgbClr val="595959"/>
                </a:solidFill>
                <a:cs typeface="Arial" panose="020B0604020202020204" pitchFamily="34" charset="0"/>
              </a:rPr>
              <a:t>Network health monitoring system</a:t>
            </a:r>
          </a:p>
        </p:txBody>
      </p:sp>
      <p:sp>
        <p:nvSpPr>
          <p:cNvPr id="8" name="Rectangle 7">
            <a:extLst>
              <a:ext uri="{FF2B5EF4-FFF2-40B4-BE49-F238E27FC236}">
                <a16:creationId xmlns:a16="http://schemas.microsoft.com/office/drawing/2014/main" id="{2ED96F83-8842-C042-80C6-863CBD03E8B5}"/>
              </a:ext>
            </a:extLst>
          </p:cNvPr>
          <p:cNvSpPr/>
          <p:nvPr/>
        </p:nvSpPr>
        <p:spPr>
          <a:xfrm>
            <a:off x="5508130" y="2946831"/>
            <a:ext cx="1584220" cy="879670"/>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595959"/>
                </a:solidFill>
                <a:cs typeface="Arial" panose="020B0604020202020204" pitchFamily="34" charset="0"/>
              </a:rPr>
              <a:t>Airwave</a:t>
            </a:r>
          </a:p>
          <a:p>
            <a:pPr algn="ctr"/>
            <a:r>
              <a:rPr lang="en-US" sz="1200" dirty="0">
                <a:solidFill>
                  <a:srgbClr val="595959"/>
                </a:solidFill>
                <a:cs typeface="Arial" panose="020B0604020202020204" pitchFamily="34" charset="0"/>
              </a:rPr>
              <a:t>Wireless management </a:t>
            </a:r>
          </a:p>
        </p:txBody>
      </p:sp>
      <p:sp>
        <p:nvSpPr>
          <p:cNvPr id="17" name="Freeform 16">
            <a:extLst>
              <a:ext uri="{FF2B5EF4-FFF2-40B4-BE49-F238E27FC236}">
                <a16:creationId xmlns:a16="http://schemas.microsoft.com/office/drawing/2014/main" id="{065BF8D6-0D6B-5849-A62D-5A4CC1971E29}"/>
              </a:ext>
            </a:extLst>
          </p:cNvPr>
          <p:cNvSpPr/>
          <p:nvPr/>
        </p:nvSpPr>
        <p:spPr>
          <a:xfrm>
            <a:off x="2677412" y="4288570"/>
            <a:ext cx="1327183" cy="731520"/>
          </a:xfrm>
          <a:custGeom>
            <a:avLst/>
            <a:gdLst>
              <a:gd name="connsiteX0" fmla="*/ 1274093 w 2306313"/>
              <a:gd name="connsiteY0" fmla="*/ 0 h 1271201"/>
              <a:gd name="connsiteX1" fmla="*/ 1784666 w 2306313"/>
              <a:gd name="connsiteY1" fmla="*/ 416129 h 1271201"/>
              <a:gd name="connsiteX2" fmla="*/ 1793149 w 2306313"/>
              <a:gd name="connsiteY2" fmla="*/ 500281 h 1271201"/>
              <a:gd name="connsiteX3" fmla="*/ 1804479 w 2306313"/>
              <a:gd name="connsiteY3" fmla="*/ 497994 h 1271201"/>
              <a:gd name="connsiteX4" fmla="*/ 1935581 w 2306313"/>
              <a:gd name="connsiteY4" fmla="*/ 629096 h 1271201"/>
              <a:gd name="connsiteX5" fmla="*/ 1932239 w 2306313"/>
              <a:gd name="connsiteY5" fmla="*/ 645653 h 1271201"/>
              <a:gd name="connsiteX6" fmla="*/ 1993539 w 2306313"/>
              <a:gd name="connsiteY6" fmla="*/ 645653 h 1271201"/>
              <a:gd name="connsiteX7" fmla="*/ 2306313 w 2306313"/>
              <a:gd name="connsiteY7" fmla="*/ 958427 h 1271201"/>
              <a:gd name="connsiteX8" fmla="*/ 2306312 w 2306313"/>
              <a:gd name="connsiteY8" fmla="*/ 958427 h 1271201"/>
              <a:gd name="connsiteX9" fmla="*/ 1993538 w 2306313"/>
              <a:gd name="connsiteY9" fmla="*/ 1271201 h 1271201"/>
              <a:gd name="connsiteX10" fmla="*/ 312774 w 2306313"/>
              <a:gd name="connsiteY10" fmla="*/ 1271200 h 1271201"/>
              <a:gd name="connsiteX11" fmla="*/ 24580 w 2306313"/>
              <a:gd name="connsiteY11" fmla="*/ 1080172 h 1271201"/>
              <a:gd name="connsiteX12" fmla="*/ 0 w 2306313"/>
              <a:gd name="connsiteY12" fmla="*/ 958427 h 1271201"/>
              <a:gd name="connsiteX13" fmla="*/ 24580 w 2306313"/>
              <a:gd name="connsiteY13" fmla="*/ 836681 h 1271201"/>
              <a:gd name="connsiteX14" fmla="*/ 312774 w 2306313"/>
              <a:gd name="connsiteY14" fmla="*/ 645653 h 1271201"/>
              <a:gd name="connsiteX15" fmla="*/ 356926 w 2306313"/>
              <a:gd name="connsiteY15" fmla="*/ 645653 h 1271201"/>
              <a:gd name="connsiteX16" fmla="*/ 343659 w 2306313"/>
              <a:gd name="connsiteY16" fmla="*/ 579940 h 1271201"/>
              <a:gd name="connsiteX17" fmla="*/ 649816 w 2306313"/>
              <a:gd name="connsiteY17" fmla="*/ 273783 h 1271201"/>
              <a:gd name="connsiteX18" fmla="*/ 768986 w 2306313"/>
              <a:gd name="connsiteY18" fmla="*/ 297842 h 1271201"/>
              <a:gd name="connsiteX19" fmla="*/ 796799 w 2306313"/>
              <a:gd name="connsiteY19" fmla="*/ 312938 h 1271201"/>
              <a:gd name="connsiteX20" fmla="*/ 841938 w 2306313"/>
              <a:gd name="connsiteY20" fmla="*/ 229775 h 1271201"/>
              <a:gd name="connsiteX21" fmla="*/ 1274093 w 2306313"/>
              <a:gd name="connsiteY21" fmla="*/ 0 h 127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313" h="1271201">
                <a:moveTo>
                  <a:pt x="1274093" y="0"/>
                </a:moveTo>
                <a:cubicBezTo>
                  <a:pt x="1525944" y="0"/>
                  <a:pt x="1736070" y="178645"/>
                  <a:pt x="1784666" y="416129"/>
                </a:cubicBezTo>
                <a:lnTo>
                  <a:pt x="1793149" y="500281"/>
                </a:lnTo>
                <a:lnTo>
                  <a:pt x="1804479" y="497994"/>
                </a:lnTo>
                <a:cubicBezTo>
                  <a:pt x="1876885" y="497994"/>
                  <a:pt x="1935581" y="556690"/>
                  <a:pt x="1935581" y="629096"/>
                </a:cubicBezTo>
                <a:lnTo>
                  <a:pt x="1932239" y="645653"/>
                </a:lnTo>
                <a:lnTo>
                  <a:pt x="1993539" y="645653"/>
                </a:lnTo>
                <a:cubicBezTo>
                  <a:pt x="2166279" y="645653"/>
                  <a:pt x="2306313" y="785687"/>
                  <a:pt x="2306313" y="958427"/>
                </a:cubicBezTo>
                <a:lnTo>
                  <a:pt x="2306312" y="958427"/>
                </a:lnTo>
                <a:cubicBezTo>
                  <a:pt x="2306312" y="1131167"/>
                  <a:pt x="2166278" y="1271201"/>
                  <a:pt x="1993538" y="1271201"/>
                </a:cubicBezTo>
                <a:lnTo>
                  <a:pt x="312774" y="1271200"/>
                </a:lnTo>
                <a:cubicBezTo>
                  <a:pt x="183219" y="1271200"/>
                  <a:pt x="72061" y="1192431"/>
                  <a:pt x="24580" y="1080172"/>
                </a:cubicBezTo>
                <a:lnTo>
                  <a:pt x="0" y="958427"/>
                </a:lnTo>
                <a:lnTo>
                  <a:pt x="24580" y="836681"/>
                </a:lnTo>
                <a:cubicBezTo>
                  <a:pt x="72061" y="724422"/>
                  <a:pt x="183219" y="645653"/>
                  <a:pt x="312774" y="645653"/>
                </a:cubicBezTo>
                <a:lnTo>
                  <a:pt x="356926" y="645653"/>
                </a:lnTo>
                <a:lnTo>
                  <a:pt x="343659" y="579940"/>
                </a:lnTo>
                <a:cubicBezTo>
                  <a:pt x="343659" y="410854"/>
                  <a:pt x="480730" y="273783"/>
                  <a:pt x="649816" y="273783"/>
                </a:cubicBezTo>
                <a:cubicBezTo>
                  <a:pt x="692088" y="273783"/>
                  <a:pt x="732358" y="282350"/>
                  <a:pt x="768986" y="297842"/>
                </a:cubicBezTo>
                <a:lnTo>
                  <a:pt x="796799" y="312938"/>
                </a:lnTo>
                <a:lnTo>
                  <a:pt x="841938" y="229775"/>
                </a:lnTo>
                <a:cubicBezTo>
                  <a:pt x="935595" y="91145"/>
                  <a:pt x="1094200" y="0"/>
                  <a:pt x="1274093" y="0"/>
                </a:cubicBezTo>
                <a:close/>
              </a:path>
            </a:pathLst>
          </a:custGeom>
          <a:solidFill>
            <a:schemeClr val="bg1">
              <a:lumMod val="8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333"/>
            <a:r>
              <a:rPr lang="en-US" sz="1400" dirty="0">
                <a:solidFill>
                  <a:srgbClr val="595959"/>
                </a:solidFill>
                <a:cs typeface="Arial" panose="020B0604020202020204" pitchFamily="34" charset="0"/>
              </a:rPr>
              <a:t>WAN</a:t>
            </a:r>
          </a:p>
        </p:txBody>
      </p:sp>
      <p:sp>
        <p:nvSpPr>
          <p:cNvPr id="18" name="Freeform 17">
            <a:extLst>
              <a:ext uri="{FF2B5EF4-FFF2-40B4-BE49-F238E27FC236}">
                <a16:creationId xmlns:a16="http://schemas.microsoft.com/office/drawing/2014/main" id="{D762AFB0-B521-9545-8BCB-799BB413B650}"/>
              </a:ext>
            </a:extLst>
          </p:cNvPr>
          <p:cNvSpPr/>
          <p:nvPr/>
        </p:nvSpPr>
        <p:spPr>
          <a:xfrm>
            <a:off x="3762995" y="4288570"/>
            <a:ext cx="1327183" cy="731520"/>
          </a:xfrm>
          <a:custGeom>
            <a:avLst/>
            <a:gdLst>
              <a:gd name="connsiteX0" fmla="*/ 1274093 w 2306313"/>
              <a:gd name="connsiteY0" fmla="*/ 0 h 1271201"/>
              <a:gd name="connsiteX1" fmla="*/ 1784666 w 2306313"/>
              <a:gd name="connsiteY1" fmla="*/ 416129 h 1271201"/>
              <a:gd name="connsiteX2" fmla="*/ 1793149 w 2306313"/>
              <a:gd name="connsiteY2" fmla="*/ 500281 h 1271201"/>
              <a:gd name="connsiteX3" fmla="*/ 1804479 w 2306313"/>
              <a:gd name="connsiteY3" fmla="*/ 497994 h 1271201"/>
              <a:gd name="connsiteX4" fmla="*/ 1935581 w 2306313"/>
              <a:gd name="connsiteY4" fmla="*/ 629096 h 1271201"/>
              <a:gd name="connsiteX5" fmla="*/ 1932239 w 2306313"/>
              <a:gd name="connsiteY5" fmla="*/ 645653 h 1271201"/>
              <a:gd name="connsiteX6" fmla="*/ 1993539 w 2306313"/>
              <a:gd name="connsiteY6" fmla="*/ 645653 h 1271201"/>
              <a:gd name="connsiteX7" fmla="*/ 2306313 w 2306313"/>
              <a:gd name="connsiteY7" fmla="*/ 958427 h 1271201"/>
              <a:gd name="connsiteX8" fmla="*/ 2306312 w 2306313"/>
              <a:gd name="connsiteY8" fmla="*/ 958427 h 1271201"/>
              <a:gd name="connsiteX9" fmla="*/ 1993538 w 2306313"/>
              <a:gd name="connsiteY9" fmla="*/ 1271201 h 1271201"/>
              <a:gd name="connsiteX10" fmla="*/ 312774 w 2306313"/>
              <a:gd name="connsiteY10" fmla="*/ 1271200 h 1271201"/>
              <a:gd name="connsiteX11" fmla="*/ 24580 w 2306313"/>
              <a:gd name="connsiteY11" fmla="*/ 1080172 h 1271201"/>
              <a:gd name="connsiteX12" fmla="*/ 0 w 2306313"/>
              <a:gd name="connsiteY12" fmla="*/ 958427 h 1271201"/>
              <a:gd name="connsiteX13" fmla="*/ 24580 w 2306313"/>
              <a:gd name="connsiteY13" fmla="*/ 836681 h 1271201"/>
              <a:gd name="connsiteX14" fmla="*/ 312774 w 2306313"/>
              <a:gd name="connsiteY14" fmla="*/ 645653 h 1271201"/>
              <a:gd name="connsiteX15" fmla="*/ 356926 w 2306313"/>
              <a:gd name="connsiteY15" fmla="*/ 645653 h 1271201"/>
              <a:gd name="connsiteX16" fmla="*/ 343659 w 2306313"/>
              <a:gd name="connsiteY16" fmla="*/ 579940 h 1271201"/>
              <a:gd name="connsiteX17" fmla="*/ 649816 w 2306313"/>
              <a:gd name="connsiteY17" fmla="*/ 273783 h 1271201"/>
              <a:gd name="connsiteX18" fmla="*/ 768986 w 2306313"/>
              <a:gd name="connsiteY18" fmla="*/ 297842 h 1271201"/>
              <a:gd name="connsiteX19" fmla="*/ 796799 w 2306313"/>
              <a:gd name="connsiteY19" fmla="*/ 312938 h 1271201"/>
              <a:gd name="connsiteX20" fmla="*/ 841938 w 2306313"/>
              <a:gd name="connsiteY20" fmla="*/ 229775 h 1271201"/>
              <a:gd name="connsiteX21" fmla="*/ 1274093 w 2306313"/>
              <a:gd name="connsiteY21" fmla="*/ 0 h 127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313" h="1271201">
                <a:moveTo>
                  <a:pt x="1274093" y="0"/>
                </a:moveTo>
                <a:cubicBezTo>
                  <a:pt x="1525944" y="0"/>
                  <a:pt x="1736070" y="178645"/>
                  <a:pt x="1784666" y="416129"/>
                </a:cubicBezTo>
                <a:lnTo>
                  <a:pt x="1793149" y="500281"/>
                </a:lnTo>
                <a:lnTo>
                  <a:pt x="1804479" y="497994"/>
                </a:lnTo>
                <a:cubicBezTo>
                  <a:pt x="1876885" y="497994"/>
                  <a:pt x="1935581" y="556690"/>
                  <a:pt x="1935581" y="629096"/>
                </a:cubicBezTo>
                <a:lnTo>
                  <a:pt x="1932239" y="645653"/>
                </a:lnTo>
                <a:lnTo>
                  <a:pt x="1993539" y="645653"/>
                </a:lnTo>
                <a:cubicBezTo>
                  <a:pt x="2166279" y="645653"/>
                  <a:pt x="2306313" y="785687"/>
                  <a:pt x="2306313" y="958427"/>
                </a:cubicBezTo>
                <a:lnTo>
                  <a:pt x="2306312" y="958427"/>
                </a:lnTo>
                <a:cubicBezTo>
                  <a:pt x="2306312" y="1131167"/>
                  <a:pt x="2166278" y="1271201"/>
                  <a:pt x="1993538" y="1271201"/>
                </a:cubicBezTo>
                <a:lnTo>
                  <a:pt x="312774" y="1271200"/>
                </a:lnTo>
                <a:cubicBezTo>
                  <a:pt x="183219" y="1271200"/>
                  <a:pt x="72061" y="1192431"/>
                  <a:pt x="24580" y="1080172"/>
                </a:cubicBezTo>
                <a:lnTo>
                  <a:pt x="0" y="958427"/>
                </a:lnTo>
                <a:lnTo>
                  <a:pt x="24580" y="836681"/>
                </a:lnTo>
                <a:cubicBezTo>
                  <a:pt x="72061" y="724422"/>
                  <a:pt x="183219" y="645653"/>
                  <a:pt x="312774" y="645653"/>
                </a:cubicBezTo>
                <a:lnTo>
                  <a:pt x="356926" y="645653"/>
                </a:lnTo>
                <a:lnTo>
                  <a:pt x="343659" y="579940"/>
                </a:lnTo>
                <a:cubicBezTo>
                  <a:pt x="343659" y="410854"/>
                  <a:pt x="480730" y="273783"/>
                  <a:pt x="649816" y="273783"/>
                </a:cubicBezTo>
                <a:cubicBezTo>
                  <a:pt x="692088" y="273783"/>
                  <a:pt x="732358" y="282350"/>
                  <a:pt x="768986" y="297842"/>
                </a:cubicBezTo>
                <a:lnTo>
                  <a:pt x="796799" y="312938"/>
                </a:lnTo>
                <a:lnTo>
                  <a:pt x="841938" y="229775"/>
                </a:lnTo>
                <a:cubicBezTo>
                  <a:pt x="935595" y="91145"/>
                  <a:pt x="1094200" y="0"/>
                  <a:pt x="1274093" y="0"/>
                </a:cubicBezTo>
                <a:close/>
              </a:path>
            </a:pathLst>
          </a:custGeom>
          <a:solidFill>
            <a:schemeClr val="accent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5333"/>
            <a:r>
              <a:rPr lang="en-US" sz="1400" dirty="0">
                <a:solidFill>
                  <a:srgbClr val="595959"/>
                </a:solidFill>
                <a:cs typeface="Arial" panose="020B0604020202020204" pitchFamily="34" charset="0"/>
              </a:rPr>
              <a:t>LAN</a:t>
            </a:r>
          </a:p>
        </p:txBody>
      </p:sp>
      <p:sp>
        <p:nvSpPr>
          <p:cNvPr id="19" name="Freeform 18">
            <a:extLst>
              <a:ext uri="{FF2B5EF4-FFF2-40B4-BE49-F238E27FC236}">
                <a16:creationId xmlns:a16="http://schemas.microsoft.com/office/drawing/2014/main" id="{9A55B1E0-CDCB-4A42-A087-A4DA48442CC5}"/>
              </a:ext>
            </a:extLst>
          </p:cNvPr>
          <p:cNvSpPr/>
          <p:nvPr/>
        </p:nvSpPr>
        <p:spPr>
          <a:xfrm>
            <a:off x="5583979" y="4269449"/>
            <a:ext cx="1327183" cy="731520"/>
          </a:xfrm>
          <a:custGeom>
            <a:avLst/>
            <a:gdLst>
              <a:gd name="connsiteX0" fmla="*/ 1274093 w 2306313"/>
              <a:gd name="connsiteY0" fmla="*/ 0 h 1271201"/>
              <a:gd name="connsiteX1" fmla="*/ 1784666 w 2306313"/>
              <a:gd name="connsiteY1" fmla="*/ 416129 h 1271201"/>
              <a:gd name="connsiteX2" fmla="*/ 1793149 w 2306313"/>
              <a:gd name="connsiteY2" fmla="*/ 500281 h 1271201"/>
              <a:gd name="connsiteX3" fmla="*/ 1804479 w 2306313"/>
              <a:gd name="connsiteY3" fmla="*/ 497994 h 1271201"/>
              <a:gd name="connsiteX4" fmla="*/ 1935581 w 2306313"/>
              <a:gd name="connsiteY4" fmla="*/ 629096 h 1271201"/>
              <a:gd name="connsiteX5" fmla="*/ 1932239 w 2306313"/>
              <a:gd name="connsiteY5" fmla="*/ 645653 h 1271201"/>
              <a:gd name="connsiteX6" fmla="*/ 1993539 w 2306313"/>
              <a:gd name="connsiteY6" fmla="*/ 645653 h 1271201"/>
              <a:gd name="connsiteX7" fmla="*/ 2306313 w 2306313"/>
              <a:gd name="connsiteY7" fmla="*/ 958427 h 1271201"/>
              <a:gd name="connsiteX8" fmla="*/ 2306312 w 2306313"/>
              <a:gd name="connsiteY8" fmla="*/ 958427 h 1271201"/>
              <a:gd name="connsiteX9" fmla="*/ 1993538 w 2306313"/>
              <a:gd name="connsiteY9" fmla="*/ 1271201 h 1271201"/>
              <a:gd name="connsiteX10" fmla="*/ 312774 w 2306313"/>
              <a:gd name="connsiteY10" fmla="*/ 1271200 h 1271201"/>
              <a:gd name="connsiteX11" fmla="*/ 24580 w 2306313"/>
              <a:gd name="connsiteY11" fmla="*/ 1080172 h 1271201"/>
              <a:gd name="connsiteX12" fmla="*/ 0 w 2306313"/>
              <a:gd name="connsiteY12" fmla="*/ 958427 h 1271201"/>
              <a:gd name="connsiteX13" fmla="*/ 24580 w 2306313"/>
              <a:gd name="connsiteY13" fmla="*/ 836681 h 1271201"/>
              <a:gd name="connsiteX14" fmla="*/ 312774 w 2306313"/>
              <a:gd name="connsiteY14" fmla="*/ 645653 h 1271201"/>
              <a:gd name="connsiteX15" fmla="*/ 356926 w 2306313"/>
              <a:gd name="connsiteY15" fmla="*/ 645653 h 1271201"/>
              <a:gd name="connsiteX16" fmla="*/ 343659 w 2306313"/>
              <a:gd name="connsiteY16" fmla="*/ 579940 h 1271201"/>
              <a:gd name="connsiteX17" fmla="*/ 649816 w 2306313"/>
              <a:gd name="connsiteY17" fmla="*/ 273783 h 1271201"/>
              <a:gd name="connsiteX18" fmla="*/ 768986 w 2306313"/>
              <a:gd name="connsiteY18" fmla="*/ 297842 h 1271201"/>
              <a:gd name="connsiteX19" fmla="*/ 796799 w 2306313"/>
              <a:gd name="connsiteY19" fmla="*/ 312938 h 1271201"/>
              <a:gd name="connsiteX20" fmla="*/ 841938 w 2306313"/>
              <a:gd name="connsiteY20" fmla="*/ 229775 h 1271201"/>
              <a:gd name="connsiteX21" fmla="*/ 1274093 w 2306313"/>
              <a:gd name="connsiteY21" fmla="*/ 0 h 127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6313" h="1271201">
                <a:moveTo>
                  <a:pt x="1274093" y="0"/>
                </a:moveTo>
                <a:cubicBezTo>
                  <a:pt x="1525944" y="0"/>
                  <a:pt x="1736070" y="178645"/>
                  <a:pt x="1784666" y="416129"/>
                </a:cubicBezTo>
                <a:lnTo>
                  <a:pt x="1793149" y="500281"/>
                </a:lnTo>
                <a:lnTo>
                  <a:pt x="1804479" y="497994"/>
                </a:lnTo>
                <a:cubicBezTo>
                  <a:pt x="1876885" y="497994"/>
                  <a:pt x="1935581" y="556690"/>
                  <a:pt x="1935581" y="629096"/>
                </a:cubicBezTo>
                <a:lnTo>
                  <a:pt x="1932239" y="645653"/>
                </a:lnTo>
                <a:lnTo>
                  <a:pt x="1993539" y="645653"/>
                </a:lnTo>
                <a:cubicBezTo>
                  <a:pt x="2166279" y="645653"/>
                  <a:pt x="2306313" y="785687"/>
                  <a:pt x="2306313" y="958427"/>
                </a:cubicBezTo>
                <a:lnTo>
                  <a:pt x="2306312" y="958427"/>
                </a:lnTo>
                <a:cubicBezTo>
                  <a:pt x="2306312" y="1131167"/>
                  <a:pt x="2166278" y="1271201"/>
                  <a:pt x="1993538" y="1271201"/>
                </a:cubicBezTo>
                <a:lnTo>
                  <a:pt x="312774" y="1271200"/>
                </a:lnTo>
                <a:cubicBezTo>
                  <a:pt x="183219" y="1271200"/>
                  <a:pt x="72061" y="1192431"/>
                  <a:pt x="24580" y="1080172"/>
                </a:cubicBezTo>
                <a:lnTo>
                  <a:pt x="0" y="958427"/>
                </a:lnTo>
                <a:lnTo>
                  <a:pt x="24580" y="836681"/>
                </a:lnTo>
                <a:cubicBezTo>
                  <a:pt x="72061" y="724422"/>
                  <a:pt x="183219" y="645653"/>
                  <a:pt x="312774" y="645653"/>
                </a:cubicBezTo>
                <a:lnTo>
                  <a:pt x="356926" y="645653"/>
                </a:lnTo>
                <a:lnTo>
                  <a:pt x="343659" y="579940"/>
                </a:lnTo>
                <a:cubicBezTo>
                  <a:pt x="343659" y="410854"/>
                  <a:pt x="480730" y="273783"/>
                  <a:pt x="649816" y="273783"/>
                </a:cubicBezTo>
                <a:cubicBezTo>
                  <a:pt x="692088" y="273783"/>
                  <a:pt x="732358" y="282350"/>
                  <a:pt x="768986" y="297842"/>
                </a:cubicBezTo>
                <a:lnTo>
                  <a:pt x="796799" y="312938"/>
                </a:lnTo>
                <a:lnTo>
                  <a:pt x="841938" y="229775"/>
                </a:lnTo>
                <a:cubicBezTo>
                  <a:pt x="935595" y="91145"/>
                  <a:pt x="1094200" y="0"/>
                  <a:pt x="1274093"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085333"/>
            <a:r>
              <a:rPr lang="en-US" sz="1400" dirty="0">
                <a:solidFill>
                  <a:srgbClr val="595959"/>
                </a:solidFill>
                <a:cs typeface="Arial" panose="020B0604020202020204" pitchFamily="34" charset="0"/>
              </a:rPr>
              <a:t>Wi-Fi</a:t>
            </a:r>
          </a:p>
        </p:txBody>
      </p:sp>
      <p:sp>
        <p:nvSpPr>
          <p:cNvPr id="21" name="Left-Right Arrow 20">
            <a:extLst>
              <a:ext uri="{FF2B5EF4-FFF2-40B4-BE49-F238E27FC236}">
                <a16:creationId xmlns:a16="http://schemas.microsoft.com/office/drawing/2014/main" id="{584B08E9-9B92-414F-B30A-C2F0DB49D4AE}"/>
              </a:ext>
            </a:extLst>
          </p:cNvPr>
          <p:cNvSpPr/>
          <p:nvPr/>
        </p:nvSpPr>
        <p:spPr>
          <a:xfrm rot="5400000">
            <a:off x="3569751" y="3989051"/>
            <a:ext cx="386487" cy="21255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B996D94-3407-674C-B182-6E21CCB7AA78}"/>
              </a:ext>
            </a:extLst>
          </p:cNvPr>
          <p:cNvSpPr txBox="1"/>
          <p:nvPr/>
        </p:nvSpPr>
        <p:spPr>
          <a:xfrm>
            <a:off x="3093108" y="3850830"/>
            <a:ext cx="562550" cy="430887"/>
          </a:xfrm>
          <a:prstGeom prst="rect">
            <a:avLst/>
          </a:prstGeom>
          <a:noFill/>
        </p:spPr>
        <p:txBody>
          <a:bodyPr wrap="square" rtlCol="0">
            <a:spAutoFit/>
          </a:bodyPr>
          <a:lstStyle/>
          <a:p>
            <a:r>
              <a:rPr lang="en-US" sz="1100" dirty="0">
                <a:solidFill>
                  <a:srgbClr val="595959"/>
                </a:solidFill>
              </a:rPr>
              <a:t>SNMP</a:t>
            </a:r>
          </a:p>
          <a:p>
            <a:r>
              <a:rPr lang="en-US" sz="1100" dirty="0">
                <a:solidFill>
                  <a:srgbClr val="595959"/>
                </a:solidFill>
              </a:rPr>
              <a:t>CLI</a:t>
            </a:r>
          </a:p>
        </p:txBody>
      </p:sp>
      <p:sp>
        <p:nvSpPr>
          <p:cNvPr id="23" name="TextBox 22">
            <a:extLst>
              <a:ext uri="{FF2B5EF4-FFF2-40B4-BE49-F238E27FC236}">
                <a16:creationId xmlns:a16="http://schemas.microsoft.com/office/drawing/2014/main" id="{074AB455-23C1-4647-B20D-1F01BBD140E2}"/>
              </a:ext>
            </a:extLst>
          </p:cNvPr>
          <p:cNvSpPr txBox="1"/>
          <p:nvPr/>
        </p:nvSpPr>
        <p:spPr>
          <a:xfrm>
            <a:off x="3892811" y="3826501"/>
            <a:ext cx="848430" cy="600164"/>
          </a:xfrm>
          <a:prstGeom prst="rect">
            <a:avLst/>
          </a:prstGeom>
          <a:noFill/>
        </p:spPr>
        <p:txBody>
          <a:bodyPr wrap="square" rtlCol="0">
            <a:spAutoFit/>
          </a:bodyPr>
          <a:lstStyle/>
          <a:p>
            <a:r>
              <a:rPr lang="en-US" sz="1100" dirty="0">
                <a:solidFill>
                  <a:srgbClr val="595959"/>
                </a:solidFill>
              </a:rPr>
              <a:t>Log</a:t>
            </a:r>
          </a:p>
          <a:p>
            <a:r>
              <a:rPr lang="en-US" sz="1100" dirty="0">
                <a:solidFill>
                  <a:srgbClr val="595959"/>
                </a:solidFill>
              </a:rPr>
              <a:t>Flow</a:t>
            </a:r>
          </a:p>
          <a:p>
            <a:r>
              <a:rPr lang="en-US" sz="1100" dirty="0">
                <a:solidFill>
                  <a:srgbClr val="595959"/>
                </a:solidFill>
              </a:rPr>
              <a:t>API</a:t>
            </a:r>
          </a:p>
        </p:txBody>
      </p:sp>
      <p:sp>
        <p:nvSpPr>
          <p:cNvPr id="24" name="Left-Right Arrow 23">
            <a:extLst>
              <a:ext uri="{FF2B5EF4-FFF2-40B4-BE49-F238E27FC236}">
                <a16:creationId xmlns:a16="http://schemas.microsoft.com/office/drawing/2014/main" id="{ECA647A3-B9AA-8446-A993-930002D138E3}"/>
              </a:ext>
            </a:extLst>
          </p:cNvPr>
          <p:cNvSpPr/>
          <p:nvPr/>
        </p:nvSpPr>
        <p:spPr>
          <a:xfrm rot="5400000">
            <a:off x="5993132" y="3959997"/>
            <a:ext cx="386487" cy="212551"/>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E0A913A-4F57-FB4B-BD4C-A840C83E3A3D}"/>
              </a:ext>
            </a:extLst>
          </p:cNvPr>
          <p:cNvSpPr txBox="1"/>
          <p:nvPr/>
        </p:nvSpPr>
        <p:spPr>
          <a:xfrm>
            <a:off x="5623825" y="3904872"/>
            <a:ext cx="562550" cy="261610"/>
          </a:xfrm>
          <a:prstGeom prst="rect">
            <a:avLst/>
          </a:prstGeom>
          <a:noFill/>
        </p:spPr>
        <p:txBody>
          <a:bodyPr wrap="square" rtlCol="0">
            <a:spAutoFit/>
          </a:bodyPr>
          <a:lstStyle/>
          <a:p>
            <a:r>
              <a:rPr lang="en-US" sz="1100" dirty="0">
                <a:solidFill>
                  <a:srgbClr val="595959"/>
                </a:solidFill>
                <a:cs typeface="Arial" panose="020B0604020202020204" pitchFamily="34" charset="0"/>
              </a:rPr>
              <a:t>SNMP</a:t>
            </a:r>
          </a:p>
        </p:txBody>
      </p:sp>
      <p:cxnSp>
        <p:nvCxnSpPr>
          <p:cNvPr id="27" name="Straight Connector 26">
            <a:extLst>
              <a:ext uri="{FF2B5EF4-FFF2-40B4-BE49-F238E27FC236}">
                <a16:creationId xmlns:a16="http://schemas.microsoft.com/office/drawing/2014/main" id="{B68CB49D-D9C5-C94B-8E5C-030438639B4A}"/>
              </a:ext>
            </a:extLst>
          </p:cNvPr>
          <p:cNvCxnSpPr>
            <a:cxnSpLocks/>
            <a:endCxn id="46" idx="1"/>
          </p:cNvCxnSpPr>
          <p:nvPr/>
        </p:nvCxnSpPr>
        <p:spPr>
          <a:xfrm>
            <a:off x="2862173" y="2382800"/>
            <a:ext cx="685945"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8B9A3847-1F6D-5A4A-9309-A19076AC86AB}"/>
              </a:ext>
            </a:extLst>
          </p:cNvPr>
          <p:cNvCxnSpPr>
            <a:cxnSpLocks/>
            <a:endCxn id="5" idx="0"/>
          </p:cNvCxnSpPr>
          <p:nvPr/>
        </p:nvCxnSpPr>
        <p:spPr>
          <a:xfrm>
            <a:off x="2862173" y="2382800"/>
            <a:ext cx="0" cy="564031"/>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8B4580C8-F40B-B248-8D8D-2C3664F5E212}"/>
              </a:ext>
            </a:extLst>
          </p:cNvPr>
          <p:cNvCxnSpPr>
            <a:cxnSpLocks/>
            <a:endCxn id="7" idx="0"/>
          </p:cNvCxnSpPr>
          <p:nvPr/>
        </p:nvCxnSpPr>
        <p:spPr>
          <a:xfrm>
            <a:off x="4606842" y="2658791"/>
            <a:ext cx="0" cy="2880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0E11A29A-50A7-AA49-B26C-CF4FAC1F0956}"/>
              </a:ext>
            </a:extLst>
          </p:cNvPr>
          <p:cNvCxnSpPr>
            <a:cxnSpLocks/>
            <a:stCxn id="4" idx="2"/>
          </p:cNvCxnSpPr>
          <p:nvPr/>
        </p:nvCxnSpPr>
        <p:spPr>
          <a:xfrm>
            <a:off x="4615633" y="1467241"/>
            <a:ext cx="0" cy="472611"/>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E16AA538-D65C-934E-81FE-2154C1EDDB5E}"/>
              </a:ext>
            </a:extLst>
          </p:cNvPr>
          <p:cNvCxnSpPr>
            <a:cxnSpLocks/>
            <a:endCxn id="8" idx="0"/>
          </p:cNvCxnSpPr>
          <p:nvPr/>
        </p:nvCxnSpPr>
        <p:spPr>
          <a:xfrm>
            <a:off x="6300240" y="2382800"/>
            <a:ext cx="0" cy="564031"/>
          </a:xfrm>
          <a:prstGeom prst="line">
            <a:avLst/>
          </a:prstGeom>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0DB49CEC-763A-1647-ABA1-A3B7C76D9AA1}"/>
              </a:ext>
            </a:extLst>
          </p:cNvPr>
          <p:cNvSpPr/>
          <p:nvPr/>
        </p:nvSpPr>
        <p:spPr>
          <a:xfrm>
            <a:off x="3548118" y="2103432"/>
            <a:ext cx="2135030" cy="558735"/>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595959"/>
                </a:solidFill>
              </a:rPr>
              <a:t>Event Management</a:t>
            </a:r>
          </a:p>
          <a:p>
            <a:pPr algn="ctr"/>
            <a:r>
              <a:rPr lang="en-US" sz="1200" dirty="0">
                <a:solidFill>
                  <a:srgbClr val="595959"/>
                </a:solidFill>
              </a:rPr>
              <a:t>Service context</a:t>
            </a:r>
            <a:endParaRPr lang="en-US" sz="1100" dirty="0">
              <a:solidFill>
                <a:srgbClr val="595959"/>
              </a:solidFill>
            </a:endParaRPr>
          </a:p>
        </p:txBody>
      </p:sp>
      <p:sp>
        <p:nvSpPr>
          <p:cNvPr id="47" name="Rectangle 46">
            <a:extLst>
              <a:ext uri="{FF2B5EF4-FFF2-40B4-BE49-F238E27FC236}">
                <a16:creationId xmlns:a16="http://schemas.microsoft.com/office/drawing/2014/main" id="{F3388E13-8D5F-3D41-BE37-994DD721D972}"/>
              </a:ext>
            </a:extLst>
          </p:cNvPr>
          <p:cNvSpPr/>
          <p:nvPr/>
        </p:nvSpPr>
        <p:spPr>
          <a:xfrm>
            <a:off x="3548118" y="1499084"/>
            <a:ext cx="2135030" cy="558735"/>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rgbClr val="595959"/>
                </a:solidFill>
                <a:cs typeface="Arial" panose="020B0604020202020204" pitchFamily="34" charset="0"/>
              </a:rPr>
              <a:t>CMDB</a:t>
            </a:r>
          </a:p>
          <a:p>
            <a:pPr algn="ctr"/>
            <a:r>
              <a:rPr lang="en-US" sz="1200" dirty="0">
                <a:solidFill>
                  <a:srgbClr val="595959"/>
                </a:solidFill>
                <a:cs typeface="Arial" panose="020B0604020202020204" pitchFamily="34" charset="0"/>
              </a:rPr>
              <a:t>Organization wide SOR </a:t>
            </a:r>
            <a:endParaRPr lang="en-US" sz="1100" dirty="0">
              <a:solidFill>
                <a:srgbClr val="595959"/>
              </a:solidFill>
              <a:cs typeface="Arial" panose="020B0604020202020204" pitchFamily="34" charset="0"/>
            </a:endParaRPr>
          </a:p>
        </p:txBody>
      </p:sp>
      <p:cxnSp>
        <p:nvCxnSpPr>
          <p:cNvPr id="51" name="Straight Connector 50">
            <a:extLst>
              <a:ext uri="{FF2B5EF4-FFF2-40B4-BE49-F238E27FC236}">
                <a16:creationId xmlns:a16="http://schemas.microsoft.com/office/drawing/2014/main" id="{14709DFC-FC59-394E-ACCB-4D533D38160C}"/>
              </a:ext>
            </a:extLst>
          </p:cNvPr>
          <p:cNvCxnSpPr>
            <a:cxnSpLocks/>
            <a:stCxn id="46" idx="3"/>
          </p:cNvCxnSpPr>
          <p:nvPr/>
        </p:nvCxnSpPr>
        <p:spPr>
          <a:xfrm>
            <a:off x="5683148" y="2382800"/>
            <a:ext cx="617092" cy="0"/>
          </a:xfrm>
          <a:prstGeom prst="line">
            <a:avLst/>
          </a:prstGeom>
        </p:spPr>
        <p:style>
          <a:lnRef idx="2">
            <a:schemeClr val="dk1"/>
          </a:lnRef>
          <a:fillRef idx="0">
            <a:schemeClr val="dk1"/>
          </a:fillRef>
          <a:effectRef idx="1">
            <a:schemeClr val="dk1"/>
          </a:effectRef>
          <a:fontRef idx="minor">
            <a:schemeClr val="tx1"/>
          </a:fontRef>
        </p:style>
      </p:cxnSp>
      <p:sp>
        <p:nvSpPr>
          <p:cNvPr id="58" name="Rectangle 57">
            <a:extLst>
              <a:ext uri="{FF2B5EF4-FFF2-40B4-BE49-F238E27FC236}">
                <a16:creationId xmlns:a16="http://schemas.microsoft.com/office/drawing/2014/main" id="{C007989A-05FB-404D-BB03-C0778AB64CA6}"/>
              </a:ext>
            </a:extLst>
          </p:cNvPr>
          <p:cNvSpPr/>
          <p:nvPr/>
        </p:nvSpPr>
        <p:spPr>
          <a:xfrm>
            <a:off x="3382672" y="555471"/>
            <a:ext cx="2448340" cy="2205596"/>
          </a:xfrm>
          <a:prstGeom prst="rect">
            <a:avLst/>
          </a:prstGeom>
          <a:noFill/>
          <a:ln>
            <a:solidFill>
              <a:schemeClr val="bg2"/>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60" name="Graphic 59">
            <a:extLst>
              <a:ext uri="{FF2B5EF4-FFF2-40B4-BE49-F238E27FC236}">
                <a16:creationId xmlns:a16="http://schemas.microsoft.com/office/drawing/2014/main" id="{09838F9E-0B07-B842-BC4E-904830A0C6A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11950" y="600838"/>
            <a:ext cx="867974" cy="239441"/>
          </a:xfrm>
          <a:prstGeom prst="rect">
            <a:avLst/>
          </a:prstGeom>
        </p:spPr>
      </p:pic>
      <p:pic>
        <p:nvPicPr>
          <p:cNvPr id="65" name="Picture 64">
            <a:extLst>
              <a:ext uri="{FF2B5EF4-FFF2-40B4-BE49-F238E27FC236}">
                <a16:creationId xmlns:a16="http://schemas.microsoft.com/office/drawing/2014/main" id="{22412FE5-AA11-9D42-A1FD-996934800D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2684" y="2891144"/>
            <a:ext cx="438261" cy="328696"/>
          </a:xfrm>
          <a:prstGeom prst="rect">
            <a:avLst/>
          </a:prstGeom>
        </p:spPr>
      </p:pic>
      <p:pic>
        <p:nvPicPr>
          <p:cNvPr id="67" name="Picture 66">
            <a:extLst>
              <a:ext uri="{FF2B5EF4-FFF2-40B4-BE49-F238E27FC236}">
                <a16:creationId xmlns:a16="http://schemas.microsoft.com/office/drawing/2014/main" id="{85970DE7-20A9-804E-A2DD-7CB123A1FE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03341" y="2874385"/>
            <a:ext cx="828639" cy="236307"/>
          </a:xfrm>
          <a:prstGeom prst="rect">
            <a:avLst/>
          </a:prstGeom>
        </p:spPr>
      </p:pic>
      <p:sp>
        <p:nvSpPr>
          <p:cNvPr id="69" name="Pentagon 68">
            <a:extLst>
              <a:ext uri="{FF2B5EF4-FFF2-40B4-BE49-F238E27FC236}">
                <a16:creationId xmlns:a16="http://schemas.microsoft.com/office/drawing/2014/main" id="{461730DB-2153-FC47-A4D1-2353A11CDEB0}"/>
              </a:ext>
            </a:extLst>
          </p:cNvPr>
          <p:cNvSpPr/>
          <p:nvPr/>
        </p:nvSpPr>
        <p:spPr>
          <a:xfrm rot="10800000">
            <a:off x="7001162" y="2868496"/>
            <a:ext cx="1784577" cy="1833963"/>
          </a:xfrm>
          <a:prstGeom prst="homePlate">
            <a:avLst>
              <a:gd name="adj" fmla="val 18254"/>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IN" sz="1400" dirty="0"/>
          </a:p>
        </p:txBody>
      </p:sp>
      <p:sp>
        <p:nvSpPr>
          <p:cNvPr id="68" name="Pentagon 67">
            <a:extLst>
              <a:ext uri="{FF2B5EF4-FFF2-40B4-BE49-F238E27FC236}">
                <a16:creationId xmlns:a16="http://schemas.microsoft.com/office/drawing/2014/main" id="{D4741B8B-12AB-3D4F-BCC1-231499E1BAAB}"/>
              </a:ext>
            </a:extLst>
          </p:cNvPr>
          <p:cNvSpPr/>
          <p:nvPr/>
        </p:nvSpPr>
        <p:spPr>
          <a:xfrm>
            <a:off x="134428" y="1885831"/>
            <a:ext cx="2174087" cy="2336848"/>
          </a:xfrm>
          <a:prstGeom prst="homePlate">
            <a:avLst>
              <a:gd name="adj" fmla="val 1517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Intelligent event correlation.</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Faster root cause analysis.</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Change management</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Network modelling &amp; Monitoring.</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Network Topology</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Inventory.</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Network Config.</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Operation analytics.</a:t>
            </a:r>
          </a:p>
          <a:p>
            <a:pPr marL="144000" indent="-144000">
              <a:spcBef>
                <a:spcPts val="300"/>
              </a:spcBef>
              <a:buFont typeface="Wingdings" panose="05000000000000000000" pitchFamily="2" charset="2"/>
              <a:buChar char="§"/>
            </a:pPr>
            <a:r>
              <a:rPr lang="en-IN" sz="1000" dirty="0">
                <a:solidFill>
                  <a:srgbClr val="595959"/>
                </a:solidFill>
                <a:cs typeface="Arial" panose="020B0604020202020204" pitchFamily="34" charset="0"/>
              </a:rPr>
              <a:t>Contextual diagnostics.</a:t>
            </a:r>
          </a:p>
        </p:txBody>
      </p:sp>
      <p:sp>
        <p:nvSpPr>
          <p:cNvPr id="76" name="Rectangle 75">
            <a:extLst>
              <a:ext uri="{FF2B5EF4-FFF2-40B4-BE49-F238E27FC236}">
                <a16:creationId xmlns:a16="http://schemas.microsoft.com/office/drawing/2014/main" id="{591DAFFC-820E-9E4C-81CB-9DFC9F74C0B2}"/>
              </a:ext>
            </a:extLst>
          </p:cNvPr>
          <p:cNvSpPr/>
          <p:nvPr/>
        </p:nvSpPr>
        <p:spPr>
          <a:xfrm>
            <a:off x="1907630" y="2839438"/>
            <a:ext cx="3600500" cy="1100502"/>
          </a:xfrm>
          <a:prstGeom prst="rect">
            <a:avLst/>
          </a:prstGeom>
          <a:noFill/>
          <a:ln>
            <a:solidFill>
              <a:schemeClr val="bg2"/>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8" name="Pentagon 77">
            <a:extLst>
              <a:ext uri="{FF2B5EF4-FFF2-40B4-BE49-F238E27FC236}">
                <a16:creationId xmlns:a16="http://schemas.microsoft.com/office/drawing/2014/main" id="{0FA518AC-ECA0-4144-AB23-D63D3CFEC3A3}"/>
              </a:ext>
            </a:extLst>
          </p:cNvPr>
          <p:cNvSpPr/>
          <p:nvPr/>
        </p:nvSpPr>
        <p:spPr>
          <a:xfrm rot="10800000">
            <a:off x="6999829" y="771550"/>
            <a:ext cx="1784576" cy="1980774"/>
          </a:xfrm>
          <a:prstGeom prst="homePlate">
            <a:avLst>
              <a:gd name="adj" fmla="val 16486"/>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IN" sz="1400" dirty="0"/>
          </a:p>
        </p:txBody>
      </p:sp>
      <p:sp>
        <p:nvSpPr>
          <p:cNvPr id="79" name="Content Placeholder 13">
            <a:extLst>
              <a:ext uri="{FF2B5EF4-FFF2-40B4-BE49-F238E27FC236}">
                <a16:creationId xmlns:a16="http://schemas.microsoft.com/office/drawing/2014/main" id="{16642724-6A49-5D4B-AAF2-4295B9E06CD3}"/>
              </a:ext>
            </a:extLst>
          </p:cNvPr>
          <p:cNvSpPr txBox="1">
            <a:spLocks/>
          </p:cNvSpPr>
          <p:nvPr/>
        </p:nvSpPr>
        <p:spPr>
          <a:xfrm>
            <a:off x="7419682" y="908506"/>
            <a:ext cx="1364724" cy="1750285"/>
          </a:xfrm>
          <a:prstGeom prst="rect">
            <a:avLst/>
          </a:prstGeom>
        </p:spPr>
        <p:txBody>
          <a:bodyPr vert="horz" lIns="0" tIns="0" rIns="91428" bIns="45715"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144000">
              <a:spcBef>
                <a:spcPts val="300"/>
              </a:spcBef>
            </a:pPr>
            <a:r>
              <a:rPr lang="en-IN" sz="1000" dirty="0">
                <a:latin typeface="+mn-lt"/>
                <a:cs typeface="Arial" panose="020B0604020202020204" pitchFamily="34" charset="0"/>
              </a:rPr>
              <a:t>Service portal</a:t>
            </a:r>
          </a:p>
          <a:p>
            <a:pPr marL="144000" indent="-144000">
              <a:spcBef>
                <a:spcPts val="300"/>
              </a:spcBef>
            </a:pPr>
            <a:r>
              <a:rPr lang="en-IN" sz="1000" dirty="0">
                <a:latin typeface="+mn-lt"/>
                <a:cs typeface="Arial" panose="020B0604020202020204" pitchFamily="34" charset="0"/>
              </a:rPr>
              <a:t>Service desk.</a:t>
            </a:r>
          </a:p>
          <a:p>
            <a:pPr marL="144000" indent="-144000">
              <a:spcBef>
                <a:spcPts val="300"/>
              </a:spcBef>
            </a:pPr>
            <a:r>
              <a:rPr lang="en-IN" sz="1000" dirty="0">
                <a:latin typeface="+mn-lt"/>
                <a:cs typeface="Arial" panose="020B0604020202020204" pitchFamily="34" charset="0"/>
              </a:rPr>
              <a:t>Tickets &amp; service requests.</a:t>
            </a:r>
          </a:p>
          <a:p>
            <a:pPr marL="144000" indent="-144000">
              <a:spcBef>
                <a:spcPts val="300"/>
              </a:spcBef>
            </a:pPr>
            <a:r>
              <a:rPr lang="en-IN" sz="1000" dirty="0">
                <a:latin typeface="+mn-lt"/>
                <a:cs typeface="Arial" panose="020B0604020202020204" pitchFamily="34" charset="0"/>
              </a:rPr>
              <a:t>Incident &amp; Problem management.</a:t>
            </a:r>
          </a:p>
          <a:p>
            <a:pPr marL="144000" indent="-144000">
              <a:spcBef>
                <a:spcPts val="300"/>
              </a:spcBef>
            </a:pPr>
            <a:r>
              <a:rPr lang="en-IN" sz="1000" dirty="0">
                <a:latin typeface="+mn-lt"/>
                <a:cs typeface="Arial" panose="020B0604020202020204" pitchFamily="34" charset="0"/>
              </a:rPr>
              <a:t>SLA management</a:t>
            </a:r>
          </a:p>
          <a:p>
            <a:pPr marL="144000" indent="-144000">
              <a:spcBef>
                <a:spcPts val="300"/>
              </a:spcBef>
            </a:pPr>
            <a:r>
              <a:rPr lang="en-IN" sz="1000" dirty="0">
                <a:latin typeface="+mn-lt"/>
                <a:cs typeface="Arial" panose="020B0604020202020204" pitchFamily="34" charset="0"/>
              </a:rPr>
              <a:t>Asset management</a:t>
            </a:r>
          </a:p>
          <a:p>
            <a:pPr marL="144000" indent="-144000">
              <a:spcBef>
                <a:spcPts val="300"/>
              </a:spcBef>
            </a:pPr>
            <a:r>
              <a:rPr lang="en-IN" sz="1000" dirty="0">
                <a:latin typeface="+mn-lt"/>
                <a:cs typeface="Arial" panose="020B0604020202020204" pitchFamily="34" charset="0"/>
              </a:rPr>
              <a:t>Change Management</a:t>
            </a:r>
          </a:p>
        </p:txBody>
      </p:sp>
      <p:sp>
        <p:nvSpPr>
          <p:cNvPr id="81" name="Content Placeholder 13">
            <a:extLst>
              <a:ext uri="{FF2B5EF4-FFF2-40B4-BE49-F238E27FC236}">
                <a16:creationId xmlns:a16="http://schemas.microsoft.com/office/drawing/2014/main" id="{7747B4A5-7CFE-6949-9D9B-9C5A713F9A6C}"/>
              </a:ext>
            </a:extLst>
          </p:cNvPr>
          <p:cNvSpPr txBox="1">
            <a:spLocks/>
          </p:cNvSpPr>
          <p:nvPr/>
        </p:nvSpPr>
        <p:spPr>
          <a:xfrm>
            <a:off x="7419681" y="2868496"/>
            <a:ext cx="1400586" cy="1833963"/>
          </a:xfrm>
          <a:prstGeom prst="rect">
            <a:avLst/>
          </a:prstGeom>
        </p:spPr>
        <p:txBody>
          <a:bodyPr vert="horz" lIns="0" tIns="0" rIns="91428" bIns="45715"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144000">
              <a:spcBef>
                <a:spcPts val="300"/>
              </a:spcBef>
            </a:pPr>
            <a:r>
              <a:rPr lang="en-IN" sz="1000" dirty="0">
                <a:latin typeface="+mn-lt"/>
              </a:rPr>
              <a:t>RF health</a:t>
            </a:r>
          </a:p>
          <a:p>
            <a:pPr marL="144000" indent="-144000">
              <a:spcBef>
                <a:spcPts val="300"/>
              </a:spcBef>
            </a:pPr>
            <a:r>
              <a:rPr lang="en-IN" sz="1000" dirty="0">
                <a:latin typeface="+mn-lt"/>
              </a:rPr>
              <a:t>User and device.</a:t>
            </a:r>
          </a:p>
          <a:p>
            <a:pPr marL="144000" indent="-144000">
              <a:spcBef>
                <a:spcPts val="300"/>
              </a:spcBef>
            </a:pPr>
            <a:r>
              <a:rPr lang="en-IN" sz="1000" dirty="0">
                <a:latin typeface="+mn-lt"/>
              </a:rPr>
              <a:t>Wireless controller management.</a:t>
            </a:r>
          </a:p>
          <a:p>
            <a:pPr marL="144000" indent="-144000">
              <a:spcBef>
                <a:spcPts val="300"/>
              </a:spcBef>
            </a:pPr>
            <a:r>
              <a:rPr lang="en-IN" sz="1000" dirty="0">
                <a:latin typeface="+mn-lt"/>
              </a:rPr>
              <a:t>Wireless topology</a:t>
            </a:r>
          </a:p>
          <a:p>
            <a:pPr marL="144000" indent="-144000">
              <a:spcBef>
                <a:spcPts val="300"/>
              </a:spcBef>
            </a:pPr>
            <a:r>
              <a:rPr lang="en-IN" sz="1000" dirty="0">
                <a:latin typeface="+mn-lt"/>
              </a:rPr>
              <a:t>AP health and performance.</a:t>
            </a:r>
          </a:p>
          <a:p>
            <a:pPr marL="144000" indent="-144000">
              <a:spcBef>
                <a:spcPts val="300"/>
              </a:spcBef>
            </a:pPr>
            <a:r>
              <a:rPr lang="en-IN" sz="1000" dirty="0">
                <a:latin typeface="+mn-lt"/>
              </a:rPr>
              <a:t>Analytics.</a:t>
            </a:r>
          </a:p>
        </p:txBody>
      </p:sp>
    </p:spTree>
    <p:extLst>
      <p:ext uri="{BB962C8B-B14F-4D97-AF65-F5344CB8AC3E}">
        <p14:creationId xmlns:p14="http://schemas.microsoft.com/office/powerpoint/2010/main" val="99669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a:extLst>
              <a:ext uri="{FF2B5EF4-FFF2-40B4-BE49-F238E27FC236}">
                <a16:creationId xmlns:a16="http://schemas.microsoft.com/office/drawing/2014/main" id="{829EA329-5CBE-A748-98A6-CFF9A8274B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91100" y="3988072"/>
            <a:ext cx="5361801" cy="11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CE87C88-6449-A04B-954F-00619E29D2C4}"/>
              </a:ext>
            </a:extLst>
          </p:cNvPr>
          <p:cNvSpPr>
            <a:spLocks noGrp="1"/>
          </p:cNvSpPr>
          <p:nvPr>
            <p:ph type="title"/>
          </p:nvPr>
        </p:nvSpPr>
        <p:spPr/>
        <p:txBody>
          <a:bodyPr/>
          <a:lstStyle/>
          <a:p>
            <a:r>
              <a:rPr lang="en-US" dirty="0"/>
              <a:t>Wireless Management</a:t>
            </a:r>
          </a:p>
        </p:txBody>
      </p:sp>
      <p:pic>
        <p:nvPicPr>
          <p:cNvPr id="9" name="Content Placeholder 8">
            <a:extLst>
              <a:ext uri="{FF2B5EF4-FFF2-40B4-BE49-F238E27FC236}">
                <a16:creationId xmlns:a16="http://schemas.microsoft.com/office/drawing/2014/main" id="{9CDFEC7F-46D2-3441-B5FE-999FF9794351}"/>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7292975" y="1192283"/>
            <a:ext cx="1851025" cy="1323975"/>
          </a:xfrm>
        </p:spPr>
      </p:pic>
      <p:pic>
        <p:nvPicPr>
          <p:cNvPr id="5" name="Picture 4">
            <a:extLst>
              <a:ext uri="{FF2B5EF4-FFF2-40B4-BE49-F238E27FC236}">
                <a16:creationId xmlns:a16="http://schemas.microsoft.com/office/drawing/2014/main" id="{8D1B3B09-A3A0-EC47-BDB7-51EC272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2847" y="1929427"/>
            <a:ext cx="4079506" cy="2058644"/>
          </a:xfrm>
          <a:prstGeom prst="rect">
            <a:avLst/>
          </a:prstGeom>
        </p:spPr>
      </p:pic>
      <p:sp>
        <p:nvSpPr>
          <p:cNvPr id="7" name="Content Placeholder 2">
            <a:extLst>
              <a:ext uri="{FF2B5EF4-FFF2-40B4-BE49-F238E27FC236}">
                <a16:creationId xmlns:a16="http://schemas.microsoft.com/office/drawing/2014/main" id="{F5521461-B68B-D24A-9A35-C32528735909}"/>
              </a:ext>
            </a:extLst>
          </p:cNvPr>
          <p:cNvSpPr txBox="1">
            <a:spLocks/>
          </p:cNvSpPr>
          <p:nvPr/>
        </p:nvSpPr>
        <p:spPr bwMode="auto">
          <a:xfrm>
            <a:off x="323999" y="1816093"/>
            <a:ext cx="3991387" cy="36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1400" b="0" i="0" u="none" strike="noStrike" kern="0" cap="none" spc="0" normalizeH="0" baseline="0" noProof="0" dirty="0">
                <a:ln>
                  <a:noFill/>
                </a:ln>
                <a:solidFill>
                  <a:srgbClr val="4E555B">
                    <a:lumMod val="50000"/>
                  </a:srgbClr>
                </a:solidFill>
                <a:effectLst/>
                <a:uLnTx/>
                <a:uFillTx/>
                <a:latin typeface="+mn-lt"/>
                <a:ea typeface="+mn-ea"/>
                <a:cs typeface="Arial" panose="020B0604020202020204" pitchFamily="34" charset="0"/>
              </a:rPr>
              <a:t>Building context to correlate a problem</a:t>
            </a:r>
          </a:p>
        </p:txBody>
      </p:sp>
      <p:sp>
        <p:nvSpPr>
          <p:cNvPr id="10" name="Content Placeholder 2">
            <a:extLst>
              <a:ext uri="{FF2B5EF4-FFF2-40B4-BE49-F238E27FC236}">
                <a16:creationId xmlns:a16="http://schemas.microsoft.com/office/drawing/2014/main" id="{397FFF33-A1EF-5F46-8EDA-7106C5C15306}"/>
              </a:ext>
            </a:extLst>
          </p:cNvPr>
          <p:cNvSpPr txBox="1">
            <a:spLocks/>
          </p:cNvSpPr>
          <p:nvPr/>
        </p:nvSpPr>
        <p:spPr bwMode="auto">
          <a:xfrm>
            <a:off x="4387174" y="831765"/>
            <a:ext cx="2491935" cy="36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257175" marR="0" lvl="0" indent="-2571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User context to network</a:t>
            </a:r>
          </a:p>
        </p:txBody>
      </p:sp>
      <p:pic>
        <p:nvPicPr>
          <p:cNvPr id="12" name="Picture 11">
            <a:extLst>
              <a:ext uri="{FF2B5EF4-FFF2-40B4-BE49-F238E27FC236}">
                <a16:creationId xmlns:a16="http://schemas.microsoft.com/office/drawing/2014/main" id="{446BD575-866E-2C43-ACCD-B42ECBBE65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4525" y="1059317"/>
            <a:ext cx="2448680" cy="1700911"/>
          </a:xfrm>
          <a:prstGeom prst="rect">
            <a:avLst/>
          </a:prstGeom>
        </p:spPr>
      </p:pic>
      <p:sp>
        <p:nvSpPr>
          <p:cNvPr id="13" name="Content Placeholder 2">
            <a:extLst>
              <a:ext uri="{FF2B5EF4-FFF2-40B4-BE49-F238E27FC236}">
                <a16:creationId xmlns:a16="http://schemas.microsoft.com/office/drawing/2014/main" id="{2040714A-0F82-2C49-9B16-0629773EC78B}"/>
              </a:ext>
            </a:extLst>
          </p:cNvPr>
          <p:cNvSpPr txBox="1">
            <a:spLocks/>
          </p:cNvSpPr>
          <p:nvPr/>
        </p:nvSpPr>
        <p:spPr bwMode="auto">
          <a:xfrm>
            <a:off x="6687756" y="899870"/>
            <a:ext cx="2179779" cy="36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257175" marR="0" lvl="0" indent="-2571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200" b="0" i="0" u="none" strike="noStrike" kern="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Playback to understand problems</a:t>
            </a:r>
          </a:p>
        </p:txBody>
      </p:sp>
      <p:sp>
        <p:nvSpPr>
          <p:cNvPr id="14" name="Content Placeholder 2">
            <a:extLst>
              <a:ext uri="{FF2B5EF4-FFF2-40B4-BE49-F238E27FC236}">
                <a16:creationId xmlns:a16="http://schemas.microsoft.com/office/drawing/2014/main" id="{3FC202C2-AF4A-824F-91E8-18D74920BC6B}"/>
              </a:ext>
            </a:extLst>
          </p:cNvPr>
          <p:cNvSpPr txBox="1">
            <a:spLocks/>
          </p:cNvSpPr>
          <p:nvPr/>
        </p:nvSpPr>
        <p:spPr bwMode="auto">
          <a:xfrm>
            <a:off x="4431278" y="2608203"/>
            <a:ext cx="3669212" cy="36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257175" marR="0" lvl="0" indent="-257175"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400" b="0" i="0" u="none" strike="noStrike" kern="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Analytics to plan and operate networks </a:t>
            </a:r>
          </a:p>
        </p:txBody>
      </p:sp>
      <p:pic>
        <p:nvPicPr>
          <p:cNvPr id="16" name="Picture 15">
            <a:extLst>
              <a:ext uri="{FF2B5EF4-FFF2-40B4-BE49-F238E27FC236}">
                <a16:creationId xmlns:a16="http://schemas.microsoft.com/office/drawing/2014/main" id="{03A50EB4-C232-6949-8EA5-67F6425E58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59634" y="2855636"/>
            <a:ext cx="1385701" cy="1037569"/>
          </a:xfrm>
          <a:prstGeom prst="rect">
            <a:avLst/>
          </a:prstGeom>
        </p:spPr>
      </p:pic>
      <p:pic>
        <p:nvPicPr>
          <p:cNvPr id="20" name="Picture 19">
            <a:extLst>
              <a:ext uri="{FF2B5EF4-FFF2-40B4-BE49-F238E27FC236}">
                <a16:creationId xmlns:a16="http://schemas.microsoft.com/office/drawing/2014/main" id="{F3C4D7BB-8648-8947-A5E6-3FA2A639843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20458" y="2916110"/>
            <a:ext cx="1224170" cy="916620"/>
          </a:xfrm>
          <a:prstGeom prst="rect">
            <a:avLst/>
          </a:prstGeom>
        </p:spPr>
      </p:pic>
      <p:grpSp>
        <p:nvGrpSpPr>
          <p:cNvPr id="33" name="Group 32">
            <a:extLst>
              <a:ext uri="{FF2B5EF4-FFF2-40B4-BE49-F238E27FC236}">
                <a16:creationId xmlns:a16="http://schemas.microsoft.com/office/drawing/2014/main" id="{E7434D3E-CE2B-C04E-9010-793018AB3924}"/>
              </a:ext>
            </a:extLst>
          </p:cNvPr>
          <p:cNvGrpSpPr/>
          <p:nvPr/>
        </p:nvGrpSpPr>
        <p:grpSpPr>
          <a:xfrm>
            <a:off x="473640" y="771550"/>
            <a:ext cx="3617052" cy="1017690"/>
            <a:chOff x="379406" y="3337402"/>
            <a:chExt cx="3750264" cy="1017690"/>
          </a:xfrm>
        </p:grpSpPr>
        <p:sp>
          <p:nvSpPr>
            <p:cNvPr id="21" name="Rectangle 20">
              <a:extLst>
                <a:ext uri="{FF2B5EF4-FFF2-40B4-BE49-F238E27FC236}">
                  <a16:creationId xmlns:a16="http://schemas.microsoft.com/office/drawing/2014/main" id="{E352B9E2-3E8E-A544-BB7C-51600F4CB92A}"/>
                </a:ext>
              </a:extLst>
            </p:cNvPr>
            <p:cNvSpPr/>
            <p:nvPr/>
          </p:nvSpPr>
          <p:spPr bwMode="auto">
            <a:xfrm>
              <a:off x="435671" y="3660388"/>
              <a:ext cx="586310" cy="432060"/>
            </a:xfrm>
            <a:prstGeom prst="rect">
              <a:avLst/>
            </a:prstGeom>
            <a:solidFill>
              <a:srgbClr val="93CF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87FFC345-64D7-8C4E-83F3-4CF22C7B37BC}"/>
                </a:ext>
              </a:extLst>
            </p:cNvPr>
            <p:cNvSpPr/>
            <p:nvPr/>
          </p:nvSpPr>
          <p:spPr bwMode="auto">
            <a:xfrm>
              <a:off x="1043510" y="3650487"/>
              <a:ext cx="2016280" cy="43206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FC6445E2-0414-AE42-85B1-A858D586CDA0}"/>
                </a:ext>
              </a:extLst>
            </p:cNvPr>
            <p:cNvSpPr/>
            <p:nvPr/>
          </p:nvSpPr>
          <p:spPr bwMode="auto">
            <a:xfrm>
              <a:off x="3081319" y="3650487"/>
              <a:ext cx="465030" cy="43206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19017D30-1ECC-8247-B028-8F7BA51A2368}"/>
                </a:ext>
              </a:extLst>
            </p:cNvPr>
            <p:cNvSpPr/>
            <p:nvPr/>
          </p:nvSpPr>
          <p:spPr bwMode="auto">
            <a:xfrm>
              <a:off x="3567878" y="3651900"/>
              <a:ext cx="465030" cy="43206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8E39DD4C-FDA6-8C45-BCFD-2786692400C1}"/>
                </a:ext>
              </a:extLst>
            </p:cNvPr>
            <p:cNvSpPr txBox="1"/>
            <p:nvPr/>
          </p:nvSpPr>
          <p:spPr>
            <a:xfrm>
              <a:off x="379406" y="4082547"/>
              <a:ext cx="595035" cy="246221"/>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Identify</a:t>
              </a:r>
            </a:p>
          </p:txBody>
        </p:sp>
        <p:sp>
          <p:nvSpPr>
            <p:cNvPr id="26" name="TextBox 25">
              <a:extLst>
                <a:ext uri="{FF2B5EF4-FFF2-40B4-BE49-F238E27FC236}">
                  <a16:creationId xmlns:a16="http://schemas.microsoft.com/office/drawing/2014/main" id="{289C3C15-3B5E-7C4E-B028-C2DFA90F30CA}"/>
                </a:ext>
              </a:extLst>
            </p:cNvPr>
            <p:cNvSpPr txBox="1"/>
            <p:nvPr/>
          </p:nvSpPr>
          <p:spPr>
            <a:xfrm>
              <a:off x="1633645" y="4092448"/>
              <a:ext cx="503664" cy="246221"/>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Know</a:t>
              </a:r>
            </a:p>
          </p:txBody>
        </p:sp>
        <p:sp>
          <p:nvSpPr>
            <p:cNvPr id="27" name="TextBox 26">
              <a:extLst>
                <a:ext uri="{FF2B5EF4-FFF2-40B4-BE49-F238E27FC236}">
                  <a16:creationId xmlns:a16="http://schemas.microsoft.com/office/drawing/2014/main" id="{1F0B8811-1E4A-2445-96C7-3C75F3B0A2AD}"/>
                </a:ext>
              </a:extLst>
            </p:cNvPr>
            <p:cNvSpPr txBox="1"/>
            <p:nvPr/>
          </p:nvSpPr>
          <p:spPr>
            <a:xfrm>
              <a:off x="3118909" y="4108871"/>
              <a:ext cx="356188" cy="246221"/>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Fix</a:t>
              </a:r>
            </a:p>
          </p:txBody>
        </p:sp>
        <p:sp>
          <p:nvSpPr>
            <p:cNvPr id="28" name="TextBox 27">
              <a:extLst>
                <a:ext uri="{FF2B5EF4-FFF2-40B4-BE49-F238E27FC236}">
                  <a16:creationId xmlns:a16="http://schemas.microsoft.com/office/drawing/2014/main" id="{EB36A8BC-DD28-B040-B8E3-1A7C7A4AD7A9}"/>
                </a:ext>
              </a:extLst>
            </p:cNvPr>
            <p:cNvSpPr txBox="1"/>
            <p:nvPr/>
          </p:nvSpPr>
          <p:spPr>
            <a:xfrm>
              <a:off x="3617991" y="4108797"/>
              <a:ext cx="511679" cy="246221"/>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Verify</a:t>
              </a:r>
            </a:p>
          </p:txBody>
        </p:sp>
        <p:sp>
          <p:nvSpPr>
            <p:cNvPr id="29" name="TextBox 28">
              <a:extLst>
                <a:ext uri="{FF2B5EF4-FFF2-40B4-BE49-F238E27FC236}">
                  <a16:creationId xmlns:a16="http://schemas.microsoft.com/office/drawing/2014/main" id="{0E6AE32B-352E-1A4E-8F0A-56AE952B2928}"/>
                </a:ext>
              </a:extLst>
            </p:cNvPr>
            <p:cNvSpPr txBox="1"/>
            <p:nvPr/>
          </p:nvSpPr>
          <p:spPr>
            <a:xfrm>
              <a:off x="1600903" y="3337402"/>
              <a:ext cx="1369286" cy="246221"/>
            </a:xfrm>
            <a:prstGeom prst="rect">
              <a:avLst/>
            </a:prstGeom>
            <a:noFill/>
          </p:spPr>
          <p:txBody>
            <a:bodyPr wrap="non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555B">
                      <a:lumMod val="50000"/>
                    </a:srgbClr>
                  </a:solidFill>
                  <a:effectLst/>
                  <a:uLnTx/>
                  <a:uFillTx/>
                  <a:latin typeface="Arial" panose="020B0604020202020204" pitchFamily="34" charset="0"/>
                  <a:ea typeface="+mn-ea"/>
                  <a:cs typeface="Arial" panose="020B0604020202020204" pitchFamily="34" charset="0"/>
                </a:rPr>
                <a:t>Mean time to Repair </a:t>
              </a:r>
            </a:p>
          </p:txBody>
        </p:sp>
        <p:sp>
          <p:nvSpPr>
            <p:cNvPr id="31" name="Right Bracket 30">
              <a:extLst>
                <a:ext uri="{FF2B5EF4-FFF2-40B4-BE49-F238E27FC236}">
                  <a16:creationId xmlns:a16="http://schemas.microsoft.com/office/drawing/2014/main" id="{67A64C2C-33E9-4342-B727-D704CC901478}"/>
                </a:ext>
              </a:extLst>
            </p:cNvPr>
            <p:cNvSpPr/>
            <p:nvPr/>
          </p:nvSpPr>
          <p:spPr bwMode="auto">
            <a:xfrm rot="16200000">
              <a:off x="2170373" y="1824601"/>
              <a:ext cx="62111" cy="3485483"/>
            </a:xfrm>
            <a:prstGeom prst="rightBracket">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grpSp>
      <p:sp>
        <p:nvSpPr>
          <p:cNvPr id="35" name="Down Arrow 34">
            <a:extLst>
              <a:ext uri="{FF2B5EF4-FFF2-40B4-BE49-F238E27FC236}">
                <a16:creationId xmlns:a16="http://schemas.microsoft.com/office/drawing/2014/main" id="{C5F43FB2-37FF-304F-9EDE-699E427E8CFD}"/>
              </a:ext>
            </a:extLst>
          </p:cNvPr>
          <p:cNvSpPr/>
          <p:nvPr/>
        </p:nvSpPr>
        <p:spPr bwMode="auto">
          <a:xfrm>
            <a:off x="7939067" y="3647011"/>
            <a:ext cx="322845" cy="447403"/>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sp>
        <p:nvSpPr>
          <p:cNvPr id="36" name="Rectangle 35">
            <a:extLst>
              <a:ext uri="{FF2B5EF4-FFF2-40B4-BE49-F238E27FC236}">
                <a16:creationId xmlns:a16="http://schemas.microsoft.com/office/drawing/2014/main" id="{9B739308-24B2-B644-A97D-5F9EA8154A58}"/>
              </a:ext>
            </a:extLst>
          </p:cNvPr>
          <p:cNvSpPr/>
          <p:nvPr/>
        </p:nvSpPr>
        <p:spPr bwMode="auto">
          <a:xfrm>
            <a:off x="276465" y="818464"/>
            <a:ext cx="4079505" cy="94904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sp>
        <p:nvSpPr>
          <p:cNvPr id="37" name="Rectangle 36">
            <a:extLst>
              <a:ext uri="{FF2B5EF4-FFF2-40B4-BE49-F238E27FC236}">
                <a16:creationId xmlns:a16="http://schemas.microsoft.com/office/drawing/2014/main" id="{28DE2B3B-2E8A-A64D-ABC0-FEA1C6F2A441}"/>
              </a:ext>
            </a:extLst>
          </p:cNvPr>
          <p:cNvSpPr/>
          <p:nvPr/>
        </p:nvSpPr>
        <p:spPr bwMode="auto">
          <a:xfrm>
            <a:off x="301349" y="1831249"/>
            <a:ext cx="4044902" cy="219099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sp>
        <p:nvSpPr>
          <p:cNvPr id="38" name="Rectangle 37">
            <a:extLst>
              <a:ext uri="{FF2B5EF4-FFF2-40B4-BE49-F238E27FC236}">
                <a16:creationId xmlns:a16="http://schemas.microsoft.com/office/drawing/2014/main" id="{E5281F46-87E7-714E-836E-98393E9546D7}"/>
              </a:ext>
            </a:extLst>
          </p:cNvPr>
          <p:cNvSpPr/>
          <p:nvPr/>
        </p:nvSpPr>
        <p:spPr bwMode="auto">
          <a:xfrm>
            <a:off x="4425253" y="807953"/>
            <a:ext cx="4584956" cy="179669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sp>
        <p:nvSpPr>
          <p:cNvPr id="39" name="Rectangle 38">
            <a:extLst>
              <a:ext uri="{FF2B5EF4-FFF2-40B4-BE49-F238E27FC236}">
                <a16:creationId xmlns:a16="http://schemas.microsoft.com/office/drawing/2014/main" id="{05A879CC-570C-9A42-9BDF-5E033C2E22B9}"/>
              </a:ext>
            </a:extLst>
          </p:cNvPr>
          <p:cNvSpPr/>
          <p:nvPr/>
        </p:nvSpPr>
        <p:spPr bwMode="auto">
          <a:xfrm>
            <a:off x="4427980" y="2677301"/>
            <a:ext cx="4584956" cy="119341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srgbClr val="606A74"/>
              </a:solidFill>
              <a:effectLst/>
              <a:uLnTx/>
              <a:uFillTx/>
              <a:latin typeface="TheSansOffice"/>
              <a:ea typeface="+mn-ea"/>
              <a:cs typeface="+mn-cs"/>
            </a:endParaRPr>
          </a:p>
        </p:txBody>
      </p:sp>
    </p:spTree>
    <p:extLst>
      <p:ext uri="{BB962C8B-B14F-4D97-AF65-F5344CB8AC3E}">
        <p14:creationId xmlns:p14="http://schemas.microsoft.com/office/powerpoint/2010/main" val="162779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913F-4745-3149-8108-DCCFCC7DA710}"/>
              </a:ext>
            </a:extLst>
          </p:cNvPr>
          <p:cNvSpPr>
            <a:spLocks noGrp="1"/>
          </p:cNvSpPr>
          <p:nvPr>
            <p:ph type="title"/>
          </p:nvPr>
        </p:nvSpPr>
        <p:spPr/>
        <p:txBody>
          <a:bodyPr/>
          <a:lstStyle/>
          <a:p>
            <a:r>
              <a:rPr lang="en-US" dirty="0"/>
              <a:t>Network Management</a:t>
            </a:r>
          </a:p>
        </p:txBody>
      </p:sp>
      <p:sp>
        <p:nvSpPr>
          <p:cNvPr id="3" name="Content Placeholder 2">
            <a:extLst>
              <a:ext uri="{FF2B5EF4-FFF2-40B4-BE49-F238E27FC236}">
                <a16:creationId xmlns:a16="http://schemas.microsoft.com/office/drawing/2014/main" id="{6333C1DA-F599-564F-A1A2-B0C0B82CCE05}"/>
              </a:ext>
            </a:extLst>
          </p:cNvPr>
          <p:cNvSpPr>
            <a:spLocks noGrp="1"/>
          </p:cNvSpPr>
          <p:nvPr>
            <p:ph idx="4294967295"/>
          </p:nvPr>
        </p:nvSpPr>
        <p:spPr>
          <a:xfrm>
            <a:off x="353675" y="1058863"/>
            <a:ext cx="1975028" cy="166199"/>
          </a:xfrm>
        </p:spPr>
        <p:txBody>
          <a:bodyPr wrap="square" rIns="0" bIns="0">
            <a:spAutoFit/>
          </a:bodyPr>
          <a:lstStyle/>
          <a:p>
            <a:pPr marL="0" indent="0">
              <a:buNone/>
            </a:pPr>
            <a:r>
              <a:rPr lang="en-US" sz="1200" dirty="0">
                <a:latin typeface="+mn-lt"/>
              </a:rPr>
              <a:t>Visual root cause analysis</a:t>
            </a:r>
          </a:p>
        </p:txBody>
      </p:sp>
      <p:sp>
        <p:nvSpPr>
          <p:cNvPr id="7" name="Content Placeholder 2">
            <a:extLst>
              <a:ext uri="{FF2B5EF4-FFF2-40B4-BE49-F238E27FC236}">
                <a16:creationId xmlns:a16="http://schemas.microsoft.com/office/drawing/2014/main" id="{1513F952-FBB4-6644-8085-F6B89B281C88}"/>
              </a:ext>
            </a:extLst>
          </p:cNvPr>
          <p:cNvSpPr txBox="1">
            <a:spLocks/>
          </p:cNvSpPr>
          <p:nvPr/>
        </p:nvSpPr>
        <p:spPr bwMode="auto">
          <a:xfrm>
            <a:off x="3242541" y="994230"/>
            <a:ext cx="1336263" cy="230832"/>
          </a:xfrm>
          <a:prstGeom prst="rect">
            <a:avLst/>
          </a:prstGeom>
          <a:noFill/>
          <a:ln w="9525">
            <a:noFill/>
            <a:miter lim="800000"/>
            <a:headEnd/>
            <a:tailEnd/>
          </a:ln>
        </p:spPr>
        <p:txBody>
          <a:bodyPr vert="horz" wrap="square" lIns="91440" tIns="45720" rIns="0" bIns="0" numCol="1" anchor="t" anchorCtr="0" compatLnSpc="1">
            <a:prstTxWarp prst="textNoShape">
              <a:avLst/>
            </a:prstTxWarp>
            <a:spAutoFit/>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1200" b="0" i="0" u="none" strike="noStrike" kern="0" cap="none" spc="0" normalizeH="0" baseline="0" noProof="0" dirty="0">
                <a:ln>
                  <a:noFill/>
                </a:ln>
                <a:solidFill>
                  <a:srgbClr val="4E555B">
                    <a:lumMod val="50000"/>
                  </a:srgbClr>
                </a:solidFill>
                <a:effectLst/>
                <a:uLnTx/>
                <a:uFillTx/>
                <a:latin typeface="+mn-lt"/>
                <a:ea typeface="+mn-ea"/>
                <a:cs typeface="Arial" panose="020B0604020202020204" pitchFamily="34" charset="0"/>
              </a:rPr>
              <a:t>WAN overview</a:t>
            </a:r>
          </a:p>
        </p:txBody>
      </p:sp>
      <p:sp>
        <p:nvSpPr>
          <p:cNvPr id="15" name="Content Placeholder 2">
            <a:extLst>
              <a:ext uri="{FF2B5EF4-FFF2-40B4-BE49-F238E27FC236}">
                <a16:creationId xmlns:a16="http://schemas.microsoft.com/office/drawing/2014/main" id="{EEEB964E-7D0B-364F-847F-911F0DC1CCE8}"/>
              </a:ext>
            </a:extLst>
          </p:cNvPr>
          <p:cNvSpPr txBox="1">
            <a:spLocks/>
          </p:cNvSpPr>
          <p:nvPr/>
        </p:nvSpPr>
        <p:spPr bwMode="auto">
          <a:xfrm>
            <a:off x="5929935" y="994230"/>
            <a:ext cx="2890215" cy="415498"/>
          </a:xfrm>
          <a:prstGeom prst="rect">
            <a:avLst/>
          </a:prstGeom>
          <a:noFill/>
          <a:ln w="9525">
            <a:noFill/>
            <a:miter lim="800000"/>
            <a:headEnd/>
            <a:tailEnd/>
          </a:ln>
        </p:spPr>
        <p:txBody>
          <a:bodyPr vert="horz" wrap="square" lIns="91440" tIns="45720" rIns="0" bIns="0" numCol="1" anchor="t" anchorCtr="0" compatLnSpc="1">
            <a:prstTxWarp prst="textNoShape">
              <a:avLst/>
            </a:prstTxWarp>
            <a:spAutoFit/>
          </a:bodyPr>
          <a:lstStyle>
            <a:lvl1pPr marL="257175" indent="-257175"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ea typeface="+mn-ea"/>
                <a:cs typeface="Arial" panose="020B0604020202020204" pitchFamily="34" charset="0"/>
              </a:defRPr>
            </a:lvl1pPr>
            <a:lvl2pPr marL="557213" indent="-214313" algn="l" rtl="0" eaLnBrk="1" fontAlgn="base" hangingPunct="1">
              <a:spcBef>
                <a:spcPct val="20000"/>
              </a:spcBef>
              <a:spcAft>
                <a:spcPct val="0"/>
              </a:spcAft>
              <a:buFont typeface="Wingdings" pitchFamily="2" charset="2"/>
              <a:buChar char="§"/>
              <a:defRPr sz="1500">
                <a:solidFill>
                  <a:schemeClr val="bg2">
                    <a:lumMod val="50000"/>
                  </a:schemeClr>
                </a:solidFill>
                <a:latin typeface="Arial" panose="020B0604020202020204" pitchFamily="34" charset="0"/>
                <a:cs typeface="Arial" panose="020B0604020202020204" pitchFamily="34" charset="0"/>
              </a:defRPr>
            </a:lvl2pPr>
            <a:lvl3pPr marL="857250" indent="-171450" algn="l" rtl="0" eaLnBrk="1" fontAlgn="base" hangingPunct="1">
              <a:spcBef>
                <a:spcPct val="20000"/>
              </a:spcBef>
              <a:spcAft>
                <a:spcPct val="0"/>
              </a:spcAft>
              <a:buFont typeface="Wingdings" pitchFamily="2" charset="2"/>
              <a:buChar char="§"/>
              <a:defRPr sz="1800">
                <a:solidFill>
                  <a:schemeClr val="bg2">
                    <a:lumMod val="50000"/>
                  </a:schemeClr>
                </a:solidFill>
                <a:latin typeface="Arial" panose="020B0604020202020204" pitchFamily="34" charset="0"/>
                <a:cs typeface="Arial" panose="020B0604020202020204" pitchFamily="34" charset="0"/>
              </a:defRPr>
            </a:lvl3pPr>
            <a:lvl4pPr marL="12001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4pPr>
            <a:lvl5pPr marL="1543050" indent="-171450" algn="l" rtl="0" eaLnBrk="1" fontAlgn="base" hangingPunct="1">
              <a:spcBef>
                <a:spcPct val="20000"/>
              </a:spcBef>
              <a:spcAft>
                <a:spcPct val="0"/>
              </a:spcAft>
              <a:buFont typeface="Wingdings" pitchFamily="2" charset="2"/>
              <a:buChar char="§"/>
              <a:defRPr sz="1200">
                <a:solidFill>
                  <a:schemeClr val="bg2">
                    <a:lumMod val="50000"/>
                  </a:schemeClr>
                </a:solidFill>
                <a:latin typeface="Arial" panose="020B0604020202020204" pitchFamily="34" charset="0"/>
                <a:cs typeface="Arial" panose="020B0604020202020204" pitchFamily="34" charset="0"/>
              </a:defRPr>
            </a:lvl5pPr>
            <a:lvl6pPr marL="1885950" indent="-171450" algn="l" rtl="0" eaLnBrk="1" fontAlgn="base" hangingPunct="1">
              <a:spcBef>
                <a:spcPct val="20000"/>
              </a:spcBef>
              <a:spcAft>
                <a:spcPct val="0"/>
              </a:spcAft>
              <a:buFont typeface="Wingdings" pitchFamily="2" charset="2"/>
              <a:buChar char="§"/>
              <a:defRPr sz="1200">
                <a:solidFill>
                  <a:schemeClr val="tx1"/>
                </a:solidFill>
                <a:latin typeface="+mn-lt"/>
              </a:defRPr>
            </a:lvl6pPr>
            <a:lvl7pPr marL="2228850" indent="-171450" algn="l" rtl="0" eaLnBrk="1" fontAlgn="base" hangingPunct="1">
              <a:spcBef>
                <a:spcPct val="20000"/>
              </a:spcBef>
              <a:spcAft>
                <a:spcPct val="0"/>
              </a:spcAft>
              <a:buFont typeface="Wingdings" pitchFamily="2" charset="2"/>
              <a:buChar char="§"/>
              <a:defRPr sz="1200">
                <a:solidFill>
                  <a:schemeClr val="tx1"/>
                </a:solidFill>
                <a:latin typeface="+mn-lt"/>
              </a:defRPr>
            </a:lvl7pPr>
            <a:lvl8pPr marL="2571750" indent="-171450" algn="l" rtl="0" eaLnBrk="1" fontAlgn="base" hangingPunct="1">
              <a:spcBef>
                <a:spcPct val="20000"/>
              </a:spcBef>
              <a:spcAft>
                <a:spcPct val="0"/>
              </a:spcAft>
              <a:buFont typeface="Wingdings" pitchFamily="2" charset="2"/>
              <a:buChar char="§"/>
              <a:defRPr sz="1200">
                <a:solidFill>
                  <a:schemeClr val="tx1"/>
                </a:solidFill>
                <a:latin typeface="+mn-lt"/>
              </a:defRPr>
            </a:lvl8pPr>
            <a:lvl9pPr marL="2914650" indent="-171450" algn="l" rtl="0" eaLnBrk="1" fontAlgn="base" hangingPunct="1">
              <a:spcBef>
                <a:spcPct val="20000"/>
              </a:spcBef>
              <a:spcAft>
                <a:spcPct val="0"/>
              </a:spcAft>
              <a:buFont typeface="Wingdings" pitchFamily="2" charset="2"/>
              <a:buChar char="§"/>
              <a:defRPr sz="12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1200" b="0" i="0" u="none" strike="noStrike" kern="0" cap="none" spc="0" normalizeH="0" baseline="0" noProof="0" dirty="0">
                <a:ln>
                  <a:noFill/>
                </a:ln>
                <a:solidFill>
                  <a:srgbClr val="4E555B">
                    <a:lumMod val="50000"/>
                  </a:srgbClr>
                </a:solidFill>
                <a:effectLst/>
                <a:uLnTx/>
                <a:uFillTx/>
                <a:latin typeface="+mn-lt"/>
                <a:ea typeface="+mn-ea"/>
                <a:cs typeface="Arial" panose="020B0604020202020204" pitchFamily="34" charset="0"/>
              </a:rPr>
              <a:t>Link contexts with application traffic &amp; device health</a:t>
            </a:r>
          </a:p>
        </p:txBody>
      </p:sp>
      <p:grpSp>
        <p:nvGrpSpPr>
          <p:cNvPr id="5" name="Group 4">
            <a:extLst>
              <a:ext uri="{FF2B5EF4-FFF2-40B4-BE49-F238E27FC236}">
                <a16:creationId xmlns:a16="http://schemas.microsoft.com/office/drawing/2014/main" id="{0CF11F99-403D-4588-B7A4-97FF8E9AF4EB}"/>
              </a:ext>
            </a:extLst>
          </p:cNvPr>
          <p:cNvGrpSpPr/>
          <p:nvPr/>
        </p:nvGrpSpPr>
        <p:grpSpPr>
          <a:xfrm>
            <a:off x="323409" y="1563638"/>
            <a:ext cx="8496741" cy="3312368"/>
            <a:chOff x="323409" y="1171799"/>
            <a:chExt cx="8827829" cy="3753110"/>
          </a:xfrm>
        </p:grpSpPr>
        <p:pic>
          <p:nvPicPr>
            <p:cNvPr id="4" name="Picture 6">
              <a:extLst>
                <a:ext uri="{FF2B5EF4-FFF2-40B4-BE49-F238E27FC236}">
                  <a16:creationId xmlns:a16="http://schemas.microsoft.com/office/drawing/2014/main" id="{44EEAF3C-2F1C-784D-A828-863BC26E5D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8912" y="3579862"/>
              <a:ext cx="6866176" cy="134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CF0C048C-773E-204B-A317-B8BDA94BCF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409" y="1171800"/>
              <a:ext cx="2919131" cy="2244187"/>
            </a:xfrm>
            <a:prstGeom prst="rect">
              <a:avLst/>
            </a:prstGeom>
          </p:spPr>
        </p:pic>
        <p:pic>
          <p:nvPicPr>
            <p:cNvPr id="9" name="Picture 8">
              <a:extLst>
                <a:ext uri="{FF2B5EF4-FFF2-40B4-BE49-F238E27FC236}">
                  <a16:creationId xmlns:a16="http://schemas.microsoft.com/office/drawing/2014/main" id="{F92B62EC-35FE-FE46-8ADD-2B5F55AF5C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0580" y="1171799"/>
              <a:ext cx="2783783" cy="1430017"/>
            </a:xfrm>
            <a:prstGeom prst="rect">
              <a:avLst/>
            </a:prstGeom>
          </p:spPr>
        </p:pic>
        <p:pic>
          <p:nvPicPr>
            <p:cNvPr id="14" name="Picture 13">
              <a:extLst>
                <a:ext uri="{FF2B5EF4-FFF2-40B4-BE49-F238E27FC236}">
                  <a16:creationId xmlns:a16="http://schemas.microsoft.com/office/drawing/2014/main" id="{96EA6C59-D728-7E4C-B959-E053E9E377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4523" y="1220885"/>
              <a:ext cx="2813777" cy="1380931"/>
            </a:xfrm>
            <a:prstGeom prst="rect">
              <a:avLst/>
            </a:prstGeom>
          </p:spPr>
        </p:pic>
        <p:pic>
          <p:nvPicPr>
            <p:cNvPr id="17" name="Picture 16">
              <a:extLst>
                <a:ext uri="{FF2B5EF4-FFF2-40B4-BE49-F238E27FC236}">
                  <a16:creationId xmlns:a16="http://schemas.microsoft.com/office/drawing/2014/main" id="{975C8042-0B7D-0147-8820-D996C6FAE3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9840" y="2601816"/>
              <a:ext cx="5731398" cy="1195913"/>
            </a:xfrm>
            <a:prstGeom prst="rect">
              <a:avLst/>
            </a:prstGeom>
          </p:spPr>
        </p:pic>
      </p:grpSp>
    </p:spTree>
    <p:extLst>
      <p:ext uri="{BB962C8B-B14F-4D97-AF65-F5344CB8AC3E}">
        <p14:creationId xmlns:p14="http://schemas.microsoft.com/office/powerpoint/2010/main" val="48302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4285-2F4A-4C44-A38C-B09D005EA370}"/>
              </a:ext>
            </a:extLst>
          </p:cNvPr>
          <p:cNvSpPr>
            <a:spLocks noGrp="1"/>
          </p:cNvSpPr>
          <p:nvPr>
            <p:ph type="title"/>
          </p:nvPr>
        </p:nvSpPr>
        <p:spPr/>
        <p:txBody>
          <a:bodyPr/>
          <a:lstStyle/>
          <a:p>
            <a:r>
              <a:rPr lang="en-US" dirty="0"/>
              <a:t>Management Network – Reliable monitoring</a:t>
            </a:r>
          </a:p>
        </p:txBody>
      </p:sp>
      <p:sp>
        <p:nvSpPr>
          <p:cNvPr id="4" name="Rectangle 3">
            <a:extLst>
              <a:ext uri="{FF2B5EF4-FFF2-40B4-BE49-F238E27FC236}">
                <a16:creationId xmlns:a16="http://schemas.microsoft.com/office/drawing/2014/main" id="{D8A9FEBB-34F9-BE47-A760-FB3878232CD0}"/>
              </a:ext>
            </a:extLst>
          </p:cNvPr>
          <p:cNvSpPr/>
          <p:nvPr/>
        </p:nvSpPr>
        <p:spPr>
          <a:xfrm>
            <a:off x="5076056" y="1058863"/>
            <a:ext cx="3743944" cy="24043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7691" tIns="33845" rIns="67691" bIns="33845">
            <a:spAutoFit/>
          </a:bodyPr>
          <a:lstStyle/>
          <a:p>
            <a:pPr marL="282039" indent="-282039" defTabSz="676911">
              <a:lnSpc>
                <a:spcPct val="150000"/>
              </a:lnSpc>
              <a:spcBef>
                <a:spcPts val="600"/>
              </a:spcBef>
              <a:buFont typeface="Wingdings" panose="05000000000000000000" pitchFamily="2" charset="2"/>
              <a:buChar char="§"/>
            </a:pPr>
            <a:r>
              <a:rPr lang="en-US" sz="1200" dirty="0" err="1">
                <a:solidFill>
                  <a:srgbClr val="595959"/>
                </a:solidFill>
                <a:ea typeface="Segoe UI" panose="020B0502040204020203" pitchFamily="34" charset="0"/>
                <a:cs typeface="Arial" panose="020B0604020202020204" pitchFamily="34" charset="0"/>
              </a:rPr>
              <a:t>OOB</a:t>
            </a:r>
            <a:r>
              <a:rPr lang="en-US" sz="1200" dirty="0">
                <a:solidFill>
                  <a:srgbClr val="595959"/>
                </a:solidFill>
                <a:ea typeface="Segoe UI" panose="020B0502040204020203" pitchFamily="34" charset="0"/>
                <a:cs typeface="Arial" panose="020B0604020202020204" pitchFamily="34" charset="0"/>
              </a:rPr>
              <a:t> Management network is designed to be separate &amp; secure with monitoring capabilities from </a:t>
            </a:r>
            <a:r>
              <a:rPr lang="en-US" sz="1200" dirty="0" err="1">
                <a:solidFill>
                  <a:srgbClr val="595959"/>
                </a:solidFill>
                <a:ea typeface="Segoe UI" panose="020B0502040204020203" pitchFamily="34" charset="0"/>
                <a:cs typeface="Arial" panose="020B0604020202020204" pitchFamily="34" charset="0"/>
              </a:rPr>
              <a:t>TSL</a:t>
            </a:r>
            <a:r>
              <a:rPr lang="en-US" sz="1200" dirty="0">
                <a:solidFill>
                  <a:srgbClr val="595959"/>
                </a:solidFill>
                <a:ea typeface="Segoe UI" panose="020B0502040204020203" pitchFamily="34" charset="0"/>
                <a:cs typeface="Arial" panose="020B0604020202020204" pitchFamily="34" charset="0"/>
              </a:rPr>
              <a:t> ITS premise to Sify DC &amp; </a:t>
            </a:r>
            <a:r>
              <a:rPr lang="en-US" sz="1200" dirty="0" err="1">
                <a:solidFill>
                  <a:srgbClr val="595959"/>
                </a:solidFill>
                <a:ea typeface="Segoe UI" panose="020B0502040204020203" pitchFamily="34" charset="0"/>
                <a:cs typeface="Arial" panose="020B0604020202020204" pitchFamily="34" charset="0"/>
              </a:rPr>
              <a:t>DR</a:t>
            </a:r>
            <a:r>
              <a:rPr lang="en-US" sz="1200" dirty="0">
                <a:solidFill>
                  <a:srgbClr val="595959"/>
                </a:solidFill>
                <a:ea typeface="Segoe UI" panose="020B0502040204020203" pitchFamily="34" charset="0"/>
                <a:cs typeface="Arial" panose="020B0604020202020204" pitchFamily="34" charset="0"/>
              </a:rPr>
              <a:t> ends. </a:t>
            </a:r>
          </a:p>
          <a:p>
            <a:pPr marL="282039" indent="-282039" defTabSz="676911">
              <a:lnSpc>
                <a:spcPct val="150000"/>
              </a:lnSpc>
              <a:spcBef>
                <a:spcPts val="600"/>
              </a:spcBef>
              <a:buFont typeface="Wingdings" panose="05000000000000000000" pitchFamily="2" charset="2"/>
              <a:buChar char="§"/>
            </a:pPr>
            <a:r>
              <a:rPr lang="en-US" sz="1200" dirty="0">
                <a:solidFill>
                  <a:srgbClr val="595959"/>
                </a:solidFill>
                <a:ea typeface="Segoe UI" panose="020B0502040204020203" pitchFamily="34" charset="0"/>
                <a:cs typeface="Arial" panose="020B0604020202020204" pitchFamily="34" charset="0"/>
              </a:rPr>
              <a:t>Traffic separation on Sify MPLS is done by dedicated </a:t>
            </a:r>
            <a:r>
              <a:rPr lang="en-US" sz="1200" dirty="0" err="1">
                <a:solidFill>
                  <a:srgbClr val="595959"/>
                </a:solidFill>
                <a:ea typeface="Segoe UI" panose="020B0502040204020203" pitchFamily="34" charset="0"/>
                <a:cs typeface="Arial" panose="020B0604020202020204" pitchFamily="34" charset="0"/>
              </a:rPr>
              <a:t>VRF</a:t>
            </a:r>
            <a:r>
              <a:rPr lang="en-US" sz="1200" dirty="0">
                <a:solidFill>
                  <a:srgbClr val="595959"/>
                </a:solidFill>
                <a:ea typeface="Segoe UI" panose="020B0502040204020203" pitchFamily="34" charset="0"/>
                <a:cs typeface="Arial" panose="020B0604020202020204" pitchFamily="34" charset="0"/>
              </a:rPr>
              <a:t> connecting </a:t>
            </a:r>
            <a:r>
              <a:rPr lang="en-US" sz="1200" dirty="0" err="1">
                <a:solidFill>
                  <a:srgbClr val="595959"/>
                </a:solidFill>
                <a:ea typeface="Segoe UI" panose="020B0502040204020203" pitchFamily="34" charset="0"/>
                <a:cs typeface="Arial" panose="020B0604020202020204" pitchFamily="34" charset="0"/>
              </a:rPr>
              <a:t>TSL</a:t>
            </a:r>
            <a:r>
              <a:rPr lang="en-US" sz="1200" dirty="0">
                <a:solidFill>
                  <a:srgbClr val="595959"/>
                </a:solidFill>
                <a:ea typeface="Segoe UI" panose="020B0502040204020203" pitchFamily="34" charset="0"/>
                <a:cs typeface="Arial" panose="020B0604020202020204" pitchFamily="34" charset="0"/>
              </a:rPr>
              <a:t> infrastructure to Sify MS-NOC.</a:t>
            </a:r>
          </a:p>
          <a:p>
            <a:pPr marL="282039" indent="-282039" defTabSz="676911">
              <a:lnSpc>
                <a:spcPct val="150000"/>
              </a:lnSpc>
              <a:spcBef>
                <a:spcPts val="600"/>
              </a:spcBef>
              <a:buFont typeface="Wingdings" panose="05000000000000000000" pitchFamily="2" charset="2"/>
              <a:buChar char="§"/>
            </a:pPr>
            <a:r>
              <a:rPr lang="en-US" sz="1200" dirty="0">
                <a:solidFill>
                  <a:srgbClr val="595959"/>
                </a:solidFill>
                <a:ea typeface="Segoe UI" panose="020B0502040204020203" pitchFamily="34" charset="0"/>
                <a:cs typeface="Arial" panose="020B0604020202020204" pitchFamily="34" charset="0"/>
              </a:rPr>
              <a:t>Two OOB Links terminating on dual routers to connect TSL ITS &amp; Print locations to Sify JSR </a:t>
            </a:r>
            <a:r>
              <a:rPr lang="en-US" sz="1200" dirty="0" err="1">
                <a:solidFill>
                  <a:srgbClr val="595959"/>
                </a:solidFill>
                <a:ea typeface="Segoe UI" panose="020B0502040204020203" pitchFamily="34" charset="0"/>
                <a:cs typeface="Arial" panose="020B0604020202020204" pitchFamily="34" charset="0"/>
              </a:rPr>
              <a:t>PoP</a:t>
            </a:r>
            <a:endParaRPr lang="en-US" sz="1200" dirty="0">
              <a:solidFill>
                <a:srgbClr val="595959"/>
              </a:solidFill>
              <a:ea typeface="Segoe UI" panose="020B0502040204020203" pitchFamily="34" charset="0"/>
              <a:cs typeface="Arial" panose="020B0604020202020204" pitchFamily="34" charset="0"/>
            </a:endParaRPr>
          </a:p>
        </p:txBody>
      </p:sp>
      <p:pic>
        <p:nvPicPr>
          <p:cNvPr id="5" name="Picture 2">
            <a:extLst>
              <a:ext uri="{FF2B5EF4-FFF2-40B4-BE49-F238E27FC236}">
                <a16:creationId xmlns:a16="http://schemas.microsoft.com/office/drawing/2014/main" id="{08D7E030-ADFD-3046-BF85-61D6E731C8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4000" y="1058863"/>
            <a:ext cx="4465063" cy="381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86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1958" y="1894202"/>
            <a:ext cx="4977094" cy="2521378"/>
          </a:xfrm>
          <a:prstGeom prst="round2DiagRect">
            <a:avLst/>
          </a:prstGeom>
        </p:spPr>
      </p:pic>
      <p:sp>
        <p:nvSpPr>
          <p:cNvPr id="13" name="TextBox 12"/>
          <p:cNvSpPr txBox="1"/>
          <p:nvPr/>
        </p:nvSpPr>
        <p:spPr>
          <a:xfrm>
            <a:off x="482435" y="2254637"/>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Fault Management</a:t>
            </a:r>
            <a:endParaRPr lang="en-IN" sz="1100" dirty="0">
              <a:solidFill>
                <a:srgbClr val="595959"/>
              </a:solidFill>
              <a:ea typeface="Fujitsu Sans" charset="0"/>
              <a:cs typeface="Fujitsu Sans" charset="0"/>
            </a:endParaRPr>
          </a:p>
        </p:txBody>
      </p:sp>
      <p:sp>
        <p:nvSpPr>
          <p:cNvPr id="14" name="TextBox 13"/>
          <p:cNvSpPr txBox="1"/>
          <p:nvPr/>
        </p:nvSpPr>
        <p:spPr>
          <a:xfrm>
            <a:off x="482435" y="2608746"/>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Perf Mgmt.</a:t>
            </a:r>
            <a:endParaRPr lang="en-IN" sz="1100" dirty="0">
              <a:solidFill>
                <a:srgbClr val="595959"/>
              </a:solidFill>
              <a:ea typeface="Fujitsu Sans" charset="0"/>
              <a:cs typeface="Fujitsu Sans" charset="0"/>
            </a:endParaRPr>
          </a:p>
        </p:txBody>
      </p:sp>
      <p:sp>
        <p:nvSpPr>
          <p:cNvPr id="22" name="TextBox 21"/>
          <p:cNvSpPr txBox="1"/>
          <p:nvPr/>
        </p:nvSpPr>
        <p:spPr>
          <a:xfrm>
            <a:off x="482435" y="2952820"/>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SLA Management </a:t>
            </a:r>
          </a:p>
        </p:txBody>
      </p:sp>
      <p:sp>
        <p:nvSpPr>
          <p:cNvPr id="23" name="TextBox 22"/>
          <p:cNvSpPr txBox="1"/>
          <p:nvPr/>
        </p:nvSpPr>
        <p:spPr>
          <a:xfrm>
            <a:off x="482435" y="3290053"/>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Capacity Mgmt.</a:t>
            </a:r>
          </a:p>
        </p:txBody>
      </p:sp>
      <p:sp>
        <p:nvSpPr>
          <p:cNvPr id="24" name="TextBox 23"/>
          <p:cNvSpPr txBox="1"/>
          <p:nvPr/>
        </p:nvSpPr>
        <p:spPr>
          <a:xfrm>
            <a:off x="472400" y="3627285"/>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Network Security</a:t>
            </a:r>
          </a:p>
        </p:txBody>
      </p:sp>
      <p:sp>
        <p:nvSpPr>
          <p:cNvPr id="25" name="TextBox 24"/>
          <p:cNvSpPr txBox="1"/>
          <p:nvPr/>
        </p:nvSpPr>
        <p:spPr>
          <a:xfrm>
            <a:off x="1951119" y="4474438"/>
            <a:ext cx="701913"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VOICE</a:t>
            </a:r>
            <a:endParaRPr lang="en-IN" sz="1029" b="1" dirty="0">
              <a:solidFill>
                <a:srgbClr val="595959"/>
              </a:solidFill>
              <a:latin typeface="Fujitsu Sans" charset="0"/>
              <a:ea typeface="Fujitsu Sans" charset="0"/>
              <a:cs typeface="Fujitsu Sans" charset="0"/>
            </a:endParaRPr>
          </a:p>
        </p:txBody>
      </p:sp>
      <p:sp>
        <p:nvSpPr>
          <p:cNvPr id="26" name="TextBox 25"/>
          <p:cNvSpPr txBox="1"/>
          <p:nvPr/>
        </p:nvSpPr>
        <p:spPr>
          <a:xfrm>
            <a:off x="2725079" y="4474438"/>
            <a:ext cx="794168"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TELECOM</a:t>
            </a:r>
            <a:endParaRPr lang="en-IN" sz="1029" b="1" dirty="0">
              <a:solidFill>
                <a:srgbClr val="595959"/>
              </a:solidFill>
              <a:latin typeface="Fujitsu Sans" charset="0"/>
              <a:ea typeface="Fujitsu Sans" charset="0"/>
              <a:cs typeface="Fujitsu Sans" charset="0"/>
            </a:endParaRPr>
          </a:p>
        </p:txBody>
      </p:sp>
      <p:sp>
        <p:nvSpPr>
          <p:cNvPr id="27" name="TextBox 26"/>
          <p:cNvSpPr txBox="1"/>
          <p:nvPr/>
        </p:nvSpPr>
        <p:spPr>
          <a:xfrm>
            <a:off x="4635602" y="4474438"/>
            <a:ext cx="859855"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SECURITY</a:t>
            </a:r>
            <a:endParaRPr lang="en-IN" sz="1029" b="1" dirty="0">
              <a:solidFill>
                <a:srgbClr val="595959"/>
              </a:solidFill>
              <a:latin typeface="Fujitsu Sans" charset="0"/>
              <a:ea typeface="Fujitsu Sans" charset="0"/>
              <a:cs typeface="Fujitsu Sans" charset="0"/>
            </a:endParaRPr>
          </a:p>
        </p:txBody>
      </p:sp>
      <p:sp>
        <p:nvSpPr>
          <p:cNvPr id="28" name="TextBox 27"/>
          <p:cNvSpPr txBox="1"/>
          <p:nvPr/>
        </p:nvSpPr>
        <p:spPr>
          <a:xfrm>
            <a:off x="482435" y="1929852"/>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Service desk</a:t>
            </a:r>
          </a:p>
        </p:txBody>
      </p:sp>
      <p:sp>
        <p:nvSpPr>
          <p:cNvPr id="29" name="TextBox 28"/>
          <p:cNvSpPr txBox="1"/>
          <p:nvPr/>
        </p:nvSpPr>
        <p:spPr>
          <a:xfrm>
            <a:off x="474071" y="3970135"/>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Regulatory Mgmt.</a:t>
            </a:r>
          </a:p>
        </p:txBody>
      </p:sp>
      <p:sp>
        <p:nvSpPr>
          <p:cNvPr id="30" name="TextBox 29"/>
          <p:cNvSpPr txBox="1"/>
          <p:nvPr/>
        </p:nvSpPr>
        <p:spPr>
          <a:xfrm>
            <a:off x="467430" y="4305398"/>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Change Mgmt.</a:t>
            </a:r>
          </a:p>
        </p:txBody>
      </p:sp>
      <p:sp>
        <p:nvSpPr>
          <p:cNvPr id="31" name="TextBox 30"/>
          <p:cNvSpPr txBox="1"/>
          <p:nvPr/>
        </p:nvSpPr>
        <p:spPr>
          <a:xfrm>
            <a:off x="7173007" y="2219208"/>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Managed WAN</a:t>
            </a:r>
            <a:endParaRPr lang="en-IN" sz="1100" dirty="0">
              <a:solidFill>
                <a:srgbClr val="595959"/>
              </a:solidFill>
              <a:ea typeface="Fujitsu Sans" charset="0"/>
              <a:cs typeface="Fujitsu Sans" charset="0"/>
            </a:endParaRPr>
          </a:p>
        </p:txBody>
      </p:sp>
      <p:sp>
        <p:nvSpPr>
          <p:cNvPr id="32" name="TextBox 31"/>
          <p:cNvSpPr txBox="1"/>
          <p:nvPr/>
        </p:nvSpPr>
        <p:spPr>
          <a:xfrm>
            <a:off x="7183042" y="2573317"/>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Shared NOC</a:t>
            </a:r>
            <a:endParaRPr lang="en-IN" sz="1100" dirty="0">
              <a:solidFill>
                <a:srgbClr val="595959"/>
              </a:solidFill>
              <a:ea typeface="Fujitsu Sans" charset="0"/>
              <a:cs typeface="Fujitsu Sans" charset="0"/>
            </a:endParaRPr>
          </a:p>
        </p:txBody>
      </p:sp>
      <p:sp>
        <p:nvSpPr>
          <p:cNvPr id="33" name="TextBox 32"/>
          <p:cNvSpPr txBox="1"/>
          <p:nvPr/>
        </p:nvSpPr>
        <p:spPr>
          <a:xfrm>
            <a:off x="7173007" y="2917391"/>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Captive NOC</a:t>
            </a:r>
          </a:p>
        </p:txBody>
      </p:sp>
      <p:sp>
        <p:nvSpPr>
          <p:cNvPr id="34" name="TextBox 33"/>
          <p:cNvSpPr txBox="1"/>
          <p:nvPr/>
        </p:nvSpPr>
        <p:spPr>
          <a:xfrm>
            <a:off x="7162972" y="3254623"/>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Managed Infra.</a:t>
            </a:r>
          </a:p>
        </p:txBody>
      </p:sp>
      <p:sp>
        <p:nvSpPr>
          <p:cNvPr id="35" name="TextBox 34"/>
          <p:cNvSpPr txBox="1"/>
          <p:nvPr/>
        </p:nvSpPr>
        <p:spPr>
          <a:xfrm>
            <a:off x="7173007" y="3591856"/>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Managed Security</a:t>
            </a:r>
          </a:p>
        </p:txBody>
      </p:sp>
      <p:sp>
        <p:nvSpPr>
          <p:cNvPr id="36" name="TextBox 35"/>
          <p:cNvSpPr txBox="1"/>
          <p:nvPr/>
        </p:nvSpPr>
        <p:spPr>
          <a:xfrm>
            <a:off x="7173007" y="1894423"/>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Managed LAN</a:t>
            </a:r>
          </a:p>
        </p:txBody>
      </p:sp>
      <p:sp>
        <p:nvSpPr>
          <p:cNvPr id="38" name="TextBox 37"/>
          <p:cNvSpPr txBox="1"/>
          <p:nvPr/>
        </p:nvSpPr>
        <p:spPr>
          <a:xfrm>
            <a:off x="7172883" y="4241689"/>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PROJECT DELIVERY</a:t>
            </a:r>
          </a:p>
        </p:txBody>
      </p:sp>
      <p:sp>
        <p:nvSpPr>
          <p:cNvPr id="39" name="TextBox 38"/>
          <p:cNvSpPr txBox="1"/>
          <p:nvPr/>
        </p:nvSpPr>
        <p:spPr>
          <a:xfrm>
            <a:off x="6499407" y="4474438"/>
            <a:ext cx="589569"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POPs</a:t>
            </a:r>
            <a:endParaRPr lang="en-IN" sz="1029" b="1" dirty="0">
              <a:solidFill>
                <a:srgbClr val="595959"/>
              </a:solidFill>
              <a:latin typeface="Fujitsu Sans" charset="0"/>
              <a:ea typeface="Fujitsu Sans" charset="0"/>
              <a:cs typeface="Fujitsu Sans" charset="0"/>
            </a:endParaRPr>
          </a:p>
        </p:txBody>
      </p:sp>
      <p:sp>
        <p:nvSpPr>
          <p:cNvPr id="40" name="TextBox 39"/>
          <p:cNvSpPr txBox="1"/>
          <p:nvPr/>
        </p:nvSpPr>
        <p:spPr>
          <a:xfrm>
            <a:off x="3591294" y="4474438"/>
            <a:ext cx="972261"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ENTERPRISE</a:t>
            </a:r>
            <a:endParaRPr lang="en-IN" sz="1029" b="1" dirty="0">
              <a:solidFill>
                <a:srgbClr val="595959"/>
              </a:solidFill>
              <a:latin typeface="Fujitsu Sans" charset="0"/>
              <a:ea typeface="Fujitsu Sans" charset="0"/>
              <a:cs typeface="Fujitsu Sans" charset="0"/>
            </a:endParaRPr>
          </a:p>
        </p:txBody>
      </p:sp>
      <p:sp>
        <p:nvSpPr>
          <p:cNvPr id="41" name="TextBox 40"/>
          <p:cNvSpPr txBox="1"/>
          <p:nvPr/>
        </p:nvSpPr>
        <p:spPr>
          <a:xfrm>
            <a:off x="5567504" y="4474438"/>
            <a:ext cx="859855" cy="250710"/>
          </a:xfrm>
          <a:prstGeom prst="rect">
            <a:avLst/>
          </a:prstGeom>
          <a:solidFill>
            <a:schemeClr val="accent4">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029" b="1" dirty="0">
                <a:solidFill>
                  <a:srgbClr val="595959"/>
                </a:solidFill>
                <a:latin typeface="Fujitsu Sans" charset="0"/>
                <a:ea typeface="Fujitsu Sans" charset="0"/>
                <a:cs typeface="Fujitsu Sans" charset="0"/>
              </a:rPr>
              <a:t>FACILITY</a:t>
            </a:r>
            <a:endParaRPr lang="en-IN" sz="1029" b="1" dirty="0">
              <a:solidFill>
                <a:srgbClr val="595959"/>
              </a:solidFill>
              <a:latin typeface="Fujitsu Sans" charset="0"/>
              <a:ea typeface="Fujitsu Sans" charset="0"/>
              <a:cs typeface="Fujitsu Sans" charset="0"/>
            </a:endParaRPr>
          </a:p>
        </p:txBody>
      </p:sp>
      <p:sp>
        <p:nvSpPr>
          <p:cNvPr id="42" name="TextBox 41"/>
          <p:cNvSpPr txBox="1"/>
          <p:nvPr/>
        </p:nvSpPr>
        <p:spPr>
          <a:xfrm>
            <a:off x="7172047" y="3916772"/>
            <a:ext cx="1384775" cy="261610"/>
          </a:xfrm>
          <a:prstGeom prst="rect">
            <a:avLst/>
          </a:prstGeom>
          <a:solidFill>
            <a:schemeClr val="accent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00" dirty="0">
                <a:solidFill>
                  <a:srgbClr val="595959"/>
                </a:solidFill>
                <a:ea typeface="Fujitsu Sans" charset="0"/>
                <a:cs typeface="Fujitsu Sans" charset="0"/>
              </a:rPr>
              <a:t>NW INTEGRATION</a:t>
            </a:r>
          </a:p>
        </p:txBody>
      </p:sp>
      <p:sp>
        <p:nvSpPr>
          <p:cNvPr id="37" name="Title 1"/>
          <p:cNvSpPr>
            <a:spLocks noGrp="1"/>
          </p:cNvSpPr>
          <p:nvPr>
            <p:ph type="title"/>
          </p:nvPr>
        </p:nvSpPr>
        <p:spPr/>
        <p:txBody>
          <a:bodyPr/>
          <a:lstStyle/>
          <a:p>
            <a:r>
              <a:rPr lang="en-IN" dirty="0" err="1"/>
              <a:t>Sify</a:t>
            </a:r>
            <a:r>
              <a:rPr lang="en-IN" dirty="0"/>
              <a:t> Global Network Operations Centre</a:t>
            </a:r>
          </a:p>
        </p:txBody>
      </p:sp>
      <p:grpSp>
        <p:nvGrpSpPr>
          <p:cNvPr id="3" name="Group 2">
            <a:extLst>
              <a:ext uri="{FF2B5EF4-FFF2-40B4-BE49-F238E27FC236}">
                <a16:creationId xmlns:a16="http://schemas.microsoft.com/office/drawing/2014/main" id="{4905DFA5-34AC-44D1-92A0-36BC5CFC203F}"/>
              </a:ext>
            </a:extLst>
          </p:cNvPr>
          <p:cNvGrpSpPr/>
          <p:nvPr/>
        </p:nvGrpSpPr>
        <p:grpSpPr>
          <a:xfrm>
            <a:off x="324000" y="1058864"/>
            <a:ext cx="8496150" cy="700500"/>
            <a:chOff x="596929" y="1121814"/>
            <a:chExt cx="7805094" cy="637549"/>
          </a:xfrm>
        </p:grpSpPr>
        <p:sp>
          <p:nvSpPr>
            <p:cNvPr id="16" name="TextBox 15"/>
            <p:cNvSpPr txBox="1"/>
            <p:nvPr/>
          </p:nvSpPr>
          <p:spPr>
            <a:xfrm>
              <a:off x="1548109" y="1121814"/>
              <a:ext cx="1092738"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Infra LINKS 4000</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17" name="TextBox 16"/>
            <p:cNvSpPr txBox="1"/>
            <p:nvPr/>
          </p:nvSpPr>
          <p:spPr>
            <a:xfrm>
              <a:off x="596929" y="1121814"/>
              <a:ext cx="765616"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2333 POPs</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18" name="TextBox 17"/>
            <p:cNvSpPr txBox="1"/>
            <p:nvPr/>
          </p:nvSpPr>
          <p:spPr>
            <a:xfrm>
              <a:off x="2907463" y="1121814"/>
              <a:ext cx="1333135"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9000 IP/MPLS Nodes</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19" name="TextBox 18"/>
            <p:cNvSpPr txBox="1"/>
            <p:nvPr/>
          </p:nvSpPr>
          <p:spPr>
            <a:xfrm>
              <a:off x="4504995" y="1121814"/>
              <a:ext cx="1257060"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120022 Wireless AP</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20" name="TextBox 19"/>
            <p:cNvSpPr txBox="1"/>
            <p:nvPr/>
          </p:nvSpPr>
          <p:spPr>
            <a:xfrm>
              <a:off x="6021200" y="1121814"/>
              <a:ext cx="2380823"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600+ Managed Network customers</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21" name="TextBox 20"/>
            <p:cNvSpPr txBox="1"/>
            <p:nvPr/>
          </p:nvSpPr>
          <p:spPr>
            <a:xfrm>
              <a:off x="613456" y="1473531"/>
              <a:ext cx="1942264"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76000+ Managed WAN links</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10" name="TextBox 9"/>
            <p:cNvSpPr txBox="1"/>
            <p:nvPr/>
          </p:nvSpPr>
          <p:spPr>
            <a:xfrm>
              <a:off x="4267825" y="1485666"/>
              <a:ext cx="1218424" cy="25200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4000+ Tickets/day</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11" name="TextBox 10"/>
            <p:cNvSpPr txBox="1"/>
            <p:nvPr/>
          </p:nvSpPr>
          <p:spPr>
            <a:xfrm>
              <a:off x="6923787" y="1507363"/>
              <a:ext cx="1442218"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400+ Skilled people</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43" name="TextBox 42">
              <a:extLst>
                <a:ext uri="{FF2B5EF4-FFF2-40B4-BE49-F238E27FC236}">
                  <a16:creationId xmlns:a16="http://schemas.microsoft.com/office/drawing/2014/main" id="{B6E2E902-F1F4-0644-AF6D-680BAFF1AFFB}"/>
                </a:ext>
              </a:extLst>
            </p:cNvPr>
            <p:cNvSpPr txBox="1"/>
            <p:nvPr/>
          </p:nvSpPr>
          <p:spPr>
            <a:xfrm>
              <a:off x="2647995" y="1473551"/>
              <a:ext cx="1484357" cy="25071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47000+ Managed CE</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sp>
          <p:nvSpPr>
            <p:cNvPr id="44" name="TextBox 43">
              <a:extLst>
                <a:ext uri="{FF2B5EF4-FFF2-40B4-BE49-F238E27FC236}">
                  <a16:creationId xmlns:a16="http://schemas.microsoft.com/office/drawing/2014/main" id="{5032083A-E00F-A743-B9F7-74A826E6769C}"/>
                </a:ext>
              </a:extLst>
            </p:cNvPr>
            <p:cNvSpPr txBox="1"/>
            <p:nvPr/>
          </p:nvSpPr>
          <p:spPr>
            <a:xfrm>
              <a:off x="5635686" y="1507363"/>
              <a:ext cx="1209046" cy="25200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029" dirty="0">
                  <a:solidFill>
                    <a:srgbClr val="595959"/>
                  </a:solidFill>
                  <a:latin typeface="Segoe UI" panose="020B0502040204020203" pitchFamily="34" charset="0"/>
                  <a:ea typeface="Fujitsu Sans" charset="0"/>
                  <a:cs typeface="Segoe UI" panose="020B0502040204020203" pitchFamily="34" charset="0"/>
                </a:rPr>
                <a:t>100+ circuits /day</a:t>
              </a:r>
              <a:endParaRPr lang="en-IN" sz="1029" dirty="0">
                <a:solidFill>
                  <a:srgbClr val="595959"/>
                </a:solidFill>
                <a:latin typeface="Segoe UI" panose="020B0502040204020203" pitchFamily="34" charset="0"/>
                <a:ea typeface="Fujitsu Sans" charset="0"/>
                <a:cs typeface="Segoe UI" panose="020B0502040204020203" pitchFamily="34" charset="0"/>
              </a:endParaRPr>
            </a:p>
          </p:txBody>
        </p:sp>
      </p:grpSp>
    </p:spTree>
    <p:extLst>
      <p:ext uri="{BB962C8B-B14F-4D97-AF65-F5344CB8AC3E}">
        <p14:creationId xmlns:p14="http://schemas.microsoft.com/office/powerpoint/2010/main" val="271792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BF68-C64E-480A-90FB-51E93B7D5F54}"/>
              </a:ext>
            </a:extLst>
          </p:cNvPr>
          <p:cNvSpPr>
            <a:spLocks noGrp="1"/>
          </p:cNvSpPr>
          <p:nvPr>
            <p:ph type="title"/>
          </p:nvPr>
        </p:nvSpPr>
        <p:spPr/>
        <p:txBody>
          <a:bodyPr/>
          <a:lstStyle/>
          <a:p>
            <a:r>
              <a:rPr lang="en-IN" dirty="0" err="1"/>
              <a:t>Sify’s</a:t>
            </a:r>
            <a:r>
              <a:rPr lang="en-IN" dirty="0"/>
              <a:t> Network Managed Services scale</a:t>
            </a:r>
          </a:p>
        </p:txBody>
      </p:sp>
      <p:sp>
        <p:nvSpPr>
          <p:cNvPr id="4" name="Rectangle 3"/>
          <p:cNvSpPr/>
          <p:nvPr/>
        </p:nvSpPr>
        <p:spPr>
          <a:xfrm>
            <a:off x="319835" y="970916"/>
            <a:ext cx="2989135" cy="1960582"/>
          </a:xfrm>
          <a:prstGeom prst="rect">
            <a:avLst/>
          </a:prstGeom>
          <a:blipFill rotWithShape="1">
            <a:blip r:embed="rId2" cstate="screen">
              <a:extLst>
                <a:ext uri="{28A0092B-C50C-407E-A947-70E740481C1C}">
                  <a14:useLocalDpi xmlns:a14="http://schemas.microsoft.com/office/drawing/2010/main"/>
                </a:ext>
              </a:extLst>
            </a:blip>
            <a:srcRect/>
            <a:stretch>
              <a:fillRect l="-8000" r="-8000"/>
            </a:stretch>
          </a:blipFill>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3366074" y="1051849"/>
            <a:ext cx="2572043" cy="2096341"/>
          </a:xfrm>
          <a:prstGeom prst="rect">
            <a:avLst/>
          </a:prstGeom>
          <a:solidFill>
            <a:schemeClr val="bg1">
              <a:lumMod val="95000"/>
            </a:schemeClr>
          </a:solidFill>
          <a:ln w="508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3366074" y="3291830"/>
            <a:ext cx="5454076" cy="127113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08000" tIns="26146" rIns="26146" bIns="26146" numCol="1" spcCol="1270" anchor="ctr" anchorCtr="0">
            <a:noAutofit/>
          </a:bodyPr>
          <a:lstStyle/>
          <a:p>
            <a:pPr defTabSz="896434"/>
            <a:r>
              <a:rPr lang="en-US" sz="1000" b="1" dirty="0">
                <a:solidFill>
                  <a:prstClr val="black"/>
                </a:solidFill>
                <a:cs typeface="Arial" panose="020B0604020202020204" pitchFamily="34" charset="0"/>
              </a:rPr>
              <a:t>Service Provider Management</a:t>
            </a:r>
          </a:p>
          <a:p>
            <a:pPr marL="171450" indent="-171450" defTabSz="896434">
              <a:buFont typeface="Wingdings" panose="05000000000000000000" pitchFamily="2" charset="2"/>
              <a:buChar char="§"/>
            </a:pPr>
            <a:r>
              <a:rPr lang="en-US" sz="1000" dirty="0">
                <a:solidFill>
                  <a:prstClr val="black"/>
                </a:solidFill>
                <a:cs typeface="Arial" panose="020B0604020202020204" pitchFamily="34" charset="0"/>
              </a:rPr>
              <a:t>Engagement with over 10 NLD providers for backbone communication</a:t>
            </a:r>
          </a:p>
          <a:p>
            <a:pPr marL="171450" indent="-171450" defTabSz="896434">
              <a:buFont typeface="Wingdings" panose="05000000000000000000" pitchFamily="2" charset="2"/>
              <a:buChar char="§"/>
            </a:pPr>
            <a:r>
              <a:rPr lang="en-US" sz="1000" dirty="0">
                <a:solidFill>
                  <a:prstClr val="black"/>
                </a:solidFill>
                <a:cs typeface="Arial" panose="020B0604020202020204" pitchFamily="34" charset="0"/>
              </a:rPr>
              <a:t>Collaboration with BSNL/MTNL, Bharti, Tata Communications, Vodafone, Reliance, PowerGrid, RailTel</a:t>
            </a:r>
          </a:p>
          <a:p>
            <a:pPr marL="171450" indent="-171450" defTabSz="896434">
              <a:buFont typeface="Wingdings" panose="05000000000000000000" pitchFamily="2" charset="2"/>
              <a:buChar char="§"/>
            </a:pPr>
            <a:r>
              <a:rPr lang="en-US" sz="1000" dirty="0">
                <a:solidFill>
                  <a:prstClr val="black"/>
                </a:solidFill>
                <a:cs typeface="Arial" panose="020B0604020202020204" pitchFamily="34" charset="0"/>
              </a:rPr>
              <a:t>360 degree carrier engagement</a:t>
            </a:r>
          </a:p>
          <a:p>
            <a:pPr marL="171450" indent="-171450" defTabSz="896434">
              <a:buFont typeface="Wingdings" panose="05000000000000000000" pitchFamily="2" charset="2"/>
              <a:buChar char="§"/>
            </a:pPr>
            <a:r>
              <a:rPr lang="en-US" sz="1000" dirty="0">
                <a:solidFill>
                  <a:prstClr val="black"/>
                </a:solidFill>
                <a:cs typeface="Arial" panose="020B0604020202020204" pitchFamily="34" charset="0"/>
              </a:rPr>
              <a:t>Experience of managing multiple physical access media</a:t>
            </a:r>
          </a:p>
        </p:txBody>
      </p:sp>
      <p:grpSp>
        <p:nvGrpSpPr>
          <p:cNvPr id="18" name="Group 17">
            <a:extLst>
              <a:ext uri="{FF2B5EF4-FFF2-40B4-BE49-F238E27FC236}">
                <a16:creationId xmlns:a16="http://schemas.microsoft.com/office/drawing/2014/main" id="{336C56B6-DF99-4D5A-8F94-1A9FD4B31F67}"/>
              </a:ext>
            </a:extLst>
          </p:cNvPr>
          <p:cNvGrpSpPr/>
          <p:nvPr/>
        </p:nvGrpSpPr>
        <p:grpSpPr>
          <a:xfrm>
            <a:off x="6099328" y="1065436"/>
            <a:ext cx="2720822" cy="2086842"/>
            <a:chOff x="374213" y="1315374"/>
            <a:chExt cx="1969874" cy="881152"/>
          </a:xfrm>
          <a:effectLst/>
        </p:grpSpPr>
        <p:sp>
          <p:nvSpPr>
            <p:cNvPr id="19" name="Rectangle 18">
              <a:extLst>
                <a:ext uri="{FF2B5EF4-FFF2-40B4-BE49-F238E27FC236}">
                  <a16:creationId xmlns:a16="http://schemas.microsoft.com/office/drawing/2014/main" id="{99C7BF2D-16E2-43B5-9E39-DD0FF2713CD1}"/>
                </a:ext>
              </a:extLst>
            </p:cNvPr>
            <p:cNvSpPr/>
            <p:nvPr/>
          </p:nvSpPr>
          <p:spPr>
            <a:xfrm>
              <a:off x="374213" y="1315374"/>
              <a:ext cx="1969874" cy="881152"/>
            </a:xfrm>
            <a:prstGeom prst="rect">
              <a:avLst/>
            </a:prstGeom>
            <a:solidFill>
              <a:schemeClr val="bg1">
                <a:lumMod val="95000"/>
              </a:schemeClr>
            </a:solidFill>
            <a:ln w="508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20" name="Rectangle 19">
              <a:extLst>
                <a:ext uri="{FF2B5EF4-FFF2-40B4-BE49-F238E27FC236}">
                  <a16:creationId xmlns:a16="http://schemas.microsoft.com/office/drawing/2014/main" id="{325C7E11-8438-4996-B8CA-D0E5C3FF46DE}"/>
                </a:ext>
              </a:extLst>
            </p:cNvPr>
            <p:cNvSpPr/>
            <p:nvPr/>
          </p:nvSpPr>
          <p:spPr>
            <a:xfrm>
              <a:off x="412366" y="1348743"/>
              <a:ext cx="1838663" cy="63306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6146" tIns="26146" rIns="26146" bIns="26146" numCol="1" spcCol="1270" anchor="ctr" anchorCtr="0">
              <a:noAutofit/>
            </a:bodyPr>
            <a:lstStyle/>
            <a:p>
              <a:pPr defTabSz="610073">
                <a:lnSpc>
                  <a:spcPct val="90000"/>
                </a:lnSpc>
                <a:spcBef>
                  <a:spcPct val="0"/>
                </a:spcBef>
                <a:spcAft>
                  <a:spcPct val="5000"/>
                </a:spcAft>
              </a:pPr>
              <a:r>
                <a:rPr lang="en-US" sz="1000" b="1" dirty="0">
                  <a:solidFill>
                    <a:prstClr val="black"/>
                  </a:solidFill>
                  <a:cs typeface="Arial" panose="020B0604020202020204" pitchFamily="34" charset="0"/>
                </a:rPr>
                <a:t>Scale of Operations</a:t>
              </a:r>
            </a:p>
            <a:p>
              <a:pPr marL="210108" indent="-210108"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Over 600 managed Enterprise customers</a:t>
              </a:r>
            </a:p>
            <a:p>
              <a:pPr marL="210108" indent="-210108"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1.35 Lacs+ Enterprise connections implemented</a:t>
              </a:r>
            </a:p>
            <a:p>
              <a:pPr marL="210108" indent="-210108"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76,000+ managed customer links</a:t>
              </a:r>
            </a:p>
            <a:p>
              <a:pPr marL="210108" indent="-210108"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44,650+ managed CPE </a:t>
              </a:r>
            </a:p>
            <a:p>
              <a:pPr marL="210108" indent="-210108"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Experience of managing Carrier Network Infrastructure</a:t>
              </a:r>
            </a:p>
          </p:txBody>
        </p:sp>
      </p:grpSp>
      <p:sp>
        <p:nvSpPr>
          <p:cNvPr id="23" name="Rectangle 22">
            <a:extLst>
              <a:ext uri="{FF2B5EF4-FFF2-40B4-BE49-F238E27FC236}">
                <a16:creationId xmlns:a16="http://schemas.microsoft.com/office/drawing/2014/main" id="{87F2C3F8-97BB-4B2B-BBA5-21001E93220E}"/>
              </a:ext>
            </a:extLst>
          </p:cNvPr>
          <p:cNvSpPr/>
          <p:nvPr/>
        </p:nvSpPr>
        <p:spPr>
          <a:xfrm>
            <a:off x="3437185" y="1208241"/>
            <a:ext cx="2572043" cy="191485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6146" tIns="26146" rIns="26146" bIns="26146" numCol="1" spcCol="1270" anchor="ctr" anchorCtr="0">
            <a:spAutoFit/>
          </a:bodyPr>
          <a:lstStyle/>
          <a:p>
            <a:pPr defTabSz="610073">
              <a:lnSpc>
                <a:spcPct val="90000"/>
              </a:lnSpc>
              <a:spcBef>
                <a:spcPct val="0"/>
              </a:spcBef>
              <a:spcAft>
                <a:spcPct val="5000"/>
              </a:spcAft>
            </a:pPr>
            <a:r>
              <a:rPr lang="en-US" sz="1000" b="1" dirty="0">
                <a:solidFill>
                  <a:prstClr val="black"/>
                </a:solidFill>
                <a:cs typeface="Arial" panose="020B0604020202020204" pitchFamily="34" charset="0"/>
              </a:rPr>
              <a:t>Integrated NoC and SoC</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24x7x365 Operations</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Adherence to ITIL Framework supported by advanced toolsets</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Deployment of industry standard tools</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CA Spectrum, CA eHealth, ServiceNow</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Detailed CRM Workflows in Oracle</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Customer Portal for near-real time view and reporting dashboards</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Expertise in aligning to customer-owned monitoring &amp; ticketing tools</a:t>
            </a:r>
          </a:p>
          <a:p>
            <a:pPr marL="171450" indent="-171450" defTabSz="610073">
              <a:lnSpc>
                <a:spcPct val="90000"/>
              </a:lnSpc>
              <a:spcBef>
                <a:spcPct val="0"/>
              </a:spcBef>
              <a:spcAft>
                <a:spcPct val="5000"/>
              </a:spcAft>
              <a:buFont typeface="Wingdings" panose="05000000000000000000" pitchFamily="2" charset="2"/>
              <a:buChar char="§"/>
            </a:pPr>
            <a:r>
              <a:rPr lang="en-US" sz="1000" dirty="0">
                <a:solidFill>
                  <a:prstClr val="black"/>
                </a:solidFill>
                <a:cs typeface="Arial" panose="020B0604020202020204" pitchFamily="34" charset="0"/>
              </a:rPr>
              <a:t>Expertise in API integration for infra-tools</a:t>
            </a:r>
          </a:p>
        </p:txBody>
      </p:sp>
    </p:spTree>
    <p:extLst>
      <p:ext uri="{BB962C8B-B14F-4D97-AF65-F5344CB8AC3E}">
        <p14:creationId xmlns:p14="http://schemas.microsoft.com/office/powerpoint/2010/main" val="4471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Managed service delivery models</a:t>
            </a:r>
          </a:p>
        </p:txBody>
      </p:sp>
      <p:cxnSp>
        <p:nvCxnSpPr>
          <p:cNvPr id="16" name="Straight Connector 15"/>
          <p:cNvCxnSpPr/>
          <p:nvPr/>
        </p:nvCxnSpPr>
        <p:spPr bwMode="auto">
          <a:xfrm>
            <a:off x="4539071" y="1149082"/>
            <a:ext cx="0" cy="3512965"/>
          </a:xfrm>
          <a:prstGeom prst="line">
            <a:avLst/>
          </a:prstGeom>
          <a:ln w="38100">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flipV="1">
            <a:off x="2362402" y="2800688"/>
            <a:ext cx="4532243" cy="0"/>
          </a:xfrm>
          <a:prstGeom prst="line">
            <a:avLst/>
          </a:prstGeom>
          <a:ln w="38100">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894645" y="2613141"/>
            <a:ext cx="1967205" cy="300082"/>
          </a:xfrm>
          <a:prstGeom prst="rect">
            <a:avLst/>
          </a:prstGeom>
          <a:noFill/>
        </p:spPr>
        <p:txBody>
          <a:bodyPr wrap="none" rtlCol="0">
            <a:spAutoFit/>
          </a:bodyPr>
          <a:lstStyle/>
          <a:p>
            <a:pPr algn="ctr"/>
            <a:r>
              <a:rPr lang="en-US" sz="1350" b="1" dirty="0">
                <a:solidFill>
                  <a:srgbClr val="595959"/>
                </a:solidFill>
                <a:ea typeface="Fujitsu Sans" charset="0"/>
                <a:cs typeface="Arial" panose="020B0604020202020204" pitchFamily="34" charset="0"/>
              </a:rPr>
              <a:t>Customer Owned NOC</a:t>
            </a:r>
          </a:p>
        </p:txBody>
      </p:sp>
      <p:sp>
        <p:nvSpPr>
          <p:cNvPr id="24" name="TextBox 23"/>
          <p:cNvSpPr txBox="1"/>
          <p:nvPr/>
        </p:nvSpPr>
        <p:spPr>
          <a:xfrm>
            <a:off x="282150" y="2613141"/>
            <a:ext cx="2176669" cy="300082"/>
          </a:xfrm>
          <a:prstGeom prst="rect">
            <a:avLst/>
          </a:prstGeom>
          <a:noFill/>
        </p:spPr>
        <p:txBody>
          <a:bodyPr wrap="square" rtlCol="0">
            <a:spAutoFit/>
          </a:bodyPr>
          <a:lstStyle/>
          <a:p>
            <a:pPr algn="ctr"/>
            <a:r>
              <a:rPr lang="en-US" sz="1350" b="1" dirty="0">
                <a:solidFill>
                  <a:srgbClr val="595959"/>
                </a:solidFill>
                <a:ea typeface="Fujitsu Sans" charset="0"/>
                <a:cs typeface="Arial" panose="020B0604020202020204" pitchFamily="34" charset="0"/>
              </a:rPr>
              <a:t>Sify Central NOC &amp; SOC</a:t>
            </a:r>
          </a:p>
        </p:txBody>
      </p:sp>
      <p:sp>
        <p:nvSpPr>
          <p:cNvPr id="26" name="TextBox 25"/>
          <p:cNvSpPr txBox="1"/>
          <p:nvPr/>
        </p:nvSpPr>
        <p:spPr>
          <a:xfrm>
            <a:off x="3804787" y="4639426"/>
            <a:ext cx="1896673" cy="507831"/>
          </a:xfrm>
          <a:prstGeom prst="rect">
            <a:avLst/>
          </a:prstGeom>
          <a:noFill/>
        </p:spPr>
        <p:txBody>
          <a:bodyPr wrap="none" rtlCol="0">
            <a:spAutoFit/>
          </a:bodyPr>
          <a:lstStyle/>
          <a:p>
            <a:pPr algn="ctr"/>
            <a:r>
              <a:rPr lang="en-US" sz="1350" b="1" dirty="0">
                <a:solidFill>
                  <a:srgbClr val="595959"/>
                </a:solidFill>
                <a:ea typeface="Fujitsu Sans" charset="0"/>
                <a:cs typeface="Arial" panose="020B0604020202020204" pitchFamily="34" charset="0"/>
              </a:rPr>
              <a:t>Customer Owned </a:t>
            </a:r>
          </a:p>
          <a:p>
            <a:pPr algn="ctr"/>
            <a:r>
              <a:rPr lang="en-US" sz="1350" b="1" dirty="0">
                <a:solidFill>
                  <a:srgbClr val="595959"/>
                </a:solidFill>
                <a:ea typeface="Fujitsu Sans" charset="0"/>
                <a:cs typeface="Arial" panose="020B0604020202020204" pitchFamily="34" charset="0"/>
              </a:rPr>
              <a:t>Management systems</a:t>
            </a:r>
          </a:p>
        </p:txBody>
      </p:sp>
      <p:sp>
        <p:nvSpPr>
          <p:cNvPr id="27" name="TextBox 26"/>
          <p:cNvSpPr txBox="1"/>
          <p:nvPr/>
        </p:nvSpPr>
        <p:spPr>
          <a:xfrm>
            <a:off x="3590734" y="699490"/>
            <a:ext cx="1896673" cy="507831"/>
          </a:xfrm>
          <a:prstGeom prst="rect">
            <a:avLst/>
          </a:prstGeom>
          <a:noFill/>
        </p:spPr>
        <p:txBody>
          <a:bodyPr wrap="none" rtlCol="0">
            <a:spAutoFit/>
          </a:bodyPr>
          <a:lstStyle/>
          <a:p>
            <a:pPr algn="ctr"/>
            <a:r>
              <a:rPr lang="en-US" sz="1350" b="1" dirty="0">
                <a:solidFill>
                  <a:srgbClr val="595959"/>
                </a:solidFill>
                <a:ea typeface="Fujitsu Sans" charset="0"/>
                <a:cs typeface="Arial" panose="020B0604020202020204" pitchFamily="34" charset="0"/>
              </a:rPr>
              <a:t>Sify </a:t>
            </a:r>
          </a:p>
          <a:p>
            <a:pPr algn="ctr"/>
            <a:r>
              <a:rPr lang="en-US" sz="1350" b="1" dirty="0">
                <a:solidFill>
                  <a:srgbClr val="595959"/>
                </a:solidFill>
                <a:ea typeface="Fujitsu Sans" charset="0"/>
                <a:cs typeface="Arial" panose="020B0604020202020204" pitchFamily="34" charset="0"/>
              </a:rPr>
              <a:t>Management systems</a:t>
            </a:r>
          </a:p>
        </p:txBody>
      </p:sp>
      <p:graphicFrame>
        <p:nvGraphicFramePr>
          <p:cNvPr id="40" name="Table 39"/>
          <p:cNvGraphicFramePr>
            <a:graphicFrameLocks noGrp="1"/>
          </p:cNvGraphicFramePr>
          <p:nvPr>
            <p:extLst>
              <p:ext uri="{D42A27DB-BD31-4B8C-83A1-F6EECF244321}">
                <p14:modId xmlns:p14="http://schemas.microsoft.com/office/powerpoint/2010/main" val="3863501876"/>
              </p:ext>
            </p:extLst>
          </p:nvPr>
        </p:nvGraphicFramePr>
        <p:xfrm>
          <a:off x="5288940" y="3208191"/>
          <a:ext cx="2183297" cy="1120140"/>
        </p:xfrm>
        <a:graphic>
          <a:graphicData uri="http://schemas.openxmlformats.org/drawingml/2006/table">
            <a:tbl>
              <a:tblPr>
                <a:effectLst/>
                <a:tableStyleId>{E269D01E-BC32-4049-B463-5C60D7B0CCD2}</a:tableStyleId>
              </a:tblPr>
              <a:tblGrid>
                <a:gridCol w="2183297">
                  <a:extLst>
                    <a:ext uri="{9D8B030D-6E8A-4147-A177-3AD203B41FA5}">
                      <a16:colId xmlns:a16="http://schemas.microsoft.com/office/drawing/2014/main" val="20000"/>
                    </a:ext>
                  </a:extLst>
                </a:gridCol>
              </a:tblGrid>
              <a:tr h="373380">
                <a:tc>
                  <a:txBody>
                    <a:bodyPr/>
                    <a:lstStyle/>
                    <a:p>
                      <a:pPr algn="ctr"/>
                      <a:r>
                        <a:rPr lang="en-US" sz="1000" dirty="0">
                          <a:solidFill>
                            <a:srgbClr val="595959"/>
                          </a:solidFill>
                          <a:latin typeface="Fujitsu Sans" charset="0"/>
                          <a:ea typeface="Fujitsu Sans" charset="0"/>
                          <a:cs typeface="Fujitsu Sans" charset="0"/>
                        </a:rPr>
                        <a:t>Helpdesk</a:t>
                      </a:r>
                      <a:r>
                        <a:rPr lang="en-US" sz="1000" baseline="0" dirty="0">
                          <a:solidFill>
                            <a:srgbClr val="595959"/>
                          </a:solidFill>
                          <a:latin typeface="Fujitsu Sans" charset="0"/>
                          <a:ea typeface="Fujitsu Sans" charset="0"/>
                          <a:cs typeface="Fujitsu Sans" charset="0"/>
                        </a:rPr>
                        <a:t> &amp; L1</a:t>
                      </a:r>
                      <a:endParaRPr lang="en-US" sz="1000" dirty="0">
                        <a:solidFill>
                          <a:srgbClr val="595959"/>
                        </a:solidFill>
                        <a:latin typeface="Fujitsu Sans" charset="0"/>
                        <a:ea typeface="Fujitsu Sans" charset="0"/>
                        <a:cs typeface="Fujitsu Sans" charset="0"/>
                      </a:endParaRPr>
                    </a:p>
                  </a:txBody>
                  <a:tcPr marL="68580" marR="68580" marT="34290" marB="34290" anchor="ctr">
                    <a:lnB w="635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3380">
                <a:tc>
                  <a:txBody>
                    <a:bodyPr/>
                    <a:lstStyle/>
                    <a:p>
                      <a:pPr algn="ctr"/>
                      <a:r>
                        <a:rPr lang="en-US" sz="1000" dirty="0">
                          <a:solidFill>
                            <a:srgbClr val="595959"/>
                          </a:solidFill>
                          <a:latin typeface="Fujitsu Sans" charset="0"/>
                          <a:ea typeface="Fujitsu Sans" charset="0"/>
                          <a:cs typeface="Fujitsu Sans" charset="0"/>
                        </a:rPr>
                        <a:t>Fault, performance</a:t>
                      </a:r>
                      <a:r>
                        <a:rPr lang="en-US" sz="1000" baseline="0" dirty="0">
                          <a:solidFill>
                            <a:srgbClr val="595959"/>
                          </a:solidFill>
                          <a:latin typeface="Fujitsu Sans" charset="0"/>
                          <a:ea typeface="Fujitsu Sans" charset="0"/>
                          <a:cs typeface="Fujitsu Sans" charset="0"/>
                        </a:rPr>
                        <a:t>, Change and Vendor Management</a:t>
                      </a:r>
                      <a:endParaRPr lang="en-US" sz="1000" dirty="0">
                        <a:solidFill>
                          <a:srgbClr val="595959"/>
                        </a:solidFill>
                        <a:latin typeface="Fujitsu Sans" charset="0"/>
                        <a:ea typeface="Fujitsu Sans" charset="0"/>
                        <a:cs typeface="Fujitsu Sans" charset="0"/>
                      </a:endParaRPr>
                    </a:p>
                  </a:txBody>
                  <a:tcPr marL="68580" marR="68580" marT="34290" marB="3429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373380">
                <a:tc>
                  <a:txBody>
                    <a:bodyPr/>
                    <a:lstStyle/>
                    <a:p>
                      <a:pPr algn="ctr"/>
                      <a:r>
                        <a:rPr lang="en-US" sz="1000" dirty="0">
                          <a:solidFill>
                            <a:srgbClr val="595959"/>
                          </a:solidFill>
                          <a:latin typeface="Fujitsu Sans" charset="0"/>
                          <a:ea typeface="Fujitsu Sans" charset="0"/>
                          <a:cs typeface="Fujitsu Sans" charset="0"/>
                        </a:rPr>
                        <a:t>Incident alerting, analysis</a:t>
                      </a:r>
                      <a:r>
                        <a:rPr lang="en-US" sz="1000" baseline="0" dirty="0">
                          <a:solidFill>
                            <a:srgbClr val="595959"/>
                          </a:solidFill>
                          <a:latin typeface="Fujitsu Sans" charset="0"/>
                          <a:ea typeface="Fujitsu Sans" charset="0"/>
                          <a:cs typeface="Fujitsu Sans" charset="0"/>
                        </a:rPr>
                        <a:t> and support.</a:t>
                      </a:r>
                      <a:endParaRPr lang="en-US" sz="1000" dirty="0">
                        <a:solidFill>
                          <a:srgbClr val="595959"/>
                        </a:solidFill>
                        <a:latin typeface="Fujitsu Sans" charset="0"/>
                        <a:ea typeface="Fujitsu Sans" charset="0"/>
                        <a:cs typeface="Fujitsu Sans" charset="0"/>
                      </a:endParaRPr>
                    </a:p>
                  </a:txBody>
                  <a:tcPr marL="68580" marR="68580" marT="34290" marB="34290" anchor="ctr">
                    <a:lnT w="6350" cap="flat" cmpd="sng" algn="ctr">
                      <a:solidFill>
                        <a:schemeClr val="bg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3475128"/>
              </p:ext>
            </p:extLst>
          </p:nvPr>
        </p:nvGraphicFramePr>
        <p:xfrm>
          <a:off x="1650631" y="1360059"/>
          <a:ext cx="2183297" cy="662940"/>
        </p:xfrm>
        <a:graphic>
          <a:graphicData uri="http://schemas.openxmlformats.org/drawingml/2006/table">
            <a:tbl>
              <a:tblPr>
                <a:effectLst/>
                <a:tableStyleId>{E269D01E-BC32-4049-B463-5C60D7B0CCD2}</a:tableStyleId>
              </a:tblPr>
              <a:tblGrid>
                <a:gridCol w="2183297">
                  <a:extLst>
                    <a:ext uri="{9D8B030D-6E8A-4147-A177-3AD203B41FA5}">
                      <a16:colId xmlns:a16="http://schemas.microsoft.com/office/drawing/2014/main" val="20000"/>
                    </a:ext>
                  </a:extLst>
                </a:gridCol>
              </a:tblGrid>
              <a:tr h="219388">
                <a:tc>
                  <a:txBody>
                    <a:bodyPr/>
                    <a:lstStyle/>
                    <a:p>
                      <a:pPr algn="ctr"/>
                      <a:r>
                        <a:rPr lang="en-US" sz="1000" dirty="0">
                          <a:solidFill>
                            <a:srgbClr val="595959"/>
                          </a:solidFill>
                          <a:latin typeface="Fujitsu Sans" charset="0"/>
                          <a:ea typeface="Fujitsu Sans" charset="0"/>
                          <a:cs typeface="Fujitsu Sans" charset="0"/>
                        </a:rPr>
                        <a:t>Managed Network Services</a:t>
                      </a:r>
                    </a:p>
                  </a:txBody>
                  <a:tcPr marL="68580" marR="68580" marT="34290" marB="34290">
                    <a:lnL w="9525" cap="flat" cmpd="sng" algn="ctr">
                      <a:noFill/>
                      <a:prstDash val="solid"/>
                    </a:lnL>
                    <a:lnR w="9525" cap="flat" cmpd="sng" algn="ctr">
                      <a:noFill/>
                      <a:prstDash val="solid"/>
                    </a:lnR>
                    <a:lnT w="9525" cap="flat" cmpd="sng" algn="ctr">
                      <a:noFill/>
                      <a:prstDash val="soli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19388">
                <a:tc>
                  <a:txBody>
                    <a:bodyPr/>
                    <a:lstStyle/>
                    <a:p>
                      <a:pPr algn="ctr"/>
                      <a:r>
                        <a:rPr lang="en-US" sz="1000" dirty="0">
                          <a:solidFill>
                            <a:srgbClr val="595959"/>
                          </a:solidFill>
                          <a:latin typeface="Fujitsu Sans" charset="0"/>
                          <a:ea typeface="Fujitsu Sans" charset="0"/>
                          <a:cs typeface="Fujitsu Sans" charset="0"/>
                        </a:rPr>
                        <a:t>Managed Security services</a:t>
                      </a:r>
                    </a:p>
                  </a:txBody>
                  <a:tcPr marL="68580" marR="68580" marT="34290" marB="34290">
                    <a:lnL w="9525" cap="flat" cmpd="sng" algn="ctr">
                      <a:noFill/>
                      <a:prstDash val="solid"/>
                    </a:lnL>
                    <a:lnR w="9525" cap="flat" cmpd="sng" algn="ctr">
                      <a:noFill/>
                      <a:prstDash val="soli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219388">
                <a:tc>
                  <a:txBody>
                    <a:bodyPr/>
                    <a:lstStyle/>
                    <a:p>
                      <a:pPr algn="ctr"/>
                      <a:r>
                        <a:rPr lang="en-US" sz="1000" dirty="0">
                          <a:solidFill>
                            <a:srgbClr val="595959"/>
                          </a:solidFill>
                          <a:latin typeface="Fujitsu Sans" charset="0"/>
                          <a:ea typeface="Fujitsu Sans" charset="0"/>
                          <a:cs typeface="Fujitsu Sans" charset="0"/>
                        </a:rPr>
                        <a:t>Lifecycle management services</a:t>
                      </a:r>
                    </a:p>
                  </a:txBody>
                  <a:tcPr marL="68580" marR="68580" marT="34290" marB="34290">
                    <a:lnL w="9525" cap="flat" cmpd="sng" algn="ctr">
                      <a:noFill/>
                      <a:prstDash val="solid"/>
                    </a:lnL>
                    <a:lnR w="9525" cap="flat" cmpd="sng" algn="ctr">
                      <a:noFill/>
                      <a:prstDash val="solid"/>
                    </a:lnR>
                    <a:lnT w="635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884289084"/>
              </p:ext>
            </p:extLst>
          </p:nvPr>
        </p:nvGraphicFramePr>
        <p:xfrm>
          <a:off x="1715789" y="3208191"/>
          <a:ext cx="2183297" cy="1170333"/>
        </p:xfrm>
        <a:graphic>
          <a:graphicData uri="http://schemas.openxmlformats.org/drawingml/2006/table">
            <a:tbl>
              <a:tblPr>
                <a:effectLst/>
                <a:tableStyleId>{E269D01E-BC32-4049-B463-5C60D7B0CCD2}</a:tableStyleId>
              </a:tblPr>
              <a:tblGrid>
                <a:gridCol w="2183297">
                  <a:extLst>
                    <a:ext uri="{9D8B030D-6E8A-4147-A177-3AD203B41FA5}">
                      <a16:colId xmlns:a16="http://schemas.microsoft.com/office/drawing/2014/main" val="20000"/>
                    </a:ext>
                  </a:extLst>
                </a:gridCol>
              </a:tblGrid>
              <a:tr h="390111">
                <a:tc>
                  <a:txBody>
                    <a:bodyPr/>
                    <a:lstStyle/>
                    <a:p>
                      <a:pPr algn="ctr"/>
                      <a:r>
                        <a:rPr lang="en-US" sz="1000" dirty="0">
                          <a:solidFill>
                            <a:srgbClr val="595959"/>
                          </a:solidFill>
                          <a:latin typeface="Fujitsu Sans" charset="0"/>
                          <a:ea typeface="Fujitsu Sans" charset="0"/>
                          <a:cs typeface="Fujitsu Sans" charset="0"/>
                        </a:rPr>
                        <a:t>Managed Network Services</a:t>
                      </a:r>
                    </a:p>
                  </a:txBody>
                  <a:tcPr marL="68580" marR="68580" marT="34290" marB="34290" anchor="ctr">
                    <a:lnB w="635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90111">
                <a:tc>
                  <a:txBody>
                    <a:bodyPr/>
                    <a:lstStyle/>
                    <a:p>
                      <a:pPr algn="ctr"/>
                      <a:r>
                        <a:rPr lang="en-US" sz="1000" dirty="0">
                          <a:solidFill>
                            <a:srgbClr val="595959"/>
                          </a:solidFill>
                          <a:latin typeface="Fujitsu Sans" charset="0"/>
                          <a:ea typeface="Fujitsu Sans" charset="0"/>
                          <a:cs typeface="Fujitsu Sans" charset="0"/>
                        </a:rPr>
                        <a:t>Managed Security services</a:t>
                      </a:r>
                    </a:p>
                  </a:txBody>
                  <a:tcPr marL="68580" marR="68580" marT="34290" marB="3429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r h="39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595959"/>
                          </a:solidFill>
                          <a:latin typeface="Fujitsu Sans" charset="0"/>
                          <a:ea typeface="Fujitsu Sans" charset="0"/>
                          <a:cs typeface="Fujitsu Sans" charset="0"/>
                        </a:rPr>
                        <a:t>Lifecycle management services</a:t>
                      </a:r>
                    </a:p>
                  </a:txBody>
                  <a:tcPr marL="68580" marR="68580" marT="34290" marB="34290" anchor="ctr">
                    <a:lnT w="6350" cap="flat" cmpd="sng" algn="ctr">
                      <a:solidFill>
                        <a:schemeClr val="bg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2"/>
                  </a:ext>
                </a:extLst>
              </a:tr>
            </a:tbl>
          </a:graphicData>
        </a:graphic>
      </p:graphicFrame>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420" y="3536681"/>
            <a:ext cx="1255211" cy="632446"/>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2237" y="1288246"/>
            <a:ext cx="451187" cy="410580"/>
          </a:xfrm>
          <a:prstGeom prst="rect">
            <a:avLst/>
          </a:prstGeom>
        </p:spPr>
      </p:pic>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047" y="1269750"/>
            <a:ext cx="737355" cy="447572"/>
          </a:xfrm>
          <a:prstGeom prst="rect">
            <a:avLst/>
          </a:prstGeom>
        </p:spPr>
      </p:pic>
      <p:pic>
        <p:nvPicPr>
          <p:cNvPr id="51" name="Picture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824" y="1815823"/>
            <a:ext cx="948402" cy="453557"/>
          </a:xfrm>
          <a:prstGeom prst="rect">
            <a:avLst/>
          </a:prstGeom>
        </p:spPr>
      </p:pic>
      <p:sp>
        <p:nvSpPr>
          <p:cNvPr id="53" name="Rectangle 52"/>
          <p:cNvSpPr/>
          <p:nvPr/>
        </p:nvSpPr>
        <p:spPr bwMode="auto">
          <a:xfrm>
            <a:off x="7775031" y="3943686"/>
            <a:ext cx="880385" cy="434837"/>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20000"/>
              </a:spcBef>
              <a:spcAft>
                <a:spcPct val="0"/>
              </a:spcAft>
            </a:pPr>
            <a:r>
              <a:rPr lang="en-US" sz="1200" dirty="0">
                <a:solidFill>
                  <a:schemeClr val="bg2">
                    <a:lumMod val="50000"/>
                  </a:schemeClr>
                </a:solidFill>
                <a:ea typeface="Fujitsu Sans" charset="0"/>
                <a:cs typeface="Arial" panose="020B0604020202020204" pitchFamily="34" charset="0"/>
              </a:rPr>
              <a:t>State </a:t>
            </a:r>
            <a:r>
              <a:rPr lang="en-US" sz="1200">
                <a:solidFill>
                  <a:schemeClr val="bg2">
                    <a:lumMod val="50000"/>
                  </a:schemeClr>
                </a:solidFill>
                <a:ea typeface="Fujitsu Sans" charset="0"/>
                <a:cs typeface="Arial" panose="020B0604020202020204" pitchFamily="34" charset="0"/>
              </a:rPr>
              <a:t>data centers</a:t>
            </a:r>
            <a:endParaRPr lang="en-US" sz="1200" dirty="0">
              <a:solidFill>
                <a:schemeClr val="bg2">
                  <a:lumMod val="50000"/>
                </a:schemeClr>
              </a:solidFill>
              <a:ea typeface="Fujitsu Sans" charset="0"/>
              <a:cs typeface="Arial" panose="020B0604020202020204" pitchFamily="34" charset="0"/>
            </a:endParaRPr>
          </a:p>
        </p:txBody>
      </p:sp>
      <p:graphicFrame>
        <p:nvGraphicFramePr>
          <p:cNvPr id="20" name="Table 19">
            <a:extLst>
              <a:ext uri="{FF2B5EF4-FFF2-40B4-BE49-F238E27FC236}">
                <a16:creationId xmlns:a16="http://schemas.microsoft.com/office/drawing/2014/main" id="{7A8B4396-F84C-4021-95A1-088374D21D7C}"/>
              </a:ext>
            </a:extLst>
          </p:cNvPr>
          <p:cNvGraphicFramePr>
            <a:graphicFrameLocks noGrp="1"/>
          </p:cNvGraphicFramePr>
          <p:nvPr>
            <p:extLst>
              <p:ext uri="{D42A27DB-BD31-4B8C-83A1-F6EECF244321}">
                <p14:modId xmlns:p14="http://schemas.microsoft.com/office/powerpoint/2010/main" val="1948401299"/>
              </p:ext>
            </p:extLst>
          </p:nvPr>
        </p:nvGraphicFramePr>
        <p:xfrm>
          <a:off x="5179057" y="1360059"/>
          <a:ext cx="2183297" cy="222885"/>
        </p:xfrm>
        <a:graphic>
          <a:graphicData uri="http://schemas.openxmlformats.org/drawingml/2006/table">
            <a:tbl>
              <a:tblPr>
                <a:effectLst/>
                <a:tableStyleId>{E269D01E-BC32-4049-B463-5C60D7B0CCD2}</a:tableStyleId>
              </a:tblPr>
              <a:tblGrid>
                <a:gridCol w="2183297">
                  <a:extLst>
                    <a:ext uri="{9D8B030D-6E8A-4147-A177-3AD203B41FA5}">
                      <a16:colId xmlns:a16="http://schemas.microsoft.com/office/drawing/2014/main" val="20000"/>
                    </a:ext>
                  </a:extLst>
                </a:gridCol>
              </a:tblGrid>
              <a:tr h="222885">
                <a:tc>
                  <a:txBody>
                    <a:bodyPr/>
                    <a:lstStyle/>
                    <a:p>
                      <a:pPr algn="ctr"/>
                      <a:r>
                        <a:rPr lang="en-US" sz="1000" dirty="0">
                          <a:solidFill>
                            <a:srgbClr val="595959"/>
                          </a:solidFill>
                          <a:latin typeface="Fujitsu Sans" charset="0"/>
                          <a:ea typeface="Fujitsu Sans" charset="0"/>
                          <a:cs typeface="Fujitsu Sans" charset="0"/>
                        </a:rPr>
                        <a:t>Helpdesk</a:t>
                      </a:r>
                      <a:r>
                        <a:rPr lang="en-US" sz="1000" baseline="0" dirty="0">
                          <a:solidFill>
                            <a:srgbClr val="595959"/>
                          </a:solidFill>
                          <a:latin typeface="Fujitsu Sans" charset="0"/>
                          <a:ea typeface="Fujitsu Sans" charset="0"/>
                          <a:cs typeface="Fujitsu Sans" charset="0"/>
                        </a:rPr>
                        <a:t> &amp; L1</a:t>
                      </a:r>
                      <a:endParaRPr lang="en-US" sz="1000" dirty="0">
                        <a:solidFill>
                          <a:srgbClr val="595959"/>
                        </a:solidFill>
                        <a:latin typeface="Fujitsu Sans" charset="0"/>
                        <a:ea typeface="Fujitsu Sans" charset="0"/>
                        <a:cs typeface="Fujitsu Sans"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1568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2FF40734-BB37-4342-BCF1-2A5F15ED2991}"/>
              </a:ext>
            </a:extLst>
          </p:cNvPr>
          <p:cNvSpPr/>
          <p:nvPr/>
        </p:nvSpPr>
        <p:spPr>
          <a:xfrm>
            <a:off x="4067322" y="1764238"/>
            <a:ext cx="2163631" cy="2113002"/>
          </a:xfrm>
          <a:prstGeom prst="ellipse">
            <a:avLst/>
          </a:prstGeom>
          <a:solidFill>
            <a:srgbClr val="58667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765" dirty="0">
                <a:solidFill>
                  <a:schemeClr val="bg1"/>
                </a:solidFill>
                <a:latin typeface="Arial" panose="020B0604020202020204" pitchFamily="34" charset="0"/>
                <a:cs typeface="Arial" panose="020B0604020202020204" pitchFamily="34" charset="0"/>
              </a:rPr>
              <a:t>SIFY MPLS BACKBONE</a:t>
            </a:r>
          </a:p>
        </p:txBody>
      </p:sp>
      <p:sp>
        <p:nvSpPr>
          <p:cNvPr id="2" name="Title 1">
            <a:extLst>
              <a:ext uri="{FF2B5EF4-FFF2-40B4-BE49-F238E27FC236}">
                <a16:creationId xmlns:a16="http://schemas.microsoft.com/office/drawing/2014/main" id="{A08767E8-B974-804D-B635-B42DC11A6456}"/>
              </a:ext>
            </a:extLst>
          </p:cNvPr>
          <p:cNvSpPr>
            <a:spLocks noGrp="1"/>
          </p:cNvSpPr>
          <p:nvPr>
            <p:ph type="title"/>
          </p:nvPr>
        </p:nvSpPr>
        <p:spPr/>
        <p:txBody>
          <a:bodyPr/>
          <a:lstStyle/>
          <a:p>
            <a:r>
              <a:rPr lang="en-US" dirty="0"/>
              <a:t>NOC Infrastructure</a:t>
            </a:r>
          </a:p>
        </p:txBody>
      </p:sp>
      <p:sp>
        <p:nvSpPr>
          <p:cNvPr id="4" name="Title 1">
            <a:extLst>
              <a:ext uri="{FF2B5EF4-FFF2-40B4-BE49-F238E27FC236}">
                <a16:creationId xmlns:a16="http://schemas.microsoft.com/office/drawing/2014/main" id="{A77F674E-748C-2143-B231-A11D9BAE389A}"/>
              </a:ext>
            </a:extLst>
          </p:cNvPr>
          <p:cNvSpPr txBox="1">
            <a:spLocks/>
          </p:cNvSpPr>
          <p:nvPr/>
        </p:nvSpPr>
        <p:spPr>
          <a:xfrm>
            <a:off x="339005" y="944463"/>
            <a:ext cx="2212802" cy="1551222"/>
          </a:xfrm>
          <a:prstGeom prst="rect">
            <a:avLst/>
          </a:prstGeom>
        </p:spPr>
        <p:txBody>
          <a:bodyPr vert="horz" lIns="67232" tIns="33616" rIns="67232" bIns="33616" rtlCol="0" anchor="ctr">
            <a:normAutofit/>
          </a:bodyPr>
          <a:lstStyle>
            <a:lvl1pPr algn="l" defTabSz="914377" rtl="0" eaLnBrk="1" latinLnBrk="0" hangingPunct="1">
              <a:lnSpc>
                <a:spcPct val="90000"/>
              </a:lnSpc>
              <a:spcBef>
                <a:spcPct val="0"/>
              </a:spcBef>
              <a:buNone/>
              <a:defRPr lang="en-IN" sz="2800" b="1" kern="1200">
                <a:solidFill>
                  <a:schemeClr val="tx1"/>
                </a:solidFill>
                <a:latin typeface="Arial Narrow" panose="020B0606020202030204" pitchFamily="34" charset="0"/>
                <a:ea typeface="+mj-ea"/>
                <a:cs typeface="+mj-cs"/>
              </a:defRPr>
            </a:lvl1pPr>
          </a:lstStyle>
          <a:p>
            <a:r>
              <a:rPr lang="en-US" sz="1324" dirty="0">
                <a:solidFill>
                  <a:srgbClr val="595959"/>
                </a:solidFill>
                <a:latin typeface="Arial" panose="020B0604020202020204" pitchFamily="34" charset="0"/>
                <a:cs typeface="Arial" panose="020B0604020202020204" pitchFamily="34" charset="0"/>
              </a:rPr>
              <a:t>Network Management systems</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Ubiquitous access on the Sify Network</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Highly reliable and resilient infrastructure</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Flexible to scale</a:t>
            </a:r>
          </a:p>
        </p:txBody>
      </p:sp>
      <p:pic>
        <p:nvPicPr>
          <p:cNvPr id="7" name="Picture 2" descr="Picture 2">
            <a:extLst>
              <a:ext uri="{FF2B5EF4-FFF2-40B4-BE49-F238E27FC236}">
                <a16:creationId xmlns:a16="http://schemas.microsoft.com/office/drawing/2014/main" id="{5071AA60-36FE-0F44-8C10-0E5D3C5DF7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4221" y="3211953"/>
            <a:ext cx="1466713" cy="979765"/>
          </a:xfrm>
          <a:prstGeom prst="rect">
            <a:avLst/>
          </a:prstGeom>
          <a:ln w="12700">
            <a:miter lim="400000"/>
          </a:ln>
        </p:spPr>
      </p:pic>
      <p:sp>
        <p:nvSpPr>
          <p:cNvPr id="9" name="Rectangle 8">
            <a:extLst>
              <a:ext uri="{FF2B5EF4-FFF2-40B4-BE49-F238E27FC236}">
                <a16:creationId xmlns:a16="http://schemas.microsoft.com/office/drawing/2014/main" id="{F85B3F76-CB70-A643-BF79-E4A4D638272B}"/>
              </a:ext>
            </a:extLst>
          </p:cNvPr>
          <p:cNvSpPr/>
          <p:nvPr/>
        </p:nvSpPr>
        <p:spPr>
          <a:xfrm>
            <a:off x="5964222" y="4290308"/>
            <a:ext cx="1466713" cy="302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4" b="1" dirty="0">
                <a:solidFill>
                  <a:schemeClr val="bg2">
                    <a:lumMod val="50000"/>
                  </a:schemeClr>
                </a:solidFill>
                <a:latin typeface="Arial" panose="020B0604020202020204" pitchFamily="34" charset="0"/>
                <a:cs typeface="Arial" panose="020B0604020202020204" pitchFamily="34" charset="0"/>
              </a:rPr>
              <a:t>Sify Hyderabad</a:t>
            </a:r>
          </a:p>
        </p:txBody>
      </p:sp>
      <p:sp>
        <p:nvSpPr>
          <p:cNvPr id="11" name="Rectangle 10">
            <a:extLst>
              <a:ext uri="{FF2B5EF4-FFF2-40B4-BE49-F238E27FC236}">
                <a16:creationId xmlns:a16="http://schemas.microsoft.com/office/drawing/2014/main" id="{7957A554-7E0F-2A41-BB55-5BB8D7A457E1}"/>
              </a:ext>
            </a:extLst>
          </p:cNvPr>
          <p:cNvSpPr/>
          <p:nvPr/>
        </p:nvSpPr>
        <p:spPr>
          <a:xfrm>
            <a:off x="5964222" y="2356302"/>
            <a:ext cx="1466713" cy="302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4" b="1" dirty="0">
                <a:solidFill>
                  <a:schemeClr val="bg2">
                    <a:lumMod val="50000"/>
                  </a:schemeClr>
                </a:solidFill>
                <a:latin typeface="Arial" panose="020B0604020202020204" pitchFamily="34" charset="0"/>
                <a:cs typeface="Arial" panose="020B0604020202020204" pitchFamily="34" charset="0"/>
              </a:rPr>
              <a:t>Sify MUMBAI</a:t>
            </a:r>
          </a:p>
        </p:txBody>
      </p:sp>
      <p:sp>
        <p:nvSpPr>
          <p:cNvPr id="12" name="Rectangle 11">
            <a:extLst>
              <a:ext uri="{FF2B5EF4-FFF2-40B4-BE49-F238E27FC236}">
                <a16:creationId xmlns:a16="http://schemas.microsoft.com/office/drawing/2014/main" id="{3F0AD8D0-D516-B947-B58F-49825EA1068A}"/>
              </a:ext>
            </a:extLst>
          </p:cNvPr>
          <p:cNvSpPr/>
          <p:nvPr/>
        </p:nvSpPr>
        <p:spPr>
          <a:xfrm>
            <a:off x="2656191" y="2380994"/>
            <a:ext cx="1592055" cy="302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latin typeface="Arial" panose="020B0604020202020204" pitchFamily="34" charset="0"/>
                <a:cs typeface="Arial" panose="020B0604020202020204" pitchFamily="34" charset="0"/>
              </a:rPr>
              <a:t>Sify BANGALORE </a:t>
            </a:r>
          </a:p>
        </p:txBody>
      </p:sp>
      <p:pic>
        <p:nvPicPr>
          <p:cNvPr id="13" name="Picture 12">
            <a:extLst>
              <a:ext uri="{FF2B5EF4-FFF2-40B4-BE49-F238E27FC236}">
                <a16:creationId xmlns:a16="http://schemas.microsoft.com/office/drawing/2014/main" id="{4242E655-AE68-AA48-BFA2-55502D012A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0735" y="3256763"/>
            <a:ext cx="1466713" cy="979765"/>
          </a:xfrm>
          <a:prstGeom prst="rect">
            <a:avLst/>
          </a:prstGeom>
        </p:spPr>
      </p:pic>
      <p:sp>
        <p:nvSpPr>
          <p:cNvPr id="14" name="Rectangle 13">
            <a:extLst>
              <a:ext uri="{FF2B5EF4-FFF2-40B4-BE49-F238E27FC236}">
                <a16:creationId xmlns:a16="http://schemas.microsoft.com/office/drawing/2014/main" id="{10B1791B-5886-404D-8BF8-23FB29840F58}"/>
              </a:ext>
            </a:extLst>
          </p:cNvPr>
          <p:cNvSpPr/>
          <p:nvPr/>
        </p:nvSpPr>
        <p:spPr>
          <a:xfrm>
            <a:off x="2830735" y="4317518"/>
            <a:ext cx="1466713" cy="302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24" b="1" dirty="0">
                <a:solidFill>
                  <a:schemeClr val="bg2">
                    <a:lumMod val="50000"/>
                  </a:schemeClr>
                </a:solidFill>
                <a:latin typeface="Arial" panose="020B0604020202020204" pitchFamily="34" charset="0"/>
                <a:cs typeface="Arial" panose="020B0604020202020204" pitchFamily="34" charset="0"/>
              </a:rPr>
              <a:t>Sify Chennai</a:t>
            </a:r>
          </a:p>
        </p:txBody>
      </p:sp>
      <p:pic>
        <p:nvPicPr>
          <p:cNvPr id="15" name="Picture 14">
            <a:extLst>
              <a:ext uri="{FF2B5EF4-FFF2-40B4-BE49-F238E27FC236}">
                <a16:creationId xmlns:a16="http://schemas.microsoft.com/office/drawing/2014/main" id="{D048E943-BA40-B340-92AC-3C71B6DB1F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4222" y="984543"/>
            <a:ext cx="1466713" cy="1315461"/>
          </a:xfrm>
          <a:prstGeom prst="rect">
            <a:avLst/>
          </a:prstGeom>
        </p:spPr>
      </p:pic>
      <p:pic>
        <p:nvPicPr>
          <p:cNvPr id="16" name="Picture 15">
            <a:extLst>
              <a:ext uri="{FF2B5EF4-FFF2-40B4-BE49-F238E27FC236}">
                <a16:creationId xmlns:a16="http://schemas.microsoft.com/office/drawing/2014/main" id="{DBA8CD86-D40B-184D-BB1F-60ACE098B0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14451" y="1005820"/>
            <a:ext cx="1475535" cy="1294184"/>
          </a:xfrm>
          <a:prstGeom prst="rect">
            <a:avLst/>
          </a:prstGeom>
        </p:spPr>
      </p:pic>
      <p:pic>
        <p:nvPicPr>
          <p:cNvPr id="17" name="Picture 16">
            <a:extLst>
              <a:ext uri="{FF2B5EF4-FFF2-40B4-BE49-F238E27FC236}">
                <a16:creationId xmlns:a16="http://schemas.microsoft.com/office/drawing/2014/main" id="{36ED863D-F4D3-064F-ABD5-C162117CB2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4369" y="606821"/>
            <a:ext cx="1301549" cy="675285"/>
          </a:xfrm>
          <a:prstGeom prst="rect">
            <a:avLst/>
          </a:prstGeom>
        </p:spPr>
      </p:pic>
      <p:pic>
        <p:nvPicPr>
          <p:cNvPr id="18" name="Picture 17">
            <a:extLst>
              <a:ext uri="{FF2B5EF4-FFF2-40B4-BE49-F238E27FC236}">
                <a16:creationId xmlns:a16="http://schemas.microsoft.com/office/drawing/2014/main" id="{27E63ADA-452B-5F44-8863-03E4431BDE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64221" y="638497"/>
            <a:ext cx="1251432" cy="649283"/>
          </a:xfrm>
          <a:prstGeom prst="rect">
            <a:avLst/>
          </a:prstGeom>
        </p:spPr>
      </p:pic>
      <p:pic>
        <p:nvPicPr>
          <p:cNvPr id="21" name="Picture 20">
            <a:extLst>
              <a:ext uri="{FF2B5EF4-FFF2-40B4-BE49-F238E27FC236}">
                <a16:creationId xmlns:a16="http://schemas.microsoft.com/office/drawing/2014/main" id="{AFF2D7A2-1574-4F4D-AB98-9B0DD54FE890}"/>
              </a:ext>
            </a:extLst>
          </p:cNvPr>
          <p:cNvPicPr>
            <a:picLocks noChangeAspect="1"/>
          </p:cNvPicPr>
          <p:nvPr/>
        </p:nvPicPr>
        <p:blipFill>
          <a:blip r:embed="rId8"/>
          <a:stretch>
            <a:fillRect/>
          </a:stretch>
        </p:blipFill>
        <p:spPr>
          <a:xfrm>
            <a:off x="2749925" y="807799"/>
            <a:ext cx="1325911" cy="309543"/>
          </a:xfrm>
          <a:prstGeom prst="rect">
            <a:avLst/>
          </a:prstGeom>
        </p:spPr>
      </p:pic>
      <p:pic>
        <p:nvPicPr>
          <p:cNvPr id="22" name="Picture 21">
            <a:extLst>
              <a:ext uri="{FF2B5EF4-FFF2-40B4-BE49-F238E27FC236}">
                <a16:creationId xmlns:a16="http://schemas.microsoft.com/office/drawing/2014/main" id="{20E15DDD-12F3-8C40-B250-18D320DF394C}"/>
              </a:ext>
            </a:extLst>
          </p:cNvPr>
          <p:cNvPicPr>
            <a:picLocks noChangeAspect="1"/>
          </p:cNvPicPr>
          <p:nvPr/>
        </p:nvPicPr>
        <p:blipFill>
          <a:blip r:embed="rId8"/>
          <a:stretch>
            <a:fillRect/>
          </a:stretch>
        </p:blipFill>
        <p:spPr>
          <a:xfrm>
            <a:off x="6008998" y="829772"/>
            <a:ext cx="1325911" cy="309543"/>
          </a:xfrm>
          <a:prstGeom prst="rect">
            <a:avLst/>
          </a:prstGeom>
        </p:spPr>
      </p:pic>
      <p:sp>
        <p:nvSpPr>
          <p:cNvPr id="24" name="Title 1">
            <a:extLst>
              <a:ext uri="{FF2B5EF4-FFF2-40B4-BE49-F238E27FC236}">
                <a16:creationId xmlns:a16="http://schemas.microsoft.com/office/drawing/2014/main" id="{5AA2A183-B354-4C45-BE3D-1E447E7BBF63}"/>
              </a:ext>
            </a:extLst>
          </p:cNvPr>
          <p:cNvSpPr txBox="1">
            <a:spLocks/>
          </p:cNvSpPr>
          <p:nvPr/>
        </p:nvSpPr>
        <p:spPr>
          <a:xfrm>
            <a:off x="323850" y="3076659"/>
            <a:ext cx="2212802" cy="1551222"/>
          </a:xfrm>
          <a:prstGeom prst="rect">
            <a:avLst/>
          </a:prstGeom>
        </p:spPr>
        <p:txBody>
          <a:bodyPr vert="horz" lIns="67232" tIns="33616" rIns="67232" bIns="33616" rtlCol="0" anchor="ctr">
            <a:normAutofit/>
          </a:bodyPr>
          <a:lstStyle>
            <a:lvl1pPr algn="l" defTabSz="914377" rtl="0" eaLnBrk="1" latinLnBrk="0" hangingPunct="1">
              <a:lnSpc>
                <a:spcPct val="90000"/>
              </a:lnSpc>
              <a:spcBef>
                <a:spcPct val="0"/>
              </a:spcBef>
              <a:buNone/>
              <a:defRPr lang="en-IN" sz="2800" b="1" kern="1200">
                <a:solidFill>
                  <a:schemeClr val="tx1"/>
                </a:solidFill>
                <a:latin typeface="Arial Narrow" panose="020B0606020202030204" pitchFamily="34" charset="0"/>
                <a:ea typeface="+mj-ea"/>
                <a:cs typeface="+mj-cs"/>
              </a:defRPr>
            </a:lvl1pPr>
          </a:lstStyle>
          <a:p>
            <a:r>
              <a:rPr lang="en-US" sz="1324" dirty="0">
                <a:solidFill>
                  <a:srgbClr val="595959"/>
                </a:solidFill>
                <a:latin typeface="Arial" panose="020B0604020202020204" pitchFamily="34" charset="0"/>
                <a:cs typeface="Arial" panose="020B0604020202020204" pitchFamily="34" charset="0"/>
              </a:rPr>
              <a:t>NOC/SOC Facilities</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Tier 3 Datacenters</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Backbone on-net sites with multiple provider presence.</a:t>
            </a:r>
          </a:p>
          <a:p>
            <a:pPr marL="336179" indent="-336179">
              <a:buFont typeface="Wingdings" panose="05000000000000000000" pitchFamily="2" charset="2"/>
              <a:buChar char="§"/>
            </a:pPr>
            <a:r>
              <a:rPr lang="en-US" sz="1324" b="0" dirty="0">
                <a:solidFill>
                  <a:srgbClr val="595959"/>
                </a:solidFill>
                <a:latin typeface="Arial" panose="020B0604020202020204" pitchFamily="34" charset="0"/>
                <a:cs typeface="Arial" panose="020B0604020202020204" pitchFamily="34" charset="0"/>
              </a:rPr>
              <a:t>Seamless access to the managed assets</a:t>
            </a:r>
          </a:p>
        </p:txBody>
      </p:sp>
      <p:pic>
        <p:nvPicPr>
          <p:cNvPr id="25" name="Picture 24">
            <a:extLst>
              <a:ext uri="{FF2B5EF4-FFF2-40B4-BE49-F238E27FC236}">
                <a16:creationId xmlns:a16="http://schemas.microsoft.com/office/drawing/2014/main" id="{22F8D5E5-534D-D044-AA7A-0E5FB4C824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57618" y="994348"/>
            <a:ext cx="542374" cy="569766"/>
          </a:xfrm>
          <a:prstGeom prst="rect">
            <a:avLst/>
          </a:prstGeom>
        </p:spPr>
      </p:pic>
      <p:pic>
        <p:nvPicPr>
          <p:cNvPr id="26" name="Picture 2" descr="http://www.bylight.com/wp-content/uploads/iso-200001.png">
            <a:extLst>
              <a:ext uri="{FF2B5EF4-FFF2-40B4-BE49-F238E27FC236}">
                <a16:creationId xmlns:a16="http://schemas.microsoft.com/office/drawing/2014/main" id="{1C8FA8D1-6A85-CA48-A2D2-42AA036DE6F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874043" y="1780769"/>
            <a:ext cx="542770" cy="5255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urbanitsolutions.co.uk/wp-content/uploads/2017/09/ISO-27001-Logo.png">
            <a:extLst>
              <a:ext uri="{FF2B5EF4-FFF2-40B4-BE49-F238E27FC236}">
                <a16:creationId xmlns:a16="http://schemas.microsoft.com/office/drawing/2014/main" id="{7103D4A3-9DF3-354F-B243-A96EE4EF845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69807" y="2425973"/>
            <a:ext cx="586323" cy="51484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s://www.ctl.io/assets/images/compliance/SOC1.png">
            <a:extLst>
              <a:ext uri="{FF2B5EF4-FFF2-40B4-BE49-F238E27FC236}">
                <a16:creationId xmlns:a16="http://schemas.microsoft.com/office/drawing/2014/main" id="{FE6BB044-E5EC-1245-B93C-0E91CCBA0C3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897726" y="3009401"/>
            <a:ext cx="540380" cy="4947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cashlessindia.gov.in/theme/images/cert-in.png">
            <a:extLst>
              <a:ext uri="{FF2B5EF4-FFF2-40B4-BE49-F238E27FC236}">
                <a16:creationId xmlns:a16="http://schemas.microsoft.com/office/drawing/2014/main" id="{8EAB0AF9-7F94-1F42-9E70-E2E1A1401CDD}"/>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596174" y="3391011"/>
            <a:ext cx="1400664" cy="10504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9C8C007-C5BF-C34E-9718-EBE958C987F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96174" y="4191718"/>
            <a:ext cx="1285638" cy="474762"/>
          </a:xfrm>
          <a:prstGeom prst="rect">
            <a:avLst/>
          </a:prstGeom>
        </p:spPr>
      </p:pic>
    </p:spTree>
    <p:extLst>
      <p:ext uri="{BB962C8B-B14F-4D97-AF65-F5344CB8AC3E}">
        <p14:creationId xmlns:p14="http://schemas.microsoft.com/office/powerpoint/2010/main" val="77763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FE14-AA57-184F-BB7C-C0739201970A}"/>
              </a:ext>
            </a:extLst>
          </p:cNvPr>
          <p:cNvSpPr>
            <a:spLocks noGrp="1"/>
          </p:cNvSpPr>
          <p:nvPr>
            <p:ph type="title"/>
          </p:nvPr>
        </p:nvSpPr>
        <p:spPr/>
        <p:txBody>
          <a:bodyPr/>
          <a:lstStyle/>
          <a:p>
            <a:r>
              <a:rPr lang="en-US" dirty="0"/>
              <a:t>Tata Steel current network concerns</a:t>
            </a:r>
          </a:p>
        </p:txBody>
      </p:sp>
      <p:pic>
        <p:nvPicPr>
          <p:cNvPr id="9" name="Content Placeholder 8">
            <a:extLst>
              <a:ext uri="{FF2B5EF4-FFF2-40B4-BE49-F238E27FC236}">
                <a16:creationId xmlns:a16="http://schemas.microsoft.com/office/drawing/2014/main" id="{3801A0DC-8C35-3B4B-8F16-5AFA171FB195}"/>
              </a:ext>
            </a:extLst>
          </p:cNvPr>
          <p:cNvPicPr>
            <a:picLocks noGrp="1" noChangeAspect="1"/>
          </p:cNvPicPr>
          <p:nvPr>
            <p:ph idx="4294967295"/>
          </p:nvPr>
        </p:nvPicPr>
        <p:blipFill rotWithShape="1">
          <a:blip r:embed="rId2"/>
          <a:stretch/>
        </p:blipFill>
        <p:spPr>
          <a:xfrm>
            <a:off x="2260898" y="1405323"/>
            <a:ext cx="4622204" cy="2918592"/>
          </a:xfrm>
          <a:prstGeom prst="rect">
            <a:avLst/>
          </a:prstGeom>
        </p:spPr>
      </p:pic>
      <p:sp>
        <p:nvSpPr>
          <p:cNvPr id="16" name="Content Placeholder 2">
            <a:extLst>
              <a:ext uri="{FF2B5EF4-FFF2-40B4-BE49-F238E27FC236}">
                <a16:creationId xmlns:a16="http://schemas.microsoft.com/office/drawing/2014/main" id="{13BF815A-E78E-084A-8180-5DAC247ED823}"/>
              </a:ext>
            </a:extLst>
          </p:cNvPr>
          <p:cNvSpPr txBox="1">
            <a:spLocks/>
          </p:cNvSpPr>
          <p:nvPr/>
        </p:nvSpPr>
        <p:spPr>
          <a:xfrm>
            <a:off x="329169" y="1018458"/>
            <a:ext cx="1612800" cy="799200"/>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Inconsistent End-user experience</a:t>
            </a:r>
          </a:p>
        </p:txBody>
      </p:sp>
      <p:sp>
        <p:nvSpPr>
          <p:cNvPr id="17" name="Content Placeholder 2">
            <a:extLst>
              <a:ext uri="{FF2B5EF4-FFF2-40B4-BE49-F238E27FC236}">
                <a16:creationId xmlns:a16="http://schemas.microsoft.com/office/drawing/2014/main" id="{E63E5FE8-66A8-9D4F-ACF0-245ECC566531}"/>
              </a:ext>
            </a:extLst>
          </p:cNvPr>
          <p:cNvSpPr txBox="1">
            <a:spLocks/>
          </p:cNvSpPr>
          <p:nvPr/>
        </p:nvSpPr>
        <p:spPr>
          <a:xfrm>
            <a:off x="329169" y="2454337"/>
            <a:ext cx="1612800" cy="799200"/>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Proactive monitoring of the network</a:t>
            </a:r>
          </a:p>
        </p:txBody>
      </p:sp>
      <p:sp>
        <p:nvSpPr>
          <p:cNvPr id="18" name="Content Placeholder 2">
            <a:extLst>
              <a:ext uri="{FF2B5EF4-FFF2-40B4-BE49-F238E27FC236}">
                <a16:creationId xmlns:a16="http://schemas.microsoft.com/office/drawing/2014/main" id="{5E4DAF98-A2A0-C94D-B495-50A939504473}"/>
              </a:ext>
            </a:extLst>
          </p:cNvPr>
          <p:cNvSpPr txBox="1">
            <a:spLocks/>
          </p:cNvSpPr>
          <p:nvPr/>
        </p:nvSpPr>
        <p:spPr>
          <a:xfrm>
            <a:off x="329169" y="3890217"/>
            <a:ext cx="1612800" cy="799200"/>
          </a:xfrm>
          <a:prstGeom prst="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Lack of Network Visibility </a:t>
            </a:r>
          </a:p>
        </p:txBody>
      </p:sp>
      <p:sp>
        <p:nvSpPr>
          <p:cNvPr id="21" name="Content Placeholder 2">
            <a:extLst>
              <a:ext uri="{FF2B5EF4-FFF2-40B4-BE49-F238E27FC236}">
                <a16:creationId xmlns:a16="http://schemas.microsoft.com/office/drawing/2014/main" id="{8539B619-C992-A241-949F-8BD00DC9BC91}"/>
              </a:ext>
            </a:extLst>
          </p:cNvPr>
          <p:cNvSpPr txBox="1">
            <a:spLocks/>
          </p:cNvSpPr>
          <p:nvPr/>
        </p:nvSpPr>
        <p:spPr>
          <a:xfrm>
            <a:off x="7206390" y="2454338"/>
            <a:ext cx="1612800" cy="799200"/>
          </a:xfrm>
          <a:prstGeom prst="rect">
            <a:avLst/>
          </a:prstGeom>
          <a:solidFill>
            <a:schemeClr val="accent6">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Configuration management </a:t>
            </a:r>
          </a:p>
        </p:txBody>
      </p:sp>
      <p:sp>
        <p:nvSpPr>
          <p:cNvPr id="22" name="Content Placeholder 2">
            <a:extLst>
              <a:ext uri="{FF2B5EF4-FFF2-40B4-BE49-F238E27FC236}">
                <a16:creationId xmlns:a16="http://schemas.microsoft.com/office/drawing/2014/main" id="{3F6FB074-F2C5-6246-9208-9EBECDCDE38A}"/>
              </a:ext>
            </a:extLst>
          </p:cNvPr>
          <p:cNvSpPr txBox="1">
            <a:spLocks/>
          </p:cNvSpPr>
          <p:nvPr/>
        </p:nvSpPr>
        <p:spPr>
          <a:xfrm>
            <a:off x="7206390" y="1018458"/>
            <a:ext cx="1612800" cy="799200"/>
          </a:xfrm>
          <a:prstGeom prst="rect">
            <a:avLst/>
          </a:prstGeom>
          <a:solidFill>
            <a:schemeClr val="accent5">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Consistent network performance</a:t>
            </a:r>
          </a:p>
        </p:txBody>
      </p:sp>
      <p:sp>
        <p:nvSpPr>
          <p:cNvPr id="23" name="Content Placeholder 2">
            <a:extLst>
              <a:ext uri="{FF2B5EF4-FFF2-40B4-BE49-F238E27FC236}">
                <a16:creationId xmlns:a16="http://schemas.microsoft.com/office/drawing/2014/main" id="{8C560733-E716-8F4B-BD06-F6FB9BB2EC8F}"/>
              </a:ext>
            </a:extLst>
          </p:cNvPr>
          <p:cNvSpPr txBox="1">
            <a:spLocks/>
          </p:cNvSpPr>
          <p:nvPr/>
        </p:nvSpPr>
        <p:spPr>
          <a:xfrm>
            <a:off x="7206390" y="3890217"/>
            <a:ext cx="1612800" cy="799200"/>
          </a:xfrm>
          <a:prstGeom prst="rect">
            <a:avLst/>
          </a:prstGeom>
          <a:solidFill>
            <a:schemeClr val="bg2">
              <a:lumMod val="9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72000" tIns="72000" rIns="72000" bIns="72000" rtlCol="0" anchor="ctr">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latin typeface="+mn-lt"/>
                <a:cs typeface="Arial" panose="020B0604020202020204" pitchFamily="34" charset="0"/>
              </a:rPr>
              <a:t>Inefficient systems and Fragmentation</a:t>
            </a:r>
          </a:p>
        </p:txBody>
      </p:sp>
    </p:spTree>
    <p:extLst>
      <p:ext uri="{BB962C8B-B14F-4D97-AF65-F5344CB8AC3E}">
        <p14:creationId xmlns:p14="http://schemas.microsoft.com/office/powerpoint/2010/main" val="348100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1660" y="1058862"/>
            <a:ext cx="2271187" cy="1305775"/>
          </a:xfrm>
          <a:prstGeom prst="rect">
            <a:avLst/>
          </a:prstGeom>
        </p:spPr>
      </p:pic>
      <p:pic>
        <p:nvPicPr>
          <p:cNvPr id="6" name="Picture 5"/>
          <p:cNvPicPr>
            <a:picLocks noChangeAspect="1"/>
          </p:cNvPicPr>
          <p:nvPr/>
        </p:nvPicPr>
        <p:blipFill>
          <a:blip r:embed="rId4"/>
          <a:stretch>
            <a:fillRect/>
          </a:stretch>
        </p:blipFill>
        <p:spPr>
          <a:xfrm>
            <a:off x="323411" y="1037740"/>
            <a:ext cx="2160358" cy="1357084"/>
          </a:xfrm>
          <a:prstGeom prst="rect">
            <a:avLst/>
          </a:prstGeom>
        </p:spPr>
      </p:pic>
      <p:grpSp>
        <p:nvGrpSpPr>
          <p:cNvPr id="19" name="Group 18">
            <a:extLst>
              <a:ext uri="{FF2B5EF4-FFF2-40B4-BE49-F238E27FC236}">
                <a16:creationId xmlns:a16="http://schemas.microsoft.com/office/drawing/2014/main" id="{11D52DE3-EB49-440C-ADAB-828A02DDDD08}"/>
              </a:ext>
            </a:extLst>
          </p:cNvPr>
          <p:cNvGrpSpPr/>
          <p:nvPr/>
        </p:nvGrpSpPr>
        <p:grpSpPr>
          <a:xfrm>
            <a:off x="5909102" y="2524276"/>
            <a:ext cx="2632301" cy="2208062"/>
            <a:chOff x="5909102" y="2524276"/>
            <a:chExt cx="2632301" cy="2351342"/>
          </a:xfrm>
        </p:grpSpPr>
        <p:sp>
          <p:nvSpPr>
            <p:cNvPr id="20" name="Freeform: Shape 19">
              <a:extLst>
                <a:ext uri="{FF2B5EF4-FFF2-40B4-BE49-F238E27FC236}">
                  <a16:creationId xmlns:a16="http://schemas.microsoft.com/office/drawing/2014/main" id="{C20A1FFA-9014-4F6B-9A97-3898E51F08E1}"/>
                </a:ext>
              </a:extLst>
            </p:cNvPr>
            <p:cNvSpPr/>
            <p:nvPr/>
          </p:nvSpPr>
          <p:spPr>
            <a:xfrm>
              <a:off x="5910048" y="2524276"/>
              <a:ext cx="2631355" cy="517940"/>
            </a:xfrm>
            <a:custGeom>
              <a:avLst/>
              <a:gdLst>
                <a:gd name="connsiteX0" fmla="*/ 0 w 2631355"/>
                <a:gd name="connsiteY0" fmla="*/ 51794 h 517940"/>
                <a:gd name="connsiteX1" fmla="*/ 51794 w 2631355"/>
                <a:gd name="connsiteY1" fmla="*/ 0 h 517940"/>
                <a:gd name="connsiteX2" fmla="*/ 2579561 w 2631355"/>
                <a:gd name="connsiteY2" fmla="*/ 0 h 517940"/>
                <a:gd name="connsiteX3" fmla="*/ 2631355 w 2631355"/>
                <a:gd name="connsiteY3" fmla="*/ 51794 h 517940"/>
                <a:gd name="connsiteX4" fmla="*/ 2631355 w 2631355"/>
                <a:gd name="connsiteY4" fmla="*/ 466146 h 517940"/>
                <a:gd name="connsiteX5" fmla="*/ 2579561 w 2631355"/>
                <a:gd name="connsiteY5" fmla="*/ 517940 h 517940"/>
                <a:gd name="connsiteX6" fmla="*/ 51794 w 2631355"/>
                <a:gd name="connsiteY6" fmla="*/ 517940 h 517940"/>
                <a:gd name="connsiteX7" fmla="*/ 0 w 2631355"/>
                <a:gd name="connsiteY7" fmla="*/ 466146 h 517940"/>
                <a:gd name="connsiteX8" fmla="*/ 0 w 2631355"/>
                <a:gd name="connsiteY8" fmla="*/ 51794 h 51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55" h="517940">
                  <a:moveTo>
                    <a:pt x="0" y="51794"/>
                  </a:moveTo>
                  <a:cubicBezTo>
                    <a:pt x="0" y="23189"/>
                    <a:pt x="23189" y="0"/>
                    <a:pt x="51794" y="0"/>
                  </a:cubicBezTo>
                  <a:lnTo>
                    <a:pt x="2579561" y="0"/>
                  </a:lnTo>
                  <a:cubicBezTo>
                    <a:pt x="2608166" y="0"/>
                    <a:pt x="2631355" y="23189"/>
                    <a:pt x="2631355" y="51794"/>
                  </a:cubicBezTo>
                  <a:lnTo>
                    <a:pt x="2631355" y="466146"/>
                  </a:lnTo>
                  <a:cubicBezTo>
                    <a:pt x="2631355" y="494751"/>
                    <a:pt x="2608166" y="517940"/>
                    <a:pt x="2579561" y="517940"/>
                  </a:cubicBezTo>
                  <a:lnTo>
                    <a:pt x="51794" y="517940"/>
                  </a:lnTo>
                  <a:cubicBezTo>
                    <a:pt x="23189" y="517940"/>
                    <a:pt x="0" y="494751"/>
                    <a:pt x="0" y="466146"/>
                  </a:cubicBezTo>
                  <a:lnTo>
                    <a:pt x="0" y="51794"/>
                  </a:lnTo>
                  <a:close/>
                </a:path>
              </a:pathLst>
            </a:custGeom>
            <a:solidFill>
              <a:schemeClr val="accent4"/>
            </a:solidFill>
            <a:ln>
              <a:no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spcFirstLastPara="0" vert="horz" wrap="square" lIns="68510" tIns="68510" rIns="68510" bIns="6851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DC Network</a:t>
              </a:r>
            </a:p>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Technologies</a:t>
              </a:r>
            </a:p>
          </p:txBody>
        </p:sp>
        <p:sp>
          <p:nvSpPr>
            <p:cNvPr id="21" name="Freeform: Shape 20">
              <a:extLst>
                <a:ext uri="{FF2B5EF4-FFF2-40B4-BE49-F238E27FC236}">
                  <a16:creationId xmlns:a16="http://schemas.microsoft.com/office/drawing/2014/main" id="{763BA391-231D-4690-99EF-D1159CB2AC4C}"/>
                </a:ext>
              </a:extLst>
            </p:cNvPr>
            <p:cNvSpPr/>
            <p:nvPr/>
          </p:nvSpPr>
          <p:spPr>
            <a:xfrm>
              <a:off x="5909102" y="3150817"/>
              <a:ext cx="830604" cy="1724801"/>
            </a:xfrm>
            <a:custGeom>
              <a:avLst/>
              <a:gdLst>
                <a:gd name="connsiteX0" fmla="*/ 0 w 830604"/>
                <a:gd name="connsiteY0" fmla="*/ 83060 h 1724802"/>
                <a:gd name="connsiteX1" fmla="*/ 83060 w 830604"/>
                <a:gd name="connsiteY1" fmla="*/ 0 h 1724802"/>
                <a:gd name="connsiteX2" fmla="*/ 747544 w 830604"/>
                <a:gd name="connsiteY2" fmla="*/ 0 h 1724802"/>
                <a:gd name="connsiteX3" fmla="*/ 830604 w 830604"/>
                <a:gd name="connsiteY3" fmla="*/ 83060 h 1724802"/>
                <a:gd name="connsiteX4" fmla="*/ 830604 w 830604"/>
                <a:gd name="connsiteY4" fmla="*/ 1641742 h 1724802"/>
                <a:gd name="connsiteX5" fmla="*/ 747544 w 830604"/>
                <a:gd name="connsiteY5" fmla="*/ 1724802 h 1724802"/>
                <a:gd name="connsiteX6" fmla="*/ 83060 w 830604"/>
                <a:gd name="connsiteY6" fmla="*/ 1724802 h 1724802"/>
                <a:gd name="connsiteX7" fmla="*/ 0 w 830604"/>
                <a:gd name="connsiteY7" fmla="*/ 1641742 h 1724802"/>
                <a:gd name="connsiteX8" fmla="*/ 0 w 830604"/>
                <a:gd name="connsiteY8" fmla="*/ 83060 h 17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4802">
                  <a:moveTo>
                    <a:pt x="0" y="83060"/>
                  </a:moveTo>
                  <a:cubicBezTo>
                    <a:pt x="0" y="37187"/>
                    <a:pt x="37187" y="0"/>
                    <a:pt x="83060" y="0"/>
                  </a:cubicBezTo>
                  <a:lnTo>
                    <a:pt x="747544" y="0"/>
                  </a:lnTo>
                  <a:cubicBezTo>
                    <a:pt x="793417" y="0"/>
                    <a:pt x="830604" y="37187"/>
                    <a:pt x="830604" y="83060"/>
                  </a:cubicBezTo>
                  <a:lnTo>
                    <a:pt x="830604" y="1641742"/>
                  </a:lnTo>
                  <a:cubicBezTo>
                    <a:pt x="830604" y="1687615"/>
                    <a:pt x="793417" y="1724802"/>
                    <a:pt x="747544" y="1724802"/>
                  </a:cubicBezTo>
                  <a:lnTo>
                    <a:pt x="83060" y="1724802"/>
                  </a:lnTo>
                  <a:cubicBezTo>
                    <a:pt x="37187" y="1724802"/>
                    <a:pt x="0" y="1687615"/>
                    <a:pt x="0" y="1641742"/>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66238" tIns="66238" rIns="66238" bIns="66238" numCol="1" spcCol="1270" anchor="ctr" anchorCtr="0">
              <a:noAutofit/>
            </a:bodyPr>
            <a:lstStyle/>
            <a:p>
              <a:pPr marL="0" lvl="0" indent="0" algn="l" defTabSz="466725">
                <a:lnSpc>
                  <a:spcPct val="90000"/>
                </a:lnSpc>
                <a:spcBef>
                  <a:spcPct val="0"/>
                </a:spcBef>
                <a:spcAft>
                  <a:spcPct val="35000"/>
                </a:spcAft>
                <a:buNone/>
              </a:pPr>
              <a:r>
                <a:rPr lang="en-IN" sz="1050" b="0" kern="1200" dirty="0">
                  <a:solidFill>
                    <a:srgbClr val="595959"/>
                  </a:solidFill>
                  <a:ea typeface="Segoe UI" panose="020B0502040204020203" pitchFamily="34" charset="0"/>
                  <a:cs typeface="Arial" panose="020B0604020202020204" pitchFamily="34" charset="0"/>
                </a:rPr>
                <a:t>Enterprise WAN – Private, SP VPN, IPSec, SSL, Multicast, NAT  </a:t>
              </a:r>
            </a:p>
          </p:txBody>
        </p:sp>
        <p:sp>
          <p:nvSpPr>
            <p:cNvPr id="22" name="Freeform: Shape 21">
              <a:extLst>
                <a:ext uri="{FF2B5EF4-FFF2-40B4-BE49-F238E27FC236}">
                  <a16:creationId xmlns:a16="http://schemas.microsoft.com/office/drawing/2014/main" id="{5997717F-FFA9-4415-A60C-6030005EBF50}"/>
                </a:ext>
              </a:extLst>
            </p:cNvPr>
            <p:cNvSpPr/>
            <p:nvPr/>
          </p:nvSpPr>
          <p:spPr>
            <a:xfrm>
              <a:off x="6809477" y="3150816"/>
              <a:ext cx="830604" cy="1724802"/>
            </a:xfrm>
            <a:custGeom>
              <a:avLst/>
              <a:gdLst>
                <a:gd name="connsiteX0" fmla="*/ 0 w 830604"/>
                <a:gd name="connsiteY0" fmla="*/ 83060 h 1724802"/>
                <a:gd name="connsiteX1" fmla="*/ 83060 w 830604"/>
                <a:gd name="connsiteY1" fmla="*/ 0 h 1724802"/>
                <a:gd name="connsiteX2" fmla="*/ 747544 w 830604"/>
                <a:gd name="connsiteY2" fmla="*/ 0 h 1724802"/>
                <a:gd name="connsiteX3" fmla="*/ 830604 w 830604"/>
                <a:gd name="connsiteY3" fmla="*/ 83060 h 1724802"/>
                <a:gd name="connsiteX4" fmla="*/ 830604 w 830604"/>
                <a:gd name="connsiteY4" fmla="*/ 1641742 h 1724802"/>
                <a:gd name="connsiteX5" fmla="*/ 747544 w 830604"/>
                <a:gd name="connsiteY5" fmla="*/ 1724802 h 1724802"/>
                <a:gd name="connsiteX6" fmla="*/ 83060 w 830604"/>
                <a:gd name="connsiteY6" fmla="*/ 1724802 h 1724802"/>
                <a:gd name="connsiteX7" fmla="*/ 0 w 830604"/>
                <a:gd name="connsiteY7" fmla="*/ 1641742 h 1724802"/>
                <a:gd name="connsiteX8" fmla="*/ 0 w 830604"/>
                <a:gd name="connsiteY8" fmla="*/ 83060 h 17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4802">
                  <a:moveTo>
                    <a:pt x="0" y="83060"/>
                  </a:moveTo>
                  <a:cubicBezTo>
                    <a:pt x="0" y="37187"/>
                    <a:pt x="37187" y="0"/>
                    <a:pt x="83060" y="0"/>
                  </a:cubicBezTo>
                  <a:lnTo>
                    <a:pt x="747544" y="0"/>
                  </a:lnTo>
                  <a:cubicBezTo>
                    <a:pt x="793417" y="0"/>
                    <a:pt x="830604" y="37187"/>
                    <a:pt x="830604" y="83060"/>
                  </a:cubicBezTo>
                  <a:lnTo>
                    <a:pt x="830604" y="1641742"/>
                  </a:lnTo>
                  <a:cubicBezTo>
                    <a:pt x="830604" y="1687615"/>
                    <a:pt x="793417" y="1724802"/>
                    <a:pt x="747544" y="1724802"/>
                  </a:cubicBezTo>
                  <a:lnTo>
                    <a:pt x="83060" y="1724802"/>
                  </a:lnTo>
                  <a:cubicBezTo>
                    <a:pt x="37187" y="1724802"/>
                    <a:pt x="0" y="1687615"/>
                    <a:pt x="0" y="1641742"/>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58618" tIns="58618" rIns="58618" bIns="58618" numCol="1" spcCol="1270" anchor="ctr" anchorCtr="0">
              <a:noAutofit/>
            </a:bodyPr>
            <a:lstStyle/>
            <a:p>
              <a:pPr marL="0" lvl="0" indent="0" algn="l" defTabSz="400050">
                <a:lnSpc>
                  <a:spcPct val="90000"/>
                </a:lnSpc>
                <a:spcBef>
                  <a:spcPct val="0"/>
                </a:spcBef>
                <a:spcAft>
                  <a:spcPct val="35000"/>
                </a:spcAft>
                <a:buNone/>
              </a:pPr>
              <a:r>
                <a:rPr lang="en-IN" sz="900" b="0" kern="1200" dirty="0">
                  <a:solidFill>
                    <a:srgbClr val="595959"/>
                  </a:solidFill>
                  <a:ea typeface="Segoe UI" panose="020B0502040204020203" pitchFamily="34" charset="0"/>
                  <a:cs typeface="Arial" panose="020B0604020202020204" pitchFamily="34" charset="0"/>
                </a:rPr>
                <a:t>Enterprise LAN – Branch, Central office, Campus Networks</a:t>
              </a:r>
            </a:p>
            <a:p>
              <a:pPr marL="0" lvl="0" indent="0" algn="l" defTabSz="400050">
                <a:lnSpc>
                  <a:spcPct val="90000"/>
                </a:lnSpc>
                <a:spcBef>
                  <a:spcPct val="0"/>
                </a:spcBef>
                <a:spcAft>
                  <a:spcPct val="35000"/>
                </a:spcAft>
                <a:buNone/>
              </a:pPr>
              <a:r>
                <a:rPr lang="en-IN" sz="900" b="0" kern="1200" dirty="0">
                  <a:solidFill>
                    <a:srgbClr val="595959"/>
                  </a:solidFill>
                  <a:ea typeface="Segoe UI" panose="020B0502040204020203" pitchFamily="34" charset="0"/>
                  <a:cs typeface="Arial" panose="020B0604020202020204" pitchFamily="34" charset="0"/>
                </a:rPr>
                <a:t>Enterprise – Voice &amp; Video conferencing</a:t>
              </a:r>
            </a:p>
          </p:txBody>
        </p:sp>
        <p:sp>
          <p:nvSpPr>
            <p:cNvPr id="23" name="Freeform: Shape 22">
              <a:extLst>
                <a:ext uri="{FF2B5EF4-FFF2-40B4-BE49-F238E27FC236}">
                  <a16:creationId xmlns:a16="http://schemas.microsoft.com/office/drawing/2014/main" id="{40117E0D-8DCA-4D71-865E-B7D552C7C37C}"/>
                </a:ext>
              </a:extLst>
            </p:cNvPr>
            <p:cNvSpPr/>
            <p:nvPr/>
          </p:nvSpPr>
          <p:spPr>
            <a:xfrm>
              <a:off x="7709853" y="3150816"/>
              <a:ext cx="830604" cy="1724802"/>
            </a:xfrm>
            <a:custGeom>
              <a:avLst/>
              <a:gdLst>
                <a:gd name="connsiteX0" fmla="*/ 0 w 830604"/>
                <a:gd name="connsiteY0" fmla="*/ 83060 h 1724802"/>
                <a:gd name="connsiteX1" fmla="*/ 83060 w 830604"/>
                <a:gd name="connsiteY1" fmla="*/ 0 h 1724802"/>
                <a:gd name="connsiteX2" fmla="*/ 747544 w 830604"/>
                <a:gd name="connsiteY2" fmla="*/ 0 h 1724802"/>
                <a:gd name="connsiteX3" fmla="*/ 830604 w 830604"/>
                <a:gd name="connsiteY3" fmla="*/ 83060 h 1724802"/>
                <a:gd name="connsiteX4" fmla="*/ 830604 w 830604"/>
                <a:gd name="connsiteY4" fmla="*/ 1641742 h 1724802"/>
                <a:gd name="connsiteX5" fmla="*/ 747544 w 830604"/>
                <a:gd name="connsiteY5" fmla="*/ 1724802 h 1724802"/>
                <a:gd name="connsiteX6" fmla="*/ 83060 w 830604"/>
                <a:gd name="connsiteY6" fmla="*/ 1724802 h 1724802"/>
                <a:gd name="connsiteX7" fmla="*/ 0 w 830604"/>
                <a:gd name="connsiteY7" fmla="*/ 1641742 h 1724802"/>
                <a:gd name="connsiteX8" fmla="*/ 0 w 830604"/>
                <a:gd name="connsiteY8" fmla="*/ 83060 h 17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4802">
                  <a:moveTo>
                    <a:pt x="0" y="83060"/>
                  </a:moveTo>
                  <a:cubicBezTo>
                    <a:pt x="0" y="37187"/>
                    <a:pt x="37187" y="0"/>
                    <a:pt x="83060" y="0"/>
                  </a:cubicBezTo>
                  <a:lnTo>
                    <a:pt x="747544" y="0"/>
                  </a:lnTo>
                  <a:cubicBezTo>
                    <a:pt x="793417" y="0"/>
                    <a:pt x="830604" y="37187"/>
                    <a:pt x="830604" y="83060"/>
                  </a:cubicBezTo>
                  <a:lnTo>
                    <a:pt x="830604" y="1641742"/>
                  </a:lnTo>
                  <a:cubicBezTo>
                    <a:pt x="830604" y="1687615"/>
                    <a:pt x="793417" y="1724802"/>
                    <a:pt x="747544" y="1724802"/>
                  </a:cubicBezTo>
                  <a:lnTo>
                    <a:pt x="83060" y="1724802"/>
                  </a:lnTo>
                  <a:cubicBezTo>
                    <a:pt x="37187" y="1724802"/>
                    <a:pt x="0" y="1687615"/>
                    <a:pt x="0" y="1641742"/>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62428" tIns="62428" rIns="62428" bIns="62428" numCol="1" spcCol="1270" anchor="ctr" anchorCtr="0">
              <a:noAutofit/>
            </a:bodyPr>
            <a:lstStyle/>
            <a:p>
              <a:pPr marL="0" lvl="0" indent="0" algn="l" defTabSz="444500">
                <a:lnSpc>
                  <a:spcPct val="90000"/>
                </a:lnSpc>
                <a:spcBef>
                  <a:spcPct val="0"/>
                </a:spcBef>
                <a:spcAft>
                  <a:spcPct val="35000"/>
                </a:spcAft>
                <a:buNone/>
              </a:pPr>
              <a:r>
                <a:rPr lang="en-IN" sz="1000" b="0" kern="1200" dirty="0">
                  <a:solidFill>
                    <a:srgbClr val="595959"/>
                  </a:solidFill>
                  <a:ea typeface="Segoe UI" panose="020B0502040204020203" pitchFamily="34" charset="0"/>
                  <a:cs typeface="Arial" panose="020B0604020202020204" pitchFamily="34" charset="0"/>
                </a:rPr>
                <a:t>Enterprise DCN – SAN, DCE LAN, Cloud Networking, Network Security – Firewall, IPS, Web filtering, UTM, AAA</a:t>
              </a:r>
            </a:p>
          </p:txBody>
        </p:sp>
      </p:grpSp>
      <p:grpSp>
        <p:nvGrpSpPr>
          <p:cNvPr id="3" name="Group 2">
            <a:extLst>
              <a:ext uri="{FF2B5EF4-FFF2-40B4-BE49-F238E27FC236}">
                <a16:creationId xmlns:a16="http://schemas.microsoft.com/office/drawing/2014/main" id="{0541B1FC-45D3-4A73-A6CE-89022ABEA3A5}"/>
              </a:ext>
            </a:extLst>
          </p:cNvPr>
          <p:cNvGrpSpPr/>
          <p:nvPr/>
        </p:nvGrpSpPr>
        <p:grpSpPr>
          <a:xfrm>
            <a:off x="323410" y="2524276"/>
            <a:ext cx="2552051" cy="2208062"/>
            <a:chOff x="323410" y="2524276"/>
            <a:chExt cx="2552051" cy="2208062"/>
          </a:xfrm>
        </p:grpSpPr>
        <p:sp>
          <p:nvSpPr>
            <p:cNvPr id="5" name="Freeform: Shape 4">
              <a:extLst>
                <a:ext uri="{FF2B5EF4-FFF2-40B4-BE49-F238E27FC236}">
                  <a16:creationId xmlns:a16="http://schemas.microsoft.com/office/drawing/2014/main" id="{543AD5CC-FA91-42A0-855A-DEC860B7A348}"/>
                </a:ext>
              </a:extLst>
            </p:cNvPr>
            <p:cNvSpPr/>
            <p:nvPr/>
          </p:nvSpPr>
          <p:spPr>
            <a:xfrm>
              <a:off x="323410" y="2524276"/>
              <a:ext cx="2551134" cy="518630"/>
            </a:xfrm>
            <a:custGeom>
              <a:avLst/>
              <a:gdLst>
                <a:gd name="connsiteX0" fmla="*/ 0 w 2551134"/>
                <a:gd name="connsiteY0" fmla="*/ 51863 h 518630"/>
                <a:gd name="connsiteX1" fmla="*/ 51863 w 2551134"/>
                <a:gd name="connsiteY1" fmla="*/ 0 h 518630"/>
                <a:gd name="connsiteX2" fmla="*/ 2499271 w 2551134"/>
                <a:gd name="connsiteY2" fmla="*/ 0 h 518630"/>
                <a:gd name="connsiteX3" fmla="*/ 2551134 w 2551134"/>
                <a:gd name="connsiteY3" fmla="*/ 51863 h 518630"/>
                <a:gd name="connsiteX4" fmla="*/ 2551134 w 2551134"/>
                <a:gd name="connsiteY4" fmla="*/ 466767 h 518630"/>
                <a:gd name="connsiteX5" fmla="*/ 2499271 w 2551134"/>
                <a:gd name="connsiteY5" fmla="*/ 518630 h 518630"/>
                <a:gd name="connsiteX6" fmla="*/ 51863 w 2551134"/>
                <a:gd name="connsiteY6" fmla="*/ 518630 h 518630"/>
                <a:gd name="connsiteX7" fmla="*/ 0 w 2551134"/>
                <a:gd name="connsiteY7" fmla="*/ 466767 h 518630"/>
                <a:gd name="connsiteX8" fmla="*/ 0 w 2551134"/>
                <a:gd name="connsiteY8" fmla="*/ 51863 h 51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1134" h="518630">
                  <a:moveTo>
                    <a:pt x="0" y="51863"/>
                  </a:moveTo>
                  <a:cubicBezTo>
                    <a:pt x="0" y="23220"/>
                    <a:pt x="23220" y="0"/>
                    <a:pt x="51863" y="0"/>
                  </a:cubicBezTo>
                  <a:lnTo>
                    <a:pt x="2499271" y="0"/>
                  </a:lnTo>
                  <a:cubicBezTo>
                    <a:pt x="2527914" y="0"/>
                    <a:pt x="2551134" y="23220"/>
                    <a:pt x="2551134" y="51863"/>
                  </a:cubicBezTo>
                  <a:lnTo>
                    <a:pt x="2551134" y="466767"/>
                  </a:lnTo>
                  <a:cubicBezTo>
                    <a:pt x="2551134" y="495410"/>
                    <a:pt x="2527914" y="518630"/>
                    <a:pt x="2499271" y="518630"/>
                  </a:cubicBezTo>
                  <a:lnTo>
                    <a:pt x="51863" y="518630"/>
                  </a:lnTo>
                  <a:cubicBezTo>
                    <a:pt x="23220" y="518630"/>
                    <a:pt x="0" y="495410"/>
                    <a:pt x="0" y="466767"/>
                  </a:cubicBezTo>
                  <a:lnTo>
                    <a:pt x="0" y="51863"/>
                  </a:lnTo>
                  <a:close/>
                </a:path>
              </a:pathLst>
            </a:custGeom>
            <a:solidFill>
              <a:schemeClr val="accent1"/>
            </a:solidFill>
            <a:ln>
              <a:no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spcFirstLastPara="0" vert="horz" wrap="square" lIns="68530" tIns="68530" rIns="68530" bIns="6853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SP Networking</a:t>
              </a:r>
            </a:p>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Technologies</a:t>
              </a:r>
            </a:p>
          </p:txBody>
        </p:sp>
        <p:sp>
          <p:nvSpPr>
            <p:cNvPr id="11" name="Freeform: Shape 10">
              <a:extLst>
                <a:ext uri="{FF2B5EF4-FFF2-40B4-BE49-F238E27FC236}">
                  <a16:creationId xmlns:a16="http://schemas.microsoft.com/office/drawing/2014/main" id="{8774543F-DFB6-47F3-A57F-3BC51B007AF5}"/>
                </a:ext>
              </a:extLst>
            </p:cNvPr>
            <p:cNvSpPr/>
            <p:nvPr/>
          </p:nvSpPr>
          <p:spPr>
            <a:xfrm>
              <a:off x="324327" y="3148434"/>
              <a:ext cx="805282" cy="1583904"/>
            </a:xfrm>
            <a:custGeom>
              <a:avLst/>
              <a:gdLst>
                <a:gd name="connsiteX0" fmla="*/ 0 w 805282"/>
                <a:gd name="connsiteY0" fmla="*/ 80528 h 1727098"/>
                <a:gd name="connsiteX1" fmla="*/ 80528 w 805282"/>
                <a:gd name="connsiteY1" fmla="*/ 0 h 1727098"/>
                <a:gd name="connsiteX2" fmla="*/ 724754 w 805282"/>
                <a:gd name="connsiteY2" fmla="*/ 0 h 1727098"/>
                <a:gd name="connsiteX3" fmla="*/ 805282 w 805282"/>
                <a:gd name="connsiteY3" fmla="*/ 80528 h 1727098"/>
                <a:gd name="connsiteX4" fmla="*/ 805282 w 805282"/>
                <a:gd name="connsiteY4" fmla="*/ 1646570 h 1727098"/>
                <a:gd name="connsiteX5" fmla="*/ 724754 w 805282"/>
                <a:gd name="connsiteY5" fmla="*/ 1727098 h 1727098"/>
                <a:gd name="connsiteX6" fmla="*/ 80528 w 805282"/>
                <a:gd name="connsiteY6" fmla="*/ 1727098 h 1727098"/>
                <a:gd name="connsiteX7" fmla="*/ 0 w 805282"/>
                <a:gd name="connsiteY7" fmla="*/ 1646570 h 1727098"/>
                <a:gd name="connsiteX8" fmla="*/ 0 w 805282"/>
                <a:gd name="connsiteY8" fmla="*/ 80528 h 172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282" h="1727098">
                  <a:moveTo>
                    <a:pt x="0" y="80528"/>
                  </a:moveTo>
                  <a:cubicBezTo>
                    <a:pt x="0" y="36054"/>
                    <a:pt x="36054" y="0"/>
                    <a:pt x="80528" y="0"/>
                  </a:cubicBezTo>
                  <a:lnTo>
                    <a:pt x="724754" y="0"/>
                  </a:lnTo>
                  <a:cubicBezTo>
                    <a:pt x="769228" y="0"/>
                    <a:pt x="805282" y="36054"/>
                    <a:pt x="805282" y="80528"/>
                  </a:cubicBezTo>
                  <a:lnTo>
                    <a:pt x="805282" y="1646570"/>
                  </a:lnTo>
                  <a:cubicBezTo>
                    <a:pt x="805282" y="1691044"/>
                    <a:pt x="769228" y="1727098"/>
                    <a:pt x="724754" y="1727098"/>
                  </a:cubicBezTo>
                  <a:lnTo>
                    <a:pt x="80528" y="1727098"/>
                  </a:lnTo>
                  <a:cubicBezTo>
                    <a:pt x="36054" y="1727098"/>
                    <a:pt x="0" y="1691044"/>
                    <a:pt x="0" y="1646570"/>
                  </a:cubicBezTo>
                  <a:lnTo>
                    <a:pt x="0" y="80528"/>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57876" tIns="57876" rIns="57876" bIns="57876" numCol="1" spcCol="1270" anchor="ctr" anchorCtr="0">
              <a:noAutofit/>
            </a:bodyPr>
            <a:lstStyle/>
            <a:p>
              <a:pPr marL="0" lvl="0" indent="0" algn="l" defTabSz="400050">
                <a:lnSpc>
                  <a:spcPct val="90000"/>
                </a:lnSpc>
                <a:spcBef>
                  <a:spcPct val="0"/>
                </a:spcBef>
                <a:spcAft>
                  <a:spcPct val="35000"/>
                </a:spcAft>
                <a:buFont typeface="Arial" panose="020B0604020202020204" pitchFamily="34" charset="0"/>
                <a:buNone/>
              </a:pPr>
              <a:r>
                <a:rPr lang="en-IN" sz="900" b="0" kern="1200" dirty="0">
                  <a:solidFill>
                    <a:srgbClr val="595959"/>
                  </a:solidFill>
                  <a:cs typeface="Arial" panose="020B0604020202020204" pitchFamily="34" charset="0"/>
                </a:rPr>
                <a:t>SP IP/MPLS Technologies – MPLS, MPLS-TE, Multicast, MPLS-TP, VPLS, IPv6 VPNS, CG-NAT</a:t>
              </a:r>
            </a:p>
            <a:p>
              <a:pPr marL="0" lvl="0" indent="0" algn="l" defTabSz="400050">
                <a:lnSpc>
                  <a:spcPct val="90000"/>
                </a:lnSpc>
                <a:spcBef>
                  <a:spcPct val="0"/>
                </a:spcBef>
                <a:spcAft>
                  <a:spcPct val="35000"/>
                </a:spcAft>
                <a:buFont typeface="Arial" panose="020B0604020202020204" pitchFamily="34" charset="0"/>
                <a:buNone/>
              </a:pPr>
              <a:r>
                <a:rPr lang="en-IN" sz="900" b="0" kern="1200" dirty="0">
                  <a:solidFill>
                    <a:srgbClr val="595959"/>
                  </a:solidFill>
                  <a:cs typeface="Arial" panose="020B0604020202020204" pitchFamily="34" charset="0"/>
                </a:rPr>
                <a:t>SDN/ACI</a:t>
              </a:r>
              <a:endParaRPr lang="en-IN" sz="1000" b="0" kern="1200" dirty="0">
                <a:solidFill>
                  <a:srgbClr val="595959"/>
                </a:solidFill>
                <a:cs typeface="Arial" panose="020B0604020202020204" pitchFamily="34" charset="0"/>
              </a:endParaRPr>
            </a:p>
          </p:txBody>
        </p:sp>
        <p:sp>
          <p:nvSpPr>
            <p:cNvPr id="12" name="Freeform: Shape 11">
              <a:extLst>
                <a:ext uri="{FF2B5EF4-FFF2-40B4-BE49-F238E27FC236}">
                  <a16:creationId xmlns:a16="http://schemas.microsoft.com/office/drawing/2014/main" id="{96532027-EF2C-438F-A8A4-34AE4C400FF8}"/>
                </a:ext>
              </a:extLst>
            </p:cNvPr>
            <p:cNvSpPr/>
            <p:nvPr/>
          </p:nvSpPr>
          <p:spPr>
            <a:xfrm>
              <a:off x="1197253" y="3148434"/>
              <a:ext cx="805282" cy="1583904"/>
            </a:xfrm>
            <a:custGeom>
              <a:avLst/>
              <a:gdLst>
                <a:gd name="connsiteX0" fmla="*/ 0 w 805282"/>
                <a:gd name="connsiteY0" fmla="*/ 80528 h 1727098"/>
                <a:gd name="connsiteX1" fmla="*/ 80528 w 805282"/>
                <a:gd name="connsiteY1" fmla="*/ 0 h 1727098"/>
                <a:gd name="connsiteX2" fmla="*/ 724754 w 805282"/>
                <a:gd name="connsiteY2" fmla="*/ 0 h 1727098"/>
                <a:gd name="connsiteX3" fmla="*/ 805282 w 805282"/>
                <a:gd name="connsiteY3" fmla="*/ 80528 h 1727098"/>
                <a:gd name="connsiteX4" fmla="*/ 805282 w 805282"/>
                <a:gd name="connsiteY4" fmla="*/ 1646570 h 1727098"/>
                <a:gd name="connsiteX5" fmla="*/ 724754 w 805282"/>
                <a:gd name="connsiteY5" fmla="*/ 1727098 h 1727098"/>
                <a:gd name="connsiteX6" fmla="*/ 80528 w 805282"/>
                <a:gd name="connsiteY6" fmla="*/ 1727098 h 1727098"/>
                <a:gd name="connsiteX7" fmla="*/ 0 w 805282"/>
                <a:gd name="connsiteY7" fmla="*/ 1646570 h 1727098"/>
                <a:gd name="connsiteX8" fmla="*/ 0 w 805282"/>
                <a:gd name="connsiteY8" fmla="*/ 80528 h 172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282" h="1727098">
                  <a:moveTo>
                    <a:pt x="0" y="80528"/>
                  </a:moveTo>
                  <a:cubicBezTo>
                    <a:pt x="0" y="36054"/>
                    <a:pt x="36054" y="0"/>
                    <a:pt x="80528" y="0"/>
                  </a:cubicBezTo>
                  <a:lnTo>
                    <a:pt x="724754" y="0"/>
                  </a:lnTo>
                  <a:cubicBezTo>
                    <a:pt x="769228" y="0"/>
                    <a:pt x="805282" y="36054"/>
                    <a:pt x="805282" y="80528"/>
                  </a:cubicBezTo>
                  <a:lnTo>
                    <a:pt x="805282" y="1646570"/>
                  </a:lnTo>
                  <a:cubicBezTo>
                    <a:pt x="805282" y="1691044"/>
                    <a:pt x="769228" y="1727098"/>
                    <a:pt x="724754" y="1727098"/>
                  </a:cubicBezTo>
                  <a:lnTo>
                    <a:pt x="80528" y="1727098"/>
                  </a:lnTo>
                  <a:cubicBezTo>
                    <a:pt x="36054" y="1727098"/>
                    <a:pt x="0" y="1691044"/>
                    <a:pt x="0" y="1646570"/>
                  </a:cubicBezTo>
                  <a:lnTo>
                    <a:pt x="0" y="80528"/>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57876" tIns="57876" rIns="57876" bIns="57876" numCol="1" spcCol="1270" anchor="ctr" anchorCtr="0">
              <a:noAutofit/>
            </a:bodyPr>
            <a:lstStyle/>
            <a:p>
              <a:pPr marL="0" lvl="0" indent="0" algn="l" defTabSz="400050">
                <a:lnSpc>
                  <a:spcPct val="90000"/>
                </a:lnSpc>
                <a:spcBef>
                  <a:spcPct val="0"/>
                </a:spcBef>
                <a:spcAft>
                  <a:spcPct val="35000"/>
                </a:spcAft>
                <a:buNone/>
              </a:pPr>
              <a:r>
                <a:rPr lang="en-IN" sz="900" b="0" kern="1200" dirty="0">
                  <a:solidFill>
                    <a:srgbClr val="595959"/>
                  </a:solidFill>
                  <a:cs typeface="Arial" panose="020B0604020202020204" pitchFamily="34" charset="0"/>
                </a:rPr>
                <a:t>ISP Network Technologies – DDoS, IP Analytics, Internet routing policies, IPv6 Internet</a:t>
              </a:r>
            </a:p>
          </p:txBody>
        </p:sp>
        <p:sp>
          <p:nvSpPr>
            <p:cNvPr id="13" name="Freeform: Shape 12">
              <a:extLst>
                <a:ext uri="{FF2B5EF4-FFF2-40B4-BE49-F238E27FC236}">
                  <a16:creationId xmlns:a16="http://schemas.microsoft.com/office/drawing/2014/main" id="{85202881-B833-419F-9335-8E7DF69BB01C}"/>
                </a:ext>
              </a:extLst>
            </p:cNvPr>
            <p:cNvSpPr/>
            <p:nvPr/>
          </p:nvSpPr>
          <p:spPr>
            <a:xfrm>
              <a:off x="2070179" y="3148434"/>
              <a:ext cx="805282" cy="1583904"/>
            </a:xfrm>
            <a:custGeom>
              <a:avLst/>
              <a:gdLst>
                <a:gd name="connsiteX0" fmla="*/ 0 w 805282"/>
                <a:gd name="connsiteY0" fmla="*/ 80528 h 1727098"/>
                <a:gd name="connsiteX1" fmla="*/ 80528 w 805282"/>
                <a:gd name="connsiteY1" fmla="*/ 0 h 1727098"/>
                <a:gd name="connsiteX2" fmla="*/ 724754 w 805282"/>
                <a:gd name="connsiteY2" fmla="*/ 0 h 1727098"/>
                <a:gd name="connsiteX3" fmla="*/ 805282 w 805282"/>
                <a:gd name="connsiteY3" fmla="*/ 80528 h 1727098"/>
                <a:gd name="connsiteX4" fmla="*/ 805282 w 805282"/>
                <a:gd name="connsiteY4" fmla="*/ 1646570 h 1727098"/>
                <a:gd name="connsiteX5" fmla="*/ 724754 w 805282"/>
                <a:gd name="connsiteY5" fmla="*/ 1727098 h 1727098"/>
                <a:gd name="connsiteX6" fmla="*/ 80528 w 805282"/>
                <a:gd name="connsiteY6" fmla="*/ 1727098 h 1727098"/>
                <a:gd name="connsiteX7" fmla="*/ 0 w 805282"/>
                <a:gd name="connsiteY7" fmla="*/ 1646570 h 1727098"/>
                <a:gd name="connsiteX8" fmla="*/ 0 w 805282"/>
                <a:gd name="connsiteY8" fmla="*/ 80528 h 172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282" h="1727098">
                  <a:moveTo>
                    <a:pt x="0" y="80528"/>
                  </a:moveTo>
                  <a:cubicBezTo>
                    <a:pt x="0" y="36054"/>
                    <a:pt x="36054" y="0"/>
                    <a:pt x="80528" y="0"/>
                  </a:cubicBezTo>
                  <a:lnTo>
                    <a:pt x="724754" y="0"/>
                  </a:lnTo>
                  <a:cubicBezTo>
                    <a:pt x="769228" y="0"/>
                    <a:pt x="805282" y="36054"/>
                    <a:pt x="805282" y="80528"/>
                  </a:cubicBezTo>
                  <a:lnTo>
                    <a:pt x="805282" y="1646570"/>
                  </a:lnTo>
                  <a:cubicBezTo>
                    <a:pt x="805282" y="1691044"/>
                    <a:pt x="769228" y="1727098"/>
                    <a:pt x="724754" y="1727098"/>
                  </a:cubicBezTo>
                  <a:lnTo>
                    <a:pt x="80528" y="1727098"/>
                  </a:lnTo>
                  <a:cubicBezTo>
                    <a:pt x="36054" y="1727098"/>
                    <a:pt x="0" y="1691044"/>
                    <a:pt x="0" y="1646570"/>
                  </a:cubicBezTo>
                  <a:lnTo>
                    <a:pt x="0" y="80528"/>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61686" tIns="61686" rIns="61686" bIns="61686" numCol="1" spcCol="1270" anchor="ctr" anchorCtr="0">
              <a:noAutofit/>
            </a:bodyPr>
            <a:lstStyle/>
            <a:p>
              <a:pPr marL="0" lvl="0" indent="0" algn="l" defTabSz="444500">
                <a:lnSpc>
                  <a:spcPct val="90000"/>
                </a:lnSpc>
                <a:spcBef>
                  <a:spcPct val="0"/>
                </a:spcBef>
                <a:spcAft>
                  <a:spcPct val="35000"/>
                </a:spcAft>
                <a:buNone/>
              </a:pPr>
              <a:r>
                <a:rPr lang="en-IN" sz="1000" b="0" kern="1200" dirty="0">
                  <a:solidFill>
                    <a:srgbClr val="595959"/>
                  </a:solidFill>
                  <a:cs typeface="Arial" panose="020B0604020202020204" pitchFamily="34" charset="0"/>
                </a:rPr>
                <a:t>Optical Networking (DWDM/OTN/SDH/MEN/CEN)</a:t>
              </a:r>
            </a:p>
          </p:txBody>
        </p:sp>
      </p:gr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8944" y="1086752"/>
            <a:ext cx="1944239" cy="1305775"/>
          </a:xfrm>
          <a:prstGeom prst="rect">
            <a:avLst/>
          </a:prstGeom>
        </p:spPr>
      </p:pic>
      <p:grpSp>
        <p:nvGrpSpPr>
          <p:cNvPr id="14" name="Group 13">
            <a:extLst>
              <a:ext uri="{FF2B5EF4-FFF2-40B4-BE49-F238E27FC236}">
                <a16:creationId xmlns:a16="http://schemas.microsoft.com/office/drawing/2014/main" id="{D9707855-5DB7-4457-9A2F-211A5FE51984}"/>
              </a:ext>
            </a:extLst>
          </p:cNvPr>
          <p:cNvGrpSpPr/>
          <p:nvPr/>
        </p:nvGrpSpPr>
        <p:grpSpPr>
          <a:xfrm>
            <a:off x="3054110" y="2524276"/>
            <a:ext cx="2631356" cy="2208063"/>
            <a:chOff x="3054110" y="2524276"/>
            <a:chExt cx="2631356" cy="2208063"/>
          </a:xfrm>
        </p:grpSpPr>
        <p:sp>
          <p:nvSpPr>
            <p:cNvPr id="15" name="Freeform: Shape 14">
              <a:extLst>
                <a:ext uri="{FF2B5EF4-FFF2-40B4-BE49-F238E27FC236}">
                  <a16:creationId xmlns:a16="http://schemas.microsoft.com/office/drawing/2014/main" id="{BF8F441A-CE0D-440A-A707-C2B321A82F8B}"/>
                </a:ext>
              </a:extLst>
            </p:cNvPr>
            <p:cNvSpPr/>
            <p:nvPr/>
          </p:nvSpPr>
          <p:spPr>
            <a:xfrm>
              <a:off x="3054110" y="2524276"/>
              <a:ext cx="2631355" cy="516904"/>
            </a:xfrm>
            <a:custGeom>
              <a:avLst/>
              <a:gdLst>
                <a:gd name="connsiteX0" fmla="*/ 0 w 2631355"/>
                <a:gd name="connsiteY0" fmla="*/ 51690 h 516904"/>
                <a:gd name="connsiteX1" fmla="*/ 51690 w 2631355"/>
                <a:gd name="connsiteY1" fmla="*/ 0 h 516904"/>
                <a:gd name="connsiteX2" fmla="*/ 2579665 w 2631355"/>
                <a:gd name="connsiteY2" fmla="*/ 0 h 516904"/>
                <a:gd name="connsiteX3" fmla="*/ 2631355 w 2631355"/>
                <a:gd name="connsiteY3" fmla="*/ 51690 h 516904"/>
                <a:gd name="connsiteX4" fmla="*/ 2631355 w 2631355"/>
                <a:gd name="connsiteY4" fmla="*/ 465214 h 516904"/>
                <a:gd name="connsiteX5" fmla="*/ 2579665 w 2631355"/>
                <a:gd name="connsiteY5" fmla="*/ 516904 h 516904"/>
                <a:gd name="connsiteX6" fmla="*/ 51690 w 2631355"/>
                <a:gd name="connsiteY6" fmla="*/ 516904 h 516904"/>
                <a:gd name="connsiteX7" fmla="*/ 0 w 2631355"/>
                <a:gd name="connsiteY7" fmla="*/ 465214 h 516904"/>
                <a:gd name="connsiteX8" fmla="*/ 0 w 2631355"/>
                <a:gd name="connsiteY8" fmla="*/ 51690 h 51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55" h="516904">
                  <a:moveTo>
                    <a:pt x="0" y="51690"/>
                  </a:moveTo>
                  <a:cubicBezTo>
                    <a:pt x="0" y="23142"/>
                    <a:pt x="23142" y="0"/>
                    <a:pt x="51690" y="0"/>
                  </a:cubicBezTo>
                  <a:lnTo>
                    <a:pt x="2579665" y="0"/>
                  </a:lnTo>
                  <a:cubicBezTo>
                    <a:pt x="2608213" y="0"/>
                    <a:pt x="2631355" y="23142"/>
                    <a:pt x="2631355" y="51690"/>
                  </a:cubicBezTo>
                  <a:lnTo>
                    <a:pt x="2631355" y="465214"/>
                  </a:lnTo>
                  <a:cubicBezTo>
                    <a:pt x="2631355" y="493762"/>
                    <a:pt x="2608213" y="516904"/>
                    <a:pt x="2579665" y="516904"/>
                  </a:cubicBezTo>
                  <a:lnTo>
                    <a:pt x="51690" y="516904"/>
                  </a:lnTo>
                  <a:cubicBezTo>
                    <a:pt x="23142" y="516904"/>
                    <a:pt x="0" y="493762"/>
                    <a:pt x="0" y="465214"/>
                  </a:cubicBezTo>
                  <a:lnTo>
                    <a:pt x="0" y="51690"/>
                  </a:lnTo>
                  <a:close/>
                </a:path>
              </a:pathLst>
            </a:custGeom>
            <a:solidFill>
              <a:schemeClr val="accent2"/>
            </a:solidFill>
            <a:ln>
              <a:no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spcFirstLastPara="0" vert="horz" wrap="square" lIns="68480" tIns="68480" rIns="68480" bIns="6848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Enterprise Network</a:t>
              </a:r>
            </a:p>
            <a:p>
              <a:pPr marL="0" lvl="0" indent="0" algn="ctr" defTabSz="622300">
                <a:lnSpc>
                  <a:spcPct val="90000"/>
                </a:lnSpc>
                <a:spcBef>
                  <a:spcPct val="0"/>
                </a:spcBef>
                <a:spcAft>
                  <a:spcPct val="35000"/>
                </a:spcAft>
                <a:buNone/>
              </a:pPr>
              <a:r>
                <a:rPr lang="en-IN" sz="1400" b="1" kern="1200" dirty="0">
                  <a:solidFill>
                    <a:schemeClr val="bg1"/>
                  </a:solidFill>
                  <a:cs typeface="Arial" panose="020B0604020202020204" pitchFamily="34" charset="0"/>
                </a:rPr>
                <a:t>Technologies</a:t>
              </a:r>
            </a:p>
          </p:txBody>
        </p:sp>
        <p:sp>
          <p:nvSpPr>
            <p:cNvPr id="16" name="Freeform: Shape 15">
              <a:extLst>
                <a:ext uri="{FF2B5EF4-FFF2-40B4-BE49-F238E27FC236}">
                  <a16:creationId xmlns:a16="http://schemas.microsoft.com/office/drawing/2014/main" id="{0DBA0453-413B-4292-835B-BA315C96D6B0}"/>
                </a:ext>
              </a:extLst>
            </p:cNvPr>
            <p:cNvSpPr/>
            <p:nvPr/>
          </p:nvSpPr>
          <p:spPr>
            <a:xfrm>
              <a:off x="3054111" y="3154377"/>
              <a:ext cx="830604" cy="1577962"/>
            </a:xfrm>
            <a:custGeom>
              <a:avLst/>
              <a:gdLst>
                <a:gd name="connsiteX0" fmla="*/ 0 w 830604"/>
                <a:gd name="connsiteY0" fmla="*/ 83060 h 1721351"/>
                <a:gd name="connsiteX1" fmla="*/ 83060 w 830604"/>
                <a:gd name="connsiteY1" fmla="*/ 0 h 1721351"/>
                <a:gd name="connsiteX2" fmla="*/ 747544 w 830604"/>
                <a:gd name="connsiteY2" fmla="*/ 0 h 1721351"/>
                <a:gd name="connsiteX3" fmla="*/ 830604 w 830604"/>
                <a:gd name="connsiteY3" fmla="*/ 83060 h 1721351"/>
                <a:gd name="connsiteX4" fmla="*/ 830604 w 830604"/>
                <a:gd name="connsiteY4" fmla="*/ 1638291 h 1721351"/>
                <a:gd name="connsiteX5" fmla="*/ 747544 w 830604"/>
                <a:gd name="connsiteY5" fmla="*/ 1721351 h 1721351"/>
                <a:gd name="connsiteX6" fmla="*/ 83060 w 830604"/>
                <a:gd name="connsiteY6" fmla="*/ 1721351 h 1721351"/>
                <a:gd name="connsiteX7" fmla="*/ 0 w 830604"/>
                <a:gd name="connsiteY7" fmla="*/ 1638291 h 1721351"/>
                <a:gd name="connsiteX8" fmla="*/ 0 w 830604"/>
                <a:gd name="connsiteY8" fmla="*/ 83060 h 172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1351">
                  <a:moveTo>
                    <a:pt x="0" y="83060"/>
                  </a:moveTo>
                  <a:cubicBezTo>
                    <a:pt x="0" y="37187"/>
                    <a:pt x="37187" y="0"/>
                    <a:pt x="83060" y="0"/>
                  </a:cubicBezTo>
                  <a:lnTo>
                    <a:pt x="747544" y="0"/>
                  </a:lnTo>
                  <a:cubicBezTo>
                    <a:pt x="793417" y="0"/>
                    <a:pt x="830604" y="37187"/>
                    <a:pt x="830604" y="83060"/>
                  </a:cubicBezTo>
                  <a:lnTo>
                    <a:pt x="830604" y="1638291"/>
                  </a:lnTo>
                  <a:cubicBezTo>
                    <a:pt x="830604" y="1684164"/>
                    <a:pt x="793417" y="1721351"/>
                    <a:pt x="747544" y="1721351"/>
                  </a:cubicBezTo>
                  <a:lnTo>
                    <a:pt x="83060" y="1721351"/>
                  </a:lnTo>
                  <a:cubicBezTo>
                    <a:pt x="37187" y="1721351"/>
                    <a:pt x="0" y="1684164"/>
                    <a:pt x="0" y="1638291"/>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62428" tIns="62428" rIns="62428" bIns="62428" numCol="1" spcCol="1270" anchor="ctr" anchorCtr="0">
              <a:noAutofit/>
            </a:bodyPr>
            <a:lstStyle/>
            <a:p>
              <a:pPr marL="0" lvl="0" indent="0" algn="l" defTabSz="444500">
                <a:lnSpc>
                  <a:spcPct val="90000"/>
                </a:lnSpc>
                <a:spcBef>
                  <a:spcPct val="0"/>
                </a:spcBef>
                <a:spcAft>
                  <a:spcPct val="35000"/>
                </a:spcAft>
                <a:buNone/>
              </a:pPr>
              <a:r>
                <a:rPr lang="en-IN" sz="1000" b="0" kern="1200" dirty="0">
                  <a:solidFill>
                    <a:srgbClr val="595959"/>
                  </a:solidFill>
                  <a:cs typeface="Arial" panose="020B0604020202020204" pitchFamily="34" charset="0"/>
                </a:rPr>
                <a:t>Enterprise WAN – Private, SP VPN, IPSec, SSL, Multicast, NAT</a:t>
              </a:r>
            </a:p>
            <a:p>
              <a:pPr marL="0" lvl="0" indent="0" algn="l" defTabSz="444500">
                <a:lnSpc>
                  <a:spcPct val="90000"/>
                </a:lnSpc>
                <a:spcBef>
                  <a:spcPct val="0"/>
                </a:spcBef>
                <a:spcAft>
                  <a:spcPct val="35000"/>
                </a:spcAft>
                <a:buNone/>
              </a:pPr>
              <a:r>
                <a:rPr lang="en-IN" sz="1000" b="0" kern="1200" dirty="0">
                  <a:solidFill>
                    <a:srgbClr val="595959"/>
                  </a:solidFill>
                  <a:cs typeface="Arial" panose="020B0604020202020204" pitchFamily="34" charset="0"/>
                </a:rPr>
                <a:t>SDWAN</a:t>
              </a:r>
            </a:p>
            <a:p>
              <a:pPr marL="0" lvl="0" indent="0" algn="l" defTabSz="444500">
                <a:lnSpc>
                  <a:spcPct val="90000"/>
                </a:lnSpc>
                <a:spcBef>
                  <a:spcPct val="0"/>
                </a:spcBef>
                <a:spcAft>
                  <a:spcPct val="35000"/>
                </a:spcAft>
                <a:buNone/>
              </a:pPr>
              <a:r>
                <a:rPr lang="en-IN" sz="1000" b="0" kern="1200" dirty="0">
                  <a:solidFill>
                    <a:srgbClr val="595959"/>
                  </a:solidFill>
                  <a:cs typeface="Arial" panose="020B0604020202020204" pitchFamily="34" charset="0"/>
                </a:rPr>
                <a:t>Wi-Fi</a:t>
              </a:r>
              <a:endParaRPr lang="en-IN" sz="1100" b="0" kern="1200" dirty="0">
                <a:solidFill>
                  <a:srgbClr val="595959"/>
                </a:solidFill>
                <a:cs typeface="Arial" panose="020B0604020202020204" pitchFamily="34" charset="0"/>
              </a:endParaRPr>
            </a:p>
          </p:txBody>
        </p:sp>
        <p:sp>
          <p:nvSpPr>
            <p:cNvPr id="17" name="Freeform: Shape 16">
              <a:extLst>
                <a:ext uri="{FF2B5EF4-FFF2-40B4-BE49-F238E27FC236}">
                  <a16:creationId xmlns:a16="http://schemas.microsoft.com/office/drawing/2014/main" id="{C1CD7ED1-E91C-4942-AF8A-D06874718132}"/>
                </a:ext>
              </a:extLst>
            </p:cNvPr>
            <p:cNvSpPr/>
            <p:nvPr/>
          </p:nvSpPr>
          <p:spPr>
            <a:xfrm>
              <a:off x="3954486" y="3154377"/>
              <a:ext cx="830604" cy="1577962"/>
            </a:xfrm>
            <a:custGeom>
              <a:avLst/>
              <a:gdLst>
                <a:gd name="connsiteX0" fmla="*/ 0 w 830604"/>
                <a:gd name="connsiteY0" fmla="*/ 83060 h 1721351"/>
                <a:gd name="connsiteX1" fmla="*/ 83060 w 830604"/>
                <a:gd name="connsiteY1" fmla="*/ 0 h 1721351"/>
                <a:gd name="connsiteX2" fmla="*/ 747544 w 830604"/>
                <a:gd name="connsiteY2" fmla="*/ 0 h 1721351"/>
                <a:gd name="connsiteX3" fmla="*/ 830604 w 830604"/>
                <a:gd name="connsiteY3" fmla="*/ 83060 h 1721351"/>
                <a:gd name="connsiteX4" fmla="*/ 830604 w 830604"/>
                <a:gd name="connsiteY4" fmla="*/ 1638291 h 1721351"/>
                <a:gd name="connsiteX5" fmla="*/ 747544 w 830604"/>
                <a:gd name="connsiteY5" fmla="*/ 1721351 h 1721351"/>
                <a:gd name="connsiteX6" fmla="*/ 83060 w 830604"/>
                <a:gd name="connsiteY6" fmla="*/ 1721351 h 1721351"/>
                <a:gd name="connsiteX7" fmla="*/ 0 w 830604"/>
                <a:gd name="connsiteY7" fmla="*/ 1638291 h 1721351"/>
                <a:gd name="connsiteX8" fmla="*/ 0 w 830604"/>
                <a:gd name="connsiteY8" fmla="*/ 83060 h 172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1351">
                  <a:moveTo>
                    <a:pt x="0" y="83060"/>
                  </a:moveTo>
                  <a:cubicBezTo>
                    <a:pt x="0" y="37187"/>
                    <a:pt x="37187" y="0"/>
                    <a:pt x="83060" y="0"/>
                  </a:cubicBezTo>
                  <a:lnTo>
                    <a:pt x="747544" y="0"/>
                  </a:lnTo>
                  <a:cubicBezTo>
                    <a:pt x="793417" y="0"/>
                    <a:pt x="830604" y="37187"/>
                    <a:pt x="830604" y="83060"/>
                  </a:cubicBezTo>
                  <a:lnTo>
                    <a:pt x="830604" y="1638291"/>
                  </a:lnTo>
                  <a:cubicBezTo>
                    <a:pt x="830604" y="1684164"/>
                    <a:pt x="793417" y="1721351"/>
                    <a:pt x="747544" y="1721351"/>
                  </a:cubicBezTo>
                  <a:lnTo>
                    <a:pt x="83060" y="1721351"/>
                  </a:lnTo>
                  <a:cubicBezTo>
                    <a:pt x="37187" y="1721351"/>
                    <a:pt x="0" y="1684164"/>
                    <a:pt x="0" y="1638291"/>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58618" tIns="58618" rIns="58618" bIns="58618" numCol="1" spcCol="1270" anchor="ctr" anchorCtr="0">
              <a:noAutofit/>
            </a:bodyPr>
            <a:lstStyle/>
            <a:p>
              <a:pPr marL="0" lvl="0" indent="0" algn="l" defTabSz="400050">
                <a:lnSpc>
                  <a:spcPct val="90000"/>
                </a:lnSpc>
                <a:spcBef>
                  <a:spcPct val="0"/>
                </a:spcBef>
                <a:spcAft>
                  <a:spcPct val="35000"/>
                </a:spcAft>
                <a:buNone/>
              </a:pPr>
              <a:r>
                <a:rPr lang="en-IN" sz="900" b="0" kern="1200" dirty="0">
                  <a:solidFill>
                    <a:srgbClr val="595959"/>
                  </a:solidFill>
                  <a:cs typeface="Arial" panose="020B0604020202020204" pitchFamily="34" charset="0"/>
                </a:rPr>
                <a:t>Enterprise LAN – Branch, Central office, Campus Networks</a:t>
              </a:r>
            </a:p>
            <a:p>
              <a:pPr marL="0" lvl="0" indent="0" algn="l" defTabSz="400050">
                <a:lnSpc>
                  <a:spcPct val="90000"/>
                </a:lnSpc>
                <a:spcBef>
                  <a:spcPct val="0"/>
                </a:spcBef>
                <a:spcAft>
                  <a:spcPct val="35000"/>
                </a:spcAft>
                <a:buNone/>
              </a:pPr>
              <a:r>
                <a:rPr lang="en-IN" sz="900" b="0" kern="1200" dirty="0">
                  <a:solidFill>
                    <a:srgbClr val="595959"/>
                  </a:solidFill>
                  <a:cs typeface="Arial" panose="020B0604020202020204" pitchFamily="34" charset="0"/>
                </a:rPr>
                <a:t>Enterprise – Voice &amp; Video conferencing</a:t>
              </a:r>
            </a:p>
          </p:txBody>
        </p:sp>
        <p:sp>
          <p:nvSpPr>
            <p:cNvPr id="18" name="Freeform: Shape 17">
              <a:extLst>
                <a:ext uri="{FF2B5EF4-FFF2-40B4-BE49-F238E27FC236}">
                  <a16:creationId xmlns:a16="http://schemas.microsoft.com/office/drawing/2014/main" id="{A9C51C15-18F4-40F1-9C4F-46BD7E0BD202}"/>
                </a:ext>
              </a:extLst>
            </p:cNvPr>
            <p:cNvSpPr/>
            <p:nvPr/>
          </p:nvSpPr>
          <p:spPr>
            <a:xfrm>
              <a:off x="4854862" y="3154377"/>
              <a:ext cx="830604" cy="1577962"/>
            </a:xfrm>
            <a:custGeom>
              <a:avLst/>
              <a:gdLst>
                <a:gd name="connsiteX0" fmla="*/ 0 w 830604"/>
                <a:gd name="connsiteY0" fmla="*/ 83060 h 1721351"/>
                <a:gd name="connsiteX1" fmla="*/ 83060 w 830604"/>
                <a:gd name="connsiteY1" fmla="*/ 0 h 1721351"/>
                <a:gd name="connsiteX2" fmla="*/ 747544 w 830604"/>
                <a:gd name="connsiteY2" fmla="*/ 0 h 1721351"/>
                <a:gd name="connsiteX3" fmla="*/ 830604 w 830604"/>
                <a:gd name="connsiteY3" fmla="*/ 83060 h 1721351"/>
                <a:gd name="connsiteX4" fmla="*/ 830604 w 830604"/>
                <a:gd name="connsiteY4" fmla="*/ 1638291 h 1721351"/>
                <a:gd name="connsiteX5" fmla="*/ 747544 w 830604"/>
                <a:gd name="connsiteY5" fmla="*/ 1721351 h 1721351"/>
                <a:gd name="connsiteX6" fmla="*/ 83060 w 830604"/>
                <a:gd name="connsiteY6" fmla="*/ 1721351 h 1721351"/>
                <a:gd name="connsiteX7" fmla="*/ 0 w 830604"/>
                <a:gd name="connsiteY7" fmla="*/ 1638291 h 1721351"/>
                <a:gd name="connsiteX8" fmla="*/ 0 w 830604"/>
                <a:gd name="connsiteY8" fmla="*/ 83060 h 172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604" h="1721351">
                  <a:moveTo>
                    <a:pt x="0" y="83060"/>
                  </a:moveTo>
                  <a:cubicBezTo>
                    <a:pt x="0" y="37187"/>
                    <a:pt x="37187" y="0"/>
                    <a:pt x="83060" y="0"/>
                  </a:cubicBezTo>
                  <a:lnTo>
                    <a:pt x="747544" y="0"/>
                  </a:lnTo>
                  <a:cubicBezTo>
                    <a:pt x="793417" y="0"/>
                    <a:pt x="830604" y="37187"/>
                    <a:pt x="830604" y="83060"/>
                  </a:cubicBezTo>
                  <a:lnTo>
                    <a:pt x="830604" y="1638291"/>
                  </a:lnTo>
                  <a:cubicBezTo>
                    <a:pt x="830604" y="1684164"/>
                    <a:pt x="793417" y="1721351"/>
                    <a:pt x="747544" y="1721351"/>
                  </a:cubicBezTo>
                  <a:lnTo>
                    <a:pt x="83060" y="1721351"/>
                  </a:lnTo>
                  <a:cubicBezTo>
                    <a:pt x="37187" y="1721351"/>
                    <a:pt x="0" y="1684164"/>
                    <a:pt x="0" y="1638291"/>
                  </a:cubicBezTo>
                  <a:lnTo>
                    <a:pt x="0" y="83060"/>
                  </a:lnTo>
                  <a:close/>
                </a:path>
              </a:pathLst>
            </a:custGeom>
            <a:solidFill>
              <a:schemeClr val="bg1">
                <a:lumMod val="95000"/>
              </a:schemeClr>
            </a:solidFill>
            <a:ln>
              <a:noFill/>
            </a:ln>
          </p:spPr>
          <p:style>
            <a:lnRef idx="1">
              <a:schemeClr val="dk1"/>
            </a:lnRef>
            <a:fillRef idx="3">
              <a:schemeClr val="dk1"/>
            </a:fillRef>
            <a:effectRef idx="2">
              <a:schemeClr val="dk1"/>
            </a:effectRef>
            <a:fontRef idx="minor">
              <a:schemeClr val="dk1">
                <a:hueOff val="0"/>
                <a:satOff val="0"/>
                <a:lumOff val="0"/>
                <a:alphaOff val="0"/>
              </a:schemeClr>
            </a:fontRef>
          </p:style>
          <p:txBody>
            <a:bodyPr spcFirstLastPara="0" vert="horz" wrap="square" lIns="66238" tIns="66238" rIns="66238" bIns="66238" numCol="1" spcCol="1270" anchor="ctr" anchorCtr="0">
              <a:noAutofit/>
            </a:bodyPr>
            <a:lstStyle/>
            <a:p>
              <a:pPr marL="0" lvl="0" indent="0" algn="l" defTabSz="466725">
                <a:lnSpc>
                  <a:spcPct val="90000"/>
                </a:lnSpc>
                <a:spcBef>
                  <a:spcPct val="0"/>
                </a:spcBef>
                <a:spcAft>
                  <a:spcPct val="35000"/>
                </a:spcAft>
                <a:buNone/>
              </a:pPr>
              <a:r>
                <a:rPr lang="en-IN" sz="1050" b="0" kern="1200" dirty="0">
                  <a:solidFill>
                    <a:srgbClr val="595959"/>
                  </a:solidFill>
                  <a:cs typeface="Arial" panose="020B0604020202020204" pitchFamily="34" charset="0"/>
                </a:rPr>
                <a:t>Enterprise </a:t>
              </a:r>
              <a:r>
                <a:rPr lang="en-IN" sz="900" b="0" kern="1200" dirty="0">
                  <a:solidFill>
                    <a:srgbClr val="595959"/>
                  </a:solidFill>
                  <a:cs typeface="Arial" panose="020B0604020202020204" pitchFamily="34" charset="0"/>
                </a:rPr>
                <a:t>DCN – SAN, DCE LAN, Cloud Networking, Network Security – Firewall, IPS, Web filtering, UTM, AAA</a:t>
              </a:r>
              <a:endParaRPr lang="en-IN" sz="1050" b="0" kern="1200" dirty="0">
                <a:solidFill>
                  <a:srgbClr val="595959"/>
                </a:solidFill>
                <a:cs typeface="Arial" panose="020B0604020202020204" pitchFamily="34" charset="0"/>
              </a:endParaRPr>
            </a:p>
          </p:txBody>
        </p:sp>
      </p:grpSp>
      <p:sp>
        <p:nvSpPr>
          <p:cNvPr id="10" name="Title 1"/>
          <p:cNvSpPr>
            <a:spLocks noGrp="1"/>
          </p:cNvSpPr>
          <p:nvPr>
            <p:ph type="title"/>
          </p:nvPr>
        </p:nvSpPr>
        <p:spPr/>
        <p:txBody>
          <a:bodyPr/>
          <a:lstStyle/>
          <a:p>
            <a:r>
              <a:rPr lang="en-IN" dirty="0"/>
              <a:t>Our people competency</a:t>
            </a:r>
          </a:p>
        </p:txBody>
      </p:sp>
    </p:spTree>
    <p:extLst>
      <p:ext uri="{BB962C8B-B14F-4D97-AF65-F5344CB8AC3E}">
        <p14:creationId xmlns:p14="http://schemas.microsoft.com/office/powerpoint/2010/main" val="182553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a:t>Transition &amp; Project Management</a:t>
            </a:r>
          </a:p>
        </p:txBody>
      </p:sp>
      <p:sp>
        <p:nvSpPr>
          <p:cNvPr id="258" name="TextBox 60"/>
          <p:cNvSpPr txBox="1">
            <a:spLocks noChangeArrowheads="1"/>
          </p:cNvSpPr>
          <p:nvPr/>
        </p:nvSpPr>
        <p:spPr bwMode="auto">
          <a:xfrm>
            <a:off x="571349" y="833245"/>
            <a:ext cx="12127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Transition</a:t>
            </a:r>
          </a:p>
          <a:p>
            <a:pPr algn="ctr" defTabSz="914400"/>
            <a:r>
              <a:rPr lang="en-US" altLang="en-US" sz="600" b="1" dirty="0">
                <a:solidFill>
                  <a:schemeClr val="bg2">
                    <a:lumMod val="50000"/>
                  </a:schemeClr>
                </a:solidFill>
                <a:latin typeface="+mn-lt"/>
                <a:cs typeface="Arial" panose="020B0604020202020204" pitchFamily="34" charset="0"/>
              </a:rPr>
              <a:t>Planning</a:t>
            </a:r>
          </a:p>
        </p:txBody>
      </p:sp>
      <p:sp>
        <p:nvSpPr>
          <p:cNvPr id="259" name="TextBox 60"/>
          <p:cNvSpPr txBox="1">
            <a:spLocks noChangeArrowheads="1"/>
          </p:cNvSpPr>
          <p:nvPr/>
        </p:nvSpPr>
        <p:spPr bwMode="auto">
          <a:xfrm>
            <a:off x="3641285" y="699490"/>
            <a:ext cx="128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defTabSz="914400">
              <a:defRPr sz="600" b="1">
                <a:solidFill>
                  <a:srgbClr val="254061"/>
                </a:solidFill>
                <a:cs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en-US" altLang="en-US" dirty="0">
                <a:solidFill>
                  <a:schemeClr val="bg2">
                    <a:lumMod val="50000"/>
                  </a:schemeClr>
                </a:solidFill>
              </a:rPr>
              <a:t>Go Live /</a:t>
            </a:r>
          </a:p>
          <a:p>
            <a:r>
              <a:rPr lang="en-US" altLang="en-US" dirty="0">
                <a:solidFill>
                  <a:schemeClr val="bg2">
                    <a:lumMod val="50000"/>
                  </a:schemeClr>
                </a:solidFill>
              </a:rPr>
              <a:t>Service Commencement Date</a:t>
            </a:r>
          </a:p>
          <a:p>
            <a:endParaRPr lang="en-US" altLang="en-US" dirty="0">
              <a:solidFill>
                <a:schemeClr val="bg2">
                  <a:lumMod val="50000"/>
                </a:schemeClr>
              </a:solidFill>
            </a:endParaRPr>
          </a:p>
        </p:txBody>
      </p:sp>
      <p:cxnSp>
        <p:nvCxnSpPr>
          <p:cNvPr id="260" name="Straight Connector 259"/>
          <p:cNvCxnSpPr>
            <a:cxnSpLocks/>
          </p:cNvCxnSpPr>
          <p:nvPr/>
        </p:nvCxnSpPr>
        <p:spPr>
          <a:xfrm flipV="1">
            <a:off x="861866" y="775685"/>
            <a:ext cx="3668" cy="367696"/>
          </a:xfrm>
          <a:prstGeom prst="line">
            <a:avLst/>
          </a:prstGeom>
          <a:noFill/>
          <a:ln w="25400" cap="flat" cmpd="sng" algn="ctr">
            <a:solidFill>
              <a:srgbClr val="ED7D31">
                <a:lumMod val="75000"/>
              </a:srgbClr>
            </a:solidFill>
            <a:prstDash val="solid"/>
            <a:miter lim="800000"/>
          </a:ln>
          <a:effectLst/>
        </p:spPr>
      </p:cxnSp>
      <p:cxnSp>
        <p:nvCxnSpPr>
          <p:cNvPr id="263" name="Straight Connector 262"/>
          <p:cNvCxnSpPr/>
          <p:nvPr/>
        </p:nvCxnSpPr>
        <p:spPr>
          <a:xfrm>
            <a:off x="278597" y="1333057"/>
            <a:ext cx="17212" cy="3036623"/>
          </a:xfrm>
          <a:prstGeom prst="line">
            <a:avLst/>
          </a:prstGeom>
          <a:noFill/>
          <a:ln w="19050" cap="flat" cmpd="sng" algn="ctr">
            <a:solidFill>
              <a:sysClr val="window" lastClr="FFFFFF">
                <a:lumMod val="85000"/>
              </a:sysClr>
            </a:solidFill>
            <a:prstDash val="solid"/>
            <a:miter lim="800000"/>
          </a:ln>
          <a:effectLst/>
        </p:spPr>
      </p:cxnSp>
      <p:cxnSp>
        <p:nvCxnSpPr>
          <p:cNvPr id="264" name="Straight Connector 263"/>
          <p:cNvCxnSpPr/>
          <p:nvPr/>
        </p:nvCxnSpPr>
        <p:spPr>
          <a:xfrm>
            <a:off x="1451242" y="1288194"/>
            <a:ext cx="0" cy="3081486"/>
          </a:xfrm>
          <a:prstGeom prst="line">
            <a:avLst/>
          </a:prstGeom>
          <a:noFill/>
          <a:ln w="19050" cap="flat" cmpd="sng" algn="ctr">
            <a:solidFill>
              <a:sysClr val="window" lastClr="FFFFFF">
                <a:lumMod val="85000"/>
              </a:sysClr>
            </a:solidFill>
            <a:prstDash val="solid"/>
            <a:miter lim="800000"/>
          </a:ln>
          <a:effectLst/>
        </p:spPr>
      </p:cxnSp>
      <p:cxnSp>
        <p:nvCxnSpPr>
          <p:cNvPr id="265" name="Straight Connector 264"/>
          <p:cNvCxnSpPr/>
          <p:nvPr/>
        </p:nvCxnSpPr>
        <p:spPr>
          <a:xfrm flipH="1">
            <a:off x="1974932" y="1333057"/>
            <a:ext cx="32684" cy="3036623"/>
          </a:xfrm>
          <a:prstGeom prst="line">
            <a:avLst/>
          </a:prstGeom>
          <a:noFill/>
          <a:ln w="19050" cap="flat" cmpd="sng" algn="ctr">
            <a:solidFill>
              <a:sysClr val="window" lastClr="FFFFFF">
                <a:lumMod val="85000"/>
              </a:sysClr>
            </a:solidFill>
            <a:prstDash val="solid"/>
            <a:miter lim="800000"/>
          </a:ln>
          <a:effectLst/>
        </p:spPr>
      </p:cxnSp>
      <p:cxnSp>
        <p:nvCxnSpPr>
          <p:cNvPr id="266" name="Straight Connector 265"/>
          <p:cNvCxnSpPr/>
          <p:nvPr/>
        </p:nvCxnSpPr>
        <p:spPr>
          <a:xfrm>
            <a:off x="2575286" y="1258892"/>
            <a:ext cx="0" cy="3110788"/>
          </a:xfrm>
          <a:prstGeom prst="line">
            <a:avLst/>
          </a:prstGeom>
          <a:noFill/>
          <a:ln w="19050" cap="flat" cmpd="sng" algn="ctr">
            <a:solidFill>
              <a:sysClr val="window" lastClr="FFFFFF">
                <a:lumMod val="85000"/>
              </a:sysClr>
            </a:solidFill>
            <a:prstDash val="solid"/>
            <a:miter lim="800000"/>
          </a:ln>
          <a:effectLst/>
        </p:spPr>
      </p:cxnSp>
      <p:cxnSp>
        <p:nvCxnSpPr>
          <p:cNvPr id="267" name="Straight Connector 266"/>
          <p:cNvCxnSpPr/>
          <p:nvPr/>
        </p:nvCxnSpPr>
        <p:spPr>
          <a:xfrm>
            <a:off x="3159478" y="1333057"/>
            <a:ext cx="3002" cy="3036623"/>
          </a:xfrm>
          <a:prstGeom prst="line">
            <a:avLst/>
          </a:prstGeom>
          <a:noFill/>
          <a:ln w="19050" cap="flat" cmpd="sng" algn="ctr">
            <a:solidFill>
              <a:sysClr val="window" lastClr="FFFFFF">
                <a:lumMod val="85000"/>
              </a:sysClr>
            </a:solidFill>
            <a:prstDash val="solid"/>
            <a:miter lim="800000"/>
          </a:ln>
          <a:effectLst/>
        </p:spPr>
      </p:cxnSp>
      <p:cxnSp>
        <p:nvCxnSpPr>
          <p:cNvPr id="268" name="Straight Connector 267"/>
          <p:cNvCxnSpPr/>
          <p:nvPr/>
        </p:nvCxnSpPr>
        <p:spPr>
          <a:xfrm>
            <a:off x="3736633" y="1333057"/>
            <a:ext cx="15897" cy="3036623"/>
          </a:xfrm>
          <a:prstGeom prst="line">
            <a:avLst/>
          </a:prstGeom>
          <a:noFill/>
          <a:ln w="19050" cap="flat" cmpd="sng" algn="ctr">
            <a:solidFill>
              <a:sysClr val="window" lastClr="FFFFFF">
                <a:lumMod val="85000"/>
              </a:sysClr>
            </a:solidFill>
            <a:prstDash val="solid"/>
            <a:miter lim="800000"/>
          </a:ln>
          <a:effectLst/>
        </p:spPr>
      </p:cxnSp>
      <p:cxnSp>
        <p:nvCxnSpPr>
          <p:cNvPr id="270" name="Straight Connector 269"/>
          <p:cNvCxnSpPr/>
          <p:nvPr/>
        </p:nvCxnSpPr>
        <p:spPr>
          <a:xfrm flipH="1">
            <a:off x="847690" y="1333057"/>
            <a:ext cx="6840" cy="3036623"/>
          </a:xfrm>
          <a:prstGeom prst="line">
            <a:avLst/>
          </a:prstGeom>
          <a:noFill/>
          <a:ln w="19050" cap="flat" cmpd="sng" algn="ctr">
            <a:solidFill>
              <a:sysClr val="window" lastClr="FFFFFF">
                <a:lumMod val="85000"/>
              </a:sysClr>
            </a:solidFill>
            <a:prstDash val="solid"/>
            <a:miter lim="800000"/>
          </a:ln>
          <a:effectLst/>
        </p:spPr>
      </p:cxnSp>
      <p:cxnSp>
        <p:nvCxnSpPr>
          <p:cNvPr id="271" name="Straight Connector 270"/>
          <p:cNvCxnSpPr/>
          <p:nvPr/>
        </p:nvCxnSpPr>
        <p:spPr>
          <a:xfrm>
            <a:off x="4312564" y="1333057"/>
            <a:ext cx="17108" cy="3036623"/>
          </a:xfrm>
          <a:prstGeom prst="line">
            <a:avLst/>
          </a:prstGeom>
          <a:noFill/>
          <a:ln w="19050" cap="flat" cmpd="sng" algn="ctr">
            <a:solidFill>
              <a:sysClr val="window" lastClr="FFFFFF">
                <a:lumMod val="85000"/>
              </a:sysClr>
            </a:solidFill>
            <a:prstDash val="solid"/>
            <a:miter lim="800000"/>
          </a:ln>
          <a:effectLst/>
        </p:spPr>
      </p:cxnSp>
      <p:sp>
        <p:nvSpPr>
          <p:cNvPr id="277" name="Freeform 127"/>
          <p:cNvSpPr>
            <a:spLocks/>
          </p:cNvSpPr>
          <p:nvPr/>
        </p:nvSpPr>
        <p:spPr bwMode="auto">
          <a:xfrm>
            <a:off x="1454597" y="3461610"/>
            <a:ext cx="2875075" cy="540075"/>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w="6350" cap="flat" cmpd="sng" algn="ctr">
            <a:solidFill>
              <a:srgbClr val="A5A5A5"/>
            </a:solidFill>
            <a:prstDash val="solid"/>
            <a:miter lim="800000"/>
            <a:headEnd/>
            <a:tailEnd/>
          </a:ln>
          <a:effectLst/>
        </p:spPr>
        <p:txBody>
          <a:bodyPr anchor="ctr"/>
          <a:lstStyle/>
          <a:p>
            <a:pPr marL="171450" lvl="0" indent="-171450" defTabSz="914400">
              <a:buFont typeface="Arial" panose="020B0604020202020204" pitchFamily="34" charset="0"/>
              <a:buChar char="•"/>
            </a:pPr>
            <a:r>
              <a:rPr lang="en-US" sz="700" b="1" kern="0" dirty="0">
                <a:solidFill>
                  <a:schemeClr val="bg2">
                    <a:lumMod val="50000"/>
                  </a:schemeClr>
                </a:solidFill>
                <a:cs typeface="Arial" panose="020B0604020202020204" pitchFamily="34" charset="0"/>
              </a:rPr>
              <a:t>Understand and review the existing network support process</a:t>
            </a:r>
          </a:p>
          <a:p>
            <a:pPr marL="171450" lvl="0" indent="-171450" defTabSz="914400">
              <a:buFont typeface="Arial" panose="020B0604020202020204" pitchFamily="34" charset="0"/>
              <a:buChar char="•"/>
            </a:pPr>
            <a:r>
              <a:rPr lang="en-US" sz="700" b="1" kern="0" dirty="0">
                <a:solidFill>
                  <a:schemeClr val="bg2">
                    <a:lumMod val="50000"/>
                  </a:schemeClr>
                </a:solidFill>
                <a:cs typeface="Arial" panose="020B0604020202020204" pitchFamily="34" charset="0"/>
              </a:rPr>
              <a:t>Review the Existing monitoring, ticketing tools and escalation matrix of </a:t>
            </a:r>
            <a:r>
              <a:rPr lang="en-US" sz="700" b="1" kern="0" dirty="0" err="1">
                <a:solidFill>
                  <a:schemeClr val="bg2">
                    <a:lumMod val="50000"/>
                  </a:schemeClr>
                </a:solidFill>
                <a:cs typeface="Arial" panose="020B0604020202020204" pitchFamily="34" charset="0"/>
              </a:rPr>
              <a:t>TSL</a:t>
            </a:r>
            <a:r>
              <a:rPr lang="en-US" sz="700" b="1" kern="0" dirty="0">
                <a:solidFill>
                  <a:schemeClr val="bg2">
                    <a:lumMod val="50000"/>
                  </a:schemeClr>
                </a:solidFill>
                <a:cs typeface="Arial" panose="020B0604020202020204" pitchFamily="34" charset="0"/>
              </a:rPr>
              <a:t>.</a:t>
            </a:r>
          </a:p>
          <a:p>
            <a:pPr marL="171450" lvl="0" indent="-171450" defTabSz="914400">
              <a:buFont typeface="Arial" panose="020B0604020202020204" pitchFamily="34" charset="0"/>
              <a:buChar char="•"/>
            </a:pPr>
            <a:r>
              <a:rPr lang="en-US" sz="700" b="1" kern="0" dirty="0">
                <a:solidFill>
                  <a:schemeClr val="bg2">
                    <a:lumMod val="50000"/>
                  </a:schemeClr>
                </a:solidFill>
                <a:cs typeface="Arial" panose="020B0604020202020204" pitchFamily="34" charset="0"/>
              </a:rPr>
              <a:t>Technical knowledge and process transition from </a:t>
            </a:r>
            <a:r>
              <a:rPr lang="en-US" sz="700" b="1" kern="0" dirty="0" err="1">
                <a:solidFill>
                  <a:schemeClr val="bg2">
                    <a:lumMod val="50000"/>
                  </a:schemeClr>
                </a:solidFill>
                <a:cs typeface="Arial" panose="020B0604020202020204" pitchFamily="34" charset="0"/>
              </a:rPr>
              <a:t>TSL</a:t>
            </a:r>
            <a:endParaRPr kumimoji="0" lang="en-US" sz="700" b="1" i="0" u="none" strike="noStrike" kern="0" cap="none" spc="0" normalizeH="0" baseline="0" noProof="0" dirty="0">
              <a:ln>
                <a:noFill/>
              </a:ln>
              <a:solidFill>
                <a:schemeClr val="bg2">
                  <a:lumMod val="50000"/>
                </a:schemeClr>
              </a:solidFill>
              <a:effectLst/>
              <a:uLnTx/>
              <a:uFillTx/>
              <a:cs typeface="Arial" panose="020B0604020202020204" pitchFamily="34" charset="0"/>
            </a:endParaRPr>
          </a:p>
        </p:txBody>
      </p:sp>
      <p:sp>
        <p:nvSpPr>
          <p:cNvPr id="278" name="Freeform 127"/>
          <p:cNvSpPr>
            <a:spLocks/>
          </p:cNvSpPr>
          <p:nvPr/>
        </p:nvSpPr>
        <p:spPr bwMode="auto">
          <a:xfrm>
            <a:off x="3675275" y="4110096"/>
            <a:ext cx="831600" cy="247370"/>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ysClr val="window" lastClr="FFFFFF">
              <a:lumMod val="75000"/>
            </a:sysClr>
          </a:solidFill>
          <a:ln w="6350" cap="flat" cmpd="sng" algn="ctr">
            <a:noFill/>
            <a:prstDash val="solid"/>
            <a:miter lim="800000"/>
            <a:headEnd/>
            <a:tailEnd/>
          </a:ln>
          <a:effectLst/>
        </p:spPr>
        <p:txBody>
          <a:bodyPr anchor="ctr"/>
          <a:lstStyle/>
          <a:p>
            <a:pPr defTabSz="914400">
              <a:defRPr/>
            </a:pPr>
            <a:r>
              <a:rPr lang="en-US" sz="700" b="1" kern="0" dirty="0">
                <a:solidFill>
                  <a:schemeClr val="bg2">
                    <a:lumMod val="50000"/>
                  </a:schemeClr>
                </a:solidFill>
                <a:cs typeface="Arial" panose="020B0604020202020204" pitchFamily="34" charset="0"/>
              </a:rPr>
              <a:t>NOC handover</a:t>
            </a:r>
          </a:p>
        </p:txBody>
      </p:sp>
      <p:sp>
        <p:nvSpPr>
          <p:cNvPr id="281" name="TextBox 20"/>
          <p:cNvSpPr txBox="1">
            <a:spLocks noChangeArrowheads="1"/>
          </p:cNvSpPr>
          <p:nvPr/>
        </p:nvSpPr>
        <p:spPr bwMode="auto">
          <a:xfrm>
            <a:off x="601412" y="1112269"/>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W1</a:t>
            </a:r>
          </a:p>
        </p:txBody>
      </p:sp>
      <p:sp>
        <p:nvSpPr>
          <p:cNvPr id="282" name="TextBox 20"/>
          <p:cNvSpPr txBox="1">
            <a:spLocks noChangeArrowheads="1"/>
          </p:cNvSpPr>
          <p:nvPr/>
        </p:nvSpPr>
        <p:spPr bwMode="auto">
          <a:xfrm>
            <a:off x="2917366" y="1112269"/>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W6</a:t>
            </a:r>
          </a:p>
        </p:txBody>
      </p:sp>
      <p:sp>
        <p:nvSpPr>
          <p:cNvPr id="285" name="TextBox 20"/>
          <p:cNvSpPr txBox="1">
            <a:spLocks noChangeArrowheads="1"/>
          </p:cNvSpPr>
          <p:nvPr/>
        </p:nvSpPr>
        <p:spPr bwMode="auto">
          <a:xfrm>
            <a:off x="4012101" y="1126874"/>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W8</a:t>
            </a:r>
          </a:p>
        </p:txBody>
      </p:sp>
      <p:sp>
        <p:nvSpPr>
          <p:cNvPr id="286" name="TextBox 20"/>
          <p:cNvSpPr txBox="1">
            <a:spLocks noChangeArrowheads="1"/>
          </p:cNvSpPr>
          <p:nvPr/>
        </p:nvSpPr>
        <p:spPr bwMode="auto">
          <a:xfrm>
            <a:off x="1683608" y="1112269"/>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W3</a:t>
            </a:r>
          </a:p>
        </p:txBody>
      </p:sp>
      <p:sp>
        <p:nvSpPr>
          <p:cNvPr id="287" name="Right Brace 286"/>
          <p:cNvSpPr/>
          <p:nvPr/>
        </p:nvSpPr>
        <p:spPr>
          <a:xfrm rot="16200000">
            <a:off x="514389" y="752961"/>
            <a:ext cx="116576" cy="585714"/>
          </a:xfrm>
          <a:prstGeom prst="rightBrace">
            <a:avLst/>
          </a:prstGeom>
          <a:noFill/>
          <a:ln w="25400" cap="flat" cmpd="sng" algn="ctr">
            <a:solidFill>
              <a:sysClr val="windowText" lastClr="000000">
                <a:lumMod val="50000"/>
                <a:lumOff val="50000"/>
              </a:sysClr>
            </a:solidFill>
            <a:prstDash val="solid"/>
            <a:miter lim="800000"/>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600" b="0" i="0" u="none" strike="noStrike" kern="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288" name="TextBox 60"/>
          <p:cNvSpPr txBox="1">
            <a:spLocks noChangeArrowheads="1"/>
          </p:cNvSpPr>
          <p:nvPr/>
        </p:nvSpPr>
        <p:spPr bwMode="auto">
          <a:xfrm>
            <a:off x="35370" y="834605"/>
            <a:ext cx="9390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Pre Transition</a:t>
            </a:r>
          </a:p>
        </p:txBody>
      </p:sp>
      <p:sp>
        <p:nvSpPr>
          <p:cNvPr id="291" name="TextBox 60"/>
          <p:cNvSpPr txBox="1">
            <a:spLocks noChangeArrowheads="1"/>
          </p:cNvSpPr>
          <p:nvPr/>
        </p:nvSpPr>
        <p:spPr bwMode="auto">
          <a:xfrm>
            <a:off x="2165413" y="842450"/>
            <a:ext cx="9390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Transition</a:t>
            </a:r>
          </a:p>
        </p:txBody>
      </p:sp>
      <p:sp>
        <p:nvSpPr>
          <p:cNvPr id="293" name="Freeform 127"/>
          <p:cNvSpPr>
            <a:spLocks/>
          </p:cNvSpPr>
          <p:nvPr/>
        </p:nvSpPr>
        <p:spPr bwMode="auto">
          <a:xfrm>
            <a:off x="268479" y="1358473"/>
            <a:ext cx="705989" cy="247949"/>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rgbClr val="B9D300"/>
          </a:solidFill>
          <a:ln w="6350" cap="flat" cmpd="sng" algn="ctr">
            <a:noFill/>
            <a:prstDash val="solid"/>
            <a:miter lim="800000"/>
            <a:headEnd/>
            <a:tailEn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 b="1" i="0" u="none" strike="noStrike" kern="0" cap="none" spc="0" normalizeH="0" baseline="0" noProof="0" dirty="0">
                <a:ln>
                  <a:noFill/>
                </a:ln>
                <a:solidFill>
                  <a:schemeClr val="bg2">
                    <a:lumMod val="50000"/>
                  </a:schemeClr>
                </a:solidFill>
                <a:effectLst/>
                <a:uLnTx/>
                <a:uFillTx/>
                <a:ea typeface="+mn-ea"/>
                <a:cs typeface="Arial" panose="020B0604020202020204" pitchFamily="34" charset="0"/>
              </a:rPr>
              <a:t>Resource mobilization</a:t>
            </a:r>
          </a:p>
        </p:txBody>
      </p:sp>
      <p:sp>
        <p:nvSpPr>
          <p:cNvPr id="295" name="Flowchart: Connector 294"/>
          <p:cNvSpPr/>
          <p:nvPr/>
        </p:nvSpPr>
        <p:spPr>
          <a:xfrm>
            <a:off x="660106" y="1123927"/>
            <a:ext cx="402296" cy="164267"/>
          </a:xfrm>
          <a:prstGeom prst="flowChartConnector">
            <a:avLst/>
          </a:prstGeom>
          <a:noFill/>
          <a:ln w="12700" cap="flat" cmpd="sng" algn="ctr">
            <a:solidFill>
              <a:srgbClr val="ED7D31">
                <a:lumMod val="75000"/>
              </a:srgbClr>
            </a:solidFill>
            <a:prstDash val="solid"/>
            <a:miter lim="800000"/>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600" b="0" i="0" u="none" strike="noStrike" kern="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304" name="Freeform 127"/>
          <p:cNvSpPr>
            <a:spLocks/>
          </p:cNvSpPr>
          <p:nvPr/>
        </p:nvSpPr>
        <p:spPr bwMode="auto">
          <a:xfrm>
            <a:off x="865535" y="1999106"/>
            <a:ext cx="1142081" cy="258911"/>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chemeClr val="tx2">
              <a:lumMod val="40000"/>
              <a:lumOff val="60000"/>
            </a:schemeClr>
          </a:solidFill>
          <a:ln w="6350" cap="flat" cmpd="sng" algn="ctr">
            <a:noFill/>
            <a:prstDash val="solid"/>
            <a:miter lim="800000"/>
            <a:headEnd/>
            <a:tailEnd/>
          </a:ln>
          <a:effectLst/>
        </p:spPr>
        <p:txBody>
          <a:bodyPr anchor="ctr"/>
          <a:lstStyle/>
          <a:p>
            <a:pPr defTabSz="914400">
              <a:defRPr/>
            </a:pPr>
            <a:r>
              <a:rPr lang="en-US" sz="600" b="1" kern="0" dirty="0" err="1">
                <a:solidFill>
                  <a:schemeClr val="bg2">
                    <a:lumMod val="50000"/>
                  </a:schemeClr>
                </a:solidFill>
                <a:cs typeface="Arial" panose="020B0604020202020204" pitchFamily="34" charset="0"/>
              </a:rPr>
              <a:t>OOB</a:t>
            </a:r>
            <a:r>
              <a:rPr lang="en-US" sz="600" b="1" kern="0" dirty="0">
                <a:solidFill>
                  <a:schemeClr val="bg2">
                    <a:lumMod val="50000"/>
                  </a:schemeClr>
                </a:solidFill>
                <a:cs typeface="Arial" panose="020B0604020202020204" pitchFamily="34" charset="0"/>
              </a:rPr>
              <a:t> Link commissioning</a:t>
            </a:r>
          </a:p>
        </p:txBody>
      </p:sp>
      <p:sp>
        <p:nvSpPr>
          <p:cNvPr id="305" name="Freeform 127"/>
          <p:cNvSpPr>
            <a:spLocks/>
          </p:cNvSpPr>
          <p:nvPr/>
        </p:nvSpPr>
        <p:spPr bwMode="auto">
          <a:xfrm>
            <a:off x="555621" y="1697365"/>
            <a:ext cx="898977" cy="244711"/>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chemeClr val="accent2">
              <a:lumMod val="60000"/>
              <a:lumOff val="40000"/>
            </a:schemeClr>
          </a:solidFill>
          <a:ln w="6350" cap="flat" cmpd="sng" algn="ctr">
            <a:noFill/>
            <a:prstDash val="solid"/>
            <a:miter lim="800000"/>
            <a:headEnd/>
            <a:tailEnd/>
          </a:ln>
          <a:effectLst/>
        </p:spPr>
        <p:txBody>
          <a:bodyPr anchor="ctr"/>
          <a:lstStyle/>
          <a:p>
            <a:pPr defTabSz="914400">
              <a:defRPr/>
            </a:pPr>
            <a:r>
              <a:rPr lang="en-US" sz="600" b="1" kern="0" dirty="0">
                <a:solidFill>
                  <a:schemeClr val="bg2">
                    <a:lumMod val="50000"/>
                  </a:schemeClr>
                </a:solidFill>
                <a:cs typeface="Arial" panose="020B0604020202020204" pitchFamily="34" charset="0"/>
              </a:rPr>
              <a:t>Review Asset Inventory </a:t>
            </a:r>
          </a:p>
        </p:txBody>
      </p:sp>
      <p:sp>
        <p:nvSpPr>
          <p:cNvPr id="325" name="Text Placeholder 6"/>
          <p:cNvSpPr txBox="1">
            <a:spLocks/>
          </p:cNvSpPr>
          <p:nvPr/>
        </p:nvSpPr>
        <p:spPr>
          <a:xfrm>
            <a:off x="354876" y="-942474"/>
            <a:ext cx="4017076" cy="216643"/>
          </a:xfrm>
          <a:prstGeom prst="rect">
            <a:avLst/>
          </a:prstGeom>
          <a:solidFill>
            <a:sysClr val="window" lastClr="FFFFFF">
              <a:lumMod val="85000"/>
            </a:sys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N" sz="900" b="1" dirty="0">
                <a:solidFill>
                  <a:schemeClr val="bg2">
                    <a:lumMod val="50000"/>
                  </a:schemeClr>
                </a:solidFill>
                <a:latin typeface="+mn-lt"/>
                <a:ea typeface="Calibri" charset="0"/>
              </a:rPr>
              <a:t>PROJECT IMPLEMENTATION PLAN</a:t>
            </a:r>
            <a:endParaRPr kumimoji="0" lang="en-GB" sz="900" b="1" i="0" u="none" strike="noStrike" kern="1200" cap="none" spc="0" normalizeH="0" baseline="0" noProof="0" dirty="0">
              <a:ln>
                <a:noFill/>
              </a:ln>
              <a:solidFill>
                <a:schemeClr val="bg2">
                  <a:lumMod val="50000"/>
                </a:schemeClr>
              </a:solidFill>
              <a:effectLst/>
              <a:uLnTx/>
              <a:uFillTx/>
              <a:latin typeface="+mn-lt"/>
              <a:ea typeface="Calibri" charset="0"/>
            </a:endParaRPr>
          </a:p>
        </p:txBody>
      </p:sp>
      <p:cxnSp>
        <p:nvCxnSpPr>
          <p:cNvPr id="326" name="Straight Connector 325">
            <a:extLst>
              <a:ext uri="{FF2B5EF4-FFF2-40B4-BE49-F238E27FC236}">
                <a16:creationId xmlns:a16="http://schemas.microsoft.com/office/drawing/2014/main" id="{0FD60476-DE44-4D7B-B3DC-112427EBAED3}"/>
              </a:ext>
            </a:extLst>
          </p:cNvPr>
          <p:cNvCxnSpPr/>
          <p:nvPr/>
        </p:nvCxnSpPr>
        <p:spPr>
          <a:xfrm>
            <a:off x="4572000" y="1059540"/>
            <a:ext cx="0" cy="3928458"/>
          </a:xfrm>
          <a:prstGeom prst="line">
            <a:avLst/>
          </a:prstGeom>
          <a:noFill/>
          <a:ln w="12700" cap="flat" cmpd="sng" algn="ctr">
            <a:solidFill>
              <a:sysClr val="windowText" lastClr="000000"/>
            </a:solidFill>
            <a:prstDash val="solid"/>
            <a:miter lim="800000"/>
          </a:ln>
          <a:effectLst/>
        </p:spPr>
      </p:cxnSp>
      <p:sp>
        <p:nvSpPr>
          <p:cNvPr id="331" name="TextBox 20">
            <a:extLst>
              <a:ext uri="{FF2B5EF4-FFF2-40B4-BE49-F238E27FC236}">
                <a16:creationId xmlns:a16="http://schemas.microsoft.com/office/drawing/2014/main" id="{92200252-5DA1-4225-9B37-B54E9CD6BB9E}"/>
              </a:ext>
            </a:extLst>
          </p:cNvPr>
          <p:cNvSpPr txBox="1">
            <a:spLocks noChangeArrowheads="1"/>
          </p:cNvSpPr>
          <p:nvPr/>
        </p:nvSpPr>
        <p:spPr bwMode="auto">
          <a:xfrm>
            <a:off x="1145538" y="1128884"/>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W2</a:t>
            </a:r>
          </a:p>
        </p:txBody>
      </p:sp>
      <p:sp>
        <p:nvSpPr>
          <p:cNvPr id="332" name="TextBox 20">
            <a:extLst>
              <a:ext uri="{FF2B5EF4-FFF2-40B4-BE49-F238E27FC236}">
                <a16:creationId xmlns:a16="http://schemas.microsoft.com/office/drawing/2014/main" id="{69227C98-E566-4AA1-8A9C-D568654EE16A}"/>
              </a:ext>
            </a:extLst>
          </p:cNvPr>
          <p:cNvSpPr txBox="1">
            <a:spLocks noChangeArrowheads="1"/>
          </p:cNvSpPr>
          <p:nvPr/>
        </p:nvSpPr>
        <p:spPr bwMode="auto">
          <a:xfrm>
            <a:off x="43106" y="1113727"/>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W0</a:t>
            </a:r>
          </a:p>
        </p:txBody>
      </p:sp>
      <p:cxnSp>
        <p:nvCxnSpPr>
          <p:cNvPr id="5" name="Straight Connector 4"/>
          <p:cNvCxnSpPr/>
          <p:nvPr/>
        </p:nvCxnSpPr>
        <p:spPr>
          <a:xfrm>
            <a:off x="2575286" y="1079087"/>
            <a:ext cx="0" cy="52463"/>
          </a:xfrm>
          <a:prstGeom prst="line">
            <a:avLst/>
          </a:prstGeom>
          <a:noFill/>
          <a:ln w="25400" cap="flat" cmpd="sng" algn="ctr">
            <a:solidFill>
              <a:sysClr val="windowText" lastClr="000000">
                <a:lumMod val="50000"/>
                <a:lumOff val="50000"/>
              </a:sysClr>
            </a:solidFill>
            <a:prstDash val="solid"/>
            <a:miter lim="800000"/>
          </a:ln>
          <a:effectLst/>
        </p:spPr>
      </p:cxnSp>
      <p:cxnSp>
        <p:nvCxnSpPr>
          <p:cNvPr id="89" name="Straight Connector 88"/>
          <p:cNvCxnSpPr/>
          <p:nvPr/>
        </p:nvCxnSpPr>
        <p:spPr>
          <a:xfrm>
            <a:off x="3724061" y="1068822"/>
            <a:ext cx="0" cy="52463"/>
          </a:xfrm>
          <a:prstGeom prst="line">
            <a:avLst/>
          </a:prstGeom>
          <a:noFill/>
          <a:ln w="25400" cap="flat" cmpd="sng" algn="ctr">
            <a:solidFill>
              <a:sysClr val="windowText" lastClr="000000">
                <a:lumMod val="50000"/>
                <a:lumOff val="50000"/>
              </a:sysClr>
            </a:solidFill>
            <a:prstDash val="solid"/>
            <a:miter lim="800000"/>
          </a:ln>
          <a:effectLst/>
        </p:spPr>
      </p:cxnSp>
      <p:sp>
        <p:nvSpPr>
          <p:cNvPr id="90" name="TextBox 20"/>
          <p:cNvSpPr txBox="1">
            <a:spLocks noChangeArrowheads="1"/>
          </p:cNvSpPr>
          <p:nvPr/>
        </p:nvSpPr>
        <p:spPr bwMode="auto">
          <a:xfrm>
            <a:off x="2299649" y="1106188"/>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W4</a:t>
            </a:r>
          </a:p>
        </p:txBody>
      </p:sp>
      <p:sp>
        <p:nvSpPr>
          <p:cNvPr id="91" name="TextBox 20"/>
          <p:cNvSpPr txBox="1">
            <a:spLocks noChangeArrowheads="1"/>
          </p:cNvSpPr>
          <p:nvPr/>
        </p:nvSpPr>
        <p:spPr bwMode="auto">
          <a:xfrm>
            <a:off x="3454095" y="1121285"/>
            <a:ext cx="528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r>
              <a:rPr lang="en-US" altLang="en-US" sz="600" b="1" dirty="0">
                <a:solidFill>
                  <a:schemeClr val="bg2">
                    <a:lumMod val="50000"/>
                  </a:schemeClr>
                </a:solidFill>
                <a:latin typeface="+mn-lt"/>
                <a:cs typeface="Arial" panose="020B0604020202020204" pitchFamily="34" charset="0"/>
              </a:rPr>
              <a:t>W7</a:t>
            </a:r>
          </a:p>
        </p:txBody>
      </p:sp>
      <p:cxnSp>
        <p:nvCxnSpPr>
          <p:cNvPr id="9" name="Straight Connector 8"/>
          <p:cNvCxnSpPr/>
          <p:nvPr/>
        </p:nvCxnSpPr>
        <p:spPr>
          <a:xfrm flipH="1" flipV="1">
            <a:off x="4273548" y="926938"/>
            <a:ext cx="2" cy="137099"/>
          </a:xfrm>
          <a:prstGeom prst="line">
            <a:avLst/>
          </a:prstGeom>
          <a:noFill/>
          <a:ln w="25400" cap="flat" cmpd="sng" algn="ctr">
            <a:solidFill>
              <a:sysClr val="windowText" lastClr="000000">
                <a:lumMod val="50000"/>
                <a:lumOff val="50000"/>
              </a:sysClr>
            </a:solidFill>
            <a:prstDash val="solid"/>
            <a:miter lim="800000"/>
          </a:ln>
          <a:effectLst/>
        </p:spPr>
      </p:cxnSp>
      <p:sp>
        <p:nvSpPr>
          <p:cNvPr id="103" name="Freeform 127"/>
          <p:cNvSpPr>
            <a:spLocks/>
          </p:cNvSpPr>
          <p:nvPr/>
        </p:nvSpPr>
        <p:spPr bwMode="auto">
          <a:xfrm>
            <a:off x="853901" y="2354063"/>
            <a:ext cx="1125739" cy="258911"/>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chemeClr val="tx2">
              <a:lumMod val="40000"/>
              <a:lumOff val="60000"/>
            </a:schemeClr>
          </a:solidFill>
          <a:ln w="6350" cap="flat" cmpd="sng" algn="ctr">
            <a:noFill/>
            <a:prstDash val="solid"/>
            <a:miter lim="800000"/>
            <a:headEnd/>
            <a:tailEnd/>
          </a:ln>
          <a:effectLst/>
        </p:spPr>
        <p:txBody>
          <a:bodyPr anchor="ctr"/>
          <a:lstStyle/>
          <a:p>
            <a:pPr defTabSz="914400">
              <a:defRPr/>
            </a:pPr>
            <a:r>
              <a:rPr lang="en-US" sz="600" b="1" kern="0" dirty="0">
                <a:solidFill>
                  <a:schemeClr val="bg2">
                    <a:lumMod val="50000"/>
                  </a:schemeClr>
                </a:solidFill>
                <a:cs typeface="Arial" panose="020B0604020202020204" pitchFamily="34" charset="0"/>
              </a:rPr>
              <a:t>DC /</a:t>
            </a:r>
            <a:r>
              <a:rPr lang="en-US" sz="600" b="1" kern="0" dirty="0" err="1">
                <a:solidFill>
                  <a:schemeClr val="bg2">
                    <a:lumMod val="50000"/>
                  </a:schemeClr>
                </a:solidFill>
                <a:cs typeface="Arial" panose="020B0604020202020204" pitchFamily="34" charset="0"/>
              </a:rPr>
              <a:t>DR</a:t>
            </a:r>
            <a:r>
              <a:rPr lang="en-US" sz="600" b="1" kern="0" dirty="0">
                <a:solidFill>
                  <a:schemeClr val="bg2">
                    <a:lumMod val="50000"/>
                  </a:schemeClr>
                </a:solidFill>
                <a:cs typeface="Arial" panose="020B0604020202020204" pitchFamily="34" charset="0"/>
              </a:rPr>
              <a:t> hardware setup</a:t>
            </a:r>
          </a:p>
        </p:txBody>
      </p:sp>
      <p:sp>
        <p:nvSpPr>
          <p:cNvPr id="104" name="Freeform 127"/>
          <p:cNvSpPr>
            <a:spLocks/>
          </p:cNvSpPr>
          <p:nvPr/>
        </p:nvSpPr>
        <p:spPr bwMode="auto">
          <a:xfrm>
            <a:off x="1954611" y="2720852"/>
            <a:ext cx="1170369" cy="258911"/>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chemeClr val="tx2">
              <a:lumMod val="40000"/>
              <a:lumOff val="60000"/>
            </a:schemeClr>
          </a:solidFill>
          <a:ln w="6350" cap="flat" cmpd="sng" algn="ctr">
            <a:noFill/>
            <a:prstDash val="solid"/>
            <a:miter lim="800000"/>
            <a:headEnd/>
            <a:tailEnd/>
          </a:ln>
          <a:effectLst/>
        </p:spPr>
        <p:txBody>
          <a:bodyPr anchor="ctr"/>
          <a:lstStyle/>
          <a:p>
            <a:pPr defTabSz="914400">
              <a:defRPr/>
            </a:pPr>
            <a:r>
              <a:rPr lang="en-US" sz="600" b="1" kern="0" dirty="0">
                <a:solidFill>
                  <a:schemeClr val="bg2">
                    <a:lumMod val="50000"/>
                  </a:schemeClr>
                </a:solidFill>
                <a:cs typeface="Arial" panose="020B0604020202020204" pitchFamily="34" charset="0"/>
              </a:rPr>
              <a:t>Tools Installation</a:t>
            </a:r>
          </a:p>
        </p:txBody>
      </p:sp>
      <p:sp>
        <p:nvSpPr>
          <p:cNvPr id="105" name="Freeform 127"/>
          <p:cNvSpPr>
            <a:spLocks/>
          </p:cNvSpPr>
          <p:nvPr/>
        </p:nvSpPr>
        <p:spPr bwMode="auto">
          <a:xfrm>
            <a:off x="2588817" y="3080119"/>
            <a:ext cx="1126887" cy="258911"/>
          </a:xfrm>
          <a:custGeom>
            <a:avLst/>
            <a:gdLst>
              <a:gd name="T0" fmla="*/ 0 w 1191"/>
              <a:gd name="T1" fmla="*/ 0 h 275"/>
              <a:gd name="T2" fmla="*/ 2147483647 w 1191"/>
              <a:gd name="T3" fmla="*/ 0 h 275"/>
              <a:gd name="T4" fmla="*/ 2147483647 w 1191"/>
              <a:gd name="T5" fmla="*/ 2147483647 h 275"/>
              <a:gd name="T6" fmla="*/ 2147483647 w 1191"/>
              <a:gd name="T7" fmla="*/ 2147483647 h 275"/>
              <a:gd name="T8" fmla="*/ 0 w 1191"/>
              <a:gd name="T9" fmla="*/ 2147483647 h 275"/>
              <a:gd name="T10" fmla="*/ 0 w 1191"/>
              <a:gd name="T11" fmla="*/ 0 h 275"/>
              <a:gd name="T12" fmla="*/ 0 60000 65536"/>
              <a:gd name="T13" fmla="*/ 0 60000 65536"/>
              <a:gd name="T14" fmla="*/ 0 60000 65536"/>
              <a:gd name="T15" fmla="*/ 0 60000 65536"/>
              <a:gd name="T16" fmla="*/ 0 60000 65536"/>
              <a:gd name="T17" fmla="*/ 0 60000 65536"/>
              <a:gd name="T18" fmla="*/ 0 w 1191"/>
              <a:gd name="T19" fmla="*/ 0 h 275"/>
              <a:gd name="T20" fmla="*/ 1191 w 1191"/>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1191" h="275">
                <a:moveTo>
                  <a:pt x="0" y="0"/>
                </a:moveTo>
                <a:lnTo>
                  <a:pt x="1054" y="0"/>
                </a:lnTo>
                <a:lnTo>
                  <a:pt x="1191" y="137"/>
                </a:lnTo>
                <a:lnTo>
                  <a:pt x="1054" y="275"/>
                </a:lnTo>
                <a:lnTo>
                  <a:pt x="0" y="275"/>
                </a:lnTo>
                <a:lnTo>
                  <a:pt x="0" y="0"/>
                </a:lnTo>
                <a:close/>
              </a:path>
            </a:pathLst>
          </a:custGeom>
          <a:solidFill>
            <a:schemeClr val="tx2">
              <a:lumMod val="40000"/>
              <a:lumOff val="60000"/>
            </a:schemeClr>
          </a:solidFill>
          <a:ln w="6350" cap="flat" cmpd="sng" algn="ctr">
            <a:noFill/>
            <a:prstDash val="solid"/>
            <a:miter lim="800000"/>
            <a:headEnd/>
            <a:tailEnd/>
          </a:ln>
          <a:effectLst/>
        </p:spPr>
        <p:txBody>
          <a:bodyPr anchor="ctr"/>
          <a:lstStyle/>
          <a:p>
            <a:pPr defTabSz="914400">
              <a:defRPr/>
            </a:pPr>
            <a:r>
              <a:rPr lang="en-US" sz="600" b="1" kern="0" dirty="0">
                <a:solidFill>
                  <a:schemeClr val="bg2">
                    <a:lumMod val="50000"/>
                  </a:schemeClr>
                </a:solidFill>
                <a:cs typeface="Arial" panose="020B0604020202020204" pitchFamily="34" charset="0"/>
              </a:rPr>
              <a:t>NMS Integration with ServiceNow</a:t>
            </a:r>
          </a:p>
        </p:txBody>
      </p:sp>
      <p:sp>
        <p:nvSpPr>
          <p:cNvPr id="13" name="Rectangle 12"/>
          <p:cNvSpPr/>
          <p:nvPr/>
        </p:nvSpPr>
        <p:spPr>
          <a:xfrm>
            <a:off x="138200" y="4501588"/>
            <a:ext cx="216676" cy="136075"/>
          </a:xfrm>
          <a:prstGeom prst="rect">
            <a:avLst/>
          </a:prstGeom>
          <a:solidFill>
            <a:srgbClr val="B9D300"/>
          </a:solidFill>
          <a:ln w="6350" cap="flat" cmpd="sng" algn="ctr">
            <a:noFill/>
            <a:prstDash val="solid"/>
            <a:miter lim="800000"/>
            <a:headEnd/>
            <a:tailEnd/>
          </a:ln>
          <a:effectLst/>
        </p:spPr>
        <p:txBody>
          <a:bodyPr anchor="ctr"/>
          <a:lstStyle/>
          <a:p>
            <a:pPr defTabSz="914400"/>
            <a:endParaRPr lang="en-US" sz="600" b="1" kern="0">
              <a:solidFill>
                <a:schemeClr val="bg2">
                  <a:lumMod val="50000"/>
                </a:schemeClr>
              </a:solidFill>
              <a:cs typeface="Arial" panose="020B0604020202020204" pitchFamily="34" charset="0"/>
            </a:endParaRPr>
          </a:p>
        </p:txBody>
      </p:sp>
      <p:sp>
        <p:nvSpPr>
          <p:cNvPr id="14" name="TextBox 13"/>
          <p:cNvSpPr txBox="1"/>
          <p:nvPr/>
        </p:nvSpPr>
        <p:spPr>
          <a:xfrm>
            <a:off x="417808" y="4469597"/>
            <a:ext cx="1514064" cy="200055"/>
          </a:xfrm>
          <a:prstGeom prst="rect">
            <a:avLst/>
          </a:prstGeom>
          <a:noFill/>
        </p:spPr>
        <p:txBody>
          <a:bodyPr wrap="square" rtlCol="0">
            <a:spAutoFit/>
          </a:bodyPr>
          <a:lstStyle/>
          <a:p>
            <a:r>
              <a:rPr lang="en-US" sz="700" b="1" dirty="0">
                <a:solidFill>
                  <a:schemeClr val="bg2">
                    <a:lumMod val="50000"/>
                  </a:schemeClr>
                </a:solidFill>
              </a:rPr>
              <a:t>Project Initiation</a:t>
            </a:r>
          </a:p>
        </p:txBody>
      </p:sp>
      <p:sp>
        <p:nvSpPr>
          <p:cNvPr id="108" name="Rectangle 107"/>
          <p:cNvSpPr/>
          <p:nvPr/>
        </p:nvSpPr>
        <p:spPr>
          <a:xfrm>
            <a:off x="138200" y="4836051"/>
            <a:ext cx="216676" cy="136075"/>
          </a:xfrm>
          <a:prstGeom prst="rect">
            <a:avLst/>
          </a:prstGeom>
          <a:solidFill>
            <a:schemeClr val="accent2">
              <a:lumMod val="60000"/>
              <a:lumOff val="40000"/>
            </a:schemeClr>
          </a:solidFill>
          <a:ln w="6350" cap="flat" cmpd="sng" algn="ctr">
            <a:noFill/>
            <a:prstDash val="solid"/>
            <a:miter lim="800000"/>
            <a:headEnd/>
            <a:tailEnd/>
          </a:ln>
          <a:effectLst/>
        </p:spPr>
        <p:txBody>
          <a:bodyPr anchor="ctr"/>
          <a:lstStyle/>
          <a:p>
            <a:pPr defTabSz="914400"/>
            <a:endParaRPr lang="en-US" sz="600" b="1" kern="0">
              <a:solidFill>
                <a:schemeClr val="bg2">
                  <a:lumMod val="50000"/>
                </a:schemeClr>
              </a:solidFill>
              <a:cs typeface="Arial" panose="020B0604020202020204" pitchFamily="34" charset="0"/>
            </a:endParaRPr>
          </a:p>
        </p:txBody>
      </p:sp>
      <p:sp>
        <p:nvSpPr>
          <p:cNvPr id="109" name="TextBox 108"/>
          <p:cNvSpPr txBox="1"/>
          <p:nvPr/>
        </p:nvSpPr>
        <p:spPr>
          <a:xfrm>
            <a:off x="417808" y="4804060"/>
            <a:ext cx="1514064" cy="200055"/>
          </a:xfrm>
          <a:prstGeom prst="rect">
            <a:avLst/>
          </a:prstGeom>
          <a:noFill/>
        </p:spPr>
        <p:txBody>
          <a:bodyPr wrap="square" rtlCol="0">
            <a:spAutoFit/>
          </a:bodyPr>
          <a:lstStyle/>
          <a:p>
            <a:r>
              <a:rPr lang="en-US" sz="700" b="1" dirty="0">
                <a:solidFill>
                  <a:schemeClr val="bg2">
                    <a:lumMod val="50000"/>
                  </a:schemeClr>
                </a:solidFill>
              </a:rPr>
              <a:t>Planning</a:t>
            </a:r>
          </a:p>
        </p:txBody>
      </p:sp>
      <p:sp>
        <p:nvSpPr>
          <p:cNvPr id="110" name="Rectangle 109"/>
          <p:cNvSpPr/>
          <p:nvPr/>
        </p:nvSpPr>
        <p:spPr>
          <a:xfrm>
            <a:off x="1403560" y="4501588"/>
            <a:ext cx="216676" cy="136075"/>
          </a:xfrm>
          <a:prstGeom prst="rect">
            <a:avLst/>
          </a:prstGeom>
          <a:solidFill>
            <a:schemeClr val="tx2">
              <a:lumMod val="40000"/>
              <a:lumOff val="60000"/>
            </a:schemeClr>
          </a:solidFill>
          <a:ln w="6350" cap="flat" cmpd="sng" algn="ctr">
            <a:noFill/>
            <a:prstDash val="solid"/>
            <a:miter lim="800000"/>
            <a:headEnd/>
            <a:tailEnd/>
          </a:ln>
          <a:effectLst/>
        </p:spPr>
        <p:txBody>
          <a:bodyPr anchor="ctr"/>
          <a:lstStyle/>
          <a:p>
            <a:pPr defTabSz="914400"/>
            <a:endParaRPr lang="en-US" sz="600" b="1" kern="0">
              <a:solidFill>
                <a:schemeClr val="bg2">
                  <a:lumMod val="50000"/>
                </a:schemeClr>
              </a:solidFill>
              <a:cs typeface="Arial" panose="020B0604020202020204" pitchFamily="34" charset="0"/>
            </a:endParaRPr>
          </a:p>
        </p:txBody>
      </p:sp>
      <p:sp>
        <p:nvSpPr>
          <p:cNvPr id="111" name="TextBox 110"/>
          <p:cNvSpPr txBox="1"/>
          <p:nvPr/>
        </p:nvSpPr>
        <p:spPr>
          <a:xfrm>
            <a:off x="1736539" y="4469597"/>
            <a:ext cx="1514064" cy="200055"/>
          </a:xfrm>
          <a:prstGeom prst="rect">
            <a:avLst/>
          </a:prstGeom>
          <a:noFill/>
        </p:spPr>
        <p:txBody>
          <a:bodyPr wrap="square" rtlCol="0">
            <a:spAutoFit/>
          </a:bodyPr>
          <a:lstStyle>
            <a:defPPr>
              <a:defRPr lang="en-US"/>
            </a:defPPr>
            <a:lvl1pPr>
              <a:defRPr sz="700" b="1"/>
            </a:lvl1pPr>
          </a:lstStyle>
          <a:p>
            <a:r>
              <a:rPr lang="en-US" dirty="0">
                <a:solidFill>
                  <a:schemeClr val="bg2">
                    <a:lumMod val="50000"/>
                  </a:schemeClr>
                </a:solidFill>
              </a:rPr>
              <a:t>Network &amp; Systems Integration</a:t>
            </a:r>
          </a:p>
        </p:txBody>
      </p:sp>
      <p:sp>
        <p:nvSpPr>
          <p:cNvPr id="112" name="Rectangle 111"/>
          <p:cNvSpPr/>
          <p:nvPr/>
        </p:nvSpPr>
        <p:spPr>
          <a:xfrm>
            <a:off x="1403560" y="4836051"/>
            <a:ext cx="216676" cy="136075"/>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w="6350" cap="flat" cmpd="sng" algn="ctr">
            <a:solidFill>
              <a:srgbClr val="A5A5A5"/>
            </a:solidFill>
            <a:prstDash val="solid"/>
            <a:miter lim="800000"/>
            <a:headEnd/>
            <a:tailEnd/>
          </a:ln>
          <a:effectLst/>
        </p:spPr>
        <p:txBody>
          <a:bodyPr anchor="ctr"/>
          <a:lstStyle/>
          <a:p>
            <a:pPr marL="171450" indent="-171450" defTabSz="914400">
              <a:buFont typeface="Arial" panose="020B0604020202020204" pitchFamily="34" charset="0"/>
              <a:buChar char="•"/>
            </a:pPr>
            <a:endParaRPr lang="en-US" sz="700" b="1" kern="0">
              <a:solidFill>
                <a:schemeClr val="bg2">
                  <a:lumMod val="50000"/>
                </a:schemeClr>
              </a:solidFill>
              <a:cs typeface="Arial" panose="020B0604020202020204" pitchFamily="34" charset="0"/>
            </a:endParaRPr>
          </a:p>
        </p:txBody>
      </p:sp>
      <p:sp>
        <p:nvSpPr>
          <p:cNvPr id="113" name="TextBox 112"/>
          <p:cNvSpPr txBox="1"/>
          <p:nvPr/>
        </p:nvSpPr>
        <p:spPr>
          <a:xfrm>
            <a:off x="1736539" y="4804059"/>
            <a:ext cx="1514064" cy="200055"/>
          </a:xfrm>
          <a:prstGeom prst="rect">
            <a:avLst/>
          </a:prstGeom>
          <a:noFill/>
        </p:spPr>
        <p:txBody>
          <a:bodyPr wrap="square" rtlCol="0">
            <a:spAutoFit/>
          </a:bodyPr>
          <a:lstStyle>
            <a:defPPr>
              <a:defRPr lang="en-US"/>
            </a:defPPr>
            <a:lvl1pPr>
              <a:defRPr sz="700" b="1"/>
            </a:lvl1pPr>
          </a:lstStyle>
          <a:p>
            <a:r>
              <a:rPr lang="en-US" dirty="0">
                <a:solidFill>
                  <a:schemeClr val="bg2">
                    <a:lumMod val="50000"/>
                  </a:schemeClr>
                </a:solidFill>
              </a:rPr>
              <a:t>Transition</a:t>
            </a:r>
          </a:p>
        </p:txBody>
      </p:sp>
      <p:sp>
        <p:nvSpPr>
          <p:cNvPr id="115" name="Rectangle 114"/>
          <p:cNvSpPr/>
          <p:nvPr/>
        </p:nvSpPr>
        <p:spPr>
          <a:xfrm>
            <a:off x="5736086" y="2025840"/>
            <a:ext cx="1947554" cy="289398"/>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Arial" panose="020B0604020202020204" pitchFamily="34" charset="0"/>
              </a:rPr>
              <a:t>Project Manager</a:t>
            </a:r>
          </a:p>
        </p:txBody>
      </p:sp>
      <p:sp>
        <p:nvSpPr>
          <p:cNvPr id="118" name="Rectangle 117"/>
          <p:cNvSpPr/>
          <p:nvPr/>
        </p:nvSpPr>
        <p:spPr>
          <a:xfrm>
            <a:off x="5744037" y="2683509"/>
            <a:ext cx="1947554" cy="243043"/>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Arial" panose="020B0604020202020204" pitchFamily="34" charset="0"/>
              </a:rPr>
              <a:t>Transition Manager</a:t>
            </a:r>
          </a:p>
        </p:txBody>
      </p:sp>
      <p:cxnSp>
        <p:nvCxnSpPr>
          <p:cNvPr id="119" name="Straight Connector 118"/>
          <p:cNvCxnSpPr/>
          <p:nvPr/>
        </p:nvCxnSpPr>
        <p:spPr>
          <a:xfrm>
            <a:off x="6660290" y="2497297"/>
            <a:ext cx="0" cy="186212"/>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sp>
        <p:nvSpPr>
          <p:cNvPr id="124" name="Snip Single Corner Rectangle 123"/>
          <p:cNvSpPr/>
          <p:nvPr/>
        </p:nvSpPr>
        <p:spPr>
          <a:xfrm>
            <a:off x="5736086" y="2319557"/>
            <a:ext cx="1955505" cy="177740"/>
          </a:xfrm>
          <a:prstGeom prst="snip1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595959"/>
                </a:solidFill>
                <a:cs typeface="Arial" panose="020B0604020202020204" pitchFamily="34" charset="0"/>
              </a:rPr>
              <a:t>Project &amp; Governance owner</a:t>
            </a:r>
          </a:p>
        </p:txBody>
      </p:sp>
      <p:sp>
        <p:nvSpPr>
          <p:cNvPr id="129" name="Text Placeholder 6"/>
          <p:cNvSpPr txBox="1">
            <a:spLocks/>
          </p:cNvSpPr>
          <p:nvPr/>
        </p:nvSpPr>
        <p:spPr>
          <a:xfrm>
            <a:off x="4721457" y="1068821"/>
            <a:ext cx="4095077" cy="256209"/>
          </a:xfrm>
          <a:prstGeom prst="rect">
            <a:avLst/>
          </a:prstGeom>
          <a:solidFill>
            <a:sysClr val="window" lastClr="FFFFFF">
              <a:lumMod val="85000"/>
            </a:sysClr>
          </a:solid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IN" sz="1000" b="1" dirty="0">
                <a:solidFill>
                  <a:srgbClr val="595959"/>
                </a:solidFill>
                <a:latin typeface="+mn-lt"/>
                <a:ea typeface="Calibri" charset="0"/>
              </a:rPr>
              <a:t>Project Organization Chart</a:t>
            </a:r>
            <a:endParaRPr kumimoji="0" lang="en-GB" sz="1000" b="1" i="0" u="none" strike="noStrike" kern="1200" cap="none" spc="0" normalizeH="0" baseline="0" noProof="0" dirty="0">
              <a:ln>
                <a:noFill/>
              </a:ln>
              <a:solidFill>
                <a:srgbClr val="595959"/>
              </a:solidFill>
              <a:effectLst/>
              <a:uLnTx/>
              <a:uFillTx/>
              <a:latin typeface="+mn-lt"/>
              <a:ea typeface="Calibri" charset="0"/>
            </a:endParaRPr>
          </a:p>
        </p:txBody>
      </p:sp>
      <p:cxnSp>
        <p:nvCxnSpPr>
          <p:cNvPr id="26" name="Straight Connector 25"/>
          <p:cNvCxnSpPr/>
          <p:nvPr/>
        </p:nvCxnSpPr>
        <p:spPr>
          <a:xfrm>
            <a:off x="1923891" y="1068822"/>
            <a:ext cx="2361664" cy="0"/>
          </a:xfrm>
          <a:prstGeom prst="line">
            <a:avLst/>
          </a:prstGeom>
          <a:noFill/>
          <a:ln w="25400" cap="flat" cmpd="sng" algn="ctr">
            <a:solidFill>
              <a:sysClr val="windowText" lastClr="000000">
                <a:lumMod val="50000"/>
                <a:lumOff val="50000"/>
              </a:sysClr>
            </a:solidFill>
            <a:prstDash val="solid"/>
            <a:miter lim="800000"/>
          </a:ln>
          <a:effectLst/>
        </p:spPr>
      </p:cxnSp>
      <p:cxnSp>
        <p:nvCxnSpPr>
          <p:cNvPr id="143" name="Straight Connector 142"/>
          <p:cNvCxnSpPr>
            <a:stCxn id="291" idx="3"/>
            <a:endCxn id="291" idx="3"/>
          </p:cNvCxnSpPr>
          <p:nvPr/>
        </p:nvCxnSpPr>
        <p:spPr>
          <a:xfrm>
            <a:off x="3104512" y="934783"/>
            <a:ext cx="0" cy="0"/>
          </a:xfrm>
          <a:prstGeom prst="line">
            <a:avLst/>
          </a:prstGeom>
          <a:noFill/>
          <a:ln w="25400" cap="flat" cmpd="sng" algn="ctr">
            <a:solidFill>
              <a:sysClr val="windowText" lastClr="000000">
                <a:lumMod val="50000"/>
                <a:lumOff val="50000"/>
              </a:sysClr>
            </a:solidFill>
            <a:prstDash val="solid"/>
            <a:miter lim="800000"/>
          </a:ln>
          <a:effectLst/>
        </p:spPr>
      </p:cxnSp>
      <p:cxnSp>
        <p:nvCxnSpPr>
          <p:cNvPr id="151" name="Straight Connector 150"/>
          <p:cNvCxnSpPr/>
          <p:nvPr/>
        </p:nvCxnSpPr>
        <p:spPr>
          <a:xfrm>
            <a:off x="3156883" y="1080475"/>
            <a:ext cx="0" cy="52463"/>
          </a:xfrm>
          <a:prstGeom prst="line">
            <a:avLst/>
          </a:prstGeom>
          <a:noFill/>
          <a:ln w="25400" cap="flat" cmpd="sng" algn="ctr">
            <a:solidFill>
              <a:sysClr val="windowText" lastClr="000000">
                <a:lumMod val="50000"/>
                <a:lumOff val="50000"/>
              </a:sysClr>
            </a:solidFill>
            <a:prstDash val="solid"/>
            <a:miter lim="800000"/>
          </a:ln>
          <a:effectLst/>
        </p:spPr>
      </p:cxnSp>
      <p:cxnSp>
        <p:nvCxnSpPr>
          <p:cNvPr id="75" name="Straight Connector 74"/>
          <p:cNvCxnSpPr/>
          <p:nvPr/>
        </p:nvCxnSpPr>
        <p:spPr>
          <a:xfrm flipH="1">
            <a:off x="865535" y="1068822"/>
            <a:ext cx="1066337" cy="0"/>
          </a:xfrm>
          <a:prstGeom prst="line">
            <a:avLst/>
          </a:prstGeom>
          <a:noFill/>
          <a:ln w="25400" cap="flat" cmpd="sng" algn="ctr">
            <a:solidFill>
              <a:sysClr val="windowText" lastClr="000000">
                <a:lumMod val="50000"/>
                <a:lumOff val="50000"/>
              </a:sysClr>
            </a:solidFill>
            <a:prstDash val="solid"/>
            <a:miter lim="800000"/>
          </a:ln>
          <a:effectLst/>
        </p:spPr>
      </p:cxnSp>
      <p:cxnSp>
        <p:nvCxnSpPr>
          <p:cNvPr id="158" name="Straight Connector 157"/>
          <p:cNvCxnSpPr/>
          <p:nvPr/>
        </p:nvCxnSpPr>
        <p:spPr>
          <a:xfrm>
            <a:off x="1982298" y="1076358"/>
            <a:ext cx="0" cy="52463"/>
          </a:xfrm>
          <a:prstGeom prst="line">
            <a:avLst/>
          </a:prstGeom>
          <a:noFill/>
          <a:ln w="25400" cap="flat" cmpd="sng" algn="ctr">
            <a:solidFill>
              <a:sysClr val="windowText" lastClr="000000">
                <a:lumMod val="50000"/>
                <a:lumOff val="50000"/>
              </a:sysClr>
            </a:solidFill>
            <a:prstDash val="solid"/>
            <a:miter lim="800000"/>
          </a:ln>
          <a:effectLst/>
        </p:spPr>
      </p:cxnSp>
      <p:cxnSp>
        <p:nvCxnSpPr>
          <p:cNvPr id="159" name="Straight Connector 158"/>
          <p:cNvCxnSpPr/>
          <p:nvPr/>
        </p:nvCxnSpPr>
        <p:spPr>
          <a:xfrm>
            <a:off x="1454597" y="1079087"/>
            <a:ext cx="0" cy="52463"/>
          </a:xfrm>
          <a:prstGeom prst="line">
            <a:avLst/>
          </a:prstGeom>
          <a:noFill/>
          <a:ln w="25400" cap="flat" cmpd="sng" algn="ctr">
            <a:solidFill>
              <a:sysClr val="windowText" lastClr="000000">
                <a:lumMod val="50000"/>
                <a:lumOff val="50000"/>
              </a:sysClr>
            </a:solidFill>
            <a:prstDash val="solid"/>
            <a:miter lim="800000"/>
          </a:ln>
          <a:effectLst/>
        </p:spPr>
      </p:cxnSp>
      <p:cxnSp>
        <p:nvCxnSpPr>
          <p:cNvPr id="161" name="Straight Connector 160"/>
          <p:cNvCxnSpPr/>
          <p:nvPr/>
        </p:nvCxnSpPr>
        <p:spPr>
          <a:xfrm>
            <a:off x="1451242" y="771500"/>
            <a:ext cx="0" cy="304858"/>
          </a:xfrm>
          <a:prstGeom prst="line">
            <a:avLst/>
          </a:prstGeom>
          <a:noFill/>
          <a:ln w="25400" cap="flat" cmpd="sng" algn="ctr">
            <a:solidFill>
              <a:sysClr val="windowText" lastClr="000000">
                <a:lumMod val="50000"/>
                <a:lumOff val="50000"/>
              </a:sysClr>
            </a:solidFill>
            <a:prstDash val="solid"/>
            <a:miter lim="800000"/>
          </a:ln>
          <a:effectLst/>
        </p:spPr>
      </p:cxnSp>
      <p:grpSp>
        <p:nvGrpSpPr>
          <p:cNvPr id="4" name="Group 3">
            <a:extLst>
              <a:ext uri="{FF2B5EF4-FFF2-40B4-BE49-F238E27FC236}">
                <a16:creationId xmlns:a16="http://schemas.microsoft.com/office/drawing/2014/main" id="{B805285D-2D95-4C36-8AC1-55BE2482ADE5}"/>
              </a:ext>
            </a:extLst>
          </p:cNvPr>
          <p:cNvGrpSpPr/>
          <p:nvPr/>
        </p:nvGrpSpPr>
        <p:grpSpPr>
          <a:xfrm>
            <a:off x="5740061" y="2916193"/>
            <a:ext cx="1955505" cy="393571"/>
            <a:chOff x="5740061" y="2916194"/>
            <a:chExt cx="1955505" cy="297120"/>
          </a:xfrm>
        </p:grpSpPr>
        <p:cxnSp>
          <p:nvCxnSpPr>
            <p:cNvPr id="120" name="Straight Connector 119"/>
            <p:cNvCxnSpPr/>
            <p:nvPr/>
          </p:nvCxnSpPr>
          <p:spPr>
            <a:xfrm>
              <a:off x="6156220" y="3051644"/>
              <a:ext cx="0" cy="16167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236557" y="3036607"/>
              <a:ext cx="0" cy="17127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sp>
          <p:nvSpPr>
            <p:cNvPr id="65" name="Snip Single Corner Rectangle 64">
              <a:extLst>
                <a:ext uri="{FF2B5EF4-FFF2-40B4-BE49-F238E27FC236}">
                  <a16:creationId xmlns:a16="http://schemas.microsoft.com/office/drawing/2014/main" id="{69BC6AD3-24E0-D54C-B554-69A71A0A54C3}"/>
                </a:ext>
              </a:extLst>
            </p:cNvPr>
            <p:cNvSpPr/>
            <p:nvPr/>
          </p:nvSpPr>
          <p:spPr>
            <a:xfrm>
              <a:off x="5740061" y="2916194"/>
              <a:ext cx="1955505" cy="177740"/>
            </a:xfrm>
            <a:prstGeom prst="snip1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595959"/>
                  </a:solidFill>
                  <a:cs typeface="Arial" panose="020B0604020202020204" pitchFamily="34" charset="0"/>
                </a:rPr>
                <a:t>Technical Transition owner</a:t>
              </a:r>
            </a:p>
          </p:txBody>
        </p:sp>
      </p:grpSp>
      <p:sp>
        <p:nvSpPr>
          <p:cNvPr id="116" name="Rectangle 115"/>
          <p:cNvSpPr/>
          <p:nvPr/>
        </p:nvSpPr>
        <p:spPr>
          <a:xfrm>
            <a:off x="4762309" y="3291830"/>
            <a:ext cx="1947554" cy="301079"/>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Arial" panose="020B0604020202020204" pitchFamily="34" charset="0"/>
              </a:rPr>
              <a:t>Integration Team (on-site)</a:t>
            </a:r>
          </a:p>
        </p:txBody>
      </p:sp>
      <p:sp>
        <p:nvSpPr>
          <p:cNvPr id="117" name="Rectangle 116"/>
          <p:cNvSpPr/>
          <p:nvPr/>
        </p:nvSpPr>
        <p:spPr>
          <a:xfrm>
            <a:off x="6845293" y="3291830"/>
            <a:ext cx="1947554" cy="39881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cs typeface="Arial" panose="020B0604020202020204" pitchFamily="34" charset="0"/>
              </a:rPr>
              <a:t>Integration Team (Off-site)</a:t>
            </a:r>
          </a:p>
        </p:txBody>
      </p:sp>
      <p:sp>
        <p:nvSpPr>
          <p:cNvPr id="122" name="Snip Single Corner Rectangle 121"/>
          <p:cNvSpPr/>
          <p:nvPr/>
        </p:nvSpPr>
        <p:spPr>
          <a:xfrm>
            <a:off x="4754358" y="3589641"/>
            <a:ext cx="1955505" cy="418448"/>
          </a:xfrm>
          <a:prstGeom prst="snip1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595959"/>
                </a:solidFill>
                <a:cs typeface="Arial" panose="020B0604020202020204" pitchFamily="34" charset="0"/>
              </a:rPr>
              <a:t>ServiceNow Integration</a:t>
            </a:r>
          </a:p>
          <a:p>
            <a:pPr algn="ctr"/>
            <a:r>
              <a:rPr lang="en-US" sz="1000" dirty="0">
                <a:solidFill>
                  <a:srgbClr val="595959"/>
                </a:solidFill>
                <a:cs typeface="Arial" panose="020B0604020202020204" pitchFamily="34" charset="0"/>
              </a:rPr>
              <a:t>NDR teams</a:t>
            </a:r>
          </a:p>
        </p:txBody>
      </p:sp>
      <p:sp>
        <p:nvSpPr>
          <p:cNvPr id="123" name="Snip Single Corner Rectangle 122"/>
          <p:cNvSpPr/>
          <p:nvPr/>
        </p:nvSpPr>
        <p:spPr>
          <a:xfrm>
            <a:off x="6845293" y="3596327"/>
            <a:ext cx="1947554" cy="425374"/>
          </a:xfrm>
          <a:prstGeom prst="snip1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595959"/>
                </a:solidFill>
                <a:cs typeface="Arial" panose="020B0604020202020204" pitchFamily="34" charset="0"/>
              </a:rPr>
              <a:t>Systems team</a:t>
            </a:r>
          </a:p>
          <a:p>
            <a:pPr algn="ctr"/>
            <a:r>
              <a:rPr lang="en-US" sz="1000" dirty="0">
                <a:solidFill>
                  <a:srgbClr val="595959"/>
                </a:solidFill>
                <a:cs typeface="Arial" panose="020B0604020202020204" pitchFamily="34" charset="0"/>
              </a:rPr>
              <a:t>NOC onboarding teams</a:t>
            </a:r>
          </a:p>
        </p:txBody>
      </p:sp>
    </p:spTree>
    <p:extLst>
      <p:ext uri="{BB962C8B-B14F-4D97-AF65-F5344CB8AC3E}">
        <p14:creationId xmlns:p14="http://schemas.microsoft.com/office/powerpoint/2010/main" val="128802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a:effectLst/>
        </p:spPr>
        <p:txBody>
          <a:bodyPr/>
          <a:lstStyle/>
          <a:p>
            <a:r>
              <a:rPr lang="en-IN" dirty="0"/>
              <a:t>Steady state organisation</a:t>
            </a:r>
          </a:p>
        </p:txBody>
      </p:sp>
      <p:cxnSp>
        <p:nvCxnSpPr>
          <p:cNvPr id="5" name="Straight Connector 4"/>
          <p:cNvCxnSpPr/>
          <p:nvPr/>
        </p:nvCxnSpPr>
        <p:spPr>
          <a:xfrm>
            <a:off x="1829500" y="2177418"/>
            <a:ext cx="1" cy="295447"/>
          </a:xfrm>
          <a:prstGeom prst="line">
            <a:avLst/>
          </a:prstGeom>
          <a:effectLst/>
        </p:spPr>
        <p:style>
          <a:lnRef idx="1">
            <a:schemeClr val="dk1"/>
          </a:lnRef>
          <a:fillRef idx="0">
            <a:schemeClr val="dk1"/>
          </a:fillRef>
          <a:effectRef idx="0">
            <a:schemeClr val="dk1"/>
          </a:effectRef>
          <a:fontRef idx="minor">
            <a:schemeClr val="tx1"/>
          </a:fontRef>
        </p:style>
      </p:cxnSp>
      <p:sp>
        <p:nvSpPr>
          <p:cNvPr id="7" name="Rectangle 6"/>
          <p:cNvSpPr/>
          <p:nvPr/>
        </p:nvSpPr>
        <p:spPr>
          <a:xfrm>
            <a:off x="1985780" y="1058863"/>
            <a:ext cx="2776912" cy="246535"/>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cs typeface="Arial" panose="020B0604020202020204" pitchFamily="34" charset="0"/>
              </a:rPr>
              <a:t>Engagement</a:t>
            </a:r>
            <a:r>
              <a:rPr lang="en-US" sz="1200" b="1" dirty="0">
                <a:solidFill>
                  <a:schemeClr val="bg1"/>
                </a:solidFill>
                <a:cs typeface="Arial" panose="020B0604020202020204" pitchFamily="34" charset="0"/>
              </a:rPr>
              <a:t> </a:t>
            </a:r>
            <a:r>
              <a:rPr lang="en-US" sz="1100" b="1" dirty="0">
                <a:solidFill>
                  <a:schemeClr val="bg1"/>
                </a:solidFill>
                <a:cs typeface="Arial" panose="020B0604020202020204" pitchFamily="34" charset="0"/>
              </a:rPr>
              <a:t>Manager</a:t>
            </a:r>
            <a:endParaRPr lang="en-US" sz="1200" b="1" dirty="0">
              <a:solidFill>
                <a:schemeClr val="bg1"/>
              </a:solidFill>
              <a:cs typeface="Arial" panose="020B0604020202020204" pitchFamily="34" charset="0"/>
            </a:endParaRPr>
          </a:p>
        </p:txBody>
      </p:sp>
      <p:sp>
        <p:nvSpPr>
          <p:cNvPr id="8" name="Rectangle 7"/>
          <p:cNvSpPr/>
          <p:nvPr/>
        </p:nvSpPr>
        <p:spPr>
          <a:xfrm>
            <a:off x="951968" y="2015971"/>
            <a:ext cx="1807113" cy="216147"/>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cs typeface="Arial" panose="020B0604020202020204" pitchFamily="34" charset="0"/>
              </a:rPr>
              <a:t>Service Desk</a:t>
            </a:r>
          </a:p>
        </p:txBody>
      </p:sp>
      <p:sp>
        <p:nvSpPr>
          <p:cNvPr id="9" name="Rectangle 8"/>
          <p:cNvSpPr/>
          <p:nvPr/>
        </p:nvSpPr>
        <p:spPr>
          <a:xfrm>
            <a:off x="3813429" y="2015969"/>
            <a:ext cx="1807113" cy="216148"/>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b="1" dirty="0">
                <a:solidFill>
                  <a:schemeClr val="bg1"/>
                </a:solidFill>
                <a:cs typeface="Arial" panose="020B0604020202020204" pitchFamily="34" charset="0"/>
              </a:rPr>
              <a:t>NOC</a:t>
            </a:r>
          </a:p>
        </p:txBody>
      </p:sp>
      <p:sp>
        <p:nvSpPr>
          <p:cNvPr id="10" name="Rounded Rectangle 9"/>
          <p:cNvSpPr/>
          <p:nvPr/>
        </p:nvSpPr>
        <p:spPr>
          <a:xfrm>
            <a:off x="3265397" y="2387257"/>
            <a:ext cx="710515" cy="238961"/>
          </a:xfrm>
          <a:prstGeom prst="roundRect">
            <a:avLst/>
          </a:prstGeom>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rgbClr val="595959"/>
                </a:solidFill>
                <a:cs typeface="Arial" panose="020B0604020202020204" pitchFamily="34" charset="0"/>
              </a:rPr>
              <a:t>L3 (1)</a:t>
            </a:r>
          </a:p>
        </p:txBody>
      </p:sp>
      <p:sp>
        <p:nvSpPr>
          <p:cNvPr id="11" name="Rounded Rectangle 10"/>
          <p:cNvSpPr/>
          <p:nvPr/>
        </p:nvSpPr>
        <p:spPr>
          <a:xfrm>
            <a:off x="3265397" y="2795878"/>
            <a:ext cx="710515" cy="238961"/>
          </a:xfrm>
          <a:prstGeom prst="roundRect">
            <a:avLst/>
          </a:prstGeom>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a:solidFill>
                  <a:srgbClr val="595959"/>
                </a:solidFill>
                <a:cs typeface="Arial" panose="020B0604020202020204" pitchFamily="34" charset="0"/>
              </a:rPr>
              <a:t>L2 (7)</a:t>
            </a:r>
          </a:p>
        </p:txBody>
      </p:sp>
      <p:sp>
        <p:nvSpPr>
          <p:cNvPr id="12" name="Rounded Rectangle 11"/>
          <p:cNvSpPr/>
          <p:nvPr/>
        </p:nvSpPr>
        <p:spPr>
          <a:xfrm>
            <a:off x="3265397" y="3194937"/>
            <a:ext cx="710515" cy="238961"/>
          </a:xfrm>
          <a:prstGeom prst="roundRect">
            <a:avLst/>
          </a:prstGeom>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a:solidFill>
                  <a:srgbClr val="595959"/>
                </a:solidFill>
                <a:cs typeface="Arial" panose="020B0604020202020204" pitchFamily="34" charset="0"/>
              </a:rPr>
              <a:t>L1(9)</a:t>
            </a:r>
          </a:p>
        </p:txBody>
      </p:sp>
      <p:sp>
        <p:nvSpPr>
          <p:cNvPr id="13" name="Rounded Rectangle 12"/>
          <p:cNvSpPr/>
          <p:nvPr/>
        </p:nvSpPr>
        <p:spPr>
          <a:xfrm>
            <a:off x="4292149" y="2646687"/>
            <a:ext cx="1811443" cy="286354"/>
          </a:xfrm>
          <a:prstGeom prst="round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solidFill>
                  <a:schemeClr val="bg1"/>
                </a:solidFill>
                <a:cs typeface="Arial" panose="020B0604020202020204" pitchFamily="34" charset="0"/>
              </a:rPr>
              <a:t>Application Support</a:t>
            </a:r>
          </a:p>
        </p:txBody>
      </p:sp>
      <p:sp>
        <p:nvSpPr>
          <p:cNvPr id="14" name="Rounded Rectangle 13"/>
          <p:cNvSpPr/>
          <p:nvPr/>
        </p:nvSpPr>
        <p:spPr>
          <a:xfrm>
            <a:off x="4284029" y="2300130"/>
            <a:ext cx="1811443" cy="292526"/>
          </a:xfrm>
          <a:prstGeom prst="round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solidFill>
                  <a:schemeClr val="bg1"/>
                </a:solidFill>
                <a:cs typeface="Arial" panose="020B0604020202020204" pitchFamily="34" charset="0"/>
              </a:rPr>
              <a:t>Technical Manager   </a:t>
            </a:r>
          </a:p>
        </p:txBody>
      </p:sp>
      <p:sp>
        <p:nvSpPr>
          <p:cNvPr id="17" name="Rounded Rectangle 16"/>
          <p:cNvSpPr/>
          <p:nvPr/>
        </p:nvSpPr>
        <p:spPr>
          <a:xfrm>
            <a:off x="1469684" y="2448563"/>
            <a:ext cx="719636" cy="238961"/>
          </a:xfrm>
          <a:prstGeom prst="roundRect">
            <a:avLst/>
          </a:prstGeom>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solidFill>
                  <a:srgbClr val="595959"/>
                </a:solidFill>
                <a:cs typeface="Arial" panose="020B0604020202020204" pitchFamily="34" charset="0"/>
              </a:rPr>
              <a:t>TL (2)</a:t>
            </a:r>
          </a:p>
        </p:txBody>
      </p:sp>
      <p:sp>
        <p:nvSpPr>
          <p:cNvPr id="18" name="Rounded Rectangle 17"/>
          <p:cNvSpPr/>
          <p:nvPr/>
        </p:nvSpPr>
        <p:spPr>
          <a:xfrm>
            <a:off x="1469684" y="2898473"/>
            <a:ext cx="719635" cy="238961"/>
          </a:xfrm>
          <a:prstGeom prst="roundRect">
            <a:avLst/>
          </a:prstGeom>
          <a:ln/>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solidFill>
                  <a:srgbClr val="595959"/>
                </a:solidFill>
                <a:cs typeface="Arial" panose="020B0604020202020204" pitchFamily="34" charset="0"/>
              </a:rPr>
              <a:t>L1 (9)</a:t>
            </a:r>
          </a:p>
        </p:txBody>
      </p:sp>
      <p:cxnSp>
        <p:nvCxnSpPr>
          <p:cNvPr id="19" name="Straight Connector 2053"/>
          <p:cNvCxnSpPr>
            <a:endCxn id="14" idx="1"/>
          </p:cNvCxnSpPr>
          <p:nvPr/>
        </p:nvCxnSpPr>
        <p:spPr>
          <a:xfrm rot="16200000" flipH="1">
            <a:off x="4114549" y="2276913"/>
            <a:ext cx="214274" cy="124685"/>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0" name="Straight Connector 2053"/>
          <p:cNvCxnSpPr>
            <a:endCxn id="13" idx="1"/>
          </p:cNvCxnSpPr>
          <p:nvPr/>
        </p:nvCxnSpPr>
        <p:spPr>
          <a:xfrm rot="16200000" flipH="1">
            <a:off x="4024445" y="2522159"/>
            <a:ext cx="402606" cy="132803"/>
          </a:xfrm>
          <a:prstGeom prst="bentConnector2">
            <a:avLst/>
          </a:prstGeom>
          <a:effectLst/>
        </p:spPr>
        <p:style>
          <a:lnRef idx="1">
            <a:schemeClr val="dk1"/>
          </a:lnRef>
          <a:fillRef idx="0">
            <a:schemeClr val="dk1"/>
          </a:fillRef>
          <a:effectRef idx="0">
            <a:schemeClr val="dk1"/>
          </a:effectRef>
          <a:fontRef idx="minor">
            <a:schemeClr val="tx1"/>
          </a:fontRef>
        </p:style>
      </p:cxnSp>
      <p:cxnSp>
        <p:nvCxnSpPr>
          <p:cNvPr id="21" name="Straight Connector 20"/>
          <p:cNvCxnSpPr>
            <a:endCxn id="10" idx="0"/>
          </p:cNvCxnSpPr>
          <p:nvPr/>
        </p:nvCxnSpPr>
        <p:spPr>
          <a:xfrm>
            <a:off x="3620654" y="2124044"/>
            <a:ext cx="0" cy="263213"/>
          </a:xfrm>
          <a:prstGeom prst="line">
            <a:avLst/>
          </a:prstGeom>
          <a:effectLst/>
        </p:spPr>
        <p:style>
          <a:lnRef idx="1">
            <a:schemeClr val="dk1"/>
          </a:lnRef>
          <a:fillRef idx="0">
            <a:schemeClr val="dk1"/>
          </a:fillRef>
          <a:effectRef idx="0">
            <a:schemeClr val="dk1"/>
          </a:effectRef>
          <a:fontRef idx="minor">
            <a:schemeClr val="tx1"/>
          </a:fontRef>
        </p:style>
      </p:cxnSp>
      <p:cxnSp>
        <p:nvCxnSpPr>
          <p:cNvPr id="22" name="Straight Connector 21"/>
          <p:cNvCxnSpPr>
            <a:stCxn id="10" idx="2"/>
            <a:endCxn id="11" idx="0"/>
          </p:cNvCxnSpPr>
          <p:nvPr/>
        </p:nvCxnSpPr>
        <p:spPr>
          <a:xfrm>
            <a:off x="3620654" y="2626218"/>
            <a:ext cx="0" cy="169660"/>
          </a:xfrm>
          <a:prstGeom prst="line">
            <a:avLst/>
          </a:prstGeom>
          <a:effectLst/>
        </p:spPr>
        <p:style>
          <a:lnRef idx="1">
            <a:schemeClr val="dk1"/>
          </a:lnRef>
          <a:fillRef idx="0">
            <a:schemeClr val="dk1"/>
          </a:fillRef>
          <a:effectRef idx="0">
            <a:schemeClr val="dk1"/>
          </a:effectRef>
          <a:fontRef idx="minor">
            <a:schemeClr val="tx1"/>
          </a:fontRef>
        </p:style>
      </p:cxnSp>
      <p:cxnSp>
        <p:nvCxnSpPr>
          <p:cNvPr id="23" name="Straight Connector 22"/>
          <p:cNvCxnSpPr>
            <a:stCxn id="11" idx="2"/>
            <a:endCxn id="12" idx="0"/>
          </p:cNvCxnSpPr>
          <p:nvPr/>
        </p:nvCxnSpPr>
        <p:spPr>
          <a:xfrm>
            <a:off x="3620654" y="3034838"/>
            <a:ext cx="0" cy="160099"/>
          </a:xfrm>
          <a:prstGeom prst="line">
            <a:avLst/>
          </a:prstGeom>
          <a:effectLst/>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840094" y="2697096"/>
            <a:ext cx="0" cy="215691"/>
          </a:xfrm>
          <a:prstGeom prst="line">
            <a:avLst/>
          </a:prstGeom>
          <a:effectLst/>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332003" y="1737185"/>
            <a:ext cx="0" cy="278786"/>
          </a:xfrm>
          <a:prstGeom prst="line">
            <a:avLst/>
          </a:prstGeom>
          <a:effectLst/>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3975911" y="1745931"/>
            <a:ext cx="0" cy="278786"/>
          </a:xfrm>
          <a:prstGeom prst="line">
            <a:avLst/>
          </a:prstGeom>
          <a:effectLst/>
        </p:spPr>
        <p:style>
          <a:lnRef idx="1">
            <a:schemeClr val="dk1"/>
          </a:lnRef>
          <a:fillRef idx="0">
            <a:schemeClr val="dk1"/>
          </a:fillRef>
          <a:effectRef idx="0">
            <a:schemeClr val="dk1"/>
          </a:effectRef>
          <a:fontRef idx="minor">
            <a:schemeClr val="tx1"/>
          </a:fontRef>
        </p:style>
      </p:cxnSp>
      <p:sp>
        <p:nvSpPr>
          <p:cNvPr id="34" name="Snip Single Corner Rectangle 33"/>
          <p:cNvSpPr/>
          <p:nvPr/>
        </p:nvSpPr>
        <p:spPr>
          <a:xfrm>
            <a:off x="6527067" y="2645658"/>
            <a:ext cx="2293083" cy="905508"/>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896364">
              <a:buFont typeface="Wingdings" panose="05000000000000000000" pitchFamily="2" charset="2"/>
              <a:buChar char="§"/>
            </a:pPr>
            <a:endParaRPr lang="en-US" sz="800" dirty="0">
              <a:solidFill>
                <a:srgbClr val="595959"/>
              </a:solidFill>
              <a:cs typeface="Arial" panose="020B0604020202020204" pitchFamily="34" charset="0"/>
            </a:endParaRP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Incident Management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Service Request handling</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Telephonic Support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Email Support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Notification and Updates</a:t>
            </a:r>
          </a:p>
          <a:p>
            <a:pPr marL="228600" indent="-228600" defTabSz="896364">
              <a:buFont typeface="Wingdings" panose="05000000000000000000" pitchFamily="2" charset="2"/>
              <a:buChar char="§"/>
            </a:pPr>
            <a:r>
              <a:rPr lang="en-US" sz="800" dirty="0" err="1">
                <a:solidFill>
                  <a:srgbClr val="595959"/>
                </a:solidFill>
                <a:cs typeface="Arial" panose="020B0604020202020204" pitchFamily="34" charset="0"/>
              </a:rPr>
              <a:t>BSO</a:t>
            </a:r>
            <a:r>
              <a:rPr lang="en-US" sz="800" dirty="0">
                <a:solidFill>
                  <a:srgbClr val="595959"/>
                </a:solidFill>
                <a:cs typeface="Arial" panose="020B0604020202020204" pitchFamily="34" charset="0"/>
              </a:rPr>
              <a:t> management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Field Force Dispatch</a:t>
            </a:r>
          </a:p>
          <a:p>
            <a:pPr marL="228600" indent="-228600" algn="ctr">
              <a:buFont typeface="Wingdings" panose="05000000000000000000" pitchFamily="2" charset="2"/>
              <a:buChar char="§"/>
            </a:pPr>
            <a:endParaRPr lang="en-IN" sz="800" b="1" dirty="0">
              <a:solidFill>
                <a:srgbClr val="595959"/>
              </a:solidFill>
              <a:cs typeface="Arial" panose="020B0604020202020204" pitchFamily="34" charset="0"/>
            </a:endParaRPr>
          </a:p>
          <a:p>
            <a:pPr marL="228600" indent="-228600" algn="ctr">
              <a:buFont typeface="Wingdings" panose="05000000000000000000" pitchFamily="2" charset="2"/>
              <a:buChar char="§"/>
            </a:pPr>
            <a:endParaRPr lang="en-IN" sz="800" b="1" dirty="0">
              <a:solidFill>
                <a:srgbClr val="595959"/>
              </a:solidFill>
              <a:cs typeface="Arial" panose="020B0604020202020204" pitchFamily="34" charset="0"/>
            </a:endParaRPr>
          </a:p>
        </p:txBody>
      </p:sp>
      <p:sp>
        <p:nvSpPr>
          <p:cNvPr id="35" name="Snip Single Corner Rectangle 34"/>
          <p:cNvSpPr/>
          <p:nvPr/>
        </p:nvSpPr>
        <p:spPr>
          <a:xfrm>
            <a:off x="6501415" y="1497672"/>
            <a:ext cx="2318735" cy="894283"/>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896364">
              <a:buFont typeface="Wingdings" panose="05000000000000000000" pitchFamily="2" charset="2"/>
              <a:buChar char="§"/>
            </a:pPr>
            <a:r>
              <a:rPr lang="en-US" sz="800">
                <a:solidFill>
                  <a:srgbClr val="595959"/>
                </a:solidFill>
                <a:cs typeface="Arial" panose="020B0604020202020204" pitchFamily="34" charset="0"/>
              </a:rPr>
              <a:t>Configuration management</a:t>
            </a:r>
          </a:p>
          <a:p>
            <a:pPr marL="228600" indent="-228600" defTabSz="896364">
              <a:buFont typeface="Wingdings" panose="05000000000000000000" pitchFamily="2" charset="2"/>
              <a:buChar char="§"/>
            </a:pPr>
            <a:r>
              <a:rPr lang="en-US" sz="800">
                <a:solidFill>
                  <a:srgbClr val="595959"/>
                </a:solidFill>
                <a:cs typeface="Arial" panose="020B0604020202020204" pitchFamily="34" charset="0"/>
              </a:rPr>
              <a:t>Change Management</a:t>
            </a:r>
          </a:p>
          <a:p>
            <a:pPr marL="228600" indent="-228600" defTabSz="896364">
              <a:buFont typeface="Wingdings" panose="05000000000000000000" pitchFamily="2" charset="2"/>
              <a:buChar char="§"/>
            </a:pPr>
            <a:r>
              <a:rPr lang="en-US" sz="800">
                <a:solidFill>
                  <a:srgbClr val="595959"/>
                </a:solidFill>
                <a:cs typeface="Arial" panose="020B0604020202020204" pitchFamily="34" charset="0"/>
              </a:rPr>
              <a:t>Problem Management</a:t>
            </a:r>
          </a:p>
          <a:p>
            <a:pPr marL="228600" indent="-228600" defTabSz="896364">
              <a:buFont typeface="Wingdings" panose="05000000000000000000" pitchFamily="2" charset="2"/>
              <a:buChar char="§"/>
            </a:pPr>
            <a:r>
              <a:rPr lang="en-US" sz="800">
                <a:solidFill>
                  <a:srgbClr val="595959"/>
                </a:solidFill>
                <a:cs typeface="Arial" panose="020B0604020202020204" pitchFamily="34" charset="0"/>
              </a:rPr>
              <a:t>N/W Commissioning and Upgradation</a:t>
            </a:r>
          </a:p>
          <a:p>
            <a:pPr marL="228600" indent="-228600" defTabSz="896364">
              <a:buFont typeface="Wingdings" panose="05000000000000000000" pitchFamily="2" charset="2"/>
              <a:buChar char="§"/>
            </a:pPr>
            <a:endParaRPr lang="en-US" sz="800" dirty="0">
              <a:solidFill>
                <a:srgbClr val="595959"/>
              </a:solidFill>
              <a:cs typeface="Arial" panose="020B0604020202020204" pitchFamily="34" charset="0"/>
            </a:endParaRPr>
          </a:p>
        </p:txBody>
      </p:sp>
      <p:sp>
        <p:nvSpPr>
          <p:cNvPr id="36" name="Snip Single Corner Rectangle 35"/>
          <p:cNvSpPr/>
          <p:nvPr/>
        </p:nvSpPr>
        <p:spPr>
          <a:xfrm>
            <a:off x="6540886" y="3811497"/>
            <a:ext cx="2279265" cy="920842"/>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896364">
              <a:buFont typeface="Wingdings" panose="05000000000000000000" pitchFamily="2" charset="2"/>
              <a:buChar char="§"/>
            </a:pPr>
            <a:endParaRPr lang="en-US" sz="800" dirty="0">
              <a:solidFill>
                <a:srgbClr val="595959"/>
              </a:solidFill>
              <a:cs typeface="Arial" panose="020B0604020202020204" pitchFamily="34" charset="0"/>
            </a:endParaRP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Advanced N/W troubleshooting</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Root cause analysis</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OEM Coordination for support and maintenance</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Problem Management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Firmware/Patch Update</a:t>
            </a:r>
          </a:p>
          <a:p>
            <a:pPr marL="228600" indent="-228600" algn="ctr">
              <a:buFont typeface="Wingdings" panose="05000000000000000000" pitchFamily="2" charset="2"/>
              <a:buChar char="§"/>
            </a:pPr>
            <a:endParaRPr lang="en-IN" sz="800" b="1" dirty="0">
              <a:solidFill>
                <a:srgbClr val="595959"/>
              </a:solidFill>
              <a:cs typeface="Arial" panose="020B0604020202020204" pitchFamily="34" charset="0"/>
            </a:endParaRPr>
          </a:p>
          <a:p>
            <a:pPr marL="228600" indent="-228600" algn="ctr">
              <a:buFont typeface="Wingdings" panose="05000000000000000000" pitchFamily="2" charset="2"/>
              <a:buChar char="§"/>
            </a:pPr>
            <a:endParaRPr lang="en-IN" sz="800" b="1" dirty="0">
              <a:solidFill>
                <a:srgbClr val="595959"/>
              </a:solidFill>
              <a:cs typeface="Arial" panose="020B0604020202020204" pitchFamily="34" charset="0"/>
            </a:endParaRPr>
          </a:p>
        </p:txBody>
      </p:sp>
      <p:sp>
        <p:nvSpPr>
          <p:cNvPr id="37" name="Snip Single Corner Rectangle 36"/>
          <p:cNvSpPr/>
          <p:nvPr/>
        </p:nvSpPr>
        <p:spPr>
          <a:xfrm>
            <a:off x="731800" y="3693571"/>
            <a:ext cx="2195399" cy="961502"/>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TSL IT teams interface</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Proactive Monitoring</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Alert Validation</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Ticket Assignment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Infrastructure Health Check</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Email and SMS Alert notification</a:t>
            </a:r>
          </a:p>
        </p:txBody>
      </p:sp>
      <p:sp>
        <p:nvSpPr>
          <p:cNvPr id="38" name="Rectangle 37">
            <a:extLst>
              <a:ext uri="{FF2B5EF4-FFF2-40B4-BE49-F238E27FC236}">
                <a16:creationId xmlns:a16="http://schemas.microsoft.com/office/drawing/2014/main" id="{ABFFC071-71C2-4A36-A812-46CFC41122F6}"/>
              </a:ext>
            </a:extLst>
          </p:cNvPr>
          <p:cNvSpPr/>
          <p:nvPr/>
        </p:nvSpPr>
        <p:spPr>
          <a:xfrm>
            <a:off x="6504247" y="1270823"/>
            <a:ext cx="2315903" cy="216148"/>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100" b="1" dirty="0">
                <a:solidFill>
                  <a:schemeClr val="bg1"/>
                </a:solidFill>
                <a:cs typeface="Arial" panose="020B0604020202020204" pitchFamily="34" charset="0"/>
              </a:rPr>
              <a:t>L1 support</a:t>
            </a:r>
          </a:p>
        </p:txBody>
      </p:sp>
      <p:sp>
        <p:nvSpPr>
          <p:cNvPr id="39" name="Rectangle 38">
            <a:extLst>
              <a:ext uri="{FF2B5EF4-FFF2-40B4-BE49-F238E27FC236}">
                <a16:creationId xmlns:a16="http://schemas.microsoft.com/office/drawing/2014/main" id="{ABFFC071-71C2-4A36-A812-46CFC41122F6}"/>
              </a:ext>
            </a:extLst>
          </p:cNvPr>
          <p:cNvSpPr/>
          <p:nvPr/>
        </p:nvSpPr>
        <p:spPr>
          <a:xfrm>
            <a:off x="6513251" y="2429509"/>
            <a:ext cx="2318734" cy="216148"/>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100" b="1" dirty="0">
                <a:solidFill>
                  <a:schemeClr val="bg1"/>
                </a:solidFill>
                <a:cs typeface="Arial" panose="020B0604020202020204" pitchFamily="34" charset="0"/>
              </a:rPr>
              <a:t>L2 support</a:t>
            </a:r>
          </a:p>
        </p:txBody>
      </p:sp>
      <p:sp>
        <p:nvSpPr>
          <p:cNvPr id="40" name="Rectangle 39">
            <a:extLst>
              <a:ext uri="{FF2B5EF4-FFF2-40B4-BE49-F238E27FC236}">
                <a16:creationId xmlns:a16="http://schemas.microsoft.com/office/drawing/2014/main" id="{ABFFC071-71C2-4A36-A812-46CFC41122F6}"/>
              </a:ext>
            </a:extLst>
          </p:cNvPr>
          <p:cNvSpPr/>
          <p:nvPr/>
        </p:nvSpPr>
        <p:spPr>
          <a:xfrm>
            <a:off x="6527068" y="3613611"/>
            <a:ext cx="2293082" cy="216860"/>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100" b="1" dirty="0">
                <a:solidFill>
                  <a:schemeClr val="bg1"/>
                </a:solidFill>
                <a:cs typeface="Arial" panose="020B0604020202020204" pitchFamily="34" charset="0"/>
              </a:rPr>
              <a:t>L3 support</a:t>
            </a:r>
          </a:p>
        </p:txBody>
      </p:sp>
      <p:sp>
        <p:nvSpPr>
          <p:cNvPr id="41" name="Rectangle 40">
            <a:extLst>
              <a:ext uri="{FF2B5EF4-FFF2-40B4-BE49-F238E27FC236}">
                <a16:creationId xmlns:a16="http://schemas.microsoft.com/office/drawing/2014/main" id="{ABFFC071-71C2-4A36-A812-46CFC41122F6}"/>
              </a:ext>
            </a:extLst>
          </p:cNvPr>
          <p:cNvSpPr/>
          <p:nvPr/>
        </p:nvSpPr>
        <p:spPr>
          <a:xfrm>
            <a:off x="731801" y="3505536"/>
            <a:ext cx="2012550" cy="216148"/>
          </a:xfrm>
          <a:prstGeom prst="rect">
            <a:avLst/>
          </a:pr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1200" b="1" dirty="0">
                <a:solidFill>
                  <a:schemeClr val="bg1"/>
                </a:solidFill>
                <a:cs typeface="Arial" panose="020B0604020202020204" pitchFamily="34" charset="0"/>
              </a:rPr>
              <a:t>Service Desk</a:t>
            </a:r>
          </a:p>
        </p:txBody>
      </p:sp>
      <p:sp>
        <p:nvSpPr>
          <p:cNvPr id="45" name="Rounded Rectangle 44"/>
          <p:cNvSpPr/>
          <p:nvPr/>
        </p:nvSpPr>
        <p:spPr>
          <a:xfrm>
            <a:off x="4284029" y="3011738"/>
            <a:ext cx="1811443" cy="286354"/>
          </a:xfrm>
          <a:prstGeom prst="roundRect">
            <a:avLst/>
          </a:prstGeom>
          <a:solidFill>
            <a:schemeClr val="accent2"/>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a:solidFill>
                  <a:schemeClr val="bg1"/>
                </a:solidFill>
                <a:cs typeface="Arial" panose="020B0604020202020204" pitchFamily="34" charset="0"/>
              </a:rPr>
              <a:t>ServiceNow Support</a:t>
            </a:r>
          </a:p>
        </p:txBody>
      </p:sp>
      <p:cxnSp>
        <p:nvCxnSpPr>
          <p:cNvPr id="46" name="Straight Connector 2053"/>
          <p:cNvCxnSpPr/>
          <p:nvPr/>
        </p:nvCxnSpPr>
        <p:spPr>
          <a:xfrm rot="16200000" flipH="1">
            <a:off x="4020382" y="2924765"/>
            <a:ext cx="402606" cy="132803"/>
          </a:xfrm>
          <a:prstGeom prst="bentConnector2">
            <a:avLst/>
          </a:prstGeom>
          <a:effectLst/>
        </p:spPr>
        <p:style>
          <a:lnRef idx="1">
            <a:schemeClr val="dk1"/>
          </a:lnRef>
          <a:fillRef idx="0">
            <a:schemeClr val="dk1"/>
          </a:fillRef>
          <a:effectRef idx="0">
            <a:schemeClr val="dk1"/>
          </a:effectRef>
          <a:fontRef idx="minor">
            <a:schemeClr val="tx1"/>
          </a:fontRef>
        </p:style>
      </p:cxnSp>
      <p:sp>
        <p:nvSpPr>
          <p:cNvPr id="4" name="Rounded Rectangle 3"/>
          <p:cNvSpPr/>
          <p:nvPr/>
        </p:nvSpPr>
        <p:spPr>
          <a:xfrm>
            <a:off x="335300" y="1986072"/>
            <a:ext cx="2731046" cy="2746267"/>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cs typeface="Arial" panose="020B0604020202020204" pitchFamily="34" charset="0"/>
            </a:endParaRPr>
          </a:p>
        </p:txBody>
      </p:sp>
      <p:sp>
        <p:nvSpPr>
          <p:cNvPr id="48" name="Rounded Rectangle 47"/>
          <p:cNvSpPr/>
          <p:nvPr/>
        </p:nvSpPr>
        <p:spPr>
          <a:xfrm>
            <a:off x="3207533" y="1994743"/>
            <a:ext cx="3053644" cy="1904186"/>
          </a:xfrm>
          <a:prstGeom prst="round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cs typeface="Arial" panose="020B0604020202020204" pitchFamily="34" charset="0"/>
            </a:endParaRPr>
          </a:p>
        </p:txBody>
      </p:sp>
      <p:sp>
        <p:nvSpPr>
          <p:cNvPr id="47" name="TextBox 46"/>
          <p:cNvSpPr txBox="1"/>
          <p:nvPr/>
        </p:nvSpPr>
        <p:spPr>
          <a:xfrm rot="16200000">
            <a:off x="-348289" y="3023193"/>
            <a:ext cx="1720771" cy="338554"/>
          </a:xfrm>
          <a:prstGeom prst="rect">
            <a:avLst/>
          </a:prstGeom>
          <a:noFill/>
          <a:effectLst/>
        </p:spPr>
        <p:txBody>
          <a:bodyPr wrap="square" rtlCol="0">
            <a:spAutoFit/>
          </a:bodyPr>
          <a:lstStyle/>
          <a:p>
            <a:pPr algn="ctr"/>
            <a:r>
              <a:rPr lang="en-US" sz="1600" b="1" dirty="0" err="1">
                <a:solidFill>
                  <a:srgbClr val="595959"/>
                </a:solidFill>
                <a:cs typeface="Arial" panose="020B0604020202020204" pitchFamily="34" charset="0"/>
              </a:rPr>
              <a:t>TSL</a:t>
            </a:r>
            <a:r>
              <a:rPr lang="en-US" sz="1600" b="1" dirty="0">
                <a:solidFill>
                  <a:srgbClr val="595959"/>
                </a:solidFill>
                <a:cs typeface="Arial" panose="020B0604020202020204" pitchFamily="34" charset="0"/>
              </a:rPr>
              <a:t> ITS Premise</a:t>
            </a:r>
          </a:p>
        </p:txBody>
      </p:sp>
      <p:sp>
        <p:nvSpPr>
          <p:cNvPr id="50" name="TextBox 49"/>
          <p:cNvSpPr txBox="1"/>
          <p:nvPr/>
        </p:nvSpPr>
        <p:spPr>
          <a:xfrm>
            <a:off x="3545628" y="3538997"/>
            <a:ext cx="2377451" cy="338554"/>
          </a:xfrm>
          <a:prstGeom prst="rect">
            <a:avLst/>
          </a:prstGeom>
          <a:noFill/>
          <a:effectLst/>
        </p:spPr>
        <p:txBody>
          <a:bodyPr wrap="square" rtlCol="0">
            <a:spAutoFit/>
          </a:bodyPr>
          <a:lstStyle/>
          <a:p>
            <a:pPr algn="ctr"/>
            <a:r>
              <a:rPr lang="en-US" sz="1600" b="1" dirty="0">
                <a:solidFill>
                  <a:srgbClr val="595959"/>
                </a:solidFill>
                <a:cs typeface="Arial" panose="020B0604020202020204" pitchFamily="34" charset="0"/>
              </a:rPr>
              <a:t>Sify Premise</a:t>
            </a:r>
          </a:p>
        </p:txBody>
      </p:sp>
      <p:cxnSp>
        <p:nvCxnSpPr>
          <p:cNvPr id="51" name="Straight Connector 50"/>
          <p:cNvCxnSpPr>
            <a:stCxn id="9" idx="1"/>
          </p:cNvCxnSpPr>
          <p:nvPr/>
        </p:nvCxnSpPr>
        <p:spPr>
          <a:xfrm flipH="1">
            <a:off x="3620654" y="2124043"/>
            <a:ext cx="192774" cy="1"/>
          </a:xfrm>
          <a:prstGeom prst="line">
            <a:avLst/>
          </a:prstGeom>
          <a:effectLst/>
        </p:spPr>
        <p:style>
          <a:lnRef idx="1">
            <a:schemeClr val="dk1"/>
          </a:lnRef>
          <a:fillRef idx="0">
            <a:schemeClr val="dk1"/>
          </a:fillRef>
          <a:effectRef idx="0">
            <a:schemeClr val="dk1"/>
          </a:effectRef>
          <a:fontRef idx="minor">
            <a:schemeClr val="tx1"/>
          </a:fontRef>
        </p:style>
      </p:cxnSp>
      <p:sp>
        <p:nvSpPr>
          <p:cNvPr id="42" name="Snip Single Corner Rectangle 41">
            <a:extLst>
              <a:ext uri="{FF2B5EF4-FFF2-40B4-BE49-F238E27FC236}">
                <a16:creationId xmlns:a16="http://schemas.microsoft.com/office/drawing/2014/main" id="{30243D57-F3BC-B848-A6EA-DD1B44BBAF82}"/>
              </a:ext>
            </a:extLst>
          </p:cNvPr>
          <p:cNvSpPr/>
          <p:nvPr/>
        </p:nvSpPr>
        <p:spPr>
          <a:xfrm>
            <a:off x="1985780" y="1301812"/>
            <a:ext cx="2776912" cy="626459"/>
          </a:xfrm>
          <a:prstGeom prst="snip1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Operations governance</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SLA Management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Contract Management &amp; Billing.</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New scope management</a:t>
            </a:r>
          </a:p>
          <a:p>
            <a:pPr marL="228600" indent="-228600" defTabSz="896364">
              <a:buFont typeface="Wingdings" panose="05000000000000000000" pitchFamily="2" charset="2"/>
              <a:buChar char="§"/>
            </a:pPr>
            <a:r>
              <a:rPr lang="en-US" sz="800" dirty="0">
                <a:solidFill>
                  <a:srgbClr val="595959"/>
                </a:solidFill>
                <a:cs typeface="Arial" panose="020B0604020202020204" pitchFamily="34" charset="0"/>
              </a:rPr>
              <a:t>Change Management.</a:t>
            </a:r>
          </a:p>
          <a:p>
            <a:pPr marL="228600" indent="-228600" defTabSz="896364">
              <a:buFont typeface="Wingdings" panose="05000000000000000000" pitchFamily="2" charset="2"/>
              <a:buChar char="§"/>
            </a:pPr>
            <a:endParaRPr lang="en-US" sz="800" dirty="0">
              <a:solidFill>
                <a:srgbClr val="595959"/>
              </a:solidFill>
              <a:cs typeface="Arial" panose="020B0604020202020204" pitchFamily="34" charset="0"/>
            </a:endParaRPr>
          </a:p>
        </p:txBody>
      </p:sp>
    </p:spTree>
    <p:extLst>
      <p:ext uri="{BB962C8B-B14F-4D97-AF65-F5344CB8AC3E}">
        <p14:creationId xmlns:p14="http://schemas.microsoft.com/office/powerpoint/2010/main" val="78599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727E-007E-4364-AC64-4B8379EF20CA}"/>
              </a:ext>
            </a:extLst>
          </p:cNvPr>
          <p:cNvSpPr>
            <a:spLocks noGrp="1"/>
          </p:cNvSpPr>
          <p:nvPr>
            <p:ph type="title"/>
          </p:nvPr>
        </p:nvSpPr>
        <p:spPr/>
        <p:txBody>
          <a:bodyPr/>
          <a:lstStyle/>
          <a:p>
            <a:r>
              <a:rPr lang="en-IN" dirty="0"/>
              <a:t>Project Risks</a:t>
            </a:r>
          </a:p>
        </p:txBody>
      </p:sp>
      <p:graphicFrame>
        <p:nvGraphicFramePr>
          <p:cNvPr id="4" name="Content Placeholder 3">
            <a:extLst>
              <a:ext uri="{FF2B5EF4-FFF2-40B4-BE49-F238E27FC236}">
                <a16:creationId xmlns:a16="http://schemas.microsoft.com/office/drawing/2014/main" id="{58FE8DBB-A959-42E2-A577-C2530C486FD1}"/>
              </a:ext>
            </a:extLst>
          </p:cNvPr>
          <p:cNvGraphicFramePr>
            <a:graphicFrameLocks noGrp="1"/>
          </p:cNvGraphicFramePr>
          <p:nvPr>
            <p:ph idx="4294967295"/>
            <p:extLst>
              <p:ext uri="{D42A27DB-BD31-4B8C-83A1-F6EECF244321}">
                <p14:modId xmlns:p14="http://schemas.microsoft.com/office/powerpoint/2010/main" val="1750592525"/>
              </p:ext>
            </p:extLst>
          </p:nvPr>
        </p:nvGraphicFramePr>
        <p:xfrm>
          <a:off x="323850" y="1042601"/>
          <a:ext cx="8496300" cy="3689738"/>
        </p:xfrm>
        <a:graphic>
          <a:graphicData uri="http://schemas.openxmlformats.org/drawingml/2006/table">
            <a:tbl>
              <a:tblPr firstRow="1" bandRow="1">
                <a:effectLst/>
                <a:tableStyleId>{5C22544A-7EE6-4342-B048-85BDC9FD1C3A}</a:tableStyleId>
              </a:tblPr>
              <a:tblGrid>
                <a:gridCol w="1266993">
                  <a:extLst>
                    <a:ext uri="{9D8B030D-6E8A-4147-A177-3AD203B41FA5}">
                      <a16:colId xmlns:a16="http://schemas.microsoft.com/office/drawing/2014/main" val="4053064504"/>
                    </a:ext>
                  </a:extLst>
                </a:gridCol>
                <a:gridCol w="2166732">
                  <a:extLst>
                    <a:ext uri="{9D8B030D-6E8A-4147-A177-3AD203B41FA5}">
                      <a16:colId xmlns:a16="http://schemas.microsoft.com/office/drawing/2014/main" val="1342066668"/>
                    </a:ext>
                  </a:extLst>
                </a:gridCol>
                <a:gridCol w="2547274">
                  <a:extLst>
                    <a:ext uri="{9D8B030D-6E8A-4147-A177-3AD203B41FA5}">
                      <a16:colId xmlns:a16="http://schemas.microsoft.com/office/drawing/2014/main" val="1999349434"/>
                    </a:ext>
                  </a:extLst>
                </a:gridCol>
                <a:gridCol w="2515301">
                  <a:extLst>
                    <a:ext uri="{9D8B030D-6E8A-4147-A177-3AD203B41FA5}">
                      <a16:colId xmlns:a16="http://schemas.microsoft.com/office/drawing/2014/main" val="3412274790"/>
                    </a:ext>
                  </a:extLst>
                </a:gridCol>
              </a:tblGrid>
              <a:tr h="1426852">
                <a:tc>
                  <a:txBody>
                    <a:bodyPr/>
                    <a:lstStyle/>
                    <a:p>
                      <a:pPr marL="0" algn="ctr" defTabSz="914400" rtl="0" eaLnBrk="1" latinLnBrk="0" hangingPunct="1"/>
                      <a:r>
                        <a:rPr lang="en-IN" sz="900" kern="1200" dirty="0">
                          <a:solidFill>
                            <a:schemeClr val="dk1"/>
                          </a:solidFill>
                          <a:latin typeface="+mn-lt"/>
                          <a:ea typeface="+mn-ea"/>
                          <a:cs typeface="Arial" panose="020B0604020202020204" pitchFamily="34" charset="0"/>
                        </a:rPr>
                        <a:t>Very Likely </a:t>
                      </a:r>
                    </a:p>
                  </a:txBody>
                  <a:tcPr marL="68580" marR="68580" marT="34290" marB="34290" anchor="ctr">
                    <a:solidFill>
                      <a:schemeClr val="bg1">
                        <a:lumMod val="85000"/>
                      </a:schemeClr>
                    </a:solidFill>
                  </a:tcPr>
                </a:tc>
                <a:tc>
                  <a:txBody>
                    <a:bodyPr/>
                    <a:lstStyle/>
                    <a:p>
                      <a:endParaRPr lang="en-IN" sz="900" dirty="0">
                        <a:latin typeface="+mn-lt"/>
                        <a:cs typeface="Arial" panose="020B0604020202020204" pitchFamily="34" charset="0"/>
                      </a:endParaRPr>
                    </a:p>
                  </a:txBody>
                  <a:tcPr marL="68580" marR="68580" marT="34290" marB="34290">
                    <a:solidFill>
                      <a:schemeClr val="accent5">
                        <a:lumMod val="60000"/>
                        <a:lumOff val="40000"/>
                      </a:schemeClr>
                    </a:solidFill>
                  </a:tcPr>
                </a:tc>
                <a:tc>
                  <a:txBody>
                    <a:bodyPr/>
                    <a:lstStyle/>
                    <a:p>
                      <a:endParaRPr lang="en-IN" sz="900" b="0" dirty="0">
                        <a:solidFill>
                          <a:srgbClr val="FFC000"/>
                        </a:solidFill>
                        <a:latin typeface="+mn-lt"/>
                        <a:cs typeface="Arial" panose="020B0604020202020204" pitchFamily="34" charset="0"/>
                      </a:endParaRPr>
                    </a:p>
                  </a:txBody>
                  <a:tcPr marL="68580" marR="68580" marT="34290" marB="34290">
                    <a:solidFill>
                      <a:schemeClr val="accent4">
                        <a:lumMod val="60000"/>
                        <a:lumOff val="40000"/>
                      </a:schemeClr>
                    </a:solidFill>
                  </a:tcPr>
                </a:tc>
                <a:tc>
                  <a:txBody>
                    <a:bodyPr/>
                    <a:lstStyle/>
                    <a:p>
                      <a:pPr algn="l"/>
                      <a:r>
                        <a:rPr lang="en-IN" sz="900" b="0" dirty="0">
                          <a:latin typeface="+mn-lt"/>
                          <a:cs typeface="Arial" panose="020B0604020202020204" pitchFamily="34" charset="0"/>
                        </a:rPr>
                        <a:t>     Lack of complete Network</a:t>
                      </a:r>
                    </a:p>
                    <a:p>
                      <a:pPr algn="l"/>
                      <a:r>
                        <a:rPr lang="en-IN" sz="900" b="0" dirty="0">
                          <a:latin typeface="+mn-lt"/>
                          <a:cs typeface="Arial" panose="020B0604020202020204" pitchFamily="34" charset="0"/>
                        </a:rPr>
                        <a:t>     Inventory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Adequate permissions from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to complete the discovery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a:t>
                      </a:r>
                      <a:r>
                        <a:rPr lang="en-IN" sz="900" b="0" kern="1200" dirty="0">
                          <a:solidFill>
                            <a:schemeClr val="lt1"/>
                          </a:solidFill>
                          <a:latin typeface="+mn-lt"/>
                          <a:ea typeface="+mn-ea"/>
                          <a:cs typeface="Arial" panose="020B0604020202020204" pitchFamily="34" charset="0"/>
                        </a:rPr>
                        <a:t>ServiceNow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latin typeface="+mn-lt"/>
                        <a:cs typeface="Arial" panose="020B0604020202020204" pitchFamily="34" charset="0"/>
                      </a:endParaRPr>
                    </a:p>
                  </a:txBody>
                  <a:tcPr marL="68580" marR="68580" marT="34290" marB="34290">
                    <a:solidFill>
                      <a:schemeClr val="accent2"/>
                    </a:solidFill>
                  </a:tcPr>
                </a:tc>
                <a:extLst>
                  <a:ext uri="{0D108BD9-81ED-4DB2-BD59-A6C34878D82A}">
                    <a16:rowId xmlns:a16="http://schemas.microsoft.com/office/drawing/2014/main" val="3152619344"/>
                  </a:ext>
                </a:extLst>
              </a:tr>
              <a:tr h="981395">
                <a:tc>
                  <a:txBody>
                    <a:bodyPr/>
                    <a:lstStyle/>
                    <a:p>
                      <a:pPr algn="ctr"/>
                      <a:r>
                        <a:rPr lang="en-IN" sz="900" b="1" dirty="0">
                          <a:latin typeface="+mn-lt"/>
                          <a:cs typeface="Arial" panose="020B0604020202020204" pitchFamily="34" charset="0"/>
                        </a:rPr>
                        <a:t>Likely</a:t>
                      </a:r>
                    </a:p>
                  </a:txBody>
                  <a:tcPr marL="68580" marR="68580" marT="34290" marB="34290" anchor="ctr">
                    <a:solidFill>
                      <a:schemeClr val="bg1">
                        <a:lumMod val="85000"/>
                      </a:schemeClr>
                    </a:solidFill>
                  </a:tcPr>
                </a:tc>
                <a:tc>
                  <a:txBody>
                    <a:bodyPr/>
                    <a:lstStyle/>
                    <a:p>
                      <a:endParaRPr lang="en-IN" sz="900" dirty="0">
                        <a:latin typeface="+mn-lt"/>
                        <a:cs typeface="Arial" panose="020B0604020202020204" pitchFamily="34" charset="0"/>
                      </a:endParaRPr>
                    </a:p>
                    <a:p>
                      <a:r>
                        <a:rPr lang="en-IN" sz="900" b="0" dirty="0">
                          <a:latin typeface="+mn-lt"/>
                          <a:cs typeface="Arial" panose="020B0604020202020204" pitchFamily="34" charset="0"/>
                        </a:rPr>
                        <a:t>    Access to TSL facility</a:t>
                      </a:r>
                    </a:p>
                  </a:txBody>
                  <a:tcPr marL="68580" marR="68580" marT="34290" marB="34290">
                    <a:solidFill>
                      <a:schemeClr val="accent1"/>
                    </a:solidFill>
                  </a:tcPr>
                </a:tc>
                <a:tc>
                  <a:txBody>
                    <a:bodyPr/>
                    <a:lstStyle/>
                    <a:p>
                      <a:r>
                        <a:rPr lang="en-IN" sz="900" b="0" dirty="0">
                          <a:latin typeface="+mn-lt"/>
                          <a:cs typeface="Arial" panose="020B0604020202020204" pitchFamily="34" charset="0"/>
                        </a:rPr>
                        <a:t>      IT Infrastructure setup for </a:t>
                      </a:r>
                    </a:p>
                    <a:p>
                      <a:r>
                        <a:rPr lang="en-IN" sz="900" b="0" dirty="0">
                          <a:latin typeface="+mn-lt"/>
                          <a:cs typeface="Arial" panose="020B0604020202020204" pitchFamily="34" charset="0"/>
                        </a:rPr>
                        <a:t>      tool installation</a:t>
                      </a:r>
                    </a:p>
                    <a:p>
                      <a:r>
                        <a:rPr lang="en-IN" sz="900" b="0" dirty="0">
                          <a:latin typeface="+mn-lt"/>
                          <a:cs typeface="Arial" panose="020B0604020202020204" pitchFamily="34" charset="0"/>
                        </a:rPr>
                        <a:t>      </a:t>
                      </a:r>
                    </a:p>
                    <a:p>
                      <a:r>
                        <a:rPr lang="en-IN" sz="900" b="0" dirty="0">
                          <a:latin typeface="+mn-lt"/>
                          <a:cs typeface="Arial" panose="020B0604020202020204" pitchFamily="34" charset="0"/>
                        </a:rPr>
                        <a:t>     </a:t>
                      </a:r>
                    </a:p>
                    <a:p>
                      <a:r>
                        <a:rPr lang="en-IN" sz="900" b="0" dirty="0">
                          <a:latin typeface="+mn-lt"/>
                          <a:cs typeface="Arial" panose="020B0604020202020204" pitchFamily="34" charset="0"/>
                        </a:rPr>
                        <a:t>     Timely release of PO to  </a:t>
                      </a:r>
                    </a:p>
                    <a:p>
                      <a:r>
                        <a:rPr lang="en-IN" sz="900" b="0" dirty="0">
                          <a:latin typeface="+mn-lt"/>
                          <a:cs typeface="Arial" panose="020B0604020202020204" pitchFamily="34" charset="0"/>
                        </a:rPr>
                        <a:t>     meet project deadlines</a:t>
                      </a:r>
                    </a:p>
                  </a:txBody>
                  <a:tcPr marL="68580" marR="68580" marT="34290" marB="34290">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Hiring of resources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stationed in ITS Jamshedpur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Scope changes – new additions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to scope 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mn-lt"/>
                          <a:cs typeface="Arial" panose="020B0604020202020204" pitchFamily="34" charset="0"/>
                        </a:rPr>
                        <a:t>     </a:t>
                      </a:r>
                    </a:p>
                  </a:txBody>
                  <a:tcPr marL="68580" marR="68580" marT="34290" marB="34290">
                    <a:solidFill>
                      <a:schemeClr val="accent4">
                        <a:lumMod val="60000"/>
                        <a:lumOff val="40000"/>
                      </a:schemeClr>
                    </a:solidFill>
                  </a:tcPr>
                </a:tc>
                <a:extLst>
                  <a:ext uri="{0D108BD9-81ED-4DB2-BD59-A6C34878D82A}">
                    <a16:rowId xmlns:a16="http://schemas.microsoft.com/office/drawing/2014/main" val="2024183376"/>
                  </a:ext>
                </a:extLst>
              </a:tr>
              <a:tr h="706785">
                <a:tc>
                  <a:txBody>
                    <a:bodyPr/>
                    <a:lstStyle/>
                    <a:p>
                      <a:pPr algn="ctr"/>
                      <a:r>
                        <a:rPr lang="en-IN" sz="900" b="1" dirty="0">
                          <a:latin typeface="+mn-lt"/>
                          <a:cs typeface="Arial" panose="020B0604020202020204" pitchFamily="34" charset="0"/>
                        </a:rPr>
                        <a:t>Unlikely</a:t>
                      </a:r>
                    </a:p>
                  </a:txBody>
                  <a:tcPr marL="68580" marR="68580" marT="34290" marB="34290" anchor="ctr">
                    <a:solidFill>
                      <a:schemeClr val="bg1">
                        <a:lumMod val="85000"/>
                      </a:schemeClr>
                    </a:solidFill>
                  </a:tcPr>
                </a:tc>
                <a:tc>
                  <a:txBody>
                    <a:bodyPr/>
                    <a:lstStyle/>
                    <a:p>
                      <a:endParaRPr lang="en-IN" sz="900" dirty="0">
                        <a:latin typeface="+mn-lt"/>
                        <a:cs typeface="Arial" panose="020B0604020202020204" pitchFamily="34" charset="0"/>
                      </a:endParaRPr>
                    </a:p>
                  </a:txBody>
                  <a:tcPr marL="68580" marR="68580" marT="34290" marB="34290">
                    <a:solidFill>
                      <a:schemeClr val="accent1"/>
                    </a:solidFill>
                  </a:tcPr>
                </a:tc>
                <a:tc>
                  <a:txBody>
                    <a:bodyPr/>
                    <a:lstStyle/>
                    <a:p>
                      <a:r>
                        <a:rPr lang="en-IN" sz="900" dirty="0">
                          <a:latin typeface="+mn-lt"/>
                          <a:cs typeface="Arial" panose="020B0604020202020204" pitchFamily="34" charset="0"/>
                        </a:rPr>
                        <a:t>     </a:t>
                      </a:r>
                    </a:p>
                    <a:p>
                      <a:r>
                        <a:rPr lang="en-IN" sz="900" dirty="0">
                          <a:latin typeface="+mn-lt"/>
                          <a:cs typeface="Arial" panose="020B0604020202020204" pitchFamily="34" charset="0"/>
                        </a:rPr>
                        <a:t>     Project communication &amp; </a:t>
                      </a:r>
                    </a:p>
                    <a:p>
                      <a:r>
                        <a:rPr lang="en-IN" sz="900" dirty="0">
                          <a:latin typeface="+mn-lt"/>
                          <a:cs typeface="Arial" panose="020B0604020202020204" pitchFamily="34" charset="0"/>
                        </a:rPr>
                        <a:t>     governance</a:t>
                      </a:r>
                    </a:p>
                  </a:txBody>
                  <a:tcPr marL="68580" marR="68580" marT="34290" marB="34290">
                    <a:solidFill>
                      <a:schemeClr val="accent1"/>
                    </a:solidFill>
                  </a:tcPr>
                </a:tc>
                <a:tc>
                  <a:txBody>
                    <a:bodyPr/>
                    <a:lstStyle/>
                    <a:p>
                      <a:endParaRPr lang="en-IN" sz="900" dirty="0">
                        <a:solidFill>
                          <a:srgbClr val="FFFF66"/>
                        </a:solidFill>
                        <a:latin typeface="+mn-lt"/>
                        <a:cs typeface="Arial" panose="020B0604020202020204" pitchFamily="34" charset="0"/>
                      </a:endParaRPr>
                    </a:p>
                  </a:txBody>
                  <a:tcPr marL="68580" marR="68580" marT="34290" marB="34290">
                    <a:solidFill>
                      <a:schemeClr val="accent5">
                        <a:lumMod val="60000"/>
                        <a:lumOff val="40000"/>
                      </a:schemeClr>
                    </a:solidFill>
                  </a:tcPr>
                </a:tc>
                <a:extLst>
                  <a:ext uri="{0D108BD9-81ED-4DB2-BD59-A6C34878D82A}">
                    <a16:rowId xmlns:a16="http://schemas.microsoft.com/office/drawing/2014/main" val="381677044"/>
                  </a:ext>
                </a:extLst>
              </a:tr>
              <a:tr h="574706">
                <a:tc>
                  <a:txBody>
                    <a:bodyPr/>
                    <a:lstStyle/>
                    <a:p>
                      <a:r>
                        <a:rPr lang="en-IN" sz="900" dirty="0">
                          <a:latin typeface="+mn-lt"/>
                          <a:cs typeface="Arial" panose="020B0604020202020204" pitchFamily="34" charset="0"/>
                        </a:rPr>
                        <a:t>Occurrence/</a:t>
                      </a:r>
                    </a:p>
                    <a:p>
                      <a:r>
                        <a:rPr lang="en-IN" sz="900" dirty="0">
                          <a:latin typeface="+mn-lt"/>
                          <a:cs typeface="Arial" panose="020B0604020202020204" pitchFamily="34" charset="0"/>
                        </a:rPr>
                        <a:t>                                </a:t>
                      </a:r>
                    </a:p>
                    <a:p>
                      <a:r>
                        <a:rPr lang="en-IN" sz="900" dirty="0">
                          <a:latin typeface="+mn-lt"/>
                          <a:cs typeface="Arial" panose="020B0604020202020204" pitchFamily="34" charset="0"/>
                        </a:rPr>
                        <a:t>              /Impact</a:t>
                      </a:r>
                    </a:p>
                  </a:txBody>
                  <a:tcPr marL="68580" marR="68580" marT="34290" marB="34290">
                    <a:solidFill>
                      <a:schemeClr val="accent6">
                        <a:lumMod val="20000"/>
                        <a:lumOff val="80000"/>
                      </a:schemeClr>
                    </a:solidFill>
                  </a:tcPr>
                </a:tc>
                <a:tc>
                  <a:txBody>
                    <a:bodyPr/>
                    <a:lstStyle/>
                    <a:p>
                      <a:pPr algn="ctr"/>
                      <a:r>
                        <a:rPr lang="en-IN" sz="900" b="0" dirty="0">
                          <a:latin typeface="+mn-lt"/>
                          <a:cs typeface="Arial" panose="020B0604020202020204" pitchFamily="34" charset="0"/>
                        </a:rPr>
                        <a:t>Low</a:t>
                      </a:r>
                    </a:p>
                  </a:txBody>
                  <a:tcPr marL="68580" marR="68580" marT="34290" marB="34290" anchor="ctr">
                    <a:solidFill>
                      <a:schemeClr val="bg1">
                        <a:lumMod val="85000"/>
                      </a:schemeClr>
                    </a:solidFill>
                  </a:tcPr>
                </a:tc>
                <a:tc>
                  <a:txBody>
                    <a:bodyPr/>
                    <a:lstStyle/>
                    <a:p>
                      <a:pPr algn="ctr"/>
                      <a:r>
                        <a:rPr lang="en-IN" sz="900" b="0" dirty="0">
                          <a:latin typeface="+mn-lt"/>
                          <a:cs typeface="Arial" panose="020B0604020202020204" pitchFamily="34" charset="0"/>
                        </a:rPr>
                        <a:t>Moderate</a:t>
                      </a:r>
                    </a:p>
                  </a:txBody>
                  <a:tcPr marL="68580" marR="68580" marT="34290" marB="34290" anchor="ctr">
                    <a:solidFill>
                      <a:schemeClr val="bg1">
                        <a:lumMod val="85000"/>
                      </a:schemeClr>
                    </a:solidFill>
                  </a:tcPr>
                </a:tc>
                <a:tc>
                  <a:txBody>
                    <a:bodyPr/>
                    <a:lstStyle/>
                    <a:p>
                      <a:pPr algn="ctr"/>
                      <a:r>
                        <a:rPr lang="en-IN" sz="900" b="1" dirty="0">
                          <a:latin typeface="+mn-lt"/>
                          <a:cs typeface="Arial" panose="020B0604020202020204" pitchFamily="34" charset="0"/>
                        </a:rPr>
                        <a:t>High</a:t>
                      </a:r>
                    </a:p>
                  </a:txBody>
                  <a:tcPr marL="68580" marR="68580" marT="34290" marB="34290" anchor="ctr">
                    <a:solidFill>
                      <a:schemeClr val="bg1">
                        <a:lumMod val="85000"/>
                      </a:schemeClr>
                    </a:solidFill>
                  </a:tcPr>
                </a:tc>
                <a:extLst>
                  <a:ext uri="{0D108BD9-81ED-4DB2-BD59-A6C34878D82A}">
                    <a16:rowId xmlns:a16="http://schemas.microsoft.com/office/drawing/2014/main" val="2425494290"/>
                  </a:ext>
                </a:extLst>
              </a:tr>
            </a:tbl>
          </a:graphicData>
        </a:graphic>
      </p:graphicFrame>
      <p:grpSp>
        <p:nvGrpSpPr>
          <p:cNvPr id="3" name="Group 2">
            <a:extLst>
              <a:ext uri="{FF2B5EF4-FFF2-40B4-BE49-F238E27FC236}">
                <a16:creationId xmlns:a16="http://schemas.microsoft.com/office/drawing/2014/main" id="{C9179873-E597-4E71-ACED-03A4AFC49326}"/>
              </a:ext>
            </a:extLst>
          </p:cNvPr>
          <p:cNvGrpSpPr/>
          <p:nvPr/>
        </p:nvGrpSpPr>
        <p:grpSpPr>
          <a:xfrm>
            <a:off x="3417359" y="655111"/>
            <a:ext cx="4440643" cy="303453"/>
            <a:chOff x="3419987" y="218961"/>
            <a:chExt cx="4440643" cy="303453"/>
          </a:xfrm>
        </p:grpSpPr>
        <p:sp>
          <p:nvSpPr>
            <p:cNvPr id="7" name="Rectangle 6">
              <a:extLst>
                <a:ext uri="{FF2B5EF4-FFF2-40B4-BE49-F238E27FC236}">
                  <a16:creationId xmlns:a16="http://schemas.microsoft.com/office/drawing/2014/main" id="{C79F806C-E975-4ECB-97CB-6F8A1D092673}"/>
                </a:ext>
              </a:extLst>
            </p:cNvPr>
            <p:cNvSpPr/>
            <p:nvPr/>
          </p:nvSpPr>
          <p:spPr>
            <a:xfrm>
              <a:off x="3419987" y="336769"/>
              <a:ext cx="112178" cy="10235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82209AA-05CE-4F10-844F-15FF9261618A}"/>
                </a:ext>
              </a:extLst>
            </p:cNvPr>
            <p:cNvSpPr/>
            <p:nvPr/>
          </p:nvSpPr>
          <p:spPr>
            <a:xfrm>
              <a:off x="5788429" y="336769"/>
              <a:ext cx="119189" cy="102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301529E-4B30-4B72-821B-58AA77CE108C}"/>
                </a:ext>
              </a:extLst>
            </p:cNvPr>
            <p:cNvSpPr txBox="1"/>
            <p:nvPr/>
          </p:nvSpPr>
          <p:spPr>
            <a:xfrm>
              <a:off x="3491850" y="222332"/>
              <a:ext cx="1979552" cy="300082"/>
            </a:xfrm>
            <a:prstGeom prst="rect">
              <a:avLst/>
            </a:prstGeom>
            <a:noFill/>
          </p:spPr>
          <p:txBody>
            <a:bodyPr wrap="square" rtlCol="0">
              <a:spAutoFit/>
            </a:bodyPr>
            <a:lstStyle/>
            <a:p>
              <a:r>
                <a:rPr lang="en-IN" sz="1350" dirty="0">
                  <a:latin typeface="Arial" panose="020B0604020202020204" pitchFamily="34" charset="0"/>
                  <a:cs typeface="Arial" panose="020B0604020202020204" pitchFamily="34" charset="0"/>
                </a:rPr>
                <a:t>TSL Scope</a:t>
              </a:r>
            </a:p>
          </p:txBody>
        </p:sp>
        <p:sp>
          <p:nvSpPr>
            <p:cNvPr id="15" name="TextBox 14">
              <a:extLst>
                <a:ext uri="{FF2B5EF4-FFF2-40B4-BE49-F238E27FC236}">
                  <a16:creationId xmlns:a16="http://schemas.microsoft.com/office/drawing/2014/main" id="{3CAE4470-9626-4BF5-91AA-E15A45CD4462}"/>
                </a:ext>
              </a:extLst>
            </p:cNvPr>
            <p:cNvSpPr txBox="1"/>
            <p:nvPr/>
          </p:nvSpPr>
          <p:spPr>
            <a:xfrm>
              <a:off x="5881078" y="218961"/>
              <a:ext cx="1979552" cy="300082"/>
            </a:xfrm>
            <a:prstGeom prst="rect">
              <a:avLst/>
            </a:prstGeom>
            <a:noFill/>
          </p:spPr>
          <p:txBody>
            <a:bodyPr wrap="square" rtlCol="0">
              <a:spAutoFit/>
            </a:bodyPr>
            <a:lstStyle/>
            <a:p>
              <a:r>
                <a:rPr lang="en-IN" sz="1350" dirty="0">
                  <a:latin typeface="Arial" panose="020B0604020202020204" pitchFamily="34" charset="0"/>
                  <a:cs typeface="Arial" panose="020B0604020202020204" pitchFamily="34" charset="0"/>
                </a:rPr>
                <a:t>Sify Scope</a:t>
              </a:r>
            </a:p>
          </p:txBody>
        </p:sp>
      </p:grpSp>
      <p:sp>
        <p:nvSpPr>
          <p:cNvPr id="18" name="Rectangle 17">
            <a:extLst>
              <a:ext uri="{FF2B5EF4-FFF2-40B4-BE49-F238E27FC236}">
                <a16:creationId xmlns:a16="http://schemas.microsoft.com/office/drawing/2014/main" id="{105E7150-3657-4306-A744-5A8AE64C99FE}"/>
              </a:ext>
            </a:extLst>
          </p:cNvPr>
          <p:cNvSpPr/>
          <p:nvPr/>
        </p:nvSpPr>
        <p:spPr>
          <a:xfrm>
            <a:off x="1666280" y="2688590"/>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A2DB1B6-57BC-4D09-A9D1-2CB9B4D07742}"/>
              </a:ext>
            </a:extLst>
          </p:cNvPr>
          <p:cNvSpPr/>
          <p:nvPr/>
        </p:nvSpPr>
        <p:spPr>
          <a:xfrm>
            <a:off x="6379880" y="1097300"/>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A53F490-D94C-4FB3-B877-CE5ABD022EAF}"/>
              </a:ext>
            </a:extLst>
          </p:cNvPr>
          <p:cNvSpPr/>
          <p:nvPr/>
        </p:nvSpPr>
        <p:spPr>
          <a:xfrm>
            <a:off x="3863432" y="3089018"/>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5C3B8B6-8E61-4BFA-AA43-D273EF838247}"/>
              </a:ext>
            </a:extLst>
          </p:cNvPr>
          <p:cNvSpPr/>
          <p:nvPr/>
        </p:nvSpPr>
        <p:spPr>
          <a:xfrm>
            <a:off x="6379880" y="1510789"/>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4B11E89-AA09-4803-A61C-BFE323C2AE02}"/>
              </a:ext>
            </a:extLst>
          </p:cNvPr>
          <p:cNvSpPr/>
          <p:nvPr/>
        </p:nvSpPr>
        <p:spPr>
          <a:xfrm>
            <a:off x="6373906" y="2573224"/>
            <a:ext cx="104842" cy="934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0146F86-13C1-47D0-8387-8B7ECB6E1495}"/>
              </a:ext>
            </a:extLst>
          </p:cNvPr>
          <p:cNvSpPr/>
          <p:nvPr/>
        </p:nvSpPr>
        <p:spPr>
          <a:xfrm>
            <a:off x="6379880" y="2967350"/>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7AC0907-AA3D-4DB0-9D4E-48EAEC8FF767}"/>
              </a:ext>
            </a:extLst>
          </p:cNvPr>
          <p:cNvSpPr/>
          <p:nvPr/>
        </p:nvSpPr>
        <p:spPr>
          <a:xfrm>
            <a:off x="3890853" y="2550860"/>
            <a:ext cx="104842" cy="934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08A6C18-99A7-4F7C-BFDA-D96507574549}"/>
              </a:ext>
            </a:extLst>
          </p:cNvPr>
          <p:cNvSpPr/>
          <p:nvPr/>
        </p:nvSpPr>
        <p:spPr>
          <a:xfrm>
            <a:off x="3851900" y="3702431"/>
            <a:ext cx="104842" cy="934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9EEE3A6-1F2B-4115-8D13-5E29EE5C6315}"/>
              </a:ext>
            </a:extLst>
          </p:cNvPr>
          <p:cNvSpPr/>
          <p:nvPr/>
        </p:nvSpPr>
        <p:spPr>
          <a:xfrm>
            <a:off x="6379880" y="2056601"/>
            <a:ext cx="105856" cy="93489"/>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0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AD23-2544-428D-9987-B3A902A1FEB0}"/>
              </a:ext>
            </a:extLst>
          </p:cNvPr>
          <p:cNvSpPr>
            <a:spLocks noGrp="1"/>
          </p:cNvSpPr>
          <p:nvPr>
            <p:ph type="title"/>
          </p:nvPr>
        </p:nvSpPr>
        <p:spPr/>
        <p:txBody>
          <a:bodyPr/>
          <a:lstStyle/>
          <a:p>
            <a:r>
              <a:rPr lang="en-IN" dirty="0"/>
              <a:t>Risk Mitigation</a:t>
            </a:r>
          </a:p>
        </p:txBody>
      </p:sp>
      <p:graphicFrame>
        <p:nvGraphicFramePr>
          <p:cNvPr id="4" name="Content Placeholder 3">
            <a:extLst>
              <a:ext uri="{FF2B5EF4-FFF2-40B4-BE49-F238E27FC236}">
                <a16:creationId xmlns:a16="http://schemas.microsoft.com/office/drawing/2014/main" id="{6D5523F2-9450-4ADF-97D2-AE2AF80B2259}"/>
              </a:ext>
            </a:extLst>
          </p:cNvPr>
          <p:cNvGraphicFramePr>
            <a:graphicFrameLocks noGrp="1"/>
          </p:cNvGraphicFramePr>
          <p:nvPr>
            <p:ph idx="4294967295"/>
            <p:extLst>
              <p:ext uri="{D42A27DB-BD31-4B8C-83A1-F6EECF244321}">
                <p14:modId xmlns:p14="http://schemas.microsoft.com/office/powerpoint/2010/main" val="3115594236"/>
              </p:ext>
            </p:extLst>
          </p:nvPr>
        </p:nvGraphicFramePr>
        <p:xfrm>
          <a:off x="323850" y="1058863"/>
          <a:ext cx="8496300" cy="3695700"/>
        </p:xfrm>
        <a:graphic>
          <a:graphicData uri="http://schemas.openxmlformats.org/drawingml/2006/table">
            <a:tbl>
              <a:tblPr firstRow="1" bandRow="1">
                <a:tableStyleId>{00A15C55-8517-42AA-B614-E9B94910E393}</a:tableStyleId>
              </a:tblPr>
              <a:tblGrid>
                <a:gridCol w="214645">
                  <a:extLst>
                    <a:ext uri="{9D8B030D-6E8A-4147-A177-3AD203B41FA5}">
                      <a16:colId xmlns:a16="http://schemas.microsoft.com/office/drawing/2014/main" val="2010386869"/>
                    </a:ext>
                  </a:extLst>
                </a:gridCol>
                <a:gridCol w="1776646">
                  <a:extLst>
                    <a:ext uri="{9D8B030D-6E8A-4147-A177-3AD203B41FA5}">
                      <a16:colId xmlns:a16="http://schemas.microsoft.com/office/drawing/2014/main" val="292519951"/>
                    </a:ext>
                  </a:extLst>
                </a:gridCol>
                <a:gridCol w="793608">
                  <a:extLst>
                    <a:ext uri="{9D8B030D-6E8A-4147-A177-3AD203B41FA5}">
                      <a16:colId xmlns:a16="http://schemas.microsoft.com/office/drawing/2014/main" val="1498315566"/>
                    </a:ext>
                  </a:extLst>
                </a:gridCol>
                <a:gridCol w="606879">
                  <a:extLst>
                    <a:ext uri="{9D8B030D-6E8A-4147-A177-3AD203B41FA5}">
                      <a16:colId xmlns:a16="http://schemas.microsoft.com/office/drawing/2014/main" val="1488090038"/>
                    </a:ext>
                  </a:extLst>
                </a:gridCol>
                <a:gridCol w="1942011">
                  <a:extLst>
                    <a:ext uri="{9D8B030D-6E8A-4147-A177-3AD203B41FA5}">
                      <a16:colId xmlns:a16="http://schemas.microsoft.com/office/drawing/2014/main" val="3069094183"/>
                    </a:ext>
                  </a:extLst>
                </a:gridCol>
                <a:gridCol w="3162511">
                  <a:extLst>
                    <a:ext uri="{9D8B030D-6E8A-4147-A177-3AD203B41FA5}">
                      <a16:colId xmlns:a16="http://schemas.microsoft.com/office/drawing/2014/main" val="1753039030"/>
                    </a:ext>
                  </a:extLst>
                </a:gridCol>
              </a:tblGrid>
              <a:tr h="338442">
                <a:tc>
                  <a:txBody>
                    <a:bodyPr/>
                    <a:lstStyle/>
                    <a:p>
                      <a:pPr algn="ctr"/>
                      <a:r>
                        <a:rPr lang="en-IN" sz="1100" dirty="0">
                          <a:solidFill>
                            <a:srgbClr val="595959"/>
                          </a:solidFill>
                        </a:rPr>
                        <a:t>#</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1100" dirty="0">
                          <a:solidFill>
                            <a:srgbClr val="595959"/>
                          </a:solidFill>
                        </a:rPr>
                        <a:t>Risk Statement</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1100" dirty="0">
                          <a:solidFill>
                            <a:srgbClr val="595959"/>
                          </a:solidFill>
                        </a:rPr>
                        <a:t>Risk Category</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1100" dirty="0">
                          <a:solidFill>
                            <a:srgbClr val="595959"/>
                          </a:solidFill>
                        </a:rPr>
                        <a:t>Scope</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1100" dirty="0">
                          <a:solidFill>
                            <a:srgbClr val="595959"/>
                          </a:solidFill>
                        </a:rPr>
                        <a:t>Impact</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1100" dirty="0">
                          <a:solidFill>
                            <a:srgbClr val="595959"/>
                          </a:solidFill>
                        </a:rPr>
                        <a:t>Mitigation Plan</a:t>
                      </a:r>
                      <a:endParaRPr lang="en-IN" sz="1100" dirty="0">
                        <a:solidFill>
                          <a:srgbClr val="595959"/>
                        </a:solidFill>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2977871"/>
                  </a:ext>
                </a:extLst>
              </a:tr>
              <a:tr h="517241">
                <a:tc>
                  <a:txBody>
                    <a:bodyPr/>
                    <a:lstStyle/>
                    <a:p>
                      <a:pPr algn="ctr"/>
                      <a:r>
                        <a:rPr lang="en-IN" sz="900" dirty="0"/>
                        <a:t>1</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Lack of complete network inventory information</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High</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TSL</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Impacts project planning </a:t>
                      </a:r>
                    </a:p>
                    <a:p>
                      <a:endParaRPr lang="en-IN" sz="900" dirty="0"/>
                    </a:p>
                    <a:p>
                      <a:endParaRPr lang="en-IN" sz="900" dirty="0"/>
                    </a:p>
                    <a:p>
                      <a:r>
                        <a:rPr lang="en-IN" sz="900" dirty="0"/>
                        <a:t>Will extend timelines to complete</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TSL to share complete inventory. In the absence of such information from TSL, Sify shall deploy tools to undertake such discovery, with a timeline of 2-3 weeks to complete the activity.</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7683777"/>
                  </a:ext>
                </a:extLst>
              </a:tr>
              <a:tr h="287356">
                <a:tc>
                  <a:txBody>
                    <a:bodyPr/>
                    <a:lstStyle/>
                    <a:p>
                      <a:pPr algn="ctr"/>
                      <a:r>
                        <a:rPr lang="en-IN" sz="900" dirty="0"/>
                        <a:t>2</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Hiring of resources to be stationed at Jamshedpur</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High</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Sify</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Onsite work delays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Sify will initiate hiring of resources upon receiving a confirmation of award of the project</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857764"/>
                  </a:ext>
                </a:extLst>
              </a:tr>
              <a:tr h="287356">
                <a:tc>
                  <a:txBody>
                    <a:bodyPr/>
                    <a:lstStyle/>
                    <a:p>
                      <a:pPr algn="ctr"/>
                      <a:r>
                        <a:rPr lang="en-IN" sz="900" dirty="0"/>
                        <a:t>3</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err="1"/>
                        <a:t>ServiceNOW</a:t>
                      </a:r>
                      <a:r>
                        <a:rPr lang="en-IN" sz="900" dirty="0"/>
                        <a:t> integration - permissions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High</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TSL</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Delays in overall project timelines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TSL must enable internal permissions access to network, devices etc from the start of the project.</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1848301"/>
                  </a:ext>
                </a:extLst>
              </a:tr>
              <a:tr h="287356">
                <a:tc>
                  <a:txBody>
                    <a:bodyPr/>
                    <a:lstStyle/>
                    <a:p>
                      <a:pPr algn="ctr"/>
                      <a:r>
                        <a:rPr lang="en-IN" sz="900" dirty="0"/>
                        <a:t>4</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IT Infrastructure setup for tool installation</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Medium</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Sify</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Steady state operations will be delayed</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Sify will initiate procurement of hardware/ licenses upon receiving confirmation of award of the project</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1361319"/>
                  </a:ext>
                </a:extLst>
              </a:tr>
              <a:tr h="402299">
                <a:tc>
                  <a:txBody>
                    <a:bodyPr/>
                    <a:lstStyle/>
                    <a:p>
                      <a:pPr algn="ctr"/>
                      <a:r>
                        <a:rPr lang="en-IN" sz="900" dirty="0"/>
                        <a:t>5</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900" dirty="0"/>
                        <a:t>Timely release of the purchase order to meet project deadlines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Medium</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Sify</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900" dirty="0"/>
                        <a:t>Project commencement delays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IN" sz="900" dirty="0"/>
                        <a:t>TSL to arrange for a formal communication in case the PO process is likely to get delayed</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6307835"/>
                  </a:ext>
                </a:extLst>
              </a:tr>
              <a:tr h="287356">
                <a:tc>
                  <a:txBody>
                    <a:bodyPr/>
                    <a:lstStyle/>
                    <a:p>
                      <a:pPr algn="ctr"/>
                      <a:r>
                        <a:rPr lang="en-IN" sz="900" dirty="0"/>
                        <a:t>6</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Access to Sify teams to work onsite at ITS </a:t>
                      </a:r>
                      <a:r>
                        <a:rPr lang="en-IN" sz="900" dirty="0" err="1"/>
                        <a:t>J’pur</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Low</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TSL</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Hampered access to sections of campus</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This is work in progress. Will be completed mid-Nov.</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771756"/>
                  </a:ext>
                </a:extLst>
              </a:tr>
              <a:tr h="402299">
                <a:tc>
                  <a:txBody>
                    <a:bodyPr/>
                    <a:lstStyle/>
                    <a:p>
                      <a:pPr algn="ctr"/>
                      <a:r>
                        <a:rPr lang="en-IN" sz="900" dirty="0"/>
                        <a:t>7</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Scope changes</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High</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TSL</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Impacts project planning &amp; will extend timelines to complete</a:t>
                      </a:r>
                    </a:p>
                    <a:p>
                      <a:r>
                        <a:rPr lang="en-IN" sz="900" dirty="0"/>
                        <a:t>Escalation in project cost</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Early discussion with TSL IT team to review scope and eliminate any ambiguity. Any escalation in project cost will be communicated to TSL.</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7557014"/>
                  </a:ext>
                </a:extLst>
              </a:tr>
              <a:tr h="287356">
                <a:tc>
                  <a:txBody>
                    <a:bodyPr/>
                    <a:lstStyle/>
                    <a:p>
                      <a:pPr algn="ctr"/>
                      <a:r>
                        <a:rPr lang="en-IN" sz="900" dirty="0"/>
                        <a:t>8</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Project communication &amp; governance</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Moderate</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900" dirty="0"/>
                        <a:t>Sify</a:t>
                      </a:r>
                      <a:endParaRPr lang="en-IN" sz="900" dirty="0">
                        <a:latin typeface="Arial" panose="020B0604020202020204" pitchFamily="34" charset="0"/>
                        <a:cs typeface="Arial" panose="020B0604020202020204" pitchFamily="34" charset="0"/>
                      </a:endParaRPr>
                    </a:p>
                  </a:txBody>
                  <a:tcPr marL="68580" marR="68580" marT="34290" marB="3429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Delays in decision making</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900" dirty="0"/>
                        <a:t>Sify and TSL will define a communication and governance structure during the project phase, at project kick-off</a:t>
                      </a:r>
                      <a:endParaRPr lang="en-IN" sz="900" dirty="0">
                        <a:latin typeface="Arial" panose="020B0604020202020204" pitchFamily="34" charset="0"/>
                        <a:cs typeface="Arial" panose="020B0604020202020204" pitchFamily="34"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433058"/>
                  </a:ext>
                </a:extLst>
              </a:tr>
            </a:tbl>
          </a:graphicData>
        </a:graphic>
      </p:graphicFrame>
    </p:spTree>
    <p:extLst>
      <p:ext uri="{BB962C8B-B14F-4D97-AF65-F5344CB8AC3E}">
        <p14:creationId xmlns:p14="http://schemas.microsoft.com/office/powerpoint/2010/main" val="268778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E2F0-7B57-8949-9118-757679958352}"/>
              </a:ext>
            </a:extLst>
          </p:cNvPr>
          <p:cNvSpPr>
            <a:spLocks noGrp="1"/>
          </p:cNvSpPr>
          <p:nvPr>
            <p:ph type="title"/>
          </p:nvPr>
        </p:nvSpPr>
        <p:spPr/>
        <p:txBody>
          <a:bodyPr/>
          <a:lstStyle/>
          <a:p>
            <a:r>
              <a:rPr lang="en-US" dirty="0"/>
              <a:t>Our Experience</a:t>
            </a:r>
          </a:p>
        </p:txBody>
      </p:sp>
      <p:sp>
        <p:nvSpPr>
          <p:cNvPr id="3" name="Content Placeholder 2">
            <a:extLst>
              <a:ext uri="{FF2B5EF4-FFF2-40B4-BE49-F238E27FC236}">
                <a16:creationId xmlns:a16="http://schemas.microsoft.com/office/drawing/2014/main" id="{20B180A8-F531-CD42-861D-AD908D376BD9}"/>
              </a:ext>
            </a:extLst>
          </p:cNvPr>
          <p:cNvSpPr>
            <a:spLocks noGrp="1"/>
          </p:cNvSpPr>
          <p:nvPr>
            <p:ph idx="4294967295"/>
          </p:nvPr>
        </p:nvSpPr>
        <p:spPr>
          <a:xfrm>
            <a:off x="350178" y="1064469"/>
            <a:ext cx="8229600" cy="2857500"/>
          </a:xfrm>
        </p:spPr>
        <p:txBody>
          <a:bodyPr/>
          <a:lstStyle/>
          <a:p>
            <a:pPr>
              <a:buFont typeface="Wingdings" panose="05000000000000000000" pitchFamily="2" charset="2"/>
              <a:buChar char="§"/>
            </a:pPr>
            <a:r>
              <a:rPr lang="en-US" dirty="0"/>
              <a:t>NSE </a:t>
            </a:r>
          </a:p>
          <a:p>
            <a:pPr>
              <a:buFont typeface="Wingdings" panose="05000000000000000000" pitchFamily="2" charset="2"/>
              <a:buChar char="§"/>
            </a:pPr>
            <a:r>
              <a:rPr lang="en-US" dirty="0"/>
              <a:t>INFINET</a:t>
            </a:r>
          </a:p>
          <a:p>
            <a:pPr>
              <a:buFont typeface="Wingdings" panose="05000000000000000000" pitchFamily="2" charset="2"/>
              <a:buChar char="§"/>
            </a:pPr>
            <a:r>
              <a:rPr lang="en-US" dirty="0"/>
              <a:t>DOP</a:t>
            </a:r>
          </a:p>
        </p:txBody>
      </p:sp>
    </p:spTree>
    <p:extLst>
      <p:ext uri="{BB962C8B-B14F-4D97-AF65-F5344CB8AC3E}">
        <p14:creationId xmlns:p14="http://schemas.microsoft.com/office/powerpoint/2010/main" val="39896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NATIONAL STOCK EXCHANGE</a:t>
            </a:r>
          </a:p>
        </p:txBody>
      </p:sp>
    </p:spTree>
    <p:extLst>
      <p:ext uri="{BB962C8B-B14F-4D97-AF65-F5344CB8AC3E}">
        <p14:creationId xmlns:p14="http://schemas.microsoft.com/office/powerpoint/2010/main" val="264826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337325-0FB0-4DDF-8B8C-BB121CC20B63}"/>
              </a:ext>
            </a:extLst>
          </p:cNvPr>
          <p:cNvSpPr>
            <a:spLocks noGrp="1"/>
          </p:cNvSpPr>
          <p:nvPr>
            <p:ph type="title"/>
          </p:nvPr>
        </p:nvSpPr>
        <p:spPr>
          <a:xfrm>
            <a:off x="324000" y="367273"/>
            <a:ext cx="7537450" cy="369322"/>
          </a:xfrm>
        </p:spPr>
        <p:txBody>
          <a:bodyPr/>
          <a:lstStyle/>
          <a:p>
            <a:r>
              <a:rPr lang="en-IN" dirty="0"/>
              <a:t>NSE Requirements</a:t>
            </a:r>
          </a:p>
        </p:txBody>
      </p:sp>
      <p:sp>
        <p:nvSpPr>
          <p:cNvPr id="4" name="Text Placeholder 3">
            <a:extLst>
              <a:ext uri="{FF2B5EF4-FFF2-40B4-BE49-F238E27FC236}">
                <a16:creationId xmlns:a16="http://schemas.microsoft.com/office/drawing/2014/main" id="{FDFC4747-B6F2-433A-9DC7-73F9D9F8736C}"/>
              </a:ext>
            </a:extLst>
          </p:cNvPr>
          <p:cNvSpPr>
            <a:spLocks noGrp="1"/>
          </p:cNvSpPr>
          <p:nvPr>
            <p:ph type="body" sz="quarter" idx="4294967295"/>
          </p:nvPr>
        </p:nvSpPr>
        <p:spPr>
          <a:xfrm>
            <a:off x="319943" y="1445800"/>
            <a:ext cx="4107592" cy="1670483"/>
          </a:xfrm>
          <a:solidFill>
            <a:schemeClr val="accent2">
              <a:lumMod val="60000"/>
              <a:lumOff val="4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72000" tIns="72000" rIns="72000" bIns="108000">
            <a:normAutofit lnSpcReduction="10000"/>
          </a:bodyPr>
          <a:lstStyle/>
          <a:p>
            <a:pPr marL="0" indent="0">
              <a:buNone/>
            </a:pPr>
            <a:r>
              <a:rPr lang="en-IN" sz="1100" b="1" dirty="0"/>
              <a:t>OBJECTIVES</a:t>
            </a:r>
          </a:p>
          <a:p>
            <a:pPr>
              <a:spcBef>
                <a:spcPts val="400"/>
              </a:spcBef>
              <a:buFont typeface="Wingdings" panose="05000000000000000000" pitchFamily="2" charset="2"/>
              <a:buChar char="§"/>
            </a:pPr>
            <a:r>
              <a:rPr lang="en-IN" sz="1100" dirty="0"/>
              <a:t>Reliability and speed.</a:t>
            </a:r>
          </a:p>
          <a:p>
            <a:pPr>
              <a:spcBef>
                <a:spcPts val="400"/>
              </a:spcBef>
              <a:buFont typeface="Wingdings" panose="05000000000000000000" pitchFamily="2" charset="2"/>
              <a:buChar char="§"/>
            </a:pPr>
            <a:r>
              <a:rPr lang="en-IN" sz="1100" dirty="0"/>
              <a:t>Highly resilient to failure </a:t>
            </a:r>
          </a:p>
          <a:p>
            <a:pPr>
              <a:spcBef>
                <a:spcPts val="400"/>
              </a:spcBef>
              <a:buFont typeface="Wingdings" panose="05000000000000000000" pitchFamily="2" charset="2"/>
              <a:buChar char="§"/>
            </a:pPr>
            <a:r>
              <a:rPr lang="en-IN" sz="1100" dirty="0"/>
              <a:t>Uniform customer experience</a:t>
            </a:r>
          </a:p>
          <a:p>
            <a:pPr>
              <a:spcBef>
                <a:spcPts val="400"/>
              </a:spcBef>
              <a:buFont typeface="Wingdings" panose="05000000000000000000" pitchFamily="2" charset="2"/>
              <a:buChar char="§"/>
            </a:pPr>
            <a:r>
              <a:rPr lang="en-IN" sz="1100" dirty="0"/>
              <a:t>members participation in an easy and equitable manner </a:t>
            </a:r>
          </a:p>
          <a:p>
            <a:pPr>
              <a:spcBef>
                <a:spcPts val="400"/>
              </a:spcBef>
              <a:buFont typeface="Wingdings" panose="05000000000000000000" pitchFamily="2" charset="2"/>
              <a:buChar char="§"/>
            </a:pPr>
            <a:r>
              <a:rPr lang="en-IN" sz="1100" dirty="0"/>
              <a:t>flexible to evolving to support future digital distribution options </a:t>
            </a:r>
          </a:p>
          <a:p>
            <a:pPr>
              <a:spcBef>
                <a:spcPts val="400"/>
              </a:spcBef>
              <a:buFont typeface="Wingdings" panose="05000000000000000000" pitchFamily="2" charset="2"/>
              <a:buChar char="§"/>
            </a:pPr>
            <a:r>
              <a:rPr lang="en-IN" sz="1100" dirty="0"/>
              <a:t>scaling with demand.</a:t>
            </a:r>
          </a:p>
        </p:txBody>
      </p:sp>
      <p:sp>
        <p:nvSpPr>
          <p:cNvPr id="7" name="Text Placeholder 3">
            <a:extLst>
              <a:ext uri="{FF2B5EF4-FFF2-40B4-BE49-F238E27FC236}">
                <a16:creationId xmlns:a16="http://schemas.microsoft.com/office/drawing/2014/main" id="{FDFC4747-B6F2-433A-9DC7-73F9D9F8736C}"/>
              </a:ext>
            </a:extLst>
          </p:cNvPr>
          <p:cNvSpPr txBox="1">
            <a:spLocks/>
          </p:cNvSpPr>
          <p:nvPr/>
        </p:nvSpPr>
        <p:spPr>
          <a:xfrm>
            <a:off x="4716463" y="1436449"/>
            <a:ext cx="4103687" cy="1670483"/>
          </a:xfrm>
          <a:prstGeom prst="rect">
            <a:avLst/>
          </a:prstGeom>
          <a:solidFill>
            <a:schemeClr val="accent2">
              <a:lumMod val="60000"/>
              <a:lumOff val="40000"/>
            </a:schemeClr>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lIns="72000" tIns="72000" rIns="72000" bIns="108000"/>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a:buNone/>
            </a:pPr>
            <a:r>
              <a:rPr lang="en-IN" sz="1100" b="1" dirty="0">
                <a:solidFill>
                  <a:prstClr val="white"/>
                </a:solidFill>
                <a:latin typeface="+mn-lt"/>
                <a:sym typeface="Arial"/>
                <a:rtl val="0"/>
              </a:rPr>
              <a:t>ARCHITECTURE CHANGES</a:t>
            </a:r>
          </a:p>
          <a:p>
            <a:pPr defTabSz="685783">
              <a:spcBef>
                <a:spcPts val="400"/>
              </a:spcBef>
              <a:buFont typeface="Wingdings" panose="05000000000000000000" pitchFamily="2" charset="2"/>
              <a:buChar char="§"/>
            </a:pPr>
            <a:r>
              <a:rPr lang="en-IN" sz="1100" dirty="0">
                <a:solidFill>
                  <a:prstClr val="white"/>
                </a:solidFill>
                <a:latin typeface="+mn-lt"/>
                <a:sym typeface="Arial"/>
                <a:rtl val="0"/>
              </a:rPr>
              <a:t>Ethernet from Serial</a:t>
            </a:r>
          </a:p>
          <a:p>
            <a:pPr defTabSz="685783">
              <a:spcBef>
                <a:spcPts val="400"/>
              </a:spcBef>
              <a:buFont typeface="Wingdings" panose="05000000000000000000" pitchFamily="2" charset="2"/>
              <a:buChar char="§"/>
            </a:pPr>
            <a:r>
              <a:rPr lang="en-IN" sz="1100" dirty="0">
                <a:solidFill>
                  <a:prstClr val="white"/>
                </a:solidFill>
                <a:latin typeface="+mn-lt"/>
                <a:sym typeface="Arial"/>
                <a:rtl val="0"/>
              </a:rPr>
              <a:t>Managed &amp; Unmanaged CPE options for Members</a:t>
            </a:r>
          </a:p>
          <a:p>
            <a:pPr defTabSz="685783">
              <a:spcBef>
                <a:spcPts val="400"/>
              </a:spcBef>
              <a:buFont typeface="Wingdings" panose="05000000000000000000" pitchFamily="2" charset="2"/>
              <a:buChar char="§"/>
            </a:pPr>
            <a:r>
              <a:rPr lang="en-IN" sz="1100" dirty="0">
                <a:solidFill>
                  <a:prstClr val="white"/>
                </a:solidFill>
                <a:latin typeface="+mn-lt"/>
                <a:sym typeface="Arial"/>
                <a:rtl val="0"/>
              </a:rPr>
              <a:t>Ability to provide last mile links on wireless interface </a:t>
            </a:r>
          </a:p>
          <a:p>
            <a:pPr defTabSz="685783">
              <a:spcBef>
                <a:spcPts val="400"/>
              </a:spcBef>
              <a:buFont typeface="Wingdings" panose="05000000000000000000" pitchFamily="2" charset="2"/>
              <a:buChar char="§"/>
            </a:pPr>
            <a:r>
              <a:rPr lang="en-IN" sz="1100" dirty="0">
                <a:solidFill>
                  <a:prstClr val="white"/>
                </a:solidFill>
                <a:latin typeface="+mn-lt"/>
                <a:sym typeface="Arial"/>
                <a:rtl val="0"/>
              </a:rPr>
              <a:t>Network extension to reach pan India members.</a:t>
            </a:r>
          </a:p>
          <a:p>
            <a:pPr defTabSz="685783">
              <a:spcBef>
                <a:spcPts val="400"/>
              </a:spcBef>
              <a:buFont typeface="Wingdings" panose="05000000000000000000" pitchFamily="2" charset="2"/>
              <a:buChar char="§"/>
            </a:pPr>
            <a:r>
              <a:rPr lang="en-IN" sz="1100" dirty="0">
                <a:solidFill>
                  <a:prstClr val="white"/>
                </a:solidFill>
                <a:latin typeface="+mn-lt"/>
                <a:sym typeface="Arial"/>
                <a:rtl val="0"/>
              </a:rPr>
              <a:t>Guarantee Higher uptime for POPs </a:t>
            </a:r>
          </a:p>
        </p:txBody>
      </p:sp>
      <p:sp>
        <p:nvSpPr>
          <p:cNvPr id="3" name="Rectangle 2"/>
          <p:cNvSpPr/>
          <p:nvPr/>
        </p:nvSpPr>
        <p:spPr>
          <a:xfrm>
            <a:off x="323850" y="1058863"/>
            <a:ext cx="8500209" cy="261610"/>
          </a:xfrm>
          <a:prstGeom prst="rect">
            <a:avLst/>
          </a:prstGeom>
          <a:solidFill>
            <a:schemeClr val="accent1">
              <a:lumMod val="60000"/>
              <a:lumOff val="4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defTabSz="914378"/>
            <a:r>
              <a:rPr lang="en-US" sz="1100" b="1" kern="0" dirty="0">
                <a:solidFill>
                  <a:srgbClr val="595959"/>
                </a:solidFill>
                <a:cs typeface="Arial" charset="0"/>
                <a:sym typeface="Arial"/>
                <a:rtl val="0"/>
              </a:rPr>
              <a:t>Digital Distribution Architecture</a:t>
            </a:r>
          </a:p>
        </p:txBody>
      </p:sp>
      <p:cxnSp>
        <p:nvCxnSpPr>
          <p:cNvPr id="13" name="Straight Connector 12"/>
          <p:cNvCxnSpPr/>
          <p:nvPr/>
        </p:nvCxnSpPr>
        <p:spPr>
          <a:xfrm flipV="1">
            <a:off x="2860984" y="1311554"/>
            <a:ext cx="145" cy="178902"/>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415876" y="1290909"/>
            <a:ext cx="1" cy="189609"/>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DFC4747-B6F2-433A-9DC7-73F9D9F8736C}"/>
              </a:ext>
            </a:extLst>
          </p:cNvPr>
          <p:cNvSpPr txBox="1">
            <a:spLocks/>
          </p:cNvSpPr>
          <p:nvPr/>
        </p:nvSpPr>
        <p:spPr>
          <a:xfrm>
            <a:off x="319942" y="3653604"/>
            <a:ext cx="2053622" cy="1043606"/>
          </a:xfrm>
          <a:prstGeom prst="rect">
            <a:avLst/>
          </a:prstGeom>
          <a:solidFill>
            <a:schemeClr val="accent5">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dk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dk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defTabSz="685783">
              <a:buNone/>
            </a:pPr>
            <a:r>
              <a:rPr lang="en-IN" sz="1100" b="1" dirty="0">
                <a:solidFill>
                  <a:srgbClr val="595959"/>
                </a:solidFill>
                <a:latin typeface="+mn-lt"/>
                <a:sym typeface="Arial"/>
                <a:rtl val="0"/>
              </a:rPr>
              <a:t>PLAN </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Network &amp; POP design.</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Implementation Plan </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Migration Plan</a:t>
            </a:r>
          </a:p>
        </p:txBody>
      </p:sp>
      <p:sp>
        <p:nvSpPr>
          <p:cNvPr id="9" name="Text Placeholder 3">
            <a:extLst>
              <a:ext uri="{FF2B5EF4-FFF2-40B4-BE49-F238E27FC236}">
                <a16:creationId xmlns:a16="http://schemas.microsoft.com/office/drawing/2014/main" id="{FDFC4747-B6F2-433A-9DC7-73F9D9F8736C}"/>
              </a:ext>
            </a:extLst>
          </p:cNvPr>
          <p:cNvSpPr txBox="1">
            <a:spLocks/>
          </p:cNvSpPr>
          <p:nvPr/>
        </p:nvSpPr>
        <p:spPr>
          <a:xfrm>
            <a:off x="2470107" y="3653605"/>
            <a:ext cx="2053622" cy="1043605"/>
          </a:xfrm>
          <a:prstGeom prst="rect">
            <a:avLst/>
          </a:prstGeom>
          <a:solidFill>
            <a:schemeClr val="accent5">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dk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dk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defTabSz="685783">
              <a:buNone/>
            </a:pPr>
            <a:r>
              <a:rPr lang="en-IN" sz="1100" b="1" dirty="0">
                <a:solidFill>
                  <a:srgbClr val="595959"/>
                </a:solidFill>
                <a:latin typeface="+mn-lt"/>
                <a:sym typeface="Arial"/>
                <a:rtl val="0"/>
              </a:rPr>
              <a:t>BUILD</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POP readiness.</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Network readiness  </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NOC &amp; Operations readiness.</a:t>
            </a:r>
          </a:p>
        </p:txBody>
      </p:sp>
      <p:sp>
        <p:nvSpPr>
          <p:cNvPr id="10" name="Text Placeholder 3">
            <a:extLst>
              <a:ext uri="{FF2B5EF4-FFF2-40B4-BE49-F238E27FC236}">
                <a16:creationId xmlns:a16="http://schemas.microsoft.com/office/drawing/2014/main" id="{FDFC4747-B6F2-433A-9DC7-73F9D9F8736C}"/>
              </a:ext>
            </a:extLst>
          </p:cNvPr>
          <p:cNvSpPr txBox="1">
            <a:spLocks/>
          </p:cNvSpPr>
          <p:nvPr/>
        </p:nvSpPr>
        <p:spPr>
          <a:xfrm>
            <a:off x="4620271" y="3653604"/>
            <a:ext cx="2053622" cy="1043604"/>
          </a:xfrm>
          <a:prstGeom prst="rect">
            <a:avLst/>
          </a:prstGeom>
          <a:solidFill>
            <a:schemeClr val="accent5">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dk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dk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defTabSz="685783">
              <a:buNone/>
            </a:pPr>
            <a:r>
              <a:rPr lang="en-IN" sz="1100" b="1" dirty="0">
                <a:solidFill>
                  <a:srgbClr val="595959"/>
                </a:solidFill>
                <a:latin typeface="+mn-lt"/>
                <a:sym typeface="Arial"/>
                <a:rtl val="0"/>
              </a:rPr>
              <a:t>MIGRATE</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Ready for Migration</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Core network migration.</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Members migration </a:t>
            </a:r>
          </a:p>
        </p:txBody>
      </p:sp>
      <p:sp>
        <p:nvSpPr>
          <p:cNvPr id="11" name="Text Placeholder 3">
            <a:extLst>
              <a:ext uri="{FF2B5EF4-FFF2-40B4-BE49-F238E27FC236}">
                <a16:creationId xmlns:a16="http://schemas.microsoft.com/office/drawing/2014/main" id="{FDFC4747-B6F2-433A-9DC7-73F9D9F8736C}"/>
              </a:ext>
            </a:extLst>
          </p:cNvPr>
          <p:cNvSpPr txBox="1">
            <a:spLocks/>
          </p:cNvSpPr>
          <p:nvPr/>
        </p:nvSpPr>
        <p:spPr>
          <a:xfrm>
            <a:off x="6770437" y="3653605"/>
            <a:ext cx="2053622" cy="1043603"/>
          </a:xfrm>
          <a:prstGeom prst="rect">
            <a:avLst/>
          </a:prstGeom>
          <a:solidFill>
            <a:schemeClr val="accent5">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dk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dk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dk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defTabSz="685783">
              <a:buNone/>
            </a:pPr>
            <a:r>
              <a:rPr lang="en-IN" sz="1100" b="1" dirty="0">
                <a:solidFill>
                  <a:srgbClr val="595959"/>
                </a:solidFill>
                <a:latin typeface="+mn-lt"/>
                <a:sym typeface="Arial"/>
                <a:rtl val="0"/>
              </a:rPr>
              <a:t>OPERATE</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POP &amp; Network Lifecycle</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Members life cycle  </a:t>
            </a:r>
          </a:p>
          <a:p>
            <a:pPr defTabSz="685783">
              <a:spcBef>
                <a:spcPts val="400"/>
              </a:spcBef>
              <a:buFont typeface="Wingdings" panose="05000000000000000000" pitchFamily="2" charset="2"/>
              <a:buChar char="§"/>
            </a:pPr>
            <a:r>
              <a:rPr lang="en-IN" sz="1100" dirty="0">
                <a:solidFill>
                  <a:srgbClr val="595959"/>
                </a:solidFill>
                <a:latin typeface="+mn-lt"/>
                <a:sym typeface="Arial"/>
                <a:rtl val="0"/>
              </a:rPr>
              <a:t>NOC &amp; SOC.</a:t>
            </a:r>
          </a:p>
        </p:txBody>
      </p:sp>
      <p:sp>
        <p:nvSpPr>
          <p:cNvPr id="17" name="Rectangle 16"/>
          <p:cNvSpPr/>
          <p:nvPr/>
        </p:nvSpPr>
        <p:spPr>
          <a:xfrm>
            <a:off x="319942" y="3221420"/>
            <a:ext cx="8504117" cy="261610"/>
          </a:xfrm>
          <a:prstGeom prst="rect">
            <a:avLst/>
          </a:prstGeom>
          <a:solidFill>
            <a:schemeClr val="accent4">
              <a:lumMod val="60000"/>
              <a:lumOff val="4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a:spAutoFit/>
          </a:bodyPr>
          <a:lstStyle/>
          <a:p>
            <a:pPr algn="ctr" defTabSz="914378"/>
            <a:r>
              <a:rPr lang="en-US" sz="1100" b="1" kern="0" dirty="0">
                <a:solidFill>
                  <a:srgbClr val="595959"/>
                </a:solidFill>
                <a:cs typeface="Arial" charset="0"/>
                <a:sym typeface="Arial"/>
                <a:rtl val="0"/>
              </a:rPr>
              <a:t>Next Generation NSE network</a:t>
            </a:r>
          </a:p>
        </p:txBody>
      </p:sp>
      <p:cxnSp>
        <p:nvCxnSpPr>
          <p:cNvPr id="18" name="Straight Connector 17"/>
          <p:cNvCxnSpPr/>
          <p:nvPr/>
        </p:nvCxnSpPr>
        <p:spPr>
          <a:xfrm flipV="1">
            <a:off x="2572199" y="3097014"/>
            <a:ext cx="0" cy="124406"/>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0"/>
          </p:cNvCxnSpPr>
          <p:nvPr/>
        </p:nvCxnSpPr>
        <p:spPr>
          <a:xfrm flipH="1" flipV="1">
            <a:off x="1339893" y="3529198"/>
            <a:ext cx="6860" cy="124407"/>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66866" y="3529198"/>
            <a:ext cx="0" cy="124407"/>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0"/>
          </p:cNvCxnSpPr>
          <p:nvPr/>
        </p:nvCxnSpPr>
        <p:spPr>
          <a:xfrm flipH="1" flipV="1">
            <a:off x="5643536" y="3529198"/>
            <a:ext cx="3546" cy="124407"/>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0"/>
          </p:cNvCxnSpPr>
          <p:nvPr/>
        </p:nvCxnSpPr>
        <p:spPr>
          <a:xfrm flipH="1" flipV="1">
            <a:off x="7790389" y="3529198"/>
            <a:ext cx="6859" cy="124407"/>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127092" y="3097016"/>
            <a:ext cx="1" cy="124405"/>
          </a:xfrm>
          <a:prstGeom prst="line">
            <a:avLst/>
          </a:prstGeom>
          <a:ln w="28575">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38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4F78AE-5529-4AE6-9EEF-68B0936E9B5C}"/>
              </a:ext>
            </a:extLst>
          </p:cNvPr>
          <p:cNvSpPr>
            <a:spLocks noGrp="1"/>
          </p:cNvSpPr>
          <p:nvPr>
            <p:ph type="title"/>
          </p:nvPr>
        </p:nvSpPr>
        <p:spPr>
          <a:xfrm>
            <a:off x="324000" y="367273"/>
            <a:ext cx="7537450" cy="369322"/>
          </a:xfrm>
        </p:spPr>
        <p:txBody>
          <a:bodyPr/>
          <a:lstStyle/>
          <a:p>
            <a:r>
              <a:rPr lang="en-IN" dirty="0"/>
              <a:t>PLANNING &amp; DESIGN APPROACH</a:t>
            </a:r>
          </a:p>
        </p:txBody>
      </p:sp>
      <p:sp>
        <p:nvSpPr>
          <p:cNvPr id="15" name="Rectangle 14"/>
          <p:cNvSpPr/>
          <p:nvPr/>
        </p:nvSpPr>
        <p:spPr>
          <a:xfrm>
            <a:off x="437458" y="1587587"/>
            <a:ext cx="1469571" cy="2100575"/>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defTabSz="685783">
              <a:lnSpc>
                <a:spcPct val="90000"/>
              </a:lnSpc>
              <a:spcBef>
                <a:spcPts val="750"/>
              </a:spcBef>
            </a:pPr>
            <a:r>
              <a:rPr lang="en-GB" sz="1000" dirty="0">
                <a:solidFill>
                  <a:prstClr val="black"/>
                </a:solidFill>
                <a:cs typeface="Arial" panose="020B0604020202020204" pitchFamily="34" charset="0"/>
                <a:sym typeface="Arial"/>
                <a:rtl val="0"/>
              </a:rPr>
              <a:t>Network Design</a:t>
            </a:r>
          </a:p>
          <a:p>
            <a:pPr defTabSz="685783">
              <a:lnSpc>
                <a:spcPct val="90000"/>
              </a:lnSpc>
              <a:spcBef>
                <a:spcPts val="750"/>
              </a:spcBef>
            </a:pPr>
            <a:r>
              <a:rPr lang="en-GB" sz="1000" dirty="0">
                <a:solidFill>
                  <a:prstClr val="black"/>
                </a:solidFill>
                <a:cs typeface="Arial" panose="020B0604020202020204" pitchFamily="34" charset="0"/>
                <a:sym typeface="Arial"/>
                <a:rtl val="0"/>
              </a:rPr>
              <a:t>Backbone Network design</a:t>
            </a:r>
          </a:p>
          <a:p>
            <a:pPr defTabSz="685783">
              <a:lnSpc>
                <a:spcPct val="90000"/>
              </a:lnSpc>
              <a:spcBef>
                <a:spcPts val="750"/>
              </a:spcBef>
            </a:pPr>
            <a:r>
              <a:rPr lang="en-GB" sz="1000" dirty="0">
                <a:solidFill>
                  <a:prstClr val="black"/>
                </a:solidFill>
                <a:cs typeface="Arial" panose="020B0604020202020204" pitchFamily="34" charset="0"/>
                <a:sym typeface="Arial"/>
                <a:rtl val="0"/>
              </a:rPr>
              <a:t>Platforms design.</a:t>
            </a:r>
          </a:p>
          <a:p>
            <a:pPr defTabSz="685783">
              <a:lnSpc>
                <a:spcPct val="90000"/>
              </a:lnSpc>
              <a:spcBef>
                <a:spcPts val="750"/>
              </a:spcBef>
            </a:pPr>
            <a:r>
              <a:rPr lang="en-GB" sz="1000" dirty="0">
                <a:solidFill>
                  <a:prstClr val="black"/>
                </a:solidFill>
                <a:cs typeface="Arial" panose="020B0604020202020204" pitchFamily="34" charset="0"/>
                <a:sym typeface="Arial"/>
                <a:rtl val="0"/>
              </a:rPr>
              <a:t>POP design</a:t>
            </a:r>
          </a:p>
          <a:p>
            <a:pPr defTabSz="685783">
              <a:lnSpc>
                <a:spcPct val="90000"/>
              </a:lnSpc>
              <a:spcBef>
                <a:spcPts val="750"/>
              </a:spcBef>
            </a:pPr>
            <a:r>
              <a:rPr lang="en-GB" sz="1000" dirty="0">
                <a:solidFill>
                  <a:prstClr val="black"/>
                </a:solidFill>
                <a:cs typeface="Arial" panose="020B0604020202020204" pitchFamily="34" charset="0"/>
                <a:sym typeface="Arial"/>
                <a:rtl val="0"/>
              </a:rPr>
              <a:t>Telecom Plan</a:t>
            </a:r>
          </a:p>
          <a:p>
            <a:pPr defTabSz="685783">
              <a:lnSpc>
                <a:spcPct val="90000"/>
              </a:lnSpc>
              <a:spcBef>
                <a:spcPts val="750"/>
              </a:spcBef>
            </a:pPr>
            <a:r>
              <a:rPr lang="en-GB" sz="1000" dirty="0">
                <a:solidFill>
                  <a:prstClr val="black"/>
                </a:solidFill>
                <a:cs typeface="Arial" panose="020B0604020202020204" pitchFamily="34" charset="0"/>
                <a:sym typeface="Arial"/>
                <a:rtl val="0"/>
              </a:rPr>
              <a:t>Routing &amp; Resiliency</a:t>
            </a:r>
          </a:p>
          <a:p>
            <a:pPr defTabSz="685783">
              <a:lnSpc>
                <a:spcPct val="90000"/>
              </a:lnSpc>
              <a:spcBef>
                <a:spcPts val="750"/>
              </a:spcBef>
            </a:pPr>
            <a:r>
              <a:rPr lang="en-GB" sz="1000" dirty="0">
                <a:solidFill>
                  <a:prstClr val="black"/>
                </a:solidFill>
                <a:cs typeface="Arial" panose="020B0604020202020204" pitchFamily="34" charset="0"/>
                <a:sym typeface="Arial"/>
                <a:rtl val="0"/>
              </a:rPr>
              <a:t>Security design</a:t>
            </a:r>
          </a:p>
        </p:txBody>
      </p:sp>
      <p:sp>
        <p:nvSpPr>
          <p:cNvPr id="16" name="Rectangle 15"/>
          <p:cNvSpPr/>
          <p:nvPr/>
        </p:nvSpPr>
        <p:spPr>
          <a:xfrm>
            <a:off x="2113859" y="1587586"/>
            <a:ext cx="1424265" cy="2142125"/>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defTabSz="685783">
              <a:lnSpc>
                <a:spcPct val="90000"/>
              </a:lnSpc>
              <a:spcBef>
                <a:spcPts val="750"/>
              </a:spcBef>
            </a:pPr>
            <a:r>
              <a:rPr lang="en-GB" sz="1000" dirty="0">
                <a:solidFill>
                  <a:prstClr val="black"/>
                </a:solidFill>
                <a:cs typeface="Arial" panose="020B0604020202020204" pitchFamily="34" charset="0"/>
                <a:sym typeface="Arial"/>
                <a:rtl val="0"/>
              </a:rPr>
              <a:t>Network Management</a:t>
            </a:r>
          </a:p>
          <a:p>
            <a:pPr defTabSz="685783">
              <a:lnSpc>
                <a:spcPct val="90000"/>
              </a:lnSpc>
              <a:spcBef>
                <a:spcPts val="750"/>
              </a:spcBef>
            </a:pPr>
            <a:r>
              <a:rPr lang="en-GB" sz="1000" dirty="0">
                <a:solidFill>
                  <a:prstClr val="black"/>
                </a:solidFill>
                <a:cs typeface="Arial" panose="020B0604020202020204" pitchFamily="34" charset="0"/>
                <a:sym typeface="Arial"/>
                <a:rtl val="0"/>
              </a:rPr>
              <a:t>NMS systems</a:t>
            </a:r>
          </a:p>
          <a:p>
            <a:pPr defTabSz="685783">
              <a:lnSpc>
                <a:spcPct val="90000"/>
              </a:lnSpc>
              <a:spcBef>
                <a:spcPts val="750"/>
              </a:spcBef>
            </a:pPr>
            <a:r>
              <a:rPr lang="en-GB" sz="1000" dirty="0">
                <a:solidFill>
                  <a:prstClr val="black"/>
                </a:solidFill>
                <a:cs typeface="Arial" panose="020B0604020202020204" pitchFamily="34" charset="0"/>
                <a:sym typeface="Arial"/>
                <a:rtl val="0"/>
              </a:rPr>
              <a:t>NOC design</a:t>
            </a:r>
          </a:p>
          <a:p>
            <a:pPr defTabSz="685783">
              <a:lnSpc>
                <a:spcPct val="90000"/>
              </a:lnSpc>
              <a:spcBef>
                <a:spcPts val="750"/>
              </a:spcBef>
            </a:pPr>
            <a:r>
              <a:rPr lang="en-GB" sz="1000" dirty="0">
                <a:solidFill>
                  <a:prstClr val="black"/>
                </a:solidFill>
                <a:cs typeface="Arial" panose="020B0604020202020204" pitchFamily="34" charset="0"/>
                <a:sym typeface="Arial"/>
                <a:rtl val="0"/>
              </a:rPr>
              <a:t>Helpdesk Plan</a:t>
            </a:r>
          </a:p>
          <a:p>
            <a:pPr defTabSz="685783">
              <a:lnSpc>
                <a:spcPct val="90000"/>
              </a:lnSpc>
              <a:spcBef>
                <a:spcPts val="750"/>
              </a:spcBef>
            </a:pPr>
            <a:r>
              <a:rPr lang="en-GB" sz="1000" dirty="0">
                <a:solidFill>
                  <a:prstClr val="black"/>
                </a:solidFill>
                <a:cs typeface="Arial" panose="020B0604020202020204" pitchFamily="34" charset="0"/>
                <a:sym typeface="Arial"/>
                <a:rtl val="0"/>
              </a:rPr>
              <a:t>Staffing Plan</a:t>
            </a:r>
          </a:p>
          <a:p>
            <a:pPr defTabSz="685783">
              <a:lnSpc>
                <a:spcPct val="90000"/>
              </a:lnSpc>
              <a:spcBef>
                <a:spcPts val="750"/>
              </a:spcBef>
            </a:pPr>
            <a:r>
              <a:rPr lang="en-GB" sz="1000" dirty="0">
                <a:solidFill>
                  <a:prstClr val="black"/>
                </a:solidFill>
                <a:cs typeface="Arial" panose="020B0604020202020204" pitchFamily="34" charset="0"/>
                <a:sym typeface="Arial"/>
                <a:rtl val="0"/>
              </a:rPr>
              <a:t>OOB Network.</a:t>
            </a:r>
          </a:p>
          <a:p>
            <a:pPr defTabSz="685783">
              <a:lnSpc>
                <a:spcPct val="90000"/>
              </a:lnSpc>
              <a:spcBef>
                <a:spcPts val="750"/>
              </a:spcBef>
            </a:pPr>
            <a:endParaRPr lang="en-GB" sz="1000" dirty="0">
              <a:solidFill>
                <a:prstClr val="black"/>
              </a:solidFill>
              <a:cs typeface="Arial" panose="020B0604020202020204" pitchFamily="34" charset="0"/>
              <a:sym typeface="Arial"/>
              <a:rtl val="0"/>
            </a:endParaRPr>
          </a:p>
        </p:txBody>
      </p:sp>
      <p:sp>
        <p:nvSpPr>
          <p:cNvPr id="17" name="Rectangle 16"/>
          <p:cNvSpPr/>
          <p:nvPr/>
        </p:nvSpPr>
        <p:spPr>
          <a:xfrm>
            <a:off x="3755837" y="1587585"/>
            <a:ext cx="1424265" cy="2139384"/>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defTabSz="685783">
              <a:lnSpc>
                <a:spcPct val="90000"/>
              </a:lnSpc>
              <a:spcBef>
                <a:spcPts val="750"/>
              </a:spcBef>
            </a:pPr>
            <a:r>
              <a:rPr lang="en-GB" sz="1000" dirty="0">
                <a:solidFill>
                  <a:prstClr val="black"/>
                </a:solidFill>
                <a:cs typeface="Arial" panose="020B0604020202020204" pitchFamily="34" charset="0"/>
                <a:sym typeface="Arial"/>
                <a:rtl val="0"/>
              </a:rPr>
              <a:t>Migration Plan</a:t>
            </a:r>
          </a:p>
          <a:p>
            <a:pPr defTabSz="685783">
              <a:lnSpc>
                <a:spcPct val="90000"/>
              </a:lnSpc>
              <a:spcBef>
                <a:spcPts val="750"/>
              </a:spcBef>
            </a:pPr>
            <a:r>
              <a:rPr lang="en-GB" sz="1000" dirty="0">
                <a:solidFill>
                  <a:prstClr val="black"/>
                </a:solidFill>
                <a:cs typeface="Arial" panose="020B0604020202020204" pitchFamily="34" charset="0"/>
                <a:sym typeface="Arial"/>
                <a:rtl val="0"/>
              </a:rPr>
              <a:t>Discovery</a:t>
            </a:r>
          </a:p>
          <a:p>
            <a:pPr defTabSz="685783">
              <a:lnSpc>
                <a:spcPct val="90000"/>
              </a:lnSpc>
              <a:spcBef>
                <a:spcPts val="750"/>
              </a:spcBef>
            </a:pPr>
            <a:r>
              <a:rPr lang="en-GB" sz="1000" dirty="0">
                <a:solidFill>
                  <a:prstClr val="black"/>
                </a:solidFill>
                <a:cs typeface="Arial" panose="020B0604020202020204" pitchFamily="34" charset="0"/>
                <a:sym typeface="Arial"/>
                <a:rtl val="0"/>
              </a:rPr>
              <a:t>Migration strategy</a:t>
            </a:r>
          </a:p>
          <a:p>
            <a:pPr defTabSz="685783">
              <a:lnSpc>
                <a:spcPct val="90000"/>
              </a:lnSpc>
              <a:spcBef>
                <a:spcPts val="750"/>
              </a:spcBef>
            </a:pPr>
            <a:r>
              <a:rPr lang="en-GB" sz="1000" dirty="0">
                <a:solidFill>
                  <a:prstClr val="black"/>
                </a:solidFill>
                <a:cs typeface="Arial" panose="020B0604020202020204" pitchFamily="34" charset="0"/>
                <a:sym typeface="Arial"/>
                <a:rtl val="0"/>
              </a:rPr>
              <a:t>Order of Migration</a:t>
            </a:r>
          </a:p>
          <a:p>
            <a:pPr defTabSz="685783">
              <a:lnSpc>
                <a:spcPct val="90000"/>
              </a:lnSpc>
              <a:spcBef>
                <a:spcPts val="750"/>
              </a:spcBef>
            </a:pPr>
            <a:r>
              <a:rPr lang="en-GB" sz="1000" dirty="0">
                <a:solidFill>
                  <a:prstClr val="black"/>
                </a:solidFill>
                <a:cs typeface="Arial" panose="020B0604020202020204" pitchFamily="34" charset="0"/>
                <a:sym typeface="Arial"/>
                <a:rtl val="0"/>
              </a:rPr>
              <a:t>Members grouping.</a:t>
            </a:r>
          </a:p>
          <a:p>
            <a:pPr defTabSz="685783">
              <a:lnSpc>
                <a:spcPct val="90000"/>
              </a:lnSpc>
              <a:spcBef>
                <a:spcPts val="750"/>
              </a:spcBef>
            </a:pPr>
            <a:endParaRPr lang="en-GB" sz="1000" dirty="0">
              <a:solidFill>
                <a:prstClr val="black"/>
              </a:solidFill>
              <a:cs typeface="Arial" panose="020B0604020202020204" pitchFamily="34" charset="0"/>
              <a:sym typeface="Arial"/>
              <a:rtl val="0"/>
            </a:endParaRPr>
          </a:p>
          <a:p>
            <a:pPr defTabSz="685783">
              <a:lnSpc>
                <a:spcPct val="90000"/>
              </a:lnSpc>
              <a:spcBef>
                <a:spcPts val="750"/>
              </a:spcBef>
            </a:pPr>
            <a:endParaRPr lang="en-GB" sz="1000" dirty="0">
              <a:solidFill>
                <a:prstClr val="black"/>
              </a:solidFill>
              <a:cs typeface="Arial" panose="020B0604020202020204" pitchFamily="34" charset="0"/>
              <a:sym typeface="Arial"/>
              <a:rtl val="0"/>
            </a:endParaRPr>
          </a:p>
        </p:txBody>
      </p:sp>
      <p:sp>
        <p:nvSpPr>
          <p:cNvPr id="18" name="Rectangle 17"/>
          <p:cNvSpPr/>
          <p:nvPr/>
        </p:nvSpPr>
        <p:spPr>
          <a:xfrm>
            <a:off x="450565" y="3973507"/>
            <a:ext cx="4742647" cy="332818"/>
          </a:xfrm>
          <a:prstGeom prst="rect">
            <a:avLst/>
          </a:prstGeom>
          <a:solidFill>
            <a:schemeClr val="accent2"/>
          </a:solidFill>
          <a:ln>
            <a:noFill/>
          </a:ln>
          <a:effectLst/>
        </p:spPr>
        <p:style>
          <a:lnRef idx="1">
            <a:schemeClr val="accent4"/>
          </a:lnRef>
          <a:fillRef idx="3">
            <a:schemeClr val="accent4"/>
          </a:fillRef>
          <a:effectRef idx="2">
            <a:schemeClr val="accent4"/>
          </a:effectRef>
          <a:fontRef idx="minor">
            <a:schemeClr val="lt1"/>
          </a:fontRef>
        </p:style>
        <p:txBody>
          <a:bodyPr anchor="ctr"/>
          <a:lstStyle/>
          <a:p>
            <a:pPr algn="ctr" defTabSz="685783">
              <a:lnSpc>
                <a:spcPct val="90000"/>
              </a:lnSpc>
              <a:spcBef>
                <a:spcPts val="750"/>
              </a:spcBef>
            </a:pPr>
            <a:r>
              <a:rPr lang="en-US" sz="1000" dirty="0">
                <a:solidFill>
                  <a:schemeClr val="bg1"/>
                </a:solidFill>
                <a:cs typeface="Arial" panose="020B0604020202020204" pitchFamily="34" charset="0"/>
                <a:sym typeface="Arial"/>
                <a:rtl val="0"/>
              </a:rPr>
              <a:t>Sify Project Management</a:t>
            </a:r>
          </a:p>
        </p:txBody>
      </p:sp>
      <p:sp>
        <p:nvSpPr>
          <p:cNvPr id="19" name="Rectangle 18"/>
          <p:cNvSpPr/>
          <p:nvPr/>
        </p:nvSpPr>
        <p:spPr>
          <a:xfrm>
            <a:off x="450565" y="4374615"/>
            <a:ext cx="1565189" cy="304799"/>
          </a:xfrm>
          <a:prstGeom prst="rect">
            <a:avLst/>
          </a:prstGeom>
          <a:solidFill>
            <a:schemeClr val="accent4">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defTabSz="685783">
              <a:lnSpc>
                <a:spcPct val="90000"/>
              </a:lnSpc>
              <a:spcBef>
                <a:spcPts val="750"/>
              </a:spcBef>
            </a:pPr>
            <a:r>
              <a:rPr lang="en-US" sz="1000" dirty="0">
                <a:solidFill>
                  <a:prstClr val="black"/>
                </a:solidFill>
                <a:cs typeface="Arial" panose="020B0604020202020204" pitchFamily="34" charset="0"/>
                <a:sym typeface="Arial"/>
                <a:rtl val="0"/>
              </a:rPr>
              <a:t>Design Team</a:t>
            </a:r>
          </a:p>
        </p:txBody>
      </p:sp>
      <p:sp>
        <p:nvSpPr>
          <p:cNvPr id="25" name="Rectangle 24"/>
          <p:cNvSpPr/>
          <p:nvPr/>
        </p:nvSpPr>
        <p:spPr>
          <a:xfrm>
            <a:off x="2134330" y="4374614"/>
            <a:ext cx="1565189" cy="304799"/>
          </a:xfrm>
          <a:prstGeom prst="rect">
            <a:avLst/>
          </a:prstGeom>
          <a:solidFill>
            <a:schemeClr val="accent4">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defTabSz="685783">
              <a:lnSpc>
                <a:spcPct val="90000"/>
              </a:lnSpc>
              <a:spcBef>
                <a:spcPts val="750"/>
              </a:spcBef>
            </a:pPr>
            <a:r>
              <a:rPr lang="en-US" sz="1000" dirty="0">
                <a:solidFill>
                  <a:prstClr val="black"/>
                </a:solidFill>
                <a:cs typeface="Arial" panose="020B0604020202020204" pitchFamily="34" charset="0"/>
                <a:sym typeface="Arial"/>
                <a:rtl val="0"/>
              </a:rPr>
              <a:t>Delivery Teams </a:t>
            </a:r>
          </a:p>
        </p:txBody>
      </p:sp>
      <p:sp>
        <p:nvSpPr>
          <p:cNvPr id="26" name="Rectangle 25"/>
          <p:cNvSpPr/>
          <p:nvPr/>
        </p:nvSpPr>
        <p:spPr>
          <a:xfrm>
            <a:off x="3797624" y="4363729"/>
            <a:ext cx="1380379" cy="304799"/>
          </a:xfrm>
          <a:prstGeom prst="rect">
            <a:avLst/>
          </a:prstGeom>
          <a:solidFill>
            <a:schemeClr val="accent4">
              <a:lumMod val="60000"/>
              <a:lumOff val="40000"/>
            </a:schemeClr>
          </a:solidFill>
          <a:ln>
            <a:noFill/>
          </a:ln>
          <a:effectLst/>
        </p:spPr>
        <p:style>
          <a:lnRef idx="1">
            <a:schemeClr val="accent3"/>
          </a:lnRef>
          <a:fillRef idx="3">
            <a:schemeClr val="accent3"/>
          </a:fillRef>
          <a:effectRef idx="2">
            <a:schemeClr val="accent3"/>
          </a:effectRef>
          <a:fontRef idx="minor">
            <a:schemeClr val="lt1"/>
          </a:fontRef>
        </p:style>
        <p:txBody>
          <a:bodyPr anchor="ctr"/>
          <a:lstStyle/>
          <a:p>
            <a:pPr defTabSz="685783">
              <a:lnSpc>
                <a:spcPct val="90000"/>
              </a:lnSpc>
              <a:spcBef>
                <a:spcPts val="750"/>
              </a:spcBef>
            </a:pPr>
            <a:r>
              <a:rPr lang="en-US" sz="1000" dirty="0">
                <a:solidFill>
                  <a:prstClr val="black"/>
                </a:solidFill>
                <a:cs typeface="Arial" panose="020B0604020202020204" pitchFamily="34" charset="0"/>
                <a:sym typeface="Arial"/>
                <a:rtl val="0"/>
              </a:rPr>
              <a:t>Field Teams </a:t>
            </a:r>
          </a:p>
        </p:txBody>
      </p:sp>
      <p:cxnSp>
        <p:nvCxnSpPr>
          <p:cNvPr id="29" name="Straight Connector 28"/>
          <p:cNvCxnSpPr>
            <a:endCxn id="15" idx="0"/>
          </p:cNvCxnSpPr>
          <p:nvPr/>
        </p:nvCxnSpPr>
        <p:spPr>
          <a:xfrm>
            <a:off x="1165034" y="1365132"/>
            <a:ext cx="0" cy="222455"/>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endCxn id="16" idx="0"/>
          </p:cNvCxnSpPr>
          <p:nvPr/>
        </p:nvCxnSpPr>
        <p:spPr>
          <a:xfrm>
            <a:off x="2825991" y="1267947"/>
            <a:ext cx="0" cy="319638"/>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a:endCxn id="17" idx="0"/>
          </p:cNvCxnSpPr>
          <p:nvPr/>
        </p:nvCxnSpPr>
        <p:spPr>
          <a:xfrm>
            <a:off x="4452984" y="1365133"/>
            <a:ext cx="0" cy="222452"/>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868852" y="1058862"/>
            <a:ext cx="2951620" cy="3786013"/>
            <a:chOff x="5916706" y="8709"/>
            <a:chExt cx="3600663" cy="5184953"/>
          </a:xfrm>
        </p:grpSpPr>
        <p:grpSp>
          <p:nvGrpSpPr>
            <p:cNvPr id="2" name="Group 1"/>
            <p:cNvGrpSpPr/>
            <p:nvPr/>
          </p:nvGrpSpPr>
          <p:grpSpPr>
            <a:xfrm>
              <a:off x="5916706" y="8709"/>
              <a:ext cx="3600663" cy="5184953"/>
              <a:chOff x="5916706" y="8709"/>
              <a:chExt cx="3600663" cy="5184953"/>
            </a:xfrm>
          </p:grpSpPr>
          <p:pic>
            <p:nvPicPr>
              <p:cNvPr id="4" name="Picture 3">
                <a:extLst>
                  <a:ext uri="{FF2B5EF4-FFF2-40B4-BE49-F238E27FC236}">
                    <a16:creationId xmlns:a16="http://schemas.microsoft.com/office/drawing/2014/main" id="{1D901A3D-B897-4D77-B6B0-531E8C6FC896}"/>
                  </a:ext>
                </a:extLst>
              </p:cNvPr>
              <p:cNvPicPr/>
              <p:nvPr/>
            </p:nvPicPr>
            <p:blipFill>
              <a:blip r:embed="rId2" cstate="screen">
                <a:extLst>
                  <a:ext uri="{28A0092B-C50C-407E-A947-70E740481C1C}">
                    <a14:useLocalDpi xmlns:a14="http://schemas.microsoft.com/office/drawing/2010/main"/>
                  </a:ext>
                </a:extLst>
              </a:blip>
              <a:stretch>
                <a:fillRect/>
              </a:stretch>
            </p:blipFill>
            <p:spPr>
              <a:xfrm>
                <a:off x="5916706" y="8709"/>
                <a:ext cx="3227294" cy="2530095"/>
              </a:xfrm>
              <a:prstGeom prst="rect">
                <a:avLst/>
              </a:prstGeom>
            </p:spPr>
          </p:pic>
          <p:pic>
            <p:nvPicPr>
              <p:cNvPr id="5" name="Picture 4">
                <a:extLst>
                  <a:ext uri="{FF2B5EF4-FFF2-40B4-BE49-F238E27FC236}">
                    <a16:creationId xmlns:a16="http://schemas.microsoft.com/office/drawing/2014/main" id="{12C2D667-A8CA-495D-8846-6E90B85674D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916706" y="2893806"/>
                <a:ext cx="3227294" cy="2249693"/>
              </a:xfrm>
              <a:prstGeom prst="rect">
                <a:avLst/>
              </a:prstGeom>
            </p:spPr>
          </p:pic>
          <p:sp>
            <p:nvSpPr>
              <p:cNvPr id="12" name="Down Arrow 11"/>
              <p:cNvSpPr/>
              <p:nvPr/>
            </p:nvSpPr>
            <p:spPr>
              <a:xfrm>
                <a:off x="7261412" y="2538804"/>
                <a:ext cx="591670" cy="35500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00" kern="0">
                  <a:solidFill>
                    <a:prstClr val="white"/>
                  </a:solidFill>
                  <a:sym typeface="Arial"/>
                  <a:rtl val="0"/>
                </a:endParaRPr>
              </a:p>
            </p:txBody>
          </p:sp>
          <p:sp>
            <p:nvSpPr>
              <p:cNvPr id="24" name="Rectangle 23"/>
              <p:cNvSpPr/>
              <p:nvPr/>
            </p:nvSpPr>
            <p:spPr>
              <a:xfrm>
                <a:off x="8770630" y="4791925"/>
                <a:ext cx="746739" cy="401737"/>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1000" kern="0" dirty="0">
                    <a:solidFill>
                      <a:schemeClr val="tx1"/>
                    </a:solidFill>
                    <a:ea typeface="Fujitsu Sans" charset="0"/>
                    <a:cs typeface="Fujitsu Sans" charset="0"/>
                    <a:sym typeface="Arial"/>
                    <a:rtl val="0"/>
                  </a:rPr>
                  <a:t>Alerts</a:t>
                </a:r>
              </a:p>
            </p:txBody>
          </p:sp>
        </p:grpSp>
        <p:sp>
          <p:nvSpPr>
            <p:cNvPr id="14" name="Rectangle 13"/>
            <p:cNvSpPr/>
            <p:nvPr/>
          </p:nvSpPr>
          <p:spPr>
            <a:xfrm>
              <a:off x="5916706" y="2893806"/>
              <a:ext cx="2065468" cy="24947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1000" kern="0" dirty="0">
                  <a:solidFill>
                    <a:schemeClr val="tx1"/>
                  </a:solidFill>
                  <a:sym typeface="Arial"/>
                  <a:rtl val="0"/>
                </a:rPr>
                <a:t>TO-BE</a:t>
              </a:r>
            </a:p>
          </p:txBody>
        </p:sp>
        <p:sp>
          <p:nvSpPr>
            <p:cNvPr id="13" name="Rectangle 12"/>
            <p:cNvSpPr/>
            <p:nvPr/>
          </p:nvSpPr>
          <p:spPr>
            <a:xfrm>
              <a:off x="5916706" y="8710"/>
              <a:ext cx="2065468" cy="249474"/>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US" sz="1000" kern="0">
                  <a:solidFill>
                    <a:schemeClr val="tx1"/>
                  </a:solidFill>
                  <a:sym typeface="Arial"/>
                  <a:rtl val="0"/>
                </a:rPr>
                <a:t>AS-IS</a:t>
              </a:r>
              <a:endParaRPr lang="en-US" sz="1000" kern="0" dirty="0">
                <a:solidFill>
                  <a:schemeClr val="tx1"/>
                </a:solidFill>
                <a:sym typeface="Arial"/>
                <a:rtl val="0"/>
              </a:endParaRPr>
            </a:p>
          </p:txBody>
        </p:sp>
      </p:grpSp>
      <p:sp>
        <p:nvSpPr>
          <p:cNvPr id="8" name="Text Placeholder 1"/>
          <p:cNvSpPr txBox="1">
            <a:spLocks/>
          </p:cNvSpPr>
          <p:nvPr/>
        </p:nvSpPr>
        <p:spPr>
          <a:xfrm>
            <a:off x="324001" y="1058864"/>
            <a:ext cx="4869212" cy="410940"/>
          </a:xfrm>
          <a:prstGeom prst="rect">
            <a:avLst/>
          </a:prstGeom>
          <a:solidFill>
            <a:schemeClr val="bg1">
              <a:lumMod val="85000"/>
            </a:schemeClr>
          </a:solidFill>
          <a:ln>
            <a:noFill/>
          </a:ln>
        </p:spPr>
        <p:style>
          <a:lnRef idx="2">
            <a:schemeClr val="accent2"/>
          </a:lnRef>
          <a:fillRef idx="1">
            <a:schemeClr val="lt1"/>
          </a:fillRef>
          <a:effectRef idx="0">
            <a:schemeClr val="accent2"/>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685783">
              <a:buNone/>
            </a:pPr>
            <a:r>
              <a:rPr lang="en-US" sz="1000" dirty="0">
                <a:solidFill>
                  <a:prstClr val="black"/>
                </a:solidFill>
                <a:latin typeface="+mn-lt"/>
                <a:sym typeface="Arial"/>
                <a:rtl val="0"/>
              </a:rPr>
              <a:t>Key components to planning a successful transition to the digital distribution architecture</a:t>
            </a:r>
          </a:p>
        </p:txBody>
      </p:sp>
      <p:sp>
        <p:nvSpPr>
          <p:cNvPr id="22" name="Rectangle 21">
            <a:extLst>
              <a:ext uri="{FF2B5EF4-FFF2-40B4-BE49-F238E27FC236}">
                <a16:creationId xmlns:a16="http://schemas.microsoft.com/office/drawing/2014/main" id="{39071C18-5067-46E7-A9CA-1736AA0C6DE2}"/>
              </a:ext>
            </a:extLst>
          </p:cNvPr>
          <p:cNvSpPr/>
          <p:nvPr/>
        </p:nvSpPr>
        <p:spPr bwMode="auto">
          <a:xfrm>
            <a:off x="539440" y="4948080"/>
            <a:ext cx="576080" cy="1867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IN" sz="10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3881778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94B5-ADE5-449D-972A-E1E7561046A8}"/>
              </a:ext>
            </a:extLst>
          </p:cNvPr>
          <p:cNvSpPr>
            <a:spLocks noGrp="1"/>
          </p:cNvSpPr>
          <p:nvPr>
            <p:ph type="title"/>
          </p:nvPr>
        </p:nvSpPr>
        <p:spPr>
          <a:xfrm>
            <a:off x="324000" y="367273"/>
            <a:ext cx="7537450" cy="369322"/>
          </a:xfrm>
        </p:spPr>
        <p:txBody>
          <a:bodyPr/>
          <a:lstStyle/>
          <a:p>
            <a:r>
              <a:rPr lang="en-US" dirty="0"/>
              <a:t>KEY OUTCOMES &amp; VALUE OF THE PROJECT</a:t>
            </a:r>
            <a:endParaRPr lang="en-IN" dirty="0"/>
          </a:p>
        </p:txBody>
      </p:sp>
      <p:sp>
        <p:nvSpPr>
          <p:cNvPr id="4" name="Freeform: Shape 3">
            <a:extLst>
              <a:ext uri="{FF2B5EF4-FFF2-40B4-BE49-F238E27FC236}">
                <a16:creationId xmlns:a16="http://schemas.microsoft.com/office/drawing/2014/main" id="{01AA536C-8EF7-41A3-A120-42208922628D}"/>
              </a:ext>
            </a:extLst>
          </p:cNvPr>
          <p:cNvSpPr/>
          <p:nvPr/>
        </p:nvSpPr>
        <p:spPr>
          <a:xfrm>
            <a:off x="323850" y="1058863"/>
            <a:ext cx="1528111" cy="583287"/>
          </a:xfrm>
          <a:custGeom>
            <a:avLst/>
            <a:gdLst>
              <a:gd name="connsiteX0" fmla="*/ 0 w 1414382"/>
              <a:gd name="connsiteY0" fmla="*/ 0 h 379038"/>
              <a:gd name="connsiteX1" fmla="*/ 1414382 w 1414382"/>
              <a:gd name="connsiteY1" fmla="*/ 0 h 379038"/>
              <a:gd name="connsiteX2" fmla="*/ 1414382 w 1414382"/>
              <a:gd name="connsiteY2" fmla="*/ 379038 h 379038"/>
              <a:gd name="connsiteX3" fmla="*/ 0 w 1414382"/>
              <a:gd name="connsiteY3" fmla="*/ 379038 h 379038"/>
              <a:gd name="connsiteX4" fmla="*/ 0 w 1414382"/>
              <a:gd name="connsiteY4" fmla="*/ 0 h 37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379038">
                <a:moveTo>
                  <a:pt x="0" y="0"/>
                </a:moveTo>
                <a:lnTo>
                  <a:pt x="1414382" y="0"/>
                </a:lnTo>
                <a:lnTo>
                  <a:pt x="1414382" y="379038"/>
                </a:lnTo>
                <a:lnTo>
                  <a:pt x="0" y="379038"/>
                </a:lnTo>
                <a:lnTo>
                  <a:pt x="0" y="0"/>
                </a:lnTo>
                <a:close/>
              </a:path>
            </a:pathLst>
          </a:custGeom>
          <a:solidFill>
            <a:schemeClr val="accent1"/>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IN" sz="1200" b="1" kern="1200" dirty="0">
                <a:solidFill>
                  <a:schemeClr val="bg1"/>
                </a:solidFill>
                <a:cs typeface="Arial" panose="020B0604020202020204" pitchFamily="34" charset="0"/>
              </a:rPr>
              <a:t>Member Management </a:t>
            </a:r>
          </a:p>
        </p:txBody>
      </p:sp>
      <p:sp>
        <p:nvSpPr>
          <p:cNvPr id="8" name="Freeform: Shape 7">
            <a:extLst>
              <a:ext uri="{FF2B5EF4-FFF2-40B4-BE49-F238E27FC236}">
                <a16:creationId xmlns:a16="http://schemas.microsoft.com/office/drawing/2014/main" id="{655862C6-9F4C-4D40-BF81-C3B13FAE32FC}"/>
              </a:ext>
            </a:extLst>
          </p:cNvPr>
          <p:cNvSpPr/>
          <p:nvPr/>
        </p:nvSpPr>
        <p:spPr>
          <a:xfrm>
            <a:off x="323850" y="1642150"/>
            <a:ext cx="1528111" cy="2369760"/>
          </a:xfrm>
          <a:custGeom>
            <a:avLst/>
            <a:gdLst>
              <a:gd name="connsiteX0" fmla="*/ 0 w 1414382"/>
              <a:gd name="connsiteY0" fmla="*/ 0 h 1539945"/>
              <a:gd name="connsiteX1" fmla="*/ 1414382 w 1414382"/>
              <a:gd name="connsiteY1" fmla="*/ 0 h 1539945"/>
              <a:gd name="connsiteX2" fmla="*/ 1414382 w 1414382"/>
              <a:gd name="connsiteY2" fmla="*/ 1539945 h 1539945"/>
              <a:gd name="connsiteX3" fmla="*/ 0 w 1414382"/>
              <a:gd name="connsiteY3" fmla="*/ 1539945 h 1539945"/>
              <a:gd name="connsiteX4" fmla="*/ 0 w 1414382"/>
              <a:gd name="connsiteY4" fmla="*/ 0 h 153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1539945">
                <a:moveTo>
                  <a:pt x="0" y="0"/>
                </a:moveTo>
                <a:lnTo>
                  <a:pt x="1414382" y="0"/>
                </a:lnTo>
                <a:lnTo>
                  <a:pt x="1414382" y="1539945"/>
                </a:lnTo>
                <a:lnTo>
                  <a:pt x="0" y="1539945"/>
                </a:lnTo>
                <a:lnTo>
                  <a:pt x="0" y="0"/>
                </a:lnTo>
                <a:close/>
              </a:path>
            </a:pathLst>
          </a:custGeom>
          <a:solidFill>
            <a:schemeClr val="accent1">
              <a:lumMod val="60000"/>
              <a:lumOff val="40000"/>
              <a:alpha val="90000"/>
            </a:scheme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24 x 7 Helpdesk</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Migration, Commissioning, Decommissioning</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Service provider management &amp; governance</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Hands &amp; feet support on field</a:t>
            </a:r>
          </a:p>
        </p:txBody>
      </p:sp>
      <p:sp>
        <p:nvSpPr>
          <p:cNvPr id="9" name="Freeform: Shape 8">
            <a:extLst>
              <a:ext uri="{FF2B5EF4-FFF2-40B4-BE49-F238E27FC236}">
                <a16:creationId xmlns:a16="http://schemas.microsoft.com/office/drawing/2014/main" id="{1CAE0081-7676-44D6-8ABF-4BEBED86EAE2}"/>
              </a:ext>
            </a:extLst>
          </p:cNvPr>
          <p:cNvSpPr/>
          <p:nvPr/>
        </p:nvSpPr>
        <p:spPr>
          <a:xfrm>
            <a:off x="2065897" y="1058863"/>
            <a:ext cx="1528111" cy="583287"/>
          </a:xfrm>
          <a:custGeom>
            <a:avLst/>
            <a:gdLst>
              <a:gd name="connsiteX0" fmla="*/ 0 w 1414382"/>
              <a:gd name="connsiteY0" fmla="*/ 0 h 379038"/>
              <a:gd name="connsiteX1" fmla="*/ 1414382 w 1414382"/>
              <a:gd name="connsiteY1" fmla="*/ 0 h 379038"/>
              <a:gd name="connsiteX2" fmla="*/ 1414382 w 1414382"/>
              <a:gd name="connsiteY2" fmla="*/ 379038 h 379038"/>
              <a:gd name="connsiteX3" fmla="*/ 0 w 1414382"/>
              <a:gd name="connsiteY3" fmla="*/ 379038 h 379038"/>
              <a:gd name="connsiteX4" fmla="*/ 0 w 1414382"/>
              <a:gd name="connsiteY4" fmla="*/ 0 h 37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379038">
                <a:moveTo>
                  <a:pt x="0" y="0"/>
                </a:moveTo>
                <a:lnTo>
                  <a:pt x="1414382" y="0"/>
                </a:lnTo>
                <a:lnTo>
                  <a:pt x="1414382" y="379038"/>
                </a:lnTo>
                <a:lnTo>
                  <a:pt x="0" y="379038"/>
                </a:lnTo>
                <a:lnTo>
                  <a:pt x="0" y="0"/>
                </a:lnTo>
                <a:close/>
              </a:path>
            </a:pathLst>
          </a:custGeom>
          <a:solidFill>
            <a:schemeClr val="accent2"/>
          </a:solidFill>
          <a:ln>
            <a:noFill/>
          </a:ln>
        </p:spPr>
        <p:style>
          <a:lnRef idx="2">
            <a:schemeClr val="accent5">
              <a:hueOff val="-2470264"/>
              <a:satOff val="10016"/>
              <a:lumOff val="1324"/>
              <a:alphaOff val="0"/>
            </a:schemeClr>
          </a:lnRef>
          <a:fillRef idx="1">
            <a:schemeClr val="accent5">
              <a:hueOff val="-2470264"/>
              <a:satOff val="10016"/>
              <a:lumOff val="1324"/>
              <a:alphaOff val="0"/>
            </a:schemeClr>
          </a:fillRef>
          <a:effectRef idx="0">
            <a:schemeClr val="accent5">
              <a:hueOff val="-2470264"/>
              <a:satOff val="10016"/>
              <a:lumOff val="1324"/>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IN" sz="1200" b="1" kern="1200" dirty="0">
                <a:solidFill>
                  <a:schemeClr val="bg1"/>
                </a:solidFill>
                <a:cs typeface="Arial" panose="020B0604020202020204" pitchFamily="34" charset="0"/>
              </a:rPr>
              <a:t>Network &amp; Security Operations</a:t>
            </a:r>
          </a:p>
        </p:txBody>
      </p:sp>
      <p:sp>
        <p:nvSpPr>
          <p:cNvPr id="10" name="Freeform: Shape 9">
            <a:extLst>
              <a:ext uri="{FF2B5EF4-FFF2-40B4-BE49-F238E27FC236}">
                <a16:creationId xmlns:a16="http://schemas.microsoft.com/office/drawing/2014/main" id="{B9D80E45-D627-4C68-9768-5FDDC0BEA7CB}"/>
              </a:ext>
            </a:extLst>
          </p:cNvPr>
          <p:cNvSpPr/>
          <p:nvPr/>
        </p:nvSpPr>
        <p:spPr>
          <a:xfrm>
            <a:off x="2065897" y="1642150"/>
            <a:ext cx="1528111" cy="2369760"/>
          </a:xfrm>
          <a:custGeom>
            <a:avLst/>
            <a:gdLst>
              <a:gd name="connsiteX0" fmla="*/ 0 w 1414382"/>
              <a:gd name="connsiteY0" fmla="*/ 0 h 1539945"/>
              <a:gd name="connsiteX1" fmla="*/ 1414382 w 1414382"/>
              <a:gd name="connsiteY1" fmla="*/ 0 h 1539945"/>
              <a:gd name="connsiteX2" fmla="*/ 1414382 w 1414382"/>
              <a:gd name="connsiteY2" fmla="*/ 1539945 h 1539945"/>
              <a:gd name="connsiteX3" fmla="*/ 0 w 1414382"/>
              <a:gd name="connsiteY3" fmla="*/ 1539945 h 1539945"/>
              <a:gd name="connsiteX4" fmla="*/ 0 w 1414382"/>
              <a:gd name="connsiteY4" fmla="*/ 0 h 153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1539945">
                <a:moveTo>
                  <a:pt x="0" y="0"/>
                </a:moveTo>
                <a:lnTo>
                  <a:pt x="1414382" y="0"/>
                </a:lnTo>
                <a:lnTo>
                  <a:pt x="1414382" y="1539945"/>
                </a:lnTo>
                <a:lnTo>
                  <a:pt x="0" y="1539945"/>
                </a:lnTo>
                <a:lnTo>
                  <a:pt x="0" y="0"/>
                </a:lnTo>
                <a:close/>
              </a:path>
            </a:pathLst>
          </a:custGeom>
          <a:solidFill>
            <a:schemeClr val="accent2">
              <a:lumMod val="60000"/>
              <a:lumOff val="40000"/>
              <a:alpha val="90000"/>
            </a:schemeClr>
          </a:solidFill>
          <a:ln>
            <a:noFill/>
          </a:ln>
        </p:spPr>
        <p:style>
          <a:lnRef idx="2">
            <a:schemeClr val="accent5">
              <a:tint val="40000"/>
              <a:alpha val="90000"/>
              <a:hueOff val="-2557192"/>
              <a:satOff val="11037"/>
              <a:lumOff val="515"/>
              <a:alphaOff val="0"/>
            </a:schemeClr>
          </a:lnRef>
          <a:fillRef idx="1">
            <a:schemeClr val="accent5">
              <a:tint val="40000"/>
              <a:alpha val="90000"/>
              <a:hueOff val="-2557192"/>
              <a:satOff val="11037"/>
              <a:lumOff val="515"/>
              <a:alphaOff val="0"/>
            </a:schemeClr>
          </a:fillRef>
          <a:effectRef idx="0">
            <a:schemeClr val="accent5">
              <a:tint val="40000"/>
              <a:alpha val="90000"/>
              <a:hueOff val="-2557192"/>
              <a:satOff val="11037"/>
              <a:lumOff val="515"/>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Setup a NOC for 24x7x365 monitoring</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Inventory management</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Spares &amp; Support</a:t>
            </a: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dirty="0">
                <a:solidFill>
                  <a:srgbClr val="595959"/>
                </a:solidFill>
                <a:cs typeface="Arial" panose="020B0604020202020204" pitchFamily="34" charset="0"/>
              </a:rPr>
              <a:t>Capacity &amp; availability management</a:t>
            </a:r>
          </a:p>
        </p:txBody>
      </p:sp>
      <p:sp>
        <p:nvSpPr>
          <p:cNvPr id="11" name="Freeform: Shape 10">
            <a:extLst>
              <a:ext uri="{FF2B5EF4-FFF2-40B4-BE49-F238E27FC236}">
                <a16:creationId xmlns:a16="http://schemas.microsoft.com/office/drawing/2014/main" id="{56124A83-654F-43B9-A04D-B4CAC248D60E}"/>
              </a:ext>
            </a:extLst>
          </p:cNvPr>
          <p:cNvSpPr/>
          <p:nvPr/>
        </p:nvSpPr>
        <p:spPr>
          <a:xfrm>
            <a:off x="3807944" y="1058863"/>
            <a:ext cx="1528111" cy="583287"/>
          </a:xfrm>
          <a:custGeom>
            <a:avLst/>
            <a:gdLst>
              <a:gd name="connsiteX0" fmla="*/ 0 w 1414382"/>
              <a:gd name="connsiteY0" fmla="*/ 0 h 379038"/>
              <a:gd name="connsiteX1" fmla="*/ 1414382 w 1414382"/>
              <a:gd name="connsiteY1" fmla="*/ 0 h 379038"/>
              <a:gd name="connsiteX2" fmla="*/ 1414382 w 1414382"/>
              <a:gd name="connsiteY2" fmla="*/ 379038 h 379038"/>
              <a:gd name="connsiteX3" fmla="*/ 0 w 1414382"/>
              <a:gd name="connsiteY3" fmla="*/ 379038 h 379038"/>
              <a:gd name="connsiteX4" fmla="*/ 0 w 1414382"/>
              <a:gd name="connsiteY4" fmla="*/ 0 h 37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379038">
                <a:moveTo>
                  <a:pt x="0" y="0"/>
                </a:moveTo>
                <a:lnTo>
                  <a:pt x="1414382" y="0"/>
                </a:lnTo>
                <a:lnTo>
                  <a:pt x="1414382" y="379038"/>
                </a:lnTo>
                <a:lnTo>
                  <a:pt x="0" y="379038"/>
                </a:lnTo>
                <a:lnTo>
                  <a:pt x="0" y="0"/>
                </a:lnTo>
                <a:close/>
              </a:path>
            </a:pathLst>
          </a:custGeom>
          <a:solidFill>
            <a:schemeClr val="accent4"/>
          </a:solidFill>
          <a:ln>
            <a:noFill/>
          </a:ln>
        </p:spPr>
        <p:style>
          <a:lnRef idx="2">
            <a:schemeClr val="accent5">
              <a:hueOff val="-4940529"/>
              <a:satOff val="20032"/>
              <a:lumOff val="2647"/>
              <a:alphaOff val="0"/>
            </a:schemeClr>
          </a:lnRef>
          <a:fillRef idx="1">
            <a:schemeClr val="accent5">
              <a:hueOff val="-4940529"/>
              <a:satOff val="20032"/>
              <a:lumOff val="2647"/>
              <a:alphaOff val="0"/>
            </a:schemeClr>
          </a:fillRef>
          <a:effectRef idx="0">
            <a:schemeClr val="accent5">
              <a:hueOff val="-4940529"/>
              <a:satOff val="20032"/>
              <a:lumOff val="2647"/>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IN" sz="1200" b="1" kern="1200">
                <a:solidFill>
                  <a:schemeClr val="bg1"/>
                </a:solidFill>
                <a:cs typeface="Arial" panose="020B0604020202020204" pitchFamily="34" charset="0"/>
              </a:rPr>
              <a:t> Security Operations</a:t>
            </a:r>
            <a:endParaRPr lang="en-IN" sz="1200" b="1" kern="1200" dirty="0">
              <a:solidFill>
                <a:schemeClr val="bg1"/>
              </a:solidFill>
              <a:cs typeface="Arial" panose="020B0604020202020204" pitchFamily="34" charset="0"/>
            </a:endParaRPr>
          </a:p>
        </p:txBody>
      </p:sp>
      <p:sp>
        <p:nvSpPr>
          <p:cNvPr id="12" name="Freeform: Shape 11">
            <a:extLst>
              <a:ext uri="{FF2B5EF4-FFF2-40B4-BE49-F238E27FC236}">
                <a16:creationId xmlns:a16="http://schemas.microsoft.com/office/drawing/2014/main" id="{2BF9F7A8-1DD0-4317-ACC7-501907C382C8}"/>
              </a:ext>
            </a:extLst>
          </p:cNvPr>
          <p:cNvSpPr/>
          <p:nvPr/>
        </p:nvSpPr>
        <p:spPr>
          <a:xfrm>
            <a:off x="3807944" y="1642150"/>
            <a:ext cx="1528111" cy="2369760"/>
          </a:xfrm>
          <a:custGeom>
            <a:avLst/>
            <a:gdLst>
              <a:gd name="connsiteX0" fmla="*/ 0 w 1414382"/>
              <a:gd name="connsiteY0" fmla="*/ 0 h 1539945"/>
              <a:gd name="connsiteX1" fmla="*/ 1414382 w 1414382"/>
              <a:gd name="connsiteY1" fmla="*/ 0 h 1539945"/>
              <a:gd name="connsiteX2" fmla="*/ 1414382 w 1414382"/>
              <a:gd name="connsiteY2" fmla="*/ 1539945 h 1539945"/>
              <a:gd name="connsiteX3" fmla="*/ 0 w 1414382"/>
              <a:gd name="connsiteY3" fmla="*/ 1539945 h 1539945"/>
              <a:gd name="connsiteX4" fmla="*/ 0 w 1414382"/>
              <a:gd name="connsiteY4" fmla="*/ 0 h 153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1539945">
                <a:moveTo>
                  <a:pt x="0" y="0"/>
                </a:moveTo>
                <a:lnTo>
                  <a:pt x="1414382" y="0"/>
                </a:lnTo>
                <a:lnTo>
                  <a:pt x="1414382" y="1539945"/>
                </a:lnTo>
                <a:lnTo>
                  <a:pt x="0" y="1539945"/>
                </a:lnTo>
                <a:lnTo>
                  <a:pt x="0" y="0"/>
                </a:lnTo>
                <a:close/>
              </a:path>
            </a:pathLst>
          </a:custGeom>
          <a:solidFill>
            <a:schemeClr val="accent4">
              <a:lumMod val="60000"/>
              <a:lumOff val="40000"/>
              <a:alpha val="90000"/>
            </a:schemeClr>
          </a:solidFill>
          <a:ln>
            <a:noFill/>
          </a:ln>
        </p:spPr>
        <p:style>
          <a:lnRef idx="2">
            <a:schemeClr val="accent5">
              <a:tint val="40000"/>
              <a:alpha val="90000"/>
              <a:hueOff val="-5114385"/>
              <a:satOff val="22075"/>
              <a:lumOff val="1031"/>
              <a:alphaOff val="0"/>
            </a:schemeClr>
          </a:lnRef>
          <a:fillRef idx="1">
            <a:schemeClr val="accent5">
              <a:tint val="40000"/>
              <a:alpha val="90000"/>
              <a:hueOff val="-5114385"/>
              <a:satOff val="22075"/>
              <a:lumOff val="1031"/>
              <a:alphaOff val="0"/>
            </a:schemeClr>
          </a:fillRef>
          <a:effectRef idx="0">
            <a:schemeClr val="accent5">
              <a:tint val="40000"/>
              <a:alpha val="90000"/>
              <a:hueOff val="-5114385"/>
              <a:satOff val="22075"/>
              <a:lumOff val="1031"/>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Infrastructure protection</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DC Security</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Workstation Security</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Management Security</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Physical Security</a:t>
            </a:r>
            <a:endParaRPr lang="en-IN" sz="1000" kern="1200" dirty="0">
              <a:solidFill>
                <a:srgbClr val="595959"/>
              </a:solidFill>
              <a:cs typeface="Arial" panose="020B0604020202020204" pitchFamily="34" charset="0"/>
            </a:endParaRPr>
          </a:p>
        </p:txBody>
      </p:sp>
      <p:sp>
        <p:nvSpPr>
          <p:cNvPr id="13" name="Freeform: Shape 12">
            <a:extLst>
              <a:ext uri="{FF2B5EF4-FFF2-40B4-BE49-F238E27FC236}">
                <a16:creationId xmlns:a16="http://schemas.microsoft.com/office/drawing/2014/main" id="{3AF1D1D3-D3AF-46B4-88F5-AD4387836461}"/>
              </a:ext>
            </a:extLst>
          </p:cNvPr>
          <p:cNvSpPr/>
          <p:nvPr/>
        </p:nvSpPr>
        <p:spPr>
          <a:xfrm>
            <a:off x="5549992" y="1058863"/>
            <a:ext cx="1528111" cy="583287"/>
          </a:xfrm>
          <a:custGeom>
            <a:avLst/>
            <a:gdLst>
              <a:gd name="connsiteX0" fmla="*/ 0 w 1414382"/>
              <a:gd name="connsiteY0" fmla="*/ 0 h 379038"/>
              <a:gd name="connsiteX1" fmla="*/ 1414382 w 1414382"/>
              <a:gd name="connsiteY1" fmla="*/ 0 h 379038"/>
              <a:gd name="connsiteX2" fmla="*/ 1414382 w 1414382"/>
              <a:gd name="connsiteY2" fmla="*/ 379038 h 379038"/>
              <a:gd name="connsiteX3" fmla="*/ 0 w 1414382"/>
              <a:gd name="connsiteY3" fmla="*/ 379038 h 379038"/>
              <a:gd name="connsiteX4" fmla="*/ 0 w 1414382"/>
              <a:gd name="connsiteY4" fmla="*/ 0 h 37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379038">
                <a:moveTo>
                  <a:pt x="0" y="0"/>
                </a:moveTo>
                <a:lnTo>
                  <a:pt x="1414382" y="0"/>
                </a:lnTo>
                <a:lnTo>
                  <a:pt x="1414382" y="379038"/>
                </a:lnTo>
                <a:lnTo>
                  <a:pt x="0" y="379038"/>
                </a:lnTo>
                <a:lnTo>
                  <a:pt x="0" y="0"/>
                </a:lnTo>
                <a:close/>
              </a:path>
            </a:pathLst>
          </a:custGeom>
          <a:solidFill>
            <a:schemeClr val="accent5"/>
          </a:solidFill>
          <a:ln>
            <a:noFill/>
          </a:ln>
        </p:spPr>
        <p:style>
          <a:lnRef idx="2">
            <a:schemeClr val="accent5">
              <a:hueOff val="-7410793"/>
              <a:satOff val="30048"/>
              <a:lumOff val="3971"/>
              <a:alphaOff val="0"/>
            </a:schemeClr>
          </a:lnRef>
          <a:fillRef idx="1">
            <a:schemeClr val="accent5">
              <a:hueOff val="-7410793"/>
              <a:satOff val="30048"/>
              <a:lumOff val="3971"/>
              <a:alphaOff val="0"/>
            </a:schemeClr>
          </a:fillRef>
          <a:effectRef idx="0">
            <a:schemeClr val="accent5">
              <a:hueOff val="-7410793"/>
              <a:satOff val="30048"/>
              <a:lumOff val="3971"/>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IN" sz="1200" b="1" kern="1200">
                <a:solidFill>
                  <a:schemeClr val="bg1"/>
                </a:solidFill>
                <a:cs typeface="Arial" panose="020B0604020202020204" pitchFamily="34" charset="0"/>
              </a:rPr>
              <a:t>Virtual PoPs</a:t>
            </a:r>
            <a:endParaRPr lang="en-IN" sz="1200" b="1" kern="1200" dirty="0">
              <a:solidFill>
                <a:schemeClr val="bg1"/>
              </a:solidFill>
              <a:cs typeface="Arial" panose="020B0604020202020204" pitchFamily="34" charset="0"/>
            </a:endParaRPr>
          </a:p>
        </p:txBody>
      </p:sp>
      <p:sp>
        <p:nvSpPr>
          <p:cNvPr id="14" name="Freeform: Shape 13">
            <a:extLst>
              <a:ext uri="{FF2B5EF4-FFF2-40B4-BE49-F238E27FC236}">
                <a16:creationId xmlns:a16="http://schemas.microsoft.com/office/drawing/2014/main" id="{9C87C479-326D-4CA0-908A-34F85458871E}"/>
              </a:ext>
            </a:extLst>
          </p:cNvPr>
          <p:cNvSpPr/>
          <p:nvPr/>
        </p:nvSpPr>
        <p:spPr>
          <a:xfrm>
            <a:off x="5549992" y="1642150"/>
            <a:ext cx="1528111" cy="2369760"/>
          </a:xfrm>
          <a:custGeom>
            <a:avLst/>
            <a:gdLst>
              <a:gd name="connsiteX0" fmla="*/ 0 w 1414382"/>
              <a:gd name="connsiteY0" fmla="*/ 0 h 1539945"/>
              <a:gd name="connsiteX1" fmla="*/ 1414382 w 1414382"/>
              <a:gd name="connsiteY1" fmla="*/ 0 h 1539945"/>
              <a:gd name="connsiteX2" fmla="*/ 1414382 w 1414382"/>
              <a:gd name="connsiteY2" fmla="*/ 1539945 h 1539945"/>
              <a:gd name="connsiteX3" fmla="*/ 0 w 1414382"/>
              <a:gd name="connsiteY3" fmla="*/ 1539945 h 1539945"/>
              <a:gd name="connsiteX4" fmla="*/ 0 w 1414382"/>
              <a:gd name="connsiteY4" fmla="*/ 0 h 153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1539945">
                <a:moveTo>
                  <a:pt x="0" y="0"/>
                </a:moveTo>
                <a:lnTo>
                  <a:pt x="1414382" y="0"/>
                </a:lnTo>
                <a:lnTo>
                  <a:pt x="1414382" y="1539945"/>
                </a:lnTo>
                <a:lnTo>
                  <a:pt x="0" y="1539945"/>
                </a:lnTo>
                <a:lnTo>
                  <a:pt x="0" y="0"/>
                </a:lnTo>
                <a:close/>
              </a:path>
            </a:pathLst>
          </a:custGeom>
          <a:solidFill>
            <a:schemeClr val="accent5">
              <a:lumMod val="60000"/>
              <a:lumOff val="40000"/>
              <a:alpha val="90000"/>
            </a:schemeClr>
          </a:solidFill>
          <a:ln>
            <a:noFill/>
          </a:ln>
        </p:spPr>
        <p:style>
          <a:lnRef idx="2">
            <a:schemeClr val="accent5">
              <a:tint val="40000"/>
              <a:alpha val="90000"/>
              <a:hueOff val="-7671577"/>
              <a:satOff val="33112"/>
              <a:lumOff val="1546"/>
              <a:alphaOff val="0"/>
            </a:schemeClr>
          </a:lnRef>
          <a:fillRef idx="1">
            <a:schemeClr val="accent5">
              <a:tint val="40000"/>
              <a:alpha val="90000"/>
              <a:hueOff val="-7671577"/>
              <a:satOff val="33112"/>
              <a:lumOff val="1546"/>
              <a:alphaOff val="0"/>
            </a:schemeClr>
          </a:fillRef>
          <a:effectRef idx="0">
            <a:schemeClr val="accent5">
              <a:tint val="40000"/>
              <a:alpha val="90000"/>
              <a:hueOff val="-7671577"/>
              <a:satOff val="33112"/>
              <a:lumOff val="1546"/>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Leverage Sify’s network to redefine NSE’s operations</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Flexibility, innovation, agility of operations</a:t>
            </a:r>
            <a:endParaRPr lang="en-IN" sz="1000" kern="1200" dirty="0">
              <a:solidFill>
                <a:srgbClr val="595959"/>
              </a:solidFill>
              <a:cs typeface="Arial" panose="020B0604020202020204" pitchFamily="34" charset="0"/>
            </a:endParaRPr>
          </a:p>
        </p:txBody>
      </p:sp>
      <p:sp>
        <p:nvSpPr>
          <p:cNvPr id="15" name="Freeform: Shape 14">
            <a:extLst>
              <a:ext uri="{FF2B5EF4-FFF2-40B4-BE49-F238E27FC236}">
                <a16:creationId xmlns:a16="http://schemas.microsoft.com/office/drawing/2014/main" id="{53D21240-C194-4B94-A1E8-987E75498F57}"/>
              </a:ext>
            </a:extLst>
          </p:cNvPr>
          <p:cNvSpPr/>
          <p:nvPr/>
        </p:nvSpPr>
        <p:spPr>
          <a:xfrm>
            <a:off x="7292039" y="1058863"/>
            <a:ext cx="1528111" cy="583287"/>
          </a:xfrm>
          <a:custGeom>
            <a:avLst/>
            <a:gdLst>
              <a:gd name="connsiteX0" fmla="*/ 0 w 1414382"/>
              <a:gd name="connsiteY0" fmla="*/ 0 h 379038"/>
              <a:gd name="connsiteX1" fmla="*/ 1414382 w 1414382"/>
              <a:gd name="connsiteY1" fmla="*/ 0 h 379038"/>
              <a:gd name="connsiteX2" fmla="*/ 1414382 w 1414382"/>
              <a:gd name="connsiteY2" fmla="*/ 379038 h 379038"/>
              <a:gd name="connsiteX3" fmla="*/ 0 w 1414382"/>
              <a:gd name="connsiteY3" fmla="*/ 379038 h 379038"/>
              <a:gd name="connsiteX4" fmla="*/ 0 w 1414382"/>
              <a:gd name="connsiteY4" fmla="*/ 0 h 379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379038">
                <a:moveTo>
                  <a:pt x="0" y="0"/>
                </a:moveTo>
                <a:lnTo>
                  <a:pt x="1414382" y="0"/>
                </a:lnTo>
                <a:lnTo>
                  <a:pt x="1414382" y="379038"/>
                </a:lnTo>
                <a:lnTo>
                  <a:pt x="0" y="379038"/>
                </a:lnTo>
                <a:lnTo>
                  <a:pt x="0" y="0"/>
                </a:lnTo>
                <a:close/>
              </a:path>
            </a:pathLst>
          </a:custGeom>
          <a:solidFill>
            <a:schemeClr val="accent6"/>
          </a:solidFill>
          <a:ln>
            <a:noFill/>
          </a:ln>
        </p:spPr>
        <p:style>
          <a:lnRef idx="2">
            <a:schemeClr val="accent5">
              <a:hueOff val="-9881058"/>
              <a:satOff val="40064"/>
              <a:lumOff val="5294"/>
              <a:alphaOff val="0"/>
            </a:schemeClr>
          </a:lnRef>
          <a:fillRef idx="1">
            <a:schemeClr val="accent5">
              <a:hueOff val="-9881058"/>
              <a:satOff val="40064"/>
              <a:lumOff val="5294"/>
              <a:alphaOff val="0"/>
            </a:schemeClr>
          </a:fillRef>
          <a:effectRef idx="0">
            <a:schemeClr val="accent5">
              <a:hueOff val="-9881058"/>
              <a:satOff val="40064"/>
              <a:lumOff val="5294"/>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IN" sz="1200" b="1" kern="1200" dirty="0">
                <a:solidFill>
                  <a:schemeClr val="bg1"/>
                </a:solidFill>
                <a:cs typeface="Arial" panose="020B0604020202020204" pitchFamily="34" charset="0"/>
              </a:rPr>
              <a:t>Live Migration</a:t>
            </a:r>
          </a:p>
        </p:txBody>
      </p:sp>
      <p:sp>
        <p:nvSpPr>
          <p:cNvPr id="16" name="Freeform: Shape 15">
            <a:extLst>
              <a:ext uri="{FF2B5EF4-FFF2-40B4-BE49-F238E27FC236}">
                <a16:creationId xmlns:a16="http://schemas.microsoft.com/office/drawing/2014/main" id="{4D4457C4-7212-452F-ABFE-F33E35DE2DD4}"/>
              </a:ext>
            </a:extLst>
          </p:cNvPr>
          <p:cNvSpPr/>
          <p:nvPr/>
        </p:nvSpPr>
        <p:spPr>
          <a:xfrm>
            <a:off x="7292039" y="1642150"/>
            <a:ext cx="1528111" cy="2369760"/>
          </a:xfrm>
          <a:custGeom>
            <a:avLst/>
            <a:gdLst>
              <a:gd name="connsiteX0" fmla="*/ 0 w 1414382"/>
              <a:gd name="connsiteY0" fmla="*/ 0 h 1539945"/>
              <a:gd name="connsiteX1" fmla="*/ 1414382 w 1414382"/>
              <a:gd name="connsiteY1" fmla="*/ 0 h 1539945"/>
              <a:gd name="connsiteX2" fmla="*/ 1414382 w 1414382"/>
              <a:gd name="connsiteY2" fmla="*/ 1539945 h 1539945"/>
              <a:gd name="connsiteX3" fmla="*/ 0 w 1414382"/>
              <a:gd name="connsiteY3" fmla="*/ 1539945 h 1539945"/>
              <a:gd name="connsiteX4" fmla="*/ 0 w 1414382"/>
              <a:gd name="connsiteY4" fmla="*/ 0 h 153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382" h="1539945">
                <a:moveTo>
                  <a:pt x="0" y="0"/>
                </a:moveTo>
                <a:lnTo>
                  <a:pt x="1414382" y="0"/>
                </a:lnTo>
                <a:lnTo>
                  <a:pt x="1414382" y="1539945"/>
                </a:lnTo>
                <a:lnTo>
                  <a:pt x="0" y="1539945"/>
                </a:lnTo>
                <a:lnTo>
                  <a:pt x="0" y="0"/>
                </a:lnTo>
                <a:close/>
              </a:path>
            </a:pathLst>
          </a:custGeom>
          <a:ln>
            <a:noFill/>
          </a:ln>
        </p:spPr>
        <p:style>
          <a:lnRef idx="2">
            <a:schemeClr val="accent5">
              <a:tint val="40000"/>
              <a:alpha val="90000"/>
              <a:hueOff val="-10228770"/>
              <a:satOff val="44150"/>
              <a:lumOff val="2062"/>
              <a:alphaOff val="0"/>
            </a:schemeClr>
          </a:lnRef>
          <a:fillRef idx="1">
            <a:schemeClr val="accent5">
              <a:tint val="40000"/>
              <a:alpha val="90000"/>
              <a:hueOff val="-10228770"/>
              <a:satOff val="44150"/>
              <a:lumOff val="2062"/>
              <a:alphaOff val="0"/>
            </a:schemeClr>
          </a:fillRef>
          <a:effectRef idx="0">
            <a:schemeClr val="accent5">
              <a:tint val="40000"/>
              <a:alpha val="90000"/>
              <a:hueOff val="-10228770"/>
              <a:satOff val="44150"/>
              <a:lumOff val="2062"/>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Complex transitioning</a:t>
            </a:r>
            <a:endParaRPr lang="en-IN" sz="1000" kern="1200" dirty="0">
              <a:solidFill>
                <a:srgbClr val="595959"/>
              </a:solidFill>
              <a:cs typeface="Arial" panose="020B0604020202020204" pitchFamily="34" charset="0"/>
            </a:endParaRPr>
          </a:p>
          <a:p>
            <a:pPr marL="171450" lvl="1" indent="-171450" algn="l" defTabSz="488950">
              <a:lnSpc>
                <a:spcPct val="90000"/>
              </a:lnSpc>
              <a:spcBef>
                <a:spcPts val="600"/>
              </a:spcBef>
              <a:spcAft>
                <a:spcPct val="15000"/>
              </a:spcAft>
              <a:buFont typeface="Wingdings" panose="05000000000000000000" pitchFamily="2" charset="2"/>
              <a:buChar char="§"/>
            </a:pPr>
            <a:r>
              <a:rPr lang="en-IN" sz="1000" kern="1200">
                <a:solidFill>
                  <a:srgbClr val="595959"/>
                </a:solidFill>
                <a:cs typeface="Arial" panose="020B0604020202020204" pitchFamily="34" charset="0"/>
              </a:rPr>
              <a:t>Complete the project while the NSE network is live and conducting business</a:t>
            </a:r>
            <a:endParaRPr lang="en-IN" sz="1000" kern="1200" dirty="0">
              <a:solidFill>
                <a:srgbClr val="595959"/>
              </a:solidFill>
              <a:cs typeface="Arial" panose="020B0604020202020204" pitchFamily="34" charset="0"/>
            </a:endParaRPr>
          </a:p>
        </p:txBody>
      </p:sp>
      <p:sp>
        <p:nvSpPr>
          <p:cNvPr id="7" name="Rectangle 6">
            <a:extLst>
              <a:ext uri="{FF2B5EF4-FFF2-40B4-BE49-F238E27FC236}">
                <a16:creationId xmlns:a16="http://schemas.microsoft.com/office/drawing/2014/main" id="{655EA0D7-4A22-44EF-B505-8E61B6DD6D3A}"/>
              </a:ext>
            </a:extLst>
          </p:cNvPr>
          <p:cNvSpPr/>
          <p:nvPr/>
        </p:nvSpPr>
        <p:spPr>
          <a:xfrm>
            <a:off x="323850" y="4309807"/>
            <a:ext cx="8496300" cy="4120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rgbClr val="595959"/>
                </a:solidFill>
                <a:cs typeface="Arial" panose="020B0604020202020204" pitchFamily="34" charset="0"/>
              </a:rPr>
              <a:t>Redefine the business operations of NSE through technology innovation</a:t>
            </a:r>
          </a:p>
        </p:txBody>
      </p:sp>
      <p:sp>
        <p:nvSpPr>
          <p:cNvPr id="5" name="Rectangle 4">
            <a:extLst>
              <a:ext uri="{FF2B5EF4-FFF2-40B4-BE49-F238E27FC236}">
                <a16:creationId xmlns:a16="http://schemas.microsoft.com/office/drawing/2014/main" id="{BF0D029F-1820-4301-B63F-5716464FCE3C}"/>
              </a:ext>
            </a:extLst>
          </p:cNvPr>
          <p:cNvSpPr/>
          <p:nvPr/>
        </p:nvSpPr>
        <p:spPr bwMode="auto">
          <a:xfrm>
            <a:off x="539440" y="4948080"/>
            <a:ext cx="576080" cy="1867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IN" sz="1800" b="0" i="0" u="none" strike="noStrike" cap="none" normalizeH="0" baseline="0">
              <a:ln>
                <a:noFill/>
              </a:ln>
              <a:solidFill>
                <a:schemeClr val="tx1"/>
              </a:solidFill>
              <a:effectLst/>
              <a:latin typeface="TheSansOffice" pitchFamily="34" charset="0"/>
            </a:endParaRPr>
          </a:p>
        </p:txBody>
      </p:sp>
    </p:spTree>
    <p:extLst>
      <p:ext uri="{BB962C8B-B14F-4D97-AF65-F5344CB8AC3E}">
        <p14:creationId xmlns:p14="http://schemas.microsoft.com/office/powerpoint/2010/main" val="317259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E97B-DA64-5B46-9BD0-28D5D0289EF9}"/>
              </a:ext>
            </a:extLst>
          </p:cNvPr>
          <p:cNvSpPr>
            <a:spLocks noGrp="1"/>
          </p:cNvSpPr>
          <p:nvPr>
            <p:ph type="title"/>
          </p:nvPr>
        </p:nvSpPr>
        <p:spPr/>
        <p:txBody>
          <a:bodyPr/>
          <a:lstStyle/>
          <a:p>
            <a:r>
              <a:rPr lang="en-US" dirty="0"/>
              <a:t>Key Expectations of TSL</a:t>
            </a:r>
          </a:p>
        </p:txBody>
      </p:sp>
      <p:graphicFrame>
        <p:nvGraphicFramePr>
          <p:cNvPr id="6" name="Diagram 5">
            <a:extLst>
              <a:ext uri="{FF2B5EF4-FFF2-40B4-BE49-F238E27FC236}">
                <a16:creationId xmlns:a16="http://schemas.microsoft.com/office/drawing/2014/main" id="{DC2DBD8A-DA14-A748-9FBF-3CC605CB7EEA}"/>
              </a:ext>
            </a:extLst>
          </p:cNvPr>
          <p:cNvGraphicFramePr/>
          <p:nvPr>
            <p:extLst>
              <p:ext uri="{D42A27DB-BD31-4B8C-83A1-F6EECF244321}">
                <p14:modId xmlns:p14="http://schemas.microsoft.com/office/powerpoint/2010/main" val="81042926"/>
              </p:ext>
            </p:extLst>
          </p:nvPr>
        </p:nvGraphicFramePr>
        <p:xfrm>
          <a:off x="323850" y="1023938"/>
          <a:ext cx="84963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35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INFINET - IDRBT</a:t>
            </a:r>
          </a:p>
        </p:txBody>
      </p:sp>
    </p:spTree>
    <p:extLst>
      <p:ext uri="{BB962C8B-B14F-4D97-AF65-F5344CB8AC3E}">
        <p14:creationId xmlns:p14="http://schemas.microsoft.com/office/powerpoint/2010/main" val="63084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INFINET Network Evolution</a:t>
            </a:r>
          </a:p>
        </p:txBody>
      </p:sp>
      <p:sp>
        <p:nvSpPr>
          <p:cNvPr id="5" name="Freeform: Shape 4">
            <a:extLst>
              <a:ext uri="{FF2B5EF4-FFF2-40B4-BE49-F238E27FC236}">
                <a16:creationId xmlns:a16="http://schemas.microsoft.com/office/drawing/2014/main" id="{B171D5EB-40BA-4CD0-915C-888A04E4DC91}"/>
              </a:ext>
            </a:extLst>
          </p:cNvPr>
          <p:cNvSpPr/>
          <p:nvPr/>
        </p:nvSpPr>
        <p:spPr>
          <a:xfrm>
            <a:off x="324000" y="1419622"/>
            <a:ext cx="1922206" cy="427032"/>
          </a:xfrm>
          <a:custGeom>
            <a:avLst/>
            <a:gdLst>
              <a:gd name="connsiteX0" fmla="*/ 0 w 1877727"/>
              <a:gd name="connsiteY0" fmla="*/ 0 h 460800"/>
              <a:gd name="connsiteX1" fmla="*/ 1877727 w 1877727"/>
              <a:gd name="connsiteY1" fmla="*/ 0 h 460800"/>
              <a:gd name="connsiteX2" fmla="*/ 1877727 w 1877727"/>
              <a:gd name="connsiteY2" fmla="*/ 460800 h 460800"/>
              <a:gd name="connsiteX3" fmla="*/ 0 w 1877727"/>
              <a:gd name="connsiteY3" fmla="*/ 460800 h 460800"/>
              <a:gd name="connsiteX4" fmla="*/ 0 w 1877727"/>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460800">
                <a:moveTo>
                  <a:pt x="0" y="0"/>
                </a:moveTo>
                <a:lnTo>
                  <a:pt x="1877727" y="0"/>
                </a:lnTo>
                <a:lnTo>
                  <a:pt x="1877727" y="460800"/>
                </a:lnTo>
                <a:lnTo>
                  <a:pt x="0" y="460800"/>
                </a:lnTo>
                <a:lnTo>
                  <a:pt x="0" y="0"/>
                </a:lnTo>
                <a:close/>
              </a:path>
            </a:pathLst>
          </a:custGeom>
          <a:solidFill>
            <a:schemeClr val="accent1"/>
          </a:solidFill>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chemeClr val="bg1"/>
                </a:solidFill>
                <a:ea typeface="Fujitsu Sans" charset="0"/>
                <a:cs typeface="Arial" panose="020B0604020202020204" pitchFamily="34" charset="0"/>
              </a:rPr>
              <a:t>1.0</a:t>
            </a:r>
          </a:p>
        </p:txBody>
      </p:sp>
      <p:sp>
        <p:nvSpPr>
          <p:cNvPr id="7" name="Freeform: Shape 6">
            <a:extLst>
              <a:ext uri="{FF2B5EF4-FFF2-40B4-BE49-F238E27FC236}">
                <a16:creationId xmlns:a16="http://schemas.microsoft.com/office/drawing/2014/main" id="{47204F47-350B-472E-B3CC-B85358588717}"/>
              </a:ext>
            </a:extLst>
          </p:cNvPr>
          <p:cNvSpPr/>
          <p:nvPr/>
        </p:nvSpPr>
        <p:spPr>
          <a:xfrm>
            <a:off x="324000" y="1846654"/>
            <a:ext cx="1922206" cy="2093248"/>
          </a:xfrm>
          <a:custGeom>
            <a:avLst/>
            <a:gdLst>
              <a:gd name="connsiteX0" fmla="*/ 0 w 1877727"/>
              <a:gd name="connsiteY0" fmla="*/ 0 h 2690100"/>
              <a:gd name="connsiteX1" fmla="*/ 1877727 w 1877727"/>
              <a:gd name="connsiteY1" fmla="*/ 0 h 2690100"/>
              <a:gd name="connsiteX2" fmla="*/ 1877727 w 1877727"/>
              <a:gd name="connsiteY2" fmla="*/ 2690100 h 2690100"/>
              <a:gd name="connsiteX3" fmla="*/ 0 w 1877727"/>
              <a:gd name="connsiteY3" fmla="*/ 2690100 h 2690100"/>
              <a:gd name="connsiteX4" fmla="*/ 0 w 1877727"/>
              <a:gd name="connsiteY4" fmla="*/ 0 h 26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2690100">
                <a:moveTo>
                  <a:pt x="0" y="0"/>
                </a:moveTo>
                <a:lnTo>
                  <a:pt x="1877727" y="0"/>
                </a:lnTo>
                <a:lnTo>
                  <a:pt x="1877727" y="2690100"/>
                </a:lnTo>
                <a:lnTo>
                  <a:pt x="0" y="269010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VSAT and Leased line based network</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2000 VSATs spread over 300 cities.</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Predominantly 3 DCs</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Managed by IDRBT</a:t>
            </a:r>
          </a:p>
        </p:txBody>
      </p:sp>
      <p:sp>
        <p:nvSpPr>
          <p:cNvPr id="8" name="Freeform: Shape 7">
            <a:extLst>
              <a:ext uri="{FF2B5EF4-FFF2-40B4-BE49-F238E27FC236}">
                <a16:creationId xmlns:a16="http://schemas.microsoft.com/office/drawing/2014/main" id="{3ACF21D8-2DE2-4692-B055-7F08652BB1D2}"/>
              </a:ext>
            </a:extLst>
          </p:cNvPr>
          <p:cNvSpPr/>
          <p:nvPr/>
        </p:nvSpPr>
        <p:spPr>
          <a:xfrm>
            <a:off x="2515315" y="1419622"/>
            <a:ext cx="1922206" cy="427032"/>
          </a:xfrm>
          <a:custGeom>
            <a:avLst/>
            <a:gdLst>
              <a:gd name="connsiteX0" fmla="*/ 0 w 1877727"/>
              <a:gd name="connsiteY0" fmla="*/ 0 h 460800"/>
              <a:gd name="connsiteX1" fmla="*/ 1877727 w 1877727"/>
              <a:gd name="connsiteY1" fmla="*/ 0 h 460800"/>
              <a:gd name="connsiteX2" fmla="*/ 1877727 w 1877727"/>
              <a:gd name="connsiteY2" fmla="*/ 460800 h 460800"/>
              <a:gd name="connsiteX3" fmla="*/ 0 w 1877727"/>
              <a:gd name="connsiteY3" fmla="*/ 460800 h 460800"/>
              <a:gd name="connsiteX4" fmla="*/ 0 w 1877727"/>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460800">
                <a:moveTo>
                  <a:pt x="0" y="0"/>
                </a:moveTo>
                <a:lnTo>
                  <a:pt x="1877727" y="0"/>
                </a:lnTo>
                <a:lnTo>
                  <a:pt x="1877727" y="460800"/>
                </a:lnTo>
                <a:lnTo>
                  <a:pt x="0" y="460800"/>
                </a:lnTo>
                <a:lnTo>
                  <a:pt x="0" y="0"/>
                </a:lnTo>
                <a:close/>
              </a:path>
            </a:pathLst>
          </a:custGeom>
          <a:solidFill>
            <a:schemeClr val="accent1"/>
          </a:solidFill>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chemeClr val="bg1"/>
                </a:solidFill>
                <a:ea typeface="Fujitsu Sans" charset="0"/>
                <a:cs typeface="Arial" panose="020B0604020202020204" pitchFamily="34" charset="0"/>
              </a:rPr>
              <a:t>2.0</a:t>
            </a:r>
          </a:p>
        </p:txBody>
      </p:sp>
      <p:sp>
        <p:nvSpPr>
          <p:cNvPr id="12" name="Freeform: Shape 11">
            <a:extLst>
              <a:ext uri="{FF2B5EF4-FFF2-40B4-BE49-F238E27FC236}">
                <a16:creationId xmlns:a16="http://schemas.microsoft.com/office/drawing/2014/main" id="{5A1A3C57-BC5B-46DA-8C2F-722593111D65}"/>
              </a:ext>
            </a:extLst>
          </p:cNvPr>
          <p:cNvSpPr/>
          <p:nvPr/>
        </p:nvSpPr>
        <p:spPr>
          <a:xfrm>
            <a:off x="2515315" y="1846654"/>
            <a:ext cx="1922206" cy="2093248"/>
          </a:xfrm>
          <a:custGeom>
            <a:avLst/>
            <a:gdLst>
              <a:gd name="connsiteX0" fmla="*/ 0 w 1877727"/>
              <a:gd name="connsiteY0" fmla="*/ 0 h 2690100"/>
              <a:gd name="connsiteX1" fmla="*/ 1877727 w 1877727"/>
              <a:gd name="connsiteY1" fmla="*/ 0 h 2690100"/>
              <a:gd name="connsiteX2" fmla="*/ 1877727 w 1877727"/>
              <a:gd name="connsiteY2" fmla="*/ 2690100 h 2690100"/>
              <a:gd name="connsiteX3" fmla="*/ 0 w 1877727"/>
              <a:gd name="connsiteY3" fmla="*/ 2690100 h 2690100"/>
              <a:gd name="connsiteX4" fmla="*/ 0 w 1877727"/>
              <a:gd name="connsiteY4" fmla="*/ 0 h 26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2690100">
                <a:moveTo>
                  <a:pt x="0" y="0"/>
                </a:moveTo>
                <a:lnTo>
                  <a:pt x="1877727" y="0"/>
                </a:lnTo>
                <a:lnTo>
                  <a:pt x="1877727" y="2690100"/>
                </a:lnTo>
                <a:lnTo>
                  <a:pt x="0" y="269010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Migrate to an MPLS network.</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Redundant providers </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10 Datacenters.</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Unclear designs, ambitious expectations and please all RFP.</a:t>
            </a:r>
          </a:p>
        </p:txBody>
      </p:sp>
      <p:sp>
        <p:nvSpPr>
          <p:cNvPr id="15" name="Freeform: Shape 14">
            <a:extLst>
              <a:ext uri="{FF2B5EF4-FFF2-40B4-BE49-F238E27FC236}">
                <a16:creationId xmlns:a16="http://schemas.microsoft.com/office/drawing/2014/main" id="{8593F1F4-9227-4527-A159-770CFAF4CE57}"/>
              </a:ext>
            </a:extLst>
          </p:cNvPr>
          <p:cNvSpPr/>
          <p:nvPr/>
        </p:nvSpPr>
        <p:spPr>
          <a:xfrm>
            <a:off x="4706630" y="1419622"/>
            <a:ext cx="1922206" cy="427032"/>
          </a:xfrm>
          <a:custGeom>
            <a:avLst/>
            <a:gdLst>
              <a:gd name="connsiteX0" fmla="*/ 0 w 1877727"/>
              <a:gd name="connsiteY0" fmla="*/ 0 h 460800"/>
              <a:gd name="connsiteX1" fmla="*/ 1877727 w 1877727"/>
              <a:gd name="connsiteY1" fmla="*/ 0 h 460800"/>
              <a:gd name="connsiteX2" fmla="*/ 1877727 w 1877727"/>
              <a:gd name="connsiteY2" fmla="*/ 460800 h 460800"/>
              <a:gd name="connsiteX3" fmla="*/ 0 w 1877727"/>
              <a:gd name="connsiteY3" fmla="*/ 460800 h 460800"/>
              <a:gd name="connsiteX4" fmla="*/ 0 w 1877727"/>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460800">
                <a:moveTo>
                  <a:pt x="0" y="0"/>
                </a:moveTo>
                <a:lnTo>
                  <a:pt x="1877727" y="0"/>
                </a:lnTo>
                <a:lnTo>
                  <a:pt x="1877727" y="460800"/>
                </a:lnTo>
                <a:lnTo>
                  <a:pt x="0" y="460800"/>
                </a:lnTo>
                <a:lnTo>
                  <a:pt x="0" y="0"/>
                </a:lnTo>
                <a:close/>
              </a:path>
            </a:pathLst>
          </a:custGeom>
          <a:solidFill>
            <a:schemeClr val="accent1"/>
          </a:solidFill>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chemeClr val="bg1"/>
                </a:solidFill>
                <a:ea typeface="Fujitsu Sans" charset="0"/>
                <a:cs typeface="Arial" panose="020B0604020202020204" pitchFamily="34" charset="0"/>
              </a:rPr>
              <a:t>3.0</a:t>
            </a:r>
          </a:p>
        </p:txBody>
      </p:sp>
      <p:sp>
        <p:nvSpPr>
          <p:cNvPr id="18" name="Freeform: Shape 17">
            <a:extLst>
              <a:ext uri="{FF2B5EF4-FFF2-40B4-BE49-F238E27FC236}">
                <a16:creationId xmlns:a16="http://schemas.microsoft.com/office/drawing/2014/main" id="{19A887E3-7089-4BF3-93EE-84080E54297D}"/>
              </a:ext>
            </a:extLst>
          </p:cNvPr>
          <p:cNvSpPr/>
          <p:nvPr/>
        </p:nvSpPr>
        <p:spPr>
          <a:xfrm>
            <a:off x="4706630" y="1846654"/>
            <a:ext cx="1922206" cy="2093248"/>
          </a:xfrm>
          <a:custGeom>
            <a:avLst/>
            <a:gdLst>
              <a:gd name="connsiteX0" fmla="*/ 0 w 1877727"/>
              <a:gd name="connsiteY0" fmla="*/ 0 h 2690100"/>
              <a:gd name="connsiteX1" fmla="*/ 1877727 w 1877727"/>
              <a:gd name="connsiteY1" fmla="*/ 0 h 2690100"/>
              <a:gd name="connsiteX2" fmla="*/ 1877727 w 1877727"/>
              <a:gd name="connsiteY2" fmla="*/ 2690100 h 2690100"/>
              <a:gd name="connsiteX3" fmla="*/ 0 w 1877727"/>
              <a:gd name="connsiteY3" fmla="*/ 2690100 h 2690100"/>
              <a:gd name="connsiteX4" fmla="*/ 0 w 1877727"/>
              <a:gd name="connsiteY4" fmla="*/ 0 h 26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2690100">
                <a:moveTo>
                  <a:pt x="0" y="0"/>
                </a:moveTo>
                <a:lnTo>
                  <a:pt x="1877727" y="0"/>
                </a:lnTo>
                <a:lnTo>
                  <a:pt x="1877727" y="2690100"/>
                </a:lnTo>
                <a:lnTo>
                  <a:pt x="0" y="269010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Successful design and Migration.</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Efficient design, implementation, operations and scale.</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99.99% uptimes across all Datacentres.</a:t>
            </a:r>
          </a:p>
        </p:txBody>
      </p:sp>
      <p:sp>
        <p:nvSpPr>
          <p:cNvPr id="19" name="Freeform: Shape 18">
            <a:extLst>
              <a:ext uri="{FF2B5EF4-FFF2-40B4-BE49-F238E27FC236}">
                <a16:creationId xmlns:a16="http://schemas.microsoft.com/office/drawing/2014/main" id="{4CCD5AA5-560E-452C-829F-81FD1A2E6E6C}"/>
              </a:ext>
            </a:extLst>
          </p:cNvPr>
          <p:cNvSpPr/>
          <p:nvPr/>
        </p:nvSpPr>
        <p:spPr>
          <a:xfrm>
            <a:off x="6897944" y="1419622"/>
            <a:ext cx="1922206" cy="427032"/>
          </a:xfrm>
          <a:custGeom>
            <a:avLst/>
            <a:gdLst>
              <a:gd name="connsiteX0" fmla="*/ 0 w 1877727"/>
              <a:gd name="connsiteY0" fmla="*/ 0 h 460800"/>
              <a:gd name="connsiteX1" fmla="*/ 1877727 w 1877727"/>
              <a:gd name="connsiteY1" fmla="*/ 0 h 460800"/>
              <a:gd name="connsiteX2" fmla="*/ 1877727 w 1877727"/>
              <a:gd name="connsiteY2" fmla="*/ 460800 h 460800"/>
              <a:gd name="connsiteX3" fmla="*/ 0 w 1877727"/>
              <a:gd name="connsiteY3" fmla="*/ 460800 h 460800"/>
              <a:gd name="connsiteX4" fmla="*/ 0 w 1877727"/>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460800">
                <a:moveTo>
                  <a:pt x="0" y="0"/>
                </a:moveTo>
                <a:lnTo>
                  <a:pt x="1877727" y="0"/>
                </a:lnTo>
                <a:lnTo>
                  <a:pt x="1877727" y="460800"/>
                </a:lnTo>
                <a:lnTo>
                  <a:pt x="0" y="460800"/>
                </a:lnTo>
                <a:lnTo>
                  <a:pt x="0" y="0"/>
                </a:lnTo>
                <a:close/>
              </a:path>
            </a:pathLst>
          </a:custGeom>
          <a:solidFill>
            <a:schemeClr val="accent1"/>
          </a:solidFill>
          <a:effectLst/>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400" b="1" kern="1200" dirty="0">
                <a:solidFill>
                  <a:schemeClr val="bg1"/>
                </a:solidFill>
                <a:ea typeface="Fujitsu Sans" charset="0"/>
                <a:cs typeface="Arial" panose="020B0604020202020204" pitchFamily="34" charset="0"/>
              </a:rPr>
              <a:t>4.0</a:t>
            </a:r>
          </a:p>
        </p:txBody>
      </p:sp>
      <p:sp>
        <p:nvSpPr>
          <p:cNvPr id="20" name="Freeform: Shape 19">
            <a:extLst>
              <a:ext uri="{FF2B5EF4-FFF2-40B4-BE49-F238E27FC236}">
                <a16:creationId xmlns:a16="http://schemas.microsoft.com/office/drawing/2014/main" id="{F5D7C942-8DB8-436A-B3DC-6FFF89D758AA}"/>
              </a:ext>
            </a:extLst>
          </p:cNvPr>
          <p:cNvSpPr/>
          <p:nvPr/>
        </p:nvSpPr>
        <p:spPr>
          <a:xfrm>
            <a:off x="6897944" y="1846654"/>
            <a:ext cx="1922206" cy="2093248"/>
          </a:xfrm>
          <a:custGeom>
            <a:avLst/>
            <a:gdLst>
              <a:gd name="connsiteX0" fmla="*/ 0 w 1877727"/>
              <a:gd name="connsiteY0" fmla="*/ 0 h 2690100"/>
              <a:gd name="connsiteX1" fmla="*/ 1877727 w 1877727"/>
              <a:gd name="connsiteY1" fmla="*/ 0 h 2690100"/>
              <a:gd name="connsiteX2" fmla="*/ 1877727 w 1877727"/>
              <a:gd name="connsiteY2" fmla="*/ 2690100 h 2690100"/>
              <a:gd name="connsiteX3" fmla="*/ 0 w 1877727"/>
              <a:gd name="connsiteY3" fmla="*/ 2690100 h 2690100"/>
              <a:gd name="connsiteX4" fmla="*/ 0 w 1877727"/>
              <a:gd name="connsiteY4" fmla="*/ 0 h 269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7727" h="2690100">
                <a:moveTo>
                  <a:pt x="0" y="0"/>
                </a:moveTo>
                <a:lnTo>
                  <a:pt x="1877727" y="0"/>
                </a:lnTo>
                <a:lnTo>
                  <a:pt x="1877727" y="2690100"/>
                </a:lnTo>
                <a:lnTo>
                  <a:pt x="0" y="2690100"/>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Multi provider Network </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Target uptime of 99.9975%.</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Multicasting &amp; BCP.</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Dedicated Replication networks.</a:t>
            </a:r>
          </a:p>
          <a:p>
            <a:pPr marL="285750" lvl="1" indent="-285750" algn="l" defTabSz="711200">
              <a:spcBef>
                <a:spcPct val="0"/>
              </a:spcBef>
              <a:spcAft>
                <a:spcPct val="15000"/>
              </a:spcAft>
              <a:buFont typeface="Wingdings" panose="05000000000000000000" pitchFamily="2" charset="2"/>
              <a:buChar char="§"/>
            </a:pPr>
            <a:r>
              <a:rPr lang="en-US" sz="1200" kern="1200" dirty="0">
                <a:solidFill>
                  <a:srgbClr val="595959"/>
                </a:solidFill>
                <a:ea typeface="Fujitsu Sans" charset="0"/>
                <a:cs typeface="Arial" panose="020B0604020202020204" pitchFamily="34" charset="0"/>
              </a:rPr>
              <a:t>Member banks reliability.</a:t>
            </a:r>
          </a:p>
        </p:txBody>
      </p:sp>
      <p:graphicFrame>
        <p:nvGraphicFramePr>
          <p:cNvPr id="3" name="Table 2"/>
          <p:cNvGraphicFramePr>
            <a:graphicFrameLocks noGrp="1"/>
          </p:cNvGraphicFramePr>
          <p:nvPr>
            <p:extLst>
              <p:ext uri="{D42A27DB-BD31-4B8C-83A1-F6EECF244321}">
                <p14:modId xmlns:p14="http://schemas.microsoft.com/office/powerpoint/2010/main" val="3237281985"/>
              </p:ext>
            </p:extLst>
          </p:nvPr>
        </p:nvGraphicFramePr>
        <p:xfrm>
          <a:off x="323999" y="4091094"/>
          <a:ext cx="1922206" cy="781842"/>
        </p:xfrm>
        <a:graphic>
          <a:graphicData uri="http://schemas.openxmlformats.org/drawingml/2006/table">
            <a:tbl>
              <a:tblPr bandRow="1">
                <a:tableStyleId>{073A0DAA-6AF3-43AB-8588-CEC1D06C72B9}</a:tableStyleId>
              </a:tblPr>
              <a:tblGrid>
                <a:gridCol w="1303993">
                  <a:extLst>
                    <a:ext uri="{9D8B030D-6E8A-4147-A177-3AD203B41FA5}">
                      <a16:colId xmlns:a16="http://schemas.microsoft.com/office/drawing/2014/main" val="20000"/>
                    </a:ext>
                  </a:extLst>
                </a:gridCol>
                <a:gridCol w="618213">
                  <a:extLst>
                    <a:ext uri="{9D8B030D-6E8A-4147-A177-3AD203B41FA5}">
                      <a16:colId xmlns:a16="http://schemas.microsoft.com/office/drawing/2014/main" val="20001"/>
                    </a:ext>
                  </a:extLst>
                </a:gridCol>
              </a:tblGrid>
              <a:tr h="228600">
                <a:tc>
                  <a:txBody>
                    <a:bodyPr/>
                    <a:lstStyle/>
                    <a:p>
                      <a:r>
                        <a:rPr lang="en-US" sz="900" b="1" dirty="0">
                          <a:solidFill>
                            <a:srgbClr val="595959"/>
                          </a:solidFill>
                          <a:latin typeface="Fujitsu Sans" charset="0"/>
                          <a:ea typeface="Fujitsu Sans" charset="0"/>
                          <a:cs typeface="Fujitsu Sans" charset="0"/>
                        </a:rPr>
                        <a:t>Design</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IDRBT</a:t>
                      </a:r>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8600">
                <a:tc>
                  <a:txBody>
                    <a:bodyPr/>
                    <a:lstStyle/>
                    <a:p>
                      <a:r>
                        <a:rPr lang="en-US" sz="900" b="1" dirty="0">
                          <a:solidFill>
                            <a:srgbClr val="595959"/>
                          </a:solidFill>
                          <a:latin typeface="Fujitsu Sans" charset="0"/>
                          <a:ea typeface="Fujitsu Sans" charset="0"/>
                          <a:cs typeface="Fujitsu Sans" charset="0"/>
                        </a:rPr>
                        <a:t>Network Integration</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Hughes</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642">
                <a:tc>
                  <a:txBody>
                    <a:bodyPr/>
                    <a:lstStyle/>
                    <a:p>
                      <a:r>
                        <a:rPr lang="en-US" sz="900" b="1" dirty="0">
                          <a:solidFill>
                            <a:srgbClr val="595959"/>
                          </a:solidFill>
                          <a:latin typeface="Fujitsu Sans" charset="0"/>
                          <a:ea typeface="Fujitsu Sans" charset="0"/>
                          <a:cs typeface="Fujitsu Sans" charset="0"/>
                        </a:rPr>
                        <a:t>Managed</a:t>
                      </a:r>
                      <a:r>
                        <a:rPr lang="en-US" sz="900" b="1" baseline="0" dirty="0">
                          <a:solidFill>
                            <a:srgbClr val="595959"/>
                          </a:solidFill>
                          <a:latin typeface="Fujitsu Sans" charset="0"/>
                          <a:ea typeface="Fujitsu Sans" charset="0"/>
                          <a:cs typeface="Fujitsu Sans" charset="0"/>
                        </a:rPr>
                        <a:t> services</a:t>
                      </a:r>
                      <a:endParaRPr lang="en-US" sz="900" b="1" dirty="0">
                        <a:solidFill>
                          <a:srgbClr val="595959"/>
                        </a:solidFill>
                        <a:latin typeface="Fujitsu Sans" charset="0"/>
                        <a:ea typeface="Fujitsu Sans" charset="0"/>
                        <a:cs typeface="Fujitsu Sans" charset="0"/>
                      </a:endParaRP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900" dirty="0">
                          <a:solidFill>
                            <a:srgbClr val="595959"/>
                          </a:solidFill>
                          <a:latin typeface="Fujitsu Sans" charset="0"/>
                          <a:ea typeface="Fujitsu Sans" charset="0"/>
                          <a:cs typeface="Fujitsu Sans" charset="0"/>
                        </a:rPr>
                        <a:t>IDRBT</a:t>
                      </a:r>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48601014"/>
              </p:ext>
            </p:extLst>
          </p:nvPr>
        </p:nvGraphicFramePr>
        <p:xfrm>
          <a:off x="4706630" y="4111653"/>
          <a:ext cx="1922206" cy="919002"/>
        </p:xfrm>
        <a:graphic>
          <a:graphicData uri="http://schemas.openxmlformats.org/drawingml/2006/table">
            <a:tbl>
              <a:tblPr bandRow="1">
                <a:tableStyleId>{073A0DAA-6AF3-43AB-8588-CEC1D06C72B9}</a:tableStyleId>
              </a:tblPr>
              <a:tblGrid>
                <a:gridCol w="1190784">
                  <a:extLst>
                    <a:ext uri="{9D8B030D-6E8A-4147-A177-3AD203B41FA5}">
                      <a16:colId xmlns:a16="http://schemas.microsoft.com/office/drawing/2014/main" val="20000"/>
                    </a:ext>
                  </a:extLst>
                </a:gridCol>
                <a:gridCol w="731422">
                  <a:extLst>
                    <a:ext uri="{9D8B030D-6E8A-4147-A177-3AD203B41FA5}">
                      <a16:colId xmlns:a16="http://schemas.microsoft.com/office/drawing/2014/main" val="20001"/>
                    </a:ext>
                  </a:extLst>
                </a:gridCol>
              </a:tblGrid>
              <a:tr h="228600">
                <a:tc>
                  <a:txBody>
                    <a:bodyPr/>
                    <a:lstStyle/>
                    <a:p>
                      <a:r>
                        <a:rPr lang="en-US" sz="900" b="1" dirty="0">
                          <a:solidFill>
                            <a:srgbClr val="595959"/>
                          </a:solidFill>
                          <a:latin typeface="Fujitsu Sans" charset="0"/>
                          <a:ea typeface="Fujitsu Sans" charset="0"/>
                          <a:cs typeface="Fujitsu Sans" charset="0"/>
                        </a:rPr>
                        <a:t>Design</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rPr>
                        <a:t>Sify</a:t>
                      </a:r>
                      <a:endParaRPr lang="en-US" sz="900" dirty="0">
                        <a:solidFill>
                          <a:srgbClr val="595959"/>
                        </a:solidFill>
                        <a:latin typeface="Fujitsu Sans" charset="0"/>
                        <a:ea typeface="Fujitsu Sans" charset="0"/>
                        <a:cs typeface="Fujitsu Sans" charset="0"/>
                      </a:endParaRPr>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r>
                        <a:rPr lang="en-US" sz="900" b="1" dirty="0">
                          <a:solidFill>
                            <a:srgbClr val="595959"/>
                          </a:solidFill>
                          <a:latin typeface="Fujitsu Sans" charset="0"/>
                          <a:ea typeface="Fujitsu Sans" charset="0"/>
                          <a:cs typeface="Fujitsu Sans" charset="0"/>
                        </a:rPr>
                        <a:t>Network Integration</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Sify + RCOM</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642">
                <a:tc>
                  <a:txBody>
                    <a:bodyPr/>
                    <a:lstStyle/>
                    <a:p>
                      <a:r>
                        <a:rPr lang="en-US" sz="900" b="1" dirty="0">
                          <a:solidFill>
                            <a:srgbClr val="595959"/>
                          </a:solidFill>
                          <a:latin typeface="Fujitsu Sans" charset="0"/>
                          <a:ea typeface="Fujitsu Sans" charset="0"/>
                          <a:cs typeface="Fujitsu Sans" charset="0"/>
                        </a:rPr>
                        <a:t>Managed</a:t>
                      </a:r>
                      <a:r>
                        <a:rPr lang="en-US" sz="900" b="1" baseline="0" dirty="0">
                          <a:solidFill>
                            <a:srgbClr val="595959"/>
                          </a:solidFill>
                          <a:latin typeface="Fujitsu Sans" charset="0"/>
                          <a:ea typeface="Fujitsu Sans" charset="0"/>
                          <a:cs typeface="Fujitsu Sans" charset="0"/>
                        </a:rPr>
                        <a:t> services</a:t>
                      </a:r>
                      <a:endParaRPr lang="en-US" sz="900" b="1" dirty="0">
                        <a:solidFill>
                          <a:srgbClr val="595959"/>
                        </a:solidFill>
                        <a:latin typeface="Fujitsu Sans" charset="0"/>
                        <a:ea typeface="Fujitsu Sans" charset="0"/>
                        <a:cs typeface="Fujitsu Sans" charset="0"/>
                      </a:endParaRP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900" dirty="0">
                          <a:solidFill>
                            <a:srgbClr val="595959"/>
                          </a:solidFill>
                          <a:latin typeface="Fujitsu Sans" charset="0"/>
                          <a:ea typeface="Fujitsu Sans" charset="0"/>
                          <a:cs typeface="Fujitsu Sans" charset="0"/>
                        </a:rPr>
                        <a:t>Sify +RCOM</a:t>
                      </a:r>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92325977"/>
              </p:ext>
            </p:extLst>
          </p:nvPr>
        </p:nvGraphicFramePr>
        <p:xfrm>
          <a:off x="2515314" y="4091094"/>
          <a:ext cx="1912224" cy="822960"/>
        </p:xfrm>
        <a:graphic>
          <a:graphicData uri="http://schemas.openxmlformats.org/drawingml/2006/table">
            <a:tbl>
              <a:tblPr bandRow="1">
                <a:tableStyleId>{073A0DAA-6AF3-43AB-8588-CEC1D06C72B9}</a:tableStyleId>
              </a:tblPr>
              <a:tblGrid>
                <a:gridCol w="1192590">
                  <a:extLst>
                    <a:ext uri="{9D8B030D-6E8A-4147-A177-3AD203B41FA5}">
                      <a16:colId xmlns:a16="http://schemas.microsoft.com/office/drawing/2014/main" val="20000"/>
                    </a:ext>
                  </a:extLst>
                </a:gridCol>
                <a:gridCol w="719634">
                  <a:extLst>
                    <a:ext uri="{9D8B030D-6E8A-4147-A177-3AD203B41FA5}">
                      <a16:colId xmlns:a16="http://schemas.microsoft.com/office/drawing/2014/main" val="20001"/>
                    </a:ext>
                  </a:extLst>
                </a:gridCol>
              </a:tblGrid>
              <a:tr h="0">
                <a:tc>
                  <a:txBody>
                    <a:bodyPr/>
                    <a:lstStyle/>
                    <a:p>
                      <a:r>
                        <a:rPr lang="en-US" sz="900" b="1" dirty="0">
                          <a:solidFill>
                            <a:srgbClr val="595959"/>
                          </a:solidFill>
                          <a:latin typeface="Fujitsu Sans" charset="0"/>
                          <a:ea typeface="Fujitsu Sans" charset="0"/>
                          <a:cs typeface="Fujitsu Sans" charset="0"/>
                        </a:rPr>
                        <a:t>Design</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IDRBT</a:t>
                      </a:r>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r>
                        <a:rPr lang="en-US" sz="900" b="1" dirty="0">
                          <a:solidFill>
                            <a:srgbClr val="595959"/>
                          </a:solidFill>
                          <a:latin typeface="Fujitsu Sans" charset="0"/>
                          <a:ea typeface="Fujitsu Sans" charset="0"/>
                          <a:cs typeface="Fujitsu Sans" charset="0"/>
                        </a:rPr>
                        <a:t>Network Integration</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Sify + RCom</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r>
                        <a:rPr lang="en-US" sz="900" b="1" dirty="0">
                          <a:solidFill>
                            <a:srgbClr val="595959"/>
                          </a:solidFill>
                          <a:latin typeface="Fujitsu Sans" charset="0"/>
                          <a:ea typeface="Fujitsu Sans" charset="0"/>
                          <a:cs typeface="Fujitsu Sans" charset="0"/>
                        </a:rPr>
                        <a:t>Managed</a:t>
                      </a:r>
                      <a:r>
                        <a:rPr lang="en-US" sz="900" b="1" baseline="0" dirty="0">
                          <a:solidFill>
                            <a:srgbClr val="595959"/>
                          </a:solidFill>
                          <a:latin typeface="Fujitsu Sans" charset="0"/>
                          <a:ea typeface="Fujitsu Sans" charset="0"/>
                          <a:cs typeface="Fujitsu Sans" charset="0"/>
                        </a:rPr>
                        <a:t> services</a:t>
                      </a:r>
                      <a:endParaRPr lang="en-US" sz="900" b="1" dirty="0">
                        <a:solidFill>
                          <a:srgbClr val="595959"/>
                        </a:solidFill>
                        <a:latin typeface="Fujitsu Sans" charset="0"/>
                        <a:ea typeface="Fujitsu Sans" charset="0"/>
                        <a:cs typeface="Fujitsu Sans" charset="0"/>
                      </a:endParaRP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900" dirty="0">
                          <a:solidFill>
                            <a:srgbClr val="595959"/>
                          </a:solidFill>
                          <a:latin typeface="Fujitsu Sans" charset="0"/>
                          <a:ea typeface="Fujitsu Sans" charset="0"/>
                          <a:cs typeface="Fujitsu Sans" charset="0"/>
                        </a:rPr>
                        <a:t>Sify + Rcom</a:t>
                      </a:r>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89603421"/>
              </p:ext>
            </p:extLst>
          </p:nvPr>
        </p:nvGraphicFramePr>
        <p:xfrm>
          <a:off x="6907928" y="4111653"/>
          <a:ext cx="1922206" cy="919002"/>
        </p:xfrm>
        <a:graphic>
          <a:graphicData uri="http://schemas.openxmlformats.org/drawingml/2006/table">
            <a:tbl>
              <a:tblPr bandRow="1">
                <a:tableStyleId>{073A0DAA-6AF3-43AB-8588-CEC1D06C72B9}</a:tableStyleId>
              </a:tblPr>
              <a:tblGrid>
                <a:gridCol w="1190783">
                  <a:extLst>
                    <a:ext uri="{9D8B030D-6E8A-4147-A177-3AD203B41FA5}">
                      <a16:colId xmlns:a16="http://schemas.microsoft.com/office/drawing/2014/main" val="20000"/>
                    </a:ext>
                  </a:extLst>
                </a:gridCol>
                <a:gridCol w="731423">
                  <a:extLst>
                    <a:ext uri="{9D8B030D-6E8A-4147-A177-3AD203B41FA5}">
                      <a16:colId xmlns:a16="http://schemas.microsoft.com/office/drawing/2014/main" val="20001"/>
                    </a:ext>
                  </a:extLst>
                </a:gridCol>
              </a:tblGrid>
              <a:tr h="228600">
                <a:tc>
                  <a:txBody>
                    <a:bodyPr/>
                    <a:lstStyle/>
                    <a:p>
                      <a:r>
                        <a:rPr lang="en-US" sz="900" b="1" dirty="0">
                          <a:solidFill>
                            <a:srgbClr val="595959"/>
                          </a:solidFill>
                          <a:latin typeface="Fujitsu Sans" charset="0"/>
                          <a:ea typeface="Fujitsu Sans" charset="0"/>
                          <a:cs typeface="Fujitsu Sans" charset="0"/>
                        </a:rPr>
                        <a:t>Design</a:t>
                      </a:r>
                    </a:p>
                  </a:txBody>
                  <a:tcPr>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rPr>
                        <a:t>Sify</a:t>
                      </a:r>
                      <a:endParaRPr lang="en-US" sz="900" dirty="0">
                        <a:solidFill>
                          <a:srgbClr val="595959"/>
                        </a:solidFill>
                        <a:latin typeface="Fujitsu Sans" charset="0"/>
                        <a:ea typeface="Fujitsu Sans" charset="0"/>
                        <a:cs typeface="Fujitsu Sans" charset="0"/>
                      </a:endParaRPr>
                    </a:p>
                  </a:txBody>
                  <a:tcPr>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r>
                        <a:rPr lang="en-US" sz="900" b="1" dirty="0">
                          <a:solidFill>
                            <a:srgbClr val="595959"/>
                          </a:solidFill>
                          <a:latin typeface="Fujitsu Sans" charset="0"/>
                          <a:ea typeface="Fujitsu Sans" charset="0"/>
                          <a:cs typeface="Fujitsu Sans" charset="0"/>
                        </a:rPr>
                        <a:t>Network Integration</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900" dirty="0">
                          <a:solidFill>
                            <a:srgbClr val="595959"/>
                          </a:solidFill>
                          <a:latin typeface="Fujitsu Sans" charset="0"/>
                          <a:ea typeface="Fujitsu Sans" charset="0"/>
                          <a:cs typeface="Fujitsu Sans" charset="0"/>
                        </a:rPr>
                        <a:t>Sify</a:t>
                      </a:r>
                    </a:p>
                  </a:txBody>
                  <a:tcP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642">
                <a:tc>
                  <a:txBody>
                    <a:bodyPr/>
                    <a:lstStyle/>
                    <a:p>
                      <a:r>
                        <a:rPr lang="en-US" sz="900" b="1" dirty="0">
                          <a:solidFill>
                            <a:srgbClr val="595959"/>
                          </a:solidFill>
                          <a:latin typeface="Fujitsu Sans" charset="0"/>
                          <a:ea typeface="Fujitsu Sans" charset="0"/>
                          <a:cs typeface="Fujitsu Sans" charset="0"/>
                        </a:rPr>
                        <a:t>Managed</a:t>
                      </a:r>
                      <a:r>
                        <a:rPr lang="en-US" sz="900" b="1" baseline="0" dirty="0">
                          <a:solidFill>
                            <a:srgbClr val="595959"/>
                          </a:solidFill>
                          <a:latin typeface="Fujitsu Sans" charset="0"/>
                          <a:ea typeface="Fujitsu Sans" charset="0"/>
                          <a:cs typeface="Fujitsu Sans" charset="0"/>
                        </a:rPr>
                        <a:t> services</a:t>
                      </a:r>
                      <a:endParaRPr lang="en-US" sz="900" b="1" dirty="0">
                        <a:solidFill>
                          <a:srgbClr val="595959"/>
                        </a:solidFill>
                        <a:latin typeface="Fujitsu Sans" charset="0"/>
                        <a:ea typeface="Fujitsu Sans" charset="0"/>
                        <a:cs typeface="Fujitsu Sans" charset="0"/>
                      </a:endParaRPr>
                    </a:p>
                  </a:txBody>
                  <a:tcPr>
                    <a:lnT w="6350" cap="flat" cmpd="sng" algn="ctr">
                      <a:solidFill>
                        <a:schemeClr val="bg1">
                          <a:lumMod val="75000"/>
                        </a:schemeClr>
                      </a:solidFill>
                      <a:prstDash val="solid"/>
                      <a:round/>
                      <a:headEnd type="none" w="med" len="med"/>
                      <a:tailEnd type="none" w="med" len="med"/>
                    </a:lnT>
                    <a:solidFill>
                      <a:schemeClr val="bg1"/>
                    </a:solidFill>
                  </a:tcPr>
                </a:tc>
                <a:tc>
                  <a:txBody>
                    <a:bodyPr/>
                    <a:lstStyle/>
                    <a:p>
                      <a:r>
                        <a:rPr lang="en-US" sz="900" dirty="0">
                          <a:solidFill>
                            <a:srgbClr val="595959"/>
                          </a:solidFill>
                          <a:latin typeface="Fujitsu Sans" charset="0"/>
                          <a:ea typeface="Fujitsu Sans" charset="0"/>
                          <a:cs typeface="Fujitsu Sans" charset="0"/>
                        </a:rPr>
                        <a:t>Sify</a:t>
                      </a:r>
                    </a:p>
                  </a:txBody>
                  <a:tcPr>
                    <a:lnT w="635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bl>
          </a:graphicData>
        </a:graphic>
      </p:graphicFrame>
      <p:sp>
        <p:nvSpPr>
          <p:cNvPr id="13" name="Chevron 12"/>
          <p:cNvSpPr/>
          <p:nvPr/>
        </p:nvSpPr>
        <p:spPr>
          <a:xfrm>
            <a:off x="301487" y="1061972"/>
            <a:ext cx="2012970" cy="265322"/>
          </a:xfrm>
          <a:prstGeom prst="chevron">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95959"/>
                </a:solidFill>
                <a:ea typeface="Fujitsu Sans" charset="0"/>
                <a:cs typeface="Arial" panose="020B0604020202020204" pitchFamily="34" charset="0"/>
              </a:rPr>
              <a:t>Y1999-Y2006</a:t>
            </a:r>
          </a:p>
        </p:txBody>
      </p:sp>
      <p:sp>
        <p:nvSpPr>
          <p:cNvPr id="14" name="Chevron 13"/>
          <p:cNvSpPr/>
          <p:nvPr/>
        </p:nvSpPr>
        <p:spPr>
          <a:xfrm>
            <a:off x="2515313" y="1057106"/>
            <a:ext cx="1922206" cy="265322"/>
          </a:xfrm>
          <a:prstGeom prst="chevron">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95959"/>
                </a:solidFill>
                <a:ea typeface="Fujitsu Sans" charset="0"/>
                <a:cs typeface="Arial" panose="020B0604020202020204" pitchFamily="34" charset="0"/>
              </a:rPr>
              <a:t>Y2006-Y2008</a:t>
            </a:r>
          </a:p>
        </p:txBody>
      </p:sp>
      <p:sp>
        <p:nvSpPr>
          <p:cNvPr id="16" name="Chevron 15"/>
          <p:cNvSpPr/>
          <p:nvPr/>
        </p:nvSpPr>
        <p:spPr>
          <a:xfrm>
            <a:off x="6907928" y="1061972"/>
            <a:ext cx="1912222" cy="265322"/>
          </a:xfrm>
          <a:prstGeom prst="chevron">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95959"/>
                </a:solidFill>
                <a:ea typeface="Fujitsu Sans" charset="0"/>
                <a:cs typeface="Arial" panose="020B0604020202020204" pitchFamily="34" charset="0"/>
              </a:rPr>
              <a:t>Y2016</a:t>
            </a:r>
          </a:p>
        </p:txBody>
      </p:sp>
      <p:sp>
        <p:nvSpPr>
          <p:cNvPr id="17" name="Chevron 16"/>
          <p:cNvSpPr/>
          <p:nvPr/>
        </p:nvSpPr>
        <p:spPr>
          <a:xfrm>
            <a:off x="4703156" y="1061972"/>
            <a:ext cx="2012970" cy="265322"/>
          </a:xfrm>
          <a:prstGeom prst="chevron">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595959"/>
                </a:solidFill>
                <a:ea typeface="Fujitsu Sans" charset="0"/>
                <a:cs typeface="Arial" panose="020B0604020202020204" pitchFamily="34" charset="0"/>
              </a:rPr>
              <a:t>Y2008-Y2017</a:t>
            </a:r>
          </a:p>
        </p:txBody>
      </p:sp>
    </p:spTree>
    <p:extLst>
      <p:ext uri="{BB962C8B-B14F-4D97-AF65-F5344CB8AC3E}">
        <p14:creationId xmlns:p14="http://schemas.microsoft.com/office/powerpoint/2010/main" val="151360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Rectangle 378"/>
          <p:cNvSpPr/>
          <p:nvPr/>
        </p:nvSpPr>
        <p:spPr bwMode="auto">
          <a:xfrm>
            <a:off x="367785" y="1399302"/>
            <a:ext cx="8408429" cy="368974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pic>
        <p:nvPicPr>
          <p:cNvPr id="63" name="Picture 62"/>
          <p:cNvPicPr>
            <a:picLocks noChangeAspect="1"/>
          </p:cNvPicPr>
          <p:nvPr/>
        </p:nvPicPr>
        <p:blipFill>
          <a:blip r:embed="rId2"/>
          <a:stretch>
            <a:fillRect/>
          </a:stretch>
        </p:blipFill>
        <p:spPr>
          <a:xfrm>
            <a:off x="2076625" y="4224567"/>
            <a:ext cx="1213793" cy="608960"/>
          </a:xfrm>
          <a:prstGeom prst="rect">
            <a:avLst/>
          </a:prstGeom>
        </p:spPr>
      </p:pic>
      <p:sp>
        <p:nvSpPr>
          <p:cNvPr id="2" name="Title 1"/>
          <p:cNvSpPr>
            <a:spLocks noGrp="1"/>
          </p:cNvSpPr>
          <p:nvPr>
            <p:ph type="title"/>
          </p:nvPr>
        </p:nvSpPr>
        <p:spPr/>
        <p:txBody>
          <a:bodyPr/>
          <a:lstStyle/>
          <a:p>
            <a:r>
              <a:rPr lang="en-US" dirty="0"/>
              <a:t>INFINET – Future IP Network</a:t>
            </a:r>
            <a:endParaRPr lang="en-IN" dirty="0"/>
          </a:p>
        </p:txBody>
      </p:sp>
      <p:pic>
        <p:nvPicPr>
          <p:cNvPr id="19" name="Picture 4" descr="http://downloadicons.net/sites/default/files/building-icons-68713.png"/>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116646" y="4006909"/>
            <a:ext cx="681038" cy="682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istockimg.com/file_thumbview_approve/57559854/3/stock-illustration-57559854-office-building-ic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309" y="3172042"/>
            <a:ext cx="941267" cy="1080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043428" y="2874964"/>
            <a:ext cx="1241370" cy="553204"/>
          </a:xfrm>
          <a:prstGeom prst="rect">
            <a:avLst/>
          </a:prstGeom>
        </p:spPr>
      </p:pic>
      <p:sp>
        <p:nvSpPr>
          <p:cNvPr id="7" name="TextBox 6"/>
          <p:cNvSpPr txBox="1"/>
          <p:nvPr/>
        </p:nvSpPr>
        <p:spPr>
          <a:xfrm>
            <a:off x="2401303" y="4436585"/>
            <a:ext cx="592278"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RCom</a:t>
            </a:r>
            <a:endParaRPr lang="en-IN" sz="1350" dirty="0">
              <a:solidFill>
                <a:schemeClr val="bg2">
                  <a:lumMod val="50000"/>
                </a:schemeClr>
              </a:solidFill>
              <a:latin typeface="Fujitsu Sans" charset="0"/>
              <a:ea typeface="Fujitsu Sans" charset="0"/>
              <a:cs typeface="Fujitsu Sans" charset="0"/>
            </a:endParaRPr>
          </a:p>
        </p:txBody>
      </p:sp>
      <p:pic>
        <p:nvPicPr>
          <p:cNvPr id="8" name="Picture 7"/>
          <p:cNvPicPr>
            <a:picLocks noChangeAspect="1"/>
          </p:cNvPicPr>
          <p:nvPr/>
        </p:nvPicPr>
        <p:blipFill>
          <a:blip r:embed="rId6"/>
          <a:stretch>
            <a:fillRect/>
          </a:stretch>
        </p:blipFill>
        <p:spPr>
          <a:xfrm>
            <a:off x="1322235" y="3247290"/>
            <a:ext cx="361745" cy="361755"/>
          </a:xfrm>
          <a:prstGeom prst="rect">
            <a:avLst/>
          </a:prstGeom>
        </p:spPr>
      </p:pic>
      <p:sp>
        <p:nvSpPr>
          <p:cNvPr id="9" name="Rectangle 8"/>
          <p:cNvSpPr/>
          <p:nvPr/>
        </p:nvSpPr>
        <p:spPr bwMode="auto">
          <a:xfrm>
            <a:off x="482166" y="2947570"/>
            <a:ext cx="1052642" cy="147789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sp>
        <p:nvSpPr>
          <p:cNvPr id="10" name="Rectangle 9"/>
          <p:cNvSpPr/>
          <p:nvPr/>
        </p:nvSpPr>
        <p:spPr bwMode="auto">
          <a:xfrm>
            <a:off x="3858294" y="3862317"/>
            <a:ext cx="947518" cy="12183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sp>
        <p:nvSpPr>
          <p:cNvPr id="11" name="TextBox 10"/>
          <p:cNvSpPr txBox="1"/>
          <p:nvPr/>
        </p:nvSpPr>
        <p:spPr>
          <a:xfrm>
            <a:off x="545200" y="2947569"/>
            <a:ext cx="998991" cy="415498"/>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RBI REGIONAL </a:t>
            </a:r>
          </a:p>
          <a:p>
            <a:r>
              <a:rPr lang="en-US" sz="1050" dirty="0">
                <a:solidFill>
                  <a:schemeClr val="bg2">
                    <a:lumMod val="50000"/>
                  </a:schemeClr>
                </a:solidFill>
                <a:latin typeface="Fujitsu Sans" charset="0"/>
                <a:ea typeface="Fujitsu Sans" charset="0"/>
                <a:cs typeface="Fujitsu Sans" charset="0"/>
              </a:rPr>
              <a:t>OFFICES</a:t>
            </a:r>
            <a:endParaRPr lang="en-IN" sz="1050" dirty="0">
              <a:solidFill>
                <a:schemeClr val="bg2">
                  <a:lumMod val="50000"/>
                </a:schemeClr>
              </a:solidFill>
              <a:latin typeface="Fujitsu Sans" charset="0"/>
              <a:ea typeface="Fujitsu Sans" charset="0"/>
              <a:cs typeface="Fujitsu Sans" charset="0"/>
            </a:endParaRPr>
          </a:p>
        </p:txBody>
      </p:sp>
      <p:sp>
        <p:nvSpPr>
          <p:cNvPr id="13" name="Rectangle 12"/>
          <p:cNvSpPr/>
          <p:nvPr/>
        </p:nvSpPr>
        <p:spPr bwMode="auto">
          <a:xfrm>
            <a:off x="7618513" y="2171860"/>
            <a:ext cx="1048256" cy="995259"/>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sp>
        <p:nvSpPr>
          <p:cNvPr id="14" name="TextBox 13"/>
          <p:cNvSpPr txBox="1"/>
          <p:nvPr/>
        </p:nvSpPr>
        <p:spPr>
          <a:xfrm>
            <a:off x="7569046" y="2150450"/>
            <a:ext cx="1087157" cy="253916"/>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MEMBER BANKS</a:t>
            </a:r>
            <a:endParaRPr lang="en-IN" sz="1050" dirty="0">
              <a:solidFill>
                <a:schemeClr val="bg2">
                  <a:lumMod val="50000"/>
                </a:schemeClr>
              </a:solidFill>
              <a:latin typeface="Fujitsu Sans" charset="0"/>
              <a:ea typeface="Fujitsu Sans" charset="0"/>
              <a:cs typeface="Fujitsu Sans" charset="0"/>
            </a:endParaRPr>
          </a:p>
        </p:txBody>
      </p:sp>
      <p:pic>
        <p:nvPicPr>
          <p:cNvPr id="15" name="Picture 2" descr="http://i.istockimg.com/file_thumbview_approve/57559854/3/stock-illustration-57559854-office-building-icon.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81674" y="2396332"/>
            <a:ext cx="677094" cy="6770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1322724" y="3953043"/>
            <a:ext cx="361745" cy="361755"/>
          </a:xfrm>
          <a:prstGeom prst="rect">
            <a:avLst/>
          </a:prstGeom>
        </p:spPr>
      </p:pic>
      <p:sp>
        <p:nvSpPr>
          <p:cNvPr id="22" name="TextBox 21"/>
          <p:cNvSpPr txBox="1"/>
          <p:nvPr/>
        </p:nvSpPr>
        <p:spPr>
          <a:xfrm>
            <a:off x="3972648" y="3851518"/>
            <a:ext cx="790601" cy="253916"/>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RBI GROUP</a:t>
            </a:r>
            <a:endParaRPr lang="en-IN" sz="1050" dirty="0">
              <a:solidFill>
                <a:schemeClr val="bg2">
                  <a:lumMod val="50000"/>
                </a:schemeClr>
              </a:solidFill>
              <a:latin typeface="Fujitsu Sans" charset="0"/>
              <a:ea typeface="Fujitsu Sans" charset="0"/>
              <a:cs typeface="Fujitsu Sans" charset="0"/>
            </a:endParaRPr>
          </a:p>
        </p:txBody>
      </p:sp>
      <p:pic>
        <p:nvPicPr>
          <p:cNvPr id="23" name="Picture 22"/>
          <p:cNvPicPr>
            <a:picLocks noChangeAspect="1"/>
          </p:cNvPicPr>
          <p:nvPr/>
        </p:nvPicPr>
        <p:blipFill>
          <a:blip r:embed="rId6"/>
          <a:stretch>
            <a:fillRect/>
          </a:stretch>
        </p:blipFill>
        <p:spPr>
          <a:xfrm>
            <a:off x="3661673" y="3923872"/>
            <a:ext cx="361745" cy="361755"/>
          </a:xfrm>
          <a:prstGeom prst="rect">
            <a:avLst/>
          </a:prstGeom>
        </p:spPr>
      </p:pic>
      <p:pic>
        <p:nvPicPr>
          <p:cNvPr id="24" name="Picture 23"/>
          <p:cNvPicPr>
            <a:picLocks noChangeAspect="1"/>
          </p:cNvPicPr>
          <p:nvPr/>
        </p:nvPicPr>
        <p:blipFill>
          <a:blip r:embed="rId6"/>
          <a:stretch>
            <a:fillRect/>
          </a:stretch>
        </p:blipFill>
        <p:spPr>
          <a:xfrm>
            <a:off x="3659200" y="4292585"/>
            <a:ext cx="361745" cy="361755"/>
          </a:xfrm>
          <a:prstGeom prst="rect">
            <a:avLst/>
          </a:prstGeom>
        </p:spPr>
      </p:pic>
      <p:pic>
        <p:nvPicPr>
          <p:cNvPr id="25" name="Picture 24"/>
          <p:cNvPicPr>
            <a:picLocks noChangeAspect="1"/>
          </p:cNvPicPr>
          <p:nvPr/>
        </p:nvPicPr>
        <p:blipFill>
          <a:blip r:embed="rId6"/>
          <a:stretch>
            <a:fillRect/>
          </a:stretch>
        </p:blipFill>
        <p:spPr>
          <a:xfrm>
            <a:off x="4655723" y="4025147"/>
            <a:ext cx="361745" cy="361755"/>
          </a:xfrm>
          <a:prstGeom prst="rect">
            <a:avLst/>
          </a:prstGeom>
        </p:spPr>
      </p:pic>
      <p:pic>
        <p:nvPicPr>
          <p:cNvPr id="26" name="Picture 25"/>
          <p:cNvPicPr>
            <a:picLocks noChangeAspect="1"/>
          </p:cNvPicPr>
          <p:nvPr/>
        </p:nvPicPr>
        <p:blipFill>
          <a:blip r:embed="rId6"/>
          <a:stretch>
            <a:fillRect/>
          </a:stretch>
        </p:blipFill>
        <p:spPr>
          <a:xfrm>
            <a:off x="4661415" y="4402025"/>
            <a:ext cx="361745" cy="361755"/>
          </a:xfrm>
          <a:prstGeom prst="rect">
            <a:avLst/>
          </a:prstGeom>
        </p:spPr>
      </p:pic>
      <p:cxnSp>
        <p:nvCxnSpPr>
          <p:cNvPr id="27" name="Elbow Connector 26"/>
          <p:cNvCxnSpPr>
            <a:stCxn id="8" idx="3"/>
            <a:endCxn id="5" idx="1"/>
          </p:cNvCxnSpPr>
          <p:nvPr/>
        </p:nvCxnSpPr>
        <p:spPr bwMode="auto">
          <a:xfrm flipV="1">
            <a:off x="1683980" y="3151566"/>
            <a:ext cx="359449" cy="276602"/>
          </a:xfrm>
          <a:prstGeom prst="bentConnector3">
            <a:avLst>
              <a:gd name="adj1" fmla="val 42469"/>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Elbow Connector 27"/>
          <p:cNvCxnSpPr>
            <a:stCxn id="18" idx="3"/>
            <a:endCxn id="63" idx="1"/>
          </p:cNvCxnSpPr>
          <p:nvPr/>
        </p:nvCxnSpPr>
        <p:spPr bwMode="auto">
          <a:xfrm>
            <a:off x="1684469" y="4133920"/>
            <a:ext cx="392157" cy="395127"/>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4" name="TextBox 33"/>
          <p:cNvSpPr txBox="1"/>
          <p:nvPr/>
        </p:nvSpPr>
        <p:spPr>
          <a:xfrm>
            <a:off x="4027444" y="4535048"/>
            <a:ext cx="700833" cy="577081"/>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Kharghar</a:t>
            </a:r>
          </a:p>
          <a:p>
            <a:r>
              <a:rPr lang="en-US" sz="1050" dirty="0">
                <a:solidFill>
                  <a:schemeClr val="bg2">
                    <a:lumMod val="50000"/>
                  </a:schemeClr>
                </a:solidFill>
                <a:latin typeface="Fujitsu Sans" charset="0"/>
                <a:ea typeface="Fujitsu Sans" charset="0"/>
                <a:cs typeface="Fujitsu Sans" charset="0"/>
              </a:rPr>
              <a:t>Belapur</a:t>
            </a:r>
          </a:p>
          <a:p>
            <a:r>
              <a:rPr lang="en-US" sz="1050" dirty="0">
                <a:solidFill>
                  <a:schemeClr val="bg2">
                    <a:lumMod val="50000"/>
                  </a:schemeClr>
                </a:solidFill>
                <a:latin typeface="Fujitsu Sans" charset="0"/>
                <a:ea typeface="Fujitsu Sans" charset="0"/>
                <a:cs typeface="Fujitsu Sans" charset="0"/>
              </a:rPr>
              <a:t>Nagpur</a:t>
            </a:r>
            <a:endParaRPr lang="en-IN" sz="1050" dirty="0">
              <a:solidFill>
                <a:schemeClr val="bg2">
                  <a:lumMod val="50000"/>
                </a:schemeClr>
              </a:solidFill>
              <a:latin typeface="Fujitsu Sans" charset="0"/>
              <a:ea typeface="Fujitsu Sans" charset="0"/>
              <a:cs typeface="Fujitsu Sans" charset="0"/>
            </a:endParaRPr>
          </a:p>
        </p:txBody>
      </p:sp>
      <p:pic>
        <p:nvPicPr>
          <p:cNvPr id="50" name="Picture 49"/>
          <p:cNvPicPr>
            <a:picLocks noChangeAspect="1"/>
          </p:cNvPicPr>
          <p:nvPr/>
        </p:nvPicPr>
        <p:blipFill>
          <a:blip r:embed="rId6"/>
          <a:stretch>
            <a:fillRect/>
          </a:stretch>
        </p:blipFill>
        <p:spPr>
          <a:xfrm>
            <a:off x="7454980" y="2358403"/>
            <a:ext cx="361745" cy="361755"/>
          </a:xfrm>
          <a:prstGeom prst="rect">
            <a:avLst/>
          </a:prstGeom>
        </p:spPr>
      </p:pic>
      <p:pic>
        <p:nvPicPr>
          <p:cNvPr id="51" name="Picture 50"/>
          <p:cNvPicPr>
            <a:picLocks noChangeAspect="1"/>
          </p:cNvPicPr>
          <p:nvPr/>
        </p:nvPicPr>
        <p:blipFill>
          <a:blip r:embed="rId6"/>
          <a:stretch>
            <a:fillRect/>
          </a:stretch>
        </p:blipFill>
        <p:spPr>
          <a:xfrm>
            <a:off x="7448003" y="2733565"/>
            <a:ext cx="361745" cy="361755"/>
          </a:xfrm>
          <a:prstGeom prst="rect">
            <a:avLst/>
          </a:prstGeom>
        </p:spPr>
      </p:pic>
      <p:sp>
        <p:nvSpPr>
          <p:cNvPr id="61" name="TextBox 60"/>
          <p:cNvSpPr txBox="1"/>
          <p:nvPr/>
        </p:nvSpPr>
        <p:spPr>
          <a:xfrm>
            <a:off x="2327983" y="3045312"/>
            <a:ext cx="596638"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BSNL </a:t>
            </a:r>
            <a:endParaRPr lang="en-IN" sz="1350" dirty="0">
              <a:solidFill>
                <a:schemeClr val="bg2">
                  <a:lumMod val="50000"/>
                </a:schemeClr>
              </a:solidFill>
              <a:latin typeface="Fujitsu Sans" charset="0"/>
              <a:ea typeface="Fujitsu Sans" charset="0"/>
              <a:cs typeface="Fujitsu Sans" charset="0"/>
            </a:endParaRPr>
          </a:p>
        </p:txBody>
      </p:sp>
      <p:pic>
        <p:nvPicPr>
          <p:cNvPr id="62" name="Picture 61"/>
          <p:cNvPicPr>
            <a:picLocks noChangeAspect="1"/>
          </p:cNvPicPr>
          <p:nvPr/>
        </p:nvPicPr>
        <p:blipFill>
          <a:blip r:embed="rId2"/>
          <a:stretch>
            <a:fillRect/>
          </a:stretch>
        </p:blipFill>
        <p:spPr>
          <a:xfrm>
            <a:off x="2069629" y="3483519"/>
            <a:ext cx="1213793" cy="623330"/>
          </a:xfrm>
          <a:prstGeom prst="rect">
            <a:avLst/>
          </a:prstGeom>
        </p:spPr>
      </p:pic>
      <p:sp>
        <p:nvSpPr>
          <p:cNvPr id="64" name="TextBox 63"/>
          <p:cNvSpPr txBox="1"/>
          <p:nvPr/>
        </p:nvSpPr>
        <p:spPr>
          <a:xfrm>
            <a:off x="2387354" y="3703309"/>
            <a:ext cx="439544"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Sify</a:t>
            </a:r>
            <a:endParaRPr lang="en-IN" sz="1350" dirty="0">
              <a:solidFill>
                <a:schemeClr val="bg2">
                  <a:lumMod val="50000"/>
                </a:schemeClr>
              </a:solidFill>
              <a:latin typeface="Fujitsu Sans" charset="0"/>
              <a:ea typeface="Fujitsu Sans" charset="0"/>
              <a:cs typeface="Fujitsu Sans" charset="0"/>
            </a:endParaRPr>
          </a:p>
        </p:txBody>
      </p:sp>
      <p:cxnSp>
        <p:nvCxnSpPr>
          <p:cNvPr id="68" name="Elbow Connector 67"/>
          <p:cNvCxnSpPr>
            <a:endCxn id="62" idx="1"/>
          </p:cNvCxnSpPr>
          <p:nvPr/>
        </p:nvCxnSpPr>
        <p:spPr bwMode="auto">
          <a:xfrm>
            <a:off x="1592404" y="3555747"/>
            <a:ext cx="477225" cy="239437"/>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Elbow Connector 72"/>
          <p:cNvCxnSpPr>
            <a:cxnSpLocks/>
          </p:cNvCxnSpPr>
          <p:nvPr/>
        </p:nvCxnSpPr>
        <p:spPr bwMode="auto">
          <a:xfrm flipV="1">
            <a:off x="1648891" y="3910692"/>
            <a:ext cx="431561" cy="145832"/>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78" name="Picture 77"/>
          <p:cNvPicPr>
            <a:picLocks noChangeAspect="1"/>
          </p:cNvPicPr>
          <p:nvPr/>
        </p:nvPicPr>
        <p:blipFill>
          <a:blip r:embed="rId5"/>
          <a:stretch>
            <a:fillRect/>
          </a:stretch>
        </p:blipFill>
        <p:spPr>
          <a:xfrm>
            <a:off x="5694311" y="1653955"/>
            <a:ext cx="1031132" cy="459513"/>
          </a:xfrm>
          <a:prstGeom prst="rect">
            <a:avLst/>
          </a:prstGeom>
        </p:spPr>
      </p:pic>
      <p:pic>
        <p:nvPicPr>
          <p:cNvPr id="83" name="Picture 82"/>
          <p:cNvPicPr>
            <a:picLocks noChangeAspect="1"/>
          </p:cNvPicPr>
          <p:nvPr/>
        </p:nvPicPr>
        <p:blipFill>
          <a:blip r:embed="rId2"/>
          <a:stretch>
            <a:fillRect/>
          </a:stretch>
        </p:blipFill>
        <p:spPr>
          <a:xfrm>
            <a:off x="5713325" y="2120799"/>
            <a:ext cx="993104" cy="509999"/>
          </a:xfrm>
          <a:prstGeom prst="rect">
            <a:avLst/>
          </a:prstGeom>
        </p:spPr>
      </p:pic>
      <p:pic>
        <p:nvPicPr>
          <p:cNvPr id="84" name="Picture 83"/>
          <p:cNvPicPr>
            <a:picLocks noChangeAspect="1"/>
          </p:cNvPicPr>
          <p:nvPr/>
        </p:nvPicPr>
        <p:blipFill>
          <a:blip r:embed="rId2"/>
          <a:stretch>
            <a:fillRect/>
          </a:stretch>
        </p:blipFill>
        <p:spPr>
          <a:xfrm>
            <a:off x="5688609" y="2655171"/>
            <a:ext cx="993104" cy="509999"/>
          </a:xfrm>
          <a:prstGeom prst="rect">
            <a:avLst/>
          </a:prstGeom>
        </p:spPr>
      </p:pic>
      <p:pic>
        <p:nvPicPr>
          <p:cNvPr id="85" name="Picture 84"/>
          <p:cNvPicPr>
            <a:picLocks noChangeAspect="1"/>
          </p:cNvPicPr>
          <p:nvPr/>
        </p:nvPicPr>
        <p:blipFill>
          <a:blip r:embed="rId2"/>
          <a:stretch>
            <a:fillRect/>
          </a:stretch>
        </p:blipFill>
        <p:spPr>
          <a:xfrm>
            <a:off x="5694264" y="3196875"/>
            <a:ext cx="993104" cy="509999"/>
          </a:xfrm>
          <a:prstGeom prst="rect">
            <a:avLst/>
          </a:prstGeom>
        </p:spPr>
      </p:pic>
      <p:pic>
        <p:nvPicPr>
          <p:cNvPr id="86" name="Picture 85"/>
          <p:cNvPicPr>
            <a:picLocks noChangeAspect="1"/>
          </p:cNvPicPr>
          <p:nvPr/>
        </p:nvPicPr>
        <p:blipFill>
          <a:blip r:embed="rId2"/>
          <a:stretch>
            <a:fillRect/>
          </a:stretch>
        </p:blipFill>
        <p:spPr>
          <a:xfrm>
            <a:off x="5694934" y="3738243"/>
            <a:ext cx="993104" cy="509999"/>
          </a:xfrm>
          <a:prstGeom prst="rect">
            <a:avLst/>
          </a:prstGeom>
        </p:spPr>
      </p:pic>
      <p:pic>
        <p:nvPicPr>
          <p:cNvPr id="87" name="Picture 86"/>
          <p:cNvPicPr>
            <a:picLocks noChangeAspect="1"/>
          </p:cNvPicPr>
          <p:nvPr/>
        </p:nvPicPr>
        <p:blipFill>
          <a:blip r:embed="rId2"/>
          <a:stretch>
            <a:fillRect/>
          </a:stretch>
        </p:blipFill>
        <p:spPr>
          <a:xfrm>
            <a:off x="5713210" y="4273168"/>
            <a:ext cx="993104" cy="509999"/>
          </a:xfrm>
          <a:prstGeom prst="rect">
            <a:avLst/>
          </a:prstGeom>
        </p:spPr>
      </p:pic>
      <p:sp>
        <p:nvSpPr>
          <p:cNvPr id="88" name="TextBox 87"/>
          <p:cNvSpPr txBox="1"/>
          <p:nvPr/>
        </p:nvSpPr>
        <p:spPr>
          <a:xfrm>
            <a:off x="5911380" y="1783622"/>
            <a:ext cx="596638"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BSNL </a:t>
            </a:r>
            <a:endParaRPr lang="en-IN" sz="1350" dirty="0">
              <a:solidFill>
                <a:schemeClr val="bg2">
                  <a:lumMod val="50000"/>
                </a:schemeClr>
              </a:solidFill>
              <a:latin typeface="Fujitsu Sans" charset="0"/>
              <a:ea typeface="Fujitsu Sans" charset="0"/>
              <a:cs typeface="Fujitsu Sans" charset="0"/>
            </a:endParaRPr>
          </a:p>
        </p:txBody>
      </p:sp>
      <p:sp>
        <p:nvSpPr>
          <p:cNvPr id="89" name="TextBox 88"/>
          <p:cNvSpPr txBox="1"/>
          <p:nvPr/>
        </p:nvSpPr>
        <p:spPr>
          <a:xfrm>
            <a:off x="5930672" y="2248983"/>
            <a:ext cx="481222"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Sify </a:t>
            </a:r>
            <a:endParaRPr lang="en-IN" sz="1350" dirty="0">
              <a:solidFill>
                <a:schemeClr val="bg2">
                  <a:lumMod val="50000"/>
                </a:schemeClr>
              </a:solidFill>
              <a:latin typeface="Fujitsu Sans" charset="0"/>
              <a:ea typeface="Fujitsu Sans" charset="0"/>
              <a:cs typeface="Fujitsu Sans" charset="0"/>
            </a:endParaRPr>
          </a:p>
        </p:txBody>
      </p:sp>
      <p:sp>
        <p:nvSpPr>
          <p:cNvPr id="90" name="TextBox 89"/>
          <p:cNvSpPr txBox="1"/>
          <p:nvPr/>
        </p:nvSpPr>
        <p:spPr>
          <a:xfrm>
            <a:off x="5879576" y="2809638"/>
            <a:ext cx="592278"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RCom</a:t>
            </a:r>
            <a:endParaRPr lang="en-IN" sz="1350" dirty="0">
              <a:solidFill>
                <a:schemeClr val="bg2">
                  <a:lumMod val="50000"/>
                </a:schemeClr>
              </a:solidFill>
              <a:latin typeface="Fujitsu Sans" charset="0"/>
              <a:ea typeface="Fujitsu Sans" charset="0"/>
              <a:cs typeface="Fujitsu Sans" charset="0"/>
            </a:endParaRPr>
          </a:p>
        </p:txBody>
      </p:sp>
      <p:sp>
        <p:nvSpPr>
          <p:cNvPr id="91" name="TextBox 90"/>
          <p:cNvSpPr txBox="1"/>
          <p:nvPr/>
        </p:nvSpPr>
        <p:spPr>
          <a:xfrm>
            <a:off x="5959167" y="3375204"/>
            <a:ext cx="418256"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TCL</a:t>
            </a:r>
            <a:endParaRPr lang="en-IN" sz="1350" dirty="0">
              <a:solidFill>
                <a:schemeClr val="bg2">
                  <a:lumMod val="50000"/>
                </a:schemeClr>
              </a:solidFill>
              <a:latin typeface="Fujitsu Sans" charset="0"/>
              <a:ea typeface="Fujitsu Sans" charset="0"/>
              <a:cs typeface="Fujitsu Sans" charset="0"/>
            </a:endParaRPr>
          </a:p>
        </p:txBody>
      </p:sp>
      <p:sp>
        <p:nvSpPr>
          <p:cNvPr id="92" name="TextBox 91"/>
          <p:cNvSpPr txBox="1"/>
          <p:nvPr/>
        </p:nvSpPr>
        <p:spPr>
          <a:xfrm>
            <a:off x="5889887" y="3861498"/>
            <a:ext cx="659027"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Tikona</a:t>
            </a:r>
            <a:endParaRPr lang="en-IN" sz="1350" dirty="0">
              <a:solidFill>
                <a:schemeClr val="bg2">
                  <a:lumMod val="50000"/>
                </a:schemeClr>
              </a:solidFill>
              <a:latin typeface="Fujitsu Sans" charset="0"/>
              <a:ea typeface="Fujitsu Sans" charset="0"/>
              <a:cs typeface="Fujitsu Sans" charset="0"/>
            </a:endParaRPr>
          </a:p>
        </p:txBody>
      </p:sp>
      <p:sp>
        <p:nvSpPr>
          <p:cNvPr id="93" name="TextBox 92"/>
          <p:cNvSpPr txBox="1"/>
          <p:nvPr/>
        </p:nvSpPr>
        <p:spPr>
          <a:xfrm>
            <a:off x="5911380" y="4389668"/>
            <a:ext cx="642292" cy="300082"/>
          </a:xfrm>
          <a:prstGeom prst="rect">
            <a:avLst/>
          </a:prstGeom>
          <a:noFill/>
        </p:spPr>
        <p:txBody>
          <a:bodyPr wrap="none" rtlCol="0">
            <a:spAutoFit/>
          </a:bodyPr>
          <a:lstStyle/>
          <a:p>
            <a:r>
              <a:rPr lang="en-US" sz="1350" dirty="0">
                <a:solidFill>
                  <a:schemeClr val="bg2">
                    <a:lumMod val="50000"/>
                  </a:schemeClr>
                </a:solidFill>
                <a:latin typeface="Fujitsu Sans" charset="0"/>
                <a:ea typeface="Fujitsu Sans" charset="0"/>
                <a:cs typeface="Fujitsu Sans" charset="0"/>
              </a:rPr>
              <a:t>Railtel</a:t>
            </a:r>
            <a:endParaRPr lang="en-IN" sz="1350" dirty="0">
              <a:solidFill>
                <a:schemeClr val="bg2">
                  <a:lumMod val="50000"/>
                </a:schemeClr>
              </a:solidFill>
              <a:latin typeface="Fujitsu Sans" charset="0"/>
              <a:ea typeface="Fujitsu Sans" charset="0"/>
              <a:cs typeface="Fujitsu Sans" charset="0"/>
            </a:endParaRPr>
          </a:p>
        </p:txBody>
      </p:sp>
      <p:pic>
        <p:nvPicPr>
          <p:cNvPr id="100" name="Picture 99"/>
          <p:cNvPicPr>
            <a:picLocks noChangeAspect="1"/>
          </p:cNvPicPr>
          <p:nvPr/>
        </p:nvPicPr>
        <p:blipFill>
          <a:blip r:embed="rId6"/>
          <a:stretch>
            <a:fillRect/>
          </a:stretch>
        </p:blipFill>
        <p:spPr>
          <a:xfrm>
            <a:off x="3668725" y="4667119"/>
            <a:ext cx="361745" cy="361755"/>
          </a:xfrm>
          <a:prstGeom prst="rect">
            <a:avLst/>
          </a:prstGeom>
        </p:spPr>
      </p:pic>
      <p:sp>
        <p:nvSpPr>
          <p:cNvPr id="154" name="Rectangle 153"/>
          <p:cNvSpPr/>
          <p:nvPr/>
        </p:nvSpPr>
        <p:spPr bwMode="auto">
          <a:xfrm>
            <a:off x="3856461" y="2595335"/>
            <a:ext cx="947518" cy="12183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pic>
        <p:nvPicPr>
          <p:cNvPr id="155" name="Picture 4" descr="http://downloadicons.net/sites/default/files/building-icons-6871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12579" y="2729100"/>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TextBox 155"/>
          <p:cNvSpPr txBox="1"/>
          <p:nvPr/>
        </p:nvSpPr>
        <p:spPr>
          <a:xfrm>
            <a:off x="3887475" y="2583564"/>
            <a:ext cx="926857" cy="253916"/>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INTEGRATION</a:t>
            </a:r>
            <a:endParaRPr lang="en-IN" sz="1050" dirty="0">
              <a:solidFill>
                <a:schemeClr val="bg2">
                  <a:lumMod val="50000"/>
                </a:schemeClr>
              </a:solidFill>
              <a:latin typeface="Fujitsu Sans" charset="0"/>
              <a:ea typeface="Fujitsu Sans" charset="0"/>
              <a:cs typeface="Fujitsu Sans" charset="0"/>
            </a:endParaRPr>
          </a:p>
        </p:txBody>
      </p:sp>
      <p:sp>
        <p:nvSpPr>
          <p:cNvPr id="157" name="TextBox 156"/>
          <p:cNvSpPr txBox="1"/>
          <p:nvPr/>
        </p:nvSpPr>
        <p:spPr>
          <a:xfrm>
            <a:off x="3940390" y="3256808"/>
            <a:ext cx="796444" cy="577081"/>
          </a:xfrm>
          <a:prstGeom prst="rect">
            <a:avLst/>
          </a:prstGeom>
          <a:noFill/>
        </p:spPr>
        <p:txBody>
          <a:bodyPr wrap="square" rtlCol="0">
            <a:spAutoFit/>
          </a:bodyPr>
          <a:lstStyle/>
          <a:p>
            <a:r>
              <a:rPr lang="en-US" sz="1050" dirty="0">
                <a:solidFill>
                  <a:schemeClr val="bg2">
                    <a:lumMod val="50000"/>
                  </a:schemeClr>
                </a:solidFill>
                <a:latin typeface="Fujitsu Sans" charset="0"/>
                <a:ea typeface="Fujitsu Sans" charset="0"/>
                <a:cs typeface="Fujitsu Sans" charset="0"/>
              </a:rPr>
              <a:t>IDRBT HYD</a:t>
            </a:r>
          </a:p>
          <a:p>
            <a:r>
              <a:rPr lang="en-US" sz="1050" dirty="0">
                <a:solidFill>
                  <a:schemeClr val="bg2">
                    <a:lumMod val="50000"/>
                  </a:schemeClr>
                </a:solidFill>
                <a:latin typeface="Fujitsu Sans" charset="0"/>
                <a:ea typeface="Fujitsu Sans" charset="0"/>
                <a:cs typeface="Fujitsu Sans" charset="0"/>
              </a:rPr>
              <a:t>IDRBT - BELAPUR</a:t>
            </a:r>
            <a:endParaRPr lang="en-IN" sz="1050" dirty="0">
              <a:solidFill>
                <a:schemeClr val="bg2">
                  <a:lumMod val="50000"/>
                </a:schemeClr>
              </a:solidFill>
              <a:latin typeface="Fujitsu Sans" charset="0"/>
              <a:ea typeface="Fujitsu Sans" charset="0"/>
              <a:cs typeface="Fujitsu Sans" charset="0"/>
            </a:endParaRPr>
          </a:p>
        </p:txBody>
      </p:sp>
      <p:pic>
        <p:nvPicPr>
          <p:cNvPr id="158" name="Picture 157"/>
          <p:cNvPicPr>
            <a:picLocks noChangeAspect="1"/>
          </p:cNvPicPr>
          <p:nvPr/>
        </p:nvPicPr>
        <p:blipFill>
          <a:blip r:embed="rId6"/>
          <a:stretch>
            <a:fillRect/>
          </a:stretch>
        </p:blipFill>
        <p:spPr>
          <a:xfrm>
            <a:off x="3672350" y="2810404"/>
            <a:ext cx="361745" cy="361755"/>
          </a:xfrm>
          <a:prstGeom prst="rect">
            <a:avLst/>
          </a:prstGeom>
        </p:spPr>
      </p:pic>
      <p:pic>
        <p:nvPicPr>
          <p:cNvPr id="159" name="Picture 158"/>
          <p:cNvPicPr>
            <a:picLocks noChangeAspect="1"/>
          </p:cNvPicPr>
          <p:nvPr/>
        </p:nvPicPr>
        <p:blipFill>
          <a:blip r:embed="rId6"/>
          <a:stretch>
            <a:fillRect/>
          </a:stretch>
        </p:blipFill>
        <p:spPr>
          <a:xfrm>
            <a:off x="3665018" y="3204289"/>
            <a:ext cx="361745" cy="361755"/>
          </a:xfrm>
          <a:prstGeom prst="rect">
            <a:avLst/>
          </a:prstGeom>
        </p:spPr>
      </p:pic>
      <p:pic>
        <p:nvPicPr>
          <p:cNvPr id="160" name="Picture 159"/>
          <p:cNvPicPr>
            <a:picLocks noChangeAspect="1"/>
          </p:cNvPicPr>
          <p:nvPr/>
        </p:nvPicPr>
        <p:blipFill>
          <a:blip r:embed="rId6"/>
          <a:stretch>
            <a:fillRect/>
          </a:stretch>
        </p:blipFill>
        <p:spPr>
          <a:xfrm>
            <a:off x="4653899" y="2780652"/>
            <a:ext cx="361745" cy="361755"/>
          </a:xfrm>
          <a:prstGeom prst="rect">
            <a:avLst/>
          </a:prstGeom>
        </p:spPr>
      </p:pic>
      <p:pic>
        <p:nvPicPr>
          <p:cNvPr id="161" name="Picture 160"/>
          <p:cNvPicPr>
            <a:picLocks noChangeAspect="1"/>
          </p:cNvPicPr>
          <p:nvPr/>
        </p:nvPicPr>
        <p:blipFill>
          <a:blip r:embed="rId6"/>
          <a:stretch>
            <a:fillRect/>
          </a:stretch>
        </p:blipFill>
        <p:spPr>
          <a:xfrm>
            <a:off x="4665127" y="3152202"/>
            <a:ext cx="361745" cy="361755"/>
          </a:xfrm>
          <a:prstGeom prst="rect">
            <a:avLst/>
          </a:prstGeom>
        </p:spPr>
      </p:pic>
      <p:sp>
        <p:nvSpPr>
          <p:cNvPr id="162" name="Rectangle 161"/>
          <p:cNvSpPr/>
          <p:nvPr/>
        </p:nvSpPr>
        <p:spPr bwMode="auto">
          <a:xfrm>
            <a:off x="3856461" y="1530536"/>
            <a:ext cx="947518" cy="102317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pic>
        <p:nvPicPr>
          <p:cNvPr id="163" name="Picture 4" descr="http://downloadicons.net/sites/default/files/building-icons-6871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12579" y="1664301"/>
            <a:ext cx="682228" cy="68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TextBox 164"/>
          <p:cNvSpPr txBox="1"/>
          <p:nvPr/>
        </p:nvSpPr>
        <p:spPr>
          <a:xfrm>
            <a:off x="3940390" y="2192008"/>
            <a:ext cx="796444" cy="415498"/>
          </a:xfrm>
          <a:prstGeom prst="rect">
            <a:avLst/>
          </a:prstGeom>
          <a:noFill/>
        </p:spPr>
        <p:txBody>
          <a:bodyPr wrap="square" rtlCol="0">
            <a:spAutoFit/>
          </a:bodyPr>
          <a:lstStyle/>
          <a:p>
            <a:r>
              <a:rPr lang="en-US" sz="1050" dirty="0">
                <a:solidFill>
                  <a:schemeClr val="bg2">
                    <a:lumMod val="50000"/>
                  </a:schemeClr>
                </a:solidFill>
                <a:latin typeface="Fujitsu Sans" charset="0"/>
                <a:ea typeface="Fujitsu Sans" charset="0"/>
                <a:cs typeface="Fujitsu Sans" charset="0"/>
              </a:rPr>
              <a:t>CCIL </a:t>
            </a:r>
          </a:p>
          <a:p>
            <a:r>
              <a:rPr lang="en-US" sz="1050" dirty="0">
                <a:solidFill>
                  <a:schemeClr val="bg2">
                    <a:lumMod val="50000"/>
                  </a:schemeClr>
                </a:solidFill>
                <a:latin typeface="Fujitsu Sans" charset="0"/>
                <a:ea typeface="Fujitsu Sans" charset="0"/>
                <a:cs typeface="Fujitsu Sans" charset="0"/>
              </a:rPr>
              <a:t>IFTAS</a:t>
            </a:r>
            <a:endParaRPr lang="en-IN" sz="1050" dirty="0">
              <a:solidFill>
                <a:schemeClr val="bg2">
                  <a:lumMod val="50000"/>
                </a:schemeClr>
              </a:solidFill>
              <a:latin typeface="Fujitsu Sans" charset="0"/>
              <a:ea typeface="Fujitsu Sans" charset="0"/>
              <a:cs typeface="Fujitsu Sans" charset="0"/>
            </a:endParaRPr>
          </a:p>
        </p:txBody>
      </p:sp>
      <p:pic>
        <p:nvPicPr>
          <p:cNvPr id="168" name="Picture 167"/>
          <p:cNvPicPr>
            <a:picLocks noChangeAspect="1"/>
          </p:cNvPicPr>
          <p:nvPr/>
        </p:nvPicPr>
        <p:blipFill>
          <a:blip r:embed="rId6"/>
          <a:stretch>
            <a:fillRect/>
          </a:stretch>
        </p:blipFill>
        <p:spPr>
          <a:xfrm>
            <a:off x="4653899" y="1715853"/>
            <a:ext cx="361745" cy="361755"/>
          </a:xfrm>
          <a:prstGeom prst="rect">
            <a:avLst/>
          </a:prstGeom>
        </p:spPr>
      </p:pic>
      <p:pic>
        <p:nvPicPr>
          <p:cNvPr id="169" name="Picture 168"/>
          <p:cNvPicPr>
            <a:picLocks noChangeAspect="1"/>
          </p:cNvPicPr>
          <p:nvPr/>
        </p:nvPicPr>
        <p:blipFill>
          <a:blip r:embed="rId6"/>
          <a:stretch>
            <a:fillRect/>
          </a:stretch>
        </p:blipFill>
        <p:spPr>
          <a:xfrm>
            <a:off x="4665127" y="2087403"/>
            <a:ext cx="361745" cy="361755"/>
          </a:xfrm>
          <a:prstGeom prst="rect">
            <a:avLst/>
          </a:prstGeom>
        </p:spPr>
      </p:pic>
      <p:cxnSp>
        <p:nvCxnSpPr>
          <p:cNvPr id="202" name="Straight Connector 201"/>
          <p:cNvCxnSpPr>
            <a:stCxn id="5" idx="3"/>
            <a:endCxn id="158" idx="1"/>
          </p:cNvCxnSpPr>
          <p:nvPr/>
        </p:nvCxnSpPr>
        <p:spPr bwMode="auto">
          <a:xfrm flipV="1">
            <a:off x="3284799" y="2991281"/>
            <a:ext cx="387551" cy="160285"/>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3" name="Straight Connector 202"/>
          <p:cNvCxnSpPr>
            <a:stCxn id="63" idx="3"/>
            <a:endCxn id="159" idx="1"/>
          </p:cNvCxnSpPr>
          <p:nvPr/>
        </p:nvCxnSpPr>
        <p:spPr bwMode="auto">
          <a:xfrm flipV="1">
            <a:off x="3290418" y="3385167"/>
            <a:ext cx="374600" cy="1143881"/>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Straight Connector 205"/>
          <p:cNvCxnSpPr>
            <a:stCxn id="62" idx="3"/>
            <a:endCxn id="159" idx="1"/>
          </p:cNvCxnSpPr>
          <p:nvPr/>
        </p:nvCxnSpPr>
        <p:spPr bwMode="auto">
          <a:xfrm flipV="1">
            <a:off x="3283422" y="3385166"/>
            <a:ext cx="381596" cy="41001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9" name="Straight Connector 208"/>
          <p:cNvCxnSpPr>
            <a:stCxn id="62" idx="3"/>
            <a:endCxn id="158" idx="1"/>
          </p:cNvCxnSpPr>
          <p:nvPr/>
        </p:nvCxnSpPr>
        <p:spPr bwMode="auto">
          <a:xfrm flipV="1">
            <a:off x="3283422" y="2991281"/>
            <a:ext cx="388928" cy="803903"/>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2" name="Straight Connector 211"/>
          <p:cNvCxnSpPr>
            <a:stCxn id="62" idx="3"/>
            <a:endCxn id="24" idx="1"/>
          </p:cNvCxnSpPr>
          <p:nvPr/>
        </p:nvCxnSpPr>
        <p:spPr bwMode="auto">
          <a:xfrm>
            <a:off x="3283421" y="3795184"/>
            <a:ext cx="375779" cy="67827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5" name="Straight Connector 214"/>
          <p:cNvCxnSpPr>
            <a:stCxn id="63" idx="3"/>
            <a:endCxn id="100" idx="1"/>
          </p:cNvCxnSpPr>
          <p:nvPr/>
        </p:nvCxnSpPr>
        <p:spPr bwMode="auto">
          <a:xfrm>
            <a:off x="3290418" y="4529048"/>
            <a:ext cx="378307" cy="31894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9" name="Straight Connector 218"/>
          <p:cNvCxnSpPr>
            <a:stCxn id="5" idx="3"/>
            <a:endCxn id="23" idx="1"/>
          </p:cNvCxnSpPr>
          <p:nvPr/>
        </p:nvCxnSpPr>
        <p:spPr bwMode="auto">
          <a:xfrm>
            <a:off x="3284799" y="3151566"/>
            <a:ext cx="376874" cy="953183"/>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4" name="Straight Connector 223"/>
          <p:cNvCxnSpPr>
            <a:stCxn id="62" idx="3"/>
            <a:endCxn id="23" idx="1"/>
          </p:cNvCxnSpPr>
          <p:nvPr/>
        </p:nvCxnSpPr>
        <p:spPr bwMode="auto">
          <a:xfrm>
            <a:off x="3283422" y="3795183"/>
            <a:ext cx="378251" cy="309566"/>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8" name="Straight Connector 227"/>
          <p:cNvCxnSpPr>
            <a:stCxn id="63" idx="3"/>
            <a:endCxn id="23" idx="1"/>
          </p:cNvCxnSpPr>
          <p:nvPr/>
        </p:nvCxnSpPr>
        <p:spPr bwMode="auto">
          <a:xfrm flipV="1">
            <a:off x="3290418" y="4104750"/>
            <a:ext cx="371255" cy="42429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1" name="Straight Connector 230"/>
          <p:cNvCxnSpPr>
            <a:stCxn id="5" idx="3"/>
            <a:endCxn id="100" idx="1"/>
          </p:cNvCxnSpPr>
          <p:nvPr/>
        </p:nvCxnSpPr>
        <p:spPr bwMode="auto">
          <a:xfrm>
            <a:off x="3284798" y="3151566"/>
            <a:ext cx="383927" cy="169643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4" name="Straight Connector 233"/>
          <p:cNvCxnSpPr>
            <a:stCxn id="78" idx="1"/>
            <a:endCxn id="168" idx="3"/>
          </p:cNvCxnSpPr>
          <p:nvPr/>
        </p:nvCxnSpPr>
        <p:spPr bwMode="auto">
          <a:xfrm flipH="1">
            <a:off x="5015644" y="1883712"/>
            <a:ext cx="678668" cy="1301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7" name="Straight Connector 236"/>
          <p:cNvCxnSpPr>
            <a:stCxn id="78" idx="1"/>
            <a:endCxn id="169" idx="3"/>
          </p:cNvCxnSpPr>
          <p:nvPr/>
        </p:nvCxnSpPr>
        <p:spPr bwMode="auto">
          <a:xfrm flipH="1">
            <a:off x="5026871" y="1883712"/>
            <a:ext cx="667440" cy="38456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0" name="Straight Connector 239"/>
          <p:cNvCxnSpPr>
            <a:stCxn id="78" idx="1"/>
            <a:endCxn id="160" idx="3"/>
          </p:cNvCxnSpPr>
          <p:nvPr/>
        </p:nvCxnSpPr>
        <p:spPr bwMode="auto">
          <a:xfrm flipH="1">
            <a:off x="5015644" y="1883712"/>
            <a:ext cx="678668" cy="107781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3" name="Straight Connector 242"/>
          <p:cNvCxnSpPr>
            <a:stCxn id="78" idx="1"/>
            <a:endCxn id="161" idx="3"/>
          </p:cNvCxnSpPr>
          <p:nvPr/>
        </p:nvCxnSpPr>
        <p:spPr bwMode="auto">
          <a:xfrm flipH="1">
            <a:off x="5026871" y="1883712"/>
            <a:ext cx="667440" cy="144936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6" name="Straight Connector 245"/>
          <p:cNvCxnSpPr>
            <a:stCxn id="78" idx="1"/>
            <a:endCxn id="25" idx="3"/>
          </p:cNvCxnSpPr>
          <p:nvPr/>
        </p:nvCxnSpPr>
        <p:spPr bwMode="auto">
          <a:xfrm flipH="1">
            <a:off x="5017468" y="1883711"/>
            <a:ext cx="676844" cy="2322314"/>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0" name="Straight Connector 249"/>
          <p:cNvCxnSpPr>
            <a:stCxn id="78" idx="1"/>
            <a:endCxn id="26" idx="3"/>
          </p:cNvCxnSpPr>
          <p:nvPr/>
        </p:nvCxnSpPr>
        <p:spPr bwMode="auto">
          <a:xfrm flipH="1">
            <a:off x="5023160" y="1883711"/>
            <a:ext cx="671152" cy="2699192"/>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5" name="Straight Connector 254"/>
          <p:cNvCxnSpPr>
            <a:stCxn id="83" idx="1"/>
            <a:endCxn id="168" idx="3"/>
          </p:cNvCxnSpPr>
          <p:nvPr/>
        </p:nvCxnSpPr>
        <p:spPr bwMode="auto">
          <a:xfrm flipH="1" flipV="1">
            <a:off x="5015644" y="1896731"/>
            <a:ext cx="697681" cy="47906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2" name="Straight Connector 261"/>
          <p:cNvCxnSpPr>
            <a:stCxn id="83" idx="1"/>
            <a:endCxn id="169" idx="3"/>
          </p:cNvCxnSpPr>
          <p:nvPr/>
        </p:nvCxnSpPr>
        <p:spPr bwMode="auto">
          <a:xfrm flipH="1" flipV="1">
            <a:off x="5026872" y="2268281"/>
            <a:ext cx="686453" cy="10751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5" name="Straight Connector 264"/>
          <p:cNvCxnSpPr>
            <a:stCxn id="83" idx="1"/>
            <a:endCxn id="160" idx="3"/>
          </p:cNvCxnSpPr>
          <p:nvPr/>
        </p:nvCxnSpPr>
        <p:spPr bwMode="auto">
          <a:xfrm flipH="1">
            <a:off x="5015644" y="2375799"/>
            <a:ext cx="697681" cy="585731"/>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8" name="Straight Connector 267"/>
          <p:cNvCxnSpPr>
            <a:stCxn id="83" idx="1"/>
            <a:endCxn id="161" idx="3"/>
          </p:cNvCxnSpPr>
          <p:nvPr/>
        </p:nvCxnSpPr>
        <p:spPr bwMode="auto">
          <a:xfrm flipH="1">
            <a:off x="5026872" y="2375799"/>
            <a:ext cx="686453" cy="957281"/>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1" name="Straight Connector 270"/>
          <p:cNvCxnSpPr>
            <a:stCxn id="83" idx="1"/>
            <a:endCxn id="25" idx="3"/>
          </p:cNvCxnSpPr>
          <p:nvPr/>
        </p:nvCxnSpPr>
        <p:spPr bwMode="auto">
          <a:xfrm flipH="1">
            <a:off x="5017468" y="2375798"/>
            <a:ext cx="695857" cy="1830227"/>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4" name="Straight Connector 273"/>
          <p:cNvCxnSpPr>
            <a:stCxn id="83" idx="1"/>
            <a:endCxn id="26" idx="3"/>
          </p:cNvCxnSpPr>
          <p:nvPr/>
        </p:nvCxnSpPr>
        <p:spPr bwMode="auto">
          <a:xfrm flipH="1">
            <a:off x="5023160" y="2375798"/>
            <a:ext cx="690165" cy="2207105"/>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7" name="Straight Connector 276"/>
          <p:cNvCxnSpPr>
            <a:stCxn id="84" idx="1"/>
            <a:endCxn id="168" idx="3"/>
          </p:cNvCxnSpPr>
          <p:nvPr/>
        </p:nvCxnSpPr>
        <p:spPr bwMode="auto">
          <a:xfrm flipH="1" flipV="1">
            <a:off x="5015644" y="1896730"/>
            <a:ext cx="672965" cy="1013441"/>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0" name="Straight Connector 279"/>
          <p:cNvCxnSpPr>
            <a:stCxn id="84" idx="1"/>
            <a:endCxn id="169" idx="3"/>
          </p:cNvCxnSpPr>
          <p:nvPr/>
        </p:nvCxnSpPr>
        <p:spPr bwMode="auto">
          <a:xfrm flipH="1" flipV="1">
            <a:off x="5026871" y="2268280"/>
            <a:ext cx="661737" cy="641891"/>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3" name="Straight Connector 282"/>
          <p:cNvCxnSpPr>
            <a:stCxn id="84" idx="1"/>
            <a:endCxn id="160" idx="3"/>
          </p:cNvCxnSpPr>
          <p:nvPr/>
        </p:nvCxnSpPr>
        <p:spPr bwMode="auto">
          <a:xfrm flipH="1">
            <a:off x="5015644" y="2910171"/>
            <a:ext cx="672965" cy="5135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6" name="Straight Connector 285"/>
          <p:cNvCxnSpPr>
            <a:stCxn id="84" idx="1"/>
            <a:endCxn id="161" idx="3"/>
          </p:cNvCxnSpPr>
          <p:nvPr/>
        </p:nvCxnSpPr>
        <p:spPr bwMode="auto">
          <a:xfrm flipH="1">
            <a:off x="5026871" y="2910171"/>
            <a:ext cx="661737" cy="422909"/>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9" name="Straight Connector 288"/>
          <p:cNvCxnSpPr>
            <a:stCxn id="84" idx="1"/>
            <a:endCxn id="25" idx="3"/>
          </p:cNvCxnSpPr>
          <p:nvPr/>
        </p:nvCxnSpPr>
        <p:spPr bwMode="auto">
          <a:xfrm flipH="1">
            <a:off x="5017468" y="2910171"/>
            <a:ext cx="671141" cy="1295854"/>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2" name="Straight Connector 291"/>
          <p:cNvCxnSpPr>
            <a:stCxn id="84" idx="1"/>
            <a:endCxn id="26" idx="3"/>
          </p:cNvCxnSpPr>
          <p:nvPr/>
        </p:nvCxnSpPr>
        <p:spPr bwMode="auto">
          <a:xfrm flipH="1">
            <a:off x="5023160" y="2910171"/>
            <a:ext cx="665449" cy="1672732"/>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5" name="Straight Connector 294"/>
          <p:cNvCxnSpPr>
            <a:stCxn id="85" idx="1"/>
            <a:endCxn id="26" idx="3"/>
          </p:cNvCxnSpPr>
          <p:nvPr/>
        </p:nvCxnSpPr>
        <p:spPr bwMode="auto">
          <a:xfrm flipH="1">
            <a:off x="5023160" y="3451875"/>
            <a:ext cx="671104" cy="113102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8" name="Straight Connector 297"/>
          <p:cNvCxnSpPr>
            <a:stCxn id="85" idx="1"/>
            <a:endCxn id="25" idx="3"/>
          </p:cNvCxnSpPr>
          <p:nvPr/>
        </p:nvCxnSpPr>
        <p:spPr bwMode="auto">
          <a:xfrm flipH="1">
            <a:off x="5017468" y="3451875"/>
            <a:ext cx="676796" cy="75415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1" name="Straight Connector 300"/>
          <p:cNvCxnSpPr>
            <a:stCxn id="85" idx="1"/>
            <a:endCxn id="161" idx="3"/>
          </p:cNvCxnSpPr>
          <p:nvPr/>
        </p:nvCxnSpPr>
        <p:spPr bwMode="auto">
          <a:xfrm flipH="1" flipV="1">
            <a:off x="5026871" y="3333079"/>
            <a:ext cx="667392" cy="118796"/>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9" name="Straight Connector 308"/>
          <p:cNvCxnSpPr>
            <a:stCxn id="85" idx="1"/>
            <a:endCxn id="160" idx="3"/>
          </p:cNvCxnSpPr>
          <p:nvPr/>
        </p:nvCxnSpPr>
        <p:spPr bwMode="auto">
          <a:xfrm flipH="1" flipV="1">
            <a:off x="5015644" y="2961529"/>
            <a:ext cx="678620" cy="490346"/>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2" name="Straight Connector 311"/>
          <p:cNvCxnSpPr>
            <a:stCxn id="85" idx="1"/>
            <a:endCxn id="169" idx="3"/>
          </p:cNvCxnSpPr>
          <p:nvPr/>
        </p:nvCxnSpPr>
        <p:spPr bwMode="auto">
          <a:xfrm flipH="1" flipV="1">
            <a:off x="5026871" y="2268280"/>
            <a:ext cx="667392" cy="1183595"/>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5" name="Straight Connector 314"/>
          <p:cNvCxnSpPr>
            <a:stCxn id="85" idx="1"/>
            <a:endCxn id="168" idx="3"/>
          </p:cNvCxnSpPr>
          <p:nvPr/>
        </p:nvCxnSpPr>
        <p:spPr bwMode="auto">
          <a:xfrm flipH="1" flipV="1">
            <a:off x="5015644" y="1896730"/>
            <a:ext cx="678620" cy="1555145"/>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8" name="Straight Connector 317"/>
          <p:cNvCxnSpPr>
            <a:stCxn id="86" idx="1"/>
            <a:endCxn id="25" idx="3"/>
          </p:cNvCxnSpPr>
          <p:nvPr/>
        </p:nvCxnSpPr>
        <p:spPr bwMode="auto">
          <a:xfrm flipH="1">
            <a:off x="5017468" y="3993243"/>
            <a:ext cx="677466" cy="212782"/>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1" name="Straight Connector 320"/>
          <p:cNvCxnSpPr>
            <a:stCxn id="86" idx="1"/>
            <a:endCxn id="26" idx="3"/>
          </p:cNvCxnSpPr>
          <p:nvPr/>
        </p:nvCxnSpPr>
        <p:spPr bwMode="auto">
          <a:xfrm flipH="1">
            <a:off x="5023160" y="3993243"/>
            <a:ext cx="671774" cy="589660"/>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4" name="Straight Connector 323"/>
          <p:cNvCxnSpPr>
            <a:stCxn id="86" idx="1"/>
            <a:endCxn id="161" idx="3"/>
          </p:cNvCxnSpPr>
          <p:nvPr/>
        </p:nvCxnSpPr>
        <p:spPr bwMode="auto">
          <a:xfrm flipH="1" flipV="1">
            <a:off x="5026871" y="3333079"/>
            <a:ext cx="668063" cy="660164"/>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7" name="Straight Connector 326"/>
          <p:cNvCxnSpPr>
            <a:stCxn id="86" idx="1"/>
            <a:endCxn id="160" idx="3"/>
          </p:cNvCxnSpPr>
          <p:nvPr/>
        </p:nvCxnSpPr>
        <p:spPr bwMode="auto">
          <a:xfrm flipH="1" flipV="1">
            <a:off x="5015644" y="2961529"/>
            <a:ext cx="679290" cy="1031714"/>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0" name="Straight Connector 329"/>
          <p:cNvCxnSpPr>
            <a:stCxn id="86" idx="1"/>
            <a:endCxn id="169" idx="3"/>
          </p:cNvCxnSpPr>
          <p:nvPr/>
        </p:nvCxnSpPr>
        <p:spPr bwMode="auto">
          <a:xfrm flipH="1" flipV="1">
            <a:off x="5026871" y="2268280"/>
            <a:ext cx="668063" cy="1724963"/>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4" name="Straight Connector 333"/>
          <p:cNvCxnSpPr>
            <a:stCxn id="86" idx="1"/>
            <a:endCxn id="168" idx="3"/>
          </p:cNvCxnSpPr>
          <p:nvPr/>
        </p:nvCxnSpPr>
        <p:spPr bwMode="auto">
          <a:xfrm flipH="1" flipV="1">
            <a:off x="5015644" y="1896730"/>
            <a:ext cx="679290" cy="2096513"/>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7" name="Straight Connector 336"/>
          <p:cNvCxnSpPr>
            <a:stCxn id="87" idx="1"/>
            <a:endCxn id="26" idx="3"/>
          </p:cNvCxnSpPr>
          <p:nvPr/>
        </p:nvCxnSpPr>
        <p:spPr bwMode="auto">
          <a:xfrm flipH="1">
            <a:off x="5023159" y="4528168"/>
            <a:ext cx="690050" cy="54735"/>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0" name="Straight Connector 339"/>
          <p:cNvCxnSpPr>
            <a:stCxn id="87" idx="1"/>
            <a:endCxn id="25" idx="3"/>
          </p:cNvCxnSpPr>
          <p:nvPr/>
        </p:nvCxnSpPr>
        <p:spPr bwMode="auto">
          <a:xfrm flipH="1" flipV="1">
            <a:off x="5017468" y="4206025"/>
            <a:ext cx="695741" cy="322143"/>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3" name="Straight Connector 342"/>
          <p:cNvCxnSpPr>
            <a:stCxn id="87" idx="1"/>
            <a:endCxn id="161" idx="3"/>
          </p:cNvCxnSpPr>
          <p:nvPr/>
        </p:nvCxnSpPr>
        <p:spPr bwMode="auto">
          <a:xfrm flipH="1" flipV="1">
            <a:off x="5026872" y="3333080"/>
            <a:ext cx="686338" cy="119508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6" name="Straight Connector 345"/>
          <p:cNvCxnSpPr>
            <a:stCxn id="87" idx="1"/>
            <a:endCxn id="160" idx="3"/>
          </p:cNvCxnSpPr>
          <p:nvPr/>
        </p:nvCxnSpPr>
        <p:spPr bwMode="auto">
          <a:xfrm flipH="1" flipV="1">
            <a:off x="5015644" y="2961530"/>
            <a:ext cx="697565" cy="1566638"/>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0" name="Straight Connector 349"/>
          <p:cNvCxnSpPr>
            <a:stCxn id="87" idx="1"/>
            <a:endCxn id="169" idx="3"/>
          </p:cNvCxnSpPr>
          <p:nvPr/>
        </p:nvCxnSpPr>
        <p:spPr bwMode="auto">
          <a:xfrm flipH="1" flipV="1">
            <a:off x="5026872" y="2268281"/>
            <a:ext cx="686338" cy="2259887"/>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3" name="Straight Connector 352"/>
          <p:cNvCxnSpPr>
            <a:stCxn id="87" idx="1"/>
            <a:endCxn id="168" idx="3"/>
          </p:cNvCxnSpPr>
          <p:nvPr/>
        </p:nvCxnSpPr>
        <p:spPr bwMode="auto">
          <a:xfrm flipH="1" flipV="1">
            <a:off x="5015644" y="1896731"/>
            <a:ext cx="697565" cy="2631437"/>
          </a:xfrm>
          <a:prstGeom prst="line">
            <a:avLst/>
          </a:prstGeom>
          <a:ln>
            <a:solidFill>
              <a:srgbClr val="C0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3" name="Elbow Connector 362"/>
          <p:cNvCxnSpPr>
            <a:endCxn id="50" idx="1"/>
          </p:cNvCxnSpPr>
          <p:nvPr/>
        </p:nvCxnSpPr>
        <p:spPr bwMode="auto">
          <a:xfrm>
            <a:off x="6665523" y="2421152"/>
            <a:ext cx="789457" cy="118128"/>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65" name="Elbow Connector 364"/>
          <p:cNvCxnSpPr>
            <a:endCxn id="51" idx="1"/>
          </p:cNvCxnSpPr>
          <p:nvPr/>
        </p:nvCxnSpPr>
        <p:spPr bwMode="auto">
          <a:xfrm flipV="1">
            <a:off x="6625294" y="2914443"/>
            <a:ext cx="822709" cy="54067"/>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67" name="Rectangle 366"/>
          <p:cNvSpPr/>
          <p:nvPr/>
        </p:nvSpPr>
        <p:spPr bwMode="auto">
          <a:xfrm>
            <a:off x="7625490" y="3242452"/>
            <a:ext cx="1048256" cy="995259"/>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solidFill>
                <a:schemeClr val="tx1"/>
              </a:solidFill>
              <a:latin typeface="Fujitsu Sans" charset="0"/>
              <a:ea typeface="Fujitsu Sans" charset="0"/>
              <a:cs typeface="Fujitsu Sans" charset="0"/>
            </a:endParaRPr>
          </a:p>
        </p:txBody>
      </p:sp>
      <p:sp>
        <p:nvSpPr>
          <p:cNvPr id="368" name="TextBox 367"/>
          <p:cNvSpPr txBox="1"/>
          <p:nvPr/>
        </p:nvSpPr>
        <p:spPr>
          <a:xfrm>
            <a:off x="7569046" y="3221042"/>
            <a:ext cx="1087157" cy="253916"/>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MEMBER BANKS</a:t>
            </a:r>
            <a:endParaRPr lang="en-IN" sz="1050" dirty="0">
              <a:solidFill>
                <a:schemeClr val="bg2">
                  <a:lumMod val="50000"/>
                </a:schemeClr>
              </a:solidFill>
              <a:latin typeface="Fujitsu Sans" charset="0"/>
              <a:ea typeface="Fujitsu Sans" charset="0"/>
              <a:cs typeface="Fujitsu Sans" charset="0"/>
            </a:endParaRPr>
          </a:p>
        </p:txBody>
      </p:sp>
      <p:pic>
        <p:nvPicPr>
          <p:cNvPr id="369" name="Picture 2" descr="http://i.istockimg.com/file_thumbview_approve/57559854/3/stock-illustration-57559854-office-building-icon.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88650" y="3466924"/>
            <a:ext cx="677094" cy="677094"/>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369"/>
          <p:cNvPicPr>
            <a:picLocks noChangeAspect="1"/>
          </p:cNvPicPr>
          <p:nvPr/>
        </p:nvPicPr>
        <p:blipFill>
          <a:blip r:embed="rId6"/>
          <a:stretch>
            <a:fillRect/>
          </a:stretch>
        </p:blipFill>
        <p:spPr>
          <a:xfrm>
            <a:off x="7461956" y="3428995"/>
            <a:ext cx="361745" cy="361755"/>
          </a:xfrm>
          <a:prstGeom prst="rect">
            <a:avLst/>
          </a:prstGeom>
        </p:spPr>
      </p:pic>
      <p:pic>
        <p:nvPicPr>
          <p:cNvPr id="371" name="Picture 370"/>
          <p:cNvPicPr>
            <a:picLocks noChangeAspect="1"/>
          </p:cNvPicPr>
          <p:nvPr/>
        </p:nvPicPr>
        <p:blipFill>
          <a:blip r:embed="rId6"/>
          <a:stretch>
            <a:fillRect/>
          </a:stretch>
        </p:blipFill>
        <p:spPr>
          <a:xfrm>
            <a:off x="7454980" y="3804157"/>
            <a:ext cx="361745" cy="361755"/>
          </a:xfrm>
          <a:prstGeom prst="rect">
            <a:avLst/>
          </a:prstGeom>
        </p:spPr>
      </p:pic>
      <p:cxnSp>
        <p:nvCxnSpPr>
          <p:cNvPr id="372" name="Elbow Connector 371"/>
          <p:cNvCxnSpPr>
            <a:stCxn id="85" idx="3"/>
            <a:endCxn id="370" idx="1"/>
          </p:cNvCxnSpPr>
          <p:nvPr/>
        </p:nvCxnSpPr>
        <p:spPr bwMode="auto">
          <a:xfrm>
            <a:off x="6687368" y="3451875"/>
            <a:ext cx="774588" cy="157997"/>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75" name="Elbow Connector 374"/>
          <p:cNvCxnSpPr>
            <a:endCxn id="371" idx="1"/>
          </p:cNvCxnSpPr>
          <p:nvPr/>
        </p:nvCxnSpPr>
        <p:spPr bwMode="auto">
          <a:xfrm flipV="1">
            <a:off x="6687367" y="3985035"/>
            <a:ext cx="767612" cy="119714"/>
          </a:xfrm>
          <a:prstGeom prst="bentConnector3">
            <a:avLst>
              <a:gd name="adj1" fmla="val 50000"/>
            </a:avLst>
          </a:prstGeom>
          <a:ln w="28575">
            <a:solidFill>
              <a:srgbClr val="C0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84" name="Rectangle 383"/>
          <p:cNvSpPr/>
          <p:nvPr/>
        </p:nvSpPr>
        <p:spPr bwMode="auto">
          <a:xfrm>
            <a:off x="1912365" y="2001934"/>
            <a:ext cx="1517737" cy="3023459"/>
          </a:xfrm>
          <a:prstGeom prst="rect">
            <a:avLst/>
          </a:prstGeom>
          <a:noFill/>
          <a:ln w="9525" cap="flat" cmpd="sng" algn="ctr">
            <a:solidFill>
              <a:schemeClr val="tx1"/>
            </a:solidFill>
            <a:prstDash val="dashDot"/>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latin typeface="Fujitsu Sans" charset="0"/>
              <a:ea typeface="Fujitsu Sans" charset="0"/>
              <a:cs typeface="Fujitsu Sans" charset="0"/>
            </a:endParaRPr>
          </a:p>
        </p:txBody>
      </p:sp>
      <p:sp>
        <p:nvSpPr>
          <p:cNvPr id="385" name="TextBox 384"/>
          <p:cNvSpPr txBox="1"/>
          <p:nvPr/>
        </p:nvSpPr>
        <p:spPr>
          <a:xfrm>
            <a:off x="1928419" y="2015284"/>
            <a:ext cx="1377300" cy="415498"/>
          </a:xfrm>
          <a:prstGeom prst="rect">
            <a:avLst/>
          </a:prstGeom>
          <a:noFill/>
        </p:spPr>
        <p:txBody>
          <a:bodyPr wrap="none" rtlCol="0">
            <a:spAutoFit/>
          </a:bodyPr>
          <a:lstStyle/>
          <a:p>
            <a:pPr algn="ctr"/>
            <a:r>
              <a:rPr lang="en-US" sz="1050" dirty="0">
                <a:solidFill>
                  <a:schemeClr val="bg2">
                    <a:lumMod val="50000"/>
                  </a:schemeClr>
                </a:solidFill>
                <a:latin typeface="Fujitsu Sans" charset="0"/>
                <a:ea typeface="Fujitsu Sans" charset="0"/>
                <a:cs typeface="Fujitsu Sans" charset="0"/>
              </a:rPr>
              <a:t>Any to Any MPLS VPN</a:t>
            </a:r>
          </a:p>
          <a:p>
            <a:pPr algn="ctr"/>
            <a:r>
              <a:rPr lang="en-US" sz="1050" dirty="0">
                <a:solidFill>
                  <a:schemeClr val="bg2">
                    <a:lumMod val="50000"/>
                  </a:schemeClr>
                </a:solidFill>
                <a:latin typeface="Fujitsu Sans" charset="0"/>
                <a:ea typeface="Fujitsu Sans" charset="0"/>
                <a:cs typeface="Fujitsu Sans" charset="0"/>
              </a:rPr>
              <a:t>GET VPN </a:t>
            </a:r>
            <a:endParaRPr lang="en-IN" sz="1050" dirty="0">
              <a:solidFill>
                <a:schemeClr val="bg2">
                  <a:lumMod val="50000"/>
                </a:schemeClr>
              </a:solidFill>
              <a:latin typeface="Fujitsu Sans" charset="0"/>
              <a:ea typeface="Fujitsu Sans" charset="0"/>
              <a:cs typeface="Fujitsu Sans" charset="0"/>
            </a:endParaRPr>
          </a:p>
        </p:txBody>
      </p:sp>
      <p:sp>
        <p:nvSpPr>
          <p:cNvPr id="386" name="Rectangle 385"/>
          <p:cNvSpPr/>
          <p:nvPr/>
        </p:nvSpPr>
        <p:spPr bwMode="auto">
          <a:xfrm>
            <a:off x="5591075" y="1449973"/>
            <a:ext cx="1517737" cy="3575420"/>
          </a:xfrm>
          <a:prstGeom prst="rect">
            <a:avLst/>
          </a:prstGeom>
          <a:noFill/>
          <a:ln w="9525" cap="flat" cmpd="sng" algn="ctr">
            <a:solidFill>
              <a:schemeClr val="tx1"/>
            </a:solidFill>
            <a:prstDash val="dashDot"/>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buFontTx/>
              <a:buChar char="•"/>
            </a:pPr>
            <a:endParaRPr lang="en-IN" sz="1350">
              <a:latin typeface="Fujitsu Sans" charset="0"/>
              <a:ea typeface="Fujitsu Sans" charset="0"/>
              <a:cs typeface="Fujitsu Sans" charset="0"/>
            </a:endParaRPr>
          </a:p>
        </p:txBody>
      </p:sp>
      <p:sp>
        <p:nvSpPr>
          <p:cNvPr id="388" name="TextBox 387"/>
          <p:cNvSpPr txBox="1"/>
          <p:nvPr/>
        </p:nvSpPr>
        <p:spPr>
          <a:xfrm>
            <a:off x="6289489" y="1443471"/>
            <a:ext cx="1494320" cy="415498"/>
          </a:xfrm>
          <a:prstGeom prst="rect">
            <a:avLst/>
          </a:prstGeom>
          <a:noFill/>
        </p:spPr>
        <p:txBody>
          <a:bodyPr wrap="none" rtlCol="0">
            <a:spAutoFit/>
          </a:bodyPr>
          <a:lstStyle/>
          <a:p>
            <a:pPr algn="ctr"/>
            <a:r>
              <a:rPr lang="en-US" sz="1050" dirty="0">
                <a:solidFill>
                  <a:schemeClr val="bg2">
                    <a:lumMod val="50000"/>
                  </a:schemeClr>
                </a:solidFill>
                <a:latin typeface="Fujitsu Sans" charset="0"/>
                <a:ea typeface="Fujitsu Sans" charset="0"/>
                <a:cs typeface="Fujitsu Sans" charset="0"/>
              </a:rPr>
              <a:t>Hub &amp; Spoke MPLS VPN</a:t>
            </a:r>
          </a:p>
          <a:p>
            <a:pPr algn="ctr"/>
            <a:r>
              <a:rPr lang="en-US" sz="1050" dirty="0" err="1">
                <a:solidFill>
                  <a:schemeClr val="bg2">
                    <a:lumMod val="50000"/>
                  </a:schemeClr>
                </a:solidFill>
                <a:latin typeface="Fujitsu Sans" charset="0"/>
                <a:ea typeface="Fujitsu Sans" charset="0"/>
                <a:cs typeface="Fujitsu Sans" charset="0"/>
              </a:rPr>
              <a:t>IPSec</a:t>
            </a:r>
            <a:r>
              <a:rPr lang="en-US" sz="1050" dirty="0">
                <a:solidFill>
                  <a:schemeClr val="bg2">
                    <a:lumMod val="50000"/>
                  </a:schemeClr>
                </a:solidFill>
                <a:latin typeface="Fujitsu Sans" charset="0"/>
                <a:ea typeface="Fujitsu Sans" charset="0"/>
                <a:cs typeface="Fujitsu Sans" charset="0"/>
              </a:rPr>
              <a:t> VPN </a:t>
            </a:r>
            <a:endParaRPr lang="en-IN" sz="1050" dirty="0">
              <a:solidFill>
                <a:schemeClr val="bg2">
                  <a:lumMod val="50000"/>
                </a:schemeClr>
              </a:solidFill>
              <a:latin typeface="Fujitsu Sans" charset="0"/>
              <a:ea typeface="Fujitsu Sans" charset="0"/>
              <a:cs typeface="Fujitsu Sans" charset="0"/>
            </a:endParaRPr>
          </a:p>
        </p:txBody>
      </p:sp>
      <p:sp>
        <p:nvSpPr>
          <p:cNvPr id="164" name="TextBox 163"/>
          <p:cNvSpPr txBox="1"/>
          <p:nvPr/>
        </p:nvSpPr>
        <p:spPr>
          <a:xfrm>
            <a:off x="3953048" y="1517758"/>
            <a:ext cx="785793" cy="253916"/>
          </a:xfrm>
          <a:prstGeom prst="rect">
            <a:avLst/>
          </a:prstGeom>
          <a:noFill/>
        </p:spPr>
        <p:txBody>
          <a:bodyPr wrap="none" rtlCol="0">
            <a:spAutoFit/>
          </a:bodyPr>
          <a:lstStyle/>
          <a:p>
            <a:r>
              <a:rPr lang="en-US" sz="1050" dirty="0">
                <a:solidFill>
                  <a:schemeClr val="bg2">
                    <a:lumMod val="50000"/>
                  </a:schemeClr>
                </a:solidFill>
                <a:latin typeface="Fujitsu Sans" charset="0"/>
                <a:ea typeface="Fujitsu Sans" charset="0"/>
                <a:cs typeface="Fujitsu Sans" charset="0"/>
              </a:rPr>
              <a:t>MB GROUP</a:t>
            </a:r>
            <a:endParaRPr lang="en-IN" sz="1050" dirty="0">
              <a:solidFill>
                <a:schemeClr val="bg2">
                  <a:lumMod val="50000"/>
                </a:schemeClr>
              </a:solidFill>
              <a:latin typeface="Fujitsu Sans" charset="0"/>
              <a:ea typeface="Fujitsu Sans" charset="0"/>
              <a:cs typeface="Fujitsu Sans" charset="0"/>
            </a:endParaRPr>
          </a:p>
        </p:txBody>
      </p:sp>
      <p:grpSp>
        <p:nvGrpSpPr>
          <p:cNvPr id="12" name="Group 11">
            <a:extLst>
              <a:ext uri="{FF2B5EF4-FFF2-40B4-BE49-F238E27FC236}">
                <a16:creationId xmlns:a16="http://schemas.microsoft.com/office/drawing/2014/main" id="{3FB610FE-5C9A-4150-9B4E-936CB305DA00}"/>
              </a:ext>
            </a:extLst>
          </p:cNvPr>
          <p:cNvGrpSpPr/>
          <p:nvPr/>
        </p:nvGrpSpPr>
        <p:grpSpPr>
          <a:xfrm>
            <a:off x="367785" y="802640"/>
            <a:ext cx="8468896" cy="569947"/>
            <a:chOff x="367785" y="792164"/>
            <a:chExt cx="8468896" cy="636167"/>
          </a:xfrm>
        </p:grpSpPr>
        <p:sp>
          <p:nvSpPr>
            <p:cNvPr id="378" name="Rectangle 377"/>
            <p:cNvSpPr/>
            <p:nvPr/>
          </p:nvSpPr>
          <p:spPr bwMode="auto">
            <a:xfrm>
              <a:off x="367785" y="792164"/>
              <a:ext cx="8408429" cy="60503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20000"/>
                </a:spcBef>
                <a:spcAft>
                  <a:spcPct val="0"/>
                </a:spcAft>
              </a:pPr>
              <a:endParaRPr lang="en-IN" sz="1350" dirty="0">
                <a:solidFill>
                  <a:schemeClr val="tx1"/>
                </a:solidFill>
                <a:latin typeface="Fujitsu Sans" charset="0"/>
                <a:ea typeface="Fujitsu Sans" charset="0"/>
                <a:cs typeface="Fujitsu Sans" charset="0"/>
              </a:endParaRPr>
            </a:p>
          </p:txBody>
        </p:sp>
        <p:pic>
          <p:nvPicPr>
            <p:cNvPr id="380" name="Picture 37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6890" y="843074"/>
              <a:ext cx="888644" cy="482959"/>
            </a:xfrm>
            <a:prstGeom prst="rect">
              <a:avLst/>
            </a:prstGeom>
          </p:spPr>
        </p:pic>
        <p:sp>
          <p:nvSpPr>
            <p:cNvPr id="381" name="TextBox 380"/>
            <p:cNvSpPr txBox="1"/>
            <p:nvPr/>
          </p:nvSpPr>
          <p:spPr>
            <a:xfrm>
              <a:off x="1414489" y="843695"/>
              <a:ext cx="1662828" cy="566834"/>
            </a:xfrm>
            <a:prstGeom prst="rect">
              <a:avLst/>
            </a:prstGeom>
            <a:noFill/>
          </p:spPr>
          <p:txBody>
            <a:bodyPr wrap="none" rtlCol="0">
              <a:spAutoFit/>
            </a:bodyPr>
            <a:lstStyle/>
            <a:p>
              <a:r>
                <a:rPr lang="en-US" sz="1350" dirty="0">
                  <a:solidFill>
                    <a:srgbClr val="595959"/>
                  </a:solidFill>
                  <a:latin typeface="Fujitsu Sans" charset="0"/>
                  <a:ea typeface="Fujitsu Sans" charset="0"/>
                  <a:cs typeface="Fujitsu Sans" charset="0"/>
                </a:rPr>
                <a:t>Sify Enterprise </a:t>
              </a:r>
            </a:p>
            <a:p>
              <a:r>
                <a:rPr lang="en-US" sz="1350" dirty="0">
                  <a:solidFill>
                    <a:srgbClr val="595959"/>
                  </a:solidFill>
                  <a:latin typeface="Fujitsu Sans" charset="0"/>
                  <a:ea typeface="Fujitsu Sans" charset="0"/>
                  <a:cs typeface="Fujitsu Sans" charset="0"/>
                </a:rPr>
                <a:t>service Management</a:t>
              </a:r>
              <a:endParaRPr lang="en-IN" sz="1350" dirty="0">
                <a:solidFill>
                  <a:srgbClr val="595959"/>
                </a:solidFill>
                <a:latin typeface="Fujitsu Sans" charset="0"/>
                <a:ea typeface="Fujitsu Sans" charset="0"/>
                <a:cs typeface="Fujitsu Sans" charset="0"/>
              </a:endParaRPr>
            </a:p>
          </p:txBody>
        </p:sp>
        <p:sp>
          <p:nvSpPr>
            <p:cNvPr id="382" name="TextBox 381"/>
            <p:cNvSpPr txBox="1"/>
            <p:nvPr/>
          </p:nvSpPr>
          <p:spPr>
            <a:xfrm>
              <a:off x="4777741" y="857421"/>
              <a:ext cx="1129027" cy="566834"/>
            </a:xfrm>
            <a:prstGeom prst="rect">
              <a:avLst/>
            </a:prstGeom>
            <a:noFill/>
          </p:spPr>
          <p:txBody>
            <a:bodyPr wrap="none" rtlCol="0">
              <a:spAutoFit/>
            </a:bodyPr>
            <a:lstStyle/>
            <a:p>
              <a:r>
                <a:rPr lang="en-US" sz="1350" dirty="0">
                  <a:solidFill>
                    <a:srgbClr val="595959"/>
                  </a:solidFill>
                  <a:latin typeface="Fujitsu Sans" charset="0"/>
                  <a:ea typeface="Fujitsu Sans" charset="0"/>
                  <a:cs typeface="Fujitsu Sans" charset="0"/>
                </a:rPr>
                <a:t>E2E Network </a:t>
              </a:r>
            </a:p>
            <a:p>
              <a:r>
                <a:rPr lang="en-US" sz="1350" dirty="0">
                  <a:solidFill>
                    <a:srgbClr val="595959"/>
                  </a:solidFill>
                  <a:latin typeface="Fujitsu Sans" charset="0"/>
                  <a:ea typeface="Fujitsu Sans" charset="0"/>
                  <a:cs typeface="Fujitsu Sans" charset="0"/>
                </a:rPr>
                <a:t>Management</a:t>
              </a:r>
              <a:endParaRPr lang="en-IN" sz="1350" dirty="0">
                <a:solidFill>
                  <a:srgbClr val="595959"/>
                </a:solidFill>
                <a:latin typeface="Fujitsu Sans" charset="0"/>
                <a:ea typeface="Fujitsu Sans" charset="0"/>
                <a:cs typeface="Fujitsu Sans" charset="0"/>
              </a:endParaRPr>
            </a:p>
          </p:txBody>
        </p:sp>
        <p:sp>
          <p:nvSpPr>
            <p:cNvPr id="383" name="TextBox 382"/>
            <p:cNvSpPr txBox="1"/>
            <p:nvPr/>
          </p:nvSpPr>
          <p:spPr>
            <a:xfrm>
              <a:off x="7714386" y="861497"/>
              <a:ext cx="1122295" cy="566834"/>
            </a:xfrm>
            <a:prstGeom prst="rect">
              <a:avLst/>
            </a:prstGeom>
            <a:noFill/>
          </p:spPr>
          <p:txBody>
            <a:bodyPr wrap="none" rtlCol="0">
              <a:spAutoFit/>
            </a:bodyPr>
            <a:lstStyle/>
            <a:p>
              <a:r>
                <a:rPr lang="en-US" sz="1350" dirty="0">
                  <a:solidFill>
                    <a:srgbClr val="595959"/>
                  </a:solidFill>
                  <a:latin typeface="Fujitsu Sans" charset="0"/>
                  <a:ea typeface="Fujitsu Sans" charset="0"/>
                  <a:cs typeface="Fujitsu Sans" charset="0"/>
                </a:rPr>
                <a:t>Sify Network </a:t>
              </a:r>
            </a:p>
            <a:p>
              <a:r>
                <a:rPr lang="en-US" sz="1350" dirty="0">
                  <a:solidFill>
                    <a:srgbClr val="595959"/>
                  </a:solidFill>
                  <a:latin typeface="Fujitsu Sans" charset="0"/>
                  <a:ea typeface="Fujitsu Sans" charset="0"/>
                  <a:cs typeface="Fujitsu Sans" charset="0"/>
                </a:rPr>
                <a:t>Ops Centre </a:t>
              </a:r>
              <a:endParaRPr lang="en-IN" sz="1350" dirty="0">
                <a:solidFill>
                  <a:srgbClr val="595959"/>
                </a:solidFill>
                <a:latin typeface="Fujitsu Sans" charset="0"/>
                <a:ea typeface="Fujitsu Sans" charset="0"/>
                <a:cs typeface="Fujitsu Sans" charset="0"/>
              </a:endParaRPr>
            </a:p>
          </p:txBody>
        </p:sp>
        <p:pic>
          <p:nvPicPr>
            <p:cNvPr id="389" name="Picture 38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05201" y="860102"/>
              <a:ext cx="1186606" cy="471295"/>
            </a:xfrm>
            <a:prstGeom prst="rect">
              <a:avLst/>
            </a:prstGeom>
          </p:spPr>
        </p:pic>
        <p:pic>
          <p:nvPicPr>
            <p:cNvPr id="390" name="Picture 38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427461" y="869870"/>
              <a:ext cx="430834" cy="427936"/>
            </a:xfrm>
            <a:prstGeom prst="rect">
              <a:avLst/>
            </a:prstGeom>
          </p:spPr>
        </p:pic>
        <p:sp>
          <p:nvSpPr>
            <p:cNvPr id="391" name="Rectangle 390"/>
            <p:cNvSpPr/>
            <p:nvPr/>
          </p:nvSpPr>
          <p:spPr>
            <a:xfrm>
              <a:off x="3882677" y="837040"/>
              <a:ext cx="734496" cy="507831"/>
            </a:xfrm>
            <a:prstGeom prst="rect">
              <a:avLst/>
            </a:prstGeom>
          </p:spPr>
          <p:txBody>
            <a:bodyPr wrap="none">
              <a:spAutoFit/>
            </a:bodyPr>
            <a:lstStyle/>
            <a:p>
              <a:r>
                <a:rPr lang="en-IN" sz="1350" b="1" dirty="0">
                  <a:solidFill>
                    <a:schemeClr val="tx2"/>
                  </a:solidFill>
                  <a:latin typeface="Fujitsu Sans" charset="0"/>
                  <a:ea typeface="Fujitsu Sans" charset="0"/>
                  <a:cs typeface="Fujitsu Sans" charset="0"/>
                </a:rPr>
                <a:t>SIFY </a:t>
              </a:r>
            </a:p>
            <a:p>
              <a:r>
                <a:rPr lang="en-IN" sz="1350" b="1" dirty="0">
                  <a:solidFill>
                    <a:schemeClr val="tx2"/>
                  </a:solidFill>
                  <a:latin typeface="Fujitsu Sans" charset="0"/>
                  <a:ea typeface="Fujitsu Sans" charset="0"/>
                  <a:cs typeface="Fujitsu Sans" charset="0"/>
                </a:rPr>
                <a:t>Beacon</a:t>
              </a:r>
            </a:p>
          </p:txBody>
        </p:sp>
      </p:grpSp>
    </p:spTree>
    <p:extLst>
      <p:ext uri="{BB962C8B-B14F-4D97-AF65-F5344CB8AC3E}">
        <p14:creationId xmlns:p14="http://schemas.microsoft.com/office/powerpoint/2010/main" val="292967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8A3319-5104-4E46-B7BB-4F68F196E486}" type="slidenum">
              <a:rPr lang="en-IN" smtClean="0"/>
              <a:pPr/>
              <a:t>33</a:t>
            </a:fld>
            <a:endParaRPr lang="en-IN" dirty="0"/>
          </a:p>
        </p:txBody>
      </p:sp>
      <p:sp>
        <p:nvSpPr>
          <p:cNvPr id="2" name="Title 1"/>
          <p:cNvSpPr>
            <a:spLocks noGrp="1"/>
          </p:cNvSpPr>
          <p:nvPr>
            <p:ph type="title"/>
          </p:nvPr>
        </p:nvSpPr>
        <p:spPr/>
        <p:txBody>
          <a:bodyPr/>
          <a:lstStyle/>
          <a:p>
            <a:r>
              <a:rPr lang="en-US" dirty="0" err="1"/>
              <a:t>Sify</a:t>
            </a:r>
            <a:r>
              <a:rPr lang="en-US" dirty="0"/>
              <a:t> Value proposition</a:t>
            </a:r>
          </a:p>
        </p:txBody>
      </p:sp>
      <p:sp>
        <p:nvSpPr>
          <p:cNvPr id="5" name="Content Placeholder 2"/>
          <p:cNvSpPr>
            <a:spLocks noGrp="1"/>
          </p:cNvSpPr>
          <p:nvPr>
            <p:ph idx="4294967295"/>
          </p:nvPr>
        </p:nvSpPr>
        <p:spPr>
          <a:xfrm>
            <a:off x="323849" y="1427768"/>
            <a:ext cx="2075063" cy="1360006"/>
          </a:xfr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normAutofit/>
          </a:bodyPr>
          <a:lstStyle/>
          <a:p>
            <a:pPr lvl="0">
              <a:buFont typeface="Wingdings" panose="05000000000000000000" pitchFamily="2" charset="2"/>
              <a:buChar char="§"/>
            </a:pPr>
            <a:r>
              <a:rPr lang="en-US" sz="1100" dirty="0">
                <a:solidFill>
                  <a:srgbClr val="595959"/>
                </a:solidFill>
                <a:cs typeface="Arial" panose="020B0604020202020204" pitchFamily="34" charset="0"/>
              </a:rPr>
              <a:t>Understanding INFINET network, customers and applications.</a:t>
            </a:r>
          </a:p>
          <a:p>
            <a:pPr lvl="0">
              <a:buFont typeface="Wingdings" panose="05000000000000000000" pitchFamily="2" charset="2"/>
              <a:buChar char="§"/>
            </a:pPr>
            <a:r>
              <a:rPr lang="en-US" sz="1100" dirty="0">
                <a:solidFill>
                  <a:srgbClr val="595959"/>
                </a:solidFill>
                <a:cs typeface="Arial" panose="020B0604020202020204" pitchFamily="34" charset="0"/>
              </a:rPr>
              <a:t>Mitigate current paint points.</a:t>
            </a:r>
          </a:p>
          <a:p>
            <a:pPr lvl="0">
              <a:buFont typeface="Wingdings" panose="05000000000000000000" pitchFamily="2" charset="2"/>
              <a:buChar char="§"/>
            </a:pPr>
            <a:r>
              <a:rPr lang="en-US" sz="1100" dirty="0">
                <a:solidFill>
                  <a:srgbClr val="595959"/>
                </a:solidFill>
                <a:cs typeface="Arial" panose="020B0604020202020204" pitchFamily="34" charset="0"/>
              </a:rPr>
              <a:t>Scale, Performance and reliability needs</a:t>
            </a:r>
          </a:p>
        </p:txBody>
      </p:sp>
      <p:sp>
        <p:nvSpPr>
          <p:cNvPr id="10" name="Content Placeholder 2"/>
          <p:cNvSpPr txBox="1">
            <a:spLocks/>
          </p:cNvSpPr>
          <p:nvPr/>
        </p:nvSpPr>
        <p:spPr bwMode="auto">
          <a:xfrm>
            <a:off x="323999" y="2823763"/>
            <a:ext cx="8496151" cy="284209"/>
          </a:xfrm>
          <a:prstGeom prst="rect">
            <a:avLst/>
          </a:prstGeom>
          <a:solidFill>
            <a:schemeClr val="accent2"/>
          </a:solidFill>
          <a:ln>
            <a:noFill/>
            <a:headEnd/>
            <a:tailEn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lt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000">
                <a:solidFill>
                  <a:schemeClr val="lt1"/>
                </a:solidFill>
                <a:latin typeface="+mn-lt"/>
                <a:ea typeface="+mn-ea"/>
                <a:cs typeface="+mn-cs"/>
              </a:defRPr>
            </a:lvl2pPr>
            <a:lvl3pPr marL="1143000" indent="-228600" algn="l" rtl="0" eaLnBrk="1" fontAlgn="base" hangingPunct="1">
              <a:spcBef>
                <a:spcPct val="20000"/>
              </a:spcBef>
              <a:spcAft>
                <a:spcPct val="0"/>
              </a:spcAft>
              <a:buFont typeface="Wingdings" pitchFamily="2" charset="2"/>
              <a:buChar char="§"/>
              <a:defRPr sz="2400">
                <a:solidFill>
                  <a:schemeClr val="lt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4pPr>
            <a:lvl5pPr marL="20574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5pPr>
            <a:lvl6pPr marL="25146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6pPr>
            <a:lvl7pPr marL="29718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7pPr>
            <a:lvl8pPr marL="34290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8pPr>
            <a:lvl9pPr marL="3886200" indent="-228600" algn="l" rtl="0" eaLnBrk="1" fontAlgn="base" hangingPunct="1">
              <a:spcBef>
                <a:spcPct val="20000"/>
              </a:spcBef>
              <a:spcAft>
                <a:spcPct val="0"/>
              </a:spcAft>
              <a:buFont typeface="Wingdings" pitchFamily="2" charset="2"/>
              <a:buChar char="§"/>
              <a:defRPr sz="1600">
                <a:solidFill>
                  <a:schemeClr val="lt1"/>
                </a:solidFill>
                <a:latin typeface="+mn-lt"/>
                <a:ea typeface="+mn-ea"/>
                <a:cs typeface="+mn-cs"/>
              </a:defRPr>
            </a:lvl9pPr>
          </a:lstStyle>
          <a:p>
            <a:pPr marL="0" indent="0" algn="ctr" defTabSz="914378" fontAlgn="auto">
              <a:spcBef>
                <a:spcPts val="0"/>
              </a:spcBef>
              <a:spcAft>
                <a:spcPts val="0"/>
              </a:spcAft>
              <a:buNone/>
              <a:defRPr/>
            </a:pPr>
            <a:r>
              <a:rPr lang="en-IN" sz="1200" dirty="0">
                <a:solidFill>
                  <a:schemeClr val="bg1"/>
                </a:solidFill>
                <a:ea typeface="Fujitsu Sans" charset="0"/>
                <a:cs typeface="Arial" panose="020B0604020202020204" pitchFamily="34" charset="0"/>
              </a:rPr>
              <a:t>End to End Solution </a:t>
            </a:r>
          </a:p>
        </p:txBody>
      </p:sp>
      <p:sp>
        <p:nvSpPr>
          <p:cNvPr id="15" name="Content Placeholder 2"/>
          <p:cNvSpPr txBox="1">
            <a:spLocks/>
          </p:cNvSpPr>
          <p:nvPr/>
        </p:nvSpPr>
        <p:spPr>
          <a:xfrm>
            <a:off x="2464361" y="1423430"/>
            <a:ext cx="2075063" cy="1363622"/>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lvl="0">
              <a:buFont typeface="Wingdings" panose="05000000000000000000" pitchFamily="2" charset="2"/>
              <a:buChar char="§"/>
            </a:pPr>
            <a:r>
              <a:rPr lang="en-US" sz="1100" dirty="0">
                <a:solidFill>
                  <a:srgbClr val="595959"/>
                </a:solidFill>
                <a:ea typeface="Fujitsu Sans" charset="0"/>
                <a:cs typeface="Arial" panose="020B0604020202020204" pitchFamily="34" charset="0"/>
              </a:rPr>
              <a:t>Carrier relationships  by being a customer and a Provider.</a:t>
            </a:r>
          </a:p>
          <a:p>
            <a:pPr lvl="0">
              <a:buFont typeface="Wingdings" panose="05000000000000000000" pitchFamily="2" charset="2"/>
              <a:buChar char="§"/>
            </a:pPr>
            <a:r>
              <a:rPr lang="en-US" sz="1100" dirty="0">
                <a:solidFill>
                  <a:srgbClr val="595959"/>
                </a:solidFill>
                <a:ea typeface="Fujitsu Sans" charset="0"/>
                <a:cs typeface="Arial" panose="020B0604020202020204" pitchFamily="34" charset="0"/>
              </a:rPr>
              <a:t>Major partner of Cisco and a customer of Cisco.</a:t>
            </a:r>
          </a:p>
        </p:txBody>
      </p:sp>
      <p:sp>
        <p:nvSpPr>
          <p:cNvPr id="17" name="Content Placeholder 2"/>
          <p:cNvSpPr txBox="1">
            <a:spLocks/>
          </p:cNvSpPr>
          <p:nvPr/>
        </p:nvSpPr>
        <p:spPr>
          <a:xfrm>
            <a:off x="4595771" y="1423429"/>
            <a:ext cx="2075062" cy="1359326"/>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Skills and Project expertise.</a:t>
            </a:r>
          </a:p>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Integrated NSP and NI delivery processes.</a:t>
            </a:r>
          </a:p>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Deliver the incumbent advantage.</a:t>
            </a:r>
          </a:p>
        </p:txBody>
      </p:sp>
      <p:sp>
        <p:nvSpPr>
          <p:cNvPr id="21" name="Content Placeholder 2"/>
          <p:cNvSpPr txBox="1">
            <a:spLocks/>
          </p:cNvSpPr>
          <p:nvPr/>
        </p:nvSpPr>
        <p:spPr>
          <a:xfrm>
            <a:off x="6745087" y="1418436"/>
            <a:ext cx="2075063" cy="1359326"/>
          </a:xfrm>
          <a:prstGeom prst="rect">
            <a:avLst/>
          </a:prstGeom>
          <a:solidFill>
            <a:schemeClr val="accent1">
              <a:lumMod val="60000"/>
              <a:lumOff val="4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Centralized NOC with integrated systems for core and Edge.</a:t>
            </a:r>
          </a:p>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ITIL compliant processes and systems.</a:t>
            </a:r>
          </a:p>
          <a:p>
            <a:pPr>
              <a:buFont typeface="Wingdings" panose="05000000000000000000" pitchFamily="2" charset="2"/>
              <a:buChar char="§"/>
            </a:pPr>
            <a:r>
              <a:rPr lang="en-US" sz="1100" dirty="0">
                <a:solidFill>
                  <a:srgbClr val="595959"/>
                </a:solidFill>
                <a:ea typeface="Fujitsu Sans" charset="0"/>
                <a:cs typeface="Arial" panose="020B0604020202020204" pitchFamily="34" charset="0"/>
              </a:rPr>
              <a:t>In-house developed systems</a:t>
            </a:r>
          </a:p>
          <a:p>
            <a:pPr>
              <a:buFont typeface="Wingdings" panose="05000000000000000000" pitchFamily="2" charset="2"/>
              <a:buChar char="§"/>
            </a:pPr>
            <a:endParaRPr lang="en-US" sz="1100" dirty="0">
              <a:solidFill>
                <a:srgbClr val="595959"/>
              </a:solidFill>
              <a:ea typeface="Fujitsu Sans" charset="0"/>
              <a:cs typeface="Arial" panose="020B0604020202020204" pitchFamily="34" charset="0"/>
            </a:endParaRPr>
          </a:p>
        </p:txBody>
      </p:sp>
      <p:grpSp>
        <p:nvGrpSpPr>
          <p:cNvPr id="3" name="Group 2">
            <a:extLst>
              <a:ext uri="{FF2B5EF4-FFF2-40B4-BE49-F238E27FC236}">
                <a16:creationId xmlns:a16="http://schemas.microsoft.com/office/drawing/2014/main" id="{869BD7B5-56F0-47BB-9165-0B9817689CDF}"/>
              </a:ext>
            </a:extLst>
          </p:cNvPr>
          <p:cNvGrpSpPr/>
          <p:nvPr/>
        </p:nvGrpSpPr>
        <p:grpSpPr>
          <a:xfrm>
            <a:off x="323849" y="1065452"/>
            <a:ext cx="8496301" cy="323690"/>
            <a:chOff x="17137" y="654168"/>
            <a:chExt cx="9106994" cy="323690"/>
          </a:xfrm>
          <a:solidFill>
            <a:schemeClr val="accent1">
              <a:lumMod val="75000"/>
            </a:schemeClr>
          </a:solidFill>
        </p:grpSpPr>
        <p:sp>
          <p:nvSpPr>
            <p:cNvPr id="12" name="Content Placeholder 2"/>
            <p:cNvSpPr txBox="1">
              <a:spLocks/>
            </p:cNvSpPr>
            <p:nvPr/>
          </p:nvSpPr>
          <p:spPr>
            <a:xfrm>
              <a:off x="17137" y="659114"/>
              <a:ext cx="2229108" cy="31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IN" sz="1200" b="1" dirty="0">
                  <a:solidFill>
                    <a:schemeClr val="bg1"/>
                  </a:solidFill>
                  <a:ea typeface="Fujitsu Sans" charset="0"/>
                  <a:cs typeface="Arial" panose="020B0604020202020204" pitchFamily="34" charset="0"/>
                </a:rPr>
                <a:t>Design</a:t>
              </a:r>
            </a:p>
          </p:txBody>
        </p:sp>
        <p:sp>
          <p:nvSpPr>
            <p:cNvPr id="16" name="Content Placeholder 2"/>
            <p:cNvSpPr txBox="1">
              <a:spLocks/>
            </p:cNvSpPr>
            <p:nvPr/>
          </p:nvSpPr>
          <p:spPr>
            <a:xfrm>
              <a:off x="2316393" y="659114"/>
              <a:ext cx="2229108" cy="31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indent="0" algn="ctr" defTabSz="685800">
                <a:lnSpc>
                  <a:spcPct val="90000"/>
                </a:lnSpc>
                <a:spcBef>
                  <a:spcPts val="750"/>
                </a:spcBef>
                <a:buFont typeface="Arial" panose="020B0604020202020204" pitchFamily="34" charset="0"/>
                <a:buNone/>
                <a:defRPr sz="2400">
                  <a:solidFill>
                    <a:schemeClr val="bg1"/>
                  </a:solidFill>
                  <a:latin typeface="Fujitsu Sans" charset="0"/>
                  <a:ea typeface="Fujitsu Sans" charset="0"/>
                  <a:cs typeface="Fujitsu Sans"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IN" sz="1200" b="1" dirty="0">
                  <a:latin typeface="+mn-lt"/>
                  <a:cs typeface="Arial" panose="020B0604020202020204" pitchFamily="34" charset="0"/>
                </a:rPr>
                <a:t>Partnerships</a:t>
              </a:r>
            </a:p>
          </p:txBody>
        </p:sp>
        <p:sp>
          <p:nvSpPr>
            <p:cNvPr id="19" name="Content Placeholder 2"/>
            <p:cNvSpPr txBox="1">
              <a:spLocks/>
            </p:cNvSpPr>
            <p:nvPr/>
          </p:nvSpPr>
          <p:spPr>
            <a:xfrm>
              <a:off x="4605710" y="654168"/>
              <a:ext cx="2229108" cy="31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indent="0" algn="ctr" defTabSz="685800">
                <a:lnSpc>
                  <a:spcPct val="90000"/>
                </a:lnSpc>
                <a:spcBef>
                  <a:spcPts val="750"/>
                </a:spcBef>
                <a:buFont typeface="Arial" panose="020B0604020202020204" pitchFamily="34" charset="0"/>
                <a:buNone/>
                <a:defRPr sz="2400">
                  <a:solidFill>
                    <a:schemeClr val="bg1"/>
                  </a:solidFill>
                  <a:latin typeface="Fujitsu Sans" charset="0"/>
                  <a:ea typeface="Fujitsu Sans" charset="0"/>
                  <a:cs typeface="Fujitsu Sans"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IN" sz="1200" b="1" dirty="0">
                  <a:latin typeface="+mn-lt"/>
                  <a:cs typeface="Arial" panose="020B0604020202020204" pitchFamily="34" charset="0"/>
                </a:rPr>
                <a:t>Network Integration</a:t>
              </a:r>
            </a:p>
          </p:txBody>
        </p:sp>
        <p:sp>
          <p:nvSpPr>
            <p:cNvPr id="22" name="Content Placeholder 2"/>
            <p:cNvSpPr txBox="1">
              <a:spLocks/>
            </p:cNvSpPr>
            <p:nvPr/>
          </p:nvSpPr>
          <p:spPr>
            <a:xfrm>
              <a:off x="6895023" y="659113"/>
              <a:ext cx="2229108" cy="318744"/>
            </a:xfrm>
            <a:prstGeom prst="rect">
              <a:avLst/>
            </a:prstGeom>
            <a:grpFill/>
            <a:ln>
              <a:noFill/>
            </a:ln>
          </p:spPr>
          <p:style>
            <a:lnRef idx="2">
              <a:schemeClr val="accent4">
                <a:shade val="50000"/>
              </a:schemeClr>
            </a:lnRef>
            <a:fillRef idx="1">
              <a:schemeClr val="accent4"/>
            </a:fillRef>
            <a:effectRef idx="0">
              <a:schemeClr val="accent4"/>
            </a:effectRef>
            <a:fontRef idx="minor">
              <a:schemeClr val="lt1"/>
            </a:fontRef>
          </p:style>
          <p:txBody>
            <a:bodyPr/>
            <a:lstStyle>
              <a:defPPr>
                <a:defRPr lang="en-US"/>
              </a:defPPr>
              <a:lvl1pPr indent="0" algn="ctr" defTabSz="685800">
                <a:lnSpc>
                  <a:spcPct val="90000"/>
                </a:lnSpc>
                <a:spcBef>
                  <a:spcPts val="750"/>
                </a:spcBef>
                <a:buFont typeface="Arial" panose="020B0604020202020204" pitchFamily="34" charset="0"/>
                <a:buNone/>
                <a:defRPr sz="2400">
                  <a:solidFill>
                    <a:schemeClr val="bg1"/>
                  </a:solidFill>
                  <a:latin typeface="Fujitsu Sans" charset="0"/>
                  <a:ea typeface="Fujitsu Sans" charset="0"/>
                  <a:cs typeface="Fujitsu Sans"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IN" sz="1200" b="1" dirty="0">
                  <a:latin typeface="+mn-lt"/>
                  <a:cs typeface="Arial" panose="020B0604020202020204" pitchFamily="34" charset="0"/>
                </a:rPr>
                <a:t>Managed services</a:t>
              </a:r>
            </a:p>
          </p:txBody>
        </p:sp>
      </p:grpSp>
      <p:sp>
        <p:nvSpPr>
          <p:cNvPr id="23" name="Content Placeholder 2"/>
          <p:cNvSpPr txBox="1">
            <a:spLocks/>
          </p:cNvSpPr>
          <p:nvPr/>
        </p:nvSpPr>
        <p:spPr>
          <a:xfrm>
            <a:off x="323999" y="3144675"/>
            <a:ext cx="2075063" cy="1587663"/>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1200" dirty="0">
                <a:solidFill>
                  <a:srgbClr val="595959"/>
                </a:solidFill>
                <a:ea typeface="Fujitsu Sans" charset="0"/>
                <a:cs typeface="Arial" panose="020B0604020202020204" pitchFamily="34" charset="0"/>
              </a:rPr>
              <a:t>Tunnelless VPN for scale, performance and multicast.</a:t>
            </a:r>
          </a:p>
          <a:p>
            <a:r>
              <a:rPr lang="en-US" sz="1200" dirty="0">
                <a:solidFill>
                  <a:srgbClr val="595959"/>
                </a:solidFill>
                <a:ea typeface="Fujitsu Sans" charset="0"/>
                <a:cs typeface="Arial" panose="020B0604020202020204" pitchFamily="34" charset="0"/>
              </a:rPr>
              <a:t>Performance &amp; Event based Resiliency </a:t>
            </a:r>
          </a:p>
          <a:p>
            <a:r>
              <a:rPr lang="en-US" sz="1200" dirty="0">
                <a:solidFill>
                  <a:srgbClr val="595959"/>
                </a:solidFill>
                <a:ea typeface="Fujitsu Sans" charset="0"/>
                <a:cs typeface="Arial" panose="020B0604020202020204" pitchFamily="34" charset="0"/>
              </a:rPr>
              <a:t>Segregation of networks for security &amp; performance</a:t>
            </a:r>
          </a:p>
        </p:txBody>
      </p:sp>
      <p:sp>
        <p:nvSpPr>
          <p:cNvPr id="24" name="Content Placeholder 2"/>
          <p:cNvSpPr txBox="1">
            <a:spLocks/>
          </p:cNvSpPr>
          <p:nvPr/>
        </p:nvSpPr>
        <p:spPr>
          <a:xfrm>
            <a:off x="2464362" y="3144675"/>
            <a:ext cx="2075063" cy="1587663"/>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1200" dirty="0">
                <a:solidFill>
                  <a:srgbClr val="595959"/>
                </a:solidFill>
                <a:ea typeface="Fujitsu Sans" charset="0"/>
                <a:cs typeface="Arial" panose="020B0604020202020204" pitchFamily="34" charset="0"/>
              </a:rPr>
              <a:t>6 providers for Availability with redundant &amp; divergent links.</a:t>
            </a:r>
          </a:p>
          <a:p>
            <a:r>
              <a:rPr lang="en-US" sz="1200" dirty="0">
                <a:solidFill>
                  <a:srgbClr val="595959"/>
                </a:solidFill>
                <a:ea typeface="Fujitsu Sans" charset="0"/>
                <a:cs typeface="Arial" panose="020B0604020202020204" pitchFamily="34" charset="0"/>
              </a:rPr>
              <a:t>Cisco Routers and GET VPN technology.</a:t>
            </a:r>
          </a:p>
        </p:txBody>
      </p:sp>
      <p:sp>
        <p:nvSpPr>
          <p:cNvPr id="25" name="Content Placeholder 2"/>
          <p:cNvSpPr txBox="1">
            <a:spLocks/>
          </p:cNvSpPr>
          <p:nvPr/>
        </p:nvSpPr>
        <p:spPr>
          <a:xfrm>
            <a:off x="4604725" y="3144675"/>
            <a:ext cx="2075063" cy="1587663"/>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1200" dirty="0">
                <a:solidFill>
                  <a:srgbClr val="595959"/>
                </a:solidFill>
                <a:ea typeface="Fujitsu Sans" charset="0"/>
                <a:cs typeface="Arial" panose="020B0604020202020204" pitchFamily="34" charset="0"/>
              </a:rPr>
              <a:t>Zero downtime migration.</a:t>
            </a:r>
          </a:p>
          <a:p>
            <a:r>
              <a:rPr lang="en-US" sz="1200" dirty="0">
                <a:solidFill>
                  <a:srgbClr val="595959"/>
                </a:solidFill>
                <a:ea typeface="Fujitsu Sans" charset="0"/>
                <a:cs typeface="Arial" panose="020B0604020202020204" pitchFamily="34" charset="0"/>
              </a:rPr>
              <a:t>Enable facility readiness, offload major customer processes.</a:t>
            </a:r>
          </a:p>
          <a:p>
            <a:r>
              <a:rPr lang="en-US" sz="1200" dirty="0">
                <a:solidFill>
                  <a:srgbClr val="595959"/>
                </a:solidFill>
                <a:ea typeface="Fujitsu Sans" charset="0"/>
                <a:cs typeface="Arial" panose="020B0604020202020204" pitchFamily="34" charset="0"/>
              </a:rPr>
              <a:t>One representative for INFINET customers.</a:t>
            </a:r>
          </a:p>
        </p:txBody>
      </p:sp>
      <p:sp>
        <p:nvSpPr>
          <p:cNvPr id="26" name="Content Placeholder 2"/>
          <p:cNvSpPr txBox="1">
            <a:spLocks/>
          </p:cNvSpPr>
          <p:nvPr/>
        </p:nvSpPr>
        <p:spPr>
          <a:xfrm>
            <a:off x="6745087" y="3153574"/>
            <a:ext cx="2075063" cy="1578763"/>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r>
              <a:rPr lang="en-US" sz="1200" dirty="0">
                <a:solidFill>
                  <a:srgbClr val="595959"/>
                </a:solidFill>
                <a:ea typeface="Fujitsu Sans" charset="0"/>
                <a:cs typeface="Arial" panose="020B0604020202020204" pitchFamily="34" charset="0"/>
              </a:rPr>
              <a:t>New KPIs integration to understand network better.</a:t>
            </a:r>
          </a:p>
          <a:p>
            <a:r>
              <a:rPr lang="en-US" sz="1200" dirty="0">
                <a:solidFill>
                  <a:srgbClr val="595959"/>
                </a:solidFill>
                <a:ea typeface="Fujitsu Sans" charset="0"/>
                <a:cs typeface="Arial" panose="020B0604020202020204" pitchFamily="34" charset="0"/>
              </a:rPr>
              <a:t>Application performance visibility. </a:t>
            </a:r>
          </a:p>
          <a:p>
            <a:r>
              <a:rPr lang="en-US" sz="1200" dirty="0">
                <a:solidFill>
                  <a:srgbClr val="595959"/>
                </a:solidFill>
                <a:ea typeface="Fujitsu Sans" charset="0"/>
                <a:cs typeface="Arial" panose="020B0604020202020204" pitchFamily="34" charset="0"/>
              </a:rPr>
              <a:t>Software reliability, compliance audits</a:t>
            </a:r>
          </a:p>
        </p:txBody>
      </p:sp>
    </p:spTree>
    <p:extLst>
      <p:ext uri="{BB962C8B-B14F-4D97-AF65-F5344CB8AC3E}">
        <p14:creationId xmlns:p14="http://schemas.microsoft.com/office/powerpoint/2010/main" val="4026477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additions to Managed services</a:t>
            </a:r>
            <a:endParaRPr lang="en-IN" dirty="0"/>
          </a:p>
        </p:txBody>
      </p:sp>
      <p:sp>
        <p:nvSpPr>
          <p:cNvPr id="7" name="Freeform: Shape 6">
            <a:extLst>
              <a:ext uri="{FF2B5EF4-FFF2-40B4-BE49-F238E27FC236}">
                <a16:creationId xmlns:a16="http://schemas.microsoft.com/office/drawing/2014/main" id="{396ED367-1381-457A-BDD5-DD4EB8132987}"/>
              </a:ext>
            </a:extLst>
          </p:cNvPr>
          <p:cNvSpPr/>
          <p:nvPr/>
        </p:nvSpPr>
        <p:spPr>
          <a:xfrm>
            <a:off x="580953" y="2681304"/>
            <a:ext cx="1855338" cy="2334204"/>
          </a:xfrm>
          <a:custGeom>
            <a:avLst/>
            <a:gdLst>
              <a:gd name="connsiteX0" fmla="*/ 191751 w 1826203"/>
              <a:gd name="connsiteY0" fmla="*/ 0 h 2334204"/>
              <a:gd name="connsiteX1" fmla="*/ 1634452 w 1826203"/>
              <a:gd name="connsiteY1" fmla="*/ 0 h 2334204"/>
              <a:gd name="connsiteX2" fmla="*/ 1826203 w 1826203"/>
              <a:gd name="connsiteY2" fmla="*/ 191751 h 2334204"/>
              <a:gd name="connsiteX3" fmla="*/ 1826203 w 1826203"/>
              <a:gd name="connsiteY3" fmla="*/ 2334204 h 2334204"/>
              <a:gd name="connsiteX4" fmla="*/ 1826203 w 1826203"/>
              <a:gd name="connsiteY4" fmla="*/ 2334204 h 2334204"/>
              <a:gd name="connsiteX5" fmla="*/ 0 w 1826203"/>
              <a:gd name="connsiteY5" fmla="*/ 2334204 h 2334204"/>
              <a:gd name="connsiteX6" fmla="*/ 0 w 1826203"/>
              <a:gd name="connsiteY6" fmla="*/ 2334204 h 2334204"/>
              <a:gd name="connsiteX7" fmla="*/ 0 w 1826203"/>
              <a:gd name="connsiteY7" fmla="*/ 191751 h 2334204"/>
              <a:gd name="connsiteX8" fmla="*/ 191751 w 1826203"/>
              <a:gd name="connsiteY8" fmla="*/ 0 h 233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203" h="2334204">
                <a:moveTo>
                  <a:pt x="1634452" y="2334204"/>
                </a:moveTo>
                <a:lnTo>
                  <a:pt x="191751" y="2334204"/>
                </a:lnTo>
                <a:cubicBezTo>
                  <a:pt x="85850" y="2334204"/>
                  <a:pt x="0" y="2248354"/>
                  <a:pt x="0" y="2142453"/>
                </a:cubicBezTo>
                <a:lnTo>
                  <a:pt x="0" y="0"/>
                </a:lnTo>
                <a:lnTo>
                  <a:pt x="0" y="0"/>
                </a:lnTo>
                <a:lnTo>
                  <a:pt x="1826203" y="0"/>
                </a:lnTo>
                <a:lnTo>
                  <a:pt x="1826203" y="0"/>
                </a:lnTo>
                <a:lnTo>
                  <a:pt x="1826203" y="2142453"/>
                </a:lnTo>
                <a:cubicBezTo>
                  <a:pt x="1826203" y="2248354"/>
                  <a:pt x="1740353" y="2334204"/>
                  <a:pt x="1634452" y="2334204"/>
                </a:cubicBezTo>
                <a:close/>
              </a:path>
            </a:pathLst>
          </a:cu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8619" tIns="92456" rIns="148618" bIns="148618"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tx1">
                    <a:lumMod val="75000"/>
                  </a:schemeClr>
                </a:solidFill>
                <a:latin typeface="Arial" panose="020B0604020202020204" pitchFamily="34" charset="0"/>
                <a:ea typeface="Fujitsu Sans" charset="0"/>
                <a:cs typeface="Arial" panose="020B0604020202020204" pitchFamily="34" charset="0"/>
              </a:rPr>
              <a:t>Configuration Assessment</a:t>
            </a:r>
            <a:endParaRPr lang="en-IN" sz="1300" b="1"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Create Standards in line with BCPs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Implement Standards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Maintain Documentation</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Periodic audit </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Periodic Review of standards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p:txBody>
      </p:sp>
      <p:sp>
        <p:nvSpPr>
          <p:cNvPr id="9" name="Freeform: Shape 8">
            <a:extLst>
              <a:ext uri="{FF2B5EF4-FFF2-40B4-BE49-F238E27FC236}">
                <a16:creationId xmlns:a16="http://schemas.microsoft.com/office/drawing/2014/main" id="{AD1EFEAA-10CE-4DB0-A14D-16DB57133132}"/>
              </a:ext>
            </a:extLst>
          </p:cNvPr>
          <p:cNvSpPr/>
          <p:nvPr/>
        </p:nvSpPr>
        <p:spPr>
          <a:xfrm>
            <a:off x="2621826" y="2681303"/>
            <a:ext cx="1855338" cy="2334205"/>
          </a:xfrm>
          <a:custGeom>
            <a:avLst/>
            <a:gdLst>
              <a:gd name="connsiteX0" fmla="*/ 191751 w 1826203"/>
              <a:gd name="connsiteY0" fmla="*/ 0 h 2334204"/>
              <a:gd name="connsiteX1" fmla="*/ 1634452 w 1826203"/>
              <a:gd name="connsiteY1" fmla="*/ 0 h 2334204"/>
              <a:gd name="connsiteX2" fmla="*/ 1826203 w 1826203"/>
              <a:gd name="connsiteY2" fmla="*/ 191751 h 2334204"/>
              <a:gd name="connsiteX3" fmla="*/ 1826203 w 1826203"/>
              <a:gd name="connsiteY3" fmla="*/ 2334204 h 2334204"/>
              <a:gd name="connsiteX4" fmla="*/ 1826203 w 1826203"/>
              <a:gd name="connsiteY4" fmla="*/ 2334204 h 2334204"/>
              <a:gd name="connsiteX5" fmla="*/ 0 w 1826203"/>
              <a:gd name="connsiteY5" fmla="*/ 2334204 h 2334204"/>
              <a:gd name="connsiteX6" fmla="*/ 0 w 1826203"/>
              <a:gd name="connsiteY6" fmla="*/ 2334204 h 2334204"/>
              <a:gd name="connsiteX7" fmla="*/ 0 w 1826203"/>
              <a:gd name="connsiteY7" fmla="*/ 191751 h 2334204"/>
              <a:gd name="connsiteX8" fmla="*/ 191751 w 1826203"/>
              <a:gd name="connsiteY8" fmla="*/ 0 h 233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203" h="2334204">
                <a:moveTo>
                  <a:pt x="1634452" y="2334204"/>
                </a:moveTo>
                <a:lnTo>
                  <a:pt x="191751" y="2334204"/>
                </a:lnTo>
                <a:cubicBezTo>
                  <a:pt x="85850" y="2334204"/>
                  <a:pt x="0" y="2248354"/>
                  <a:pt x="0" y="2142453"/>
                </a:cubicBezTo>
                <a:lnTo>
                  <a:pt x="0" y="0"/>
                </a:lnTo>
                <a:lnTo>
                  <a:pt x="0" y="0"/>
                </a:lnTo>
                <a:lnTo>
                  <a:pt x="1826203" y="0"/>
                </a:lnTo>
                <a:lnTo>
                  <a:pt x="1826203" y="0"/>
                </a:lnTo>
                <a:lnTo>
                  <a:pt x="1826203" y="2142453"/>
                </a:lnTo>
                <a:cubicBezTo>
                  <a:pt x="1826203" y="2248354"/>
                  <a:pt x="1740353" y="2334204"/>
                  <a:pt x="1634452" y="2334204"/>
                </a:cubicBez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1551665"/>
              <a:satOff val="-1914"/>
              <a:lumOff val="261"/>
              <a:alphaOff val="0"/>
            </a:schemeClr>
          </a:fillRef>
          <a:effectRef idx="0">
            <a:schemeClr val="accent2">
              <a:hueOff val="1551665"/>
              <a:satOff val="-1914"/>
              <a:lumOff val="261"/>
              <a:alphaOff val="0"/>
            </a:schemeClr>
          </a:effectRef>
          <a:fontRef idx="minor">
            <a:schemeClr val="lt1"/>
          </a:fontRef>
        </p:style>
        <p:txBody>
          <a:bodyPr spcFirstLastPara="0" vert="horz" wrap="square" lIns="148618" tIns="92457" rIns="148619" bIns="148618"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tx1">
                    <a:lumMod val="75000"/>
                  </a:schemeClr>
                </a:solidFill>
                <a:latin typeface="Arial" panose="020B0604020202020204" pitchFamily="34" charset="0"/>
                <a:ea typeface="Fujitsu Sans" charset="0"/>
                <a:cs typeface="Arial" panose="020B0604020202020204" pitchFamily="34" charset="0"/>
              </a:rPr>
              <a:t>Software Management</a:t>
            </a:r>
            <a:endParaRPr lang="en-IN" sz="1300" b="1"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IN" sz="1000" kern="1200" dirty="0">
                <a:solidFill>
                  <a:schemeClr val="tx1">
                    <a:lumMod val="75000"/>
                  </a:schemeClr>
                </a:solidFill>
                <a:latin typeface="Arial" panose="020B0604020202020204" pitchFamily="34" charset="0"/>
                <a:ea typeface="Fujitsu Sans" charset="0"/>
                <a:cs typeface="Arial" panose="020B0604020202020204" pitchFamily="34" charset="0"/>
              </a:rPr>
              <a:t>Determine Software needs.</a:t>
            </a:r>
          </a:p>
          <a:p>
            <a:pPr marL="171450" lvl="1" indent="-171450" algn="l" defTabSz="444500">
              <a:lnSpc>
                <a:spcPct val="90000"/>
              </a:lnSpc>
              <a:spcBef>
                <a:spcPct val="0"/>
              </a:spcBef>
              <a:spcAft>
                <a:spcPct val="15000"/>
              </a:spcAft>
              <a:buFont typeface="Wingdings" panose="05000000000000000000" pitchFamily="2" charset="2"/>
              <a:buChar char="§"/>
            </a:pPr>
            <a:r>
              <a:rPr lang="en-IN" sz="1000" kern="1200" dirty="0">
                <a:solidFill>
                  <a:schemeClr val="tx1">
                    <a:lumMod val="75000"/>
                  </a:schemeClr>
                </a:solidFill>
                <a:latin typeface="Arial" panose="020B0604020202020204" pitchFamily="34" charset="0"/>
                <a:ea typeface="Fujitsu Sans" charset="0"/>
                <a:cs typeface="Arial" panose="020B0604020202020204" pitchFamily="34" charset="0"/>
              </a:rPr>
              <a:t>Test, validate, and pilot chosen software versions.</a:t>
            </a: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Cisco SNTC +Bug scrub +</a:t>
            </a:r>
            <a:r>
              <a:rPr lang="en-IN" sz="1000" kern="1200" dirty="0">
                <a:solidFill>
                  <a:schemeClr val="tx1">
                    <a:lumMod val="75000"/>
                  </a:schemeClr>
                </a:solidFill>
                <a:latin typeface="Arial" panose="020B0604020202020204" pitchFamily="34" charset="0"/>
                <a:ea typeface="Fujitsu Sans" charset="0"/>
                <a:cs typeface="Arial" panose="020B0604020202020204" pitchFamily="34" charset="0"/>
              </a:rPr>
              <a:t>Cisco PSIRT</a:t>
            </a: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 </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IN" sz="1000" kern="1200" dirty="0">
                <a:solidFill>
                  <a:schemeClr val="tx1">
                    <a:lumMod val="75000"/>
                  </a:schemeClr>
                </a:solidFill>
                <a:latin typeface="Arial" panose="020B0604020202020204" pitchFamily="34" charset="0"/>
                <a:ea typeface="Fujitsu Sans" charset="0"/>
                <a:cs typeface="Arial" panose="020B0604020202020204" pitchFamily="34" charset="0"/>
              </a:rPr>
              <a:t>Document successful versions</a:t>
            </a:r>
          </a:p>
          <a:p>
            <a:pPr marL="171450" lvl="1" indent="-171450" algn="l" defTabSz="444500">
              <a:lnSpc>
                <a:spcPct val="90000"/>
              </a:lnSpc>
              <a:spcBef>
                <a:spcPct val="0"/>
              </a:spcBef>
              <a:spcAft>
                <a:spcPct val="15000"/>
              </a:spcAft>
              <a:buFont typeface="Wingdings" panose="05000000000000000000" pitchFamily="2" charset="2"/>
              <a:buChar char="§"/>
            </a:pPr>
            <a:r>
              <a:rPr lang="en-IN" sz="1000" kern="1200" dirty="0">
                <a:solidFill>
                  <a:schemeClr val="tx1">
                    <a:lumMod val="75000"/>
                  </a:schemeClr>
                </a:solidFill>
                <a:latin typeface="Arial" panose="020B0604020202020204" pitchFamily="34" charset="0"/>
                <a:ea typeface="Fujitsu Sans" charset="0"/>
                <a:cs typeface="Arial" panose="020B0604020202020204" pitchFamily="34" charset="0"/>
              </a:rPr>
              <a:t> Consistently deploy or upgrade to standard software version</a:t>
            </a:r>
            <a:r>
              <a:rPr lang="en-IN" sz="1000" kern="1200" dirty="0">
                <a:latin typeface="Arial" panose="020B0604020202020204" pitchFamily="34" charset="0"/>
                <a:ea typeface="Fujitsu Sans" charset="0"/>
                <a:cs typeface="Arial" panose="020B0604020202020204" pitchFamily="34" charset="0"/>
              </a:rPr>
              <a:t>.</a:t>
            </a:r>
          </a:p>
        </p:txBody>
      </p:sp>
      <p:sp>
        <p:nvSpPr>
          <p:cNvPr id="11" name="Freeform: Shape 10">
            <a:extLst>
              <a:ext uri="{FF2B5EF4-FFF2-40B4-BE49-F238E27FC236}">
                <a16:creationId xmlns:a16="http://schemas.microsoft.com/office/drawing/2014/main" id="{74D1732B-3688-4130-AA17-2AAB9BDBF385}"/>
              </a:ext>
            </a:extLst>
          </p:cNvPr>
          <p:cNvSpPr/>
          <p:nvPr/>
        </p:nvSpPr>
        <p:spPr>
          <a:xfrm>
            <a:off x="4662697" y="2681303"/>
            <a:ext cx="1855338" cy="2334205"/>
          </a:xfrm>
          <a:custGeom>
            <a:avLst/>
            <a:gdLst>
              <a:gd name="connsiteX0" fmla="*/ 191751 w 1826203"/>
              <a:gd name="connsiteY0" fmla="*/ 0 h 2334204"/>
              <a:gd name="connsiteX1" fmla="*/ 1634452 w 1826203"/>
              <a:gd name="connsiteY1" fmla="*/ 0 h 2334204"/>
              <a:gd name="connsiteX2" fmla="*/ 1826203 w 1826203"/>
              <a:gd name="connsiteY2" fmla="*/ 191751 h 2334204"/>
              <a:gd name="connsiteX3" fmla="*/ 1826203 w 1826203"/>
              <a:gd name="connsiteY3" fmla="*/ 2334204 h 2334204"/>
              <a:gd name="connsiteX4" fmla="*/ 1826203 w 1826203"/>
              <a:gd name="connsiteY4" fmla="*/ 2334204 h 2334204"/>
              <a:gd name="connsiteX5" fmla="*/ 0 w 1826203"/>
              <a:gd name="connsiteY5" fmla="*/ 2334204 h 2334204"/>
              <a:gd name="connsiteX6" fmla="*/ 0 w 1826203"/>
              <a:gd name="connsiteY6" fmla="*/ 2334204 h 2334204"/>
              <a:gd name="connsiteX7" fmla="*/ 0 w 1826203"/>
              <a:gd name="connsiteY7" fmla="*/ 191751 h 2334204"/>
              <a:gd name="connsiteX8" fmla="*/ 191751 w 1826203"/>
              <a:gd name="connsiteY8" fmla="*/ 0 h 233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203" h="2334204">
                <a:moveTo>
                  <a:pt x="1634452" y="2334204"/>
                </a:moveTo>
                <a:lnTo>
                  <a:pt x="191751" y="2334204"/>
                </a:lnTo>
                <a:cubicBezTo>
                  <a:pt x="85850" y="2334204"/>
                  <a:pt x="0" y="2248354"/>
                  <a:pt x="0" y="2142453"/>
                </a:cubicBezTo>
                <a:lnTo>
                  <a:pt x="0" y="0"/>
                </a:lnTo>
                <a:lnTo>
                  <a:pt x="0" y="0"/>
                </a:lnTo>
                <a:lnTo>
                  <a:pt x="1826203" y="0"/>
                </a:lnTo>
                <a:lnTo>
                  <a:pt x="1826203" y="0"/>
                </a:lnTo>
                <a:lnTo>
                  <a:pt x="1826203" y="2142453"/>
                </a:lnTo>
                <a:cubicBezTo>
                  <a:pt x="1826203" y="2248354"/>
                  <a:pt x="1740353" y="2334204"/>
                  <a:pt x="1634452" y="2334204"/>
                </a:cubicBezTo>
                <a:close/>
              </a:path>
            </a:pathLst>
          </a:custGeom>
          <a:solidFill>
            <a:schemeClr val="accent4">
              <a:lumMod val="60000"/>
              <a:lumOff val="40000"/>
            </a:schemeClr>
          </a:solidFill>
          <a:ln>
            <a:noFill/>
          </a:ln>
        </p:spPr>
        <p:style>
          <a:lnRef idx="2">
            <a:schemeClr val="lt1">
              <a:hueOff val="0"/>
              <a:satOff val="0"/>
              <a:lumOff val="0"/>
              <a:alphaOff val="0"/>
            </a:schemeClr>
          </a:lnRef>
          <a:fillRef idx="1">
            <a:schemeClr val="accent2">
              <a:hueOff val="3103331"/>
              <a:satOff val="-3829"/>
              <a:lumOff val="523"/>
              <a:alphaOff val="0"/>
            </a:schemeClr>
          </a:fillRef>
          <a:effectRef idx="0">
            <a:schemeClr val="accent2">
              <a:hueOff val="3103331"/>
              <a:satOff val="-3829"/>
              <a:lumOff val="523"/>
              <a:alphaOff val="0"/>
            </a:schemeClr>
          </a:effectRef>
          <a:fontRef idx="minor">
            <a:schemeClr val="lt1"/>
          </a:fontRef>
        </p:style>
        <p:txBody>
          <a:bodyPr spcFirstLastPara="0" vert="horz" wrap="square" lIns="148618" tIns="92457" rIns="148619" bIns="148618"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tx1">
                    <a:lumMod val="75000"/>
                  </a:schemeClr>
                </a:solidFill>
                <a:latin typeface="Arial" panose="020B0604020202020204" pitchFamily="34" charset="0"/>
                <a:ea typeface="Fujitsu Sans" charset="0"/>
                <a:cs typeface="Arial" panose="020B0604020202020204" pitchFamily="34" charset="0"/>
              </a:rPr>
              <a:t>Network Automation</a:t>
            </a:r>
            <a:endParaRPr lang="en-IN" sz="1300" b="1"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Automate Configuration Checks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Automate performance checks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Automate EEM validity checks.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Automate Performance checks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p:txBody>
      </p:sp>
      <p:grpSp>
        <p:nvGrpSpPr>
          <p:cNvPr id="14" name="Group 13">
            <a:extLst>
              <a:ext uri="{FF2B5EF4-FFF2-40B4-BE49-F238E27FC236}">
                <a16:creationId xmlns:a16="http://schemas.microsoft.com/office/drawing/2014/main" id="{E496D64E-726D-4B11-8DEA-F36D6C26965B}"/>
              </a:ext>
            </a:extLst>
          </p:cNvPr>
          <p:cNvGrpSpPr/>
          <p:nvPr/>
        </p:nvGrpSpPr>
        <p:grpSpPr>
          <a:xfrm>
            <a:off x="323851" y="1058862"/>
            <a:ext cx="8492160" cy="1622441"/>
            <a:chOff x="323851" y="771500"/>
            <a:chExt cx="8492160" cy="1909804"/>
          </a:xfrm>
        </p:grpSpPr>
        <p:sp>
          <p:nvSpPr>
            <p:cNvPr id="4" name="Rectangle: Rounded Corners 3">
              <a:extLst>
                <a:ext uri="{FF2B5EF4-FFF2-40B4-BE49-F238E27FC236}">
                  <a16:creationId xmlns:a16="http://schemas.microsoft.com/office/drawing/2014/main" id="{DF1F3C49-338E-416C-81C8-023E5392DFDB}"/>
                </a:ext>
              </a:extLst>
            </p:cNvPr>
            <p:cNvSpPr/>
            <p:nvPr/>
          </p:nvSpPr>
          <p:spPr>
            <a:xfrm>
              <a:off x="323851" y="771500"/>
              <a:ext cx="8492160" cy="1909804"/>
            </a:xfrm>
            <a:prstGeom prst="roundRect">
              <a:avLst>
                <a:gd name="adj" fmla="val 10000"/>
              </a:avLst>
            </a:prstGeom>
            <a:solidFill>
              <a:schemeClr val="bg1">
                <a:lumMod val="85000"/>
                <a:alpha val="90000"/>
              </a:scheme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a16="http://schemas.microsoft.com/office/drawing/2014/main" id="{E7044805-AFD8-416C-8C54-D61F105F28EF}"/>
                </a:ext>
              </a:extLst>
            </p:cNvPr>
            <p:cNvSpPr/>
            <p:nvPr/>
          </p:nvSpPr>
          <p:spPr>
            <a:xfrm>
              <a:off x="665287" y="1026140"/>
              <a:ext cx="1686670" cy="1400522"/>
            </a:xfrm>
            <a:prstGeom prst="roundRect">
              <a:avLst>
                <a:gd name="adj" fmla="val 10000"/>
              </a:avLst>
            </a:prstGeom>
            <a:blipFill rotWithShape="1">
              <a:blip r:embed="rId2"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Rectangle: Rounded Corners 7">
              <a:extLst>
                <a:ext uri="{FF2B5EF4-FFF2-40B4-BE49-F238E27FC236}">
                  <a16:creationId xmlns:a16="http://schemas.microsoft.com/office/drawing/2014/main" id="{FB948EF3-3832-4F7C-A57F-A585337CA7C3}"/>
                </a:ext>
              </a:extLst>
            </p:cNvPr>
            <p:cNvSpPr/>
            <p:nvPr/>
          </p:nvSpPr>
          <p:spPr>
            <a:xfrm>
              <a:off x="2706159" y="1026140"/>
              <a:ext cx="1686670" cy="1400522"/>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tint val="50000"/>
                <a:hueOff val="1593838"/>
                <a:satOff val="-1733"/>
                <a:lumOff val="62"/>
                <a:alphaOff val="0"/>
              </a:schemeClr>
            </a:effectRef>
            <a:fontRef idx="minor">
              <a:schemeClr val="lt1">
                <a:hueOff val="0"/>
                <a:satOff val="0"/>
                <a:lumOff val="0"/>
                <a:alphaOff val="0"/>
              </a:schemeClr>
            </a:fontRef>
          </p:style>
        </p:sp>
        <p:sp>
          <p:nvSpPr>
            <p:cNvPr id="10" name="Rectangle: Rounded Corners 9">
              <a:extLst>
                <a:ext uri="{FF2B5EF4-FFF2-40B4-BE49-F238E27FC236}">
                  <a16:creationId xmlns:a16="http://schemas.microsoft.com/office/drawing/2014/main" id="{DC1C5035-0ED5-4C08-B4F5-7EB6B3E59EFC}"/>
                </a:ext>
              </a:extLst>
            </p:cNvPr>
            <p:cNvSpPr/>
            <p:nvPr/>
          </p:nvSpPr>
          <p:spPr>
            <a:xfrm>
              <a:off x="4747030" y="1026140"/>
              <a:ext cx="1686670" cy="1400522"/>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tint val="50000"/>
                <a:hueOff val="3187675"/>
                <a:satOff val="-3465"/>
                <a:lumOff val="123"/>
                <a:alphaOff val="0"/>
              </a:schemeClr>
            </a:effectRef>
            <a:fontRef idx="minor">
              <a:schemeClr val="lt1">
                <a:hueOff val="0"/>
                <a:satOff val="0"/>
                <a:lumOff val="0"/>
                <a:alphaOff val="0"/>
              </a:schemeClr>
            </a:fontRef>
          </p:style>
        </p:sp>
        <p:sp>
          <p:nvSpPr>
            <p:cNvPr id="12" name="Rectangle: Rounded Corners 11">
              <a:extLst>
                <a:ext uri="{FF2B5EF4-FFF2-40B4-BE49-F238E27FC236}">
                  <a16:creationId xmlns:a16="http://schemas.microsoft.com/office/drawing/2014/main" id="{86040D15-0B65-4C4D-B52F-E1424544D82C}"/>
                </a:ext>
              </a:extLst>
            </p:cNvPr>
            <p:cNvSpPr/>
            <p:nvPr/>
          </p:nvSpPr>
          <p:spPr>
            <a:xfrm>
              <a:off x="6787902" y="1026140"/>
              <a:ext cx="1686670" cy="1400522"/>
            </a:xfrm>
            <a:prstGeom prst="roundRect">
              <a:avLst>
                <a:gd name="adj" fmla="val 10000"/>
              </a:avLst>
            </a:prstGeom>
            <a:blipFill rotWithShape="1">
              <a:blip r:embed="rId5"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2">
                <a:tint val="50000"/>
                <a:hueOff val="4781513"/>
                <a:satOff val="-5198"/>
                <a:lumOff val="185"/>
                <a:alphaOff val="0"/>
              </a:schemeClr>
            </a:effectRef>
            <a:fontRef idx="minor">
              <a:schemeClr val="lt1">
                <a:hueOff val="0"/>
                <a:satOff val="0"/>
                <a:lumOff val="0"/>
                <a:alphaOff val="0"/>
              </a:schemeClr>
            </a:fontRef>
          </p:style>
        </p:sp>
      </p:grpSp>
      <p:sp>
        <p:nvSpPr>
          <p:cNvPr id="13" name="Freeform: Shape 12">
            <a:extLst>
              <a:ext uri="{FF2B5EF4-FFF2-40B4-BE49-F238E27FC236}">
                <a16:creationId xmlns:a16="http://schemas.microsoft.com/office/drawing/2014/main" id="{F0933AEE-5637-42A9-BDC2-34404A6DE1C3}"/>
              </a:ext>
            </a:extLst>
          </p:cNvPr>
          <p:cNvSpPr/>
          <p:nvPr/>
        </p:nvSpPr>
        <p:spPr>
          <a:xfrm>
            <a:off x="6703569" y="2681304"/>
            <a:ext cx="1855338" cy="2334204"/>
          </a:xfrm>
          <a:custGeom>
            <a:avLst/>
            <a:gdLst>
              <a:gd name="connsiteX0" fmla="*/ 191751 w 1826203"/>
              <a:gd name="connsiteY0" fmla="*/ 0 h 2334204"/>
              <a:gd name="connsiteX1" fmla="*/ 1634452 w 1826203"/>
              <a:gd name="connsiteY1" fmla="*/ 0 h 2334204"/>
              <a:gd name="connsiteX2" fmla="*/ 1826203 w 1826203"/>
              <a:gd name="connsiteY2" fmla="*/ 191751 h 2334204"/>
              <a:gd name="connsiteX3" fmla="*/ 1826203 w 1826203"/>
              <a:gd name="connsiteY3" fmla="*/ 2334204 h 2334204"/>
              <a:gd name="connsiteX4" fmla="*/ 1826203 w 1826203"/>
              <a:gd name="connsiteY4" fmla="*/ 2334204 h 2334204"/>
              <a:gd name="connsiteX5" fmla="*/ 0 w 1826203"/>
              <a:gd name="connsiteY5" fmla="*/ 2334204 h 2334204"/>
              <a:gd name="connsiteX6" fmla="*/ 0 w 1826203"/>
              <a:gd name="connsiteY6" fmla="*/ 2334204 h 2334204"/>
              <a:gd name="connsiteX7" fmla="*/ 0 w 1826203"/>
              <a:gd name="connsiteY7" fmla="*/ 191751 h 2334204"/>
              <a:gd name="connsiteX8" fmla="*/ 191751 w 1826203"/>
              <a:gd name="connsiteY8" fmla="*/ 0 h 233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203" h="2334204">
                <a:moveTo>
                  <a:pt x="1634452" y="2334204"/>
                </a:moveTo>
                <a:lnTo>
                  <a:pt x="191751" y="2334204"/>
                </a:lnTo>
                <a:cubicBezTo>
                  <a:pt x="85850" y="2334204"/>
                  <a:pt x="0" y="2248354"/>
                  <a:pt x="0" y="2142453"/>
                </a:cubicBezTo>
                <a:lnTo>
                  <a:pt x="0" y="0"/>
                </a:lnTo>
                <a:lnTo>
                  <a:pt x="0" y="0"/>
                </a:lnTo>
                <a:lnTo>
                  <a:pt x="1826203" y="0"/>
                </a:lnTo>
                <a:lnTo>
                  <a:pt x="1826203" y="0"/>
                </a:lnTo>
                <a:lnTo>
                  <a:pt x="1826203" y="2142453"/>
                </a:lnTo>
                <a:cubicBezTo>
                  <a:pt x="1826203" y="2248354"/>
                  <a:pt x="1740353" y="2334204"/>
                  <a:pt x="1634452" y="2334204"/>
                </a:cubicBezTo>
                <a:close/>
              </a:path>
            </a:pathLst>
          </a:custGeom>
          <a:solidFill>
            <a:schemeClr val="accent5">
              <a:lumMod val="60000"/>
              <a:lumOff val="40000"/>
            </a:schemeClr>
          </a:solidFill>
          <a:ln>
            <a:noFill/>
          </a:ln>
        </p:spPr>
        <p:style>
          <a:lnRef idx="2">
            <a:schemeClr val="lt1">
              <a:hueOff val="0"/>
              <a:satOff val="0"/>
              <a:lumOff val="0"/>
              <a:alphaOff val="0"/>
            </a:schemeClr>
          </a:lnRef>
          <a:fillRef idx="1">
            <a:scrgbClr r="0" g="0" b="0"/>
          </a:fillRef>
          <a:effectRef idx="0">
            <a:schemeClr val="accent2">
              <a:hueOff val="4654996"/>
              <a:satOff val="-5743"/>
              <a:lumOff val="784"/>
              <a:alphaOff val="0"/>
            </a:schemeClr>
          </a:effectRef>
          <a:fontRef idx="minor">
            <a:schemeClr val="lt1"/>
          </a:fontRef>
        </p:style>
        <p:txBody>
          <a:bodyPr spcFirstLastPara="0" vert="horz" wrap="square" lIns="148618" tIns="92456" rIns="148619" bIns="148618"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tx1">
                    <a:lumMod val="75000"/>
                  </a:schemeClr>
                </a:solidFill>
                <a:latin typeface="Arial" panose="020B0604020202020204" pitchFamily="34" charset="0"/>
                <a:ea typeface="Fujitsu Sans" charset="0"/>
                <a:cs typeface="Arial" panose="020B0604020202020204" pitchFamily="34" charset="0"/>
              </a:rPr>
              <a:t>Spares Management</a:t>
            </a:r>
            <a:endParaRPr lang="en-IN" sz="1300" b="1"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Distributed spares for DC locations – 10% of installed base</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RBI RO – 7% of installed base</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Dedicated spares stock for INFINET.</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NBD replacement from OEM.</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a:p>
            <a:pPr marL="171450" lvl="1" indent="-171450" algn="l" defTabSz="444500">
              <a:lnSpc>
                <a:spcPct val="90000"/>
              </a:lnSpc>
              <a:spcBef>
                <a:spcPct val="0"/>
              </a:spcBef>
              <a:spcAft>
                <a:spcPct val="15000"/>
              </a:spcAft>
              <a:buFont typeface="Wingdings" panose="05000000000000000000" pitchFamily="2" charset="2"/>
              <a:buChar char="§"/>
            </a:pPr>
            <a:r>
              <a:rPr lang="en-US" sz="1000" kern="1200" dirty="0">
                <a:solidFill>
                  <a:schemeClr val="tx1">
                    <a:lumMod val="75000"/>
                  </a:schemeClr>
                </a:solidFill>
                <a:latin typeface="Arial" panose="020B0604020202020204" pitchFamily="34" charset="0"/>
                <a:ea typeface="Fujitsu Sans" charset="0"/>
                <a:cs typeface="Arial" panose="020B0604020202020204" pitchFamily="34" charset="0"/>
              </a:rPr>
              <a:t>Spare locations within reach of RBI facilities</a:t>
            </a:r>
            <a:endParaRPr lang="en-IN" sz="1000" kern="1200" dirty="0">
              <a:solidFill>
                <a:schemeClr val="tx1">
                  <a:lumMod val="75000"/>
                </a:schemeClr>
              </a:solidFill>
              <a:latin typeface="Arial" panose="020B0604020202020204" pitchFamily="34" charset="0"/>
              <a:ea typeface="Fujitsu Sans" charset="0"/>
              <a:cs typeface="Arial" panose="020B0604020202020204" pitchFamily="34" charset="0"/>
            </a:endParaRPr>
          </a:p>
        </p:txBody>
      </p:sp>
    </p:spTree>
    <p:extLst>
      <p:ext uri="{BB962C8B-B14F-4D97-AF65-F5344CB8AC3E}">
        <p14:creationId xmlns:p14="http://schemas.microsoft.com/office/powerpoint/2010/main" val="2491626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DIGITISATION OF INDIA POST</a:t>
            </a:r>
          </a:p>
        </p:txBody>
      </p:sp>
    </p:spTree>
    <p:extLst>
      <p:ext uri="{BB962C8B-B14F-4D97-AF65-F5344CB8AC3E}">
        <p14:creationId xmlns:p14="http://schemas.microsoft.com/office/powerpoint/2010/main" val="163841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IN" dirty="0"/>
              <a:t>India Post Vision 2012 - </a:t>
            </a:r>
            <a:r>
              <a:rPr lang="fr-FR" dirty="0"/>
              <a:t>IT Project 2012</a:t>
            </a:r>
          </a:p>
        </p:txBody>
      </p:sp>
      <p:sp>
        <p:nvSpPr>
          <p:cNvPr id="7" name="Content Placeholder 2"/>
          <p:cNvSpPr txBox="1">
            <a:spLocks/>
          </p:cNvSpPr>
          <p:nvPr/>
        </p:nvSpPr>
        <p:spPr bwMode="auto">
          <a:xfrm>
            <a:off x="323850" y="1085850"/>
            <a:ext cx="3522594" cy="124533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
              <a:defRPr sz="2400">
                <a:solidFill>
                  <a:schemeClr val="bg2">
                    <a:lumMod val="50000"/>
                  </a:schemeClr>
                </a:solidFill>
                <a:latin typeface="Fujitsu Sans" charset="0"/>
                <a:ea typeface="Fujitsu Sans" charset="0"/>
                <a:cs typeface="Fujitsu Sans" charset="0"/>
              </a:defRPr>
            </a:lvl1pPr>
            <a:lvl2pPr marL="742950" indent="-285750" algn="l" rtl="0" eaLnBrk="1" fontAlgn="base" hangingPunct="1">
              <a:spcBef>
                <a:spcPct val="20000"/>
              </a:spcBef>
              <a:spcAft>
                <a:spcPct val="0"/>
              </a:spcAft>
              <a:buFont typeface="Wingdings" pitchFamily="2" charset="2"/>
              <a:buChar char="§"/>
              <a:defRPr sz="2000">
                <a:solidFill>
                  <a:schemeClr val="bg2">
                    <a:lumMod val="50000"/>
                  </a:schemeClr>
                </a:solidFill>
                <a:latin typeface="Fujitsu Sans" charset="0"/>
                <a:ea typeface="Fujitsu Sans" charset="0"/>
                <a:cs typeface="Fujitsu Sans" charset="0"/>
              </a:defRPr>
            </a:lvl2pPr>
            <a:lvl3pPr marL="1143000" indent="-228600" algn="l" rtl="0" eaLnBrk="1" fontAlgn="base" hangingPunct="1">
              <a:spcBef>
                <a:spcPct val="20000"/>
              </a:spcBef>
              <a:spcAft>
                <a:spcPct val="0"/>
              </a:spcAft>
              <a:buFont typeface="Wingdings" pitchFamily="2" charset="2"/>
              <a:buChar char="§"/>
              <a:defRPr sz="2400">
                <a:solidFill>
                  <a:schemeClr val="bg2">
                    <a:lumMod val="50000"/>
                  </a:schemeClr>
                </a:solidFill>
                <a:latin typeface="Fujitsu Sans" charset="0"/>
                <a:ea typeface="Fujitsu Sans" charset="0"/>
                <a:cs typeface="Fujitsu Sans" charset="0"/>
              </a:defRPr>
            </a:lvl3pPr>
            <a:lvl4pPr marL="16002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Fujitsu Sans" charset="0"/>
                <a:ea typeface="Fujitsu Sans" charset="0"/>
                <a:cs typeface="Fujitsu Sans" charset="0"/>
              </a:defRPr>
            </a:lvl4pPr>
            <a:lvl5pPr marL="20574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Fujitsu Sans" charset="0"/>
                <a:ea typeface="Fujitsu Sans" charset="0"/>
                <a:cs typeface="Fujitsu Sans" charset="0"/>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cs typeface="+mn-cs"/>
              </a:defRPr>
            </a:lvl9pPr>
          </a:lstStyle>
          <a:p>
            <a:pPr marL="0" indent="0">
              <a:buNone/>
            </a:pPr>
            <a:r>
              <a:rPr lang="en-IN" sz="1600" b="1" u="sng" kern="0" dirty="0">
                <a:solidFill>
                  <a:srgbClr val="595959"/>
                </a:solidFill>
                <a:latin typeface="+mn-lt"/>
              </a:rPr>
              <a:t>VISION OF INDIA POST 2012</a:t>
            </a:r>
          </a:p>
          <a:p>
            <a:pPr marL="0" indent="0">
              <a:buNone/>
            </a:pPr>
            <a:r>
              <a:rPr lang="en-IN" sz="1600" kern="0" dirty="0">
                <a:solidFill>
                  <a:srgbClr val="595959"/>
                </a:solidFill>
                <a:latin typeface="+mn-lt"/>
              </a:rPr>
              <a:t>India Post 2012 aims at transforming the DoP into a “Technology Enabled, Self-Reliant Market Leader”. This translates into 5 initiatives covering increased market share and revenues, new products and services, improved service delivery, motivated workforce and rural development.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3846444" y="1085850"/>
            <a:ext cx="5032418" cy="22779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216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67273"/>
            <a:ext cx="7537450" cy="369322"/>
          </a:xfrm>
        </p:spPr>
        <p:txBody>
          <a:bodyPr/>
          <a:lstStyle/>
          <a:p>
            <a:r>
              <a:rPr lang="en-IN" dirty="0"/>
              <a:t>India Post 2012 – End State - Solution Blue Print – 8 Vendors</a:t>
            </a:r>
          </a:p>
        </p:txBody>
      </p:sp>
      <p:grpSp>
        <p:nvGrpSpPr>
          <p:cNvPr id="4" name="Group 3"/>
          <p:cNvGrpSpPr/>
          <p:nvPr/>
        </p:nvGrpSpPr>
        <p:grpSpPr>
          <a:xfrm>
            <a:off x="324000" y="1058863"/>
            <a:ext cx="4608051" cy="3673476"/>
            <a:chOff x="444241" y="2077518"/>
            <a:chExt cx="5684665" cy="3962400"/>
          </a:xfrm>
        </p:grpSpPr>
        <p:grpSp>
          <p:nvGrpSpPr>
            <p:cNvPr id="5" name="Group 4"/>
            <p:cNvGrpSpPr/>
            <p:nvPr/>
          </p:nvGrpSpPr>
          <p:grpSpPr>
            <a:xfrm>
              <a:off x="444241" y="2077518"/>
              <a:ext cx="5684665" cy="3962400"/>
              <a:chOff x="609600" y="1524000"/>
              <a:chExt cx="8101382" cy="5105400"/>
            </a:xfrm>
          </p:grpSpPr>
          <p:sp>
            <p:nvSpPr>
              <p:cNvPr id="10" name="Rounded Rectangle 9"/>
              <p:cNvSpPr/>
              <p:nvPr/>
            </p:nvSpPr>
            <p:spPr>
              <a:xfrm>
                <a:off x="1447800" y="5562600"/>
                <a:ext cx="62484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11" name="Rounded Rectangle 10"/>
              <p:cNvSpPr/>
              <p:nvPr/>
            </p:nvSpPr>
            <p:spPr>
              <a:xfrm>
                <a:off x="609600" y="2667000"/>
                <a:ext cx="838200" cy="3962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12" name="Rounded Rectangle 11"/>
              <p:cNvSpPr/>
              <p:nvPr/>
            </p:nvSpPr>
            <p:spPr>
              <a:xfrm>
                <a:off x="7696200" y="2667000"/>
                <a:ext cx="609600" cy="3962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13" name="Rounded Rectangle 12"/>
              <p:cNvSpPr/>
              <p:nvPr/>
            </p:nvSpPr>
            <p:spPr>
              <a:xfrm>
                <a:off x="8305800" y="2667000"/>
                <a:ext cx="304800" cy="39624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14" name="Rounded Rectangle 13"/>
              <p:cNvSpPr/>
              <p:nvPr/>
            </p:nvSpPr>
            <p:spPr>
              <a:xfrm>
                <a:off x="609600" y="1524000"/>
                <a:ext cx="8065532" cy="1143000"/>
              </a:xfrm>
              <a:prstGeom prst="roundRect">
                <a:avLst/>
              </a:prstGeom>
              <a:solidFill>
                <a:schemeClr val="accent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825" dirty="0">
                  <a:solidFill>
                    <a:schemeClr val="bg2">
                      <a:lumMod val="50000"/>
                    </a:schemeClr>
                  </a:solidFill>
                  <a:latin typeface="Fujitsu Sans" charset="0"/>
                  <a:ea typeface="Fujitsu Sans" charset="0"/>
                  <a:cs typeface="Fujitsu Sans" charset="0"/>
                </a:endParaRPr>
              </a:p>
            </p:txBody>
          </p:sp>
          <p:sp>
            <p:nvSpPr>
              <p:cNvPr id="15" name="Rounded Rectangle 14"/>
              <p:cNvSpPr/>
              <p:nvPr/>
            </p:nvSpPr>
            <p:spPr>
              <a:xfrm>
                <a:off x="1473926" y="2667000"/>
                <a:ext cx="6222274" cy="2895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16" name="TextBox 15"/>
              <p:cNvSpPr txBox="1"/>
              <p:nvPr/>
            </p:nvSpPr>
            <p:spPr>
              <a:xfrm>
                <a:off x="1524001" y="5562600"/>
                <a:ext cx="1632522" cy="312791"/>
              </a:xfrm>
              <a:prstGeom prst="rect">
                <a:avLst/>
              </a:prstGeom>
              <a:noFill/>
            </p:spPr>
            <p:txBody>
              <a:bodyPr wrap="none" rtlCol="0">
                <a:spAutoFit/>
              </a:bodyPr>
              <a:lstStyle/>
              <a:p>
                <a:r>
                  <a:rPr lang="en-US" sz="788" b="1" dirty="0">
                    <a:solidFill>
                      <a:schemeClr val="bg2">
                        <a:lumMod val="50000"/>
                      </a:schemeClr>
                    </a:solidFill>
                    <a:latin typeface="Fujitsu Sans" charset="0"/>
                    <a:ea typeface="Fujitsu Sans" charset="0"/>
                    <a:cs typeface="Fujitsu Sans" charset="0"/>
                  </a:rPr>
                  <a:t>Infrastructure</a:t>
                </a:r>
                <a:endParaRPr lang="en-IN" sz="788" b="1" dirty="0">
                  <a:solidFill>
                    <a:schemeClr val="bg2">
                      <a:lumMod val="50000"/>
                    </a:schemeClr>
                  </a:solidFill>
                  <a:latin typeface="Fujitsu Sans" charset="0"/>
                  <a:ea typeface="Fujitsu Sans" charset="0"/>
                  <a:cs typeface="Fujitsu Sans" charset="0"/>
                </a:endParaRPr>
              </a:p>
            </p:txBody>
          </p:sp>
          <p:sp>
            <p:nvSpPr>
              <p:cNvPr id="17" name="Rounded Rectangle 16"/>
              <p:cNvSpPr/>
              <p:nvPr/>
            </p:nvSpPr>
            <p:spPr>
              <a:xfrm>
                <a:off x="1828800" y="6172200"/>
                <a:ext cx="1295400" cy="3048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50" dirty="0">
                    <a:solidFill>
                      <a:schemeClr val="bg2">
                        <a:lumMod val="50000"/>
                      </a:schemeClr>
                    </a:solidFill>
                    <a:latin typeface="Fujitsu Sans" charset="0"/>
                    <a:ea typeface="Fujitsu Sans" charset="0"/>
                    <a:cs typeface="Fujitsu Sans" charset="0"/>
                  </a:rPr>
                  <a:t>Networks</a:t>
                </a:r>
                <a:endParaRPr lang="en-IN" sz="750" dirty="0">
                  <a:solidFill>
                    <a:schemeClr val="bg2">
                      <a:lumMod val="50000"/>
                    </a:schemeClr>
                  </a:solidFill>
                  <a:latin typeface="Fujitsu Sans" charset="0"/>
                  <a:ea typeface="Fujitsu Sans" charset="0"/>
                  <a:cs typeface="Fujitsu Sans" charset="0"/>
                </a:endParaRPr>
              </a:p>
            </p:txBody>
          </p:sp>
          <p:sp>
            <p:nvSpPr>
              <p:cNvPr id="18" name="Rounded Rectangle 17"/>
              <p:cNvSpPr/>
              <p:nvPr/>
            </p:nvSpPr>
            <p:spPr>
              <a:xfrm>
                <a:off x="3352800" y="6172200"/>
                <a:ext cx="2209800" cy="3048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50" dirty="0">
                    <a:solidFill>
                      <a:schemeClr val="bg2">
                        <a:lumMod val="50000"/>
                      </a:schemeClr>
                    </a:solidFill>
                    <a:latin typeface="Fujitsu Sans" charset="0"/>
                    <a:ea typeface="Fujitsu Sans" charset="0"/>
                    <a:cs typeface="Fujitsu Sans" charset="0"/>
                  </a:rPr>
                  <a:t>Servers, storage &amp; backup</a:t>
                </a:r>
                <a:endParaRPr lang="en-IN" sz="750" dirty="0">
                  <a:solidFill>
                    <a:schemeClr val="bg2">
                      <a:lumMod val="50000"/>
                    </a:schemeClr>
                  </a:solidFill>
                  <a:latin typeface="Fujitsu Sans" charset="0"/>
                  <a:ea typeface="Fujitsu Sans" charset="0"/>
                  <a:cs typeface="Fujitsu Sans" charset="0"/>
                </a:endParaRPr>
              </a:p>
            </p:txBody>
          </p:sp>
          <p:sp>
            <p:nvSpPr>
              <p:cNvPr id="19" name="Rounded Rectangle 18"/>
              <p:cNvSpPr/>
              <p:nvPr/>
            </p:nvSpPr>
            <p:spPr>
              <a:xfrm>
                <a:off x="5715000" y="6172200"/>
                <a:ext cx="1447800" cy="30480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750" dirty="0">
                    <a:solidFill>
                      <a:schemeClr val="bg2">
                        <a:lumMod val="50000"/>
                      </a:schemeClr>
                    </a:solidFill>
                    <a:latin typeface="Fujitsu Sans" charset="0"/>
                    <a:ea typeface="Fujitsu Sans" charset="0"/>
                    <a:cs typeface="Fujitsu Sans" charset="0"/>
                  </a:rPr>
                  <a:t>DC &amp; DR Infra</a:t>
                </a:r>
                <a:endParaRPr lang="en-IN" sz="750" dirty="0">
                  <a:solidFill>
                    <a:schemeClr val="bg2">
                      <a:lumMod val="50000"/>
                    </a:schemeClr>
                  </a:solidFill>
                  <a:latin typeface="Fujitsu Sans" charset="0"/>
                  <a:ea typeface="Fujitsu Sans" charset="0"/>
                  <a:cs typeface="Fujitsu Sans" charset="0"/>
                </a:endParaRPr>
              </a:p>
            </p:txBody>
          </p:sp>
          <p:sp>
            <p:nvSpPr>
              <p:cNvPr id="20" name="Rounded Rectangle 19"/>
              <p:cNvSpPr/>
              <p:nvPr/>
            </p:nvSpPr>
            <p:spPr>
              <a:xfrm>
                <a:off x="1752600" y="6019800"/>
                <a:ext cx="5562600" cy="5334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21" name="TextBox 20"/>
              <p:cNvSpPr txBox="1"/>
              <p:nvPr/>
            </p:nvSpPr>
            <p:spPr>
              <a:xfrm>
                <a:off x="3200399" y="5712023"/>
                <a:ext cx="2599061" cy="304244"/>
              </a:xfrm>
              <a:prstGeom prst="rect">
                <a:avLst/>
              </a:prstGeom>
              <a:noFill/>
            </p:spPr>
            <p:txBody>
              <a:bodyPr wrap="none" rtlCol="0">
                <a:spAutoFit/>
              </a:bodyPr>
              <a:lstStyle/>
              <a:p>
                <a:r>
                  <a:rPr lang="en-US" sz="750" b="1" dirty="0">
                    <a:solidFill>
                      <a:schemeClr val="bg2">
                        <a:lumMod val="50000"/>
                      </a:schemeClr>
                    </a:solidFill>
                    <a:latin typeface="Fujitsu Sans" charset="0"/>
                    <a:ea typeface="Fujitsu Sans" charset="0"/>
                    <a:cs typeface="Fujitsu Sans" charset="0"/>
                  </a:rPr>
                  <a:t>Physical platform services</a:t>
                </a:r>
                <a:endParaRPr lang="en-IN" sz="750" b="1" dirty="0">
                  <a:solidFill>
                    <a:schemeClr val="bg2">
                      <a:lumMod val="50000"/>
                    </a:schemeClr>
                  </a:solidFill>
                  <a:latin typeface="Fujitsu Sans" charset="0"/>
                  <a:ea typeface="Fujitsu Sans" charset="0"/>
                  <a:cs typeface="Fujitsu Sans" charset="0"/>
                </a:endParaRPr>
              </a:p>
            </p:txBody>
          </p:sp>
          <p:sp>
            <p:nvSpPr>
              <p:cNvPr id="22" name="TextBox 21"/>
              <p:cNvSpPr txBox="1"/>
              <p:nvPr/>
            </p:nvSpPr>
            <p:spPr>
              <a:xfrm rot="16200000">
                <a:off x="-419102" y="4427683"/>
                <a:ext cx="2895601" cy="4410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b="1">
                    <a:solidFill>
                      <a:schemeClr val="bg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sz="788" dirty="0">
                    <a:solidFill>
                      <a:schemeClr val="bg2">
                        <a:lumMod val="50000"/>
                      </a:schemeClr>
                    </a:solidFill>
                    <a:latin typeface="Fujitsu Sans" charset="0"/>
                    <a:ea typeface="Fujitsu Sans" charset="0"/>
                    <a:cs typeface="Fujitsu Sans" charset="0"/>
                  </a:rPr>
                  <a:t>Security Management</a:t>
                </a:r>
                <a:endParaRPr lang="en-IN" sz="788" dirty="0">
                  <a:solidFill>
                    <a:schemeClr val="bg2">
                      <a:lumMod val="50000"/>
                    </a:schemeClr>
                  </a:solidFill>
                  <a:latin typeface="Fujitsu Sans" charset="0"/>
                  <a:ea typeface="Fujitsu Sans" charset="0"/>
                  <a:cs typeface="Fujitsu Sans" charset="0"/>
                </a:endParaRPr>
              </a:p>
            </p:txBody>
          </p:sp>
          <p:sp>
            <p:nvSpPr>
              <p:cNvPr id="23" name="TextBox 22"/>
              <p:cNvSpPr txBox="1"/>
              <p:nvPr/>
            </p:nvSpPr>
            <p:spPr>
              <a:xfrm rot="5400000">
                <a:off x="7042664" y="4427683"/>
                <a:ext cx="2895601" cy="441034"/>
              </a:xfrm>
              <a:prstGeom prst="rect">
                <a:avLst/>
              </a:prstGeom>
              <a:noFill/>
              <a:ln>
                <a:noFill/>
              </a:ln>
            </p:spPr>
            <p:txBody>
              <a:bodyPr wrap="square" rtlCol="0">
                <a:spAutoFit/>
              </a:bodyPr>
              <a:lstStyle/>
              <a:p>
                <a:pPr algn="ctr"/>
                <a:r>
                  <a:rPr lang="en-US" sz="788" dirty="0">
                    <a:solidFill>
                      <a:schemeClr val="bg2">
                        <a:lumMod val="50000"/>
                      </a:schemeClr>
                    </a:solidFill>
                    <a:latin typeface="Fujitsu Sans" charset="0"/>
                    <a:ea typeface="Fujitsu Sans" charset="0"/>
                    <a:cs typeface="Fujitsu Sans" charset="0"/>
                  </a:rPr>
                  <a:t>Governance</a:t>
                </a:r>
                <a:endParaRPr lang="en-IN" sz="788" dirty="0">
                  <a:solidFill>
                    <a:schemeClr val="bg2">
                      <a:lumMod val="50000"/>
                    </a:schemeClr>
                  </a:solidFill>
                  <a:latin typeface="Fujitsu Sans" charset="0"/>
                  <a:ea typeface="Fujitsu Sans" charset="0"/>
                  <a:cs typeface="Fujitsu Sans" charset="0"/>
                </a:endParaRPr>
              </a:p>
            </p:txBody>
          </p:sp>
          <p:sp>
            <p:nvSpPr>
              <p:cNvPr id="24" name="TextBox 23"/>
              <p:cNvSpPr txBox="1"/>
              <p:nvPr/>
            </p:nvSpPr>
            <p:spPr>
              <a:xfrm rot="5400000">
                <a:off x="6585467" y="4503881"/>
                <a:ext cx="2895601" cy="44103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788" dirty="0">
                    <a:solidFill>
                      <a:schemeClr val="bg2">
                        <a:lumMod val="50000"/>
                      </a:schemeClr>
                    </a:solidFill>
                    <a:latin typeface="Fujitsu Sans" charset="0"/>
                    <a:ea typeface="Fujitsu Sans" charset="0"/>
                    <a:cs typeface="Fujitsu Sans" charset="0"/>
                  </a:rPr>
                  <a:t>IT operations</a:t>
                </a:r>
                <a:endParaRPr lang="en-IN" sz="788" dirty="0">
                  <a:solidFill>
                    <a:schemeClr val="bg2">
                      <a:lumMod val="50000"/>
                    </a:schemeClr>
                  </a:solidFill>
                  <a:latin typeface="Fujitsu Sans" charset="0"/>
                  <a:ea typeface="Fujitsu Sans" charset="0"/>
                  <a:cs typeface="Fujitsu Sans" charset="0"/>
                </a:endParaRPr>
              </a:p>
            </p:txBody>
          </p:sp>
          <p:sp>
            <p:nvSpPr>
              <p:cNvPr id="25" name="Rounded Rectangle 24"/>
              <p:cNvSpPr/>
              <p:nvPr/>
            </p:nvSpPr>
            <p:spPr>
              <a:xfrm>
                <a:off x="1828800" y="5105400"/>
                <a:ext cx="5562600" cy="3048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26" name="Rounded Rectangle 25"/>
              <p:cNvSpPr/>
              <p:nvPr/>
            </p:nvSpPr>
            <p:spPr>
              <a:xfrm>
                <a:off x="1828800" y="4495800"/>
                <a:ext cx="5562600" cy="533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27" name="Rounded Rectangle 26"/>
              <p:cNvSpPr/>
              <p:nvPr/>
            </p:nvSpPr>
            <p:spPr>
              <a:xfrm>
                <a:off x="1828800" y="3962400"/>
                <a:ext cx="55626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28" name="Rounded Rectangle 27"/>
              <p:cNvSpPr/>
              <p:nvPr/>
            </p:nvSpPr>
            <p:spPr>
              <a:xfrm>
                <a:off x="1828800" y="3429000"/>
                <a:ext cx="55626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29" name="Rounded Rectangle 28"/>
              <p:cNvSpPr/>
              <p:nvPr/>
            </p:nvSpPr>
            <p:spPr>
              <a:xfrm>
                <a:off x="1828800" y="2919548"/>
                <a:ext cx="55626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30" name="Rounded Rectangle 29"/>
              <p:cNvSpPr/>
              <p:nvPr/>
            </p:nvSpPr>
            <p:spPr>
              <a:xfrm>
                <a:off x="1795150" y="2146861"/>
                <a:ext cx="5562600" cy="457200"/>
              </a:xfrm>
              <a:prstGeom prst="roundRect">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31" name="Rounded Rectangle 30"/>
              <p:cNvSpPr/>
              <p:nvPr/>
            </p:nvSpPr>
            <p:spPr>
              <a:xfrm>
                <a:off x="1795150" y="1613461"/>
                <a:ext cx="5562600" cy="457200"/>
              </a:xfrm>
              <a:prstGeom prst="roundRect">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825">
                  <a:solidFill>
                    <a:schemeClr val="bg2">
                      <a:lumMod val="50000"/>
                    </a:schemeClr>
                  </a:solidFill>
                  <a:latin typeface="Fujitsu Sans" charset="0"/>
                  <a:ea typeface="Fujitsu Sans" charset="0"/>
                  <a:cs typeface="Fujitsu Sans" charset="0"/>
                </a:endParaRPr>
              </a:p>
            </p:txBody>
          </p:sp>
          <p:sp>
            <p:nvSpPr>
              <p:cNvPr id="32" name="TextBox 31"/>
              <p:cNvSpPr txBox="1"/>
              <p:nvPr/>
            </p:nvSpPr>
            <p:spPr>
              <a:xfrm>
                <a:off x="679555" y="1613459"/>
                <a:ext cx="958762" cy="296841"/>
              </a:xfrm>
              <a:prstGeom prst="rect">
                <a:avLst/>
              </a:prstGeom>
              <a:noFill/>
            </p:spPr>
            <p:txBody>
              <a:bodyPr wrap="none" rtlCol="0">
                <a:spAutoFit/>
              </a:bodyPr>
              <a:lstStyle/>
              <a:p>
                <a:r>
                  <a:rPr lang="en-US" sz="788" b="1" dirty="0">
                    <a:solidFill>
                      <a:srgbClr val="595959"/>
                    </a:solidFill>
                    <a:latin typeface="Fujitsu Sans" charset="0"/>
                    <a:ea typeface="Fujitsu Sans" charset="0"/>
                    <a:cs typeface="Fujitsu Sans" charset="0"/>
                  </a:rPr>
                  <a:t>Business</a:t>
                </a:r>
              </a:p>
            </p:txBody>
          </p:sp>
          <p:sp>
            <p:nvSpPr>
              <p:cNvPr id="33" name="TextBox 32"/>
              <p:cNvSpPr txBox="1"/>
              <p:nvPr/>
            </p:nvSpPr>
            <p:spPr>
              <a:xfrm>
                <a:off x="2971800" y="5102424"/>
                <a:ext cx="3929705" cy="304244"/>
              </a:xfrm>
              <a:prstGeom prst="rect">
                <a:avLst/>
              </a:prstGeom>
              <a:noFill/>
            </p:spPr>
            <p:txBody>
              <a:bodyPr wrap="none" rtlCol="0">
                <a:spAutoFit/>
              </a:bodyPr>
              <a:lstStyle/>
              <a:p>
                <a:r>
                  <a:rPr lang="en-US" sz="750" b="1" dirty="0">
                    <a:solidFill>
                      <a:schemeClr val="bg2">
                        <a:lumMod val="50000"/>
                      </a:schemeClr>
                    </a:solidFill>
                    <a:latin typeface="Fujitsu Sans" charset="0"/>
                    <a:ea typeface="Fujitsu Sans" charset="0"/>
                    <a:cs typeface="Fujitsu Sans" charset="0"/>
                  </a:rPr>
                  <a:t>Data Management &amp; Integration services</a:t>
                </a:r>
                <a:endParaRPr lang="en-IN" sz="750" b="1" dirty="0">
                  <a:solidFill>
                    <a:schemeClr val="bg2">
                      <a:lumMod val="50000"/>
                    </a:schemeClr>
                  </a:solidFill>
                  <a:latin typeface="Fujitsu Sans" charset="0"/>
                  <a:ea typeface="Fujitsu Sans" charset="0"/>
                  <a:cs typeface="Fujitsu Sans" charset="0"/>
                </a:endParaRPr>
              </a:p>
            </p:txBody>
          </p:sp>
          <p:sp>
            <p:nvSpPr>
              <p:cNvPr id="34" name="TextBox 33"/>
              <p:cNvSpPr txBox="1"/>
              <p:nvPr/>
            </p:nvSpPr>
            <p:spPr>
              <a:xfrm>
                <a:off x="3832615" y="4621474"/>
                <a:ext cx="1443849" cy="304244"/>
              </a:xfrm>
              <a:prstGeom prst="rect">
                <a:avLst/>
              </a:prstGeom>
              <a:noFill/>
            </p:spPr>
            <p:txBody>
              <a:bodyPr wrap="none" rtlCol="0">
                <a:spAutoFit/>
              </a:bodyPr>
              <a:lstStyle/>
              <a:p>
                <a:r>
                  <a:rPr lang="en-US" sz="750" b="1" dirty="0">
                    <a:solidFill>
                      <a:schemeClr val="bg2">
                        <a:lumMod val="50000"/>
                      </a:schemeClr>
                    </a:solidFill>
                    <a:latin typeface="Fujitsu Sans" charset="0"/>
                    <a:ea typeface="Fujitsu Sans" charset="0"/>
                    <a:cs typeface="Fujitsu Sans" charset="0"/>
                  </a:rPr>
                  <a:t>Applications</a:t>
                </a:r>
                <a:endParaRPr lang="en-IN" sz="750" b="1" dirty="0">
                  <a:solidFill>
                    <a:schemeClr val="bg2">
                      <a:lumMod val="50000"/>
                    </a:schemeClr>
                  </a:solidFill>
                  <a:latin typeface="Fujitsu Sans" charset="0"/>
                  <a:ea typeface="Fujitsu Sans" charset="0"/>
                  <a:cs typeface="Fujitsu Sans" charset="0"/>
                </a:endParaRPr>
              </a:p>
            </p:txBody>
          </p:sp>
          <p:sp>
            <p:nvSpPr>
              <p:cNvPr id="35" name="TextBox 34"/>
              <p:cNvSpPr txBox="1"/>
              <p:nvPr/>
            </p:nvSpPr>
            <p:spPr>
              <a:xfrm>
                <a:off x="3200399" y="4038602"/>
                <a:ext cx="3068710" cy="473269"/>
              </a:xfrm>
              <a:prstGeom prst="rect">
                <a:avLst/>
              </a:prstGeom>
              <a:noFill/>
            </p:spPr>
            <p:txBody>
              <a:bodyPr wrap="square" rtlCol="0">
                <a:spAutoFit/>
              </a:bodyPr>
              <a:lstStyle/>
              <a:p>
                <a:pPr algn="ctr"/>
                <a:r>
                  <a:rPr lang="en-US" sz="750" b="1" dirty="0">
                    <a:solidFill>
                      <a:schemeClr val="bg2">
                        <a:lumMod val="50000"/>
                      </a:schemeClr>
                    </a:solidFill>
                    <a:latin typeface="Fujitsu Sans" charset="0"/>
                    <a:ea typeface="Fujitsu Sans" charset="0"/>
                    <a:cs typeface="Fujitsu Sans" charset="0"/>
                  </a:rPr>
                  <a:t>Application Integration services</a:t>
                </a:r>
                <a:endParaRPr lang="en-IN" sz="750" b="1" dirty="0">
                  <a:solidFill>
                    <a:schemeClr val="bg2">
                      <a:lumMod val="50000"/>
                    </a:schemeClr>
                  </a:solidFill>
                  <a:latin typeface="Fujitsu Sans" charset="0"/>
                  <a:ea typeface="Fujitsu Sans" charset="0"/>
                  <a:cs typeface="Fujitsu Sans" charset="0"/>
                </a:endParaRPr>
              </a:p>
            </p:txBody>
          </p:sp>
          <p:sp>
            <p:nvSpPr>
              <p:cNvPr id="36" name="TextBox 35"/>
              <p:cNvSpPr txBox="1"/>
              <p:nvPr/>
            </p:nvSpPr>
            <p:spPr>
              <a:xfrm>
                <a:off x="3124199" y="3510151"/>
                <a:ext cx="3068710" cy="304244"/>
              </a:xfrm>
              <a:prstGeom prst="rect">
                <a:avLst/>
              </a:prstGeom>
              <a:noFill/>
            </p:spPr>
            <p:txBody>
              <a:bodyPr wrap="square" rtlCol="0">
                <a:spAutoFit/>
              </a:bodyPr>
              <a:lstStyle/>
              <a:p>
                <a:r>
                  <a:rPr lang="en-US" sz="750" b="1" dirty="0">
                    <a:solidFill>
                      <a:schemeClr val="bg2">
                        <a:lumMod val="50000"/>
                      </a:schemeClr>
                    </a:solidFill>
                    <a:latin typeface="Fujitsu Sans" charset="0"/>
                    <a:ea typeface="Fujitsu Sans" charset="0"/>
                    <a:cs typeface="Fujitsu Sans" charset="0"/>
                  </a:rPr>
                  <a:t>Workflow and BPM services</a:t>
                </a:r>
                <a:endParaRPr lang="en-IN" sz="750" b="1" dirty="0">
                  <a:solidFill>
                    <a:schemeClr val="bg2">
                      <a:lumMod val="50000"/>
                    </a:schemeClr>
                  </a:solidFill>
                  <a:latin typeface="Fujitsu Sans" charset="0"/>
                  <a:ea typeface="Fujitsu Sans" charset="0"/>
                  <a:cs typeface="Fujitsu Sans" charset="0"/>
                </a:endParaRPr>
              </a:p>
            </p:txBody>
          </p:sp>
          <p:sp>
            <p:nvSpPr>
              <p:cNvPr id="37" name="TextBox 36"/>
              <p:cNvSpPr txBox="1"/>
              <p:nvPr/>
            </p:nvSpPr>
            <p:spPr>
              <a:xfrm>
                <a:off x="2819400" y="3000500"/>
                <a:ext cx="3068710" cy="304244"/>
              </a:xfrm>
              <a:prstGeom prst="rect">
                <a:avLst/>
              </a:prstGeom>
              <a:noFill/>
            </p:spPr>
            <p:txBody>
              <a:bodyPr wrap="square" rtlCol="0">
                <a:spAutoFit/>
              </a:bodyPr>
              <a:lstStyle/>
              <a:p>
                <a:pPr algn="ctr"/>
                <a:r>
                  <a:rPr lang="en-US" sz="750" b="1" dirty="0">
                    <a:solidFill>
                      <a:schemeClr val="bg2">
                        <a:lumMod val="50000"/>
                      </a:schemeClr>
                    </a:solidFill>
                    <a:latin typeface="Fujitsu Sans" charset="0"/>
                    <a:ea typeface="Fujitsu Sans" charset="0"/>
                    <a:cs typeface="Fujitsu Sans" charset="0"/>
                  </a:rPr>
                  <a:t>Interaction services</a:t>
                </a:r>
                <a:endParaRPr lang="en-IN" sz="750" b="1" dirty="0">
                  <a:solidFill>
                    <a:schemeClr val="bg2">
                      <a:lumMod val="50000"/>
                    </a:schemeClr>
                  </a:solidFill>
                  <a:latin typeface="Fujitsu Sans" charset="0"/>
                  <a:ea typeface="Fujitsu Sans" charset="0"/>
                  <a:cs typeface="Fujitsu Sans" charset="0"/>
                </a:endParaRPr>
              </a:p>
            </p:txBody>
          </p:sp>
          <p:sp>
            <p:nvSpPr>
              <p:cNvPr id="38" name="TextBox 37"/>
              <p:cNvSpPr txBox="1"/>
              <p:nvPr/>
            </p:nvSpPr>
            <p:spPr>
              <a:xfrm>
                <a:off x="3536610" y="2604061"/>
                <a:ext cx="2178683" cy="312791"/>
              </a:xfrm>
              <a:prstGeom prst="rect">
                <a:avLst/>
              </a:prstGeom>
              <a:noFill/>
            </p:spPr>
            <p:txBody>
              <a:bodyPr wrap="none" rtlCol="0">
                <a:spAutoFit/>
              </a:bodyPr>
              <a:lstStyle/>
              <a:p>
                <a:r>
                  <a:rPr lang="en-US" sz="788" b="1" dirty="0">
                    <a:solidFill>
                      <a:schemeClr val="bg2">
                        <a:lumMod val="50000"/>
                      </a:schemeClr>
                    </a:solidFill>
                    <a:latin typeface="Fujitsu Sans" charset="0"/>
                    <a:ea typeface="Fujitsu Sans" charset="0"/>
                    <a:cs typeface="Fujitsu Sans" charset="0"/>
                  </a:rPr>
                  <a:t>Applications &amp; Data</a:t>
                </a:r>
              </a:p>
            </p:txBody>
          </p:sp>
          <p:sp>
            <p:nvSpPr>
              <p:cNvPr id="39" name="TextBox 38"/>
              <p:cNvSpPr txBox="1"/>
              <p:nvPr/>
            </p:nvSpPr>
            <p:spPr>
              <a:xfrm>
                <a:off x="2895601" y="2209800"/>
                <a:ext cx="3068711" cy="2887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ctr">
                  <a:defRPr sz="1400" b="1">
                    <a:solidFill>
                      <a:schemeClr val="bg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r>
                  <a:rPr lang="en-US" sz="750" dirty="0">
                    <a:solidFill>
                      <a:srgbClr val="595959"/>
                    </a:solidFill>
                    <a:latin typeface="Fujitsu Sans" charset="0"/>
                    <a:ea typeface="Fujitsu Sans" charset="0"/>
                    <a:cs typeface="Fujitsu Sans" charset="0"/>
                  </a:rPr>
                  <a:t>Business Processes</a:t>
                </a:r>
                <a:endParaRPr lang="en-IN" sz="750" dirty="0">
                  <a:solidFill>
                    <a:srgbClr val="595959"/>
                  </a:solidFill>
                  <a:latin typeface="Fujitsu Sans" charset="0"/>
                  <a:ea typeface="Fujitsu Sans" charset="0"/>
                  <a:cs typeface="Fujitsu Sans" charset="0"/>
                </a:endParaRPr>
              </a:p>
            </p:txBody>
          </p:sp>
          <p:sp>
            <p:nvSpPr>
              <p:cNvPr id="40" name="TextBox 39"/>
              <p:cNvSpPr txBox="1"/>
              <p:nvPr/>
            </p:nvSpPr>
            <p:spPr>
              <a:xfrm>
                <a:off x="2819400" y="1713412"/>
                <a:ext cx="3068711" cy="28873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750" b="1" dirty="0">
                    <a:solidFill>
                      <a:srgbClr val="595959"/>
                    </a:solidFill>
                    <a:latin typeface="Fujitsu Sans" charset="0"/>
                    <a:ea typeface="Fujitsu Sans" charset="0"/>
                    <a:cs typeface="Fujitsu Sans" charset="0"/>
                  </a:rPr>
                  <a:t>Capabilities</a:t>
                </a:r>
                <a:endParaRPr lang="en-IN" sz="750" b="1" dirty="0">
                  <a:solidFill>
                    <a:srgbClr val="595959"/>
                  </a:solidFill>
                  <a:latin typeface="Fujitsu Sans" charset="0"/>
                  <a:ea typeface="Fujitsu Sans" charset="0"/>
                  <a:cs typeface="Fujitsu Sans" charset="0"/>
                </a:endParaRPr>
              </a:p>
            </p:txBody>
          </p:sp>
        </p:grpSp>
        <p:sp>
          <p:nvSpPr>
            <p:cNvPr id="6" name="Rounded Rectangle 5"/>
            <p:cNvSpPr/>
            <p:nvPr/>
          </p:nvSpPr>
          <p:spPr>
            <a:xfrm>
              <a:off x="831927" y="4502270"/>
              <a:ext cx="160407" cy="887104"/>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675" b="1" dirty="0">
                  <a:solidFill>
                    <a:schemeClr val="bg2">
                      <a:lumMod val="50000"/>
                    </a:schemeClr>
                  </a:solidFill>
                  <a:latin typeface="Fujitsu Sans" charset="0"/>
                  <a:ea typeface="Fujitsu Sans" charset="0"/>
                  <a:cs typeface="Fujitsu Sans" charset="0"/>
                </a:rPr>
                <a:t>Infra. Security</a:t>
              </a:r>
            </a:p>
          </p:txBody>
        </p:sp>
        <p:sp>
          <p:nvSpPr>
            <p:cNvPr id="7" name="Rounded Rectangle 6"/>
            <p:cNvSpPr/>
            <p:nvPr/>
          </p:nvSpPr>
          <p:spPr>
            <a:xfrm>
              <a:off x="835791" y="3480373"/>
              <a:ext cx="156542" cy="9239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675" b="1" dirty="0">
                  <a:solidFill>
                    <a:schemeClr val="bg2">
                      <a:lumMod val="50000"/>
                    </a:schemeClr>
                  </a:solidFill>
                  <a:latin typeface="Fujitsu Sans" charset="0"/>
                  <a:ea typeface="Fujitsu Sans" charset="0"/>
                  <a:cs typeface="Fujitsu Sans" charset="0"/>
                </a:rPr>
                <a:t> Security Mgmt.</a:t>
              </a:r>
            </a:p>
          </p:txBody>
        </p:sp>
        <p:sp>
          <p:nvSpPr>
            <p:cNvPr id="8" name="Rounded Rectangle 7"/>
            <p:cNvSpPr/>
            <p:nvPr/>
          </p:nvSpPr>
          <p:spPr>
            <a:xfrm>
              <a:off x="493328" y="3469236"/>
              <a:ext cx="156542" cy="9239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675" b="1" dirty="0">
                  <a:solidFill>
                    <a:schemeClr val="bg2">
                      <a:lumMod val="50000"/>
                    </a:schemeClr>
                  </a:solidFill>
                  <a:latin typeface="Fujitsu Sans" charset="0"/>
                  <a:ea typeface="Fujitsu Sans" charset="0"/>
                  <a:cs typeface="Fujitsu Sans" charset="0"/>
                </a:rPr>
                <a:t> AAA</a:t>
              </a:r>
            </a:p>
          </p:txBody>
        </p:sp>
        <p:sp>
          <p:nvSpPr>
            <p:cNvPr id="9" name="Rounded Rectangle 8"/>
            <p:cNvSpPr/>
            <p:nvPr/>
          </p:nvSpPr>
          <p:spPr>
            <a:xfrm>
              <a:off x="497710" y="4465405"/>
              <a:ext cx="156542" cy="9239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675" b="1" dirty="0">
                  <a:solidFill>
                    <a:schemeClr val="bg2">
                      <a:lumMod val="50000"/>
                    </a:schemeClr>
                  </a:solidFill>
                  <a:latin typeface="Fujitsu Sans" charset="0"/>
                  <a:ea typeface="Fujitsu Sans" charset="0"/>
                  <a:cs typeface="Fujitsu Sans" charset="0"/>
                </a:rPr>
                <a:t> Remote Access</a:t>
              </a:r>
            </a:p>
          </p:txBody>
        </p:sp>
      </p:grpSp>
      <p:graphicFrame>
        <p:nvGraphicFramePr>
          <p:cNvPr id="41" name="Table 40"/>
          <p:cNvGraphicFramePr>
            <a:graphicFrameLocks noGrp="1"/>
          </p:cNvGraphicFramePr>
          <p:nvPr>
            <p:extLst>
              <p:ext uri="{D42A27DB-BD31-4B8C-83A1-F6EECF244321}">
                <p14:modId xmlns:p14="http://schemas.microsoft.com/office/powerpoint/2010/main" val="2569837380"/>
              </p:ext>
            </p:extLst>
          </p:nvPr>
        </p:nvGraphicFramePr>
        <p:xfrm>
          <a:off x="5290583" y="1058862"/>
          <a:ext cx="3529417" cy="3673476"/>
        </p:xfrm>
        <a:graphic>
          <a:graphicData uri="http://schemas.openxmlformats.org/drawingml/2006/table">
            <a:tbl>
              <a:tblPr firstRow="1" bandRow="1">
                <a:effectLst/>
                <a:tableStyleId>{5C22544A-7EE6-4342-B048-85BDC9FD1C3A}</a:tableStyleId>
              </a:tblPr>
              <a:tblGrid>
                <a:gridCol w="1043446">
                  <a:extLst>
                    <a:ext uri="{9D8B030D-6E8A-4147-A177-3AD203B41FA5}">
                      <a16:colId xmlns:a16="http://schemas.microsoft.com/office/drawing/2014/main" val="20000"/>
                    </a:ext>
                  </a:extLst>
                </a:gridCol>
                <a:gridCol w="2485971">
                  <a:extLst>
                    <a:ext uri="{9D8B030D-6E8A-4147-A177-3AD203B41FA5}">
                      <a16:colId xmlns:a16="http://schemas.microsoft.com/office/drawing/2014/main" val="20001"/>
                    </a:ext>
                  </a:extLst>
                </a:gridCol>
              </a:tblGrid>
              <a:tr h="364644">
                <a:tc>
                  <a:txBody>
                    <a:bodyPr/>
                    <a:lstStyle/>
                    <a:p>
                      <a:r>
                        <a:rPr lang="en-US" sz="1200" dirty="0">
                          <a:solidFill>
                            <a:schemeClr val="bg1"/>
                          </a:solidFill>
                          <a:latin typeface="Fujitsu Sans" charset="0"/>
                          <a:ea typeface="Fujitsu Sans" charset="0"/>
                          <a:cs typeface="Fujitsu Sans" charset="0"/>
                        </a:rPr>
                        <a:t>RFP</a:t>
                      </a:r>
                    </a:p>
                  </a:txBody>
                  <a:tcPr marL="68580" marR="68580" marT="34290" marB="3429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200" dirty="0">
                          <a:solidFill>
                            <a:schemeClr val="bg1"/>
                          </a:solidFill>
                          <a:latin typeface="Fujitsu Sans" charset="0"/>
                          <a:ea typeface="Fujitsu Sans" charset="0"/>
                          <a:cs typeface="Fujitsu Sans" charset="0"/>
                        </a:rPr>
                        <a:t>Area</a:t>
                      </a:r>
                    </a:p>
                  </a:txBody>
                  <a:tcPr marL="68580" marR="68580" marT="34290" marB="3429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42980">
                <a:tc>
                  <a:txBody>
                    <a:bodyPr/>
                    <a:lstStyle/>
                    <a:p>
                      <a:r>
                        <a:rPr lang="en-US" sz="1100" dirty="0">
                          <a:solidFill>
                            <a:srgbClr val="595959"/>
                          </a:solidFill>
                          <a:latin typeface="Fujitsu Sans" charset="0"/>
                          <a:ea typeface="Fujitsu Sans" charset="0"/>
                          <a:cs typeface="Fujitsu Sans" charset="0"/>
                        </a:rPr>
                        <a:t>RFP#1</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Rural ICT – System</a:t>
                      </a:r>
                      <a:r>
                        <a:rPr lang="en-US" sz="1100" baseline="0" dirty="0">
                          <a:solidFill>
                            <a:srgbClr val="595959"/>
                          </a:solidFill>
                          <a:latin typeface="Fujitsu Sans" charset="0"/>
                          <a:ea typeface="Fujitsu Sans" charset="0"/>
                          <a:cs typeface="Fujitsu Sans" charset="0"/>
                        </a:rPr>
                        <a:t> </a:t>
                      </a:r>
                      <a:r>
                        <a:rPr lang="en-US" sz="1100" dirty="0">
                          <a:solidFill>
                            <a:srgbClr val="595959"/>
                          </a:solidFill>
                          <a:latin typeface="Fujitsu Sans" charset="0"/>
                          <a:ea typeface="Fujitsu Sans" charset="0"/>
                          <a:cs typeface="Fujitsu Sans" charset="0"/>
                        </a:rPr>
                        <a:t>Integrator (RSI)</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4644">
                <a:tc>
                  <a:txBody>
                    <a:bodyPr/>
                    <a:lstStyle/>
                    <a:p>
                      <a:r>
                        <a:rPr lang="en-US" sz="1100" dirty="0">
                          <a:solidFill>
                            <a:srgbClr val="595959"/>
                          </a:solidFill>
                          <a:latin typeface="Fujitsu Sans" charset="0"/>
                          <a:ea typeface="Fujitsu Sans" charset="0"/>
                          <a:cs typeface="Fujitsu Sans" charset="0"/>
                        </a:rPr>
                        <a:t>RFP#2</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Rural ICT – Hardware (RH)</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2980">
                <a:tc>
                  <a:txBody>
                    <a:bodyPr/>
                    <a:lstStyle/>
                    <a:p>
                      <a:r>
                        <a:rPr lang="en-US" sz="1100" dirty="0">
                          <a:solidFill>
                            <a:srgbClr val="595959"/>
                          </a:solidFill>
                          <a:latin typeface="Fujitsu Sans" charset="0"/>
                          <a:ea typeface="Fujitsu Sans" charset="0"/>
                          <a:cs typeface="Fujitsu Sans" charset="0"/>
                        </a:rPr>
                        <a:t>RFP#3</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Core System Integrator (CSI)</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42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595959"/>
                          </a:solidFill>
                          <a:latin typeface="Fujitsu Sans" charset="0"/>
                          <a:ea typeface="Fujitsu Sans" charset="0"/>
                          <a:cs typeface="Fujitsu Sans" charset="0"/>
                        </a:rPr>
                        <a:t>RFP#4</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Financial Services System Integrator (FSI)</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4644">
                <a:tc>
                  <a:txBody>
                    <a:bodyPr/>
                    <a:lstStyle/>
                    <a:p>
                      <a:r>
                        <a:rPr lang="en-US" sz="1100" dirty="0">
                          <a:solidFill>
                            <a:srgbClr val="595959"/>
                          </a:solidFill>
                          <a:latin typeface="Fujitsu Sans" charset="0"/>
                          <a:ea typeface="Fujitsu Sans" charset="0"/>
                          <a:cs typeface="Fujitsu Sans" charset="0"/>
                        </a:rPr>
                        <a:t>RFP#5</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Data Centre</a:t>
                      </a:r>
                      <a:r>
                        <a:rPr lang="en-US" sz="1100" baseline="0" dirty="0">
                          <a:solidFill>
                            <a:srgbClr val="595959"/>
                          </a:solidFill>
                          <a:latin typeface="Fujitsu Sans" charset="0"/>
                          <a:ea typeface="Fujitsu Sans" charset="0"/>
                          <a:cs typeface="Fujitsu Sans" charset="0"/>
                        </a:rPr>
                        <a:t> Facility (DCF)</a:t>
                      </a:r>
                      <a:endParaRPr lang="en-US" sz="1100" dirty="0">
                        <a:solidFill>
                          <a:srgbClr val="595959"/>
                        </a:solidFill>
                        <a:latin typeface="Fujitsu Sans" charset="0"/>
                        <a:ea typeface="Fujitsu Sans" charset="0"/>
                        <a:cs typeface="Fujitsu Sans" charset="0"/>
                      </a:endParaRP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4644">
                <a:tc>
                  <a:txBody>
                    <a:bodyPr/>
                    <a:lstStyle/>
                    <a:p>
                      <a:r>
                        <a:rPr lang="en-US" sz="1100" dirty="0">
                          <a:solidFill>
                            <a:srgbClr val="595959"/>
                          </a:solidFill>
                          <a:latin typeface="Fujitsu Sans" charset="0"/>
                          <a:ea typeface="Fujitsu Sans" charset="0"/>
                          <a:cs typeface="Fujitsu Sans" charset="0"/>
                        </a:rPr>
                        <a:t>RFP#6</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Network Integrator (NI)</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42980">
                <a:tc>
                  <a:txBody>
                    <a:bodyPr/>
                    <a:lstStyle/>
                    <a:p>
                      <a:r>
                        <a:rPr lang="en-US" sz="1100" dirty="0">
                          <a:solidFill>
                            <a:srgbClr val="595959"/>
                          </a:solidFill>
                          <a:latin typeface="Fujitsu Sans" charset="0"/>
                          <a:ea typeface="Fujitsu Sans" charset="0"/>
                          <a:cs typeface="Fujitsu Sans" charset="0"/>
                        </a:rPr>
                        <a:t>RFP#7</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Mail Operations Hardware (MOH)</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42980">
                <a:tc>
                  <a:txBody>
                    <a:bodyPr/>
                    <a:lstStyle/>
                    <a:p>
                      <a:r>
                        <a:rPr lang="en-US" sz="1100" dirty="0">
                          <a:solidFill>
                            <a:srgbClr val="595959"/>
                          </a:solidFill>
                          <a:latin typeface="Fujitsu Sans" charset="0"/>
                          <a:ea typeface="Fujitsu Sans" charset="0"/>
                          <a:cs typeface="Fujitsu Sans" charset="0"/>
                        </a:rPr>
                        <a:t>RFP#8</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dirty="0">
                          <a:solidFill>
                            <a:srgbClr val="595959"/>
                          </a:solidFill>
                          <a:latin typeface="Fujitsu Sans" charset="0"/>
                          <a:ea typeface="Fujitsu Sans" charset="0"/>
                          <a:cs typeface="Fujitsu Sans" charset="0"/>
                        </a:rPr>
                        <a:t>Change Management Vendor (CM)</a:t>
                      </a:r>
                    </a:p>
                  </a:txBody>
                  <a:tcPr marL="68580" marR="68580" marT="34290" marB="3429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7115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IN" dirty="0" err="1"/>
              <a:t>Sify</a:t>
            </a:r>
            <a:r>
              <a:rPr lang="en-IN" dirty="0"/>
              <a:t> as a partner to India Post - End to End service</a:t>
            </a:r>
          </a:p>
        </p:txBody>
      </p:sp>
      <p:sp>
        <p:nvSpPr>
          <p:cNvPr id="3" name="Content Placeholder 2"/>
          <p:cNvSpPr>
            <a:spLocks noGrp="1"/>
          </p:cNvSpPr>
          <p:nvPr>
            <p:ph idx="4294967295"/>
          </p:nvPr>
        </p:nvSpPr>
        <p:spPr>
          <a:xfrm>
            <a:off x="323850" y="1058863"/>
            <a:ext cx="4103688" cy="1793875"/>
          </a:xfrm>
          <a:solidFill>
            <a:schemeClr val="accent1">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vert="horz" wrap="square" lIns="135000" tIns="135000" rIns="91440" bIns="45720" numCol="1" anchor="t" anchorCtr="0" compatLnSpc="1">
            <a:prstTxWarp prst="textNoShape">
              <a:avLst/>
            </a:prstTxWarp>
            <a:normAutofit/>
          </a:bodyPr>
          <a:lstStyle/>
          <a:p>
            <a:pPr marL="0" indent="0">
              <a:buNone/>
            </a:pPr>
            <a:r>
              <a:rPr lang="en-US" sz="1000" b="1" dirty="0">
                <a:solidFill>
                  <a:srgbClr val="595959"/>
                </a:solidFill>
                <a:latin typeface="+mj-lt"/>
                <a:ea typeface="Fujitsu Sans" charset="0"/>
                <a:cs typeface="Arial" panose="020B0604020202020204" pitchFamily="34" charset="0"/>
              </a:rPr>
              <a:t>Network Integration &amp; Project Management</a:t>
            </a:r>
          </a:p>
          <a:p>
            <a:pPr>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Plan, Supply, Design and Implement the network </a:t>
            </a:r>
          </a:p>
          <a:p>
            <a:pPr marL="576450" lvl="2" indent="-171450">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Data center Network</a:t>
            </a:r>
          </a:p>
          <a:p>
            <a:pPr marL="576450" lvl="2" indent="-171450">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Disaster Recovery center Network</a:t>
            </a:r>
          </a:p>
          <a:p>
            <a:pPr marL="576450" lvl="2" indent="-171450">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30,000 locations – WAN &amp; LAN</a:t>
            </a:r>
          </a:p>
          <a:p>
            <a:pPr marL="576450" lvl="2" indent="-171450">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Migrate 1400 locations to MPLS</a:t>
            </a:r>
          </a:p>
          <a:p>
            <a:pPr marL="576450" lvl="2" indent="-171450">
              <a:buClr>
                <a:srgbClr val="595959"/>
              </a:buClr>
              <a:buSzPct val="125000"/>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Security design &amp; Implementation</a:t>
            </a:r>
          </a:p>
          <a:p>
            <a:pPr marL="857250" lvl="2" indent="-171450">
              <a:buClr>
                <a:srgbClr val="595959"/>
              </a:buClr>
              <a:buFont typeface="Wingdings" panose="05000000000000000000" pitchFamily="2" charset="2"/>
              <a:buChar char="§"/>
            </a:pPr>
            <a:endParaRPr lang="en-US" sz="1000" dirty="0">
              <a:solidFill>
                <a:srgbClr val="595959"/>
              </a:solidFill>
              <a:latin typeface="+mj-lt"/>
              <a:ea typeface="Fujitsu Sans" charset="0"/>
              <a:cs typeface="Arial" panose="020B0604020202020204" pitchFamily="34" charset="0"/>
            </a:endParaRPr>
          </a:p>
          <a:p>
            <a:pPr marL="0" indent="0">
              <a:buNone/>
            </a:pPr>
            <a:endParaRPr lang="en-IN" sz="1000" dirty="0">
              <a:solidFill>
                <a:srgbClr val="595959"/>
              </a:solidFill>
              <a:latin typeface="+mj-lt"/>
              <a:ea typeface="Fujitsu Sans" charset="0"/>
              <a:cs typeface="Arial" panose="020B0604020202020204" pitchFamily="34" charset="0"/>
            </a:endParaRPr>
          </a:p>
        </p:txBody>
      </p:sp>
      <p:sp>
        <p:nvSpPr>
          <p:cNvPr id="4" name="Content Placeholder 2"/>
          <p:cNvSpPr txBox="1">
            <a:spLocks/>
          </p:cNvSpPr>
          <p:nvPr/>
        </p:nvSpPr>
        <p:spPr>
          <a:xfrm>
            <a:off x="4716464" y="1058863"/>
            <a:ext cx="4103686" cy="1780974"/>
          </a:xfrm>
          <a:prstGeom prst="rect">
            <a:avLst/>
          </a:prstGeom>
          <a:solidFill>
            <a:schemeClr val="accent2">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lIns="135000" tIns="135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000" b="1" dirty="0">
                <a:solidFill>
                  <a:srgbClr val="595959"/>
                </a:solidFill>
                <a:latin typeface="+mj-lt"/>
                <a:ea typeface="Fujitsu Sans" charset="0"/>
                <a:cs typeface="Arial" panose="020B0604020202020204" pitchFamily="34" charset="0"/>
              </a:rPr>
              <a:t>Network Service provider</a:t>
            </a:r>
          </a:p>
          <a:p>
            <a:pPr>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MPLS VPN and Internet services across all the 30,000 sites on Sify network.</a:t>
            </a:r>
          </a:p>
          <a:p>
            <a:pPr>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Build a second Redundant Network over a second service provider.</a:t>
            </a:r>
          </a:p>
          <a:p>
            <a:pPr>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Bandwidth services with scale.</a:t>
            </a:r>
          </a:p>
          <a:p>
            <a:pPr marL="857250" lvl="2" indent="-171450">
              <a:buClr>
                <a:srgbClr val="595959"/>
              </a:buClr>
              <a:buFont typeface="Wingdings" panose="05000000000000000000" pitchFamily="2" charset="2"/>
              <a:buChar char="§"/>
            </a:pPr>
            <a:endParaRPr lang="en-US" sz="1000" dirty="0">
              <a:solidFill>
                <a:srgbClr val="595959"/>
              </a:solidFill>
              <a:latin typeface="+mj-lt"/>
              <a:ea typeface="Fujitsu Sans" charset="0"/>
              <a:cs typeface="Arial" panose="020B0604020202020204" pitchFamily="34" charset="0"/>
            </a:endParaRPr>
          </a:p>
          <a:p>
            <a:pPr>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 </a:t>
            </a:r>
            <a:endParaRPr lang="en-IN" sz="1000" dirty="0">
              <a:solidFill>
                <a:srgbClr val="595959"/>
              </a:solidFill>
              <a:latin typeface="+mj-lt"/>
              <a:ea typeface="Fujitsu Sans" charset="0"/>
              <a:cs typeface="Arial" panose="020B0604020202020204" pitchFamily="34" charset="0"/>
            </a:endParaRPr>
          </a:p>
        </p:txBody>
      </p:sp>
      <p:sp>
        <p:nvSpPr>
          <p:cNvPr id="5" name="Content Placeholder 2"/>
          <p:cNvSpPr txBox="1">
            <a:spLocks/>
          </p:cNvSpPr>
          <p:nvPr/>
        </p:nvSpPr>
        <p:spPr>
          <a:xfrm>
            <a:off x="1763688" y="2987605"/>
            <a:ext cx="4300183" cy="1744733"/>
          </a:xfrm>
          <a:prstGeom prst="rect">
            <a:avLst/>
          </a:prstGeom>
          <a:solidFill>
            <a:schemeClr val="accent4">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lIns="135000" tIns="135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000" b="1" dirty="0">
                <a:solidFill>
                  <a:srgbClr val="595959"/>
                </a:solidFill>
                <a:latin typeface="+mj-lt"/>
                <a:ea typeface="Fujitsu Sans" charset="0"/>
                <a:cs typeface="Arial" panose="020B0604020202020204" pitchFamily="34" charset="0"/>
              </a:rPr>
              <a:t>Managed service provider</a:t>
            </a:r>
          </a:p>
          <a:p>
            <a:pPr>
              <a:lnSpc>
                <a:spcPct val="100000"/>
              </a:lnSpc>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Setup a captive NOC and deliver Managed services.</a:t>
            </a:r>
          </a:p>
          <a:p>
            <a:pPr>
              <a:lnSpc>
                <a:spcPct val="100000"/>
              </a:lnSpc>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Own the DOP Network and ensure Uptimes are met.</a:t>
            </a:r>
          </a:p>
          <a:p>
            <a:pPr>
              <a:lnSpc>
                <a:spcPct val="100000"/>
              </a:lnSpc>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Coordinate with Other SI to implement the DOP vision.</a:t>
            </a:r>
          </a:p>
          <a:p>
            <a:pPr>
              <a:lnSpc>
                <a:spcPct val="100000"/>
              </a:lnSpc>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Own all KPIs for Network &amp; Security</a:t>
            </a:r>
          </a:p>
          <a:p>
            <a:pPr marL="857250" lvl="2" indent="-171450">
              <a:buClr>
                <a:srgbClr val="595959"/>
              </a:buClr>
              <a:buFont typeface="Wingdings" panose="05000000000000000000" pitchFamily="2" charset="2"/>
              <a:buChar char="§"/>
            </a:pPr>
            <a:endParaRPr lang="en-US" sz="1000" dirty="0">
              <a:solidFill>
                <a:srgbClr val="595959"/>
              </a:solidFill>
              <a:latin typeface="+mj-lt"/>
              <a:ea typeface="Fujitsu Sans" charset="0"/>
              <a:cs typeface="Arial" panose="020B0604020202020204" pitchFamily="34" charset="0"/>
            </a:endParaRPr>
          </a:p>
          <a:p>
            <a:pPr>
              <a:buClr>
                <a:srgbClr val="595959"/>
              </a:buClr>
              <a:buFont typeface="Wingdings" panose="05000000000000000000" pitchFamily="2" charset="2"/>
              <a:buChar char="§"/>
            </a:pPr>
            <a:r>
              <a:rPr lang="en-US" sz="1000" dirty="0">
                <a:solidFill>
                  <a:srgbClr val="595959"/>
                </a:solidFill>
                <a:latin typeface="+mj-lt"/>
                <a:ea typeface="Fujitsu Sans" charset="0"/>
                <a:cs typeface="Arial" panose="020B0604020202020204" pitchFamily="34" charset="0"/>
              </a:rPr>
              <a:t> </a:t>
            </a:r>
            <a:endParaRPr lang="en-IN" sz="1000" dirty="0">
              <a:solidFill>
                <a:srgbClr val="595959"/>
              </a:solidFill>
              <a:latin typeface="+mj-lt"/>
              <a:ea typeface="Fujitsu Sans" charset="0"/>
              <a:cs typeface="Arial" panose="020B0604020202020204" pitchFamily="34" charset="0"/>
            </a:endParaRPr>
          </a:p>
        </p:txBody>
      </p:sp>
      <p:sp>
        <p:nvSpPr>
          <p:cNvPr id="7" name="TextBox 6"/>
          <p:cNvSpPr txBox="1"/>
          <p:nvPr/>
        </p:nvSpPr>
        <p:spPr>
          <a:xfrm>
            <a:off x="6228230" y="3740472"/>
            <a:ext cx="2450882" cy="415498"/>
          </a:xfrm>
          <a:prstGeom prst="rect">
            <a:avLst/>
          </a:prstGeom>
          <a:noFill/>
        </p:spPr>
        <p:txBody>
          <a:bodyPr wrap="square" rtlCol="0">
            <a:spAutoFit/>
          </a:bodyPr>
          <a:lstStyle/>
          <a:p>
            <a:r>
              <a:rPr lang="en-US" sz="1000" b="1" dirty="0">
                <a:solidFill>
                  <a:srgbClr val="595959"/>
                </a:solidFill>
                <a:latin typeface="+mj-lt"/>
                <a:ea typeface="Fujitsu Sans" charset="0"/>
                <a:cs typeface="Arial" panose="020B0604020202020204" pitchFamily="34" charset="0"/>
              </a:rPr>
              <a:t>Successfully executed the project in 15 months time</a:t>
            </a:r>
            <a:endParaRPr lang="en-IN" sz="1000" b="1" dirty="0">
              <a:solidFill>
                <a:srgbClr val="595959"/>
              </a:solidFill>
              <a:latin typeface="+mj-lt"/>
              <a:ea typeface="Fujitsu Sans" charset="0"/>
              <a:cs typeface="Arial" panose="020B0604020202020204" pitchFamily="34" charset="0"/>
            </a:endParaRPr>
          </a:p>
        </p:txBody>
      </p:sp>
      <p:sp>
        <p:nvSpPr>
          <p:cNvPr id="8" name="TextBox 7"/>
          <p:cNvSpPr txBox="1"/>
          <p:nvPr/>
        </p:nvSpPr>
        <p:spPr>
          <a:xfrm>
            <a:off x="6239762" y="4285459"/>
            <a:ext cx="2862620" cy="415498"/>
          </a:xfrm>
          <a:prstGeom prst="rect">
            <a:avLst/>
          </a:prstGeom>
          <a:noFill/>
        </p:spPr>
        <p:txBody>
          <a:bodyPr wrap="square" rtlCol="0">
            <a:spAutoFit/>
          </a:bodyPr>
          <a:lstStyle/>
          <a:p>
            <a:r>
              <a:rPr lang="en-US" sz="1000" b="1" dirty="0">
                <a:solidFill>
                  <a:srgbClr val="595959"/>
                </a:solidFill>
                <a:latin typeface="+mj-lt"/>
                <a:ea typeface="Fujitsu Sans" charset="0"/>
                <a:cs typeface="Arial" panose="020B0604020202020204" pitchFamily="34" charset="0"/>
              </a:rPr>
              <a:t>Successfully managing the Enterprise since 5 Years</a:t>
            </a:r>
            <a:endParaRPr lang="en-IN" sz="1000" b="1" dirty="0">
              <a:solidFill>
                <a:srgbClr val="595959"/>
              </a:solidFill>
              <a:latin typeface="+mj-lt"/>
              <a:ea typeface="Fujitsu Sans" charset="0"/>
              <a:cs typeface="Arial" panose="020B0604020202020204" pitchFamily="34" charset="0"/>
            </a:endParaRPr>
          </a:p>
        </p:txBody>
      </p:sp>
    </p:spTree>
    <p:extLst>
      <p:ext uri="{BB962C8B-B14F-4D97-AF65-F5344CB8AC3E}">
        <p14:creationId xmlns:p14="http://schemas.microsoft.com/office/powerpoint/2010/main" val="259521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Post today - We take pride in our role</a:t>
            </a:r>
          </a:p>
        </p:txBody>
      </p:sp>
      <p:sp>
        <p:nvSpPr>
          <p:cNvPr id="6" name="Rectangle 5"/>
          <p:cNvSpPr/>
          <p:nvPr/>
        </p:nvSpPr>
        <p:spPr>
          <a:xfrm>
            <a:off x="328474" y="1062127"/>
            <a:ext cx="3304366" cy="300082"/>
          </a:xfrm>
          <a:prstGeom prst="rect">
            <a:avLst/>
          </a:prstGeom>
        </p:spPr>
        <p:txBody>
          <a:bodyPr wrap="none">
            <a:spAutoFit/>
          </a:bodyPr>
          <a:lstStyle/>
          <a:p>
            <a:r>
              <a:rPr lang="en-US" sz="1350" b="1" dirty="0">
                <a:solidFill>
                  <a:srgbClr val="595959"/>
                </a:solidFill>
                <a:ea typeface="Fujitsu Sans" charset="0"/>
                <a:cs typeface="Arial" panose="020B0604020202020204" pitchFamily="34" charset="0"/>
              </a:rPr>
              <a:t>DIGITAL TRANSFORMATION HAS LED TO</a:t>
            </a:r>
            <a:endParaRPr lang="en-US" sz="1350" b="1" dirty="0">
              <a:solidFill>
                <a:srgbClr val="595959"/>
              </a:solidFill>
              <a:cs typeface="Arial" panose="020B0604020202020204" pitchFamily="34" charset="0"/>
            </a:endParaRPr>
          </a:p>
        </p:txBody>
      </p:sp>
      <p:sp>
        <p:nvSpPr>
          <p:cNvPr id="4" name="Text Placeholder 4"/>
          <p:cNvSpPr txBox="1">
            <a:spLocks/>
          </p:cNvSpPr>
          <p:nvPr/>
        </p:nvSpPr>
        <p:spPr>
          <a:xfrm>
            <a:off x="318314" y="1381009"/>
            <a:ext cx="2073429" cy="1126448"/>
          </a:xfrm>
          <a:prstGeom prst="rect">
            <a:avLst/>
          </a:prstGeom>
          <a:solidFill>
            <a:schemeClr val="accent1">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342900" indent="-3429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1pPr>
            <a:lvl2pPr marL="742950" indent="-285750" algn="l" rtl="0" eaLnBrk="1" fontAlgn="base" hangingPunct="1">
              <a:spcBef>
                <a:spcPct val="20000"/>
              </a:spcBef>
              <a:spcAft>
                <a:spcPct val="0"/>
              </a:spcAft>
              <a:buFont typeface="Wingdings" pitchFamily="2" charset="2"/>
              <a:buChar char="§"/>
              <a:defRPr sz="2000">
                <a:solidFill>
                  <a:schemeClr val="bg2">
                    <a:lumMod val="50000"/>
                  </a:schemeClr>
                </a:solidFill>
                <a:latin typeface="Open Sans Condensed" pitchFamily="34" charset="0"/>
                <a:ea typeface="Open Sans Condensed" pitchFamily="34" charset="0"/>
                <a:cs typeface="Open Sans Condensed"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4pPr>
            <a:lvl5pPr marL="20574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buNone/>
            </a:pPr>
            <a:r>
              <a:rPr lang="en-US" sz="1400" kern="0" dirty="0">
                <a:solidFill>
                  <a:srgbClr val="595959"/>
                </a:solidFill>
                <a:latin typeface="+mn-lt"/>
                <a:ea typeface="Fujitsu Sans" charset="0"/>
                <a:cs typeface="Arial" panose="020B0604020202020204" pitchFamily="34" charset="0"/>
              </a:rPr>
              <a:t>Indiapost becoming a Retail banking provider</a:t>
            </a:r>
          </a:p>
        </p:txBody>
      </p:sp>
      <p:sp>
        <p:nvSpPr>
          <p:cNvPr id="5" name="Text Placeholder 4"/>
          <p:cNvSpPr txBox="1">
            <a:spLocks/>
          </p:cNvSpPr>
          <p:nvPr/>
        </p:nvSpPr>
        <p:spPr>
          <a:xfrm>
            <a:off x="2461050" y="1381009"/>
            <a:ext cx="2073429" cy="1126448"/>
          </a:xfrm>
          <a:prstGeom prst="rect">
            <a:avLst/>
          </a:prstGeom>
          <a:solidFill>
            <a:schemeClr val="accent1">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342900" indent="-3429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1pPr>
            <a:lvl2pPr marL="742950" indent="-285750" algn="l" rtl="0" eaLnBrk="1" fontAlgn="base" hangingPunct="1">
              <a:spcBef>
                <a:spcPct val="20000"/>
              </a:spcBef>
              <a:spcAft>
                <a:spcPct val="0"/>
              </a:spcAft>
              <a:buFont typeface="Wingdings" pitchFamily="2" charset="2"/>
              <a:buChar char="§"/>
              <a:defRPr sz="2000">
                <a:solidFill>
                  <a:schemeClr val="bg2">
                    <a:lumMod val="50000"/>
                  </a:schemeClr>
                </a:solidFill>
                <a:latin typeface="Open Sans Condensed" pitchFamily="34" charset="0"/>
                <a:ea typeface="Open Sans Condensed" pitchFamily="34" charset="0"/>
                <a:cs typeface="Open Sans Condensed"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4pPr>
            <a:lvl5pPr marL="20574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buNone/>
            </a:pPr>
            <a:r>
              <a:rPr lang="en-US" sz="1400" kern="0" dirty="0">
                <a:solidFill>
                  <a:srgbClr val="595959"/>
                </a:solidFill>
                <a:latin typeface="+mn-lt"/>
                <a:ea typeface="Fujitsu Sans" charset="0"/>
                <a:cs typeface="Arial" panose="020B0604020202020204" pitchFamily="34" charset="0"/>
              </a:rPr>
              <a:t>Logistic Post </a:t>
            </a:r>
            <a:r>
              <a:rPr lang="mr-IN" sz="1400" kern="0" dirty="0">
                <a:solidFill>
                  <a:srgbClr val="595959"/>
                </a:solidFill>
                <a:latin typeface="+mn-lt"/>
                <a:ea typeface="Fujitsu Sans" charset="0"/>
                <a:cs typeface="Fujitsu Sans" charset="0"/>
              </a:rPr>
              <a:t>–</a:t>
            </a:r>
            <a:r>
              <a:rPr lang="en-US" sz="1400" kern="0" dirty="0">
                <a:solidFill>
                  <a:srgbClr val="595959"/>
                </a:solidFill>
                <a:latin typeface="+mn-lt"/>
                <a:ea typeface="Fujitsu Sans" charset="0"/>
                <a:cs typeface="Arial" panose="020B0604020202020204" pitchFamily="34" charset="0"/>
              </a:rPr>
              <a:t> A major logistical partner for Ecommerce players </a:t>
            </a:r>
            <a:endParaRPr lang="en-IN" sz="1400" kern="0" dirty="0">
              <a:solidFill>
                <a:srgbClr val="595959"/>
              </a:solidFill>
              <a:latin typeface="+mn-lt"/>
              <a:ea typeface="Fujitsu Sans" charset="0"/>
              <a:cs typeface="Arial" panose="020B0604020202020204" pitchFamily="34" charset="0"/>
            </a:endParaRPr>
          </a:p>
        </p:txBody>
      </p:sp>
      <p:sp>
        <p:nvSpPr>
          <p:cNvPr id="7" name="Text Placeholder 4"/>
          <p:cNvSpPr txBox="1">
            <a:spLocks/>
          </p:cNvSpPr>
          <p:nvPr/>
        </p:nvSpPr>
        <p:spPr>
          <a:xfrm>
            <a:off x="4608657" y="1381009"/>
            <a:ext cx="2073429" cy="1126448"/>
          </a:xfrm>
          <a:prstGeom prst="rect">
            <a:avLst/>
          </a:prstGeom>
          <a:solidFill>
            <a:schemeClr val="accent1">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342900" indent="-3429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1pPr>
            <a:lvl2pPr marL="742950" indent="-285750" algn="l" rtl="0" eaLnBrk="1" fontAlgn="base" hangingPunct="1">
              <a:spcBef>
                <a:spcPct val="20000"/>
              </a:spcBef>
              <a:spcAft>
                <a:spcPct val="0"/>
              </a:spcAft>
              <a:buFont typeface="Wingdings" pitchFamily="2" charset="2"/>
              <a:buChar char="§"/>
              <a:defRPr sz="2000">
                <a:solidFill>
                  <a:schemeClr val="bg2">
                    <a:lumMod val="50000"/>
                  </a:schemeClr>
                </a:solidFill>
                <a:latin typeface="Open Sans Condensed" pitchFamily="34" charset="0"/>
                <a:ea typeface="Open Sans Condensed" pitchFamily="34" charset="0"/>
                <a:cs typeface="Open Sans Condensed"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4pPr>
            <a:lvl5pPr marL="20574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buNone/>
            </a:pPr>
            <a:r>
              <a:rPr lang="en-US" sz="1400" kern="0" dirty="0">
                <a:solidFill>
                  <a:srgbClr val="595959"/>
                </a:solidFill>
                <a:latin typeface="+mn-lt"/>
                <a:ea typeface="Fujitsu Sans" charset="0"/>
                <a:cs typeface="Arial" panose="020B0604020202020204" pitchFamily="34" charset="0"/>
              </a:rPr>
              <a:t>Reliable channel for Social spending disbursements</a:t>
            </a:r>
            <a:endParaRPr lang="en-IN" sz="1400" kern="0" dirty="0">
              <a:solidFill>
                <a:srgbClr val="595959"/>
              </a:solidFill>
              <a:latin typeface="+mn-lt"/>
              <a:ea typeface="Fujitsu Sans" charset="0"/>
              <a:cs typeface="Arial" panose="020B0604020202020204" pitchFamily="34" charset="0"/>
            </a:endParaRPr>
          </a:p>
        </p:txBody>
      </p:sp>
      <p:sp>
        <p:nvSpPr>
          <p:cNvPr id="8" name="Text Placeholder 4"/>
          <p:cNvSpPr txBox="1">
            <a:spLocks/>
          </p:cNvSpPr>
          <p:nvPr/>
        </p:nvSpPr>
        <p:spPr>
          <a:xfrm>
            <a:off x="6756263" y="1381009"/>
            <a:ext cx="2073429" cy="1126448"/>
          </a:xfrm>
          <a:prstGeom prst="rect">
            <a:avLst/>
          </a:prstGeom>
          <a:solidFill>
            <a:schemeClr val="accent1">
              <a:lumMod val="60000"/>
              <a:lumOff val="40000"/>
            </a:schemeClr>
          </a:solidFill>
          <a:ln>
            <a:noFill/>
          </a:ln>
          <a:effectLst/>
        </p:spPr>
        <p:style>
          <a:lnRef idx="2">
            <a:schemeClr val="accent2"/>
          </a:lnRef>
          <a:fillRef idx="1">
            <a:schemeClr val="lt1"/>
          </a:fillRef>
          <a:effectRef idx="0">
            <a:schemeClr val="accent2"/>
          </a:effectRef>
          <a:fontRef idx="minor">
            <a:schemeClr val="dk1"/>
          </a:fontRef>
        </p:style>
        <p:txBody>
          <a:bodyPr/>
          <a:lstStyle>
            <a:lvl1pPr marL="342900" indent="-3429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1pPr>
            <a:lvl2pPr marL="742950" indent="-285750" algn="l" rtl="0" eaLnBrk="1" fontAlgn="base" hangingPunct="1">
              <a:spcBef>
                <a:spcPct val="20000"/>
              </a:spcBef>
              <a:spcAft>
                <a:spcPct val="0"/>
              </a:spcAft>
              <a:buFont typeface="Wingdings" pitchFamily="2" charset="2"/>
              <a:buChar char="§"/>
              <a:defRPr sz="2000">
                <a:solidFill>
                  <a:schemeClr val="bg2">
                    <a:lumMod val="50000"/>
                  </a:schemeClr>
                </a:solidFill>
                <a:latin typeface="Open Sans Condensed" pitchFamily="34" charset="0"/>
                <a:ea typeface="Open Sans Condensed" pitchFamily="34" charset="0"/>
                <a:cs typeface="Open Sans Condensed"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bg2">
                    <a:lumMod val="50000"/>
                  </a:schemeClr>
                </a:solidFill>
                <a:latin typeface="Open Sans Condensed" pitchFamily="34" charset="0"/>
                <a:ea typeface="Open Sans Condensed" pitchFamily="34" charset="0"/>
                <a:cs typeface="Open Sans Condensed"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4pPr>
            <a:lvl5pPr marL="2057400" indent="-228600" algn="l" rtl="0" eaLnBrk="1" fontAlgn="base" hangingPunct="1">
              <a:spcBef>
                <a:spcPct val="20000"/>
              </a:spcBef>
              <a:spcAft>
                <a:spcPct val="0"/>
              </a:spcAft>
              <a:buFont typeface="Wingdings" pitchFamily="2" charset="2"/>
              <a:buChar char="§"/>
              <a:defRPr sz="1600">
                <a:solidFill>
                  <a:schemeClr val="bg2">
                    <a:lumMod val="50000"/>
                  </a:schemeClr>
                </a:solidFill>
                <a:latin typeface="Open Sans Condensed" pitchFamily="34" charset="0"/>
                <a:ea typeface="Open Sans Condensed" pitchFamily="34" charset="0"/>
                <a:cs typeface="Open Sans Condensed" pitchFamily="34" charset="0"/>
              </a:defRPr>
            </a:lvl5pPr>
            <a:lvl6pPr marL="2514600" indent="-228600" algn="l" rtl="0" eaLnBrk="1" fontAlgn="base" hangingPunct="1">
              <a:spcBef>
                <a:spcPct val="20000"/>
              </a:spcBef>
              <a:spcAft>
                <a:spcPct val="0"/>
              </a:spcAft>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buNone/>
            </a:pPr>
            <a:r>
              <a:rPr lang="en-US" sz="1400" kern="0" dirty="0">
                <a:solidFill>
                  <a:srgbClr val="595959"/>
                </a:solidFill>
                <a:latin typeface="+mn-lt"/>
                <a:ea typeface="Fujitsu Sans" charset="0"/>
                <a:cs typeface="Arial" panose="020B0604020202020204" pitchFamily="34" charset="0"/>
              </a:rPr>
              <a:t>India Post payment banking</a:t>
            </a:r>
          </a:p>
          <a:p>
            <a:pPr marL="0" indent="0">
              <a:buNone/>
            </a:pPr>
            <a:r>
              <a:rPr lang="en-US" sz="1400" kern="0" dirty="0">
                <a:solidFill>
                  <a:srgbClr val="595959"/>
                </a:solidFill>
                <a:latin typeface="+mn-lt"/>
                <a:ea typeface="Fujitsu Sans" charset="0"/>
                <a:cs typeface="Arial" panose="020B0604020202020204" pitchFamily="34" charset="0"/>
              </a:rPr>
              <a:t>IPPB</a:t>
            </a:r>
            <a:endParaRPr lang="en-IN" sz="1400" kern="0" dirty="0">
              <a:solidFill>
                <a:srgbClr val="595959"/>
              </a:solidFill>
              <a:latin typeface="+mn-lt"/>
              <a:ea typeface="Fujitsu Sans" charset="0"/>
              <a:cs typeface="Arial" panose="020B060402020202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850" y="2955440"/>
            <a:ext cx="2447950" cy="1398829"/>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7209" y="2955440"/>
            <a:ext cx="3018384" cy="1482167"/>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1002" y="2955440"/>
            <a:ext cx="2559148" cy="1425702"/>
          </a:xfrm>
          <a:prstGeom prst="rect">
            <a:avLst/>
          </a:prstGeom>
        </p:spPr>
      </p:pic>
    </p:spTree>
    <p:extLst>
      <p:ext uri="{BB962C8B-B14F-4D97-AF65-F5344CB8AC3E}">
        <p14:creationId xmlns:p14="http://schemas.microsoft.com/office/powerpoint/2010/main" val="123676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9F982C1-274C-8D48-A4C3-B4485C4C39E3}"/>
              </a:ext>
            </a:extLst>
          </p:cNvPr>
          <p:cNvSpPr/>
          <p:nvPr/>
        </p:nvSpPr>
        <p:spPr>
          <a:xfrm>
            <a:off x="6575265" y="1397353"/>
            <a:ext cx="1242102" cy="822395"/>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lumMod val="50000"/>
                  <a:lumOff val="50000"/>
                </a:schemeClr>
              </a:solidFill>
            </a:endParaRPr>
          </a:p>
        </p:txBody>
      </p:sp>
      <p:sp>
        <p:nvSpPr>
          <p:cNvPr id="42" name="Rectangle 41">
            <a:extLst>
              <a:ext uri="{FF2B5EF4-FFF2-40B4-BE49-F238E27FC236}">
                <a16:creationId xmlns:a16="http://schemas.microsoft.com/office/drawing/2014/main" id="{FA420451-646A-E448-AFF2-465C509A2D3D}"/>
              </a:ext>
            </a:extLst>
          </p:cNvPr>
          <p:cNvSpPr/>
          <p:nvPr/>
        </p:nvSpPr>
        <p:spPr>
          <a:xfrm>
            <a:off x="6581773" y="2293033"/>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cs typeface="Arial" panose="020B0604020202020204" pitchFamily="34" charset="0"/>
            </a:endParaRPr>
          </a:p>
        </p:txBody>
      </p:sp>
      <p:sp>
        <p:nvSpPr>
          <p:cNvPr id="43" name="Rectangle 42">
            <a:extLst>
              <a:ext uri="{FF2B5EF4-FFF2-40B4-BE49-F238E27FC236}">
                <a16:creationId xmlns:a16="http://schemas.microsoft.com/office/drawing/2014/main" id="{54C29811-9FF3-7744-BEDE-2C22BFBAD1CE}"/>
              </a:ext>
            </a:extLst>
          </p:cNvPr>
          <p:cNvSpPr/>
          <p:nvPr/>
        </p:nvSpPr>
        <p:spPr>
          <a:xfrm>
            <a:off x="6575265" y="3229754"/>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5A828E2A-4D0A-0549-9D46-FBA923F82CBF}"/>
              </a:ext>
            </a:extLst>
          </p:cNvPr>
          <p:cNvSpPr/>
          <p:nvPr/>
        </p:nvSpPr>
        <p:spPr>
          <a:xfrm>
            <a:off x="6575265" y="4096097"/>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26F9004D-11CC-5947-9797-128A180BE3DC}"/>
              </a:ext>
            </a:extLst>
          </p:cNvPr>
          <p:cNvSpPr/>
          <p:nvPr/>
        </p:nvSpPr>
        <p:spPr>
          <a:xfrm>
            <a:off x="7854400" y="1397353"/>
            <a:ext cx="1242102" cy="822395"/>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D59C6A38-26EC-FC4E-BAED-292C8D43026B}"/>
              </a:ext>
            </a:extLst>
          </p:cNvPr>
          <p:cNvSpPr/>
          <p:nvPr/>
        </p:nvSpPr>
        <p:spPr>
          <a:xfrm>
            <a:off x="7860908" y="2293033"/>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763CF9AE-1C15-C543-910F-E34815C7DD5B}"/>
              </a:ext>
            </a:extLst>
          </p:cNvPr>
          <p:cNvSpPr/>
          <p:nvPr/>
        </p:nvSpPr>
        <p:spPr>
          <a:xfrm>
            <a:off x="7854400" y="3229754"/>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839A8412-138D-A14A-87CF-8D9D733DBFCE}"/>
              </a:ext>
            </a:extLst>
          </p:cNvPr>
          <p:cNvSpPr/>
          <p:nvPr/>
        </p:nvSpPr>
        <p:spPr>
          <a:xfrm>
            <a:off x="7854400" y="4096097"/>
            <a:ext cx="1242102" cy="777939"/>
          </a:xfrm>
          <a:prstGeom prst="rect">
            <a:avLst/>
          </a:prstGeom>
          <a:solidFill>
            <a:schemeClr val="bg1">
              <a:lumMod val="9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cs typeface="Arial" panose="020B0604020202020204" pitchFamily="34" charset="0"/>
            </a:endParaRPr>
          </a:p>
        </p:txBody>
      </p:sp>
      <p:sp>
        <p:nvSpPr>
          <p:cNvPr id="2" name="Title 1">
            <a:extLst>
              <a:ext uri="{FF2B5EF4-FFF2-40B4-BE49-F238E27FC236}">
                <a16:creationId xmlns:a16="http://schemas.microsoft.com/office/drawing/2014/main" id="{2C2F3790-6BF4-F043-AD9A-90A000136809}"/>
              </a:ext>
            </a:extLst>
          </p:cNvPr>
          <p:cNvSpPr>
            <a:spLocks noGrp="1"/>
          </p:cNvSpPr>
          <p:nvPr>
            <p:ph type="title"/>
          </p:nvPr>
        </p:nvSpPr>
        <p:spPr/>
        <p:txBody>
          <a:bodyPr/>
          <a:lstStyle/>
          <a:p>
            <a:r>
              <a:rPr lang="en-US"/>
              <a:t>Enterprise networks at the crossroads</a:t>
            </a:r>
            <a:endParaRPr lang="en-US" dirty="0"/>
          </a:p>
        </p:txBody>
      </p:sp>
      <p:sp>
        <p:nvSpPr>
          <p:cNvPr id="37" name="Content Placeholder 2">
            <a:extLst>
              <a:ext uri="{FF2B5EF4-FFF2-40B4-BE49-F238E27FC236}">
                <a16:creationId xmlns:a16="http://schemas.microsoft.com/office/drawing/2014/main" id="{FDB339E0-A87A-0846-9B08-326C8F8E2297}"/>
              </a:ext>
            </a:extLst>
          </p:cNvPr>
          <p:cNvSpPr>
            <a:spLocks noGrp="1"/>
          </p:cNvSpPr>
          <p:nvPr>
            <p:ph idx="4294967295"/>
          </p:nvPr>
        </p:nvSpPr>
        <p:spPr>
          <a:xfrm>
            <a:off x="6607074" y="1470327"/>
            <a:ext cx="1187450" cy="652462"/>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72000" indent="-72000">
              <a:spcBef>
                <a:spcPts val="300"/>
              </a:spcBef>
              <a:buFont typeface="Wingdings" panose="05000000000000000000" pitchFamily="2" charset="2"/>
              <a:buChar char="§"/>
            </a:pPr>
            <a:r>
              <a:rPr lang="en-US" sz="900" dirty="0">
                <a:solidFill>
                  <a:schemeClr val="tx1">
                    <a:lumMod val="50000"/>
                    <a:lumOff val="50000"/>
                  </a:schemeClr>
                </a:solidFill>
                <a:cs typeface="Arial" panose="020B0604020202020204" pitchFamily="34" charset="0"/>
              </a:rPr>
              <a:t>SDN based fabrics.</a:t>
            </a:r>
          </a:p>
          <a:p>
            <a:pPr marL="72000" indent="-72000">
              <a:spcBef>
                <a:spcPts val="300"/>
              </a:spcBef>
              <a:buFont typeface="Wingdings" panose="05000000000000000000" pitchFamily="2" charset="2"/>
              <a:buChar char="§"/>
            </a:pPr>
            <a:r>
              <a:rPr lang="en-US" sz="900" dirty="0">
                <a:solidFill>
                  <a:schemeClr val="tx1">
                    <a:lumMod val="50000"/>
                    <a:lumOff val="50000"/>
                  </a:schemeClr>
                </a:solidFill>
                <a:cs typeface="Arial" panose="020B0604020202020204" pitchFamily="34" charset="0"/>
              </a:rPr>
              <a:t>SDWAN in the WAN and Cloud</a:t>
            </a:r>
          </a:p>
          <a:p>
            <a:pPr marL="72000" indent="-72000">
              <a:spcBef>
                <a:spcPts val="300"/>
              </a:spcBef>
              <a:buFont typeface="Wingdings" panose="05000000000000000000" pitchFamily="2" charset="2"/>
              <a:buChar char="§"/>
            </a:pPr>
            <a:r>
              <a:rPr lang="en-US" sz="900" dirty="0">
                <a:solidFill>
                  <a:schemeClr val="tx1">
                    <a:lumMod val="50000"/>
                    <a:lumOff val="50000"/>
                  </a:schemeClr>
                </a:solidFill>
                <a:cs typeface="Arial" panose="020B0604020202020204" pitchFamily="34" charset="0"/>
              </a:rPr>
              <a:t>Network Virtual functions.</a:t>
            </a:r>
          </a:p>
        </p:txBody>
      </p:sp>
      <p:sp>
        <p:nvSpPr>
          <p:cNvPr id="7" name="Block Arc 6">
            <a:extLst>
              <a:ext uri="{FF2B5EF4-FFF2-40B4-BE49-F238E27FC236}">
                <a16:creationId xmlns:a16="http://schemas.microsoft.com/office/drawing/2014/main" id="{C3566512-3681-495C-A458-3FF23ABDF835}"/>
              </a:ext>
            </a:extLst>
          </p:cNvPr>
          <p:cNvSpPr/>
          <p:nvPr/>
        </p:nvSpPr>
        <p:spPr>
          <a:xfrm>
            <a:off x="-3464594" y="141313"/>
            <a:ext cx="5455921" cy="5455921"/>
          </a:xfrm>
          <a:prstGeom prst="blockArc">
            <a:avLst>
              <a:gd name="adj1" fmla="val 18900000"/>
              <a:gd name="adj2" fmla="val 2700000"/>
              <a:gd name="adj3" fmla="val 396"/>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8DC27DC7-FB45-4483-A241-44EBFF5C356B}"/>
              </a:ext>
            </a:extLst>
          </p:cNvPr>
          <p:cNvSpPr/>
          <p:nvPr/>
        </p:nvSpPr>
        <p:spPr>
          <a:xfrm>
            <a:off x="1574253" y="1155031"/>
            <a:ext cx="4959038" cy="623271"/>
          </a:xfrm>
          <a:custGeom>
            <a:avLst/>
            <a:gdLst>
              <a:gd name="connsiteX0" fmla="*/ 0 w 4959038"/>
              <a:gd name="connsiteY0" fmla="*/ 0 h 623271"/>
              <a:gd name="connsiteX1" fmla="*/ 4959038 w 4959038"/>
              <a:gd name="connsiteY1" fmla="*/ 0 h 623271"/>
              <a:gd name="connsiteX2" fmla="*/ 4959038 w 4959038"/>
              <a:gd name="connsiteY2" fmla="*/ 623271 h 623271"/>
              <a:gd name="connsiteX3" fmla="*/ 0 w 4959038"/>
              <a:gd name="connsiteY3" fmla="*/ 623271 h 623271"/>
              <a:gd name="connsiteX4" fmla="*/ 0 w 4959038"/>
              <a:gd name="connsiteY4" fmla="*/ 0 h 62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038" h="623271">
                <a:moveTo>
                  <a:pt x="0" y="0"/>
                </a:moveTo>
                <a:lnTo>
                  <a:pt x="4959038" y="0"/>
                </a:lnTo>
                <a:lnTo>
                  <a:pt x="4959038" y="623271"/>
                </a:lnTo>
                <a:lnTo>
                  <a:pt x="0" y="623271"/>
                </a:lnTo>
                <a:lnTo>
                  <a:pt x="0" y="0"/>
                </a:lnTo>
                <a:close/>
              </a:path>
            </a:pathLst>
          </a:custGeom>
          <a:solidFill>
            <a:schemeClr val="accent1">
              <a:lumMod val="60000"/>
              <a:lumOff val="40000"/>
            </a:schemeClr>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4722" tIns="45720" rIns="45720" bIns="45720" numCol="1" spcCol="1270" anchor="ctr" anchorCtr="0">
            <a:noAutofit/>
          </a:bodyPr>
          <a:lstStyle/>
          <a:p>
            <a:pPr marL="0" lvl="0" indent="0" algn="l" defTabSz="800100">
              <a:lnSpc>
                <a:spcPct val="90000"/>
              </a:lnSpc>
              <a:spcBef>
                <a:spcPct val="0"/>
              </a:spcBef>
              <a:spcAft>
                <a:spcPct val="35000"/>
              </a:spcAft>
              <a:buNone/>
            </a:pPr>
            <a:endParaRPr lang="en-US" sz="1800" kern="1200" dirty="0"/>
          </a:p>
        </p:txBody>
      </p:sp>
      <p:sp>
        <p:nvSpPr>
          <p:cNvPr id="9" name="Oval 8">
            <a:extLst>
              <a:ext uri="{FF2B5EF4-FFF2-40B4-BE49-F238E27FC236}">
                <a16:creationId xmlns:a16="http://schemas.microsoft.com/office/drawing/2014/main" id="{09A9FD42-1241-4797-959D-41387463701E}"/>
              </a:ext>
            </a:extLst>
          </p:cNvPr>
          <p:cNvSpPr/>
          <p:nvPr/>
        </p:nvSpPr>
        <p:spPr>
          <a:xfrm>
            <a:off x="1184708" y="1077122"/>
            <a:ext cx="779089" cy="779089"/>
          </a:xfrm>
          <a:prstGeom prst="ellipse">
            <a:avLst/>
          </a:prstGeom>
          <a:solidFill>
            <a:schemeClr val="accent1"/>
          </a:solidFill>
          <a:ln>
            <a:solidFill>
              <a:schemeClr val="accent1">
                <a:lumMod val="75000"/>
              </a:schemeClr>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5670BC06-1D1D-4695-833F-DAD44961665B}"/>
              </a:ext>
            </a:extLst>
          </p:cNvPr>
          <p:cNvSpPr/>
          <p:nvPr/>
        </p:nvSpPr>
        <p:spPr>
          <a:xfrm>
            <a:off x="1957589" y="2116622"/>
            <a:ext cx="4601702" cy="623271"/>
          </a:xfrm>
          <a:custGeom>
            <a:avLst/>
            <a:gdLst>
              <a:gd name="connsiteX0" fmla="*/ 0 w 4601702"/>
              <a:gd name="connsiteY0" fmla="*/ 0 h 623271"/>
              <a:gd name="connsiteX1" fmla="*/ 4601702 w 4601702"/>
              <a:gd name="connsiteY1" fmla="*/ 0 h 623271"/>
              <a:gd name="connsiteX2" fmla="*/ 4601702 w 4601702"/>
              <a:gd name="connsiteY2" fmla="*/ 623271 h 623271"/>
              <a:gd name="connsiteX3" fmla="*/ 0 w 4601702"/>
              <a:gd name="connsiteY3" fmla="*/ 623271 h 623271"/>
              <a:gd name="connsiteX4" fmla="*/ 0 w 4601702"/>
              <a:gd name="connsiteY4" fmla="*/ 0 h 62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702" h="623271">
                <a:moveTo>
                  <a:pt x="0" y="0"/>
                </a:moveTo>
                <a:lnTo>
                  <a:pt x="4601702" y="0"/>
                </a:lnTo>
                <a:lnTo>
                  <a:pt x="4601702" y="623271"/>
                </a:lnTo>
                <a:lnTo>
                  <a:pt x="0" y="623271"/>
                </a:lnTo>
                <a:lnTo>
                  <a:pt x="0" y="0"/>
                </a:lnTo>
                <a:close/>
              </a:path>
            </a:pathLst>
          </a:custGeom>
          <a:solidFill>
            <a:schemeClr val="accent2">
              <a:lumMod val="60000"/>
              <a:lumOff val="40000"/>
            </a:schemeClr>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4722" tIns="45720" rIns="45720" bIns="4572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endParaRPr lang="en-US" sz="1400" kern="1200" dirty="0"/>
          </a:p>
        </p:txBody>
      </p:sp>
      <p:sp>
        <p:nvSpPr>
          <p:cNvPr id="11" name="Oval 10">
            <a:extLst>
              <a:ext uri="{FF2B5EF4-FFF2-40B4-BE49-F238E27FC236}">
                <a16:creationId xmlns:a16="http://schemas.microsoft.com/office/drawing/2014/main" id="{2310E0AE-BAEC-4A43-B27F-DF372770E0FC}"/>
              </a:ext>
            </a:extLst>
          </p:cNvPr>
          <p:cNvSpPr/>
          <p:nvPr/>
        </p:nvSpPr>
        <p:spPr>
          <a:xfrm>
            <a:off x="1542044" y="2012192"/>
            <a:ext cx="779089" cy="779089"/>
          </a:xfrm>
          <a:prstGeom prst="ellipse">
            <a:avLst/>
          </a:prstGeom>
          <a:solidFill>
            <a:schemeClr val="accent2"/>
          </a:solidFill>
          <a:ln>
            <a:solidFill>
              <a:schemeClr val="accent2">
                <a:lumMod val="75000"/>
              </a:schemeClr>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84EF3F68-40D6-4569-9D26-AEF49DC2DE17}"/>
              </a:ext>
            </a:extLst>
          </p:cNvPr>
          <p:cNvSpPr/>
          <p:nvPr/>
        </p:nvSpPr>
        <p:spPr>
          <a:xfrm>
            <a:off x="1931589" y="3023950"/>
            <a:ext cx="4601702" cy="623271"/>
          </a:xfrm>
          <a:custGeom>
            <a:avLst/>
            <a:gdLst>
              <a:gd name="connsiteX0" fmla="*/ 0 w 4601702"/>
              <a:gd name="connsiteY0" fmla="*/ 0 h 623271"/>
              <a:gd name="connsiteX1" fmla="*/ 4601702 w 4601702"/>
              <a:gd name="connsiteY1" fmla="*/ 0 h 623271"/>
              <a:gd name="connsiteX2" fmla="*/ 4601702 w 4601702"/>
              <a:gd name="connsiteY2" fmla="*/ 623271 h 623271"/>
              <a:gd name="connsiteX3" fmla="*/ 0 w 4601702"/>
              <a:gd name="connsiteY3" fmla="*/ 623271 h 623271"/>
              <a:gd name="connsiteX4" fmla="*/ 0 w 4601702"/>
              <a:gd name="connsiteY4" fmla="*/ 0 h 62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702" h="623271">
                <a:moveTo>
                  <a:pt x="0" y="0"/>
                </a:moveTo>
                <a:lnTo>
                  <a:pt x="4601702" y="0"/>
                </a:lnTo>
                <a:lnTo>
                  <a:pt x="4601702" y="623271"/>
                </a:lnTo>
                <a:lnTo>
                  <a:pt x="0" y="623271"/>
                </a:lnTo>
                <a:lnTo>
                  <a:pt x="0" y="0"/>
                </a:lnTo>
                <a:close/>
              </a:path>
            </a:pathLst>
          </a:custGeom>
          <a:solidFill>
            <a:schemeClr val="accent4">
              <a:lumMod val="60000"/>
              <a:lumOff val="40000"/>
            </a:schemeClr>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472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 </a:t>
            </a:r>
          </a:p>
        </p:txBody>
      </p:sp>
      <p:sp>
        <p:nvSpPr>
          <p:cNvPr id="13" name="Oval 12">
            <a:extLst>
              <a:ext uri="{FF2B5EF4-FFF2-40B4-BE49-F238E27FC236}">
                <a16:creationId xmlns:a16="http://schemas.microsoft.com/office/drawing/2014/main" id="{A6634194-CD40-4A2B-B9C1-133ED70D3B97}"/>
              </a:ext>
            </a:extLst>
          </p:cNvPr>
          <p:cNvSpPr/>
          <p:nvPr/>
        </p:nvSpPr>
        <p:spPr>
          <a:xfrm>
            <a:off x="1542044" y="2947263"/>
            <a:ext cx="779089" cy="779089"/>
          </a:xfrm>
          <a:prstGeom prst="ellipse">
            <a:avLst/>
          </a:prstGeom>
          <a:solidFill>
            <a:schemeClr val="accent4"/>
          </a:solidFill>
          <a:ln>
            <a:solidFill>
              <a:schemeClr val="accent4">
                <a:lumMod val="75000"/>
              </a:schemeClr>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57086180-68AC-4B28-96A7-B5772E95EACC}"/>
              </a:ext>
            </a:extLst>
          </p:cNvPr>
          <p:cNvSpPr/>
          <p:nvPr/>
        </p:nvSpPr>
        <p:spPr>
          <a:xfrm>
            <a:off x="1574253" y="3960242"/>
            <a:ext cx="4959038" cy="623271"/>
          </a:xfrm>
          <a:custGeom>
            <a:avLst/>
            <a:gdLst>
              <a:gd name="connsiteX0" fmla="*/ 0 w 4959038"/>
              <a:gd name="connsiteY0" fmla="*/ 0 h 623271"/>
              <a:gd name="connsiteX1" fmla="*/ 4959038 w 4959038"/>
              <a:gd name="connsiteY1" fmla="*/ 0 h 623271"/>
              <a:gd name="connsiteX2" fmla="*/ 4959038 w 4959038"/>
              <a:gd name="connsiteY2" fmla="*/ 623271 h 623271"/>
              <a:gd name="connsiteX3" fmla="*/ 0 w 4959038"/>
              <a:gd name="connsiteY3" fmla="*/ 623271 h 623271"/>
              <a:gd name="connsiteX4" fmla="*/ 0 w 4959038"/>
              <a:gd name="connsiteY4" fmla="*/ 0 h 62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038" h="623271">
                <a:moveTo>
                  <a:pt x="0" y="0"/>
                </a:moveTo>
                <a:lnTo>
                  <a:pt x="4959038" y="0"/>
                </a:lnTo>
                <a:lnTo>
                  <a:pt x="4959038" y="623271"/>
                </a:lnTo>
                <a:lnTo>
                  <a:pt x="0" y="623271"/>
                </a:lnTo>
                <a:lnTo>
                  <a:pt x="0" y="0"/>
                </a:lnTo>
                <a:close/>
              </a:path>
            </a:pathLst>
          </a:custGeom>
          <a:solidFill>
            <a:schemeClr val="accent5">
              <a:lumMod val="60000"/>
              <a:lumOff val="40000"/>
            </a:schemeClr>
          </a:solidFill>
          <a:ln>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4722" tIns="45720" rIns="45720" bIns="45720" numCol="1" spcCol="1270" anchor="ctr" anchorCtr="0">
            <a:noAutofit/>
          </a:bodyPr>
          <a:lstStyle/>
          <a:p>
            <a:pPr marL="0" lvl="0" indent="0" algn="l" defTabSz="800100">
              <a:lnSpc>
                <a:spcPct val="90000"/>
              </a:lnSpc>
              <a:spcBef>
                <a:spcPct val="0"/>
              </a:spcBef>
              <a:spcAft>
                <a:spcPct val="35000"/>
              </a:spcAft>
              <a:buNone/>
            </a:pPr>
            <a:endParaRPr lang="en-US" sz="1800" kern="1200" dirty="0"/>
          </a:p>
        </p:txBody>
      </p:sp>
      <p:sp>
        <p:nvSpPr>
          <p:cNvPr id="16" name="Oval 15">
            <a:extLst>
              <a:ext uri="{FF2B5EF4-FFF2-40B4-BE49-F238E27FC236}">
                <a16:creationId xmlns:a16="http://schemas.microsoft.com/office/drawing/2014/main" id="{E5BE2833-707C-441E-B2FD-11652DD98597}"/>
              </a:ext>
            </a:extLst>
          </p:cNvPr>
          <p:cNvSpPr/>
          <p:nvPr/>
        </p:nvSpPr>
        <p:spPr>
          <a:xfrm>
            <a:off x="1184708" y="3882333"/>
            <a:ext cx="779089" cy="779089"/>
          </a:xfrm>
          <a:prstGeom prst="ellipse">
            <a:avLst/>
          </a:prstGeom>
          <a:solidFill>
            <a:schemeClr val="accent5"/>
          </a:solidFill>
          <a:ln>
            <a:solidFill>
              <a:schemeClr val="accent5">
                <a:lumMod val="75000"/>
              </a:schemeClr>
            </a:solidFill>
          </a:ln>
        </p:spPr>
        <p:style>
          <a:lnRef idx="2">
            <a:schemeClr val="dk2">
              <a:hueOff val="0"/>
              <a:satOff val="0"/>
              <a:lumOff val="0"/>
              <a:alphaOff val="0"/>
            </a:schemeClr>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8B3B3705-033D-214A-8BE2-B435F3AD4C1D}"/>
              </a:ext>
            </a:extLst>
          </p:cNvPr>
          <p:cNvSpPr txBox="1"/>
          <p:nvPr/>
        </p:nvSpPr>
        <p:spPr>
          <a:xfrm>
            <a:off x="1286212" y="1235834"/>
            <a:ext cx="576080" cy="461665"/>
          </a:xfrm>
          <a:prstGeom prst="rect">
            <a:avLst/>
          </a:prstGeom>
          <a:noFill/>
        </p:spPr>
        <p:txBody>
          <a:bodyPr wrap="square" rtlCol="0">
            <a:spAutoFit/>
          </a:bodyPr>
          <a:lstStyle/>
          <a:p>
            <a:r>
              <a:rPr lang="en-US" sz="1200" dirty="0">
                <a:solidFill>
                  <a:schemeClr val="bg1"/>
                </a:solidFill>
                <a:cs typeface="Arial" panose="020B0604020202020204" pitchFamily="34" charset="0"/>
              </a:rPr>
              <a:t>Cloud chaos</a:t>
            </a:r>
          </a:p>
        </p:txBody>
      </p:sp>
      <p:sp>
        <p:nvSpPr>
          <p:cNvPr id="22" name="TextBox 21">
            <a:extLst>
              <a:ext uri="{FF2B5EF4-FFF2-40B4-BE49-F238E27FC236}">
                <a16:creationId xmlns:a16="http://schemas.microsoft.com/office/drawing/2014/main" id="{11FFFD77-732F-9D4A-9178-09F44E0CA98E}"/>
              </a:ext>
            </a:extLst>
          </p:cNvPr>
          <p:cNvSpPr txBox="1"/>
          <p:nvPr/>
        </p:nvSpPr>
        <p:spPr>
          <a:xfrm>
            <a:off x="-36640" y="2446648"/>
            <a:ext cx="1763610" cy="523220"/>
          </a:xfrm>
          <a:prstGeom prst="rect">
            <a:avLst/>
          </a:prstGeom>
          <a:noFill/>
        </p:spPr>
        <p:txBody>
          <a:bodyPr wrap="square" rtlCol="0">
            <a:spAutoFit/>
          </a:bodyPr>
          <a:lstStyle/>
          <a:p>
            <a:pPr algn="ctr"/>
            <a:r>
              <a:rPr lang="en-US" sz="1400" dirty="0">
                <a:solidFill>
                  <a:srgbClr val="595959"/>
                </a:solidFill>
                <a:cs typeface="Arial" panose="020B0604020202020204" pitchFamily="34" charset="0"/>
              </a:rPr>
              <a:t>IT</a:t>
            </a:r>
            <a:br>
              <a:rPr lang="en-US" sz="1400" dirty="0">
                <a:solidFill>
                  <a:srgbClr val="595959"/>
                </a:solidFill>
                <a:cs typeface="Arial" panose="020B0604020202020204" pitchFamily="34" charset="0"/>
              </a:rPr>
            </a:br>
            <a:r>
              <a:rPr lang="en-US" sz="1400" dirty="0">
                <a:solidFill>
                  <a:srgbClr val="595959"/>
                </a:solidFill>
                <a:cs typeface="Arial" panose="020B0604020202020204" pitchFamily="34" charset="0"/>
              </a:rPr>
              <a:t>Transformation</a:t>
            </a:r>
          </a:p>
        </p:txBody>
      </p:sp>
      <p:sp>
        <p:nvSpPr>
          <p:cNvPr id="23" name="TextBox 22">
            <a:extLst>
              <a:ext uri="{FF2B5EF4-FFF2-40B4-BE49-F238E27FC236}">
                <a16:creationId xmlns:a16="http://schemas.microsoft.com/office/drawing/2014/main" id="{3238A1B5-B721-0C42-9365-73A6E0AB6D78}"/>
              </a:ext>
            </a:extLst>
          </p:cNvPr>
          <p:cNvSpPr txBox="1"/>
          <p:nvPr/>
        </p:nvSpPr>
        <p:spPr>
          <a:xfrm>
            <a:off x="1537293" y="2081471"/>
            <a:ext cx="792110" cy="646331"/>
          </a:xfrm>
          <a:prstGeom prst="rect">
            <a:avLst/>
          </a:prstGeom>
          <a:noFill/>
        </p:spPr>
        <p:txBody>
          <a:bodyPr wrap="square" rtlCol="0">
            <a:spAutoFit/>
          </a:bodyPr>
          <a:lstStyle/>
          <a:p>
            <a:pPr algn="ctr"/>
            <a:r>
              <a:rPr lang="en-US" sz="1200" dirty="0">
                <a:solidFill>
                  <a:schemeClr val="bg1"/>
                </a:solidFill>
                <a:cs typeface="Arial" panose="020B0604020202020204" pitchFamily="34" charset="0"/>
              </a:rPr>
              <a:t>Device sprawl and IOT</a:t>
            </a:r>
          </a:p>
        </p:txBody>
      </p:sp>
      <p:sp>
        <p:nvSpPr>
          <p:cNvPr id="24" name="TextBox 23">
            <a:extLst>
              <a:ext uri="{FF2B5EF4-FFF2-40B4-BE49-F238E27FC236}">
                <a16:creationId xmlns:a16="http://schemas.microsoft.com/office/drawing/2014/main" id="{EE1C082E-4719-AB4A-9638-3F8E65F4BEB6}"/>
              </a:ext>
            </a:extLst>
          </p:cNvPr>
          <p:cNvSpPr txBox="1"/>
          <p:nvPr/>
        </p:nvSpPr>
        <p:spPr>
          <a:xfrm>
            <a:off x="1566056" y="3118970"/>
            <a:ext cx="792110" cy="461665"/>
          </a:xfrm>
          <a:prstGeom prst="rect">
            <a:avLst/>
          </a:prstGeom>
          <a:noFill/>
        </p:spPr>
        <p:txBody>
          <a:bodyPr wrap="square" rtlCol="0">
            <a:spAutoFit/>
          </a:bodyPr>
          <a:lstStyle/>
          <a:p>
            <a:r>
              <a:rPr lang="en-US" sz="1200" dirty="0">
                <a:solidFill>
                  <a:schemeClr val="bg1"/>
                </a:solidFill>
                <a:cs typeface="Arial" panose="020B0604020202020204" pitchFamily="34" charset="0"/>
              </a:rPr>
              <a:t>Skipping Security</a:t>
            </a:r>
          </a:p>
        </p:txBody>
      </p:sp>
      <p:sp>
        <p:nvSpPr>
          <p:cNvPr id="25" name="TextBox 24">
            <a:extLst>
              <a:ext uri="{FF2B5EF4-FFF2-40B4-BE49-F238E27FC236}">
                <a16:creationId xmlns:a16="http://schemas.microsoft.com/office/drawing/2014/main" id="{B36C3BF7-20A2-BA4C-8176-3C28ED7CFF55}"/>
              </a:ext>
            </a:extLst>
          </p:cNvPr>
          <p:cNvSpPr txBox="1"/>
          <p:nvPr/>
        </p:nvSpPr>
        <p:spPr>
          <a:xfrm>
            <a:off x="1148194" y="3932771"/>
            <a:ext cx="864120" cy="646331"/>
          </a:xfrm>
          <a:prstGeom prst="rect">
            <a:avLst/>
          </a:prstGeom>
          <a:noFill/>
        </p:spPr>
        <p:txBody>
          <a:bodyPr wrap="square" rtlCol="0">
            <a:spAutoFit/>
          </a:bodyPr>
          <a:lstStyle/>
          <a:p>
            <a:pPr algn="ctr"/>
            <a:r>
              <a:rPr lang="en-US" sz="1200" dirty="0">
                <a:solidFill>
                  <a:schemeClr val="bg1"/>
                </a:solidFill>
                <a:cs typeface="Arial" panose="020B0604020202020204" pitchFamily="34" charset="0"/>
              </a:rPr>
              <a:t>Dis-economy of scale</a:t>
            </a:r>
          </a:p>
        </p:txBody>
      </p:sp>
      <p:sp>
        <p:nvSpPr>
          <p:cNvPr id="26" name="Rectangle 25">
            <a:extLst>
              <a:ext uri="{FF2B5EF4-FFF2-40B4-BE49-F238E27FC236}">
                <a16:creationId xmlns:a16="http://schemas.microsoft.com/office/drawing/2014/main" id="{0782F926-02A4-0544-BC6B-8400E9F2536E}"/>
              </a:ext>
            </a:extLst>
          </p:cNvPr>
          <p:cNvSpPr/>
          <p:nvPr/>
        </p:nvSpPr>
        <p:spPr>
          <a:xfrm>
            <a:off x="1971024" y="1212751"/>
            <a:ext cx="4572000" cy="507831"/>
          </a:xfrm>
          <a:prstGeom prst="rect">
            <a:avLst/>
          </a:prstGeom>
        </p:spPr>
        <p:txBody>
          <a:bodyPr>
            <a:spAutoFit/>
          </a:bodyPr>
          <a:lstStyle/>
          <a:p>
            <a:pPr marL="144000" lvl="0" indent="-144000">
              <a:buFont typeface="Wingdings" panose="05000000000000000000" pitchFamily="2" charset="2"/>
              <a:buChar char="§"/>
            </a:pPr>
            <a:r>
              <a:rPr lang="en-IN" sz="900" dirty="0">
                <a:solidFill>
                  <a:schemeClr val="bg1"/>
                </a:solidFill>
                <a:cs typeface="Arial" panose="020B0604020202020204" pitchFamily="34" charset="0"/>
              </a:rPr>
              <a:t>App-focused view of the world, from development to deployment to data path.</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Own platform dependencies and pipeline and can deploy at will.</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Per APP architectures in the cloud from a shared network.</a:t>
            </a:r>
          </a:p>
        </p:txBody>
      </p:sp>
      <p:sp>
        <p:nvSpPr>
          <p:cNvPr id="28" name="Rectangle 27">
            <a:extLst>
              <a:ext uri="{FF2B5EF4-FFF2-40B4-BE49-F238E27FC236}">
                <a16:creationId xmlns:a16="http://schemas.microsoft.com/office/drawing/2014/main" id="{033E30C8-2D6E-7241-A141-F4E4E74C48E0}"/>
              </a:ext>
            </a:extLst>
          </p:cNvPr>
          <p:cNvSpPr/>
          <p:nvPr/>
        </p:nvSpPr>
        <p:spPr>
          <a:xfrm>
            <a:off x="2277945" y="3150919"/>
            <a:ext cx="4393535" cy="369332"/>
          </a:xfrm>
          <a:prstGeom prst="rect">
            <a:avLst/>
          </a:prstGeom>
        </p:spPr>
        <p:txBody>
          <a:bodyPr wrap="square">
            <a:spAutoFit/>
          </a:bodyPr>
          <a:lstStyle/>
          <a:p>
            <a:pPr marL="144000" lvl="0" indent="-144000">
              <a:buFont typeface="Wingdings" panose="05000000000000000000" pitchFamily="2" charset="2"/>
              <a:buChar char="§"/>
            </a:pPr>
            <a:r>
              <a:rPr lang="en-IN" sz="900" dirty="0">
                <a:solidFill>
                  <a:schemeClr val="bg1"/>
                </a:solidFill>
                <a:cs typeface="Arial" panose="020B0604020202020204" pitchFamily="34" charset="0"/>
              </a:rPr>
              <a:t>Security stands in the way for Business agility and is the first causality.</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Increased attack surface</a:t>
            </a:r>
          </a:p>
        </p:txBody>
      </p:sp>
      <p:sp>
        <p:nvSpPr>
          <p:cNvPr id="30" name="Rectangle 29">
            <a:extLst>
              <a:ext uri="{FF2B5EF4-FFF2-40B4-BE49-F238E27FC236}">
                <a16:creationId xmlns:a16="http://schemas.microsoft.com/office/drawing/2014/main" id="{0F497F46-3D5A-F04A-A03D-E0DCD8842C1D}"/>
              </a:ext>
            </a:extLst>
          </p:cNvPr>
          <p:cNvSpPr/>
          <p:nvPr/>
        </p:nvSpPr>
        <p:spPr>
          <a:xfrm>
            <a:off x="1943635" y="4087211"/>
            <a:ext cx="4393535" cy="369332"/>
          </a:xfrm>
          <a:prstGeom prst="rect">
            <a:avLst/>
          </a:prstGeom>
        </p:spPr>
        <p:txBody>
          <a:bodyPr wrap="square">
            <a:spAutoFit/>
          </a:bodyPr>
          <a:lstStyle/>
          <a:p>
            <a:pPr marL="144000" lvl="0" indent="-144000">
              <a:buFont typeface="Wingdings" panose="05000000000000000000" pitchFamily="2" charset="2"/>
              <a:buChar char="§"/>
            </a:pPr>
            <a:r>
              <a:rPr lang="en-IN" sz="900" dirty="0">
                <a:solidFill>
                  <a:schemeClr val="bg1"/>
                </a:solidFill>
                <a:cs typeface="Arial" panose="020B0604020202020204" pitchFamily="34" charset="0"/>
              </a:rPr>
              <a:t>As APPS scale, OPS scale cannot be a vertical scale.</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Trade offs of scale over stability and speed over security</a:t>
            </a:r>
          </a:p>
        </p:txBody>
      </p:sp>
      <p:sp>
        <p:nvSpPr>
          <p:cNvPr id="31" name="Rectangle 30">
            <a:extLst>
              <a:ext uri="{FF2B5EF4-FFF2-40B4-BE49-F238E27FC236}">
                <a16:creationId xmlns:a16="http://schemas.microsoft.com/office/drawing/2014/main" id="{E477E6C7-2188-574D-914D-A9889A440CAE}"/>
              </a:ext>
            </a:extLst>
          </p:cNvPr>
          <p:cNvSpPr/>
          <p:nvPr/>
        </p:nvSpPr>
        <p:spPr>
          <a:xfrm>
            <a:off x="2304006" y="2174342"/>
            <a:ext cx="4572000" cy="507831"/>
          </a:xfrm>
          <a:prstGeom prst="rect">
            <a:avLst/>
          </a:prstGeom>
        </p:spPr>
        <p:txBody>
          <a:bodyPr>
            <a:spAutoFit/>
          </a:bodyPr>
          <a:lstStyle/>
          <a:p>
            <a:pPr marL="144000" lvl="0" indent="-144000">
              <a:buFont typeface="Wingdings" panose="05000000000000000000" pitchFamily="2" charset="2"/>
              <a:buChar char="§"/>
            </a:pPr>
            <a:r>
              <a:rPr lang="en-IN" sz="900" dirty="0">
                <a:solidFill>
                  <a:schemeClr val="bg1"/>
                </a:solidFill>
                <a:cs typeface="Arial" panose="020B0604020202020204" pitchFamily="34" charset="0"/>
              </a:rPr>
              <a:t>Users expect the same experience across devices.</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Compatibility of multi user multi device to the organisation.</a:t>
            </a:r>
          </a:p>
          <a:p>
            <a:pPr marL="144000" lvl="0" indent="-144000">
              <a:buFont typeface="Wingdings" panose="05000000000000000000" pitchFamily="2" charset="2"/>
              <a:buChar char="§"/>
            </a:pPr>
            <a:r>
              <a:rPr lang="en-IN" sz="900" dirty="0">
                <a:solidFill>
                  <a:schemeClr val="bg1"/>
                </a:solidFill>
                <a:cs typeface="Arial" panose="020B0604020202020204" pitchFamily="34" charset="0"/>
              </a:rPr>
              <a:t>More applications on the network and hence more users [OT]</a:t>
            </a:r>
          </a:p>
        </p:txBody>
      </p:sp>
      <p:sp>
        <p:nvSpPr>
          <p:cNvPr id="32" name="Rectangle 31">
            <a:extLst>
              <a:ext uri="{FF2B5EF4-FFF2-40B4-BE49-F238E27FC236}">
                <a16:creationId xmlns:a16="http://schemas.microsoft.com/office/drawing/2014/main" id="{CCC2667D-B3CA-424D-9D72-5733D5873C2C}"/>
              </a:ext>
            </a:extLst>
          </p:cNvPr>
          <p:cNvSpPr/>
          <p:nvPr/>
        </p:nvSpPr>
        <p:spPr>
          <a:xfrm>
            <a:off x="7830382" y="987530"/>
            <a:ext cx="1094730" cy="430887"/>
          </a:xfrm>
          <a:prstGeom prst="rect">
            <a:avLst/>
          </a:prstGeom>
        </p:spPr>
        <p:txBody>
          <a:bodyPr wrap="square">
            <a:spAutoFit/>
          </a:bodyPr>
          <a:lstStyle/>
          <a:p>
            <a:pPr algn="ctr"/>
            <a:r>
              <a:rPr lang="en-IN" sz="1100" b="1" dirty="0">
                <a:solidFill>
                  <a:schemeClr val="tx1">
                    <a:lumMod val="50000"/>
                    <a:lumOff val="50000"/>
                  </a:schemeClr>
                </a:solidFill>
                <a:cs typeface="Arial" panose="020B0604020202020204" pitchFamily="34" charset="0"/>
              </a:rPr>
              <a:t>Operations Efficiency</a:t>
            </a:r>
            <a:endParaRPr lang="en-US" sz="1100" b="1" dirty="0">
              <a:solidFill>
                <a:schemeClr val="tx1">
                  <a:lumMod val="50000"/>
                  <a:lumOff val="50000"/>
                </a:schemeClr>
              </a:solidFill>
              <a:cs typeface="Arial" panose="020B0604020202020204" pitchFamily="34" charset="0"/>
            </a:endParaRPr>
          </a:p>
        </p:txBody>
      </p:sp>
      <p:sp>
        <p:nvSpPr>
          <p:cNvPr id="34" name="Rectangle 33">
            <a:extLst>
              <a:ext uri="{FF2B5EF4-FFF2-40B4-BE49-F238E27FC236}">
                <a16:creationId xmlns:a16="http://schemas.microsoft.com/office/drawing/2014/main" id="{FACEF905-776F-2041-ABB2-CD593D76FDF3}"/>
              </a:ext>
            </a:extLst>
          </p:cNvPr>
          <p:cNvSpPr/>
          <p:nvPr/>
        </p:nvSpPr>
        <p:spPr>
          <a:xfrm>
            <a:off x="6602245" y="990316"/>
            <a:ext cx="1094013" cy="430887"/>
          </a:xfrm>
          <a:prstGeom prst="rect">
            <a:avLst/>
          </a:prstGeom>
        </p:spPr>
        <p:txBody>
          <a:bodyPr wrap="square">
            <a:spAutoFit/>
          </a:bodyPr>
          <a:lstStyle/>
          <a:p>
            <a:pPr algn="ctr"/>
            <a:r>
              <a:rPr lang="en-IN" sz="1100" b="1" dirty="0">
                <a:solidFill>
                  <a:schemeClr val="tx1">
                    <a:lumMod val="50000"/>
                    <a:lumOff val="50000"/>
                  </a:schemeClr>
                </a:solidFill>
                <a:cs typeface="Arial" panose="020B0604020202020204" pitchFamily="34" charset="0"/>
              </a:rPr>
              <a:t>Network architecture</a:t>
            </a:r>
            <a:endParaRPr lang="en-US" sz="1100" b="1" dirty="0">
              <a:solidFill>
                <a:schemeClr val="tx1">
                  <a:lumMod val="50000"/>
                  <a:lumOff val="50000"/>
                </a:schemeClr>
              </a:solidFill>
              <a:cs typeface="Arial" panose="020B0604020202020204" pitchFamily="34" charset="0"/>
            </a:endParaRPr>
          </a:p>
        </p:txBody>
      </p:sp>
      <p:sp>
        <p:nvSpPr>
          <p:cNvPr id="38" name="Content Placeholder 2">
            <a:extLst>
              <a:ext uri="{FF2B5EF4-FFF2-40B4-BE49-F238E27FC236}">
                <a16:creationId xmlns:a16="http://schemas.microsoft.com/office/drawing/2014/main" id="{A5B12449-1231-E241-AA5B-757E463627CC}"/>
              </a:ext>
            </a:extLst>
          </p:cNvPr>
          <p:cNvSpPr txBox="1">
            <a:spLocks/>
          </p:cNvSpPr>
          <p:nvPr/>
        </p:nvSpPr>
        <p:spPr>
          <a:xfrm>
            <a:off x="6618805" y="2333032"/>
            <a:ext cx="1171583" cy="6524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28" bIns="45715" rtlCol="0">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cs typeface="Arial" panose="020B0604020202020204" pitchFamily="34" charset="0"/>
              </a:rPr>
              <a:t>Wi-Fi everywhere</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Converged networks</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User based policy</a:t>
            </a:r>
          </a:p>
        </p:txBody>
      </p:sp>
      <p:sp>
        <p:nvSpPr>
          <p:cNvPr id="39" name="Content Placeholder 2">
            <a:extLst>
              <a:ext uri="{FF2B5EF4-FFF2-40B4-BE49-F238E27FC236}">
                <a16:creationId xmlns:a16="http://schemas.microsoft.com/office/drawing/2014/main" id="{6C39C7D7-114B-CB4E-9F66-FE52D17486B5}"/>
              </a:ext>
            </a:extLst>
          </p:cNvPr>
          <p:cNvSpPr txBox="1">
            <a:spLocks/>
          </p:cNvSpPr>
          <p:nvPr/>
        </p:nvSpPr>
        <p:spPr>
          <a:xfrm>
            <a:off x="6602156" y="3294628"/>
            <a:ext cx="1337664" cy="652417"/>
          </a:xfrm>
          <a:prstGeom prst="rect">
            <a:avLst/>
          </a:prstGeom>
        </p:spPr>
        <p:txBody>
          <a:bodyPr vert="horz" lIns="0" tIns="0" rIns="91428" bIns="45715" rtlCol="0">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cs typeface="Arial" panose="020B0604020202020204" pitchFamily="34" charset="0"/>
              </a:rPr>
              <a:t>Security standardization platforms.</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Common policy</a:t>
            </a:r>
          </a:p>
        </p:txBody>
      </p:sp>
      <p:sp>
        <p:nvSpPr>
          <p:cNvPr id="40" name="Content Placeholder 2">
            <a:extLst>
              <a:ext uri="{FF2B5EF4-FFF2-40B4-BE49-F238E27FC236}">
                <a16:creationId xmlns:a16="http://schemas.microsoft.com/office/drawing/2014/main" id="{AD0D4D90-F838-9745-95EC-803478DC67E4}"/>
              </a:ext>
            </a:extLst>
          </p:cNvPr>
          <p:cNvSpPr txBox="1">
            <a:spLocks/>
          </p:cNvSpPr>
          <p:nvPr/>
        </p:nvSpPr>
        <p:spPr>
          <a:xfrm>
            <a:off x="6621054" y="4195914"/>
            <a:ext cx="1171584" cy="652417"/>
          </a:xfrm>
          <a:prstGeom prst="rect">
            <a:avLst/>
          </a:prstGeom>
        </p:spPr>
        <p:txBody>
          <a:bodyPr vert="horz" lIns="0" tIns="0" rIns="91428" bIns="45715" rtlCol="0">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cs typeface="Arial" panose="020B0604020202020204" pitchFamily="34" charset="0"/>
              </a:rPr>
              <a:t>Orchestration.</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Config Templates</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Open platforms</a:t>
            </a:r>
          </a:p>
        </p:txBody>
      </p:sp>
      <p:sp>
        <p:nvSpPr>
          <p:cNvPr id="45" name="Content Placeholder 2">
            <a:extLst>
              <a:ext uri="{FF2B5EF4-FFF2-40B4-BE49-F238E27FC236}">
                <a16:creationId xmlns:a16="http://schemas.microsoft.com/office/drawing/2014/main" id="{E620E817-C067-2C44-B6B4-7CE26C547E0B}"/>
              </a:ext>
            </a:extLst>
          </p:cNvPr>
          <p:cNvSpPr txBox="1">
            <a:spLocks/>
          </p:cNvSpPr>
          <p:nvPr/>
        </p:nvSpPr>
        <p:spPr>
          <a:xfrm>
            <a:off x="7908357" y="1501821"/>
            <a:ext cx="1225178" cy="652417"/>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0" tIns="0" rIns="91428" bIns="45715" rtlCol="0">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chemeClr val="dk1"/>
                </a:solidFill>
                <a:latin typeface="+mn-lt"/>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chemeClr val="dk1"/>
                </a:solidFill>
                <a:latin typeface="+mn-lt"/>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chemeClr val="dk1"/>
                </a:solidFill>
                <a:latin typeface="+mn-lt"/>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chemeClr val="dk1"/>
                </a:solidFill>
                <a:latin typeface="+mn-lt"/>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chemeClr val="dk1"/>
                </a:solidFill>
                <a:latin typeface="+mn-lt"/>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72000" indent="-72000">
              <a:spcBef>
                <a:spcPts val="300"/>
              </a:spcBef>
            </a:pPr>
            <a:r>
              <a:rPr lang="en-US" sz="900" dirty="0">
                <a:solidFill>
                  <a:schemeClr val="tx1">
                    <a:lumMod val="50000"/>
                    <a:lumOff val="50000"/>
                  </a:schemeClr>
                </a:solidFill>
                <a:cs typeface="Arial" panose="020B0604020202020204" pitchFamily="34" charset="0"/>
              </a:rPr>
              <a:t>Platforms that can manage latest technologies.</a:t>
            </a:r>
          </a:p>
          <a:p>
            <a:pPr marL="72000" indent="-72000">
              <a:spcBef>
                <a:spcPts val="300"/>
              </a:spcBef>
            </a:pPr>
            <a:r>
              <a:rPr lang="en-US" sz="900" dirty="0">
                <a:solidFill>
                  <a:schemeClr val="tx1">
                    <a:lumMod val="50000"/>
                    <a:lumOff val="50000"/>
                  </a:schemeClr>
                </a:solidFill>
                <a:cs typeface="Arial" panose="020B0604020202020204" pitchFamily="34" charset="0"/>
              </a:rPr>
              <a:t>Application visibility into the network</a:t>
            </a:r>
          </a:p>
        </p:txBody>
      </p:sp>
      <p:sp>
        <p:nvSpPr>
          <p:cNvPr id="46" name="Content Placeholder 2">
            <a:extLst>
              <a:ext uri="{FF2B5EF4-FFF2-40B4-BE49-F238E27FC236}">
                <a16:creationId xmlns:a16="http://schemas.microsoft.com/office/drawing/2014/main" id="{F621B6EB-A341-9F42-8859-19E1E0C86E22}"/>
              </a:ext>
            </a:extLst>
          </p:cNvPr>
          <p:cNvSpPr txBox="1">
            <a:spLocks/>
          </p:cNvSpPr>
          <p:nvPr/>
        </p:nvSpPr>
        <p:spPr>
          <a:xfrm>
            <a:off x="7897940" y="2333032"/>
            <a:ext cx="1171583" cy="6524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1428" bIns="45715" rtlCol="0">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cs typeface="Arial" panose="020B0604020202020204" pitchFamily="34" charset="0"/>
              </a:rPr>
              <a:t>Converged network management.</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Users to applications context and policy</a:t>
            </a:r>
          </a:p>
        </p:txBody>
      </p:sp>
      <p:sp>
        <p:nvSpPr>
          <p:cNvPr id="47" name="Content Placeholder 2">
            <a:extLst>
              <a:ext uri="{FF2B5EF4-FFF2-40B4-BE49-F238E27FC236}">
                <a16:creationId xmlns:a16="http://schemas.microsoft.com/office/drawing/2014/main" id="{16E1FE83-A6C9-3448-B15D-2D109B8C9185}"/>
              </a:ext>
            </a:extLst>
          </p:cNvPr>
          <p:cNvSpPr txBox="1">
            <a:spLocks/>
          </p:cNvSpPr>
          <p:nvPr/>
        </p:nvSpPr>
        <p:spPr>
          <a:xfrm>
            <a:off x="7897940" y="3292514"/>
            <a:ext cx="1337664" cy="652417"/>
          </a:xfrm>
          <a:prstGeom prst="rect">
            <a:avLst/>
          </a:prstGeom>
        </p:spPr>
        <p:txBody>
          <a:bodyPr vert="horz" lIns="0" tIns="0" rIns="91428" bIns="45715" rtlCol="0">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rPr>
              <a:t>SIEM operations with threat intelligence.</a:t>
            </a:r>
          </a:p>
          <a:p>
            <a:pPr marL="72000" indent="-72000">
              <a:spcBef>
                <a:spcPts val="300"/>
              </a:spcBef>
            </a:pPr>
            <a:r>
              <a:rPr lang="en-US" sz="900" dirty="0">
                <a:solidFill>
                  <a:schemeClr val="tx1">
                    <a:lumMod val="50000"/>
                    <a:lumOff val="50000"/>
                  </a:schemeClr>
                </a:solidFill>
                <a:latin typeface="+mn-lt"/>
              </a:rPr>
              <a:t>SOC to augment security controls</a:t>
            </a:r>
          </a:p>
        </p:txBody>
      </p:sp>
      <p:sp>
        <p:nvSpPr>
          <p:cNvPr id="48" name="Content Placeholder 2">
            <a:extLst>
              <a:ext uri="{FF2B5EF4-FFF2-40B4-BE49-F238E27FC236}">
                <a16:creationId xmlns:a16="http://schemas.microsoft.com/office/drawing/2014/main" id="{BDE077AD-E3DF-814E-9629-2BF5EB60DEF0}"/>
              </a:ext>
            </a:extLst>
          </p:cNvPr>
          <p:cNvSpPr txBox="1">
            <a:spLocks/>
          </p:cNvSpPr>
          <p:nvPr/>
        </p:nvSpPr>
        <p:spPr>
          <a:xfrm>
            <a:off x="7900406" y="4158857"/>
            <a:ext cx="1171584" cy="652417"/>
          </a:xfrm>
          <a:prstGeom prst="rect">
            <a:avLst/>
          </a:prstGeom>
        </p:spPr>
        <p:txBody>
          <a:bodyPr vert="horz" lIns="0" tIns="0" rIns="91428" bIns="45715" rtlCol="0">
            <a:no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00" indent="-72000">
              <a:spcBef>
                <a:spcPts val="300"/>
              </a:spcBef>
            </a:pPr>
            <a:r>
              <a:rPr lang="en-US" sz="900" dirty="0">
                <a:solidFill>
                  <a:schemeClr val="tx1">
                    <a:lumMod val="50000"/>
                    <a:lumOff val="50000"/>
                  </a:schemeClr>
                </a:solidFill>
                <a:latin typeface="+mn-lt"/>
                <a:cs typeface="Arial" panose="020B0604020202020204" pitchFamily="34" charset="0"/>
              </a:rPr>
              <a:t>Automation</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Devops </a:t>
            </a:r>
          </a:p>
          <a:p>
            <a:pPr marL="72000" indent="-72000">
              <a:spcBef>
                <a:spcPts val="300"/>
              </a:spcBef>
            </a:pPr>
            <a:r>
              <a:rPr lang="en-US" sz="900" dirty="0">
                <a:solidFill>
                  <a:schemeClr val="tx1">
                    <a:lumMod val="50000"/>
                    <a:lumOff val="50000"/>
                  </a:schemeClr>
                </a:solidFill>
                <a:latin typeface="+mn-lt"/>
                <a:cs typeface="Arial" panose="020B0604020202020204" pitchFamily="34" charset="0"/>
              </a:rPr>
              <a:t>Infrastructure as code.</a:t>
            </a:r>
          </a:p>
        </p:txBody>
      </p:sp>
    </p:spTree>
    <p:extLst>
      <p:ext uri="{BB962C8B-B14F-4D97-AF65-F5344CB8AC3E}">
        <p14:creationId xmlns:p14="http://schemas.microsoft.com/office/powerpoint/2010/main" val="630270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258CBD-1409-9442-9214-F6B5B352CF05}"/>
              </a:ext>
            </a:extLst>
          </p:cNvPr>
          <p:cNvSpPr>
            <a:spLocks noGrp="1"/>
          </p:cNvSpPr>
          <p:nvPr>
            <p:ph type="title"/>
          </p:nvPr>
        </p:nvSpPr>
        <p:spPr/>
        <p:txBody>
          <a:bodyPr/>
          <a:lstStyle/>
          <a:p>
            <a:r>
              <a:rPr lang="en-US" dirty="0"/>
              <a:t>Operational efficiency through network management</a:t>
            </a:r>
          </a:p>
        </p:txBody>
      </p:sp>
      <p:graphicFrame>
        <p:nvGraphicFramePr>
          <p:cNvPr id="4" name="Content Placeholder 3">
            <a:extLst>
              <a:ext uri="{FF2B5EF4-FFF2-40B4-BE49-F238E27FC236}">
                <a16:creationId xmlns:a16="http://schemas.microsoft.com/office/drawing/2014/main" id="{89587402-99BC-3B47-91F9-B49E4A4AEDFA}"/>
              </a:ext>
            </a:extLst>
          </p:cNvPr>
          <p:cNvGraphicFramePr>
            <a:graphicFrameLocks noGrp="1"/>
          </p:cNvGraphicFramePr>
          <p:nvPr>
            <p:ph idx="4294967295"/>
            <p:extLst>
              <p:ext uri="{D42A27DB-BD31-4B8C-83A1-F6EECF244321}">
                <p14:modId xmlns:p14="http://schemas.microsoft.com/office/powerpoint/2010/main" val="843961432"/>
              </p:ext>
            </p:extLst>
          </p:nvPr>
        </p:nvGraphicFramePr>
        <p:xfrm>
          <a:off x="2771775" y="1058863"/>
          <a:ext cx="3600450" cy="3529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FC29033-5B4C-EB40-9D92-2B392FF96836}"/>
              </a:ext>
            </a:extLst>
          </p:cNvPr>
          <p:cNvSpPr txBox="1"/>
          <p:nvPr/>
        </p:nvSpPr>
        <p:spPr>
          <a:xfrm>
            <a:off x="3815895" y="2416398"/>
            <a:ext cx="1512210" cy="954107"/>
          </a:xfrm>
          <a:prstGeom prst="rect">
            <a:avLst/>
          </a:prstGeom>
          <a:noFill/>
        </p:spPr>
        <p:txBody>
          <a:bodyPr wrap="square" rtlCol="0">
            <a:spAutoFit/>
          </a:bodyPr>
          <a:lstStyle/>
          <a:p>
            <a:pPr algn="ctr"/>
            <a:r>
              <a:rPr lang="en-US" sz="1400" b="1" dirty="0">
                <a:solidFill>
                  <a:srgbClr val="595959"/>
                </a:solidFill>
                <a:cs typeface="Arial" panose="020B0604020202020204" pitchFamily="34" charset="0"/>
              </a:rPr>
              <a:t>The Eight facets of Reliable Operations</a:t>
            </a:r>
          </a:p>
        </p:txBody>
      </p:sp>
      <p:sp>
        <p:nvSpPr>
          <p:cNvPr id="9" name="TextBox 8">
            <a:extLst>
              <a:ext uri="{FF2B5EF4-FFF2-40B4-BE49-F238E27FC236}">
                <a16:creationId xmlns:a16="http://schemas.microsoft.com/office/drawing/2014/main" id="{5C81337F-B6E7-AB48-8C66-B5A1E0C0F030}"/>
              </a:ext>
            </a:extLst>
          </p:cNvPr>
          <p:cNvSpPr txBox="1"/>
          <p:nvPr/>
        </p:nvSpPr>
        <p:spPr>
          <a:xfrm>
            <a:off x="4572000" y="660846"/>
            <a:ext cx="356188"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4BD00298-E431-754D-8FBA-8D2DDA16BF1A}"/>
              </a:ext>
            </a:extLst>
          </p:cNvPr>
          <p:cNvSpPr txBox="1"/>
          <p:nvPr/>
        </p:nvSpPr>
        <p:spPr>
          <a:xfrm>
            <a:off x="5875386" y="1491600"/>
            <a:ext cx="356188" cy="461665"/>
          </a:xfrm>
          <a:prstGeom prst="rect">
            <a:avLst/>
          </a:prstGeom>
          <a:noFill/>
        </p:spPr>
        <p:txBody>
          <a:bodyPr wrap="none" rtlCol="0">
            <a:spAutoFit/>
          </a:bodyPr>
          <a:lstStyle/>
          <a:p>
            <a:r>
              <a:rPr lang="en-US" sz="2400" dirty="0">
                <a:solidFill>
                  <a:srgbClr val="0094FC"/>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86FFFD08-1627-3243-AB08-6D3684ED71DF}"/>
              </a:ext>
            </a:extLst>
          </p:cNvPr>
          <p:cNvSpPr txBox="1"/>
          <p:nvPr/>
        </p:nvSpPr>
        <p:spPr>
          <a:xfrm>
            <a:off x="6304102" y="2509021"/>
            <a:ext cx="356188" cy="461665"/>
          </a:xfrm>
          <a:prstGeom prst="rect">
            <a:avLst/>
          </a:prstGeom>
          <a:noFill/>
        </p:spPr>
        <p:txBody>
          <a:bodyPr wrap="none" rtlCol="0">
            <a:spAutoFit/>
          </a:bodyPr>
          <a:lstStyle/>
          <a:p>
            <a:r>
              <a:rPr lang="en-US" sz="2400" dirty="0">
                <a:solidFill>
                  <a:srgbClr val="00B0F0"/>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93F65CD8-0A5A-EF4C-B51D-D8403391AAB1}"/>
              </a:ext>
            </a:extLst>
          </p:cNvPr>
          <p:cNvSpPr txBox="1"/>
          <p:nvPr/>
        </p:nvSpPr>
        <p:spPr>
          <a:xfrm>
            <a:off x="5875386" y="3867930"/>
            <a:ext cx="356188" cy="461665"/>
          </a:xfrm>
          <a:prstGeom prst="rect">
            <a:avLst/>
          </a:prstGeom>
          <a:noFill/>
        </p:spPr>
        <p:txBody>
          <a:bodyPr wrap="none" rtlCol="0">
            <a:spAutoFit/>
          </a:bodyPr>
          <a:lstStyle/>
          <a:p>
            <a:r>
              <a:rPr lang="en-US" sz="2400" dirty="0">
                <a:solidFill>
                  <a:srgbClr val="00B050"/>
                </a:solidFill>
                <a:latin typeface="Arial" panose="020B0604020202020204" pitchFamily="34" charset="0"/>
                <a:cs typeface="Arial" panose="020B0604020202020204" pitchFamily="34" charset="0"/>
              </a:rPr>
              <a:t>4</a:t>
            </a:r>
          </a:p>
        </p:txBody>
      </p:sp>
      <p:sp>
        <p:nvSpPr>
          <p:cNvPr id="13" name="TextBox 12">
            <a:extLst>
              <a:ext uri="{FF2B5EF4-FFF2-40B4-BE49-F238E27FC236}">
                <a16:creationId xmlns:a16="http://schemas.microsoft.com/office/drawing/2014/main" id="{CA99C167-3408-9C4C-BFE9-CA9039F87081}"/>
              </a:ext>
            </a:extLst>
          </p:cNvPr>
          <p:cNvSpPr txBox="1"/>
          <p:nvPr/>
        </p:nvSpPr>
        <p:spPr>
          <a:xfrm>
            <a:off x="3995920" y="4432180"/>
            <a:ext cx="356188" cy="461665"/>
          </a:xfrm>
          <a:prstGeom prst="rect">
            <a:avLst/>
          </a:prstGeom>
          <a:noFill/>
        </p:spPr>
        <p:txBody>
          <a:bodyPr wrap="none" rtlCol="0">
            <a:spAutoFit/>
          </a:bodyPr>
          <a:lstStyle/>
          <a:p>
            <a:r>
              <a:rPr lang="en-US" sz="2400" dirty="0">
                <a:solidFill>
                  <a:srgbClr val="92D050"/>
                </a:solidFill>
                <a:latin typeface="Arial" panose="020B0604020202020204" pitchFamily="34" charset="0"/>
                <a:cs typeface="Arial" panose="020B0604020202020204" pitchFamily="34" charset="0"/>
              </a:rPr>
              <a:t>5</a:t>
            </a:r>
          </a:p>
        </p:txBody>
      </p:sp>
      <p:sp>
        <p:nvSpPr>
          <p:cNvPr id="14" name="TextBox 13">
            <a:extLst>
              <a:ext uri="{FF2B5EF4-FFF2-40B4-BE49-F238E27FC236}">
                <a16:creationId xmlns:a16="http://schemas.microsoft.com/office/drawing/2014/main" id="{9FE5AAC1-178F-784B-854A-FFC49112A321}"/>
              </a:ext>
            </a:extLst>
          </p:cNvPr>
          <p:cNvSpPr txBox="1"/>
          <p:nvPr/>
        </p:nvSpPr>
        <p:spPr>
          <a:xfrm>
            <a:off x="2824064" y="3545806"/>
            <a:ext cx="356188" cy="461665"/>
          </a:xfrm>
          <a:prstGeom prst="rect">
            <a:avLst/>
          </a:prstGeom>
          <a:noFill/>
        </p:spPr>
        <p:txBody>
          <a:bodyPr wrap="none" rtlCol="0">
            <a:spAutoFit/>
          </a:bodyPr>
          <a:lstStyle/>
          <a:p>
            <a:r>
              <a:rPr lang="en-US" sz="2400" dirty="0">
                <a:solidFill>
                  <a:srgbClr val="FFC000"/>
                </a:solidFill>
                <a:latin typeface="Arial" panose="020B0604020202020204" pitchFamily="34" charset="0"/>
                <a:cs typeface="Arial" panose="020B0604020202020204" pitchFamily="34" charset="0"/>
              </a:rPr>
              <a:t>6</a:t>
            </a:r>
          </a:p>
        </p:txBody>
      </p:sp>
      <p:sp>
        <p:nvSpPr>
          <p:cNvPr id="15" name="TextBox 14">
            <a:extLst>
              <a:ext uri="{FF2B5EF4-FFF2-40B4-BE49-F238E27FC236}">
                <a16:creationId xmlns:a16="http://schemas.microsoft.com/office/drawing/2014/main" id="{32333A57-09F9-ED4C-9218-5A3A5D4AD542}"/>
              </a:ext>
            </a:extLst>
          </p:cNvPr>
          <p:cNvSpPr txBox="1"/>
          <p:nvPr/>
        </p:nvSpPr>
        <p:spPr>
          <a:xfrm>
            <a:off x="2423122" y="2481861"/>
            <a:ext cx="356188"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7</a:t>
            </a:r>
          </a:p>
        </p:txBody>
      </p:sp>
      <p:sp>
        <p:nvSpPr>
          <p:cNvPr id="16" name="TextBox 15">
            <a:extLst>
              <a:ext uri="{FF2B5EF4-FFF2-40B4-BE49-F238E27FC236}">
                <a16:creationId xmlns:a16="http://schemas.microsoft.com/office/drawing/2014/main" id="{BDCA3A9B-8142-1D47-90D7-EC81800AC4C8}"/>
              </a:ext>
            </a:extLst>
          </p:cNvPr>
          <p:cNvSpPr txBox="1"/>
          <p:nvPr/>
        </p:nvSpPr>
        <p:spPr>
          <a:xfrm>
            <a:off x="2778956" y="1316539"/>
            <a:ext cx="356188" cy="461665"/>
          </a:xfrm>
          <a:prstGeom prst="rect">
            <a:avLst/>
          </a:prstGeom>
          <a:noFill/>
        </p:spPr>
        <p:txBody>
          <a:bodyPr wrap="none" rtlCol="0">
            <a:spAutoFit/>
          </a:bodyPr>
          <a:lstStyle/>
          <a:p>
            <a:r>
              <a:rPr lang="en-US" sz="2400" dirty="0">
                <a:solidFill>
                  <a:srgbClr val="7030A0"/>
                </a:solidFill>
                <a:latin typeface="Arial" panose="020B0604020202020204" pitchFamily="34" charset="0"/>
                <a:cs typeface="Arial" panose="020B0604020202020204" pitchFamily="34" charset="0"/>
              </a:rPr>
              <a:t>8</a:t>
            </a:r>
          </a:p>
        </p:txBody>
      </p:sp>
      <p:sp>
        <p:nvSpPr>
          <p:cNvPr id="17" name="Rectangle 16">
            <a:extLst>
              <a:ext uri="{FF2B5EF4-FFF2-40B4-BE49-F238E27FC236}">
                <a16:creationId xmlns:a16="http://schemas.microsoft.com/office/drawing/2014/main" id="{136B707E-7393-E24F-8664-80F94ECEC88B}"/>
              </a:ext>
            </a:extLst>
          </p:cNvPr>
          <p:cNvSpPr/>
          <p:nvPr/>
        </p:nvSpPr>
        <p:spPr>
          <a:xfrm>
            <a:off x="5089771" y="713635"/>
            <a:ext cx="3430107" cy="707886"/>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Plug n play based Automation.</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Service Orchestration beyond scripting.</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Multi Vendor capability</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Technology capability – SDN/NFV/SDWAN</a:t>
            </a:r>
          </a:p>
        </p:txBody>
      </p:sp>
      <p:sp>
        <p:nvSpPr>
          <p:cNvPr id="18" name="Rectangle 17">
            <a:extLst>
              <a:ext uri="{FF2B5EF4-FFF2-40B4-BE49-F238E27FC236}">
                <a16:creationId xmlns:a16="http://schemas.microsoft.com/office/drawing/2014/main" id="{95BC9494-4199-4446-993B-337AAB4D4D61}"/>
              </a:ext>
            </a:extLst>
          </p:cNvPr>
          <p:cNvSpPr/>
          <p:nvPr/>
        </p:nvSpPr>
        <p:spPr>
          <a:xfrm>
            <a:off x="6126995" y="1511203"/>
            <a:ext cx="2888626" cy="861774"/>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Reconciliation &amp; data integrity</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Inventory management.</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Service Relationships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Varied Telemetry – SNMP/Log/Flow/NETCONF/REST</a:t>
            </a:r>
          </a:p>
        </p:txBody>
      </p:sp>
      <p:sp>
        <p:nvSpPr>
          <p:cNvPr id="19" name="Rectangle 18">
            <a:extLst>
              <a:ext uri="{FF2B5EF4-FFF2-40B4-BE49-F238E27FC236}">
                <a16:creationId xmlns:a16="http://schemas.microsoft.com/office/drawing/2014/main" id="{7EABEB07-9FE9-AA43-A1A8-EB5C4F6DCE0B}"/>
              </a:ext>
            </a:extLst>
          </p:cNvPr>
          <p:cNvSpPr/>
          <p:nvPr/>
        </p:nvSpPr>
        <p:spPr>
          <a:xfrm>
            <a:off x="6516216" y="2443056"/>
            <a:ext cx="2518233" cy="707886"/>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Alarm &amp; Event correlation</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Contextual relationships – App, Infra &amp; User.</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Real time views.</a:t>
            </a:r>
          </a:p>
        </p:txBody>
      </p:sp>
      <p:sp>
        <p:nvSpPr>
          <p:cNvPr id="20" name="Rectangle 19">
            <a:extLst>
              <a:ext uri="{FF2B5EF4-FFF2-40B4-BE49-F238E27FC236}">
                <a16:creationId xmlns:a16="http://schemas.microsoft.com/office/drawing/2014/main" id="{55A4E95B-508F-CD4B-8A7F-FB635CD0037A}"/>
              </a:ext>
            </a:extLst>
          </p:cNvPr>
          <p:cNvSpPr/>
          <p:nvPr/>
        </p:nvSpPr>
        <p:spPr>
          <a:xfrm>
            <a:off x="6168567" y="3727772"/>
            <a:ext cx="2518233" cy="861774"/>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Proactive &amp; Predictive Ops.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Baseline processes.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Continual improvement processes – improve MTBF metrics.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Analytics for automation and planning.</a:t>
            </a:r>
          </a:p>
        </p:txBody>
      </p:sp>
      <p:sp>
        <p:nvSpPr>
          <p:cNvPr id="21" name="Rectangle 20">
            <a:extLst>
              <a:ext uri="{FF2B5EF4-FFF2-40B4-BE49-F238E27FC236}">
                <a16:creationId xmlns:a16="http://schemas.microsoft.com/office/drawing/2014/main" id="{146A1964-5084-E142-8EAC-178567E399C4}"/>
              </a:ext>
            </a:extLst>
          </p:cNvPr>
          <p:cNvSpPr/>
          <p:nvPr/>
        </p:nvSpPr>
        <p:spPr>
          <a:xfrm>
            <a:off x="2267681" y="4193654"/>
            <a:ext cx="2742714" cy="861774"/>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Deep visibility.</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Root cause analysis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Skilled people &amp; KB.</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Documentation</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Standardization</a:t>
            </a:r>
          </a:p>
        </p:txBody>
      </p:sp>
      <p:sp>
        <p:nvSpPr>
          <p:cNvPr id="23" name="Rectangle 22">
            <a:extLst>
              <a:ext uri="{FF2B5EF4-FFF2-40B4-BE49-F238E27FC236}">
                <a16:creationId xmlns:a16="http://schemas.microsoft.com/office/drawing/2014/main" id="{9E295337-2F6D-C949-8233-9876897ED3C8}"/>
              </a:ext>
            </a:extLst>
          </p:cNvPr>
          <p:cNvSpPr/>
          <p:nvPr/>
        </p:nvSpPr>
        <p:spPr>
          <a:xfrm>
            <a:off x="399602" y="3373747"/>
            <a:ext cx="2742714" cy="861774"/>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Data unification</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Run book automation.</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Metrics – MTTI,MTTK,MTTF, MTTV</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Skilled people &amp; KB.</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Auto-remediation</a:t>
            </a:r>
          </a:p>
        </p:txBody>
      </p:sp>
      <p:sp>
        <p:nvSpPr>
          <p:cNvPr id="24" name="Rectangle 23">
            <a:extLst>
              <a:ext uri="{FF2B5EF4-FFF2-40B4-BE49-F238E27FC236}">
                <a16:creationId xmlns:a16="http://schemas.microsoft.com/office/drawing/2014/main" id="{7E871839-992D-F04D-9ED8-0DA67452303A}"/>
              </a:ext>
            </a:extLst>
          </p:cNvPr>
          <p:cNvSpPr/>
          <p:nvPr/>
        </p:nvSpPr>
        <p:spPr>
          <a:xfrm>
            <a:off x="181917" y="2421287"/>
            <a:ext cx="2742714" cy="553998"/>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Policy based management.</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Auto discovery of compliance</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Audit and correction.</a:t>
            </a:r>
          </a:p>
        </p:txBody>
      </p:sp>
      <p:sp>
        <p:nvSpPr>
          <p:cNvPr id="25" name="Rectangle 24">
            <a:extLst>
              <a:ext uri="{FF2B5EF4-FFF2-40B4-BE49-F238E27FC236}">
                <a16:creationId xmlns:a16="http://schemas.microsoft.com/office/drawing/2014/main" id="{E7211D4B-D3D5-9A4F-93EC-D4689360CD28}"/>
              </a:ext>
            </a:extLst>
          </p:cNvPr>
          <p:cNvSpPr/>
          <p:nvPr/>
        </p:nvSpPr>
        <p:spPr>
          <a:xfrm>
            <a:off x="512430" y="868345"/>
            <a:ext cx="2742714" cy="861774"/>
          </a:xfrm>
          <a:prstGeom prst="rect">
            <a:avLst/>
          </a:prstGeom>
        </p:spPr>
        <p:txBody>
          <a:bodyPr wrap="square">
            <a:spAutoFit/>
          </a:bodyPr>
          <a:lstStyle/>
          <a:p>
            <a:pPr marL="108000" indent="-108000">
              <a:buFont typeface="Wingdings" panose="05000000000000000000" pitchFamily="2" charset="2"/>
              <a:buChar char="§"/>
            </a:pPr>
            <a:r>
              <a:rPr lang="en-US" sz="1000" dirty="0">
                <a:solidFill>
                  <a:srgbClr val="595959"/>
                </a:solidFill>
                <a:cs typeface="Arial" panose="020B0604020202020204" pitchFamily="34" charset="0"/>
              </a:rPr>
              <a:t>Data driven design through COE.</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POC and Pilot.</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Network continuity– EOL &amp; EOC.</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Harvest Knowledge to rules.</a:t>
            </a:r>
          </a:p>
          <a:p>
            <a:pPr marL="108000" indent="-108000">
              <a:buFont typeface="Wingdings" panose="05000000000000000000" pitchFamily="2" charset="2"/>
              <a:buChar char="§"/>
            </a:pPr>
            <a:r>
              <a:rPr lang="en-US" sz="1000" dirty="0">
                <a:solidFill>
                  <a:srgbClr val="595959"/>
                </a:solidFill>
                <a:cs typeface="Arial" panose="020B0604020202020204" pitchFamily="34" charset="0"/>
              </a:rPr>
              <a:t>Rules to policy automation.</a:t>
            </a:r>
          </a:p>
        </p:txBody>
      </p:sp>
    </p:spTree>
    <p:extLst>
      <p:ext uri="{BB962C8B-B14F-4D97-AF65-F5344CB8AC3E}">
        <p14:creationId xmlns:p14="http://schemas.microsoft.com/office/powerpoint/2010/main" val="363224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a:t>Managed Service scope</a:t>
            </a:r>
          </a:p>
        </p:txBody>
      </p:sp>
      <p:graphicFrame>
        <p:nvGraphicFramePr>
          <p:cNvPr id="14" name="Table 13"/>
          <p:cNvGraphicFramePr>
            <a:graphicFrameLocks noGrp="1"/>
          </p:cNvGraphicFramePr>
          <p:nvPr>
            <p:extLst>
              <p:ext uri="{D42A27DB-BD31-4B8C-83A1-F6EECF244321}">
                <p14:modId xmlns:p14="http://schemas.microsoft.com/office/powerpoint/2010/main" val="3455073819"/>
              </p:ext>
            </p:extLst>
          </p:nvPr>
        </p:nvGraphicFramePr>
        <p:xfrm>
          <a:off x="328315" y="1446374"/>
          <a:ext cx="2659509" cy="3141600"/>
        </p:xfrm>
        <a:graphic>
          <a:graphicData uri="http://schemas.openxmlformats.org/drawingml/2006/table">
            <a:tbl>
              <a:tblPr>
                <a:tableStyleId>{5C22544A-7EE6-4342-B048-85BDC9FD1C3A}</a:tableStyleId>
              </a:tblPr>
              <a:tblGrid>
                <a:gridCol w="1914469">
                  <a:extLst>
                    <a:ext uri="{9D8B030D-6E8A-4147-A177-3AD203B41FA5}">
                      <a16:colId xmlns:a16="http://schemas.microsoft.com/office/drawing/2014/main" val="20000"/>
                    </a:ext>
                  </a:extLst>
                </a:gridCol>
                <a:gridCol w="745040">
                  <a:extLst>
                    <a:ext uri="{9D8B030D-6E8A-4147-A177-3AD203B41FA5}">
                      <a16:colId xmlns:a16="http://schemas.microsoft.com/office/drawing/2014/main" val="20001"/>
                    </a:ext>
                  </a:extLst>
                </a:gridCol>
              </a:tblGrid>
              <a:tr h="0">
                <a:tc>
                  <a:txBody>
                    <a:bodyPr/>
                    <a:lstStyle/>
                    <a:p>
                      <a:pPr algn="l" fontAlgn="b"/>
                      <a:r>
                        <a:rPr lang="en-US" sz="1000" b="1" u="none" strike="noStrike" dirty="0">
                          <a:solidFill>
                            <a:schemeClr val="bg1"/>
                          </a:solidFill>
                          <a:effectLst/>
                          <a:latin typeface="+mn-lt"/>
                          <a:cs typeface="Arial" panose="020B0604020202020204" pitchFamily="34" charset="0"/>
                        </a:rPr>
                        <a:t>Type</a:t>
                      </a:r>
                      <a:endParaRPr lang="en-US" sz="1000" b="1" i="0" u="none" strike="noStrike" dirty="0">
                        <a:solidFill>
                          <a:schemeClr val="bg1"/>
                        </a:solidFill>
                        <a:effectLst/>
                        <a:latin typeface="+mn-lt"/>
                        <a:cs typeface="Arial" panose="020B0604020202020204" pitchFamily="34" charset="0"/>
                      </a:endParaRPr>
                    </a:p>
                  </a:txBody>
                  <a:tcPr marL="45720" marR="45720" marT="36000" marB="3600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fontAlgn="b"/>
                      <a:r>
                        <a:rPr lang="en-US" sz="1000" b="1" u="none" strike="noStrike" dirty="0">
                          <a:solidFill>
                            <a:schemeClr val="bg1"/>
                          </a:solidFill>
                          <a:effectLst/>
                          <a:latin typeface="+mn-lt"/>
                          <a:cs typeface="Arial" panose="020B0604020202020204" pitchFamily="34" charset="0"/>
                        </a:rPr>
                        <a:t>Count</a:t>
                      </a:r>
                      <a:endParaRPr lang="en-US" sz="1000" b="1" i="0" u="none" strike="noStrike" dirty="0">
                        <a:solidFill>
                          <a:schemeClr val="bg1"/>
                        </a:solidFill>
                        <a:effectLst/>
                        <a:latin typeface="+mn-lt"/>
                        <a:cs typeface="Arial" panose="020B0604020202020204" pitchFamily="34" charset="0"/>
                      </a:endParaRPr>
                    </a:p>
                  </a:txBody>
                  <a:tcPr marL="45720" marR="45720" marT="36000" marB="3600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algn="l" fontAlgn="b"/>
                      <a:r>
                        <a:rPr lang="en-US" sz="1000" u="none" strike="noStrike" dirty="0">
                          <a:effectLst/>
                          <a:latin typeface="+mn-lt"/>
                          <a:cs typeface="Arial" panose="020B0604020202020204" pitchFamily="34" charset="0"/>
                        </a:rPr>
                        <a:t>MPLS Links </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207</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l" fontAlgn="b"/>
                      <a:r>
                        <a:rPr lang="en-US" sz="1000" u="none" strike="noStrike">
                          <a:effectLst/>
                          <a:latin typeface="+mn-lt"/>
                          <a:cs typeface="Arial" panose="020B0604020202020204" pitchFamily="34" charset="0"/>
                        </a:rPr>
                        <a:t>Internet Links </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4</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l" fontAlgn="b"/>
                      <a:r>
                        <a:rPr lang="en-US" sz="1000" u="none" strike="noStrike" dirty="0">
                          <a:effectLst/>
                          <a:latin typeface="+mn-lt"/>
                          <a:cs typeface="Arial" panose="020B0604020202020204" pitchFamily="34" charset="0"/>
                        </a:rPr>
                        <a:t>Cloud Links </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l" fontAlgn="b"/>
                      <a:r>
                        <a:rPr lang="en-US" sz="1000" u="none" strike="noStrike" dirty="0">
                          <a:effectLst/>
                          <a:latin typeface="+mn-lt"/>
                          <a:cs typeface="Arial" panose="020B0604020202020204" pitchFamily="34" charset="0"/>
                        </a:rPr>
                        <a:t>Core Switch</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18</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l" fontAlgn="b"/>
                      <a:r>
                        <a:rPr lang="en-US" sz="1000" u="none" strike="noStrike">
                          <a:effectLst/>
                          <a:latin typeface="+mn-lt"/>
                          <a:cs typeface="Arial" panose="020B0604020202020204" pitchFamily="34" charset="0"/>
                        </a:rPr>
                        <a:t>Firewall</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5</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l" fontAlgn="b"/>
                      <a:r>
                        <a:rPr lang="en-US" sz="1000" u="none" strike="noStrike">
                          <a:effectLst/>
                          <a:latin typeface="+mn-lt"/>
                          <a:cs typeface="Arial" panose="020B0604020202020204" pitchFamily="34" charset="0"/>
                        </a:rPr>
                        <a:t>Router</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64</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l" fontAlgn="b"/>
                      <a:r>
                        <a:rPr lang="en-US" sz="1000" u="none" strike="noStrike" dirty="0">
                          <a:effectLst/>
                          <a:latin typeface="+mn-lt"/>
                          <a:cs typeface="Arial" panose="020B0604020202020204" pitchFamily="34" charset="0"/>
                        </a:rPr>
                        <a:t>Switch</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4181</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algn="l" fontAlgn="b"/>
                      <a:r>
                        <a:rPr lang="en-US" sz="1000" u="none" strike="noStrike" dirty="0">
                          <a:effectLst/>
                          <a:latin typeface="+mn-lt"/>
                          <a:cs typeface="Arial" panose="020B0604020202020204" pitchFamily="34" charset="0"/>
                        </a:rPr>
                        <a:t>Identity Service Engine</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0">
                <a:tc>
                  <a:txBody>
                    <a:bodyPr/>
                    <a:lstStyle/>
                    <a:p>
                      <a:pPr algn="l" fontAlgn="b"/>
                      <a:r>
                        <a:rPr lang="en-US" sz="1000" u="none" strike="noStrike">
                          <a:effectLst/>
                          <a:latin typeface="+mn-lt"/>
                          <a:cs typeface="Arial" panose="020B0604020202020204" pitchFamily="34" charset="0"/>
                        </a:rPr>
                        <a:t>KVM Switch</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162</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0">
                <a:tc>
                  <a:txBody>
                    <a:bodyPr/>
                    <a:lstStyle/>
                    <a:p>
                      <a:pPr algn="l" fontAlgn="b"/>
                      <a:r>
                        <a:rPr lang="en-US" sz="1000" u="none" strike="noStrike" dirty="0">
                          <a:effectLst/>
                          <a:latin typeface="+mn-lt"/>
                          <a:cs typeface="Arial" panose="020B0604020202020204" pitchFamily="34" charset="0"/>
                        </a:rPr>
                        <a:t>Collaboration Devices</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effectLst/>
                          <a:latin typeface="+mn-lt"/>
                          <a:cs typeface="Arial" panose="020B0604020202020204" pitchFamily="34" charset="0"/>
                        </a:rPr>
                        <a:t>190</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0">
                <a:tc>
                  <a:txBody>
                    <a:bodyPr/>
                    <a:lstStyle/>
                    <a:p>
                      <a:pPr algn="l" fontAlgn="b"/>
                      <a:r>
                        <a:rPr lang="en-US" sz="1000" u="none" strike="noStrike" dirty="0">
                          <a:effectLst/>
                          <a:latin typeface="+mn-lt"/>
                          <a:cs typeface="Arial" panose="020B0604020202020204" pitchFamily="34" charset="0"/>
                        </a:rPr>
                        <a:t>Wireless Access Point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1964</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0">
                <a:tc>
                  <a:txBody>
                    <a:bodyPr/>
                    <a:lstStyle/>
                    <a:p>
                      <a:pPr algn="l" fontAlgn="b"/>
                      <a:r>
                        <a:rPr lang="en-US" sz="1000" u="none" strike="noStrike">
                          <a:effectLst/>
                          <a:latin typeface="+mn-lt"/>
                          <a:cs typeface="Arial" panose="020B0604020202020204" pitchFamily="34" charset="0"/>
                        </a:rPr>
                        <a:t>Wireless LAN Controller</a:t>
                      </a:r>
                      <a:endParaRPr lang="en-US" sz="1000" b="0" i="0" u="none" strike="noStrike">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6</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0">
                <a:tc>
                  <a:txBody>
                    <a:bodyPr/>
                    <a:lstStyle/>
                    <a:p>
                      <a:pPr algn="l" fontAlgn="b"/>
                      <a:r>
                        <a:rPr lang="en-US" sz="1000" u="none" strike="noStrike" dirty="0">
                          <a:effectLst/>
                          <a:latin typeface="+mn-lt"/>
                          <a:cs typeface="Arial" panose="020B0604020202020204" pitchFamily="34" charset="0"/>
                        </a:rPr>
                        <a:t>Outdoor Wireless Active Unit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102</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76865414"/>
              </p:ext>
            </p:extLst>
          </p:nvPr>
        </p:nvGraphicFramePr>
        <p:xfrm>
          <a:off x="3098557" y="1446374"/>
          <a:ext cx="3136900" cy="3141597"/>
        </p:xfrm>
        <a:graphic>
          <a:graphicData uri="http://schemas.openxmlformats.org/drawingml/2006/table">
            <a:tbl>
              <a:tblPr>
                <a:tableStyleId>{5C22544A-7EE6-4342-B048-85BDC9FD1C3A}</a:tableStyleId>
              </a:tblPr>
              <a:tblGrid>
                <a:gridCol w="3136900">
                  <a:extLst>
                    <a:ext uri="{9D8B030D-6E8A-4147-A177-3AD203B41FA5}">
                      <a16:colId xmlns:a16="http://schemas.microsoft.com/office/drawing/2014/main" val="20000"/>
                    </a:ext>
                  </a:extLst>
                </a:gridCol>
              </a:tblGrid>
              <a:tr h="279057">
                <a:tc>
                  <a:txBody>
                    <a:bodyPr/>
                    <a:lstStyle/>
                    <a:p>
                      <a:pPr algn="l" fontAlgn="b"/>
                      <a:r>
                        <a:rPr lang="en-US" sz="1000" u="none" strike="noStrike" dirty="0">
                          <a:effectLst/>
                          <a:latin typeface="+mn-lt"/>
                          <a:cs typeface="Arial" panose="020B0604020202020204" pitchFamily="34" charset="0"/>
                        </a:rPr>
                        <a:t>Proactive Monitoring of </a:t>
                      </a:r>
                      <a:r>
                        <a:rPr lang="en-US" sz="1000" u="none" strike="noStrike" dirty="0" err="1">
                          <a:effectLst/>
                          <a:latin typeface="+mn-lt"/>
                          <a:cs typeface="Arial" panose="020B0604020202020204" pitchFamily="34" charset="0"/>
                        </a:rPr>
                        <a:t>WAN,LAN</a:t>
                      </a:r>
                      <a:r>
                        <a:rPr lang="en-US" sz="1000" u="none" strike="noStrike" dirty="0">
                          <a:effectLst/>
                          <a:latin typeface="+mn-lt"/>
                          <a:cs typeface="Arial" panose="020B0604020202020204" pitchFamily="34" charset="0"/>
                        </a:rPr>
                        <a:t> &amp; WLAN</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38545">
                <a:tc>
                  <a:txBody>
                    <a:bodyPr/>
                    <a:lstStyle/>
                    <a:p>
                      <a:pPr algn="l" fontAlgn="b"/>
                      <a:r>
                        <a:rPr lang="en-US" sz="1000" u="none" strike="noStrike" dirty="0">
                          <a:effectLst/>
                          <a:latin typeface="+mn-lt"/>
                          <a:cs typeface="Arial" panose="020B0604020202020204" pitchFamily="34" charset="0"/>
                        </a:rPr>
                        <a:t>Monitor Performance &amp; Resolve network problems.</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8545">
                <a:tc>
                  <a:txBody>
                    <a:bodyPr/>
                    <a:lstStyle/>
                    <a:p>
                      <a:pPr algn="l" fontAlgn="b"/>
                      <a:r>
                        <a:rPr lang="en-US" sz="1000" u="none" strike="noStrike" dirty="0">
                          <a:effectLst/>
                          <a:latin typeface="+mn-lt"/>
                          <a:cs typeface="Arial" panose="020B0604020202020204" pitchFamily="34" charset="0"/>
                        </a:rPr>
                        <a:t>Real time alerting</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8545">
                <a:tc>
                  <a:txBody>
                    <a:bodyPr/>
                    <a:lstStyle/>
                    <a:p>
                      <a:pPr algn="l" fontAlgn="b"/>
                      <a:r>
                        <a:rPr lang="en-US" sz="1000" u="none" strike="noStrike" dirty="0">
                          <a:effectLst/>
                          <a:latin typeface="+mn-lt"/>
                          <a:cs typeface="Arial" panose="020B0604020202020204" pitchFamily="34" charset="0"/>
                        </a:rPr>
                        <a:t>Triage &amp; Trouble shooting</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8545">
                <a:tc>
                  <a:txBody>
                    <a:bodyPr/>
                    <a:lstStyle/>
                    <a:p>
                      <a:pPr algn="l" fontAlgn="b"/>
                      <a:r>
                        <a:rPr lang="en-US" sz="1000" u="none" strike="noStrike" dirty="0">
                          <a:effectLst/>
                          <a:latin typeface="+mn-lt"/>
                          <a:cs typeface="Arial" panose="020B0604020202020204" pitchFamily="34" charset="0"/>
                        </a:rPr>
                        <a:t>Correlation of network event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8545">
                <a:tc>
                  <a:txBody>
                    <a:bodyPr/>
                    <a:lstStyle/>
                    <a:p>
                      <a:pPr algn="l" fontAlgn="b"/>
                      <a:r>
                        <a:rPr lang="en-US" sz="1000" u="none" strike="noStrike" dirty="0">
                          <a:effectLst/>
                          <a:latin typeface="+mn-lt"/>
                          <a:cs typeface="Arial" panose="020B0604020202020204" pitchFamily="34" charset="0"/>
                        </a:rPr>
                        <a:t>Inventory management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8545">
                <a:tc>
                  <a:txBody>
                    <a:bodyPr/>
                    <a:lstStyle/>
                    <a:p>
                      <a:pPr algn="l" fontAlgn="b"/>
                      <a:r>
                        <a:rPr lang="en-US" sz="1000" u="none" strike="noStrike" dirty="0">
                          <a:effectLst/>
                          <a:latin typeface="+mn-lt"/>
                          <a:cs typeface="Arial" panose="020B0604020202020204" pitchFamily="34" charset="0"/>
                        </a:rPr>
                        <a:t>Network configuration and change Management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38545">
                <a:tc>
                  <a:txBody>
                    <a:bodyPr/>
                    <a:lstStyle/>
                    <a:p>
                      <a:pPr algn="l" fontAlgn="b"/>
                      <a:r>
                        <a:rPr lang="en-US" sz="1000" u="none" strike="noStrike" dirty="0">
                          <a:effectLst/>
                          <a:latin typeface="+mn-lt"/>
                          <a:cs typeface="Arial" panose="020B0604020202020204" pitchFamily="34" charset="0"/>
                        </a:rPr>
                        <a:t>Capacity and Availability management</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8545">
                <a:tc>
                  <a:txBody>
                    <a:bodyPr/>
                    <a:lstStyle/>
                    <a:p>
                      <a:pPr algn="l" fontAlgn="b"/>
                      <a:r>
                        <a:rPr lang="en-US" sz="1000" u="none" strike="noStrike" dirty="0">
                          <a:effectLst/>
                          <a:latin typeface="+mn-lt"/>
                          <a:cs typeface="Arial" panose="020B0604020202020204" pitchFamily="34" charset="0"/>
                        </a:rPr>
                        <a:t>Change, Incident and Problem records.</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8545">
                <a:tc>
                  <a:txBody>
                    <a:bodyPr/>
                    <a:lstStyle/>
                    <a:p>
                      <a:pPr algn="l" fontAlgn="b"/>
                      <a:r>
                        <a:rPr lang="en-US" sz="1000" u="none" strike="noStrike" dirty="0">
                          <a:effectLst/>
                          <a:latin typeface="+mn-lt"/>
                          <a:cs typeface="Arial" panose="020B0604020202020204" pitchFamily="34" charset="0"/>
                        </a:rPr>
                        <a:t>Chronic alarms</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38545">
                <a:tc>
                  <a:txBody>
                    <a:bodyPr/>
                    <a:lstStyle/>
                    <a:p>
                      <a:pPr algn="l" fontAlgn="b"/>
                      <a:r>
                        <a:rPr lang="en-US" sz="1000" u="none" strike="noStrike" dirty="0">
                          <a:effectLst/>
                          <a:latin typeface="+mn-lt"/>
                          <a:cs typeface="Arial" panose="020B0604020202020204" pitchFamily="34" charset="0"/>
                        </a:rPr>
                        <a:t>Application based monitoring (Performance)</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38545">
                <a:tc>
                  <a:txBody>
                    <a:bodyPr/>
                    <a:lstStyle/>
                    <a:p>
                      <a:pPr algn="l" fontAlgn="b"/>
                      <a:r>
                        <a:rPr lang="en-US" sz="1000" u="none" strike="noStrike" dirty="0">
                          <a:effectLst/>
                          <a:latin typeface="+mn-lt"/>
                          <a:cs typeface="Arial" panose="020B0604020202020204" pitchFamily="34" charset="0"/>
                        </a:rPr>
                        <a:t>Management reporting dashboard</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38545">
                <a:tc>
                  <a:txBody>
                    <a:bodyPr/>
                    <a:lstStyle/>
                    <a:p>
                      <a:pPr algn="l" fontAlgn="b"/>
                      <a:r>
                        <a:rPr lang="en-US" sz="1000" u="none" strike="noStrike" dirty="0">
                          <a:effectLst/>
                          <a:latin typeface="+mn-lt"/>
                          <a:cs typeface="Arial" panose="020B0604020202020204" pitchFamily="34" charset="0"/>
                        </a:rPr>
                        <a:t>Provide monitoring feeds and reports to </a:t>
                      </a:r>
                      <a:r>
                        <a:rPr lang="en-US" sz="1000" u="none" strike="noStrike" dirty="0" err="1">
                          <a:effectLst/>
                          <a:latin typeface="+mn-lt"/>
                          <a:cs typeface="Arial" panose="020B0604020202020204" pitchFamily="34" charset="0"/>
                        </a:rPr>
                        <a:t>TSL</a:t>
                      </a:r>
                      <a:endParaRPr lang="en-US" sz="1000" b="0" i="0" u="none" strike="noStrike" dirty="0">
                        <a:solidFill>
                          <a:srgbClr val="000000"/>
                        </a:solidFill>
                        <a:effectLst/>
                        <a:latin typeface="+mn-lt"/>
                        <a:cs typeface="Arial" panose="020B0604020202020204" pitchFamily="34" charset="0"/>
                      </a:endParaRPr>
                    </a:p>
                  </a:txBody>
                  <a:tcPr marL="45720" marR="45720" marT="36000" marB="3600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03851067"/>
              </p:ext>
            </p:extLst>
          </p:nvPr>
        </p:nvGraphicFramePr>
        <p:xfrm>
          <a:off x="6346190" y="1446374"/>
          <a:ext cx="2489200" cy="2070330"/>
        </p:xfrm>
        <a:graphic>
          <a:graphicData uri="http://schemas.openxmlformats.org/drawingml/2006/table">
            <a:tbl>
              <a:tblPr>
                <a:tableStyleId>{5C22544A-7EE6-4342-B048-85BDC9FD1C3A}</a:tableStyleId>
              </a:tblPr>
              <a:tblGrid>
                <a:gridCol w="1435100">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tblGrid>
              <a:tr h="262899">
                <a:tc>
                  <a:txBody>
                    <a:bodyPr/>
                    <a:lstStyle/>
                    <a:p>
                      <a:pPr algn="l" fontAlgn="b"/>
                      <a:r>
                        <a:rPr lang="en-US" sz="1000" u="none" strike="noStrike" dirty="0">
                          <a:effectLst/>
                          <a:latin typeface="+mn-lt"/>
                          <a:cs typeface="Arial" panose="020B0604020202020204" pitchFamily="34" charset="0"/>
                        </a:rPr>
                        <a:t>NOC Uptime</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99.99%</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62899">
                <a:tc>
                  <a:txBody>
                    <a:bodyPr/>
                    <a:lstStyle/>
                    <a:p>
                      <a:pPr algn="l" fontAlgn="b"/>
                      <a:r>
                        <a:rPr lang="en-US" sz="1000" u="none" strike="noStrike" dirty="0">
                          <a:effectLst/>
                          <a:latin typeface="+mn-lt"/>
                          <a:cs typeface="Arial" panose="020B0604020202020204" pitchFamily="34" charset="0"/>
                        </a:rPr>
                        <a:t>NOC Availability</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24*7*365</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7211">
                <a:tc>
                  <a:txBody>
                    <a:bodyPr/>
                    <a:lstStyle/>
                    <a:p>
                      <a:pPr algn="l" fontAlgn="b"/>
                      <a:r>
                        <a:rPr lang="en-US" sz="1000" u="none" strike="noStrike" dirty="0">
                          <a:effectLst/>
                          <a:latin typeface="+mn-lt"/>
                          <a:cs typeface="Arial" panose="020B0604020202020204" pitchFamily="34" charset="0"/>
                        </a:rPr>
                        <a:t>Response Time for any request</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Immediate</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27211">
                <a:tc>
                  <a:txBody>
                    <a:bodyPr/>
                    <a:lstStyle/>
                    <a:p>
                      <a:pPr algn="l" fontAlgn="b"/>
                      <a:r>
                        <a:rPr lang="en-US" sz="1000" u="none" strike="noStrike" dirty="0">
                          <a:effectLst/>
                          <a:latin typeface="+mn-lt"/>
                          <a:cs typeface="Arial" panose="020B0604020202020204" pitchFamily="34" charset="0"/>
                        </a:rPr>
                        <a:t>MTTR  for any request</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15 mins to 2 </a:t>
                      </a:r>
                      <a:r>
                        <a:rPr lang="en-US" sz="1000" u="none" strike="noStrike" dirty="0" err="1">
                          <a:effectLst/>
                          <a:latin typeface="+mn-lt"/>
                          <a:cs typeface="Arial" panose="020B0604020202020204" pitchFamily="34" charset="0"/>
                        </a:rPr>
                        <a:t>Hrs</a:t>
                      </a:r>
                      <a:br>
                        <a:rPr lang="en-US" sz="1000" u="none" strike="noStrike" dirty="0">
                          <a:effectLst/>
                          <a:latin typeface="+mn-lt"/>
                          <a:cs typeface="Arial" panose="020B0604020202020204" pitchFamily="34" charset="0"/>
                        </a:rPr>
                      </a:b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62899">
                <a:tc>
                  <a:txBody>
                    <a:bodyPr/>
                    <a:lstStyle/>
                    <a:p>
                      <a:pPr algn="l" fontAlgn="b"/>
                      <a:r>
                        <a:rPr lang="en-US" sz="1000" u="none" strike="noStrike" dirty="0">
                          <a:effectLst/>
                          <a:latin typeface="+mn-lt"/>
                          <a:cs typeface="Arial" panose="020B0604020202020204" pitchFamily="34" charset="0"/>
                        </a:rPr>
                        <a:t>MTTR  for any Incident</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15 mins to 8 </a:t>
                      </a:r>
                      <a:r>
                        <a:rPr lang="en-US" sz="1000" u="none" strike="noStrike" dirty="0" err="1">
                          <a:effectLst/>
                          <a:latin typeface="+mn-lt"/>
                          <a:cs typeface="Arial" panose="020B0604020202020204" pitchFamily="34" charset="0"/>
                        </a:rPr>
                        <a:t>Hrs</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27211">
                <a:tc>
                  <a:txBody>
                    <a:bodyPr/>
                    <a:lstStyle/>
                    <a:p>
                      <a:pPr algn="l" fontAlgn="b"/>
                      <a:r>
                        <a:rPr lang="en-US" sz="1000" u="none" strike="noStrike" dirty="0">
                          <a:effectLst/>
                          <a:latin typeface="+mn-lt"/>
                          <a:cs typeface="Arial" panose="020B0604020202020204" pitchFamily="34" charset="0"/>
                        </a:rPr>
                        <a:t>Telephonic/Email support availability</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effectLst/>
                          <a:latin typeface="+mn-lt"/>
                          <a:cs typeface="Arial" panose="020B0604020202020204" pitchFamily="34" charset="0"/>
                        </a:rPr>
                        <a:t>24*7*365</a:t>
                      </a:r>
                      <a:endParaRPr lang="en-US" sz="1000" b="0" i="0" u="none" strike="noStrike" dirty="0">
                        <a:solidFill>
                          <a:srgbClr val="000000"/>
                        </a:solidFill>
                        <a:effectLst/>
                        <a:latin typeface="+mn-lt"/>
                        <a:cs typeface="Arial" panose="020B0604020202020204" pitchFamily="34" charset="0"/>
                      </a:endParaRPr>
                    </a:p>
                  </a:txBody>
                  <a:tcPr marL="45720" marR="45720" anchor="b">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5" name="Rounded Rectangle 34">
            <a:extLst>
              <a:ext uri="{FF2B5EF4-FFF2-40B4-BE49-F238E27FC236}">
                <a16:creationId xmlns:a16="http://schemas.microsoft.com/office/drawing/2014/main" id="{3D15D8C0-A3F4-394F-8D76-89F91DC1DA15}"/>
              </a:ext>
            </a:extLst>
          </p:cNvPr>
          <p:cNvSpPr/>
          <p:nvPr/>
        </p:nvSpPr>
        <p:spPr>
          <a:xfrm>
            <a:off x="323850" y="1063010"/>
            <a:ext cx="2663974" cy="300471"/>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67614" tIns="33804" rIns="67614" bIns="33804" rtlCol="0" anchor="ctr"/>
          <a:lstStyle/>
          <a:p>
            <a:pPr marL="0" marR="0" lvl="0" indent="0" algn="ctr" defTabSz="6761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NETWORK</a:t>
            </a:r>
          </a:p>
        </p:txBody>
      </p:sp>
      <p:sp>
        <p:nvSpPr>
          <p:cNvPr id="36" name="Rounded Rectangle 35">
            <a:extLst>
              <a:ext uri="{FF2B5EF4-FFF2-40B4-BE49-F238E27FC236}">
                <a16:creationId xmlns:a16="http://schemas.microsoft.com/office/drawing/2014/main" id="{3D15D8C0-A3F4-394F-8D76-89F91DC1DA15}"/>
              </a:ext>
            </a:extLst>
          </p:cNvPr>
          <p:cNvSpPr/>
          <p:nvPr/>
        </p:nvSpPr>
        <p:spPr>
          <a:xfrm>
            <a:off x="3098557" y="1063010"/>
            <a:ext cx="3136900" cy="300471"/>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67614" tIns="33804" rIns="67614" bIns="33804" rtlCol="0" anchor="ctr"/>
          <a:lstStyle/>
          <a:p>
            <a:pPr algn="ctr" defTabSz="676134"/>
            <a:r>
              <a:rPr lang="en-US" sz="1200" b="1" kern="0" dirty="0">
                <a:solidFill>
                  <a:prstClr val="black"/>
                </a:solidFill>
                <a:latin typeface="Arial" panose="020B0604020202020204" pitchFamily="34" charset="0"/>
                <a:cs typeface="Arial" panose="020B0604020202020204" pitchFamily="34" charset="0"/>
              </a:rPr>
              <a:t>SERVICES</a:t>
            </a:r>
          </a:p>
        </p:txBody>
      </p:sp>
      <p:sp>
        <p:nvSpPr>
          <p:cNvPr id="37" name="Rounded Rectangle 36">
            <a:extLst>
              <a:ext uri="{FF2B5EF4-FFF2-40B4-BE49-F238E27FC236}">
                <a16:creationId xmlns:a16="http://schemas.microsoft.com/office/drawing/2014/main" id="{3D15D8C0-A3F4-394F-8D76-89F91DC1DA15}"/>
              </a:ext>
            </a:extLst>
          </p:cNvPr>
          <p:cNvSpPr/>
          <p:nvPr/>
        </p:nvSpPr>
        <p:spPr>
          <a:xfrm>
            <a:off x="6346190" y="1063010"/>
            <a:ext cx="2489200" cy="300471"/>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lIns="67614" tIns="33804" rIns="67614" bIns="33804" rtlCol="0" anchor="ctr"/>
          <a:lstStyle/>
          <a:p>
            <a:pPr algn="ctr" defTabSz="676134"/>
            <a:r>
              <a:rPr lang="en-US" sz="1200" b="1" kern="0" dirty="0">
                <a:solidFill>
                  <a:prstClr val="black"/>
                </a:solidFill>
                <a:latin typeface="Arial" panose="020B0604020202020204" pitchFamily="34" charset="0"/>
                <a:cs typeface="Arial" panose="020B0604020202020204" pitchFamily="34" charset="0"/>
              </a:rPr>
              <a:t>SLA</a:t>
            </a:r>
          </a:p>
        </p:txBody>
      </p:sp>
    </p:spTree>
    <p:extLst>
      <p:ext uri="{BB962C8B-B14F-4D97-AF65-F5344CB8AC3E}">
        <p14:creationId xmlns:p14="http://schemas.microsoft.com/office/powerpoint/2010/main" val="7470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524F-6430-4BE0-81A7-44A11AB8CDD4}"/>
              </a:ext>
            </a:extLst>
          </p:cNvPr>
          <p:cNvSpPr>
            <a:spLocks noGrp="1"/>
          </p:cNvSpPr>
          <p:nvPr>
            <p:ph type="title"/>
          </p:nvPr>
        </p:nvSpPr>
        <p:spPr/>
        <p:txBody>
          <a:bodyPr/>
          <a:lstStyle/>
          <a:p>
            <a:r>
              <a:rPr lang="en-IN" dirty="0"/>
              <a:t>Managed Service scope &amp; Exclusions</a:t>
            </a:r>
          </a:p>
        </p:txBody>
      </p:sp>
      <p:graphicFrame>
        <p:nvGraphicFramePr>
          <p:cNvPr id="3" name="Table 2"/>
          <p:cNvGraphicFramePr>
            <a:graphicFrameLocks noGrp="1"/>
          </p:cNvGraphicFramePr>
          <p:nvPr>
            <p:extLst>
              <p:ext uri="{D42A27DB-BD31-4B8C-83A1-F6EECF244321}">
                <p14:modId xmlns:p14="http://schemas.microsoft.com/office/powerpoint/2010/main" val="457009722"/>
              </p:ext>
            </p:extLst>
          </p:nvPr>
        </p:nvGraphicFramePr>
        <p:xfrm>
          <a:off x="324001" y="1058863"/>
          <a:ext cx="4103538" cy="3776817"/>
        </p:xfrm>
        <a:graphic>
          <a:graphicData uri="http://schemas.openxmlformats.org/drawingml/2006/table">
            <a:tbl>
              <a:tblPr>
                <a:tableStyleId>{5C22544A-7EE6-4342-B048-85BDC9FD1C3A}</a:tableStyleId>
              </a:tblPr>
              <a:tblGrid>
                <a:gridCol w="1351628">
                  <a:extLst>
                    <a:ext uri="{9D8B030D-6E8A-4147-A177-3AD203B41FA5}">
                      <a16:colId xmlns:a16="http://schemas.microsoft.com/office/drawing/2014/main" val="20000"/>
                    </a:ext>
                  </a:extLst>
                </a:gridCol>
                <a:gridCol w="501310">
                  <a:extLst>
                    <a:ext uri="{9D8B030D-6E8A-4147-A177-3AD203B41FA5}">
                      <a16:colId xmlns:a16="http://schemas.microsoft.com/office/drawing/2014/main" val="20001"/>
                    </a:ext>
                  </a:extLst>
                </a:gridCol>
                <a:gridCol w="2250600">
                  <a:extLst>
                    <a:ext uri="{9D8B030D-6E8A-4147-A177-3AD203B41FA5}">
                      <a16:colId xmlns:a16="http://schemas.microsoft.com/office/drawing/2014/main" val="20002"/>
                    </a:ext>
                  </a:extLst>
                </a:gridCol>
              </a:tblGrid>
              <a:tr h="131538">
                <a:tc gridSpan="3">
                  <a:txBody>
                    <a:bodyPr/>
                    <a:lstStyle/>
                    <a:p>
                      <a:pPr algn="ctr" fontAlgn="b"/>
                      <a:r>
                        <a:rPr lang="en-US" sz="800" b="1" u="none" strike="noStrike" dirty="0">
                          <a:solidFill>
                            <a:schemeClr val="bg1"/>
                          </a:solidFill>
                          <a:effectLst/>
                          <a:latin typeface="+mn-lt"/>
                          <a:cs typeface="Arial" panose="020B0604020202020204" pitchFamily="34" charset="0"/>
                        </a:rPr>
                        <a:t>WAN Scope</a:t>
                      </a:r>
                      <a:endParaRPr lang="en-US" sz="800" b="1" i="0" u="none" strike="noStrike" dirty="0">
                        <a:solidFill>
                          <a:schemeClr val="bg1"/>
                        </a:solidFill>
                        <a:effectLst/>
                        <a:latin typeface="+mn-lt"/>
                        <a:cs typeface="Arial" panose="020B0604020202020204" pitchFamily="34" charset="0"/>
                      </a:endParaRPr>
                    </a:p>
                  </a:txBody>
                  <a:tcPr marL="45720" marR="4572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1538">
                <a:tc>
                  <a:txBody>
                    <a:bodyPr/>
                    <a:lstStyle/>
                    <a:p>
                      <a:pPr algn="l" fontAlgn="b"/>
                      <a:r>
                        <a:rPr lang="en-US" sz="800" u="none" strike="noStrike" dirty="0">
                          <a:solidFill>
                            <a:srgbClr val="595959"/>
                          </a:solidFill>
                          <a:effectLst/>
                          <a:latin typeface="+mn-lt"/>
                          <a:cs typeface="Arial" panose="020B0604020202020204" pitchFamily="34" charset="0"/>
                        </a:rPr>
                        <a:t>Type</a:t>
                      </a:r>
                      <a:endParaRPr lang="en-US" sz="800" b="1"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800" u="none" strike="noStrike" dirty="0">
                          <a:solidFill>
                            <a:srgbClr val="595959"/>
                          </a:solidFill>
                          <a:effectLst/>
                          <a:latin typeface="+mn-lt"/>
                          <a:cs typeface="Arial" panose="020B0604020202020204" pitchFamily="34" charset="0"/>
                        </a:rPr>
                        <a:t>Count</a:t>
                      </a:r>
                      <a:endParaRPr lang="en-US" sz="800" b="1"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Remarks</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256442">
                <a:tc>
                  <a:txBody>
                    <a:bodyPr/>
                    <a:lstStyle/>
                    <a:p>
                      <a:pPr algn="l" fontAlgn="b"/>
                      <a:r>
                        <a:rPr lang="en-US" sz="800" u="none" strike="noStrike" dirty="0">
                          <a:solidFill>
                            <a:srgbClr val="595959"/>
                          </a:solidFill>
                          <a:effectLst/>
                          <a:latin typeface="+mn-lt"/>
                          <a:cs typeface="Arial" panose="020B0604020202020204" pitchFamily="34" charset="0"/>
                        </a:rPr>
                        <a:t>MPLS Links </a:t>
                      </a:r>
                      <a:endParaRPr lang="en-US" sz="800" b="0"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dirty="0">
                          <a:solidFill>
                            <a:srgbClr val="595959"/>
                          </a:solidFill>
                          <a:effectLst/>
                          <a:latin typeface="+mn-lt"/>
                          <a:cs typeface="Arial" panose="020B0604020202020204" pitchFamily="34" charset="0"/>
                        </a:rPr>
                        <a:t>207</a:t>
                      </a:r>
                      <a:endParaRPr lang="en-US" sz="800" b="0"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MPLS TCL MPLS, Sify MPLS &amp; </a:t>
                      </a:r>
                      <a:r>
                        <a:rPr lang="en-US" sz="800" u="none" strike="noStrike" kern="1200" dirty="0" err="1">
                          <a:solidFill>
                            <a:srgbClr val="595959"/>
                          </a:solidFill>
                          <a:effectLst/>
                          <a:latin typeface="+mn-lt"/>
                          <a:ea typeface="+mn-ea"/>
                          <a:cs typeface="Arial" panose="020B0604020202020204" pitchFamily="34" charset="0"/>
                        </a:rPr>
                        <a:t>GMPLS</a:t>
                      </a:r>
                      <a:r>
                        <a:rPr lang="en-US" sz="800" u="none" strike="noStrike" kern="1200" dirty="0">
                          <a:solidFill>
                            <a:srgbClr val="595959"/>
                          </a:solidFill>
                          <a:effectLst/>
                          <a:latin typeface="+mn-lt"/>
                          <a:ea typeface="+mn-ea"/>
                          <a:cs typeface="Arial" panose="020B0604020202020204" pitchFamily="34" charset="0"/>
                        </a:rPr>
                        <a:t> links. One Router per link to be considered.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1538">
                <a:tc>
                  <a:txBody>
                    <a:bodyPr/>
                    <a:lstStyle/>
                    <a:p>
                      <a:pPr algn="l" fontAlgn="b"/>
                      <a:r>
                        <a:rPr lang="en-US" sz="800" u="none" strike="noStrike">
                          <a:solidFill>
                            <a:srgbClr val="595959"/>
                          </a:solidFill>
                          <a:effectLst/>
                          <a:latin typeface="+mn-lt"/>
                          <a:cs typeface="Arial" panose="020B0604020202020204" pitchFamily="34" charset="0"/>
                        </a:rPr>
                        <a:t>Internet Links </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dirty="0">
                          <a:solidFill>
                            <a:srgbClr val="595959"/>
                          </a:solidFill>
                          <a:effectLst/>
                          <a:latin typeface="+mn-lt"/>
                          <a:cs typeface="Arial" panose="020B0604020202020204" pitchFamily="34" charset="0"/>
                        </a:rPr>
                        <a:t>4</a:t>
                      </a:r>
                      <a:endParaRPr lang="en-US" sz="800" b="0"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One device per link</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31538">
                <a:tc>
                  <a:txBody>
                    <a:bodyPr/>
                    <a:lstStyle/>
                    <a:p>
                      <a:pPr algn="l" fontAlgn="b"/>
                      <a:r>
                        <a:rPr lang="en-US" sz="800" u="none" strike="noStrike">
                          <a:solidFill>
                            <a:srgbClr val="595959"/>
                          </a:solidFill>
                          <a:effectLst/>
                          <a:latin typeface="+mn-lt"/>
                          <a:cs typeface="Arial" panose="020B0604020202020204" pitchFamily="34" charset="0"/>
                        </a:rPr>
                        <a:t>Cloud Links </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dirty="0">
                          <a:solidFill>
                            <a:srgbClr val="595959"/>
                          </a:solidFill>
                          <a:effectLst/>
                          <a:latin typeface="+mn-lt"/>
                          <a:cs typeface="Arial" panose="020B0604020202020204" pitchFamily="34" charset="0"/>
                        </a:rPr>
                        <a:t>1</a:t>
                      </a:r>
                      <a:endParaRPr lang="en-US" sz="800" b="0"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One device per link</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31538">
                <a:tc>
                  <a:txBody>
                    <a:bodyPr/>
                    <a:lstStyle/>
                    <a:p>
                      <a:pPr algn="l" fontAlgn="b"/>
                      <a:r>
                        <a:rPr lang="en-US" sz="800" u="none" strike="noStrike">
                          <a:solidFill>
                            <a:srgbClr val="595959"/>
                          </a:solidFill>
                          <a:effectLst/>
                          <a:latin typeface="+mn-lt"/>
                          <a:cs typeface="Arial" panose="020B0604020202020204" pitchFamily="34" charset="0"/>
                        </a:rPr>
                        <a:t>Total</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212</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56442">
                <a:tc gridSpan="3">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Assumption: 200 Nos. P2P links are not considered in WAN scope. These links are terminating on the devices which is already part of the LAN scope</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31538">
                <a:tc gridSpan="3">
                  <a:txBody>
                    <a:bodyPr/>
                    <a:lstStyle/>
                    <a:p>
                      <a:pPr marL="0" algn="ctr" defTabSz="685800" rtl="0" eaLnBrk="1" fontAlgn="b" latinLnBrk="0" hangingPunct="1"/>
                      <a:r>
                        <a:rPr lang="en-US" sz="800" b="1" u="none" strike="noStrike" kern="1200" dirty="0">
                          <a:solidFill>
                            <a:srgbClr val="595959"/>
                          </a:solidFill>
                          <a:effectLst/>
                          <a:latin typeface="+mn-lt"/>
                          <a:ea typeface="+mn-ea"/>
                          <a:cs typeface="Arial" panose="020B0604020202020204" pitchFamily="34" charset="0"/>
                        </a:rPr>
                        <a:t>LAN Scope</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1538">
                <a:tc>
                  <a:txBody>
                    <a:bodyPr/>
                    <a:lstStyle/>
                    <a:p>
                      <a:pPr algn="l" fontAlgn="b"/>
                      <a:r>
                        <a:rPr lang="en-US" sz="800" u="none" strike="noStrike">
                          <a:solidFill>
                            <a:srgbClr val="595959"/>
                          </a:solidFill>
                          <a:effectLst/>
                          <a:latin typeface="+mn-lt"/>
                          <a:cs typeface="Arial" panose="020B0604020202020204" pitchFamily="34" charset="0"/>
                        </a:rPr>
                        <a:t>Type</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dirty="0">
                          <a:solidFill>
                            <a:srgbClr val="595959"/>
                          </a:solidFill>
                          <a:effectLst/>
                          <a:latin typeface="+mn-lt"/>
                          <a:cs typeface="Arial" panose="020B0604020202020204" pitchFamily="34" charset="0"/>
                        </a:rPr>
                        <a:t>Count</a:t>
                      </a:r>
                      <a:endParaRPr lang="en-US" sz="800" b="1"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Remarks</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31538">
                <a:tc>
                  <a:txBody>
                    <a:bodyPr/>
                    <a:lstStyle/>
                    <a:p>
                      <a:pPr algn="l" fontAlgn="b"/>
                      <a:r>
                        <a:rPr lang="en-US" sz="800" u="none" strike="noStrike">
                          <a:solidFill>
                            <a:srgbClr val="595959"/>
                          </a:solidFill>
                          <a:effectLst/>
                          <a:latin typeface="+mn-lt"/>
                          <a:cs typeface="Arial" panose="020B0604020202020204" pitchFamily="34" charset="0"/>
                        </a:rPr>
                        <a:t>Core Switch</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18</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31538">
                <a:tc>
                  <a:txBody>
                    <a:bodyPr/>
                    <a:lstStyle/>
                    <a:p>
                      <a:pPr algn="l" fontAlgn="b"/>
                      <a:r>
                        <a:rPr lang="en-US" sz="800" u="none" strike="noStrike">
                          <a:solidFill>
                            <a:srgbClr val="595959"/>
                          </a:solidFill>
                          <a:effectLst/>
                          <a:latin typeface="+mn-lt"/>
                          <a:cs typeface="Arial" panose="020B0604020202020204" pitchFamily="34" charset="0"/>
                        </a:rPr>
                        <a:t>Firewall</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5</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31538">
                <a:tc>
                  <a:txBody>
                    <a:bodyPr/>
                    <a:lstStyle/>
                    <a:p>
                      <a:pPr algn="l" fontAlgn="b"/>
                      <a:r>
                        <a:rPr lang="en-US" sz="800" u="none" strike="noStrike">
                          <a:solidFill>
                            <a:srgbClr val="595959"/>
                          </a:solidFill>
                          <a:effectLst/>
                          <a:latin typeface="+mn-lt"/>
                          <a:cs typeface="Arial" panose="020B0604020202020204" pitchFamily="34" charset="0"/>
                        </a:rPr>
                        <a:t>Router</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64</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err="1">
                          <a:solidFill>
                            <a:srgbClr val="595959"/>
                          </a:solidFill>
                          <a:effectLst/>
                          <a:latin typeface="+mn-lt"/>
                          <a:ea typeface="+mn-ea"/>
                          <a:cs typeface="Arial" panose="020B0604020202020204" pitchFamily="34" charset="0"/>
                        </a:rPr>
                        <a:t>Rotuer</a:t>
                      </a:r>
                      <a:r>
                        <a:rPr lang="en-US" sz="800" u="none" strike="noStrike" kern="1200" dirty="0">
                          <a:solidFill>
                            <a:srgbClr val="595959"/>
                          </a:solidFill>
                          <a:effectLst/>
                          <a:latin typeface="+mn-lt"/>
                          <a:ea typeface="+mn-ea"/>
                          <a:cs typeface="Arial" panose="020B0604020202020204" pitchFamily="34" charset="0"/>
                        </a:rPr>
                        <a:t> which are part of the LAN</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55111">
                <a:tc>
                  <a:txBody>
                    <a:bodyPr/>
                    <a:lstStyle/>
                    <a:p>
                      <a:pPr algn="l" fontAlgn="b"/>
                      <a:r>
                        <a:rPr lang="en-US" sz="800" u="none" strike="noStrike">
                          <a:solidFill>
                            <a:srgbClr val="595959"/>
                          </a:solidFill>
                          <a:effectLst/>
                          <a:latin typeface="+mn-lt"/>
                          <a:cs typeface="Arial" panose="020B0604020202020204" pitchFamily="34" charset="0"/>
                        </a:rPr>
                        <a:t>Switch</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4181</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Includes distribution &amp; access </a:t>
                      </a:r>
                      <a:r>
                        <a:rPr lang="en-US" sz="800" u="none" strike="noStrike" kern="1200" dirty="0" err="1">
                          <a:solidFill>
                            <a:srgbClr val="595959"/>
                          </a:solidFill>
                          <a:effectLst/>
                          <a:latin typeface="+mn-lt"/>
                          <a:ea typeface="+mn-ea"/>
                          <a:cs typeface="Arial" panose="020B0604020202020204" pitchFamily="34" charset="0"/>
                        </a:rPr>
                        <a:t>swtiches</a:t>
                      </a:r>
                      <a:r>
                        <a:rPr lang="en-US" sz="800" u="none" strike="noStrike" kern="1200" dirty="0">
                          <a:solidFill>
                            <a:srgbClr val="595959"/>
                          </a:solidFill>
                          <a:effectLst/>
                          <a:latin typeface="+mn-lt"/>
                          <a:ea typeface="+mn-ea"/>
                          <a:cs typeface="Arial" panose="020B0604020202020204" pitchFamily="34" charset="0"/>
                        </a:rPr>
                        <a:t> in LAN</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31538">
                <a:tc>
                  <a:txBody>
                    <a:bodyPr/>
                    <a:lstStyle/>
                    <a:p>
                      <a:pPr algn="l" fontAlgn="b"/>
                      <a:r>
                        <a:rPr lang="en-US" sz="800" u="none" strike="noStrike" dirty="0">
                          <a:solidFill>
                            <a:srgbClr val="595959"/>
                          </a:solidFill>
                          <a:effectLst/>
                          <a:latin typeface="+mn-lt"/>
                          <a:cs typeface="Arial" panose="020B0604020202020204" pitchFamily="34" charset="0"/>
                        </a:rPr>
                        <a:t>Identity Service Engine</a:t>
                      </a:r>
                      <a:endParaRPr lang="en-US" sz="800" b="0"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31538">
                <a:tc>
                  <a:txBody>
                    <a:bodyPr/>
                    <a:lstStyle/>
                    <a:p>
                      <a:pPr algn="l" fontAlgn="b"/>
                      <a:r>
                        <a:rPr lang="en-US" sz="800" u="none" strike="noStrike">
                          <a:solidFill>
                            <a:srgbClr val="595959"/>
                          </a:solidFill>
                          <a:effectLst/>
                          <a:latin typeface="+mn-lt"/>
                          <a:cs typeface="Arial" panose="020B0604020202020204" pitchFamily="34" charset="0"/>
                        </a:rPr>
                        <a:t>KVM Switch</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162</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31538">
                <a:tc>
                  <a:txBody>
                    <a:bodyPr/>
                    <a:lstStyle/>
                    <a:p>
                      <a:pPr algn="l" fontAlgn="b"/>
                      <a:r>
                        <a:rPr lang="en-US" sz="800" u="none" strike="noStrike">
                          <a:solidFill>
                            <a:srgbClr val="595959"/>
                          </a:solidFill>
                          <a:effectLst/>
                          <a:latin typeface="+mn-lt"/>
                          <a:cs typeface="Arial" panose="020B0604020202020204" pitchFamily="34" charset="0"/>
                        </a:rPr>
                        <a:t>Collaboration Devices</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190</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Includes </a:t>
                      </a:r>
                      <a:r>
                        <a:rPr lang="en-US" sz="800" u="none" strike="noStrike" kern="1200" dirty="0" err="1">
                          <a:solidFill>
                            <a:srgbClr val="595959"/>
                          </a:solidFill>
                          <a:effectLst/>
                          <a:latin typeface="+mn-lt"/>
                          <a:ea typeface="+mn-ea"/>
                          <a:cs typeface="Arial" panose="020B0604020202020204" pitchFamily="34" charset="0"/>
                        </a:rPr>
                        <a:t>TP</a:t>
                      </a:r>
                      <a:r>
                        <a:rPr lang="en-US" sz="800" u="none" strike="noStrike" kern="1200" dirty="0">
                          <a:solidFill>
                            <a:srgbClr val="595959"/>
                          </a:solidFill>
                          <a:effectLst/>
                          <a:latin typeface="+mn-lt"/>
                          <a:ea typeface="+mn-ea"/>
                          <a:cs typeface="Arial" panose="020B0604020202020204" pitchFamily="34" charset="0"/>
                        </a:rPr>
                        <a:t> &amp; other VC end points</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31538">
                <a:tc>
                  <a:txBody>
                    <a:bodyPr/>
                    <a:lstStyle/>
                    <a:p>
                      <a:pPr algn="l" fontAlgn="b"/>
                      <a:r>
                        <a:rPr lang="en-US" sz="800" u="none" strike="noStrike">
                          <a:solidFill>
                            <a:srgbClr val="595959"/>
                          </a:solidFill>
                          <a:effectLst/>
                          <a:latin typeface="+mn-lt"/>
                          <a:cs typeface="Arial" panose="020B0604020202020204" pitchFamily="34" charset="0"/>
                        </a:rPr>
                        <a:t>Total</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4621</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31538">
                <a:tc gridSpan="3">
                  <a:txBody>
                    <a:bodyPr/>
                    <a:lstStyle/>
                    <a:p>
                      <a:pPr marL="0" algn="ctr" defTabSz="685800" rtl="0" eaLnBrk="1" fontAlgn="b" latinLnBrk="0" hangingPunct="1"/>
                      <a:r>
                        <a:rPr lang="en-US" sz="800" b="1" u="none" strike="noStrike" kern="1200" dirty="0">
                          <a:solidFill>
                            <a:srgbClr val="595959"/>
                          </a:solidFill>
                          <a:effectLst/>
                          <a:latin typeface="+mn-lt"/>
                          <a:ea typeface="+mn-ea"/>
                          <a:cs typeface="Arial" panose="020B0604020202020204" pitchFamily="34" charset="0"/>
                        </a:rPr>
                        <a:t>WLAN Scope</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7"/>
                  </a:ext>
                </a:extLst>
              </a:tr>
              <a:tr h="131538">
                <a:tc>
                  <a:txBody>
                    <a:bodyPr/>
                    <a:lstStyle/>
                    <a:p>
                      <a:pPr algn="l" fontAlgn="b"/>
                      <a:r>
                        <a:rPr lang="en-US" sz="800" u="none" strike="noStrike">
                          <a:solidFill>
                            <a:srgbClr val="595959"/>
                          </a:solidFill>
                          <a:effectLst/>
                          <a:latin typeface="+mn-lt"/>
                          <a:cs typeface="Arial" panose="020B0604020202020204" pitchFamily="34" charset="0"/>
                        </a:rPr>
                        <a:t>Type</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Count</a:t>
                      </a:r>
                      <a:endParaRPr lang="en-US" sz="800" b="1"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Remarks</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31538">
                <a:tc>
                  <a:txBody>
                    <a:bodyPr/>
                    <a:lstStyle/>
                    <a:p>
                      <a:pPr algn="l" fontAlgn="b"/>
                      <a:r>
                        <a:rPr lang="en-US" sz="800" u="none" strike="noStrike">
                          <a:solidFill>
                            <a:srgbClr val="595959"/>
                          </a:solidFill>
                          <a:effectLst/>
                          <a:latin typeface="+mn-lt"/>
                          <a:cs typeface="Arial" panose="020B0604020202020204" pitchFamily="34" charset="0"/>
                        </a:rPr>
                        <a:t>Wireless Access Point</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1964</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31538">
                <a:tc>
                  <a:txBody>
                    <a:bodyPr/>
                    <a:lstStyle/>
                    <a:p>
                      <a:pPr algn="l" fontAlgn="b"/>
                      <a:r>
                        <a:rPr lang="en-US" sz="800" u="none" strike="noStrike">
                          <a:solidFill>
                            <a:srgbClr val="595959"/>
                          </a:solidFill>
                          <a:effectLst/>
                          <a:latin typeface="+mn-lt"/>
                          <a:cs typeface="Arial" panose="020B0604020202020204" pitchFamily="34" charset="0"/>
                        </a:rPr>
                        <a:t>Wireless LAN Controller</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6</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506250">
                <a:tc>
                  <a:txBody>
                    <a:bodyPr/>
                    <a:lstStyle/>
                    <a:p>
                      <a:pPr algn="l" fontAlgn="b"/>
                      <a:r>
                        <a:rPr lang="en-US" sz="800" u="none" strike="noStrike">
                          <a:solidFill>
                            <a:srgbClr val="595959"/>
                          </a:solidFill>
                          <a:effectLst/>
                          <a:latin typeface="+mn-lt"/>
                          <a:cs typeface="Arial" panose="020B0604020202020204" pitchFamily="34" charset="0"/>
                        </a:rPr>
                        <a:t>Outdoor Wireless Active Unit</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u="none" strike="noStrike">
                          <a:solidFill>
                            <a:srgbClr val="595959"/>
                          </a:solidFill>
                          <a:effectLst/>
                          <a:latin typeface="+mn-lt"/>
                          <a:cs typeface="Arial" panose="020B0604020202020204" pitchFamily="34" charset="0"/>
                        </a:rPr>
                        <a:t>102</a:t>
                      </a:r>
                      <a:endParaRPr lang="en-US" sz="800" b="0" i="0" u="none" strike="noStrike">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There is a discrepancy in the nos. As per Location asset details it is 102. But as per asset sheet of Out door Radio links it is 217. The count taken here is as per the location asset list.</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31538">
                <a:tc>
                  <a:txBody>
                    <a:bodyPr/>
                    <a:lstStyle/>
                    <a:p>
                      <a:pPr algn="l" fontAlgn="b"/>
                      <a:r>
                        <a:rPr lang="en-US" sz="800" b="1" u="none" strike="noStrike" dirty="0">
                          <a:solidFill>
                            <a:srgbClr val="595959"/>
                          </a:solidFill>
                          <a:effectLst/>
                          <a:latin typeface="+mn-lt"/>
                          <a:cs typeface="Arial" panose="020B0604020202020204" pitchFamily="34" charset="0"/>
                        </a:rPr>
                        <a:t>Total</a:t>
                      </a:r>
                      <a:endParaRPr lang="en-US" sz="800" b="1"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800" b="1" u="none" strike="noStrike" dirty="0">
                          <a:solidFill>
                            <a:srgbClr val="595959"/>
                          </a:solidFill>
                          <a:effectLst/>
                          <a:latin typeface="+mn-lt"/>
                          <a:cs typeface="Arial" panose="020B0604020202020204" pitchFamily="34" charset="0"/>
                        </a:rPr>
                        <a:t>2072</a:t>
                      </a:r>
                      <a:endParaRPr lang="en-US" sz="800" b="1" i="0" u="none" strike="noStrike" dirty="0">
                        <a:solidFill>
                          <a:srgbClr val="595959"/>
                        </a:solidFill>
                        <a:effectLst/>
                        <a:latin typeface="+mn-lt"/>
                        <a:cs typeface="Arial" panose="020B0604020202020204" pitchFamily="34" charset="0"/>
                      </a:endParaRP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b" latinLnBrk="0" hangingPunct="1"/>
                      <a:r>
                        <a:rPr lang="en-US" sz="800" u="none" strike="noStrike" kern="1200" dirty="0">
                          <a:solidFill>
                            <a:srgbClr val="595959"/>
                          </a:solidFill>
                          <a:effectLst/>
                          <a:latin typeface="+mn-lt"/>
                          <a:ea typeface="+mn-ea"/>
                          <a:cs typeface="Arial" panose="020B0604020202020204" pitchFamily="34" charset="0"/>
                        </a:rPr>
                        <a:t> </a:t>
                      </a:r>
                    </a:p>
                  </a:txBody>
                  <a:tcPr marL="45720" marR="4572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4268345"/>
              </p:ext>
            </p:extLst>
          </p:nvPr>
        </p:nvGraphicFramePr>
        <p:xfrm>
          <a:off x="4716463" y="1058863"/>
          <a:ext cx="4103687" cy="3673472"/>
        </p:xfrm>
        <a:graphic>
          <a:graphicData uri="http://schemas.openxmlformats.org/drawingml/2006/table">
            <a:tbl>
              <a:tblPr>
                <a:tableStyleId>{5C22544A-7EE6-4342-B048-85BDC9FD1C3A}</a:tableStyleId>
              </a:tblPr>
              <a:tblGrid>
                <a:gridCol w="303976">
                  <a:extLst>
                    <a:ext uri="{9D8B030D-6E8A-4147-A177-3AD203B41FA5}">
                      <a16:colId xmlns:a16="http://schemas.microsoft.com/office/drawing/2014/main" val="20000"/>
                    </a:ext>
                  </a:extLst>
                </a:gridCol>
                <a:gridCol w="3799711">
                  <a:extLst>
                    <a:ext uri="{9D8B030D-6E8A-4147-A177-3AD203B41FA5}">
                      <a16:colId xmlns:a16="http://schemas.microsoft.com/office/drawing/2014/main" val="20001"/>
                    </a:ext>
                  </a:extLst>
                </a:gridCol>
              </a:tblGrid>
              <a:tr h="192242">
                <a:tc>
                  <a:txBody>
                    <a:bodyPr/>
                    <a:lstStyle/>
                    <a:p>
                      <a:pPr algn="ctr" fontAlgn="b"/>
                      <a:r>
                        <a:rPr lang="en-US" sz="800" b="1" u="none" strike="noStrike" dirty="0">
                          <a:solidFill>
                            <a:schemeClr val="bg1"/>
                          </a:solidFill>
                          <a:effectLst/>
                        </a:rPr>
                        <a:t>SL #</a:t>
                      </a:r>
                      <a:endParaRPr lang="en-US" sz="800" b="1" i="0" u="none" strike="noStrike" dirty="0">
                        <a:solidFill>
                          <a:schemeClr val="bg1"/>
                        </a:solidFill>
                        <a:effectLst/>
                        <a:latin typeface="Calibri"/>
                      </a:endParaRPr>
                    </a:p>
                  </a:txBody>
                  <a:tcPr marL="9525" marR="9525" marT="9525"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en-US" sz="800" b="1" u="none" strike="noStrike" dirty="0">
                          <a:solidFill>
                            <a:schemeClr val="bg1"/>
                          </a:solidFill>
                          <a:effectLst/>
                        </a:rPr>
                        <a:t>SCOPE EXCLUSIONS:</a:t>
                      </a:r>
                      <a:endParaRPr lang="en-US" sz="800" b="1" i="1" u="none" strike="noStrike" dirty="0">
                        <a:solidFill>
                          <a:schemeClr val="bg1"/>
                        </a:solidFill>
                        <a:effectLst/>
                        <a:latin typeface="Calibri"/>
                      </a:endParaRPr>
                    </a:p>
                  </a:txBody>
                  <a:tcPr marL="9525" marR="9525" marT="9525"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90752">
                <a:tc>
                  <a:txBody>
                    <a:bodyPr/>
                    <a:lstStyle/>
                    <a:p>
                      <a:pPr algn="ctr" fontAlgn="b"/>
                      <a:r>
                        <a:rPr lang="en-US" sz="800" u="none" strike="noStrike">
                          <a:solidFill>
                            <a:srgbClr val="595959"/>
                          </a:solidFill>
                          <a:effectLst/>
                        </a:rPr>
                        <a:t>1</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Any </a:t>
                      </a:r>
                      <a:r>
                        <a:rPr lang="en-US" sz="800" u="none" strike="noStrike" dirty="0" err="1">
                          <a:solidFill>
                            <a:srgbClr val="595959"/>
                          </a:solidFill>
                          <a:effectLst/>
                        </a:rPr>
                        <a:t>SOC</a:t>
                      </a:r>
                      <a:r>
                        <a:rPr lang="en-US" sz="800" u="none" strike="noStrike" dirty="0">
                          <a:solidFill>
                            <a:srgbClr val="595959"/>
                          </a:solidFill>
                          <a:effectLst/>
                        </a:rPr>
                        <a:t> services involving </a:t>
                      </a:r>
                      <a:r>
                        <a:rPr lang="en-US" sz="800" u="none" strike="noStrike" dirty="0" err="1">
                          <a:solidFill>
                            <a:srgbClr val="595959"/>
                          </a:solidFill>
                          <a:effectLst/>
                        </a:rPr>
                        <a:t>SIEM</a:t>
                      </a:r>
                      <a:r>
                        <a:rPr lang="en-US" sz="800" u="none" strike="noStrike" dirty="0">
                          <a:solidFill>
                            <a:srgbClr val="595959"/>
                          </a:solidFill>
                          <a:effectLst/>
                        </a:rPr>
                        <a:t> are excluded for the service.</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4742">
                <a:tc>
                  <a:txBody>
                    <a:bodyPr/>
                    <a:lstStyle/>
                    <a:p>
                      <a:pPr algn="ctr" fontAlgn="b"/>
                      <a:r>
                        <a:rPr lang="en-US" sz="800" u="none" strike="noStrike">
                          <a:solidFill>
                            <a:srgbClr val="595959"/>
                          </a:solidFill>
                          <a:effectLst/>
                        </a:rPr>
                        <a:t>2</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Telephony and contact centre for Service desk are not included.</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0752">
                <a:tc>
                  <a:txBody>
                    <a:bodyPr/>
                    <a:lstStyle/>
                    <a:p>
                      <a:pPr algn="ctr" fontAlgn="b"/>
                      <a:r>
                        <a:rPr lang="en-US" sz="800" u="none" strike="noStrike">
                          <a:solidFill>
                            <a:srgbClr val="595959"/>
                          </a:solidFill>
                          <a:effectLst/>
                        </a:rPr>
                        <a:t>3</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End device (Laptop /Desktop) monitoring &amp; management.</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0752">
                <a:tc>
                  <a:txBody>
                    <a:bodyPr/>
                    <a:lstStyle/>
                    <a:p>
                      <a:pPr algn="ctr" fontAlgn="b"/>
                      <a:r>
                        <a:rPr lang="en-US" sz="800" u="none" strike="noStrike">
                          <a:solidFill>
                            <a:srgbClr val="595959"/>
                          </a:solidFill>
                          <a:effectLst/>
                        </a:rPr>
                        <a:t>4</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Firewall, Server &amp; Storage device management</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0752">
                <a:tc>
                  <a:txBody>
                    <a:bodyPr/>
                    <a:lstStyle/>
                    <a:p>
                      <a:pPr algn="ctr" fontAlgn="b"/>
                      <a:r>
                        <a:rPr lang="en-US" sz="800" u="none" strike="noStrike">
                          <a:solidFill>
                            <a:srgbClr val="595959"/>
                          </a:solidFill>
                          <a:effectLst/>
                        </a:rPr>
                        <a:t>5</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Network topology discovery for end user assets.</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0752">
                <a:tc>
                  <a:txBody>
                    <a:bodyPr/>
                    <a:lstStyle/>
                    <a:p>
                      <a:pPr algn="ctr" fontAlgn="b"/>
                      <a:r>
                        <a:rPr lang="en-US" sz="800" u="none" strike="noStrike">
                          <a:solidFill>
                            <a:srgbClr val="595959"/>
                          </a:solidFill>
                          <a:effectLst/>
                        </a:rPr>
                        <a:t>6</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Application performance monitoring.</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0752">
                <a:tc>
                  <a:txBody>
                    <a:bodyPr/>
                    <a:lstStyle/>
                    <a:p>
                      <a:pPr algn="ctr" fontAlgn="b"/>
                      <a:r>
                        <a:rPr lang="en-US" sz="800" u="none" strike="noStrike">
                          <a:solidFill>
                            <a:srgbClr val="595959"/>
                          </a:solidFill>
                          <a:effectLst/>
                        </a:rPr>
                        <a:t>7</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Providing Servicedesk tool.</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4742">
                <a:tc>
                  <a:txBody>
                    <a:bodyPr/>
                    <a:lstStyle/>
                    <a:p>
                      <a:pPr algn="ctr" fontAlgn="b"/>
                      <a:r>
                        <a:rPr lang="en-US" sz="800" u="none" strike="noStrike">
                          <a:solidFill>
                            <a:srgbClr val="595959"/>
                          </a:solidFill>
                          <a:effectLst/>
                        </a:rPr>
                        <a:t>8</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Helpdesk infra like laptop/desktop/land line phones for </a:t>
                      </a:r>
                      <a:r>
                        <a:rPr lang="en-US" sz="800" u="none" strike="noStrike" dirty="0" err="1">
                          <a:solidFill>
                            <a:srgbClr val="595959"/>
                          </a:solidFill>
                          <a:effectLst/>
                        </a:rPr>
                        <a:t>Sify</a:t>
                      </a:r>
                      <a:r>
                        <a:rPr lang="en-US" sz="800" u="none" strike="noStrike" dirty="0">
                          <a:solidFill>
                            <a:srgbClr val="595959"/>
                          </a:solidFill>
                          <a:effectLst/>
                        </a:rPr>
                        <a:t> engineers at TSL -ITS site</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0752">
                <a:tc>
                  <a:txBody>
                    <a:bodyPr/>
                    <a:lstStyle/>
                    <a:p>
                      <a:pPr algn="ctr" fontAlgn="b"/>
                      <a:r>
                        <a:rPr lang="en-US" sz="800" u="none" strike="noStrike">
                          <a:solidFill>
                            <a:srgbClr val="595959"/>
                          </a:solidFill>
                          <a:effectLst/>
                        </a:rPr>
                        <a:t>9</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Monitors / video wall for dashboard view.</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14742">
                <a:tc>
                  <a:txBody>
                    <a:bodyPr/>
                    <a:lstStyle/>
                    <a:p>
                      <a:pPr algn="ctr" fontAlgn="b"/>
                      <a:r>
                        <a:rPr lang="en-US" sz="800" u="none" strike="noStrike">
                          <a:solidFill>
                            <a:srgbClr val="595959"/>
                          </a:solidFill>
                          <a:effectLst/>
                        </a:rPr>
                        <a:t>10</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Field visits for any issues that could arise during troubleshooting.</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90752">
                <a:tc>
                  <a:txBody>
                    <a:bodyPr/>
                    <a:lstStyle/>
                    <a:p>
                      <a:pPr algn="ctr" fontAlgn="b"/>
                      <a:r>
                        <a:rPr lang="en-US" sz="800" u="none" strike="noStrike">
                          <a:solidFill>
                            <a:srgbClr val="595959"/>
                          </a:solidFill>
                          <a:effectLst/>
                        </a:rPr>
                        <a:t>11</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AMC of existing Network equipment / devices.</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14742">
                <a:tc>
                  <a:txBody>
                    <a:bodyPr/>
                    <a:lstStyle/>
                    <a:p>
                      <a:pPr algn="ctr" fontAlgn="b"/>
                      <a:r>
                        <a:rPr lang="en-US" sz="800" u="none" strike="noStrike">
                          <a:solidFill>
                            <a:srgbClr val="595959"/>
                          </a:solidFill>
                          <a:effectLst/>
                        </a:rPr>
                        <a:t>12</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End-of support devices that do not have a valid contract with the OEM.</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90752">
                <a:tc>
                  <a:txBody>
                    <a:bodyPr/>
                    <a:lstStyle/>
                    <a:p>
                      <a:pPr algn="ctr" fontAlgn="b"/>
                      <a:r>
                        <a:rPr lang="en-US" sz="800" u="none" strike="noStrike">
                          <a:solidFill>
                            <a:srgbClr val="595959"/>
                          </a:solidFill>
                          <a:effectLst/>
                        </a:rPr>
                        <a:t>13</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Device which do not have telemetry capability.</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0752">
                <a:tc>
                  <a:txBody>
                    <a:bodyPr/>
                    <a:lstStyle/>
                    <a:p>
                      <a:pPr algn="ctr" fontAlgn="b"/>
                      <a:r>
                        <a:rPr lang="en-US" sz="800" u="none" strike="noStrike">
                          <a:solidFill>
                            <a:srgbClr val="595959"/>
                          </a:solidFill>
                          <a:effectLst/>
                        </a:rPr>
                        <a:t>14</a:t>
                      </a:r>
                      <a:endParaRPr lang="en-US" sz="800" b="0" i="0" u="none" strike="noStrike">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a:solidFill>
                            <a:srgbClr val="595959"/>
                          </a:solidFill>
                          <a:effectLst/>
                        </a:rPr>
                        <a:t>Maintaining a cache of critical spares at TSL locations.</a:t>
                      </a:r>
                      <a:endParaRPr lang="en-US" sz="800" b="0" i="0" u="none" strike="noStrike">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14742">
                <a:tc>
                  <a:txBody>
                    <a:bodyPr/>
                    <a:lstStyle/>
                    <a:p>
                      <a:pPr algn="ctr" fontAlgn="b"/>
                      <a:r>
                        <a:rPr lang="en-US" sz="800" u="none" strike="noStrike" dirty="0">
                          <a:solidFill>
                            <a:srgbClr val="595959"/>
                          </a:solidFill>
                          <a:effectLst/>
                        </a:rPr>
                        <a:t>15</a:t>
                      </a:r>
                      <a:endParaRPr lang="en-US" sz="800" b="0" i="0" u="none" strike="noStrike" dirty="0">
                        <a:solidFill>
                          <a:srgbClr val="595959"/>
                        </a:solidFill>
                        <a:effectLst/>
                        <a:latin typeface="Calibri"/>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800" u="none" strike="noStrike" dirty="0">
                          <a:solidFill>
                            <a:srgbClr val="595959"/>
                          </a:solidFill>
                          <a:effectLst/>
                        </a:rPr>
                        <a:t>SLA contract that involves external stakeholders such as Service providers &amp; AMC vendors.</a:t>
                      </a:r>
                      <a:endParaRPr lang="en-US" sz="800" b="0" i="0" u="none" strike="noStrike" dirty="0">
                        <a:solidFill>
                          <a:srgbClr val="595959"/>
                        </a:solidFill>
                        <a:effectLst/>
                        <a:latin typeface="Arial"/>
                      </a:endParaRPr>
                    </a:p>
                  </a:txBody>
                  <a:tcPr marL="9525" marR="9525" marT="9525"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8508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0A43-217D-934B-A4A0-E0148C6C1087}"/>
              </a:ext>
            </a:extLst>
          </p:cNvPr>
          <p:cNvSpPr>
            <a:spLocks noGrp="1"/>
          </p:cNvSpPr>
          <p:nvPr>
            <p:ph type="title"/>
          </p:nvPr>
        </p:nvSpPr>
        <p:spPr/>
        <p:txBody>
          <a:bodyPr/>
          <a:lstStyle/>
          <a:p>
            <a:r>
              <a:rPr lang="en-US" dirty="0"/>
              <a:t>CRITICAL SUCCESS FACTORS in the project</a:t>
            </a:r>
          </a:p>
        </p:txBody>
      </p:sp>
      <p:sp>
        <p:nvSpPr>
          <p:cNvPr id="22" name="Content Placeholder 21">
            <a:extLst>
              <a:ext uri="{FF2B5EF4-FFF2-40B4-BE49-F238E27FC236}">
                <a16:creationId xmlns:a16="http://schemas.microsoft.com/office/drawing/2014/main" id="{70081D1C-2F87-ED46-B7F3-0B420821D326}"/>
              </a:ext>
            </a:extLst>
          </p:cNvPr>
          <p:cNvSpPr>
            <a:spLocks noGrp="1"/>
          </p:cNvSpPr>
          <p:nvPr>
            <p:ph idx="4294967295"/>
          </p:nvPr>
        </p:nvSpPr>
        <p:spPr>
          <a:xfrm>
            <a:off x="316932" y="3025775"/>
            <a:ext cx="2670847" cy="1922463"/>
          </a:xfrm>
        </p:spPr>
        <p:txBody>
          <a:bodyPr>
            <a:normAutofit/>
          </a:bodyPr>
          <a:lstStyle/>
          <a:p>
            <a:pPr>
              <a:buFont typeface="Wingdings" panose="05000000000000000000" pitchFamily="2" charset="2"/>
              <a:buChar char="§"/>
            </a:pPr>
            <a:r>
              <a:rPr lang="en-US" sz="1100" dirty="0">
                <a:latin typeface="+mj-lt"/>
              </a:rPr>
              <a:t>Experienced ICT player with MSP offerings for last 15 years.</a:t>
            </a:r>
          </a:p>
          <a:p>
            <a:pPr>
              <a:buFont typeface="Wingdings" panose="05000000000000000000" pitchFamily="2" charset="2"/>
              <a:buChar char="§"/>
            </a:pPr>
            <a:r>
              <a:rPr lang="en-US" sz="1100" dirty="0">
                <a:latin typeface="+mj-lt"/>
              </a:rPr>
              <a:t>Manages networks of Critical Infrastructure of India </a:t>
            </a:r>
          </a:p>
          <a:p>
            <a:pPr lvl="1"/>
            <a:r>
              <a:rPr lang="en-US" sz="1100" dirty="0">
                <a:latin typeface="+mj-lt"/>
              </a:rPr>
              <a:t>National Stock Exchange</a:t>
            </a:r>
          </a:p>
          <a:p>
            <a:pPr lvl="1"/>
            <a:r>
              <a:rPr lang="en-US" sz="1100" dirty="0">
                <a:latin typeface="+mj-lt"/>
              </a:rPr>
              <a:t>Indian Financial Network.</a:t>
            </a:r>
          </a:p>
          <a:p>
            <a:pPr lvl="1"/>
            <a:r>
              <a:rPr lang="en-US" sz="1100" dirty="0">
                <a:latin typeface="+mj-lt"/>
              </a:rPr>
              <a:t>India POST</a:t>
            </a:r>
          </a:p>
          <a:p>
            <a:pPr>
              <a:buFont typeface="Wingdings" panose="05000000000000000000" pitchFamily="2" charset="2"/>
              <a:buChar char="§"/>
            </a:pPr>
            <a:r>
              <a:rPr lang="en-US" sz="1100" dirty="0">
                <a:latin typeface="+mj-lt"/>
              </a:rPr>
              <a:t>Flexible delivery and Outcome aligned models </a:t>
            </a:r>
          </a:p>
        </p:txBody>
      </p:sp>
      <p:sp>
        <p:nvSpPr>
          <p:cNvPr id="10" name="Rectangle 9">
            <a:extLst>
              <a:ext uri="{FF2B5EF4-FFF2-40B4-BE49-F238E27FC236}">
                <a16:creationId xmlns:a16="http://schemas.microsoft.com/office/drawing/2014/main" id="{390FD67C-A42D-DB4D-9692-23FB11F990DF}"/>
              </a:ext>
            </a:extLst>
          </p:cNvPr>
          <p:cNvSpPr/>
          <p:nvPr/>
        </p:nvSpPr>
        <p:spPr>
          <a:xfrm>
            <a:off x="1579583" y="1083316"/>
            <a:ext cx="1408197" cy="2112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A08ADBEA-CE6E-814E-9BBB-60FBCAAD73DF}"/>
              </a:ext>
            </a:extLst>
          </p:cNvPr>
          <p:cNvSpPr txBox="1"/>
          <p:nvPr/>
        </p:nvSpPr>
        <p:spPr>
          <a:xfrm>
            <a:off x="6195083" y="1066784"/>
            <a:ext cx="2628000" cy="514800"/>
          </a:xfrm>
          <a:prstGeom prst="rect">
            <a:avLst/>
          </a:prstGeom>
          <a:solidFill>
            <a:schemeClr val="accent4"/>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spcFirstLastPara="0" vert="horz" wrap="square" lIns="0" tIns="22860" rIns="22860" bIns="0" numCol="1" spcCol="1270" anchor="ctr" anchorCtr="0">
            <a:noAutofit/>
          </a:bodyPr>
          <a:lstStyle>
            <a:defPPr>
              <a:defRPr lang="en-US"/>
            </a:defPPr>
            <a:lvl1pPr lvl="0" indent="0" algn="ctr" defTabSz="266700">
              <a:lnSpc>
                <a:spcPct val="90000"/>
              </a:lnSpc>
              <a:spcBef>
                <a:spcPct val="0"/>
              </a:spcBef>
              <a:spcAft>
                <a:spcPct val="35000"/>
              </a:spcAft>
              <a:buNone/>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bg1"/>
                </a:solidFill>
                <a:cs typeface="Arial" panose="020B0604020202020204" pitchFamily="34" charset="0"/>
              </a:rPr>
              <a:t>Skills and expertise in Operating multi-vendor networks.</a:t>
            </a:r>
          </a:p>
        </p:txBody>
      </p:sp>
      <p:pic>
        <p:nvPicPr>
          <p:cNvPr id="16" name="Picture 15">
            <a:extLst>
              <a:ext uri="{FF2B5EF4-FFF2-40B4-BE49-F238E27FC236}">
                <a16:creationId xmlns:a16="http://schemas.microsoft.com/office/drawing/2014/main" id="{EF629A53-7E93-9D41-BDE1-A1E1E87731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2980" y="1635646"/>
            <a:ext cx="2628001" cy="1368152"/>
          </a:xfrm>
          <a:prstGeom prst="rect">
            <a:avLst/>
          </a:prstGeom>
          <a:ln>
            <a:noFill/>
          </a:ln>
        </p:spPr>
      </p:pic>
      <p:sp>
        <p:nvSpPr>
          <p:cNvPr id="17" name="TextBox 16">
            <a:extLst>
              <a:ext uri="{FF2B5EF4-FFF2-40B4-BE49-F238E27FC236}">
                <a16:creationId xmlns:a16="http://schemas.microsoft.com/office/drawing/2014/main" id="{4ED7401B-B6C2-5242-842B-4E42C7F752B7}"/>
              </a:ext>
            </a:extLst>
          </p:cNvPr>
          <p:cNvSpPr txBox="1"/>
          <p:nvPr/>
        </p:nvSpPr>
        <p:spPr>
          <a:xfrm>
            <a:off x="350879" y="1069117"/>
            <a:ext cx="2628000" cy="514800"/>
          </a:xfrm>
          <a:prstGeom prst="rect">
            <a:avLst/>
          </a:prstGeom>
          <a:solidFill>
            <a:schemeClr val="accent1"/>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spcFirstLastPara="0" vert="horz" wrap="square" lIns="0" tIns="22860" rIns="22860" bIns="0" numCol="1" spcCol="1270" anchor="ctr" anchorCtr="0">
            <a:noAutofit/>
          </a:bodyPr>
          <a:lstStyle/>
          <a:p>
            <a:pPr marL="0" lvl="0" indent="0" algn="ctr" defTabSz="266700">
              <a:lnSpc>
                <a:spcPct val="90000"/>
              </a:lnSpc>
              <a:spcBef>
                <a:spcPct val="0"/>
              </a:spcBef>
              <a:spcAft>
                <a:spcPct val="35000"/>
              </a:spcAft>
              <a:buNone/>
            </a:pPr>
            <a:r>
              <a:rPr lang="en-US" sz="1200" b="1" kern="1200" dirty="0">
                <a:solidFill>
                  <a:schemeClr val="bg1"/>
                </a:solidFill>
                <a:cs typeface="Arial" panose="020B0604020202020204" pitchFamily="34" charset="0"/>
              </a:rPr>
              <a:t>Partner with demonstrated capability of Managed services</a:t>
            </a:r>
          </a:p>
        </p:txBody>
      </p:sp>
      <p:pic>
        <p:nvPicPr>
          <p:cNvPr id="19" name="Picture 18">
            <a:extLst>
              <a:ext uri="{FF2B5EF4-FFF2-40B4-BE49-F238E27FC236}">
                <a16:creationId xmlns:a16="http://schemas.microsoft.com/office/drawing/2014/main" id="{D3376456-2847-4C46-A7F2-DE07E2EC8A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879" y="1635646"/>
            <a:ext cx="2625066" cy="1296144"/>
          </a:xfrm>
          <a:prstGeom prst="rect">
            <a:avLst/>
          </a:prstGeom>
          <a:ln>
            <a:noFill/>
          </a:ln>
        </p:spPr>
      </p:pic>
      <p:pic>
        <p:nvPicPr>
          <p:cNvPr id="20" name="Picture 19">
            <a:extLst>
              <a:ext uri="{FF2B5EF4-FFF2-40B4-BE49-F238E27FC236}">
                <a16:creationId xmlns:a16="http://schemas.microsoft.com/office/drawing/2014/main" id="{061A255A-9CB1-9643-97A4-DCED1EDBC7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5083" y="1605315"/>
            <a:ext cx="2631985" cy="1368152"/>
          </a:xfrm>
          <a:prstGeom prst="rect">
            <a:avLst/>
          </a:prstGeom>
          <a:ln>
            <a:noFill/>
          </a:ln>
        </p:spPr>
      </p:pic>
      <p:sp>
        <p:nvSpPr>
          <p:cNvPr id="21" name="TextBox 20">
            <a:extLst>
              <a:ext uri="{FF2B5EF4-FFF2-40B4-BE49-F238E27FC236}">
                <a16:creationId xmlns:a16="http://schemas.microsoft.com/office/drawing/2014/main" id="{81259762-FFFA-9246-A0D9-59BC4823276D}"/>
              </a:ext>
            </a:extLst>
          </p:cNvPr>
          <p:cNvSpPr txBox="1"/>
          <p:nvPr/>
        </p:nvSpPr>
        <p:spPr>
          <a:xfrm>
            <a:off x="3272981" y="1069117"/>
            <a:ext cx="2628000" cy="514800"/>
          </a:xfrm>
          <a:prstGeom prst="rect">
            <a:avLst/>
          </a:prstGeom>
          <a:solidFill>
            <a:schemeClr val="accent2"/>
          </a:solidFill>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spcFirstLastPara="0" vert="horz" wrap="square" lIns="0" tIns="22860" rIns="22860" bIns="0" numCol="1" spcCol="1270" anchor="ctr" anchorCtr="0">
            <a:noAutofit/>
          </a:bodyPr>
          <a:lstStyle>
            <a:defPPr>
              <a:defRPr lang="en-US"/>
            </a:defPPr>
            <a:lvl1pPr lvl="0" indent="0" algn="ctr" defTabSz="266700">
              <a:lnSpc>
                <a:spcPct val="90000"/>
              </a:lnSpc>
              <a:spcBef>
                <a:spcPct val="0"/>
              </a:spcBef>
              <a:spcAft>
                <a:spcPct val="35000"/>
              </a:spcAft>
              <a:buNone/>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bg1"/>
                </a:solidFill>
                <a:cs typeface="Arial" panose="020B0604020202020204" pitchFamily="34" charset="0"/>
              </a:rPr>
              <a:t>Network Management Systems maturity &amp; capability</a:t>
            </a:r>
          </a:p>
        </p:txBody>
      </p:sp>
      <p:sp>
        <p:nvSpPr>
          <p:cNvPr id="23" name="Content Placeholder 21">
            <a:extLst>
              <a:ext uri="{FF2B5EF4-FFF2-40B4-BE49-F238E27FC236}">
                <a16:creationId xmlns:a16="http://schemas.microsoft.com/office/drawing/2014/main" id="{D0EE29A4-446C-8842-B6E3-A5A17CBC1B35}"/>
              </a:ext>
            </a:extLst>
          </p:cNvPr>
          <p:cNvSpPr txBox="1">
            <a:spLocks/>
          </p:cNvSpPr>
          <p:nvPr/>
        </p:nvSpPr>
        <p:spPr>
          <a:xfrm>
            <a:off x="3272981" y="3057732"/>
            <a:ext cx="2660222" cy="1922923"/>
          </a:xfrm>
          <a:prstGeom prst="rect">
            <a:avLst/>
          </a:prstGeom>
        </p:spPr>
        <p:txBody>
          <a:bodyPr vert="horz" lIns="0" tIns="0" rIns="91428" bIns="45715" rtlCol="0">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latin typeface="+mj-lt"/>
                <a:cs typeface="Arial" panose="020B0604020202020204" pitchFamily="34" charset="0"/>
              </a:rPr>
              <a:t>Sify leverages CA NMS and Aruba Airwave for the Managed services.</a:t>
            </a:r>
          </a:p>
          <a:p>
            <a:r>
              <a:rPr lang="en-US" sz="1100" dirty="0">
                <a:latin typeface="+mj-lt"/>
                <a:cs typeface="Arial" panose="020B0604020202020204" pitchFamily="34" charset="0"/>
              </a:rPr>
              <a:t>Present in Gartner's quadrant capable to manage Multi vendor networks.</a:t>
            </a:r>
          </a:p>
          <a:p>
            <a:r>
              <a:rPr lang="en-US" sz="1100" dirty="0">
                <a:latin typeface="+mj-lt"/>
                <a:cs typeface="Arial" panose="020B0604020202020204" pitchFamily="34" charset="0"/>
              </a:rPr>
              <a:t>Sify managed services are built on the same platforms. Expertise in deployment and gaining maximum mileage.  </a:t>
            </a:r>
          </a:p>
        </p:txBody>
      </p:sp>
      <p:sp>
        <p:nvSpPr>
          <p:cNvPr id="24" name="Content Placeholder 21">
            <a:extLst>
              <a:ext uri="{FF2B5EF4-FFF2-40B4-BE49-F238E27FC236}">
                <a16:creationId xmlns:a16="http://schemas.microsoft.com/office/drawing/2014/main" id="{58E6117D-E905-584A-8273-AD213E553264}"/>
              </a:ext>
            </a:extLst>
          </p:cNvPr>
          <p:cNvSpPr txBox="1">
            <a:spLocks/>
          </p:cNvSpPr>
          <p:nvPr/>
        </p:nvSpPr>
        <p:spPr>
          <a:xfrm>
            <a:off x="6195083" y="3025156"/>
            <a:ext cx="2625067" cy="1922923"/>
          </a:xfrm>
          <a:prstGeom prst="rect">
            <a:avLst/>
          </a:prstGeom>
        </p:spPr>
        <p:txBody>
          <a:bodyPr vert="horz" lIns="0" tIns="0" rIns="91428" bIns="45715" rtlCol="0">
            <a:normAutofit/>
          </a:bodyPr>
          <a:lstStyle>
            <a:lvl1pPr marL="226772" indent="-226772" algn="l" defTabSz="914286" rtl="0" eaLnBrk="1" latinLnBrk="0" hangingPunct="1">
              <a:lnSpc>
                <a:spcPct val="90000"/>
              </a:lnSpc>
              <a:spcBef>
                <a:spcPts val="600"/>
              </a:spcBef>
              <a:buFont typeface="Wingdings" panose="05000000000000000000" pitchFamily="2" charset="2"/>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2pPr>
            <a:lvl3pPr marL="792000" indent="-228571"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3pPr>
            <a:lvl4pPr marL="1080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4pPr>
            <a:lvl5pPr marL="1332000" indent="-228571"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00" dirty="0">
                <a:latin typeface="+mj-lt"/>
                <a:cs typeface="Arial" panose="020B0604020202020204" pitchFamily="34" charset="0"/>
              </a:rPr>
              <a:t>As a network service provider and MSP, Sify has built certified skills in Multi technology and vendor platforms.</a:t>
            </a:r>
          </a:p>
          <a:p>
            <a:r>
              <a:rPr lang="en-US" sz="1100" dirty="0">
                <a:latin typeface="+mj-lt"/>
                <a:cs typeface="Arial" panose="020B0604020202020204" pitchFamily="34" charset="0"/>
              </a:rPr>
              <a:t>Our skills enable customer to continue with Cost effective Engineering.</a:t>
            </a:r>
          </a:p>
          <a:p>
            <a:r>
              <a:rPr lang="en-US" sz="1100" dirty="0">
                <a:latin typeface="+mj-lt"/>
                <a:cs typeface="Arial" panose="020B0604020202020204" pitchFamily="34" charset="0"/>
              </a:rPr>
              <a:t>Continuous improvement and enabler for technology transitions.</a:t>
            </a:r>
          </a:p>
        </p:txBody>
      </p:sp>
    </p:spTree>
    <p:extLst>
      <p:ext uri="{BB962C8B-B14F-4D97-AF65-F5344CB8AC3E}">
        <p14:creationId xmlns:p14="http://schemas.microsoft.com/office/powerpoint/2010/main" val="30716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lstStyle/>
          <a:p>
            <a:r>
              <a:rPr lang="en-IN" dirty="0"/>
              <a:t>SIFY SOLUTION APPROACH</a:t>
            </a:r>
          </a:p>
        </p:txBody>
      </p:sp>
    </p:spTree>
    <p:extLst>
      <p:ext uri="{BB962C8B-B14F-4D97-AF65-F5344CB8AC3E}">
        <p14:creationId xmlns:p14="http://schemas.microsoft.com/office/powerpoint/2010/main" val="3563991134"/>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Sify new template</Template>
  <TotalTime>263</TotalTime>
  <Words>3799</Words>
  <Application>Microsoft Office PowerPoint</Application>
  <PresentationFormat>On-screen Show (16:9)</PresentationFormat>
  <Paragraphs>1076</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Sify New Theme</vt:lpstr>
      <vt:lpstr>PowerPoint Presentation</vt:lpstr>
      <vt:lpstr>Tata Steel current network concerns</vt:lpstr>
      <vt:lpstr>Key Expectations of TSL</vt:lpstr>
      <vt:lpstr>Enterprise networks at the crossroads</vt:lpstr>
      <vt:lpstr>Operational efficiency through network management</vt:lpstr>
      <vt:lpstr>Managed Service scope</vt:lpstr>
      <vt:lpstr>Managed Service scope &amp; Exclusions</vt:lpstr>
      <vt:lpstr>CRITICAL SUCCESS FACTORS in the project</vt:lpstr>
      <vt:lpstr>PowerPoint Presentation</vt:lpstr>
      <vt:lpstr>Our Network Managed services transition approach</vt:lpstr>
      <vt:lpstr>Our Network Management Framework</vt:lpstr>
      <vt:lpstr>Systems architecture</vt:lpstr>
      <vt:lpstr>Wireless Management</vt:lpstr>
      <vt:lpstr>Network Management</vt:lpstr>
      <vt:lpstr>Management Network – Reliable monitoring</vt:lpstr>
      <vt:lpstr>Sify Global Network Operations Centre</vt:lpstr>
      <vt:lpstr>Sify’s Network Managed Services scale</vt:lpstr>
      <vt:lpstr>Our Managed service delivery models</vt:lpstr>
      <vt:lpstr>NOC Infrastructure</vt:lpstr>
      <vt:lpstr>Our people competency</vt:lpstr>
      <vt:lpstr>Transition &amp; Project Management</vt:lpstr>
      <vt:lpstr>Steady state organisation</vt:lpstr>
      <vt:lpstr>Project Risks</vt:lpstr>
      <vt:lpstr>Risk Mitigation</vt:lpstr>
      <vt:lpstr>Our Experience</vt:lpstr>
      <vt:lpstr>PowerPoint Presentation</vt:lpstr>
      <vt:lpstr>NSE Requirements</vt:lpstr>
      <vt:lpstr>PLANNING &amp; DESIGN APPROACH</vt:lpstr>
      <vt:lpstr>KEY OUTCOMES &amp; VALUE OF THE PROJECT</vt:lpstr>
      <vt:lpstr>PowerPoint Presentation</vt:lpstr>
      <vt:lpstr>INFINET Network Evolution</vt:lpstr>
      <vt:lpstr>INFINET – Future IP Network</vt:lpstr>
      <vt:lpstr>Sify Value proposition</vt:lpstr>
      <vt:lpstr>Process additions to Managed services</vt:lpstr>
      <vt:lpstr>PowerPoint Presentation</vt:lpstr>
      <vt:lpstr>India Post Vision 2012 - IT Project 2012</vt:lpstr>
      <vt:lpstr>India Post 2012 – End State - Solution Blue Print – 8 Vendors</vt:lpstr>
      <vt:lpstr>Sify as a partner to India Post - End to End service</vt:lpstr>
      <vt:lpstr>India Post today - We take pride in our role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Bhasin Chawla</dc:creator>
  <cp:keywords>Neha Bhasin Chawla</cp:keywords>
  <cp:lastModifiedBy>Raji  Ramalingam</cp:lastModifiedBy>
  <cp:revision>25</cp:revision>
  <dcterms:created xsi:type="dcterms:W3CDTF">2018-11-01T00:45:12Z</dcterms:created>
  <dcterms:modified xsi:type="dcterms:W3CDTF">2023-09-19T06:59:48Z</dcterms:modified>
</cp:coreProperties>
</file>