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731" r:id="rId6"/>
  </p:sldMasterIdLst>
  <p:notesMasterIdLst>
    <p:notesMasterId r:id="rId35"/>
  </p:notesMasterIdLst>
  <p:handoutMasterIdLst>
    <p:handoutMasterId r:id="rId36"/>
  </p:handoutMasterIdLst>
  <p:sldIdLst>
    <p:sldId id="256" r:id="rId7"/>
    <p:sldId id="2145705666" r:id="rId8"/>
    <p:sldId id="2145705653" r:id="rId9"/>
    <p:sldId id="3379" r:id="rId10"/>
    <p:sldId id="3381" r:id="rId11"/>
    <p:sldId id="3380" r:id="rId12"/>
    <p:sldId id="2145705640" r:id="rId13"/>
    <p:sldId id="2145705654" r:id="rId14"/>
    <p:sldId id="2076137313" r:id="rId15"/>
    <p:sldId id="2076137312" r:id="rId16"/>
    <p:sldId id="2076137301" r:id="rId17"/>
    <p:sldId id="2145705655" r:id="rId18"/>
    <p:sldId id="2145705657" r:id="rId19"/>
    <p:sldId id="2145705658" r:id="rId20"/>
    <p:sldId id="2145705659" r:id="rId21"/>
    <p:sldId id="3394" r:id="rId22"/>
    <p:sldId id="2145705663" r:id="rId23"/>
    <p:sldId id="2145705661" r:id="rId24"/>
    <p:sldId id="2145705662" r:id="rId25"/>
    <p:sldId id="2145705650" r:id="rId26"/>
    <p:sldId id="2145705664" r:id="rId27"/>
    <p:sldId id="2145705651" r:id="rId28"/>
    <p:sldId id="2145705665" r:id="rId29"/>
    <p:sldId id="2145705652" r:id="rId30"/>
    <p:sldId id="2145705649" r:id="rId31"/>
    <p:sldId id="2076137055" r:id="rId32"/>
    <p:sldId id="263" r:id="rId33"/>
    <p:sldId id="2145705642" r:id="rId34"/>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zar  Ahamed A.R." initials="NAA" lastIdx="2" clrIdx="0">
    <p:extLst>
      <p:ext uri="{19B8F6BF-5375-455C-9EA6-DF929625EA0E}">
        <p15:presenceInfo xmlns:p15="http://schemas.microsoft.com/office/powerpoint/2012/main" userId="S::nizar.ahamed@sifycorp.com::adffb747-aaa0-46e0-848c-ae0c27f7bc73" providerId="AD"/>
      </p:ext>
    </p:extLst>
  </p:cmAuthor>
  <p:cmAuthor id="2" name="Vivekanandan Sivaguru" initials="VS" lastIdx="1" clrIdx="1">
    <p:extLst>
      <p:ext uri="{19B8F6BF-5375-455C-9EA6-DF929625EA0E}">
        <p15:presenceInfo xmlns:p15="http://schemas.microsoft.com/office/powerpoint/2012/main" userId="S::vivekanandan.sivaguru@sifycorp.com::67c57917-f9ba-4e10-a8ca-4da79836a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DE"/>
    <a:srgbClr val="DCE6F2"/>
    <a:srgbClr val="B9CDE5"/>
    <a:srgbClr val="D11C2C"/>
    <a:srgbClr val="DD5964"/>
    <a:srgbClr val="727376"/>
    <a:srgbClr val="98989A"/>
    <a:srgbClr val="CF1021"/>
    <a:srgbClr val="D21F2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ABF45-3E80-4C39-88B8-6B4E1FDE503B}" v="17" dt="2021-05-31T08:56:19.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varScale="1">
        <p:scale>
          <a:sx n="150" d="100"/>
          <a:sy n="150" d="100"/>
        </p:scale>
        <p:origin x="126" y="120"/>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8T11:02:24.164" idx="2">
    <p:pos x="10" y="10"/>
    <p:text>Retain Agenda slide as per new verion shared</p:text>
    <p:extLst>
      <p:ext uri="{C676402C-5697-4E1C-873F-D02D1690AC5C}">
        <p15:threadingInfo xmlns:p15="http://schemas.microsoft.com/office/powerpoint/2012/main" timeZoneBias="-33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19-09-2023</a:t>
            </a:fld>
            <a:endParaRPr lang="en-IN" dirty="0"/>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dirty="0"/>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19-09-2023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dirty="0"/>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251557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3</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dirty="0">
                <a:solidFill>
                  <a:schemeClr val="tx2"/>
                </a:solidFill>
              </a:rPr>
              <a:t> </a:t>
            </a:r>
            <a:endParaRPr lang="en-AU" sz="1200" dirty="0">
              <a:solidFill>
                <a:srgbClr val="990033"/>
              </a:solidFill>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7719B488-0382-42D2-A980-CE7107FC95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659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Security as a Service</a:t>
            </a:r>
          </a:p>
          <a:p>
            <a:pPr marL="0" marR="0" lvl="0" indent="0" algn="l" defTabSz="914286"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Sify has engineered few technologies such as Log Management, SIEM, Multifactor Authentication, Vulnerability Management, Penetration Testing, Privilege Access Management, NextGen AV and Endpoint Detection and Response and have hosted them on Sify’s cloud.</a:t>
            </a:r>
          </a:p>
          <a:p>
            <a:pPr marL="0" marR="0" lvl="0" indent="0" algn="l" defTabSz="914286"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Sify has also partnered with certain OEMs and are delivering certain technologies as a service which are hosted in OEMs cloud such as AKAMAI Content Delivery Network (CDN,) Web Application Firewall (WAF), Distributed Denial-of-Service (DDoS) and also with Cisco for delivering DNS Security, Email Security, etc.,</a:t>
            </a:r>
          </a:p>
          <a:p>
            <a:endParaRPr lang="en-IN" sz="1200" kern="1200" dirty="0">
              <a:solidFill>
                <a:schemeClr val="tx1"/>
              </a:solidFill>
              <a:effectLst/>
              <a:latin typeface="+mn-lt"/>
              <a:ea typeface="+mn-ea"/>
              <a:cs typeface="+mn-cs"/>
            </a:endParaRPr>
          </a:p>
          <a:p>
            <a:r>
              <a:rPr lang="en-IN" sz="1200" kern="1200" dirty="0">
                <a:solidFill>
                  <a:schemeClr val="tx1"/>
                </a:solidFill>
                <a:effectLst/>
                <a:latin typeface="+mn-lt"/>
                <a:ea typeface="+mn-ea"/>
                <a:cs typeface="+mn-cs"/>
              </a:rPr>
              <a:t>All of these services and are being delivered as a service irrespective of customers Hybrid IT infrastructure location</a:t>
            </a:r>
          </a:p>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5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829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5164"/>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chemeClr val="tx1">
              <a:lumMod val="95000"/>
              <a:lumOff val="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CF1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CF1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D21F2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D21F2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D21F2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39313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49724" y="2049088"/>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pic>
        <p:nvPicPr>
          <p:cNvPr id="20" name="Picture 2" descr="Image result for sify logo">
            <a:extLst>
              <a:ext uri="{FF2B5EF4-FFF2-40B4-BE49-F238E27FC236}">
                <a16:creationId xmlns:a16="http://schemas.microsoft.com/office/drawing/2014/main" id="{B2DF9EA8-5E79-4FA7-A747-5F0F1B4AA616}"/>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814"/>
          <a:stretch/>
        </p:blipFill>
        <p:spPr bwMode="auto">
          <a:xfrm>
            <a:off x="7546300" y="80549"/>
            <a:ext cx="1196303" cy="67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AutoShape 60">
            <a:extLst>
              <a:ext uri="{FF2B5EF4-FFF2-40B4-BE49-F238E27FC236}">
                <a16:creationId xmlns:a16="http://schemas.microsoft.com/office/drawing/2014/main" id="{63C49C12-85D3-4B67-9BB4-7CBA05394780}"/>
              </a:ext>
            </a:extLst>
          </p:cNvPr>
          <p:cNvSpPr>
            <a:spLocks noChangeAspect="1" noChangeArrowheads="1" noTextEdit="1"/>
          </p:cNvSpPr>
          <p:nvPr userDrawn="1"/>
        </p:nvSpPr>
        <p:spPr bwMode="auto">
          <a:xfrm>
            <a:off x="2649724" y="2049088"/>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spTree>
    <p:extLst>
      <p:ext uri="{BB962C8B-B14F-4D97-AF65-F5344CB8AC3E}">
        <p14:creationId xmlns:p14="http://schemas.microsoft.com/office/powerpoint/2010/main" val="31763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4" tIns="34842" rIns="69684" bIns="34842"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8"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1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915F-5B3F-46D8-B8E5-78327C8141A0}"/>
              </a:ext>
            </a:extLst>
          </p:cNvPr>
          <p:cNvSpPr>
            <a:spLocks noGrp="1"/>
          </p:cNvSpPr>
          <p:nvPr>
            <p:ph type="ctrTitle"/>
          </p:nvPr>
        </p:nvSpPr>
        <p:spPr>
          <a:xfrm>
            <a:off x="1143000" y="1155155"/>
            <a:ext cx="6858000" cy="147731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6A3EBD2-D930-4BE4-ADD9-7C29817543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25B1CD-EC0E-460D-99D1-840C93777061}"/>
              </a:ext>
            </a:extLst>
          </p:cNvPr>
          <p:cNvSpPr>
            <a:spLocks noGrp="1"/>
          </p:cNvSpPr>
          <p:nvPr>
            <p:ph type="dt" sz="half" idx="10"/>
          </p:nvPr>
        </p:nvSpPr>
        <p:spPr/>
        <p:txBody>
          <a:bodyPr/>
          <a:lstStyle/>
          <a:p>
            <a:fld id="{293999D9-BBFC-4B91-9BC3-4330A39604D3}" type="datetimeFigureOut">
              <a:rPr lang="en-US" smtClean="0"/>
              <a:t>9/19/2023</a:t>
            </a:fld>
            <a:endParaRPr lang="en-US" dirty="0"/>
          </a:p>
        </p:txBody>
      </p:sp>
      <p:sp>
        <p:nvSpPr>
          <p:cNvPr id="5" name="Footer Placeholder 4">
            <a:extLst>
              <a:ext uri="{FF2B5EF4-FFF2-40B4-BE49-F238E27FC236}">
                <a16:creationId xmlns:a16="http://schemas.microsoft.com/office/drawing/2014/main" id="{C7EE3AAB-E624-450F-8243-8E0CAF9CCC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A6426-8770-469E-B3AD-D89E3A0B76BF}"/>
              </a:ext>
            </a:extLst>
          </p:cNvPr>
          <p:cNvSpPr>
            <a:spLocks noGrp="1"/>
          </p:cNvSpPr>
          <p:nvPr>
            <p:ph type="sldNum" sz="quarter" idx="12"/>
          </p:nvPr>
        </p:nvSpPr>
        <p:spPr/>
        <p:txBody>
          <a:bodyPr/>
          <a:lstStyle/>
          <a:p>
            <a:fld id="{706A3C96-28F5-41A1-AC5E-A9275212A368}" type="slidenum">
              <a:rPr lang="en-US" smtClean="0"/>
              <a:t>‹#›</a:t>
            </a:fld>
            <a:endParaRPr lang="en-US" dirty="0"/>
          </a:p>
        </p:txBody>
      </p:sp>
    </p:spTree>
    <p:extLst>
      <p:ext uri="{BB962C8B-B14F-4D97-AF65-F5344CB8AC3E}">
        <p14:creationId xmlns:p14="http://schemas.microsoft.com/office/powerpoint/2010/main" val="237045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p:nvSpPr>
        <p:spPr>
          <a:xfrm>
            <a:off x="1"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5" name="Rectangle 4">
            <a:extLst>
              <a:ext uri="{FF2B5EF4-FFF2-40B4-BE49-F238E27FC236}">
                <a16:creationId xmlns:a16="http://schemas.microsoft.com/office/drawing/2014/main" id="{BA100332-FD9E-43B4-A5EA-D655F50E55C6}"/>
              </a:ext>
            </a:extLst>
          </p:cNvPr>
          <p:cNvSpPr/>
          <p:nvPr/>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7" name="Rectangle 6">
            <a:extLst>
              <a:ext uri="{FF2B5EF4-FFF2-40B4-BE49-F238E27FC236}">
                <a16:creationId xmlns:a16="http://schemas.microsoft.com/office/drawing/2014/main" id="{4862DC76-2326-4337-A09D-F6B09741B5C5}"/>
              </a:ext>
            </a:extLst>
          </p:cNvPr>
          <p:cNvSpPr/>
          <p:nvPr/>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8" name="Rectangle 7">
            <a:extLst>
              <a:ext uri="{FF2B5EF4-FFF2-40B4-BE49-F238E27FC236}">
                <a16:creationId xmlns:a16="http://schemas.microsoft.com/office/drawing/2014/main" id="{D44349FB-3EFD-45E8-9741-7BB218BE08AE}"/>
              </a:ext>
            </a:extLst>
          </p:cNvPr>
          <p:cNvSpPr/>
          <p:nvPr/>
        </p:nvSpPr>
        <p:spPr>
          <a:xfrm>
            <a:off x="8877271"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Rectangle 8">
            <a:extLst>
              <a:ext uri="{FF2B5EF4-FFF2-40B4-BE49-F238E27FC236}">
                <a16:creationId xmlns:a16="http://schemas.microsoft.com/office/drawing/2014/main" id="{B2E0560B-C8EC-45DE-AE89-65A343A6FE8A}"/>
              </a:ext>
            </a:extLst>
          </p:cNvPr>
          <p:cNvSpPr/>
          <p:nvPr/>
        </p:nvSpPr>
        <p:spPr>
          <a:xfrm>
            <a:off x="8613457"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Rectangle 9">
            <a:extLst>
              <a:ext uri="{FF2B5EF4-FFF2-40B4-BE49-F238E27FC236}">
                <a16:creationId xmlns:a16="http://schemas.microsoft.com/office/drawing/2014/main" id="{C673730A-509F-4C18-8764-173CF6818E38}"/>
              </a:ext>
            </a:extLst>
          </p:cNvPr>
          <p:cNvSpPr/>
          <p:nvPr/>
        </p:nvSpPr>
        <p:spPr>
          <a:xfrm>
            <a:off x="8352303"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nvGrpSpPr>
          <p:cNvPr id="13" name="Group 12">
            <a:extLst>
              <a:ext uri="{FF2B5EF4-FFF2-40B4-BE49-F238E27FC236}">
                <a16:creationId xmlns:a16="http://schemas.microsoft.com/office/drawing/2014/main" id="{AF74E99E-CF72-4D8E-A24E-0DAC4860C504}"/>
              </a:ext>
            </a:extLst>
          </p:cNvPr>
          <p:cNvGrpSpPr/>
          <p:nvPr/>
        </p:nvGrpSpPr>
        <p:grpSpPr>
          <a:xfrm>
            <a:off x="7306510" y="1"/>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z="1000" smtClean="0"/>
              <a:pPr/>
              <a:t>‹#›</a:t>
            </a:fld>
            <a:endParaRPr lang="en-IN" sz="1000"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9"/>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extLst>
      <p:ext uri="{BB962C8B-B14F-4D97-AF65-F5344CB8AC3E}">
        <p14:creationId xmlns:p14="http://schemas.microsoft.com/office/powerpoint/2010/main" val="187949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p:nvGrpSpPr>
        <p:grpSpPr>
          <a:xfrm>
            <a:off x="324001"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p:nvGrpSpPr>
        <p:grpSpPr>
          <a:xfrm>
            <a:off x="324000" y="2888560"/>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9"/>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2"/>
            <a:ext cx="4896862" cy="234434"/>
          </a:xfrm>
        </p:spPr>
        <p:txBody>
          <a:bodyPr rIns="0" bIns="0" anchor="ctr">
            <a:normAutofit/>
          </a:bodyPr>
          <a:lstStyle>
            <a:lvl1pPr marL="0" indent="0">
              <a:buNone/>
              <a:defRPr sz="1400"/>
            </a:lvl1pPr>
          </a:lstStyle>
          <a:p>
            <a:pPr lvl="0"/>
            <a:r>
              <a:rPr lang="en-US" dirty="0"/>
              <a:t>SECTION DIVIDER 4</a:t>
            </a:r>
          </a:p>
        </p:txBody>
      </p:sp>
    </p:spTree>
    <p:extLst>
      <p:ext uri="{BB962C8B-B14F-4D97-AF65-F5344CB8AC3E}">
        <p14:creationId xmlns:p14="http://schemas.microsoft.com/office/powerpoint/2010/main" val="2811191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7"/>
            <a:ext cx="7538400" cy="36932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1" y="1026162"/>
            <a:ext cx="8412163" cy="3658553"/>
          </a:xfrm>
        </p:spPr>
        <p:txBody>
          <a:bodyPr/>
          <a:lstStyle>
            <a:lvl1pPr marL="226766" indent="-226766">
              <a:buFont typeface="Wingdings" panose="05000000000000000000" pitchFamily="2" charset="2"/>
              <a:buChar char="§"/>
              <a:defRPr/>
            </a:lvl1pPr>
            <a:lvl2pPr>
              <a:defRPr sz="1600"/>
            </a:lvl2pPr>
            <a:lvl3pPr marL="791981">
              <a:defRPr sz="1600"/>
            </a:lvl3pPr>
            <a:lvl4pPr marL="1079973">
              <a:defRPr sz="1400"/>
            </a:lvl4pPr>
            <a:lvl5pPr marL="1331967">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77474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p:nvGrpSpPr>
        <p:grpSpPr>
          <a:xfrm>
            <a:off x="324001"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p:nvGrpSpPr>
        <p:grpSpPr>
          <a:xfrm>
            <a:off x="324000" y="1532947"/>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p:nvGrpSpPr>
        <p:grpSpPr>
          <a:xfrm>
            <a:off x="324000" y="2095506"/>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p:nvGrpSpPr>
        <p:grpSpPr>
          <a:xfrm>
            <a:off x="324000" y="2658064"/>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p:nvGrpSpPr>
        <p:grpSpPr>
          <a:xfrm>
            <a:off x="324000" y="3220623"/>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p:nvGrpSpPr>
        <p:grpSpPr>
          <a:xfrm>
            <a:off x="324001" y="3783182"/>
            <a:ext cx="860011" cy="584775"/>
            <a:chOff x="324000" y="4167342"/>
            <a:chExt cx="860011"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52995"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9"/>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08117"/>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270677"/>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2833236"/>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395794"/>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3958354"/>
            <a:ext cx="4896862" cy="234434"/>
          </a:xfrm>
        </p:spPr>
        <p:txBody>
          <a:bodyPr rIns="0" bIns="0" anchor="ctr">
            <a:normAutofit/>
          </a:bodyPr>
          <a:lstStyle>
            <a:lvl1pPr marL="0" indent="0">
              <a:buNone/>
              <a:defRPr sz="1400"/>
            </a:lvl1pPr>
          </a:lstStyle>
          <a:p>
            <a:pPr lvl="0"/>
            <a:r>
              <a:rPr lang="en-US" dirty="0"/>
              <a:t>SECTION DIVIDER 6</a:t>
            </a:r>
          </a:p>
        </p:txBody>
      </p:sp>
      <p:grpSp>
        <p:nvGrpSpPr>
          <p:cNvPr id="41" name="Group 40">
            <a:extLst>
              <a:ext uri="{FF2B5EF4-FFF2-40B4-BE49-F238E27FC236}">
                <a16:creationId xmlns:a16="http://schemas.microsoft.com/office/drawing/2014/main" id="{2E17E16E-A039-468B-B869-A63906877EB0}"/>
              </a:ext>
            </a:extLst>
          </p:cNvPr>
          <p:cNvGrpSpPr/>
          <p:nvPr userDrawn="1"/>
        </p:nvGrpSpPr>
        <p:grpSpPr>
          <a:xfrm>
            <a:off x="324001" y="4345737"/>
            <a:ext cx="860011" cy="584775"/>
            <a:chOff x="324000" y="4167342"/>
            <a:chExt cx="860011" cy="584775"/>
          </a:xfrm>
        </p:grpSpPr>
        <p:sp>
          <p:nvSpPr>
            <p:cNvPr id="42" name="Rectangle 41">
              <a:extLst>
                <a:ext uri="{FF2B5EF4-FFF2-40B4-BE49-F238E27FC236}">
                  <a16:creationId xmlns:a16="http://schemas.microsoft.com/office/drawing/2014/main" id="{C4D86F2E-FF2B-4649-A587-0EF262EDBE4B}"/>
                </a:ext>
              </a:extLst>
            </p:cNvPr>
            <p:cNvSpPr/>
            <p:nvPr/>
          </p:nvSpPr>
          <p:spPr>
            <a:xfrm>
              <a:off x="324000" y="4231129"/>
              <a:ext cx="122382" cy="457200"/>
            </a:xfrm>
            <a:prstGeom prst="rect">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solidFill>
                  <a:srgbClr val="8EB4E3"/>
                </a:solidFill>
              </a:endParaRPr>
            </a:p>
          </p:txBody>
        </p:sp>
        <p:sp>
          <p:nvSpPr>
            <p:cNvPr id="43" name="TextBox 42">
              <a:extLst>
                <a:ext uri="{FF2B5EF4-FFF2-40B4-BE49-F238E27FC236}">
                  <a16:creationId xmlns:a16="http://schemas.microsoft.com/office/drawing/2014/main" id="{16B9F145-085F-4367-BB1D-9F57A83FE157}"/>
                </a:ext>
              </a:extLst>
            </p:cNvPr>
            <p:cNvSpPr txBox="1"/>
            <p:nvPr/>
          </p:nvSpPr>
          <p:spPr>
            <a:xfrm>
              <a:off x="452995" y="4167342"/>
              <a:ext cx="731016" cy="584775"/>
            </a:xfrm>
            <a:prstGeom prst="rect">
              <a:avLst/>
            </a:prstGeom>
            <a:noFill/>
          </p:spPr>
          <p:txBody>
            <a:bodyPr wrap="square" rtlCol="0">
              <a:spAutoFit/>
            </a:bodyPr>
            <a:lstStyle/>
            <a:p>
              <a:r>
                <a:rPr lang="en-US" sz="3200" dirty="0">
                  <a:solidFill>
                    <a:schemeClr val="bg2">
                      <a:lumMod val="50000"/>
                    </a:schemeClr>
                  </a:solidFill>
                  <a:latin typeface="Impact" pitchFamily="34" charset="0"/>
                </a:rPr>
                <a:t>07</a:t>
              </a:r>
            </a:p>
          </p:txBody>
        </p:sp>
      </p:grpSp>
      <p:sp>
        <p:nvSpPr>
          <p:cNvPr id="44" name="Text Placeholder 2">
            <a:extLst>
              <a:ext uri="{FF2B5EF4-FFF2-40B4-BE49-F238E27FC236}">
                <a16:creationId xmlns:a16="http://schemas.microsoft.com/office/drawing/2014/main" id="{48A30E87-A4A7-4D13-B81B-1CB7573BE771}"/>
              </a:ext>
            </a:extLst>
          </p:cNvPr>
          <p:cNvSpPr>
            <a:spLocks noGrp="1"/>
          </p:cNvSpPr>
          <p:nvPr>
            <p:ph type="body" sz="quarter" idx="19" hasCustomPrompt="1"/>
          </p:nvPr>
        </p:nvSpPr>
        <p:spPr>
          <a:xfrm>
            <a:off x="1229100" y="4520911"/>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94053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CF10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CF102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CF10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D2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pic>
        <p:nvPicPr>
          <p:cNvPr id="17" name="Picture 16">
            <a:extLst>
              <a:ext uri="{FF2B5EF4-FFF2-40B4-BE49-F238E27FC236}">
                <a16:creationId xmlns:a16="http://schemas.microsoft.com/office/drawing/2014/main" id="{3D1C288D-6B4D-4471-8CA3-25655C3932D4}"/>
              </a:ext>
            </a:extLst>
          </p:cNvPr>
          <p:cNvPicPr>
            <a:picLocks noChangeAspect="1"/>
          </p:cNvPicPr>
          <p:nvPr userDrawn="1"/>
        </p:nvPicPr>
        <p:blipFill>
          <a:blip r:embed="rId3"/>
          <a:stretch>
            <a:fillRect/>
          </a:stretch>
        </p:blipFill>
        <p:spPr>
          <a:xfrm>
            <a:off x="323850" y="255588"/>
            <a:ext cx="1123950" cy="371475"/>
          </a:xfrm>
          <a:prstGeom prst="rect">
            <a:avLst/>
          </a:prstGeom>
        </p:spPr>
      </p:pic>
      <p:grpSp>
        <p:nvGrpSpPr>
          <p:cNvPr id="18" name="Group 17">
            <a:extLst>
              <a:ext uri="{FF2B5EF4-FFF2-40B4-BE49-F238E27FC236}">
                <a16:creationId xmlns:a16="http://schemas.microsoft.com/office/drawing/2014/main" id="{08934FDC-3A99-490A-8B30-272545BD885B}"/>
              </a:ext>
            </a:extLst>
          </p:cNvPr>
          <p:cNvGrpSpPr/>
          <p:nvPr userDrawn="1"/>
        </p:nvGrpSpPr>
        <p:grpSpPr>
          <a:xfrm>
            <a:off x="7411635" y="0"/>
            <a:ext cx="1465634" cy="829997"/>
            <a:chOff x="9753599" y="1"/>
            <a:chExt cx="1739885" cy="985307"/>
          </a:xfrm>
        </p:grpSpPr>
        <p:sp>
          <p:nvSpPr>
            <p:cNvPr id="20" name="Round Same Side Corner Rectangle 72">
              <a:extLst>
                <a:ext uri="{FF2B5EF4-FFF2-40B4-BE49-F238E27FC236}">
                  <a16:creationId xmlns:a16="http://schemas.microsoft.com/office/drawing/2014/main" id="{E2F697A1-F4C2-4851-BB58-065EB35090BB}"/>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 descr="Image result for sify logo">
              <a:extLst>
                <a:ext uri="{FF2B5EF4-FFF2-40B4-BE49-F238E27FC236}">
                  <a16:creationId xmlns:a16="http://schemas.microsoft.com/office/drawing/2014/main" id="{B4282D8B-CD5B-4F89-84DB-716C6877DCB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92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p:nvGrpSpPr>
        <p:grpSpPr>
          <a:xfrm>
            <a:off x="324001"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p:nvGrpSpPr>
        <p:grpSpPr>
          <a:xfrm>
            <a:off x="324000" y="2888560"/>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p:nvGrpSpPr>
        <p:grpSpPr>
          <a:xfrm>
            <a:off x="324000" y="3527951"/>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p:nvGrpSpPr>
        <p:grpSpPr>
          <a:xfrm>
            <a:off x="324000" y="4167341"/>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9"/>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2"/>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3"/>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1640413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7"/>
            <a:ext cx="7538400" cy="36932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1" y="1026162"/>
            <a:ext cx="8412163" cy="3658553"/>
          </a:xfrm>
        </p:spPr>
        <p:txBody>
          <a:bodyPr/>
          <a:lstStyle>
            <a:lvl1pPr marL="226766" indent="-226766">
              <a:buFont typeface="Wingdings" panose="05000000000000000000" pitchFamily="2" charset="2"/>
              <a:buChar char="§"/>
              <a:defRPr/>
            </a:lvl1pPr>
            <a:lvl2pPr>
              <a:defRPr sz="1600"/>
            </a:lvl2pPr>
            <a:lvl3pPr marL="791981">
              <a:defRPr sz="1600"/>
            </a:lvl3pPr>
            <a:lvl4pPr marL="1079973">
              <a:defRPr sz="1400"/>
            </a:lvl4pPr>
            <a:lvl5pPr marL="1331967">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2189468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9"/>
            <a:ext cx="4103688" cy="3669347"/>
          </a:xfrm>
        </p:spPr>
        <p:txBody>
          <a:bodyPr>
            <a:normAutofit/>
          </a:bodyPr>
          <a:lstStyle>
            <a:lvl1pPr marL="226766" indent="-226766">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4" y="1026479"/>
            <a:ext cx="4084637" cy="3669347"/>
          </a:xfrm>
        </p:spPr>
        <p:txBody>
          <a:bodyPr>
            <a:normAutofit/>
          </a:bodyPr>
          <a:lstStyle>
            <a:lvl1pPr marL="226766" indent="-226766">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7"/>
            <a:ext cx="7578150" cy="36932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800044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12"/>
            <a:ext cx="7538400" cy="369322"/>
          </a:xfrm>
          <a:prstGeom prst="rect">
            <a:avLst/>
          </a:prstGeom>
        </p:spPr>
        <p:txBody>
          <a:bodyPr anchor="b"/>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5"/>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2"/>
            <a:ext cx="4104000" cy="3351213"/>
          </a:xfrm>
        </p:spPr>
        <p:txBody>
          <a:bodyPr tIns="0">
            <a:normAutofit/>
          </a:bodyPr>
          <a:lstStyle>
            <a:lvl1pPr marL="226766" indent="-226766">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15">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5"/>
            <a:ext cx="4086000" cy="215444"/>
          </a:xfrm>
        </p:spPr>
        <p:txBody>
          <a:bodyPr wrap="square" rIns="0" bIns="0" anchor="ct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32" indent="0">
              <a:buNone/>
              <a:defRPr sz="2000" b="1"/>
            </a:lvl2pPr>
            <a:lvl3pPr marL="914264" indent="0">
              <a:buNone/>
              <a:defRPr sz="1800" b="1"/>
            </a:lvl3pPr>
            <a:lvl4pPr marL="1371395" indent="0">
              <a:buNone/>
              <a:defRPr sz="1600" b="1"/>
            </a:lvl4pPr>
            <a:lvl5pPr marL="1828526" indent="0">
              <a:buNone/>
              <a:defRPr sz="1600" b="1"/>
            </a:lvl5pPr>
            <a:lvl6pPr marL="2285658" indent="0">
              <a:buNone/>
              <a:defRPr sz="1600" b="1"/>
            </a:lvl6pPr>
            <a:lvl7pPr marL="2742788" indent="0">
              <a:buNone/>
              <a:defRPr sz="1600" b="1"/>
            </a:lvl7pPr>
            <a:lvl8pPr marL="3199921" indent="0">
              <a:buNone/>
              <a:defRPr sz="1600" b="1"/>
            </a:lvl8pPr>
            <a:lvl9pPr marL="3657052" indent="0">
              <a:buNone/>
              <a:defRPr sz="1600" b="1"/>
            </a:lvl9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2"/>
            <a:ext cx="4086000" cy="3351213"/>
          </a:xfrm>
        </p:spPr>
        <p:txBody>
          <a:bodyPr tIns="0"/>
          <a:lstStyle>
            <a:lvl1pPr marL="285743" indent="-285743">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15" indent="-285707">
              <a:defRPr lang="en-US" sz="1200" kern="1200" dirty="0" smtClean="0">
                <a:solidFill>
                  <a:srgbClr val="595959"/>
                </a:solidFill>
                <a:latin typeface="Trebuchet MS" pitchFamily="34" charset="0"/>
                <a:ea typeface="+mn-ea"/>
                <a:cs typeface="+mn-cs"/>
              </a:defRPr>
            </a:lvl2pPr>
            <a:lvl3pPr marL="1142828" indent="-228566">
              <a:defRPr lang="en-US" sz="1400" kern="1200" dirty="0" smtClean="0">
                <a:solidFill>
                  <a:srgbClr val="595959"/>
                </a:solidFill>
                <a:latin typeface="Trebuchet MS" pitchFamily="34" charset="0"/>
                <a:ea typeface="+mn-ea"/>
                <a:cs typeface="+mn-cs"/>
              </a:defRPr>
            </a:lvl3pPr>
            <a:lvl4pPr marL="1599960" indent="-228566">
              <a:defRPr lang="en-US" sz="1200" kern="1200" dirty="0" smtClean="0">
                <a:solidFill>
                  <a:srgbClr val="595959"/>
                </a:solidFill>
                <a:latin typeface="Trebuchet MS" pitchFamily="34" charset="0"/>
                <a:ea typeface="+mn-ea"/>
                <a:cs typeface="+mn-cs"/>
              </a:defRPr>
            </a:lvl4pPr>
            <a:lvl5pPr marL="2057092" indent="-228566">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66" lvl="0" indent="-226766" algn="l" defTabSz="914264"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15" lvl="1" indent="-285707" algn="l" defTabSz="914264" rtl="0" eaLnBrk="1" latinLnBrk="0" hangingPunct="1">
              <a:lnSpc>
                <a:spcPct val="100000"/>
              </a:lnSpc>
              <a:spcBef>
                <a:spcPts val="400"/>
              </a:spcBef>
              <a:buFont typeface="Arial" pitchFamily="34" charset="0"/>
              <a:buChar char="–"/>
            </a:pPr>
            <a:r>
              <a:rPr lang="en-US" dirty="0"/>
              <a:t>Second level</a:t>
            </a:r>
          </a:p>
          <a:p>
            <a:pPr marL="1142828" lvl="2" indent="-228566" algn="l" defTabSz="914264" rtl="0" eaLnBrk="1" latinLnBrk="0" hangingPunct="1">
              <a:lnSpc>
                <a:spcPct val="90000"/>
              </a:lnSpc>
              <a:spcBef>
                <a:spcPts val="600"/>
              </a:spcBef>
              <a:buFont typeface="Arial" pitchFamily="34" charset="0"/>
              <a:buChar char="•"/>
            </a:pPr>
            <a:r>
              <a:rPr lang="en-US" dirty="0"/>
              <a:t>Third level</a:t>
            </a:r>
          </a:p>
          <a:p>
            <a:pPr marL="1599960" lvl="3" indent="-228566" algn="l" defTabSz="914264" rtl="0" eaLnBrk="1" latinLnBrk="0" hangingPunct="1">
              <a:lnSpc>
                <a:spcPct val="90000"/>
              </a:lnSpc>
              <a:spcBef>
                <a:spcPts val="600"/>
              </a:spcBef>
              <a:buFont typeface="Arial" pitchFamily="34" charset="0"/>
              <a:buChar char="–"/>
            </a:pPr>
            <a:r>
              <a:rPr lang="en-US" dirty="0"/>
              <a:t>Fourth level</a:t>
            </a:r>
          </a:p>
          <a:p>
            <a:pPr marL="2057092" lvl="4" indent="-228566" algn="l" defTabSz="914264"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115293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7"/>
            <a:ext cx="7538400" cy="36932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1" y="1434528"/>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8"/>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1" y="1434528"/>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8"/>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8"/>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1" y="1434528"/>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3"/>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6" y="1027619"/>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3"/>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3"/>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1" y="2002653"/>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3"/>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3"/>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6" y="3003811"/>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1" y="3301793"/>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1" y="3869918"/>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5" y="3261034"/>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sz="1800"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1"/>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extLst>
      <p:ext uri="{BB962C8B-B14F-4D97-AF65-F5344CB8AC3E}">
        <p14:creationId xmlns:p14="http://schemas.microsoft.com/office/powerpoint/2010/main" val="31188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672031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18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7"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47"/>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5" y="3741822"/>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5"/>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2" y="354615"/>
            <a:ext cx="1707598" cy="1433321"/>
          </a:xfrm>
          <a:prstGeom prst="rect">
            <a:avLst/>
          </a:prstGeom>
        </p:spPr>
      </p:pic>
    </p:spTree>
    <p:extLst>
      <p:ext uri="{BB962C8B-B14F-4D97-AF65-F5344CB8AC3E}">
        <p14:creationId xmlns:p14="http://schemas.microsoft.com/office/powerpoint/2010/main" val="2506252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6"/>
            <a:ext cx="7538400" cy="369322"/>
          </a:xfrm>
          <a:prstGeom prst="rect">
            <a:avLst/>
          </a:prstGeom>
        </p:spPr>
        <p:txBody>
          <a:bodyPr>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73206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7"/>
            <a:ext cx="7538400" cy="369322"/>
          </a:xfrm>
          <a:prstGeom prst="rect">
            <a:avLst/>
          </a:prstGeom>
        </p:spPr>
        <p:txBody>
          <a:bodyPr>
            <a:spAutoFit/>
          </a:bodyPr>
          <a:lstStyle>
            <a:lvl1pPr marL="0" marR="0" indent="0" algn="l" defTabSz="91424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4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21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Title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5164"/>
            <a:ext cx="9144001" cy="5143500"/>
          </a:xfrm>
          <a:prstGeom prst="rect">
            <a:avLst/>
          </a:prstGeom>
          <a:solidFill>
            <a:schemeClr val="accent5">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sifytechnologies.com/disclaimer/"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sifytechnologies.com/privacy-policy/"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5" name="Rectangle 4">
            <a:extLst>
              <a:ext uri="{FF2B5EF4-FFF2-40B4-BE49-F238E27FC236}">
                <a16:creationId xmlns:a16="http://schemas.microsoft.com/office/drawing/2014/main" id="{7CD42FF0-1A6C-45AD-B57B-05D2D32F556E}"/>
              </a:ext>
            </a:extLst>
          </p:cNvPr>
          <p:cNvSpPr/>
          <p:nvPr userDrawn="1"/>
        </p:nvSpPr>
        <p:spPr>
          <a:xfrm flipH="1">
            <a:off x="-3240" y="4927222"/>
            <a:ext cx="4575239"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95C242D2-9E76-49CF-9069-D015DC58DEEB}"/>
              </a:ext>
            </a:extLst>
          </p:cNvPr>
          <p:cNvSpPr/>
          <p:nvPr userDrawn="1"/>
        </p:nvSpPr>
        <p:spPr>
          <a:xfrm flipH="1">
            <a:off x="4571999" y="4927222"/>
            <a:ext cx="4575242" cy="216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5">
            <a:extLst>
              <a:ext uri="{FF2B5EF4-FFF2-40B4-BE49-F238E27FC236}">
                <a16:creationId xmlns:a16="http://schemas.microsoft.com/office/drawing/2014/main" id="{333BDBBD-CB70-4F87-9AE7-CD6B5904204A}"/>
              </a:ext>
            </a:extLst>
          </p:cNvPr>
          <p:cNvSpPr>
            <a:spLocks noGrp="1"/>
          </p:cNvSpPr>
          <p:nvPr>
            <p:ph type="sldNum" sz="quarter" idx="4"/>
          </p:nvPr>
        </p:nvSpPr>
        <p:spPr>
          <a:xfrm>
            <a:off x="7884369" y="4949282"/>
            <a:ext cx="419747" cy="144000"/>
          </a:xfrm>
          <a:prstGeom prst="rect">
            <a:avLst/>
          </a:prstGeom>
          <a:solidFill>
            <a:schemeClr val="bg1"/>
          </a:solidFill>
          <a:ln w="12700">
            <a:solidFill>
              <a:schemeClr val="bg1">
                <a:lumMod val="85000"/>
              </a:schemeClr>
            </a:solidFill>
            <a:prstDash val="sysDot"/>
          </a:ln>
        </p:spPr>
        <p:txBody>
          <a:bodyPr vert="horz" lIns="91428" tIns="45715" rIns="0" bIns="45715" rtlCol="0" anchor="ctr"/>
          <a:lstStyle>
            <a:lvl1pPr algn="ctr">
              <a:defRPr sz="800" b="1">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sp>
        <p:nvSpPr>
          <p:cNvPr id="9" name="TextBox 8">
            <a:extLst>
              <a:ext uri="{FF2B5EF4-FFF2-40B4-BE49-F238E27FC236}">
                <a16:creationId xmlns:a16="http://schemas.microsoft.com/office/drawing/2014/main" id="{0D731179-4B3A-4C45-ADE8-1011B10F983C}"/>
              </a:ext>
            </a:extLst>
          </p:cNvPr>
          <p:cNvSpPr txBox="1"/>
          <p:nvPr userDrawn="1"/>
        </p:nvSpPr>
        <p:spPr>
          <a:xfrm>
            <a:off x="253812" y="4923193"/>
            <a:ext cx="3888432" cy="215444"/>
          </a:xfrm>
          <a:prstGeom prst="rect">
            <a:avLst/>
          </a:prstGeom>
          <a:noFill/>
        </p:spPr>
        <p:txBody>
          <a:bodyPr wrap="square" rtlCol="0">
            <a:spAutoFit/>
          </a:bodyPr>
          <a:lstStyle/>
          <a:p>
            <a:r>
              <a:rPr lang="en-US" sz="800" kern="1200" dirty="0">
                <a:solidFill>
                  <a:schemeClr val="bg1">
                    <a:lumMod val="95000"/>
                  </a:schemeClr>
                </a:solidFill>
                <a:effectLst/>
                <a:latin typeface="+mn-lt"/>
                <a:ea typeface="+mn-ea"/>
                <a:cs typeface="+mn-cs"/>
              </a:rPr>
              <a:t>Copyright © 2021 Sify Technologies Limited. All rights reserved.</a:t>
            </a:r>
            <a:endParaRPr lang="en-IN" sz="800" kern="1200" dirty="0">
              <a:solidFill>
                <a:schemeClr val="bg1">
                  <a:lumMod val="95000"/>
                </a:schemeClr>
              </a:solidFill>
              <a:effectLst/>
              <a:latin typeface="+mn-lt"/>
              <a:ea typeface="+mn-ea"/>
              <a:cs typeface="+mn-cs"/>
            </a:endParaRPr>
          </a:p>
        </p:txBody>
      </p:sp>
      <p:sp>
        <p:nvSpPr>
          <p:cNvPr id="10" name="TextBox 9">
            <a:extLst>
              <a:ext uri="{FF2B5EF4-FFF2-40B4-BE49-F238E27FC236}">
                <a16:creationId xmlns:a16="http://schemas.microsoft.com/office/drawing/2014/main" id="{5175E5B5-26E3-479C-B699-1D4B29BB5F40}"/>
              </a:ext>
            </a:extLst>
          </p:cNvPr>
          <p:cNvSpPr txBox="1"/>
          <p:nvPr userDrawn="1"/>
        </p:nvSpPr>
        <p:spPr>
          <a:xfrm>
            <a:off x="4716016" y="4923193"/>
            <a:ext cx="3024336" cy="215444"/>
          </a:xfrm>
          <a:prstGeom prst="rect">
            <a:avLst/>
          </a:prstGeom>
          <a:noFill/>
        </p:spPr>
        <p:txBody>
          <a:bodyPr wrap="square" rtlCol="0">
            <a:spAutoFit/>
          </a:bodyPr>
          <a:lstStyle/>
          <a:p>
            <a:r>
              <a:rPr lang="en-US" sz="800" dirty="0">
                <a:solidFill>
                  <a:schemeClr val="tx1">
                    <a:lumMod val="75000"/>
                    <a:lumOff val="25000"/>
                  </a:schemeClr>
                </a:solidFill>
                <a:hlinkClick r:id="rId17">
                  <a:extLst>
                    <a:ext uri="{A12FA001-AC4F-418D-AE19-62706E023703}">
                      <ahyp:hlinkClr xmlns:ahyp="http://schemas.microsoft.com/office/drawing/2018/hyperlinkcolor" val="tx"/>
                    </a:ext>
                  </a:extLst>
                </a:hlinkClick>
              </a:rPr>
              <a:t>Privacy policy</a:t>
            </a:r>
            <a:r>
              <a:rPr lang="en-US" sz="800" dirty="0">
                <a:solidFill>
                  <a:schemeClr val="tx1">
                    <a:lumMod val="75000"/>
                    <a:lumOff val="25000"/>
                  </a:schemeClr>
                </a:solidFill>
              </a:rPr>
              <a:t> |  </a:t>
            </a:r>
            <a:r>
              <a:rPr lang="en-US" sz="800" dirty="0">
                <a:solidFill>
                  <a:schemeClr val="tx1">
                    <a:lumMod val="75000"/>
                    <a:lumOff val="25000"/>
                  </a:schemeClr>
                </a:solidFill>
                <a:hlinkClick r:id="rId18">
                  <a:extLst>
                    <a:ext uri="{A12FA001-AC4F-418D-AE19-62706E023703}">
                      <ahyp:hlinkClr xmlns:ahyp="http://schemas.microsoft.com/office/drawing/2018/hyperlinkcolor" val="tx"/>
                    </a:ext>
                  </a:extLst>
                </a:hlinkClick>
              </a:rPr>
              <a:t>Disclaimer</a:t>
            </a:r>
            <a:endParaRPr lang="en-IN" sz="8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3FB436DE-E9AD-4718-8BC2-2013B4FCB3A2}"/>
              </a:ext>
            </a:extLst>
          </p:cNvPr>
          <p:cNvSpPr/>
          <p:nvPr userDrawn="1"/>
        </p:nvSpPr>
        <p:spPr>
          <a:xfrm>
            <a:off x="0" y="0"/>
            <a:ext cx="144000" cy="288000"/>
          </a:xfrm>
          <a:prstGeom prst="rect">
            <a:avLst/>
          </a:prstGeom>
          <a:solidFill>
            <a:srgbClr val="D1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noProof="0" dirty="0">
              <a:sym typeface="Arial"/>
            </a:endParaRPr>
          </a:p>
        </p:txBody>
      </p:sp>
      <p:sp>
        <p:nvSpPr>
          <p:cNvPr id="12" name="Rectangle 11">
            <a:extLst>
              <a:ext uri="{FF2B5EF4-FFF2-40B4-BE49-F238E27FC236}">
                <a16:creationId xmlns:a16="http://schemas.microsoft.com/office/drawing/2014/main" id="{57A4DD6E-6FE2-4658-BB69-1E5469CB168F}"/>
              </a:ext>
            </a:extLst>
          </p:cNvPr>
          <p:cNvSpPr/>
          <p:nvPr userDrawn="1"/>
        </p:nvSpPr>
        <p:spPr>
          <a:xfrm>
            <a:off x="0" y="288000"/>
            <a:ext cx="144000" cy="288000"/>
          </a:xfrm>
          <a:prstGeom prst="rect">
            <a:avLst/>
          </a:prstGeom>
          <a:solidFill>
            <a:srgbClr val="727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noProof="0" dirty="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27" r:id="rId2"/>
    <p:sldLayoutId id="2147483702" r:id="rId3"/>
    <p:sldLayoutId id="2147483664" r:id="rId4"/>
    <p:sldLayoutId id="2147483666" r:id="rId5"/>
    <p:sldLayoutId id="2147483667" r:id="rId6"/>
    <p:sldLayoutId id="2147483669" r:id="rId7"/>
    <p:sldLayoutId id="2147483712" r:id="rId8"/>
    <p:sldLayoutId id="2147483719" r:id="rId9"/>
    <p:sldLayoutId id="2147483728" r:id="rId10"/>
    <p:sldLayoutId id="2147483668" r:id="rId11"/>
    <p:sldLayoutId id="2147483709" r:id="rId12"/>
    <p:sldLayoutId id="2147483700" r:id="rId13"/>
    <p:sldLayoutId id="2147483725" r:id="rId14"/>
    <p:sldLayoutId id="2147483729" r:id="rId15"/>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1" y="1026162"/>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5"/>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73"/>
            <a:ext cx="7537450" cy="369322"/>
          </a:xfrm>
          <a:prstGeom prst="rect">
            <a:avLst/>
          </a:prstGeom>
        </p:spPr>
        <p:txBody>
          <a:bodyPr vert="horz" wrap="square" lIns="0" tIns="45715" rIns="91428" bIns="45715" rtlCol="0" anchor="ctr">
            <a:spAutoFit/>
          </a:body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40551885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xStyles>
    <p:titleStyle>
      <a:lvl1pPr algn="l" defTabSz="914264"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66" indent="-226766" algn="l" defTabSz="914264"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15" indent="-285707" algn="l" defTabSz="914264"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28" indent="-228566" algn="l" defTabSz="914264"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60"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92" indent="-228566" algn="l" defTabSz="914264"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24"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8"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6" algn="l" defTabSz="914264" rtl="0" eaLnBrk="1" latinLnBrk="0" hangingPunct="1">
        <a:defRPr sz="1800" kern="1200">
          <a:solidFill>
            <a:schemeClr val="tx1"/>
          </a:solidFill>
          <a:latin typeface="+mn-lt"/>
          <a:ea typeface="+mn-ea"/>
          <a:cs typeface="+mn-cs"/>
        </a:defRPr>
      </a:lvl5pPr>
      <a:lvl6pPr marL="2285658" algn="l" defTabSz="914264" rtl="0" eaLnBrk="1" latinLnBrk="0" hangingPunct="1">
        <a:defRPr sz="1800" kern="1200">
          <a:solidFill>
            <a:schemeClr val="tx1"/>
          </a:solidFill>
          <a:latin typeface="+mn-lt"/>
          <a:ea typeface="+mn-ea"/>
          <a:cs typeface="+mn-cs"/>
        </a:defRPr>
      </a:lvl6pPr>
      <a:lvl7pPr marL="2742788" algn="l" defTabSz="914264" rtl="0" eaLnBrk="1" latinLnBrk="0" hangingPunct="1">
        <a:defRPr sz="1800" kern="1200">
          <a:solidFill>
            <a:schemeClr val="tx1"/>
          </a:solidFill>
          <a:latin typeface="+mn-lt"/>
          <a:ea typeface="+mn-ea"/>
          <a:cs typeface="+mn-cs"/>
        </a:defRPr>
      </a:lvl7pPr>
      <a:lvl8pPr marL="3199921" algn="l" defTabSz="914264" rtl="0" eaLnBrk="1" latinLnBrk="0" hangingPunct="1">
        <a:defRPr sz="1800" kern="1200">
          <a:solidFill>
            <a:schemeClr val="tx1"/>
          </a:solidFill>
          <a:latin typeface="+mn-lt"/>
          <a:ea typeface="+mn-ea"/>
          <a:cs typeface="+mn-cs"/>
        </a:defRPr>
      </a:lvl8pPr>
      <a:lvl9pPr marL="3657052"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07/relationships/hdphoto" Target="../media/hdphoto1.wdp"/><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png"/><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67.png"/><Relationship Id="rId21" Type="http://schemas.openxmlformats.org/officeDocument/2006/relationships/image" Target="../media/image82.png"/><Relationship Id="rId7" Type="http://schemas.microsoft.com/office/2007/relationships/hdphoto" Target="../media/hdphoto4.wdp"/><Relationship Id="rId12" Type="http://schemas.microsoft.com/office/2007/relationships/hdphoto" Target="../media/hdphoto5.wdp"/><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notesSlide" Target="../notesSlides/notesSlide4.xml"/><Relationship Id="rId16" Type="http://schemas.openxmlformats.org/officeDocument/2006/relationships/image" Target="../media/image77.png"/><Relationship Id="rId20" Type="http://schemas.openxmlformats.org/officeDocument/2006/relationships/image" Target="../media/image81.png"/><Relationship Id="rId29"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3.png"/><Relationship Id="rId24" Type="http://schemas.openxmlformats.org/officeDocument/2006/relationships/image" Target="../media/image85.png"/><Relationship Id="rId5" Type="http://schemas.openxmlformats.org/officeDocument/2006/relationships/image" Target="../media/image68.png"/><Relationship Id="rId15" Type="http://schemas.openxmlformats.org/officeDocument/2006/relationships/image" Target="../media/image76.png"/><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image" Target="../media/image72.png"/><Relationship Id="rId19" Type="http://schemas.openxmlformats.org/officeDocument/2006/relationships/image" Target="../media/image80.png"/><Relationship Id="rId4" Type="http://schemas.microsoft.com/office/2007/relationships/hdphoto" Target="../media/hdphoto3.wdp"/><Relationship Id="rId9" Type="http://schemas.openxmlformats.org/officeDocument/2006/relationships/image" Target="../media/image71.pn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 Id="rId30"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20866-5BFC-4B0B-863A-28B552115A12}"/>
              </a:ext>
            </a:extLst>
          </p:cNvPr>
          <p:cNvSpPr>
            <a:spLocks noGrp="1"/>
          </p:cNvSpPr>
          <p:nvPr>
            <p:ph type="body" sz="quarter" idx="13"/>
          </p:nvPr>
        </p:nvSpPr>
        <p:spPr>
          <a:xfrm>
            <a:off x="334099" y="3734827"/>
            <a:ext cx="7348246" cy="750922"/>
          </a:xfrm>
        </p:spPr>
        <p:txBody>
          <a:bodyPr/>
          <a:lstStyle/>
          <a:p>
            <a:r>
              <a:rPr lang="en-US" dirty="0"/>
              <a:t>Hybrid Cloud Services for Mahindra Logistics </a:t>
            </a:r>
            <a:endParaRPr lang="en-IN" dirty="0"/>
          </a:p>
        </p:txBody>
      </p:sp>
      <p:sp>
        <p:nvSpPr>
          <p:cNvPr id="4" name="Text Placeholder 3">
            <a:extLst>
              <a:ext uri="{FF2B5EF4-FFF2-40B4-BE49-F238E27FC236}">
                <a16:creationId xmlns:a16="http://schemas.microsoft.com/office/drawing/2014/main" id="{736AA468-071C-41BD-80B1-328AB3D55A48}"/>
              </a:ext>
            </a:extLst>
          </p:cNvPr>
          <p:cNvSpPr>
            <a:spLocks noGrp="1"/>
          </p:cNvSpPr>
          <p:nvPr>
            <p:ph type="body" sz="quarter" idx="15"/>
          </p:nvPr>
        </p:nvSpPr>
        <p:spPr>
          <a:xfrm>
            <a:off x="366031" y="4593786"/>
            <a:ext cx="5112246" cy="277103"/>
          </a:xfrm>
        </p:spPr>
        <p:txBody>
          <a:bodyPr/>
          <a:lstStyle/>
          <a:p>
            <a:r>
              <a:rPr lang="en-US" dirty="0"/>
              <a:t>MAY 2021</a:t>
            </a:r>
            <a:endParaRPr lang="en-IN" dirty="0"/>
          </a:p>
        </p:txBody>
      </p:sp>
      <p:pic>
        <p:nvPicPr>
          <p:cNvPr id="5" name="Picture 4">
            <a:extLst>
              <a:ext uri="{FF2B5EF4-FFF2-40B4-BE49-F238E27FC236}">
                <a16:creationId xmlns:a16="http://schemas.microsoft.com/office/drawing/2014/main" id="{5EE44CD0-D416-4CF7-8BA4-D1DC2CE30D65}"/>
              </a:ext>
            </a:extLst>
          </p:cNvPr>
          <p:cNvPicPr>
            <a:picLocks noChangeAspect="1"/>
          </p:cNvPicPr>
          <p:nvPr/>
        </p:nvPicPr>
        <p:blipFill>
          <a:blip r:embed="rId2"/>
          <a:stretch>
            <a:fillRect/>
          </a:stretch>
        </p:blipFill>
        <p:spPr>
          <a:xfrm>
            <a:off x="323850" y="255588"/>
            <a:ext cx="1123950" cy="371475"/>
          </a:xfrm>
          <a:prstGeom prst="rect">
            <a:avLst/>
          </a:prstGeom>
        </p:spPr>
      </p:pic>
    </p:spTree>
    <p:extLst>
      <p:ext uri="{BB962C8B-B14F-4D97-AF65-F5344CB8AC3E}">
        <p14:creationId xmlns:p14="http://schemas.microsoft.com/office/powerpoint/2010/main" val="167217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22A33E9-E8D6-44BE-A5DC-5008DD51F7F2}"/>
              </a:ext>
            </a:extLst>
          </p:cNvPr>
          <p:cNvSpPr/>
          <p:nvPr/>
        </p:nvSpPr>
        <p:spPr>
          <a:xfrm>
            <a:off x="4165977" y="987425"/>
            <a:ext cx="2709529" cy="3744913"/>
          </a:xfrm>
          <a:prstGeom prst="roundRect">
            <a:avLst>
              <a:gd name="adj" fmla="val 8019"/>
            </a:avLst>
          </a:prstGeom>
          <a:solidFill>
            <a:schemeClr val="accent3">
              <a:lumMod val="20000"/>
              <a:lumOff val="80000"/>
            </a:schemeClr>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2B564966-D682-4154-9454-CB42FE4891AB}"/>
              </a:ext>
            </a:extLst>
          </p:cNvPr>
          <p:cNvSpPr/>
          <p:nvPr/>
        </p:nvSpPr>
        <p:spPr>
          <a:xfrm>
            <a:off x="3608363" y="1806691"/>
            <a:ext cx="492369" cy="319314"/>
          </a:xfrm>
          <a:prstGeom prst="rightArrow">
            <a:avLst>
              <a:gd name="adj1" fmla="val 50000"/>
              <a:gd name="adj2" fmla="val 7045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Arrow: Right 5">
            <a:extLst>
              <a:ext uri="{FF2B5EF4-FFF2-40B4-BE49-F238E27FC236}">
                <a16:creationId xmlns:a16="http://schemas.microsoft.com/office/drawing/2014/main" id="{D774C199-A385-40E7-B129-39ADEDE0ACF2}"/>
              </a:ext>
            </a:extLst>
          </p:cNvPr>
          <p:cNvSpPr/>
          <p:nvPr/>
        </p:nvSpPr>
        <p:spPr>
          <a:xfrm>
            <a:off x="3608363" y="2599562"/>
            <a:ext cx="492369" cy="319314"/>
          </a:xfrm>
          <a:prstGeom prst="rightArrow">
            <a:avLst>
              <a:gd name="adj1" fmla="val 50000"/>
              <a:gd name="adj2" fmla="val 7045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Arrow: Right 6">
            <a:extLst>
              <a:ext uri="{FF2B5EF4-FFF2-40B4-BE49-F238E27FC236}">
                <a16:creationId xmlns:a16="http://schemas.microsoft.com/office/drawing/2014/main" id="{22D4DB4B-879B-4150-8D18-29A6E9E8A82B}"/>
              </a:ext>
            </a:extLst>
          </p:cNvPr>
          <p:cNvSpPr/>
          <p:nvPr/>
        </p:nvSpPr>
        <p:spPr>
          <a:xfrm>
            <a:off x="3608363" y="3369555"/>
            <a:ext cx="492369" cy="319314"/>
          </a:xfrm>
          <a:prstGeom prst="rightArrow">
            <a:avLst>
              <a:gd name="adj1" fmla="val 50000"/>
              <a:gd name="adj2" fmla="val 7045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Arrow: Right 7">
            <a:extLst>
              <a:ext uri="{FF2B5EF4-FFF2-40B4-BE49-F238E27FC236}">
                <a16:creationId xmlns:a16="http://schemas.microsoft.com/office/drawing/2014/main" id="{98F7DB6A-F522-4195-A311-360862B45CD1}"/>
              </a:ext>
            </a:extLst>
          </p:cNvPr>
          <p:cNvSpPr/>
          <p:nvPr/>
        </p:nvSpPr>
        <p:spPr>
          <a:xfrm>
            <a:off x="3608363" y="4036622"/>
            <a:ext cx="492369" cy="319314"/>
          </a:xfrm>
          <a:prstGeom prst="rightArrow">
            <a:avLst>
              <a:gd name="adj1" fmla="val 50000"/>
              <a:gd name="adj2" fmla="val 7045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EDFCF340-4B7D-49CA-8FA5-754F7FB82DDF}"/>
              </a:ext>
            </a:extLst>
          </p:cNvPr>
          <p:cNvSpPr>
            <a:spLocks noGrp="1"/>
          </p:cNvSpPr>
          <p:nvPr>
            <p:ph type="title"/>
          </p:nvPr>
        </p:nvSpPr>
        <p:spPr/>
        <p:txBody>
          <a:bodyPr/>
          <a:lstStyle/>
          <a:p>
            <a:r>
              <a:rPr lang="en-IN" dirty="0"/>
              <a:t>Scope of work</a:t>
            </a:r>
          </a:p>
        </p:txBody>
      </p:sp>
      <p:sp>
        <p:nvSpPr>
          <p:cNvPr id="9" name="Rectangle: Rounded Corners 8">
            <a:extLst>
              <a:ext uri="{FF2B5EF4-FFF2-40B4-BE49-F238E27FC236}">
                <a16:creationId xmlns:a16="http://schemas.microsoft.com/office/drawing/2014/main" id="{D84716C4-F1C0-4490-9559-B5ACF4886759}"/>
              </a:ext>
            </a:extLst>
          </p:cNvPr>
          <p:cNvSpPr/>
          <p:nvPr/>
        </p:nvSpPr>
        <p:spPr>
          <a:xfrm>
            <a:off x="4375596" y="1448688"/>
            <a:ext cx="2290290" cy="913878"/>
          </a:xfrm>
          <a:prstGeom prst="round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tx1"/>
                </a:solidFill>
              </a:rPr>
              <a:t>DC Hosting @ Sify DC Airoli</a:t>
            </a:r>
          </a:p>
          <a:p>
            <a:pPr algn="ctr"/>
            <a:r>
              <a:rPr lang="en-IN" sz="1100" dirty="0">
                <a:solidFill>
                  <a:schemeClr val="tx1"/>
                </a:solidFill>
              </a:rPr>
              <a:t>NDR Hosting @ Sify DC Rabale DR Hosting@ Sify DC Bangalore</a:t>
            </a:r>
          </a:p>
        </p:txBody>
      </p:sp>
      <p:sp>
        <p:nvSpPr>
          <p:cNvPr id="10" name="Rectangle: Rounded Corners 9">
            <a:extLst>
              <a:ext uri="{FF2B5EF4-FFF2-40B4-BE49-F238E27FC236}">
                <a16:creationId xmlns:a16="http://schemas.microsoft.com/office/drawing/2014/main" id="{5128C55E-EA4C-4B20-A8C8-0D43D78DCCA8}"/>
              </a:ext>
            </a:extLst>
          </p:cNvPr>
          <p:cNvSpPr/>
          <p:nvPr/>
        </p:nvSpPr>
        <p:spPr>
          <a:xfrm>
            <a:off x="4410824" y="2505165"/>
            <a:ext cx="2219835" cy="540000"/>
          </a:xfrm>
          <a:prstGeom prst="round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tx1"/>
                </a:solidFill>
              </a:rPr>
              <a:t>Complete Managed infra and security architecture </a:t>
            </a:r>
          </a:p>
        </p:txBody>
      </p:sp>
      <p:sp>
        <p:nvSpPr>
          <p:cNvPr id="11" name="Rectangle: Rounded Corners 10">
            <a:extLst>
              <a:ext uri="{FF2B5EF4-FFF2-40B4-BE49-F238E27FC236}">
                <a16:creationId xmlns:a16="http://schemas.microsoft.com/office/drawing/2014/main" id="{E895F652-921C-4FB7-A1EE-1060334AC386}"/>
              </a:ext>
            </a:extLst>
          </p:cNvPr>
          <p:cNvSpPr/>
          <p:nvPr/>
        </p:nvSpPr>
        <p:spPr>
          <a:xfrm>
            <a:off x="4404154" y="3870364"/>
            <a:ext cx="2233174" cy="540000"/>
          </a:xfrm>
          <a:prstGeom prst="round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Managed S</a:t>
            </a:r>
            <a:r>
              <a:rPr lang="en-IN" sz="1100" dirty="0">
                <a:solidFill>
                  <a:schemeClr val="tx1"/>
                </a:solidFill>
              </a:rPr>
              <a:t>DWAN with </a:t>
            </a:r>
          </a:p>
          <a:p>
            <a:pPr algn="ctr"/>
            <a:r>
              <a:rPr lang="en-IN" sz="1100" dirty="0">
                <a:solidFill>
                  <a:schemeClr val="tx1"/>
                </a:solidFill>
              </a:rPr>
              <a:t>MPLS VPN links </a:t>
            </a:r>
          </a:p>
        </p:txBody>
      </p:sp>
      <p:sp>
        <p:nvSpPr>
          <p:cNvPr id="12" name="Rectangle: Rounded Corners 11">
            <a:extLst>
              <a:ext uri="{FF2B5EF4-FFF2-40B4-BE49-F238E27FC236}">
                <a16:creationId xmlns:a16="http://schemas.microsoft.com/office/drawing/2014/main" id="{4EF38E83-A25E-4477-85F0-1DBA248865BF}"/>
              </a:ext>
            </a:extLst>
          </p:cNvPr>
          <p:cNvSpPr/>
          <p:nvPr/>
        </p:nvSpPr>
        <p:spPr>
          <a:xfrm>
            <a:off x="4404155" y="3187764"/>
            <a:ext cx="2233173" cy="540000"/>
          </a:xfrm>
          <a:prstGeom prst="roundRect">
            <a:avLst/>
          </a:prstGeom>
          <a:solidFill>
            <a:schemeClr val="bg1"/>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solidFill>
                  <a:schemeClr val="tx1"/>
                </a:solidFill>
              </a:rPr>
              <a:t>DR – As – A - Service</a:t>
            </a:r>
          </a:p>
        </p:txBody>
      </p:sp>
      <p:sp>
        <p:nvSpPr>
          <p:cNvPr id="13" name="Rectangle: Rounded Corners 12">
            <a:extLst>
              <a:ext uri="{FF2B5EF4-FFF2-40B4-BE49-F238E27FC236}">
                <a16:creationId xmlns:a16="http://schemas.microsoft.com/office/drawing/2014/main" id="{0D74626B-B13E-4A5A-A4F7-813C6EC692DA}"/>
              </a:ext>
            </a:extLst>
          </p:cNvPr>
          <p:cNvSpPr/>
          <p:nvPr/>
        </p:nvSpPr>
        <p:spPr>
          <a:xfrm>
            <a:off x="7426915" y="1448688"/>
            <a:ext cx="420914" cy="2961676"/>
          </a:xfrm>
          <a:prstGeom prst="roundRect">
            <a:avLst/>
          </a:prstGeom>
          <a:solidFill>
            <a:schemeClr val="accent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1200" b="1" dirty="0"/>
              <a:t>Security Compliances</a:t>
            </a:r>
          </a:p>
        </p:txBody>
      </p:sp>
      <p:sp>
        <p:nvSpPr>
          <p:cNvPr id="14" name="Rectangle: Rounded Corners 13">
            <a:extLst>
              <a:ext uri="{FF2B5EF4-FFF2-40B4-BE49-F238E27FC236}">
                <a16:creationId xmlns:a16="http://schemas.microsoft.com/office/drawing/2014/main" id="{AEFCE3D0-0E1A-4C87-BFFC-144E3E9FC61F}"/>
              </a:ext>
            </a:extLst>
          </p:cNvPr>
          <p:cNvSpPr/>
          <p:nvPr/>
        </p:nvSpPr>
        <p:spPr>
          <a:xfrm>
            <a:off x="7913076" y="1448688"/>
            <a:ext cx="420914" cy="2961676"/>
          </a:xfrm>
          <a:prstGeom prst="roundRect">
            <a:avLst/>
          </a:prstGeom>
          <a:solidFill>
            <a:schemeClr val="accent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1200" b="1" dirty="0"/>
              <a:t>Work from Anywhere Flexibility</a:t>
            </a:r>
          </a:p>
        </p:txBody>
      </p:sp>
      <p:sp>
        <p:nvSpPr>
          <p:cNvPr id="15" name="Rectangle: Rounded Corners 14">
            <a:extLst>
              <a:ext uri="{FF2B5EF4-FFF2-40B4-BE49-F238E27FC236}">
                <a16:creationId xmlns:a16="http://schemas.microsoft.com/office/drawing/2014/main" id="{1C7B25B4-243C-472B-A7D7-0390ED14FED9}"/>
              </a:ext>
            </a:extLst>
          </p:cNvPr>
          <p:cNvSpPr/>
          <p:nvPr/>
        </p:nvSpPr>
        <p:spPr>
          <a:xfrm>
            <a:off x="6940754" y="1448688"/>
            <a:ext cx="420914" cy="2961676"/>
          </a:xfrm>
          <a:prstGeom prst="roundRect">
            <a:avLst/>
          </a:prstGeom>
          <a:solidFill>
            <a:schemeClr val="accent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1200" b="1" dirty="0"/>
              <a:t>Managed O365 &amp; AV service  </a:t>
            </a:r>
          </a:p>
        </p:txBody>
      </p:sp>
      <p:sp>
        <p:nvSpPr>
          <p:cNvPr id="18" name="Rectangle: Rounded Corners 17">
            <a:extLst>
              <a:ext uri="{FF2B5EF4-FFF2-40B4-BE49-F238E27FC236}">
                <a16:creationId xmlns:a16="http://schemas.microsoft.com/office/drawing/2014/main" id="{47749785-58D5-47D3-8D20-86BE9347FB4C}"/>
              </a:ext>
            </a:extLst>
          </p:cNvPr>
          <p:cNvSpPr/>
          <p:nvPr/>
        </p:nvSpPr>
        <p:spPr>
          <a:xfrm>
            <a:off x="8399236" y="1448688"/>
            <a:ext cx="420914" cy="2961676"/>
          </a:xfrm>
          <a:prstGeom prst="roundRect">
            <a:avLst/>
          </a:prstGeom>
          <a:solidFill>
            <a:schemeClr val="accent1"/>
          </a:solid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sz="1200" b="1" dirty="0"/>
              <a:t>Low latency networks </a:t>
            </a:r>
          </a:p>
        </p:txBody>
      </p:sp>
      <p:sp>
        <p:nvSpPr>
          <p:cNvPr id="3" name="TextBox 2">
            <a:extLst>
              <a:ext uri="{FF2B5EF4-FFF2-40B4-BE49-F238E27FC236}">
                <a16:creationId xmlns:a16="http://schemas.microsoft.com/office/drawing/2014/main" id="{3DD7B2F8-8460-4C67-88CC-B69E42048936}"/>
              </a:ext>
            </a:extLst>
          </p:cNvPr>
          <p:cNvSpPr txBox="1"/>
          <p:nvPr/>
        </p:nvSpPr>
        <p:spPr>
          <a:xfrm>
            <a:off x="324000" y="987425"/>
            <a:ext cx="3199958" cy="307777"/>
          </a:xfrm>
          <a:prstGeom prst="rect">
            <a:avLst/>
          </a:prstGeom>
          <a:noFill/>
        </p:spPr>
        <p:txBody>
          <a:bodyPr wrap="square" rtlCol="0">
            <a:spAutoFit/>
          </a:bodyPr>
          <a:lstStyle/>
          <a:p>
            <a:pPr algn="ctr"/>
            <a:r>
              <a:rPr lang="en-IN" sz="1400" b="1" dirty="0">
                <a:solidFill>
                  <a:schemeClr val="accent1"/>
                </a:solidFill>
              </a:rPr>
              <a:t>@ MLL Current Data Centre Setup</a:t>
            </a:r>
          </a:p>
        </p:txBody>
      </p:sp>
      <p:sp>
        <p:nvSpPr>
          <p:cNvPr id="19" name="TextBox 18">
            <a:extLst>
              <a:ext uri="{FF2B5EF4-FFF2-40B4-BE49-F238E27FC236}">
                <a16:creationId xmlns:a16="http://schemas.microsoft.com/office/drawing/2014/main" id="{0069B05E-37EE-4EC0-96F9-157EB836A3B0}"/>
              </a:ext>
            </a:extLst>
          </p:cNvPr>
          <p:cNvSpPr txBox="1"/>
          <p:nvPr/>
        </p:nvSpPr>
        <p:spPr>
          <a:xfrm>
            <a:off x="4375596" y="1074584"/>
            <a:ext cx="2290290" cy="307777"/>
          </a:xfrm>
          <a:prstGeom prst="rect">
            <a:avLst/>
          </a:prstGeom>
          <a:noFill/>
        </p:spPr>
        <p:txBody>
          <a:bodyPr wrap="square" rtlCol="0">
            <a:spAutoFit/>
          </a:bodyPr>
          <a:lstStyle/>
          <a:p>
            <a:pPr algn="ctr"/>
            <a:r>
              <a:rPr lang="en-IN" sz="1400" b="1" dirty="0"/>
              <a:t>@ SIFY Datacentre</a:t>
            </a:r>
          </a:p>
        </p:txBody>
      </p:sp>
      <p:sp>
        <p:nvSpPr>
          <p:cNvPr id="20" name="Rectangle: Top Corners Rounded 19">
            <a:extLst>
              <a:ext uri="{FF2B5EF4-FFF2-40B4-BE49-F238E27FC236}">
                <a16:creationId xmlns:a16="http://schemas.microsoft.com/office/drawing/2014/main" id="{D2F90F31-34FE-4490-8A06-C3168132D5E6}"/>
              </a:ext>
            </a:extLst>
          </p:cNvPr>
          <p:cNvSpPr/>
          <p:nvPr/>
        </p:nvSpPr>
        <p:spPr>
          <a:xfrm rot="16200000">
            <a:off x="257099" y="1465479"/>
            <a:ext cx="3333610" cy="3200107"/>
          </a:xfrm>
          <a:prstGeom prst="round2SameRect">
            <a:avLst>
              <a:gd name="adj1" fmla="val 5237"/>
              <a:gd name="adj2" fmla="val 0"/>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A8C2E4EA-CCD3-48EA-8D56-DB559030E5EE}"/>
              </a:ext>
            </a:extLst>
          </p:cNvPr>
          <p:cNvSpPr txBox="1"/>
          <p:nvPr/>
        </p:nvSpPr>
        <p:spPr>
          <a:xfrm>
            <a:off x="485335" y="1582582"/>
            <a:ext cx="2909187" cy="3016210"/>
          </a:xfrm>
          <a:prstGeom prst="rect">
            <a:avLst/>
          </a:prstGeom>
          <a:noFill/>
        </p:spPr>
        <p:txBody>
          <a:bodyPr wrap="square" rtlCol="0">
            <a:spAutoFit/>
          </a:bodyPr>
          <a:lstStyle/>
          <a:p>
            <a:pPr marL="171450" indent="-171450">
              <a:lnSpc>
                <a:spcPts val="1200"/>
              </a:lnSpc>
              <a:spcAft>
                <a:spcPts val="800"/>
              </a:spcAft>
              <a:buFont typeface="Arial" panose="020B0604020202020204" pitchFamily="34" charset="0"/>
              <a:buChar char="•"/>
            </a:pPr>
            <a:r>
              <a:rPr lang="en-IN" sz="1050" dirty="0"/>
              <a:t>Certain SAAS applications on hyperscale clouds like AWS, Azure, Oracle and NexGen</a:t>
            </a:r>
          </a:p>
          <a:p>
            <a:pPr marL="171450" indent="-171450">
              <a:lnSpc>
                <a:spcPts val="1200"/>
              </a:lnSpc>
              <a:spcAft>
                <a:spcPts val="800"/>
              </a:spcAft>
              <a:buFont typeface="Arial" panose="020B0604020202020204" pitchFamily="34" charset="0"/>
              <a:buChar char="•"/>
            </a:pPr>
            <a:r>
              <a:rPr lang="en-IN" sz="1050" dirty="0"/>
              <a:t>No. Of Server DC (41), NDR (17), DR (18)</a:t>
            </a:r>
          </a:p>
          <a:p>
            <a:pPr marL="171450" indent="-171450">
              <a:lnSpc>
                <a:spcPts val="1200"/>
              </a:lnSpc>
              <a:spcAft>
                <a:spcPts val="800"/>
              </a:spcAft>
              <a:buFont typeface="Arial" panose="020B0604020202020204" pitchFamily="34" charset="0"/>
              <a:buChar char="•"/>
            </a:pPr>
            <a:r>
              <a:rPr lang="en-IN" sz="1050" dirty="0"/>
              <a:t>OS-WIN, LINUX, OBUNTU</a:t>
            </a:r>
          </a:p>
          <a:p>
            <a:pPr marL="171450" indent="-171450">
              <a:lnSpc>
                <a:spcPts val="1200"/>
              </a:lnSpc>
              <a:spcAft>
                <a:spcPts val="800"/>
              </a:spcAft>
              <a:buFont typeface="Arial" panose="020B0604020202020204" pitchFamily="34" charset="0"/>
              <a:buChar char="•"/>
            </a:pPr>
            <a:r>
              <a:rPr lang="en-IN" sz="1050" dirty="0"/>
              <a:t>DB- MySQL, MSSQL, PostgreSQL</a:t>
            </a:r>
          </a:p>
          <a:p>
            <a:pPr marL="171450" indent="-171450">
              <a:lnSpc>
                <a:spcPts val="1200"/>
              </a:lnSpc>
              <a:spcAft>
                <a:spcPts val="800"/>
              </a:spcAft>
              <a:buFont typeface="Arial" panose="020B0604020202020204" pitchFamily="34" charset="0"/>
              <a:buChar char="•"/>
            </a:pPr>
            <a:r>
              <a:rPr lang="en-IN" sz="1050" dirty="0"/>
              <a:t>Network &amp; Security</a:t>
            </a:r>
          </a:p>
          <a:p>
            <a:pPr marL="171450" indent="-171450">
              <a:lnSpc>
                <a:spcPts val="1200"/>
              </a:lnSpc>
              <a:spcAft>
                <a:spcPts val="800"/>
              </a:spcAft>
              <a:buFont typeface="Arial" panose="020B0604020202020204" pitchFamily="34" charset="0"/>
              <a:buChar char="•"/>
            </a:pPr>
            <a:r>
              <a:rPr lang="en-IN" sz="1050" dirty="0"/>
              <a:t>Storage</a:t>
            </a:r>
          </a:p>
          <a:p>
            <a:pPr marL="171450" indent="-171450">
              <a:lnSpc>
                <a:spcPts val="1200"/>
              </a:lnSpc>
              <a:spcAft>
                <a:spcPts val="800"/>
              </a:spcAft>
              <a:buFont typeface="Arial" panose="020B0604020202020204" pitchFamily="34" charset="0"/>
              <a:buChar char="•"/>
            </a:pPr>
            <a:r>
              <a:rPr lang="en-IN" sz="1050" dirty="0"/>
              <a:t>Backup </a:t>
            </a:r>
          </a:p>
          <a:p>
            <a:pPr marL="171450" indent="-171450">
              <a:lnSpc>
                <a:spcPts val="1200"/>
              </a:lnSpc>
              <a:spcAft>
                <a:spcPts val="800"/>
              </a:spcAft>
              <a:buFont typeface="Arial" panose="020B0604020202020204" pitchFamily="34" charset="0"/>
              <a:buChar char="•"/>
            </a:pPr>
            <a:r>
              <a:rPr lang="en-IN" sz="1050" dirty="0"/>
              <a:t>DR is available Partially</a:t>
            </a:r>
          </a:p>
          <a:p>
            <a:pPr marL="171450" indent="-171450">
              <a:lnSpc>
                <a:spcPts val="1200"/>
              </a:lnSpc>
              <a:spcAft>
                <a:spcPts val="800"/>
              </a:spcAft>
              <a:buFont typeface="Arial" panose="020B0604020202020204" pitchFamily="34" charset="0"/>
              <a:buChar char="•"/>
            </a:pPr>
            <a:r>
              <a:rPr lang="en-IN" sz="1050" dirty="0"/>
              <a:t>Mailing with O365</a:t>
            </a:r>
          </a:p>
          <a:p>
            <a:pPr marL="171450" indent="-171450">
              <a:lnSpc>
                <a:spcPts val="1200"/>
              </a:lnSpc>
              <a:spcAft>
                <a:spcPts val="800"/>
              </a:spcAft>
              <a:buFont typeface="Arial" panose="020B0604020202020204" pitchFamily="34" charset="0"/>
              <a:buChar char="•"/>
            </a:pPr>
            <a:r>
              <a:rPr lang="en-IN" sz="1050" dirty="0"/>
              <a:t>All offices and warehouses currently operational on MPLS VPN</a:t>
            </a:r>
          </a:p>
        </p:txBody>
      </p:sp>
    </p:spTree>
    <p:extLst>
      <p:ext uri="{BB962C8B-B14F-4D97-AF65-F5344CB8AC3E}">
        <p14:creationId xmlns:p14="http://schemas.microsoft.com/office/powerpoint/2010/main" val="345501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D9B03-3C8C-44E8-A996-4CFCEA2672D7}"/>
              </a:ext>
            </a:extLst>
          </p:cNvPr>
          <p:cNvSpPr>
            <a:spLocks noGrp="1"/>
          </p:cNvSpPr>
          <p:nvPr>
            <p:ph type="body" sz="quarter" idx="11"/>
          </p:nvPr>
        </p:nvSpPr>
        <p:spPr/>
        <p:txBody>
          <a:bodyPr>
            <a:normAutofit/>
          </a:bodyPr>
          <a:lstStyle/>
          <a:p>
            <a:r>
              <a:rPr lang="en-US" dirty="0"/>
              <a:t>Cloud Consolidation Business CASE</a:t>
            </a:r>
            <a:endParaRPr lang="en-IN" dirty="0"/>
          </a:p>
        </p:txBody>
      </p:sp>
    </p:spTree>
    <p:extLst>
      <p:ext uri="{BB962C8B-B14F-4D97-AF65-F5344CB8AC3E}">
        <p14:creationId xmlns:p14="http://schemas.microsoft.com/office/powerpoint/2010/main" val="252054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5750E350-CF96-4D0F-AD13-225CF064F7B4}"/>
              </a:ext>
            </a:extLst>
          </p:cNvPr>
          <p:cNvSpPr txBox="1"/>
          <p:nvPr/>
        </p:nvSpPr>
        <p:spPr>
          <a:xfrm>
            <a:off x="335096" y="985063"/>
            <a:ext cx="4057518" cy="246221"/>
          </a:xfrm>
          <a:prstGeom prst="rect">
            <a:avLst/>
          </a:prstGeom>
          <a:noFill/>
        </p:spPr>
        <p:txBody>
          <a:bodyPr wrap="square" rtlCol="0">
            <a:spAutoFit/>
          </a:bodyPr>
          <a:lstStyle/>
          <a:p>
            <a:r>
              <a:rPr lang="en-IN" sz="1000" b="1" dirty="0">
                <a:solidFill>
                  <a:schemeClr val="tx2"/>
                </a:solidFill>
              </a:rPr>
              <a:t>Present Services and Estimated Expenses In Cr. for 5 Years</a:t>
            </a:r>
          </a:p>
        </p:txBody>
      </p:sp>
      <p:sp>
        <p:nvSpPr>
          <p:cNvPr id="57" name="TextBox 56">
            <a:extLst>
              <a:ext uri="{FF2B5EF4-FFF2-40B4-BE49-F238E27FC236}">
                <a16:creationId xmlns:a16="http://schemas.microsoft.com/office/drawing/2014/main" id="{DCE9D53F-BB19-4A9E-A90C-285B5D35BB0E}"/>
              </a:ext>
            </a:extLst>
          </p:cNvPr>
          <p:cNvSpPr txBox="1"/>
          <p:nvPr/>
        </p:nvSpPr>
        <p:spPr>
          <a:xfrm>
            <a:off x="4591823" y="985063"/>
            <a:ext cx="4228327" cy="246221"/>
          </a:xfrm>
          <a:prstGeom prst="rect">
            <a:avLst/>
          </a:prstGeom>
          <a:noFill/>
        </p:spPr>
        <p:txBody>
          <a:bodyPr wrap="square" rtlCol="0">
            <a:spAutoFit/>
          </a:bodyPr>
          <a:lstStyle/>
          <a:p>
            <a:r>
              <a:rPr lang="en-IN" sz="1000" b="1" dirty="0">
                <a:solidFill>
                  <a:schemeClr val="tx2"/>
                </a:solidFill>
              </a:rPr>
              <a:t>Sify Services and Projected Expenses in Cr. for 5 Years</a:t>
            </a:r>
          </a:p>
        </p:txBody>
      </p:sp>
      <p:sp>
        <p:nvSpPr>
          <p:cNvPr id="58" name="Title 1">
            <a:extLst>
              <a:ext uri="{FF2B5EF4-FFF2-40B4-BE49-F238E27FC236}">
                <a16:creationId xmlns:a16="http://schemas.microsoft.com/office/drawing/2014/main" id="{95D5FD76-1C88-4A9E-A9D7-3C1710E08C78}"/>
              </a:ext>
            </a:extLst>
          </p:cNvPr>
          <p:cNvSpPr>
            <a:spLocks noGrp="1"/>
          </p:cNvSpPr>
          <p:nvPr>
            <p:ph type="title"/>
          </p:nvPr>
        </p:nvSpPr>
        <p:spPr/>
        <p:txBody>
          <a:bodyPr/>
          <a:lstStyle/>
          <a:p>
            <a:r>
              <a:rPr lang="en-IN" dirty="0"/>
              <a:t>Business case: TCO Comparison – Current vs SIFy CLOUD</a:t>
            </a:r>
          </a:p>
        </p:txBody>
      </p:sp>
      <p:sp>
        <p:nvSpPr>
          <p:cNvPr id="4" name="Arrow: Pentagon 3">
            <a:extLst>
              <a:ext uri="{FF2B5EF4-FFF2-40B4-BE49-F238E27FC236}">
                <a16:creationId xmlns:a16="http://schemas.microsoft.com/office/drawing/2014/main" id="{A4AE4F3C-8E20-4A1E-974C-EBEC0976C27E}"/>
              </a:ext>
            </a:extLst>
          </p:cNvPr>
          <p:cNvSpPr/>
          <p:nvPr/>
        </p:nvSpPr>
        <p:spPr>
          <a:xfrm flipH="1">
            <a:off x="718519" y="1305283"/>
            <a:ext cx="2587663"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5" name="Oval 4">
            <a:extLst>
              <a:ext uri="{FF2B5EF4-FFF2-40B4-BE49-F238E27FC236}">
                <a16:creationId xmlns:a16="http://schemas.microsoft.com/office/drawing/2014/main" id="{FCE591BC-B8E4-43BA-AA2A-16267146C387}"/>
              </a:ext>
            </a:extLst>
          </p:cNvPr>
          <p:cNvSpPr/>
          <p:nvPr/>
        </p:nvSpPr>
        <p:spPr>
          <a:xfrm>
            <a:off x="324001" y="1351427"/>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Pentagon 5">
            <a:extLst>
              <a:ext uri="{FF2B5EF4-FFF2-40B4-BE49-F238E27FC236}">
                <a16:creationId xmlns:a16="http://schemas.microsoft.com/office/drawing/2014/main" id="{428DF654-F1C0-414D-B049-6E3F3C74EFCD}"/>
              </a:ext>
            </a:extLst>
          </p:cNvPr>
          <p:cNvSpPr/>
          <p:nvPr/>
        </p:nvSpPr>
        <p:spPr>
          <a:xfrm flipH="1">
            <a:off x="718519" y="1881318"/>
            <a:ext cx="2587663"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7" name="Oval 6">
            <a:extLst>
              <a:ext uri="{FF2B5EF4-FFF2-40B4-BE49-F238E27FC236}">
                <a16:creationId xmlns:a16="http://schemas.microsoft.com/office/drawing/2014/main" id="{E01AC579-F838-4FC1-8DBF-1170FD5B45A4}"/>
              </a:ext>
            </a:extLst>
          </p:cNvPr>
          <p:cNvSpPr/>
          <p:nvPr/>
        </p:nvSpPr>
        <p:spPr>
          <a:xfrm>
            <a:off x="324001" y="1927463"/>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Pentagon 7">
            <a:extLst>
              <a:ext uri="{FF2B5EF4-FFF2-40B4-BE49-F238E27FC236}">
                <a16:creationId xmlns:a16="http://schemas.microsoft.com/office/drawing/2014/main" id="{DFE78BFA-80E3-4D37-9B54-AF23215C378D}"/>
              </a:ext>
            </a:extLst>
          </p:cNvPr>
          <p:cNvSpPr/>
          <p:nvPr/>
        </p:nvSpPr>
        <p:spPr>
          <a:xfrm flipH="1">
            <a:off x="718519" y="2451211"/>
            <a:ext cx="2587663"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9" name="Oval 8">
            <a:extLst>
              <a:ext uri="{FF2B5EF4-FFF2-40B4-BE49-F238E27FC236}">
                <a16:creationId xmlns:a16="http://schemas.microsoft.com/office/drawing/2014/main" id="{03FEC73E-988B-43F9-B5CB-C3784316A51C}"/>
              </a:ext>
            </a:extLst>
          </p:cNvPr>
          <p:cNvSpPr/>
          <p:nvPr/>
        </p:nvSpPr>
        <p:spPr>
          <a:xfrm>
            <a:off x="324001" y="2497356"/>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Pentagon 12">
            <a:extLst>
              <a:ext uri="{FF2B5EF4-FFF2-40B4-BE49-F238E27FC236}">
                <a16:creationId xmlns:a16="http://schemas.microsoft.com/office/drawing/2014/main" id="{71F18A03-1823-4435-8315-B2E14F1B8B14}"/>
              </a:ext>
            </a:extLst>
          </p:cNvPr>
          <p:cNvSpPr/>
          <p:nvPr/>
        </p:nvSpPr>
        <p:spPr>
          <a:xfrm flipH="1">
            <a:off x="753706" y="3017721"/>
            <a:ext cx="2548129"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4" name="Oval 13">
            <a:extLst>
              <a:ext uri="{FF2B5EF4-FFF2-40B4-BE49-F238E27FC236}">
                <a16:creationId xmlns:a16="http://schemas.microsoft.com/office/drawing/2014/main" id="{77B896B5-E592-40AC-B8E7-027E601423D8}"/>
              </a:ext>
            </a:extLst>
          </p:cNvPr>
          <p:cNvSpPr/>
          <p:nvPr/>
        </p:nvSpPr>
        <p:spPr>
          <a:xfrm>
            <a:off x="359188" y="3063866"/>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Pentagon 14">
            <a:extLst>
              <a:ext uri="{FF2B5EF4-FFF2-40B4-BE49-F238E27FC236}">
                <a16:creationId xmlns:a16="http://schemas.microsoft.com/office/drawing/2014/main" id="{7F3C72DB-DB7A-44D5-B487-164C484CF750}"/>
              </a:ext>
            </a:extLst>
          </p:cNvPr>
          <p:cNvSpPr/>
          <p:nvPr/>
        </p:nvSpPr>
        <p:spPr>
          <a:xfrm flipH="1">
            <a:off x="753706" y="3593756"/>
            <a:ext cx="2548129"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6" name="Oval 15">
            <a:extLst>
              <a:ext uri="{FF2B5EF4-FFF2-40B4-BE49-F238E27FC236}">
                <a16:creationId xmlns:a16="http://schemas.microsoft.com/office/drawing/2014/main" id="{CA31BBBD-91C9-4B03-AE3C-055B280861DC}"/>
              </a:ext>
            </a:extLst>
          </p:cNvPr>
          <p:cNvSpPr/>
          <p:nvPr/>
        </p:nvSpPr>
        <p:spPr>
          <a:xfrm>
            <a:off x="359188" y="3639901"/>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Pentagon 16">
            <a:extLst>
              <a:ext uri="{FF2B5EF4-FFF2-40B4-BE49-F238E27FC236}">
                <a16:creationId xmlns:a16="http://schemas.microsoft.com/office/drawing/2014/main" id="{410CA2E2-BC64-4BA5-AB06-907B70A25229}"/>
              </a:ext>
            </a:extLst>
          </p:cNvPr>
          <p:cNvSpPr/>
          <p:nvPr/>
        </p:nvSpPr>
        <p:spPr>
          <a:xfrm flipH="1">
            <a:off x="753706" y="4175708"/>
            <a:ext cx="2548129"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mj-lt"/>
            </a:endParaRPr>
          </a:p>
        </p:txBody>
      </p:sp>
      <p:sp>
        <p:nvSpPr>
          <p:cNvPr id="18" name="Oval 17">
            <a:extLst>
              <a:ext uri="{FF2B5EF4-FFF2-40B4-BE49-F238E27FC236}">
                <a16:creationId xmlns:a16="http://schemas.microsoft.com/office/drawing/2014/main" id="{7D4F20E3-DF5D-4A41-AA45-424B6F225687}"/>
              </a:ext>
            </a:extLst>
          </p:cNvPr>
          <p:cNvSpPr/>
          <p:nvPr/>
        </p:nvSpPr>
        <p:spPr>
          <a:xfrm>
            <a:off x="359188" y="4221853"/>
            <a:ext cx="455303" cy="42300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5B0D1482-46A2-4C23-901E-7369331CB392}"/>
              </a:ext>
            </a:extLst>
          </p:cNvPr>
          <p:cNvSpPr txBox="1"/>
          <p:nvPr/>
        </p:nvSpPr>
        <p:spPr>
          <a:xfrm>
            <a:off x="874441" y="1347091"/>
            <a:ext cx="2292443" cy="43088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COLO Space Power Charges</a:t>
            </a:r>
            <a:endParaRPr lang="en-IN" sz="1100" b="1" dirty="0">
              <a:latin typeface="+mj-lt"/>
            </a:endParaRPr>
          </a:p>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Compute and Licenses</a:t>
            </a:r>
          </a:p>
        </p:txBody>
      </p:sp>
      <p:sp>
        <p:nvSpPr>
          <p:cNvPr id="20" name="TextBox 19">
            <a:extLst>
              <a:ext uri="{FF2B5EF4-FFF2-40B4-BE49-F238E27FC236}">
                <a16:creationId xmlns:a16="http://schemas.microsoft.com/office/drawing/2014/main" id="{068A02FD-2672-4DCE-8CB7-3430A15C79A4}"/>
              </a:ext>
            </a:extLst>
          </p:cNvPr>
          <p:cNvSpPr txBox="1"/>
          <p:nvPr/>
        </p:nvSpPr>
        <p:spPr>
          <a:xfrm>
            <a:off x="874441" y="2007633"/>
            <a:ext cx="2376502"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Network Component</a:t>
            </a:r>
          </a:p>
        </p:txBody>
      </p:sp>
      <p:sp>
        <p:nvSpPr>
          <p:cNvPr id="21" name="TextBox 20">
            <a:extLst>
              <a:ext uri="{FF2B5EF4-FFF2-40B4-BE49-F238E27FC236}">
                <a16:creationId xmlns:a16="http://schemas.microsoft.com/office/drawing/2014/main" id="{8925D22E-8375-4C27-8A7B-6CAE5A198367}"/>
              </a:ext>
            </a:extLst>
          </p:cNvPr>
          <p:cNvSpPr txBox="1"/>
          <p:nvPr/>
        </p:nvSpPr>
        <p:spPr>
          <a:xfrm>
            <a:off x="874441" y="2573563"/>
            <a:ext cx="2386804"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Storage</a:t>
            </a:r>
          </a:p>
        </p:txBody>
      </p:sp>
      <p:sp>
        <p:nvSpPr>
          <p:cNvPr id="22" name="TextBox 21">
            <a:extLst>
              <a:ext uri="{FF2B5EF4-FFF2-40B4-BE49-F238E27FC236}">
                <a16:creationId xmlns:a16="http://schemas.microsoft.com/office/drawing/2014/main" id="{2C65B774-D87A-4856-865C-C27C7213C523}"/>
              </a:ext>
            </a:extLst>
          </p:cNvPr>
          <p:cNvSpPr txBox="1"/>
          <p:nvPr/>
        </p:nvSpPr>
        <p:spPr>
          <a:xfrm>
            <a:off x="874441" y="3160095"/>
            <a:ext cx="2356412"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Backup and Tools</a:t>
            </a:r>
          </a:p>
        </p:txBody>
      </p:sp>
      <p:sp>
        <p:nvSpPr>
          <p:cNvPr id="23" name="TextBox 22">
            <a:extLst>
              <a:ext uri="{FF2B5EF4-FFF2-40B4-BE49-F238E27FC236}">
                <a16:creationId xmlns:a16="http://schemas.microsoft.com/office/drawing/2014/main" id="{40F703B6-85CC-4897-BC8B-BC8B2D870E0D}"/>
              </a:ext>
            </a:extLst>
          </p:cNvPr>
          <p:cNvSpPr txBox="1"/>
          <p:nvPr/>
        </p:nvSpPr>
        <p:spPr>
          <a:xfrm>
            <a:off x="874441" y="3736130"/>
            <a:ext cx="2368700"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Telecom</a:t>
            </a:r>
          </a:p>
        </p:txBody>
      </p:sp>
      <p:sp>
        <p:nvSpPr>
          <p:cNvPr id="24" name="TextBox 23">
            <a:extLst>
              <a:ext uri="{FF2B5EF4-FFF2-40B4-BE49-F238E27FC236}">
                <a16:creationId xmlns:a16="http://schemas.microsoft.com/office/drawing/2014/main" id="{1226F850-E789-49FF-8177-9F09F47A72E6}"/>
              </a:ext>
            </a:extLst>
          </p:cNvPr>
          <p:cNvSpPr txBox="1"/>
          <p:nvPr/>
        </p:nvSpPr>
        <p:spPr>
          <a:xfrm>
            <a:off x="874441" y="4296106"/>
            <a:ext cx="2320561"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Managed Services</a:t>
            </a:r>
          </a:p>
        </p:txBody>
      </p:sp>
      <p:pic>
        <p:nvPicPr>
          <p:cNvPr id="25" name="Graphic 24" descr="Cell Tower with solid fill">
            <a:extLst>
              <a:ext uri="{FF2B5EF4-FFF2-40B4-BE49-F238E27FC236}">
                <a16:creationId xmlns:a16="http://schemas.microsoft.com/office/drawing/2014/main" id="{0640CFE9-B7BA-4E5A-8B02-30A3CBFED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829" y="3676129"/>
            <a:ext cx="358878" cy="346129"/>
          </a:xfrm>
          <a:prstGeom prst="rect">
            <a:avLst/>
          </a:prstGeom>
        </p:spPr>
      </p:pic>
      <p:pic>
        <p:nvPicPr>
          <p:cNvPr id="26" name="Graphic 25" descr="Call center with solid fill">
            <a:extLst>
              <a:ext uri="{FF2B5EF4-FFF2-40B4-BE49-F238E27FC236}">
                <a16:creationId xmlns:a16="http://schemas.microsoft.com/office/drawing/2014/main" id="{84EC1AFD-2AF1-4722-929D-247742BCE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655" y="4209272"/>
            <a:ext cx="478581" cy="403816"/>
          </a:xfrm>
          <a:prstGeom prst="rect">
            <a:avLst/>
          </a:prstGeom>
        </p:spPr>
      </p:pic>
      <p:pic>
        <p:nvPicPr>
          <p:cNvPr id="27" name="Graphic 26" descr="Download with solid fill">
            <a:extLst>
              <a:ext uri="{FF2B5EF4-FFF2-40B4-BE49-F238E27FC236}">
                <a16:creationId xmlns:a16="http://schemas.microsoft.com/office/drawing/2014/main" id="{DB10CAD4-4ABB-46B6-8B11-66CE6B8159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655" y="3042709"/>
            <a:ext cx="490390" cy="428517"/>
          </a:xfrm>
          <a:prstGeom prst="rect">
            <a:avLst/>
          </a:prstGeom>
        </p:spPr>
      </p:pic>
      <p:pic>
        <p:nvPicPr>
          <p:cNvPr id="28" name="Graphic 27" descr="Database with solid fill">
            <a:extLst>
              <a:ext uri="{FF2B5EF4-FFF2-40B4-BE49-F238E27FC236}">
                <a16:creationId xmlns:a16="http://schemas.microsoft.com/office/drawing/2014/main" id="{31D5F355-60BB-474D-A42D-33E1295906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5095" y="2552134"/>
            <a:ext cx="444209" cy="285418"/>
          </a:xfrm>
          <a:prstGeom prst="rect">
            <a:avLst/>
          </a:prstGeom>
        </p:spPr>
      </p:pic>
      <p:pic>
        <p:nvPicPr>
          <p:cNvPr id="29" name="Graphic 28" descr="Network diagram with solid fill">
            <a:extLst>
              <a:ext uri="{FF2B5EF4-FFF2-40B4-BE49-F238E27FC236}">
                <a16:creationId xmlns:a16="http://schemas.microsoft.com/office/drawing/2014/main" id="{0F0C4F51-7B5A-44F7-8B8A-D7018F3C0E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3469" y="1954220"/>
            <a:ext cx="395835" cy="407202"/>
          </a:xfrm>
          <a:prstGeom prst="rect">
            <a:avLst/>
          </a:prstGeom>
        </p:spPr>
      </p:pic>
      <p:pic>
        <p:nvPicPr>
          <p:cNvPr id="31" name="Graphic 30" descr="Warehouse with solid fill">
            <a:extLst>
              <a:ext uri="{FF2B5EF4-FFF2-40B4-BE49-F238E27FC236}">
                <a16:creationId xmlns:a16="http://schemas.microsoft.com/office/drawing/2014/main" id="{27FCC9B7-85ED-46C1-831E-EDEEAF06E2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3469" y="1382815"/>
            <a:ext cx="330739" cy="339795"/>
          </a:xfrm>
          <a:prstGeom prst="rect">
            <a:avLst/>
          </a:prstGeom>
        </p:spPr>
      </p:pic>
      <p:sp>
        <p:nvSpPr>
          <p:cNvPr id="32" name="Rectangle: Rounded Corners 31">
            <a:extLst>
              <a:ext uri="{FF2B5EF4-FFF2-40B4-BE49-F238E27FC236}">
                <a16:creationId xmlns:a16="http://schemas.microsoft.com/office/drawing/2014/main" id="{05B5C2B4-DABE-4BC3-A5E1-AC2EFB30C23F}"/>
              </a:ext>
            </a:extLst>
          </p:cNvPr>
          <p:cNvSpPr/>
          <p:nvPr/>
        </p:nvSpPr>
        <p:spPr>
          <a:xfrm>
            <a:off x="3425975" y="1287193"/>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3.25</a:t>
            </a:r>
          </a:p>
        </p:txBody>
      </p:sp>
      <p:sp>
        <p:nvSpPr>
          <p:cNvPr id="33" name="Rectangle: Rounded Corners 32">
            <a:extLst>
              <a:ext uri="{FF2B5EF4-FFF2-40B4-BE49-F238E27FC236}">
                <a16:creationId xmlns:a16="http://schemas.microsoft.com/office/drawing/2014/main" id="{3B4A9176-DD56-470F-AED3-A1003A2D3D39}"/>
              </a:ext>
            </a:extLst>
          </p:cNvPr>
          <p:cNvSpPr/>
          <p:nvPr/>
        </p:nvSpPr>
        <p:spPr>
          <a:xfrm>
            <a:off x="3416183" y="1867991"/>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1.70</a:t>
            </a:r>
          </a:p>
        </p:txBody>
      </p:sp>
      <p:sp>
        <p:nvSpPr>
          <p:cNvPr id="34" name="Rectangle: Rounded Corners 33">
            <a:extLst>
              <a:ext uri="{FF2B5EF4-FFF2-40B4-BE49-F238E27FC236}">
                <a16:creationId xmlns:a16="http://schemas.microsoft.com/office/drawing/2014/main" id="{2E1B0B03-081B-4172-BA66-37A16F58A93B}"/>
              </a:ext>
            </a:extLst>
          </p:cNvPr>
          <p:cNvSpPr/>
          <p:nvPr/>
        </p:nvSpPr>
        <p:spPr>
          <a:xfrm>
            <a:off x="3421079" y="2448789"/>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0.45</a:t>
            </a:r>
          </a:p>
        </p:txBody>
      </p:sp>
      <p:sp>
        <p:nvSpPr>
          <p:cNvPr id="35" name="Rectangle: Rounded Corners 34">
            <a:extLst>
              <a:ext uri="{FF2B5EF4-FFF2-40B4-BE49-F238E27FC236}">
                <a16:creationId xmlns:a16="http://schemas.microsoft.com/office/drawing/2014/main" id="{21CAB9FF-49FB-4328-8C25-2CB2D9881783}"/>
              </a:ext>
            </a:extLst>
          </p:cNvPr>
          <p:cNvSpPr/>
          <p:nvPr/>
        </p:nvSpPr>
        <p:spPr>
          <a:xfrm>
            <a:off x="3430871" y="3029587"/>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0.50</a:t>
            </a:r>
          </a:p>
        </p:txBody>
      </p:sp>
      <p:sp>
        <p:nvSpPr>
          <p:cNvPr id="36" name="Rectangle: Rounded Corners 35">
            <a:extLst>
              <a:ext uri="{FF2B5EF4-FFF2-40B4-BE49-F238E27FC236}">
                <a16:creationId xmlns:a16="http://schemas.microsoft.com/office/drawing/2014/main" id="{F8D22F59-7ACF-482E-BBA6-26EE36DAB0EA}"/>
              </a:ext>
            </a:extLst>
          </p:cNvPr>
          <p:cNvSpPr/>
          <p:nvPr/>
        </p:nvSpPr>
        <p:spPr>
          <a:xfrm>
            <a:off x="3435767" y="3610385"/>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3.30</a:t>
            </a:r>
          </a:p>
        </p:txBody>
      </p:sp>
      <p:sp>
        <p:nvSpPr>
          <p:cNvPr id="37" name="Rectangle: Rounded Corners 36">
            <a:extLst>
              <a:ext uri="{FF2B5EF4-FFF2-40B4-BE49-F238E27FC236}">
                <a16:creationId xmlns:a16="http://schemas.microsoft.com/office/drawing/2014/main" id="{B4258BA0-989B-42B0-B2C4-FE88BE4377F6}"/>
              </a:ext>
            </a:extLst>
          </p:cNvPr>
          <p:cNvSpPr/>
          <p:nvPr/>
        </p:nvSpPr>
        <p:spPr>
          <a:xfrm>
            <a:off x="3440662" y="4191183"/>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2.10</a:t>
            </a:r>
          </a:p>
        </p:txBody>
      </p:sp>
      <p:sp>
        <p:nvSpPr>
          <p:cNvPr id="38" name="Arrow: Pentagon 37">
            <a:extLst>
              <a:ext uri="{FF2B5EF4-FFF2-40B4-BE49-F238E27FC236}">
                <a16:creationId xmlns:a16="http://schemas.microsoft.com/office/drawing/2014/main" id="{D64740DE-33E9-4B46-9211-1F2AAB70BC04}"/>
              </a:ext>
            </a:extLst>
          </p:cNvPr>
          <p:cNvSpPr/>
          <p:nvPr/>
        </p:nvSpPr>
        <p:spPr>
          <a:xfrm rot="10800000" flipH="1">
            <a:off x="4591824" y="1295262"/>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latin typeface="+mj-lt"/>
            </a:endParaRPr>
          </a:p>
        </p:txBody>
      </p:sp>
      <p:sp>
        <p:nvSpPr>
          <p:cNvPr id="39" name="Arrow: Pentagon 38">
            <a:extLst>
              <a:ext uri="{FF2B5EF4-FFF2-40B4-BE49-F238E27FC236}">
                <a16:creationId xmlns:a16="http://schemas.microsoft.com/office/drawing/2014/main" id="{70FA8B79-74A7-4F02-8199-A4BC665B474F}"/>
              </a:ext>
            </a:extLst>
          </p:cNvPr>
          <p:cNvSpPr/>
          <p:nvPr/>
        </p:nvSpPr>
        <p:spPr>
          <a:xfrm rot="10800000" flipH="1">
            <a:off x="4591824" y="1881162"/>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40" name="Arrow: Pentagon 39">
            <a:extLst>
              <a:ext uri="{FF2B5EF4-FFF2-40B4-BE49-F238E27FC236}">
                <a16:creationId xmlns:a16="http://schemas.microsoft.com/office/drawing/2014/main" id="{55A6C434-FF98-4A6D-BE0A-AE54B7E891ED}"/>
              </a:ext>
            </a:extLst>
          </p:cNvPr>
          <p:cNvSpPr/>
          <p:nvPr/>
        </p:nvSpPr>
        <p:spPr>
          <a:xfrm rot="10800000" flipH="1">
            <a:off x="4591824" y="2467061"/>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41" name="Arrow: Pentagon 40">
            <a:extLst>
              <a:ext uri="{FF2B5EF4-FFF2-40B4-BE49-F238E27FC236}">
                <a16:creationId xmlns:a16="http://schemas.microsoft.com/office/drawing/2014/main" id="{C4AC7184-7229-4F09-B62E-3B012456A531}"/>
              </a:ext>
            </a:extLst>
          </p:cNvPr>
          <p:cNvSpPr/>
          <p:nvPr/>
        </p:nvSpPr>
        <p:spPr>
          <a:xfrm rot="10800000" flipH="1">
            <a:off x="4591824" y="3052961"/>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42" name="Arrow: Pentagon 41">
            <a:extLst>
              <a:ext uri="{FF2B5EF4-FFF2-40B4-BE49-F238E27FC236}">
                <a16:creationId xmlns:a16="http://schemas.microsoft.com/office/drawing/2014/main" id="{D65DCF12-97EA-4D8B-BB4A-A011E6633C08}"/>
              </a:ext>
            </a:extLst>
          </p:cNvPr>
          <p:cNvSpPr/>
          <p:nvPr/>
        </p:nvSpPr>
        <p:spPr>
          <a:xfrm rot="10800000" flipH="1">
            <a:off x="4591825" y="3638860"/>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43" name="Arrow: Pentagon 42">
            <a:extLst>
              <a:ext uri="{FF2B5EF4-FFF2-40B4-BE49-F238E27FC236}">
                <a16:creationId xmlns:a16="http://schemas.microsoft.com/office/drawing/2014/main" id="{6308942C-262F-4A61-84B4-7D2908C3F0FB}"/>
              </a:ext>
            </a:extLst>
          </p:cNvPr>
          <p:cNvSpPr/>
          <p:nvPr/>
        </p:nvSpPr>
        <p:spPr>
          <a:xfrm rot="10800000" flipH="1">
            <a:off x="4591825" y="4224760"/>
            <a:ext cx="2303144" cy="514898"/>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44" name="TextBox 43">
            <a:extLst>
              <a:ext uri="{FF2B5EF4-FFF2-40B4-BE49-F238E27FC236}">
                <a16:creationId xmlns:a16="http://schemas.microsoft.com/office/drawing/2014/main" id="{3DC118A3-EF17-4576-9553-274A636DEBFA}"/>
              </a:ext>
            </a:extLst>
          </p:cNvPr>
          <p:cNvSpPr txBox="1"/>
          <p:nvPr/>
        </p:nvSpPr>
        <p:spPr>
          <a:xfrm>
            <a:off x="4687948" y="1419867"/>
            <a:ext cx="2110897" cy="261610"/>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Sify Cloud Services</a:t>
            </a:r>
          </a:p>
        </p:txBody>
      </p:sp>
      <p:sp>
        <p:nvSpPr>
          <p:cNvPr id="45" name="TextBox 44">
            <a:extLst>
              <a:ext uri="{FF2B5EF4-FFF2-40B4-BE49-F238E27FC236}">
                <a16:creationId xmlns:a16="http://schemas.microsoft.com/office/drawing/2014/main" id="{4D736147-29C6-490E-952E-1CEA4254BC3C}"/>
              </a:ext>
            </a:extLst>
          </p:cNvPr>
          <p:cNvSpPr txBox="1"/>
          <p:nvPr/>
        </p:nvSpPr>
        <p:spPr>
          <a:xfrm>
            <a:off x="4687948" y="2019417"/>
            <a:ext cx="2110897" cy="261610"/>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Sify Smart Network Services</a:t>
            </a:r>
          </a:p>
        </p:txBody>
      </p:sp>
      <p:sp>
        <p:nvSpPr>
          <p:cNvPr id="46" name="TextBox 45">
            <a:extLst>
              <a:ext uri="{FF2B5EF4-FFF2-40B4-BE49-F238E27FC236}">
                <a16:creationId xmlns:a16="http://schemas.microsoft.com/office/drawing/2014/main" id="{B915E7BC-241C-44EF-A46D-CFD08DD02BF7}"/>
              </a:ext>
            </a:extLst>
          </p:cNvPr>
          <p:cNvSpPr txBox="1"/>
          <p:nvPr/>
        </p:nvSpPr>
        <p:spPr>
          <a:xfrm>
            <a:off x="4687948" y="2509067"/>
            <a:ext cx="2110897" cy="430887"/>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Sify High Performance Storage</a:t>
            </a:r>
          </a:p>
        </p:txBody>
      </p:sp>
      <p:sp>
        <p:nvSpPr>
          <p:cNvPr id="47" name="TextBox 46">
            <a:extLst>
              <a:ext uri="{FF2B5EF4-FFF2-40B4-BE49-F238E27FC236}">
                <a16:creationId xmlns:a16="http://schemas.microsoft.com/office/drawing/2014/main" id="{C1FA1CB9-F5E3-4B15-8515-8E59E6825D94}"/>
              </a:ext>
            </a:extLst>
          </p:cNvPr>
          <p:cNvSpPr txBox="1"/>
          <p:nvPr/>
        </p:nvSpPr>
        <p:spPr>
          <a:xfrm>
            <a:off x="4687948" y="3104380"/>
            <a:ext cx="2110897" cy="430887"/>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Managed Backup and Restore Services</a:t>
            </a:r>
          </a:p>
        </p:txBody>
      </p:sp>
      <p:sp>
        <p:nvSpPr>
          <p:cNvPr id="48" name="TextBox 47">
            <a:extLst>
              <a:ext uri="{FF2B5EF4-FFF2-40B4-BE49-F238E27FC236}">
                <a16:creationId xmlns:a16="http://schemas.microsoft.com/office/drawing/2014/main" id="{69E6AF60-75B8-4BD9-90D9-B92470624B03}"/>
              </a:ext>
            </a:extLst>
          </p:cNvPr>
          <p:cNvSpPr txBox="1"/>
          <p:nvPr/>
        </p:nvSpPr>
        <p:spPr>
          <a:xfrm>
            <a:off x="4687948" y="3690280"/>
            <a:ext cx="2110897" cy="430887"/>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Sify Renowned Telecom Services</a:t>
            </a:r>
          </a:p>
        </p:txBody>
      </p:sp>
      <p:sp>
        <p:nvSpPr>
          <p:cNvPr id="49" name="TextBox 48">
            <a:extLst>
              <a:ext uri="{FF2B5EF4-FFF2-40B4-BE49-F238E27FC236}">
                <a16:creationId xmlns:a16="http://schemas.microsoft.com/office/drawing/2014/main" id="{6F2545C4-17B7-4308-AB89-12F6B6043B4D}"/>
              </a:ext>
            </a:extLst>
          </p:cNvPr>
          <p:cNvSpPr txBox="1"/>
          <p:nvPr/>
        </p:nvSpPr>
        <p:spPr>
          <a:xfrm>
            <a:off x="4687948" y="4259866"/>
            <a:ext cx="2110897" cy="430887"/>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buClrTx/>
              <a:buSzTx/>
              <a:buFontTx/>
              <a:buNone/>
              <a:tabLst/>
              <a:defRPr/>
            </a:pPr>
            <a:r>
              <a:rPr kumimoji="0" lang="en-IN" sz="1100" b="1" u="none" strike="noStrike" kern="1200" cap="none" spc="0" normalizeH="0" baseline="0" noProof="0" dirty="0">
                <a:ln>
                  <a:noFill/>
                </a:ln>
                <a:effectLst/>
                <a:uLnTx/>
                <a:uFillTx/>
                <a:latin typeface="+mj-lt"/>
                <a:ea typeface="+mn-ea"/>
                <a:cs typeface="+mn-cs"/>
              </a:rPr>
              <a:t>Sify 24 X7 Global Service Center</a:t>
            </a:r>
          </a:p>
        </p:txBody>
      </p:sp>
      <p:sp>
        <p:nvSpPr>
          <p:cNvPr id="50" name="Rectangle: Rounded Corners 49">
            <a:extLst>
              <a:ext uri="{FF2B5EF4-FFF2-40B4-BE49-F238E27FC236}">
                <a16:creationId xmlns:a16="http://schemas.microsoft.com/office/drawing/2014/main" id="{A21E2DB7-8438-43F5-94FB-77A7A82792AA}"/>
              </a:ext>
            </a:extLst>
          </p:cNvPr>
          <p:cNvSpPr/>
          <p:nvPr/>
        </p:nvSpPr>
        <p:spPr>
          <a:xfrm>
            <a:off x="7000755" y="1299251"/>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2.50</a:t>
            </a:r>
          </a:p>
        </p:txBody>
      </p:sp>
      <p:sp>
        <p:nvSpPr>
          <p:cNvPr id="51" name="Rectangle: Rounded Corners 50">
            <a:extLst>
              <a:ext uri="{FF2B5EF4-FFF2-40B4-BE49-F238E27FC236}">
                <a16:creationId xmlns:a16="http://schemas.microsoft.com/office/drawing/2014/main" id="{22638848-733C-4813-968C-01FD0FCF23B4}"/>
              </a:ext>
            </a:extLst>
          </p:cNvPr>
          <p:cNvSpPr/>
          <p:nvPr/>
        </p:nvSpPr>
        <p:spPr>
          <a:xfrm>
            <a:off x="6990963" y="1880049"/>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2.10</a:t>
            </a:r>
          </a:p>
        </p:txBody>
      </p:sp>
      <p:sp>
        <p:nvSpPr>
          <p:cNvPr id="52" name="Rectangle: Rounded Corners 51">
            <a:extLst>
              <a:ext uri="{FF2B5EF4-FFF2-40B4-BE49-F238E27FC236}">
                <a16:creationId xmlns:a16="http://schemas.microsoft.com/office/drawing/2014/main" id="{E6FE620E-9947-4F0F-B380-67EB8E0749B7}"/>
              </a:ext>
            </a:extLst>
          </p:cNvPr>
          <p:cNvSpPr/>
          <p:nvPr/>
        </p:nvSpPr>
        <p:spPr>
          <a:xfrm>
            <a:off x="6995859" y="2460847"/>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0.40</a:t>
            </a:r>
          </a:p>
        </p:txBody>
      </p:sp>
      <p:sp>
        <p:nvSpPr>
          <p:cNvPr id="53" name="Rectangle: Rounded Corners 52">
            <a:extLst>
              <a:ext uri="{FF2B5EF4-FFF2-40B4-BE49-F238E27FC236}">
                <a16:creationId xmlns:a16="http://schemas.microsoft.com/office/drawing/2014/main" id="{21EC8AC0-CDA9-4AC3-ABDC-BAADBEF85287}"/>
              </a:ext>
            </a:extLst>
          </p:cNvPr>
          <p:cNvSpPr/>
          <p:nvPr/>
        </p:nvSpPr>
        <p:spPr>
          <a:xfrm>
            <a:off x="7005650" y="3041645"/>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0.34</a:t>
            </a:r>
          </a:p>
        </p:txBody>
      </p:sp>
      <p:sp>
        <p:nvSpPr>
          <p:cNvPr id="54" name="Rectangle: Rounded Corners 53">
            <a:extLst>
              <a:ext uri="{FF2B5EF4-FFF2-40B4-BE49-F238E27FC236}">
                <a16:creationId xmlns:a16="http://schemas.microsoft.com/office/drawing/2014/main" id="{A34B9C63-C313-498E-AE84-1BCC80D67799}"/>
              </a:ext>
            </a:extLst>
          </p:cNvPr>
          <p:cNvSpPr/>
          <p:nvPr/>
        </p:nvSpPr>
        <p:spPr>
          <a:xfrm>
            <a:off x="7010546" y="3622443"/>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2.90</a:t>
            </a:r>
          </a:p>
        </p:txBody>
      </p:sp>
      <p:sp>
        <p:nvSpPr>
          <p:cNvPr id="55" name="Rectangle: Rounded Corners 54">
            <a:extLst>
              <a:ext uri="{FF2B5EF4-FFF2-40B4-BE49-F238E27FC236}">
                <a16:creationId xmlns:a16="http://schemas.microsoft.com/office/drawing/2014/main" id="{89BEBF8B-E66D-4460-9D49-08C2F62FD38C}"/>
              </a:ext>
            </a:extLst>
          </p:cNvPr>
          <p:cNvSpPr/>
          <p:nvPr/>
        </p:nvSpPr>
        <p:spPr>
          <a:xfrm>
            <a:off x="7015442" y="4203242"/>
            <a:ext cx="1034439" cy="514898"/>
          </a:xfrm>
          <a:prstGeom prst="roundRect">
            <a:avLst/>
          </a:prstGeom>
          <a:solidFill>
            <a:schemeClr val="tx2">
              <a:lumMod val="40000"/>
              <a:lumOff val="60000"/>
            </a:schemeClr>
          </a:solidFill>
          <a:ln w="9525">
            <a:solidFill>
              <a:schemeClr val="bg1"/>
            </a:solidFill>
            <a:prstDash val="sysDot"/>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tx1"/>
                </a:solidFill>
              </a:rPr>
              <a:t>2.00</a:t>
            </a:r>
          </a:p>
        </p:txBody>
      </p:sp>
      <p:sp>
        <p:nvSpPr>
          <p:cNvPr id="60" name="Rectangle: Rounded Corners 59">
            <a:extLst>
              <a:ext uri="{FF2B5EF4-FFF2-40B4-BE49-F238E27FC236}">
                <a16:creationId xmlns:a16="http://schemas.microsoft.com/office/drawing/2014/main" id="{B9B8DCEE-5BFE-4145-87DE-339E5FB51732}"/>
              </a:ext>
            </a:extLst>
          </p:cNvPr>
          <p:cNvSpPr/>
          <p:nvPr/>
        </p:nvSpPr>
        <p:spPr>
          <a:xfrm>
            <a:off x="8145194" y="1305283"/>
            <a:ext cx="674957" cy="33853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400" dirty="0"/>
              <a:t>10% TCO Reduction + 12% Amortization Charges on CAPEX + Business Benefits</a:t>
            </a:r>
          </a:p>
        </p:txBody>
      </p:sp>
    </p:spTree>
    <p:extLst>
      <p:ext uri="{BB962C8B-B14F-4D97-AF65-F5344CB8AC3E}">
        <p14:creationId xmlns:p14="http://schemas.microsoft.com/office/powerpoint/2010/main" val="8696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D6D2-2B72-467C-B3A4-95BBE4AE903A}"/>
              </a:ext>
            </a:extLst>
          </p:cNvPr>
          <p:cNvSpPr>
            <a:spLocks noGrp="1"/>
          </p:cNvSpPr>
          <p:nvPr>
            <p:ph type="title"/>
          </p:nvPr>
        </p:nvSpPr>
        <p:spPr/>
        <p:txBody>
          <a:bodyPr/>
          <a:lstStyle/>
          <a:p>
            <a:r>
              <a:rPr lang="en-US" dirty="0"/>
              <a:t>Saving Analysis  </a:t>
            </a:r>
            <a:endParaRPr lang="en-IN" dirty="0"/>
          </a:p>
        </p:txBody>
      </p:sp>
      <p:grpSp>
        <p:nvGrpSpPr>
          <p:cNvPr id="5" name="Group 4">
            <a:extLst>
              <a:ext uri="{FF2B5EF4-FFF2-40B4-BE49-F238E27FC236}">
                <a16:creationId xmlns:a16="http://schemas.microsoft.com/office/drawing/2014/main" id="{606F69E3-AB80-4EED-BB1D-CC2EBBB53E97}"/>
              </a:ext>
            </a:extLst>
          </p:cNvPr>
          <p:cNvGrpSpPr/>
          <p:nvPr/>
        </p:nvGrpSpPr>
        <p:grpSpPr>
          <a:xfrm>
            <a:off x="323850" y="987426"/>
            <a:ext cx="2206969" cy="1872457"/>
            <a:chOff x="323850" y="987426"/>
            <a:chExt cx="2206969" cy="1872457"/>
          </a:xfrm>
        </p:grpSpPr>
        <p:sp>
          <p:nvSpPr>
            <p:cNvPr id="29" name="Rectangle: Single Corner Rounded 28">
              <a:extLst>
                <a:ext uri="{FF2B5EF4-FFF2-40B4-BE49-F238E27FC236}">
                  <a16:creationId xmlns:a16="http://schemas.microsoft.com/office/drawing/2014/main" id="{3A7819DF-5707-4DE9-9EB3-4A781D5F7BAE}"/>
                </a:ext>
              </a:extLst>
            </p:cNvPr>
            <p:cNvSpPr/>
            <p:nvPr/>
          </p:nvSpPr>
          <p:spPr>
            <a:xfrm rot="16200000">
              <a:off x="491106" y="820170"/>
              <a:ext cx="1872457" cy="2206969"/>
            </a:xfrm>
            <a:prstGeom prst="round1Rect">
              <a:avLst/>
            </a:prstGeom>
            <a:solidFill>
              <a:schemeClr val="accent1">
                <a:lumMod val="20000"/>
                <a:lumOff val="80000"/>
              </a:schemeClr>
            </a:solidFill>
            <a:ln w="6350">
              <a:solidFill>
                <a:schemeClr val="accent1">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endParaRPr lang="en-IN" dirty="0"/>
            </a:p>
          </p:txBody>
        </p:sp>
        <p:sp>
          <p:nvSpPr>
            <p:cNvPr id="18" name="TextBox 17">
              <a:extLst>
                <a:ext uri="{FF2B5EF4-FFF2-40B4-BE49-F238E27FC236}">
                  <a16:creationId xmlns:a16="http://schemas.microsoft.com/office/drawing/2014/main" id="{DBC8FBDD-D438-4932-BA31-7B7C3C032385}"/>
                </a:ext>
              </a:extLst>
            </p:cNvPr>
            <p:cNvSpPr txBox="1"/>
            <p:nvPr/>
          </p:nvSpPr>
          <p:spPr>
            <a:xfrm>
              <a:off x="487285" y="1071940"/>
              <a:ext cx="1496935" cy="276999"/>
            </a:xfrm>
            <a:prstGeom prst="rect">
              <a:avLst/>
            </a:prstGeom>
            <a:noFill/>
          </p:spPr>
          <p:txBody>
            <a:bodyPr wrap="square" rtlCol="0">
              <a:spAutoFit/>
            </a:bodyPr>
            <a:lstStyle/>
            <a:p>
              <a:r>
                <a:rPr lang="en-US" sz="1200" b="1" u="sng" dirty="0"/>
                <a:t>Overall Savings</a:t>
              </a:r>
              <a:endParaRPr lang="en-IN" sz="1200" b="1" u="sng" dirty="0"/>
            </a:p>
          </p:txBody>
        </p:sp>
        <p:sp>
          <p:nvSpPr>
            <p:cNvPr id="19" name="TextBox 18">
              <a:extLst>
                <a:ext uri="{FF2B5EF4-FFF2-40B4-BE49-F238E27FC236}">
                  <a16:creationId xmlns:a16="http://schemas.microsoft.com/office/drawing/2014/main" id="{00774215-5E40-4BE4-9423-C50C1E7C7750}"/>
                </a:ext>
              </a:extLst>
            </p:cNvPr>
            <p:cNvSpPr txBox="1"/>
            <p:nvPr/>
          </p:nvSpPr>
          <p:spPr>
            <a:xfrm>
              <a:off x="487285" y="1374470"/>
              <a:ext cx="1856935" cy="55399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b="1" dirty="0"/>
                <a:t>Appx 20% operational saving over period of 5 years</a:t>
              </a:r>
              <a:endParaRPr lang="en-IN" sz="1000" dirty="0"/>
            </a:p>
          </p:txBody>
        </p:sp>
      </p:grpSp>
      <p:grpSp>
        <p:nvGrpSpPr>
          <p:cNvPr id="6" name="Group 5">
            <a:extLst>
              <a:ext uri="{FF2B5EF4-FFF2-40B4-BE49-F238E27FC236}">
                <a16:creationId xmlns:a16="http://schemas.microsoft.com/office/drawing/2014/main" id="{B33356BC-90DD-45C8-A0F2-7363AD4AC06A}"/>
              </a:ext>
            </a:extLst>
          </p:cNvPr>
          <p:cNvGrpSpPr/>
          <p:nvPr/>
        </p:nvGrpSpPr>
        <p:grpSpPr>
          <a:xfrm>
            <a:off x="2530820" y="987425"/>
            <a:ext cx="2206969" cy="1872457"/>
            <a:chOff x="2530820" y="987425"/>
            <a:chExt cx="2206969" cy="1872457"/>
          </a:xfrm>
        </p:grpSpPr>
        <p:sp>
          <p:nvSpPr>
            <p:cNvPr id="30" name="Rectangle: Single Corner Rounded 29">
              <a:extLst>
                <a:ext uri="{FF2B5EF4-FFF2-40B4-BE49-F238E27FC236}">
                  <a16:creationId xmlns:a16="http://schemas.microsoft.com/office/drawing/2014/main" id="{CAAC168A-1911-403F-8FF7-33CD7DA12F12}"/>
                </a:ext>
              </a:extLst>
            </p:cNvPr>
            <p:cNvSpPr/>
            <p:nvPr/>
          </p:nvSpPr>
          <p:spPr>
            <a:xfrm>
              <a:off x="2530820" y="987425"/>
              <a:ext cx="2206969" cy="1872457"/>
            </a:xfrm>
            <a:prstGeom prst="round1Rect">
              <a:avLst/>
            </a:prstGeom>
            <a:solidFill>
              <a:schemeClr val="accent5">
                <a:lumMod val="20000"/>
                <a:lumOff val="80000"/>
              </a:schemeClr>
            </a:solidFill>
            <a:ln w="6350">
              <a:solidFill>
                <a:schemeClr val="accent5">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a:lstStyle/>
            <a:p>
              <a:endParaRPr lang="en-IN" dirty="0"/>
            </a:p>
          </p:txBody>
        </p:sp>
        <p:sp>
          <p:nvSpPr>
            <p:cNvPr id="20" name="TextBox 19">
              <a:extLst>
                <a:ext uri="{FF2B5EF4-FFF2-40B4-BE49-F238E27FC236}">
                  <a16:creationId xmlns:a16="http://schemas.microsoft.com/office/drawing/2014/main" id="{D31DC77C-ED13-4A05-955A-098FD0F3BBF9}"/>
                </a:ext>
              </a:extLst>
            </p:cNvPr>
            <p:cNvSpPr txBox="1"/>
            <p:nvPr/>
          </p:nvSpPr>
          <p:spPr>
            <a:xfrm>
              <a:off x="2659250" y="1021612"/>
              <a:ext cx="1606036" cy="276999"/>
            </a:xfrm>
            <a:prstGeom prst="rect">
              <a:avLst/>
            </a:prstGeom>
            <a:noFill/>
          </p:spPr>
          <p:txBody>
            <a:bodyPr wrap="square" rtlCol="0">
              <a:spAutoFit/>
            </a:bodyPr>
            <a:lstStyle>
              <a:defPPr>
                <a:defRPr lang="en-US"/>
              </a:defPPr>
              <a:lvl1pPr>
                <a:defRPr sz="1200" b="1"/>
              </a:lvl1pPr>
            </a:lstStyle>
            <a:p>
              <a:r>
                <a:rPr lang="en-US" u="sng" dirty="0"/>
                <a:t>Long Term Benefits</a:t>
              </a:r>
              <a:endParaRPr lang="en-IN" u="sng" dirty="0"/>
            </a:p>
          </p:txBody>
        </p:sp>
        <p:sp>
          <p:nvSpPr>
            <p:cNvPr id="22" name="TextBox 21">
              <a:extLst>
                <a:ext uri="{FF2B5EF4-FFF2-40B4-BE49-F238E27FC236}">
                  <a16:creationId xmlns:a16="http://schemas.microsoft.com/office/drawing/2014/main" id="{A1CD763D-F2EF-4739-AB00-7E09A7BBFD8A}"/>
                </a:ext>
              </a:extLst>
            </p:cNvPr>
            <p:cNvSpPr txBox="1"/>
            <p:nvPr/>
          </p:nvSpPr>
          <p:spPr>
            <a:xfrm>
              <a:off x="2659250" y="1342076"/>
              <a:ext cx="1923657" cy="109260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b="1" dirty="0"/>
                <a:t>Technology refresh covered with existing cost</a:t>
              </a:r>
            </a:p>
            <a:p>
              <a:pPr marL="171450" indent="-171450">
                <a:spcAft>
                  <a:spcPts val="600"/>
                </a:spcAft>
                <a:buFont typeface="Arial" panose="020B0604020202020204" pitchFamily="34" charset="0"/>
                <a:buChar char="•"/>
              </a:pPr>
              <a:r>
                <a:rPr lang="en-US" sz="1000" b="1" dirty="0"/>
                <a:t>SLA based service management  with dashboards and API integration </a:t>
              </a:r>
            </a:p>
          </p:txBody>
        </p:sp>
      </p:grpSp>
      <p:grpSp>
        <p:nvGrpSpPr>
          <p:cNvPr id="7" name="Group 6">
            <a:extLst>
              <a:ext uri="{FF2B5EF4-FFF2-40B4-BE49-F238E27FC236}">
                <a16:creationId xmlns:a16="http://schemas.microsoft.com/office/drawing/2014/main" id="{06400386-E5A8-485F-93A2-93CC7ED9ADBC}"/>
              </a:ext>
            </a:extLst>
          </p:cNvPr>
          <p:cNvGrpSpPr/>
          <p:nvPr/>
        </p:nvGrpSpPr>
        <p:grpSpPr>
          <a:xfrm>
            <a:off x="323851" y="2859882"/>
            <a:ext cx="2206969" cy="1872457"/>
            <a:chOff x="323851" y="2859882"/>
            <a:chExt cx="2206969" cy="1872457"/>
          </a:xfrm>
        </p:grpSpPr>
        <p:sp>
          <p:nvSpPr>
            <p:cNvPr id="31" name="Rectangle: Single Corner Rounded 30">
              <a:extLst>
                <a:ext uri="{FF2B5EF4-FFF2-40B4-BE49-F238E27FC236}">
                  <a16:creationId xmlns:a16="http://schemas.microsoft.com/office/drawing/2014/main" id="{13C1F656-9A83-49F4-A069-30932369CC50}"/>
                </a:ext>
              </a:extLst>
            </p:cNvPr>
            <p:cNvSpPr/>
            <p:nvPr/>
          </p:nvSpPr>
          <p:spPr>
            <a:xfrm rot="10800000">
              <a:off x="323851" y="2859882"/>
              <a:ext cx="2206969" cy="1872457"/>
            </a:xfrm>
            <a:prstGeom prst="round1Rect">
              <a:avLst/>
            </a:prstGeom>
            <a:solidFill>
              <a:schemeClr val="accent5">
                <a:lumMod val="20000"/>
                <a:lumOff val="80000"/>
              </a:schemeClr>
            </a:solidFill>
            <a:ln w="6350">
              <a:solidFill>
                <a:schemeClr val="accent5">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lstStyle/>
            <a:p>
              <a:endParaRPr lang="en-IN" dirty="0"/>
            </a:p>
          </p:txBody>
        </p:sp>
        <p:sp>
          <p:nvSpPr>
            <p:cNvPr id="23" name="TextBox 22">
              <a:extLst>
                <a:ext uri="{FF2B5EF4-FFF2-40B4-BE49-F238E27FC236}">
                  <a16:creationId xmlns:a16="http://schemas.microsoft.com/office/drawing/2014/main" id="{627AC07A-70E4-4B16-8CE0-167F8473E533}"/>
                </a:ext>
              </a:extLst>
            </p:cNvPr>
            <p:cNvSpPr txBox="1"/>
            <p:nvPr/>
          </p:nvSpPr>
          <p:spPr>
            <a:xfrm>
              <a:off x="382343" y="2948005"/>
              <a:ext cx="1601877" cy="276999"/>
            </a:xfrm>
            <a:prstGeom prst="rect">
              <a:avLst/>
            </a:prstGeom>
            <a:noFill/>
          </p:spPr>
          <p:txBody>
            <a:bodyPr wrap="square" rtlCol="0">
              <a:spAutoFit/>
            </a:bodyPr>
            <a:lstStyle/>
            <a:p>
              <a:r>
                <a:rPr lang="en-US" sz="1200" b="1" u="sng" dirty="0"/>
                <a:t>Intangible Benefits</a:t>
              </a:r>
              <a:endParaRPr lang="en-IN" sz="1200" b="1" u="sng" dirty="0"/>
            </a:p>
          </p:txBody>
        </p:sp>
        <p:sp>
          <p:nvSpPr>
            <p:cNvPr id="24" name="TextBox 23">
              <a:extLst>
                <a:ext uri="{FF2B5EF4-FFF2-40B4-BE49-F238E27FC236}">
                  <a16:creationId xmlns:a16="http://schemas.microsoft.com/office/drawing/2014/main" id="{FA0404AE-E8ED-430C-8813-62ADA446B03F}"/>
                </a:ext>
              </a:extLst>
            </p:cNvPr>
            <p:cNvSpPr txBox="1"/>
            <p:nvPr/>
          </p:nvSpPr>
          <p:spPr>
            <a:xfrm>
              <a:off x="382343" y="3284364"/>
              <a:ext cx="2051137" cy="116955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b="1" dirty="0"/>
                <a:t>State of Art Tier III data center</a:t>
              </a:r>
            </a:p>
            <a:p>
              <a:pPr marL="171450" indent="-171450">
                <a:spcAft>
                  <a:spcPts val="600"/>
                </a:spcAft>
                <a:buFont typeface="Arial" panose="020B0604020202020204" pitchFamily="34" charset="0"/>
                <a:buChar char="•"/>
              </a:pPr>
              <a:r>
                <a:rPr lang="en-US" sz="1000" b="1" dirty="0"/>
                <a:t>24 X 7 Monitoring and management with industry standard tools and practices</a:t>
              </a:r>
            </a:p>
            <a:p>
              <a:pPr marL="171450" indent="-171450">
                <a:spcAft>
                  <a:spcPts val="600"/>
                </a:spcAft>
                <a:buFont typeface="Arial" panose="020B0604020202020204" pitchFamily="34" charset="0"/>
                <a:buChar char="•"/>
              </a:pPr>
              <a:r>
                <a:rPr lang="en-US" sz="1000" b="1" dirty="0"/>
                <a:t>99.99% uptime guarantee</a:t>
              </a:r>
            </a:p>
          </p:txBody>
        </p:sp>
      </p:grpSp>
      <p:grpSp>
        <p:nvGrpSpPr>
          <p:cNvPr id="8" name="Group 7">
            <a:extLst>
              <a:ext uri="{FF2B5EF4-FFF2-40B4-BE49-F238E27FC236}">
                <a16:creationId xmlns:a16="http://schemas.microsoft.com/office/drawing/2014/main" id="{C9A14D8B-C319-4537-AE34-B75EB8826290}"/>
              </a:ext>
            </a:extLst>
          </p:cNvPr>
          <p:cNvGrpSpPr/>
          <p:nvPr/>
        </p:nvGrpSpPr>
        <p:grpSpPr>
          <a:xfrm>
            <a:off x="2530820" y="2859881"/>
            <a:ext cx="2206969" cy="1872457"/>
            <a:chOff x="2530820" y="2859881"/>
            <a:chExt cx="2206969" cy="1872457"/>
          </a:xfrm>
        </p:grpSpPr>
        <p:sp>
          <p:nvSpPr>
            <p:cNvPr id="32" name="Rectangle: Single Corner Rounded 31">
              <a:extLst>
                <a:ext uri="{FF2B5EF4-FFF2-40B4-BE49-F238E27FC236}">
                  <a16:creationId xmlns:a16="http://schemas.microsoft.com/office/drawing/2014/main" id="{E958A51E-6C07-42B4-952D-775C5AF60A94}"/>
                </a:ext>
              </a:extLst>
            </p:cNvPr>
            <p:cNvSpPr/>
            <p:nvPr/>
          </p:nvSpPr>
          <p:spPr>
            <a:xfrm rot="5400000">
              <a:off x="2698076" y="2692625"/>
              <a:ext cx="1872457" cy="2206969"/>
            </a:xfrm>
            <a:prstGeom prst="round1Rect">
              <a:avLst/>
            </a:prstGeom>
            <a:solidFill>
              <a:schemeClr val="accent1">
                <a:lumMod val="20000"/>
                <a:lumOff val="80000"/>
              </a:schemeClr>
            </a:solidFill>
            <a:ln w="6350">
              <a:solidFill>
                <a:schemeClr val="accent1">
                  <a:lumMod val="60000"/>
                  <a:lumOff val="40000"/>
                </a:schemeClr>
              </a:solid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a:lstStyle/>
            <a:p>
              <a:endParaRPr lang="en-IN" dirty="0"/>
            </a:p>
          </p:txBody>
        </p:sp>
        <p:sp>
          <p:nvSpPr>
            <p:cNvPr id="25" name="TextBox 24">
              <a:extLst>
                <a:ext uri="{FF2B5EF4-FFF2-40B4-BE49-F238E27FC236}">
                  <a16:creationId xmlns:a16="http://schemas.microsoft.com/office/drawing/2014/main" id="{37601621-7C5F-49D9-B8EF-BF582F9A6760}"/>
                </a:ext>
              </a:extLst>
            </p:cNvPr>
            <p:cNvSpPr txBox="1"/>
            <p:nvPr/>
          </p:nvSpPr>
          <p:spPr>
            <a:xfrm>
              <a:off x="3235063" y="2948005"/>
              <a:ext cx="1336938" cy="276999"/>
            </a:xfrm>
            <a:prstGeom prst="rect">
              <a:avLst/>
            </a:prstGeom>
            <a:noFill/>
          </p:spPr>
          <p:txBody>
            <a:bodyPr wrap="square" rtlCol="0">
              <a:spAutoFit/>
            </a:bodyPr>
            <a:lstStyle/>
            <a:p>
              <a:r>
                <a:rPr lang="en-US" sz="1200" b="1" u="sng" dirty="0"/>
                <a:t>Features</a:t>
              </a:r>
              <a:endParaRPr lang="en-IN" sz="1200" b="1" u="sng" dirty="0"/>
            </a:p>
          </p:txBody>
        </p:sp>
        <p:sp>
          <p:nvSpPr>
            <p:cNvPr id="26" name="TextBox 25">
              <a:extLst>
                <a:ext uri="{FF2B5EF4-FFF2-40B4-BE49-F238E27FC236}">
                  <a16:creationId xmlns:a16="http://schemas.microsoft.com/office/drawing/2014/main" id="{ADC31FC4-0CFA-4BEC-8A69-A618D66E86BF}"/>
                </a:ext>
              </a:extLst>
            </p:cNvPr>
            <p:cNvSpPr txBox="1"/>
            <p:nvPr/>
          </p:nvSpPr>
          <p:spPr>
            <a:xfrm>
              <a:off x="2589033" y="3284364"/>
              <a:ext cx="1982968" cy="1169551"/>
            </a:xfrm>
            <a:prstGeom prst="rect">
              <a:avLst/>
            </a:prstGeom>
            <a:noFill/>
          </p:spPr>
          <p:txBody>
            <a:bodyPr wrap="square" rtlCol="0">
              <a:spAutoFit/>
            </a:bodyPr>
            <a:lstStyle/>
            <a:p>
              <a:pPr marL="171450" lvl="1" indent="-171450">
                <a:spcAft>
                  <a:spcPts val="600"/>
                </a:spcAft>
                <a:buFont typeface="Arial" panose="020B0604020202020204" pitchFamily="34" charset="0"/>
                <a:buChar char="•"/>
              </a:pPr>
              <a:r>
                <a:rPr lang="en-US" sz="1000" dirty="0"/>
                <a:t>Secured and Scalable Network services</a:t>
              </a:r>
            </a:p>
            <a:p>
              <a:pPr marL="171450" lvl="1" indent="-171450">
                <a:spcAft>
                  <a:spcPts val="600"/>
                </a:spcAft>
                <a:buFont typeface="Arial" panose="020B0604020202020204" pitchFamily="34" charset="0"/>
                <a:buChar char="•"/>
              </a:pPr>
              <a:r>
                <a:rPr lang="en-US" sz="1000" dirty="0"/>
                <a:t>Highly scalable and secured hosting environment</a:t>
              </a:r>
            </a:p>
            <a:p>
              <a:pPr marL="171450" lvl="1" indent="-171450">
                <a:spcAft>
                  <a:spcPts val="600"/>
                </a:spcAft>
                <a:buFont typeface="Arial" panose="020B0604020202020204" pitchFamily="34" charset="0"/>
                <a:buChar char="•"/>
              </a:pPr>
              <a:r>
                <a:rPr lang="en-US" sz="1000" dirty="0"/>
                <a:t>Low latency connections with Hyperscalers (&gt;5ms)</a:t>
              </a:r>
            </a:p>
          </p:txBody>
        </p:sp>
      </p:grpSp>
      <p:grpSp>
        <p:nvGrpSpPr>
          <p:cNvPr id="4" name="Group 3">
            <a:extLst>
              <a:ext uri="{FF2B5EF4-FFF2-40B4-BE49-F238E27FC236}">
                <a16:creationId xmlns:a16="http://schemas.microsoft.com/office/drawing/2014/main" id="{AD68D3B1-7C24-4FE9-A1FE-ED63E886523A}"/>
              </a:ext>
            </a:extLst>
          </p:cNvPr>
          <p:cNvGrpSpPr/>
          <p:nvPr/>
        </p:nvGrpSpPr>
        <p:grpSpPr>
          <a:xfrm>
            <a:off x="1872769" y="2276505"/>
            <a:ext cx="1306652" cy="1007859"/>
            <a:chOff x="1872769" y="2276505"/>
            <a:chExt cx="1306652" cy="1007859"/>
          </a:xfrm>
        </p:grpSpPr>
        <p:sp>
          <p:nvSpPr>
            <p:cNvPr id="33" name="Oval 32">
              <a:extLst>
                <a:ext uri="{FF2B5EF4-FFF2-40B4-BE49-F238E27FC236}">
                  <a16:creationId xmlns:a16="http://schemas.microsoft.com/office/drawing/2014/main" id="{D8D2CD4D-664E-4C44-A2B8-6D74D56DD7BA}"/>
                </a:ext>
              </a:extLst>
            </p:cNvPr>
            <p:cNvSpPr/>
            <p:nvPr/>
          </p:nvSpPr>
          <p:spPr>
            <a:xfrm>
              <a:off x="1872769" y="2276505"/>
              <a:ext cx="1306652" cy="1007859"/>
            </a:xfrm>
            <a:prstGeom prst="ellipse">
              <a:avLst/>
            </a:prstGeom>
            <a:solidFill>
              <a:schemeClr val="accent1"/>
            </a:solidFill>
            <a:ln>
              <a:solidFill>
                <a:schemeClr val="bg1"/>
              </a:solidFill>
            </a:ln>
            <a:effectLst/>
          </p:spPr>
          <p:style>
            <a:lnRef idx="0">
              <a:schemeClr val="lt1">
                <a:hueOff val="0"/>
                <a:satOff val="0"/>
                <a:lumOff val="0"/>
                <a:alphaOff val="0"/>
              </a:schemeClr>
            </a:lnRef>
            <a:fillRef idx="3">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13030" tIns="213030" rIns="213030" bIns="213030" numCol="1" spcCol="1270" anchor="ctr" anchorCtr="0">
              <a:noAutofit/>
            </a:bodyPr>
            <a:lstStyle/>
            <a:p>
              <a:pPr marL="0" lvl="0" indent="0" algn="ctr" defTabSz="1911350">
                <a:lnSpc>
                  <a:spcPct val="90000"/>
                </a:lnSpc>
                <a:spcBef>
                  <a:spcPct val="0"/>
                </a:spcBef>
                <a:spcAft>
                  <a:spcPct val="35000"/>
                </a:spcAft>
                <a:buFont typeface="Arial" panose="020B0604020202020204" pitchFamily="34" charset="0"/>
                <a:buNone/>
              </a:pPr>
              <a:endParaRPr lang="en-IN" sz="4300" kern="1200" dirty="0"/>
            </a:p>
          </p:txBody>
        </p:sp>
        <p:sp>
          <p:nvSpPr>
            <p:cNvPr id="27" name="TextBox 26">
              <a:extLst>
                <a:ext uri="{FF2B5EF4-FFF2-40B4-BE49-F238E27FC236}">
                  <a16:creationId xmlns:a16="http://schemas.microsoft.com/office/drawing/2014/main" id="{9CB62DCE-6DCF-47DD-981D-76C05349CEE2}"/>
                </a:ext>
              </a:extLst>
            </p:cNvPr>
            <p:cNvSpPr txBox="1"/>
            <p:nvPr/>
          </p:nvSpPr>
          <p:spPr>
            <a:xfrm>
              <a:off x="1927618" y="2517296"/>
              <a:ext cx="1184713" cy="584775"/>
            </a:xfrm>
            <a:prstGeom prst="rect">
              <a:avLst/>
            </a:prstGeom>
            <a:noFill/>
          </p:spPr>
          <p:txBody>
            <a:bodyPr wrap="square" rtlCol="0">
              <a:spAutoFit/>
            </a:bodyPr>
            <a:lstStyle>
              <a:defPPr>
                <a:defRPr lang="en-US"/>
              </a:defPPr>
              <a:lvl1pPr>
                <a:defRPr sz="1200" b="1"/>
              </a:lvl1pPr>
            </a:lstStyle>
            <a:p>
              <a:pPr algn="ctr"/>
              <a:r>
                <a:rPr lang="en-US" sz="1600" dirty="0">
                  <a:solidFill>
                    <a:schemeClr val="bg1"/>
                  </a:solidFill>
                </a:rPr>
                <a:t>Business Case</a:t>
              </a:r>
              <a:endParaRPr lang="en-IN" sz="1600" dirty="0">
                <a:solidFill>
                  <a:schemeClr val="bg1"/>
                </a:solidFill>
              </a:endParaRPr>
            </a:p>
          </p:txBody>
        </p:sp>
      </p:grpSp>
      <p:pic>
        <p:nvPicPr>
          <p:cNvPr id="21" name="Chart 1">
            <a:extLst>
              <a:ext uri="{FF2B5EF4-FFF2-40B4-BE49-F238E27FC236}">
                <a16:creationId xmlns:a16="http://schemas.microsoft.com/office/drawing/2014/main" id="{1CD7D201-1854-4DDE-A7E6-6662E281D60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015888" y="1618367"/>
            <a:ext cx="3804261" cy="2282557"/>
          </a:xfrm>
          <a:prstGeom prst="rect">
            <a:avLst/>
          </a:prstGeom>
        </p:spPr>
      </p:pic>
    </p:spTree>
    <p:extLst>
      <p:ext uri="{BB962C8B-B14F-4D97-AF65-F5344CB8AC3E}">
        <p14:creationId xmlns:p14="http://schemas.microsoft.com/office/powerpoint/2010/main" val="2546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AECD-0D35-4E23-8117-07AF78E0FE1E}"/>
              </a:ext>
            </a:extLst>
          </p:cNvPr>
          <p:cNvSpPr>
            <a:spLocks noGrp="1"/>
          </p:cNvSpPr>
          <p:nvPr>
            <p:ph type="title"/>
          </p:nvPr>
        </p:nvSpPr>
        <p:spPr/>
        <p:txBody>
          <a:bodyPr/>
          <a:lstStyle/>
          <a:p>
            <a:r>
              <a:rPr lang="en-US" dirty="0"/>
              <a:t>Sify cloud adoption business benefits</a:t>
            </a:r>
            <a:endParaRPr lang="en-IN" dirty="0"/>
          </a:p>
        </p:txBody>
      </p:sp>
      <p:sp>
        <p:nvSpPr>
          <p:cNvPr id="5" name="TextBox 4">
            <a:extLst>
              <a:ext uri="{FF2B5EF4-FFF2-40B4-BE49-F238E27FC236}">
                <a16:creationId xmlns:a16="http://schemas.microsoft.com/office/drawing/2014/main" id="{1F0001BC-3FA4-4901-8A0A-98881B07F6B0}"/>
              </a:ext>
            </a:extLst>
          </p:cNvPr>
          <p:cNvSpPr txBox="1"/>
          <p:nvPr/>
        </p:nvSpPr>
        <p:spPr>
          <a:xfrm>
            <a:off x="655890" y="682625"/>
            <a:ext cx="8411910" cy="3714671"/>
          </a:xfrm>
          <a:prstGeom prst="rect">
            <a:avLst/>
          </a:prstGeom>
          <a:noFill/>
        </p:spPr>
        <p:txBody>
          <a:bodyPr wrap="square" rtlCol="0">
            <a:spAutoFit/>
          </a:bodyPr>
          <a:lstStyle/>
          <a:p>
            <a:pPr fontAlgn="base">
              <a:lnSpc>
                <a:spcPts val="1600"/>
              </a:lnSpc>
              <a:spcAft>
                <a:spcPts val="1200"/>
              </a:spcAft>
            </a:pPr>
            <a:r>
              <a:rPr lang="en-US" sz="1200" b="1" dirty="0">
                <a:solidFill>
                  <a:srgbClr val="0E0618"/>
                </a:solidFill>
                <a:latin typeface="+mj-lt"/>
              </a:rPr>
              <a:t>Better connectivity: </a:t>
            </a:r>
            <a:r>
              <a:rPr lang="en-US" sz="1200" dirty="0">
                <a:solidFill>
                  <a:srgbClr val="0E0618"/>
                </a:solidFill>
                <a:latin typeface="+mj-lt"/>
              </a:rPr>
              <a:t>Colocation data centers have fully redundant network connections ensuring that customers’ business critical applications always run uninterrupted.</a:t>
            </a:r>
          </a:p>
          <a:p>
            <a:pPr fontAlgn="base">
              <a:lnSpc>
                <a:spcPts val="1600"/>
              </a:lnSpc>
              <a:spcAft>
                <a:spcPts val="1200"/>
              </a:spcAft>
            </a:pPr>
            <a:r>
              <a:rPr lang="en-US" sz="1200" b="1" dirty="0">
                <a:solidFill>
                  <a:srgbClr val="0E0618"/>
                </a:solidFill>
                <a:latin typeface="+mj-lt"/>
              </a:rPr>
              <a:t>Improved network security: </a:t>
            </a:r>
            <a:r>
              <a:rPr lang="en-US" sz="1200" dirty="0">
                <a:solidFill>
                  <a:srgbClr val="0E0618"/>
                </a:solidFill>
                <a:latin typeface="+mj-lt"/>
              </a:rPr>
              <a:t>Data centers have top-notch network security, including the latest firewalls / IDS systems to detect and prevent unauthorized access to their customers’ systems.</a:t>
            </a:r>
          </a:p>
          <a:p>
            <a:pPr fontAlgn="base">
              <a:lnSpc>
                <a:spcPts val="1600"/>
              </a:lnSpc>
              <a:spcAft>
                <a:spcPts val="1200"/>
              </a:spcAft>
            </a:pPr>
            <a:r>
              <a:rPr lang="en-US" sz="1200" b="1" dirty="0">
                <a:solidFill>
                  <a:srgbClr val="0E0618"/>
                </a:solidFill>
                <a:latin typeface="+mj-lt"/>
              </a:rPr>
              <a:t>Redundant power supply: </a:t>
            </a:r>
            <a:r>
              <a:rPr lang="en-US" sz="1200" dirty="0">
                <a:solidFill>
                  <a:srgbClr val="0E0618"/>
                </a:solidFill>
                <a:latin typeface="+mj-lt"/>
              </a:rPr>
              <a:t>Colocation data centers offer power redundancy through a combination of multiple power grids, diesel power generators, double battery backup systems and excellent maintenance practices.</a:t>
            </a:r>
          </a:p>
          <a:p>
            <a:pPr fontAlgn="base">
              <a:lnSpc>
                <a:spcPts val="1600"/>
              </a:lnSpc>
              <a:spcAft>
                <a:spcPts val="1200"/>
              </a:spcAft>
            </a:pPr>
            <a:r>
              <a:rPr lang="en-US" sz="1200" b="1" dirty="0">
                <a:solidFill>
                  <a:srgbClr val="0E0618"/>
                </a:solidFill>
                <a:latin typeface="+mj-lt"/>
              </a:rPr>
              <a:t>Bursting capability: </a:t>
            </a:r>
            <a:r>
              <a:rPr lang="en-US" sz="1200" dirty="0">
                <a:solidFill>
                  <a:srgbClr val="0E0618"/>
                </a:solidFill>
                <a:latin typeface="+mj-lt"/>
              </a:rPr>
              <a:t>Colocation centers provide customers with the flexibility to burst to higher bandwidth levels to accommodate their traffic demand without having to make repeat capital investments. Since data spikes are distributed over time across numerous users, bandwidth costs are significantly reduced.</a:t>
            </a:r>
          </a:p>
          <a:p>
            <a:pPr fontAlgn="base">
              <a:lnSpc>
                <a:spcPts val="1600"/>
              </a:lnSpc>
              <a:spcAft>
                <a:spcPts val="1200"/>
              </a:spcAft>
            </a:pPr>
            <a:r>
              <a:rPr lang="en-US" sz="1200" b="1" dirty="0">
                <a:solidFill>
                  <a:srgbClr val="0E0618"/>
                </a:solidFill>
                <a:latin typeface="+mj-lt"/>
              </a:rPr>
              <a:t>Scalability: </a:t>
            </a:r>
            <a:r>
              <a:rPr lang="en-US" sz="1200" dirty="0">
                <a:solidFill>
                  <a:srgbClr val="0E0618"/>
                </a:solidFill>
                <a:latin typeface="+mj-lt"/>
              </a:rPr>
              <a:t>Colocation offers your company the flexibility to scale up or down easily, while allowing you to pay for only the space and power you need and only when you need it.</a:t>
            </a:r>
          </a:p>
          <a:p>
            <a:pPr fontAlgn="base">
              <a:lnSpc>
                <a:spcPts val="1600"/>
              </a:lnSpc>
              <a:spcAft>
                <a:spcPts val="1200"/>
              </a:spcAft>
            </a:pPr>
            <a:r>
              <a:rPr lang="en-US" sz="1200" b="1" dirty="0">
                <a:solidFill>
                  <a:srgbClr val="0E0618"/>
                </a:solidFill>
                <a:latin typeface="+mj-lt"/>
              </a:rPr>
              <a:t>A step toward cloud migration: </a:t>
            </a:r>
            <a:r>
              <a:rPr lang="en-US" sz="1200" dirty="0">
                <a:solidFill>
                  <a:srgbClr val="0E0618"/>
                </a:solidFill>
                <a:latin typeface="+mj-lt"/>
              </a:rPr>
              <a:t>If your company is looking at cloud computing in the near future, colocation provides a smooth transition by allowing you to move your equipment to an offsite facility with increased capacity and performance to support business needs while ensuring a smooth cloud transition.</a:t>
            </a:r>
          </a:p>
        </p:txBody>
      </p:sp>
      <p:pic>
        <p:nvPicPr>
          <p:cNvPr id="31" name="Picture 30" descr="Shape&#10;&#10;Description automatically generated with low confidence">
            <a:extLst>
              <a:ext uri="{FF2B5EF4-FFF2-40B4-BE49-F238E27FC236}">
                <a16:creationId xmlns:a16="http://schemas.microsoft.com/office/drawing/2014/main" id="{26605C7B-9E87-4E5F-8EC6-B35DEE772FC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3415" y="2431018"/>
            <a:ext cx="342559" cy="332474"/>
          </a:xfrm>
          <a:prstGeom prst="rect">
            <a:avLst/>
          </a:prstGeom>
        </p:spPr>
      </p:pic>
      <p:pic>
        <p:nvPicPr>
          <p:cNvPr id="33" name="Picture 32" descr="Shape&#10;&#10;Description automatically generated with low confidence">
            <a:extLst>
              <a:ext uri="{FF2B5EF4-FFF2-40B4-BE49-F238E27FC236}">
                <a16:creationId xmlns:a16="http://schemas.microsoft.com/office/drawing/2014/main" id="{33FFD183-41C9-4E07-83B1-E1B509C9B71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653" y="3781913"/>
            <a:ext cx="296736" cy="288000"/>
          </a:xfrm>
          <a:prstGeom prst="rect">
            <a:avLst/>
          </a:prstGeom>
        </p:spPr>
      </p:pic>
      <p:pic>
        <p:nvPicPr>
          <p:cNvPr id="35" name="Picture 34" descr="Shape&#10;&#10;Description automatically generated with low confidence">
            <a:extLst>
              <a:ext uri="{FF2B5EF4-FFF2-40B4-BE49-F238E27FC236}">
                <a16:creationId xmlns:a16="http://schemas.microsoft.com/office/drawing/2014/main" id="{DFE0CCB2-3600-40A1-90CF-ADDC4AA9AE93}"/>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653" y="754625"/>
            <a:ext cx="296736" cy="288000"/>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66A0BFF6-8730-400E-8BDC-37174230250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653" y="1307210"/>
            <a:ext cx="296736" cy="288000"/>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DDEBC963-B4F7-4E72-BB85-19FCC9310FD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653" y="1858328"/>
            <a:ext cx="296736" cy="288000"/>
          </a:xfrm>
          <a:prstGeom prst="rect">
            <a:avLst/>
          </a:prstGeom>
        </p:spPr>
      </p:pic>
      <p:pic>
        <p:nvPicPr>
          <p:cNvPr id="41" name="Picture 40" descr="Shape&#10;&#10;Description automatically generated with low confidence">
            <a:extLst>
              <a:ext uri="{FF2B5EF4-FFF2-40B4-BE49-F238E27FC236}">
                <a16:creationId xmlns:a16="http://schemas.microsoft.com/office/drawing/2014/main" id="{5E9CFB2E-9B6E-42AF-B19F-54F456ED010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5653" y="3196819"/>
            <a:ext cx="296736" cy="288000"/>
          </a:xfrm>
          <a:prstGeom prst="rect">
            <a:avLst/>
          </a:prstGeom>
        </p:spPr>
      </p:pic>
    </p:spTree>
    <p:extLst>
      <p:ext uri="{BB962C8B-B14F-4D97-AF65-F5344CB8AC3E}">
        <p14:creationId xmlns:p14="http://schemas.microsoft.com/office/powerpoint/2010/main" val="135822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E67F-007A-49A0-8D22-BCCEE8CAE57D}"/>
              </a:ext>
            </a:extLst>
          </p:cNvPr>
          <p:cNvSpPr>
            <a:spLocks noGrp="1"/>
          </p:cNvSpPr>
          <p:nvPr>
            <p:ph type="title"/>
          </p:nvPr>
        </p:nvSpPr>
        <p:spPr/>
        <p:txBody>
          <a:bodyPr/>
          <a:lstStyle/>
          <a:p>
            <a:r>
              <a:rPr lang="en-IN" dirty="0"/>
              <a:t>Sify cloud adoption business benefits</a:t>
            </a:r>
          </a:p>
        </p:txBody>
      </p:sp>
      <p:pic>
        <p:nvPicPr>
          <p:cNvPr id="6" name="Picture 5" descr="Shape&#10;&#10;Description automatically generated with low confidence">
            <a:extLst>
              <a:ext uri="{FF2B5EF4-FFF2-40B4-BE49-F238E27FC236}">
                <a16:creationId xmlns:a16="http://schemas.microsoft.com/office/drawing/2014/main" id="{1C6D4C18-91D6-4177-AC0D-AE4DAF36330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4507" y="3140897"/>
            <a:ext cx="307775" cy="307775"/>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DF038C34-5748-4873-B14D-64ECFDFBCD44}"/>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394" y="1865701"/>
            <a:ext cx="288000" cy="28800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5946D0E2-1CB7-4C86-AE1F-B2FE9830497F}"/>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394" y="687242"/>
            <a:ext cx="288000" cy="288000"/>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8270793E-0E30-4799-BF20-48C678E1049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394" y="3945068"/>
            <a:ext cx="288000" cy="288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E0EEA6DF-E538-4F28-BE8F-F80824B15FA3}"/>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394" y="1277709"/>
            <a:ext cx="288000" cy="288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6A3BC311-C483-461F-B124-E7B613AF7C7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4394" y="2604699"/>
            <a:ext cx="288000" cy="288000"/>
          </a:xfrm>
          <a:prstGeom prst="rect">
            <a:avLst/>
          </a:prstGeom>
        </p:spPr>
      </p:pic>
      <p:sp>
        <p:nvSpPr>
          <p:cNvPr id="17" name="TextBox 16">
            <a:extLst>
              <a:ext uri="{FF2B5EF4-FFF2-40B4-BE49-F238E27FC236}">
                <a16:creationId xmlns:a16="http://schemas.microsoft.com/office/drawing/2014/main" id="{D05BFFA2-650E-499B-92B0-1F2FF5EB663A}"/>
              </a:ext>
            </a:extLst>
          </p:cNvPr>
          <p:cNvSpPr txBox="1"/>
          <p:nvPr/>
        </p:nvSpPr>
        <p:spPr>
          <a:xfrm>
            <a:off x="655890" y="650875"/>
            <a:ext cx="8335710" cy="3714671"/>
          </a:xfrm>
          <a:prstGeom prst="rect">
            <a:avLst/>
          </a:prstGeom>
          <a:noFill/>
        </p:spPr>
        <p:txBody>
          <a:bodyPr wrap="square" rtlCol="0">
            <a:spAutoFit/>
          </a:bodyPr>
          <a:lstStyle/>
          <a:p>
            <a:pPr fontAlgn="base">
              <a:lnSpc>
                <a:spcPts val="1600"/>
              </a:lnSpc>
              <a:spcAft>
                <a:spcPts val="1200"/>
              </a:spcAft>
            </a:pPr>
            <a:r>
              <a:rPr lang="en-US" sz="1200" b="1" dirty="0">
                <a:solidFill>
                  <a:srgbClr val="0E0618"/>
                </a:solidFill>
                <a:latin typeface="+mj-lt"/>
              </a:rPr>
              <a:t>Reliability: </a:t>
            </a:r>
            <a:r>
              <a:rPr lang="en-US" sz="1200" dirty="0">
                <a:solidFill>
                  <a:srgbClr val="0E0618"/>
                </a:solidFill>
                <a:latin typeface="+mj-lt"/>
              </a:rPr>
              <a:t>Data centers and colocation facilities offer redundant cooling, power and communication systems that ensure constant connection. </a:t>
            </a:r>
          </a:p>
          <a:p>
            <a:pPr fontAlgn="base">
              <a:lnSpc>
                <a:spcPts val="1600"/>
              </a:lnSpc>
              <a:spcAft>
                <a:spcPts val="1200"/>
              </a:spcAft>
            </a:pPr>
            <a:r>
              <a:rPr lang="en-US" sz="1200" b="1" dirty="0">
                <a:solidFill>
                  <a:srgbClr val="0E0618"/>
                </a:solidFill>
                <a:latin typeface="+mj-lt"/>
              </a:rPr>
              <a:t>Security: </a:t>
            </a:r>
            <a:r>
              <a:rPr lang="en-US" sz="1200" dirty="0">
                <a:solidFill>
                  <a:srgbClr val="0E0618"/>
                </a:solidFill>
                <a:latin typeface="+mj-lt"/>
              </a:rPr>
              <a:t>Data centers and colocation facilities are designed to ensure that your systems are protected from burglars, fires, and other things that can compromise the security of your information.</a:t>
            </a:r>
          </a:p>
          <a:p>
            <a:pPr fontAlgn="base">
              <a:lnSpc>
                <a:spcPts val="1600"/>
              </a:lnSpc>
              <a:spcAft>
                <a:spcPts val="1200"/>
              </a:spcAft>
            </a:pPr>
            <a:r>
              <a:rPr lang="en-US" sz="1200" b="1" dirty="0">
                <a:solidFill>
                  <a:srgbClr val="0E0618"/>
                </a:solidFill>
                <a:latin typeface="+mj-lt"/>
              </a:rPr>
              <a:t>Reduced Maintenance: </a:t>
            </a:r>
            <a:r>
              <a:rPr lang="en-US" sz="1200" dirty="0">
                <a:solidFill>
                  <a:srgbClr val="0E0618"/>
                </a:solidFill>
                <a:latin typeface="+mj-lt"/>
              </a:rPr>
              <a:t>In many cases companies only begin to think about server support equipment after there is a failure. Data centers design, monitor and maintain support systems and have dedicated systems and staff to ensure that systems are running at top performance, so they are always reliable.</a:t>
            </a:r>
          </a:p>
          <a:p>
            <a:pPr fontAlgn="base">
              <a:lnSpc>
                <a:spcPts val="1600"/>
              </a:lnSpc>
              <a:spcAft>
                <a:spcPts val="1200"/>
              </a:spcAft>
            </a:pPr>
            <a:r>
              <a:rPr lang="en-US" sz="1200" b="1" dirty="0">
                <a:solidFill>
                  <a:srgbClr val="0E0618"/>
                </a:solidFill>
                <a:latin typeface="+mj-lt"/>
              </a:rPr>
              <a:t>Speed: </a:t>
            </a:r>
            <a:r>
              <a:rPr lang="en-US" sz="1200" dirty="0">
                <a:solidFill>
                  <a:srgbClr val="0E0618"/>
                </a:solidFill>
                <a:latin typeface="+mj-lt"/>
              </a:rPr>
              <a:t>Data centers and colocation facilities offer cost-effective fast connections directly to multiple internet service providers to provide top performance and redundancy in the event of connection interruption or overload.</a:t>
            </a:r>
          </a:p>
          <a:p>
            <a:pPr fontAlgn="base">
              <a:lnSpc>
                <a:spcPts val="1600"/>
              </a:lnSpc>
              <a:spcAft>
                <a:spcPts val="1200"/>
              </a:spcAft>
            </a:pPr>
            <a:r>
              <a:rPr lang="en-US" sz="1200" b="1" dirty="0">
                <a:solidFill>
                  <a:srgbClr val="0E0618"/>
                </a:solidFill>
                <a:latin typeface="+mj-lt"/>
              </a:rPr>
              <a:t>Experience: </a:t>
            </a:r>
            <a:r>
              <a:rPr lang="en-US" sz="1200" dirty="0">
                <a:solidFill>
                  <a:srgbClr val="0E0618"/>
                </a:solidFill>
                <a:latin typeface="+mj-lt"/>
              </a:rPr>
              <a:t>Data centers have staff on-site consisting of the brightest minds in the field of technology. These experts are hired to build, implement and maintain the best state of the art infrastructures utilizing high-performance equipment.</a:t>
            </a:r>
          </a:p>
          <a:p>
            <a:pPr fontAlgn="base">
              <a:lnSpc>
                <a:spcPts val="1600"/>
              </a:lnSpc>
              <a:spcAft>
                <a:spcPts val="1200"/>
              </a:spcAft>
            </a:pPr>
            <a:r>
              <a:rPr lang="en-US" sz="1200" b="1" dirty="0">
                <a:solidFill>
                  <a:srgbClr val="0E0618"/>
                </a:solidFill>
                <a:latin typeface="+mj-lt"/>
              </a:rPr>
              <a:t>Risk Management: </a:t>
            </a:r>
            <a:r>
              <a:rPr lang="en-US" sz="1200" dirty="0">
                <a:solidFill>
                  <a:srgbClr val="0E0618"/>
                </a:solidFill>
                <a:latin typeface="+mj-lt"/>
              </a:rPr>
              <a:t>Emergencies happen, but when your mission-critical equipment operates at an off-site data center, you’ll have redundancies and security in place to continue operations unaffected.</a:t>
            </a:r>
          </a:p>
        </p:txBody>
      </p:sp>
    </p:spTree>
    <p:extLst>
      <p:ext uri="{BB962C8B-B14F-4D97-AF65-F5344CB8AC3E}">
        <p14:creationId xmlns:p14="http://schemas.microsoft.com/office/powerpoint/2010/main" val="287172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8F6B2-31AF-4052-8D34-FB387EC805EF}"/>
              </a:ext>
            </a:extLst>
          </p:cNvPr>
          <p:cNvSpPr>
            <a:spLocks noGrp="1"/>
          </p:cNvSpPr>
          <p:nvPr>
            <p:ph type="title"/>
          </p:nvPr>
        </p:nvSpPr>
        <p:spPr>
          <a:xfrm>
            <a:off x="324000" y="257731"/>
            <a:ext cx="7537450" cy="369332"/>
          </a:xfrm>
        </p:spPr>
        <p:txBody>
          <a:bodyPr/>
          <a:lstStyle/>
          <a:p>
            <a:r>
              <a:rPr lang="en-US" dirty="0"/>
              <a:t>Solution Building Blocks</a:t>
            </a:r>
            <a:endParaRPr lang="en-IN" dirty="0"/>
          </a:p>
        </p:txBody>
      </p:sp>
      <p:sp>
        <p:nvSpPr>
          <p:cNvPr id="4" name="Rectangle: Rounded Corners 3">
            <a:extLst>
              <a:ext uri="{FF2B5EF4-FFF2-40B4-BE49-F238E27FC236}">
                <a16:creationId xmlns:a16="http://schemas.microsoft.com/office/drawing/2014/main" id="{9467506B-7254-47B0-B6E2-1DD6F6283A26}"/>
              </a:ext>
            </a:extLst>
          </p:cNvPr>
          <p:cNvSpPr/>
          <p:nvPr/>
        </p:nvSpPr>
        <p:spPr>
          <a:xfrm>
            <a:off x="340951" y="3891737"/>
            <a:ext cx="1606941" cy="803933"/>
          </a:xfrm>
          <a:prstGeom prst="roundRect">
            <a:avLst/>
          </a:prstGeom>
          <a:solidFill>
            <a:schemeClr val="tx2">
              <a:lumMod val="20000"/>
              <a:lumOff val="80000"/>
            </a:schemeClr>
          </a:solidFill>
          <a:ln w="9525">
            <a:solidFill>
              <a:schemeClr val="tx2">
                <a:lumMod val="60000"/>
                <a:lumOff val="40000"/>
              </a:schemeClr>
            </a:solidFill>
          </a:ln>
          <a:effectLst/>
        </p:spPr>
        <p:style>
          <a:lnRef idx="1">
            <a:schemeClr val="accent1"/>
          </a:lnRef>
          <a:fillRef idx="2">
            <a:schemeClr val="accent1"/>
          </a:fillRef>
          <a:effectRef idx="1">
            <a:schemeClr val="accent1"/>
          </a:effectRef>
          <a:fontRef idx="minor">
            <a:schemeClr val="dk1"/>
          </a:fontRef>
        </p:style>
        <p:txBody>
          <a:bodyPr rtlCol="0" anchor="b"/>
          <a:lstStyle/>
          <a:p>
            <a:pPr algn="ctr"/>
            <a:r>
              <a:rPr lang="en-IN" sz="1200" b="1" dirty="0">
                <a:solidFill>
                  <a:schemeClr val="tx1"/>
                </a:solidFill>
              </a:rPr>
              <a:t>Network</a:t>
            </a:r>
          </a:p>
        </p:txBody>
      </p:sp>
      <p:pic>
        <p:nvPicPr>
          <p:cNvPr id="5" name="Picture 4" descr="Shape&#10;&#10;Description automatically generated with low confidence">
            <a:extLst>
              <a:ext uri="{FF2B5EF4-FFF2-40B4-BE49-F238E27FC236}">
                <a16:creationId xmlns:a16="http://schemas.microsoft.com/office/drawing/2014/main" id="{233F22AE-B8A2-409C-8487-AFDFA369F6C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32414" y="4034984"/>
            <a:ext cx="424013" cy="394853"/>
          </a:xfrm>
          <a:prstGeom prst="rect">
            <a:avLst/>
          </a:prstGeom>
        </p:spPr>
      </p:pic>
      <p:sp>
        <p:nvSpPr>
          <p:cNvPr id="6" name="Rectangle: Rounded Corners 5">
            <a:extLst>
              <a:ext uri="{FF2B5EF4-FFF2-40B4-BE49-F238E27FC236}">
                <a16:creationId xmlns:a16="http://schemas.microsoft.com/office/drawing/2014/main" id="{949AA65A-2BD6-4831-BCCD-391426ADA89B}"/>
              </a:ext>
            </a:extLst>
          </p:cNvPr>
          <p:cNvSpPr/>
          <p:nvPr/>
        </p:nvSpPr>
        <p:spPr>
          <a:xfrm>
            <a:off x="323855" y="2920648"/>
            <a:ext cx="1606941" cy="803933"/>
          </a:xfrm>
          <a:prstGeom prst="roundRect">
            <a:avLst/>
          </a:prstGeom>
          <a:solidFill>
            <a:schemeClr val="tx2">
              <a:lumMod val="20000"/>
              <a:lumOff val="80000"/>
            </a:schemeClr>
          </a:solidFill>
          <a:ln w="9525">
            <a:solidFill>
              <a:schemeClr val="tx2">
                <a:lumMod val="60000"/>
                <a:lumOff val="40000"/>
              </a:schemeClr>
            </a:solidFill>
          </a:ln>
          <a:effectLst/>
        </p:spPr>
        <p:style>
          <a:lnRef idx="1">
            <a:schemeClr val="accent1"/>
          </a:lnRef>
          <a:fillRef idx="2">
            <a:schemeClr val="accent1"/>
          </a:fillRef>
          <a:effectRef idx="1">
            <a:schemeClr val="accent1"/>
          </a:effectRef>
          <a:fontRef idx="minor">
            <a:schemeClr val="dk1"/>
          </a:fontRef>
        </p:style>
        <p:txBody>
          <a:bodyPr rtlCol="0" anchor="b"/>
          <a:lstStyle/>
          <a:p>
            <a:pPr algn="ctr"/>
            <a:r>
              <a:rPr lang="en-IN" sz="1200" b="1" dirty="0">
                <a:solidFill>
                  <a:schemeClr val="tx1"/>
                </a:solidFill>
              </a:rPr>
              <a:t>Private Cloud </a:t>
            </a:r>
          </a:p>
        </p:txBody>
      </p:sp>
      <p:pic>
        <p:nvPicPr>
          <p:cNvPr id="8" name="Graphic 7" descr="Cloud with solid fill">
            <a:extLst>
              <a:ext uri="{FF2B5EF4-FFF2-40B4-BE49-F238E27FC236}">
                <a16:creationId xmlns:a16="http://schemas.microsoft.com/office/drawing/2014/main" id="{A10B3403-91EA-4598-8F18-8D398016D5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600" y="2884333"/>
            <a:ext cx="709448" cy="615884"/>
          </a:xfrm>
          <a:prstGeom prst="rect">
            <a:avLst/>
          </a:prstGeom>
        </p:spPr>
      </p:pic>
      <p:sp>
        <p:nvSpPr>
          <p:cNvPr id="9" name="Rectangle: Rounded Corners 8">
            <a:extLst>
              <a:ext uri="{FF2B5EF4-FFF2-40B4-BE49-F238E27FC236}">
                <a16:creationId xmlns:a16="http://schemas.microsoft.com/office/drawing/2014/main" id="{84893233-A843-4FEA-8B8E-C05EB6BCB4AB}"/>
              </a:ext>
            </a:extLst>
          </p:cNvPr>
          <p:cNvSpPr/>
          <p:nvPr/>
        </p:nvSpPr>
        <p:spPr>
          <a:xfrm>
            <a:off x="323852" y="1955529"/>
            <a:ext cx="1606941" cy="803933"/>
          </a:xfrm>
          <a:prstGeom prst="roundRect">
            <a:avLst/>
          </a:prstGeom>
          <a:solidFill>
            <a:schemeClr val="tx2">
              <a:lumMod val="20000"/>
              <a:lumOff val="80000"/>
            </a:schemeClr>
          </a:solidFill>
          <a:ln w="9525">
            <a:solidFill>
              <a:schemeClr val="tx2">
                <a:lumMod val="60000"/>
                <a:lumOff val="40000"/>
              </a:schemeClr>
            </a:solidFill>
          </a:ln>
          <a:effectLst/>
        </p:spPr>
        <p:style>
          <a:lnRef idx="1">
            <a:schemeClr val="accent1"/>
          </a:lnRef>
          <a:fillRef idx="2">
            <a:schemeClr val="accent1"/>
          </a:fillRef>
          <a:effectRef idx="1">
            <a:schemeClr val="accent1"/>
          </a:effectRef>
          <a:fontRef idx="minor">
            <a:schemeClr val="dk1"/>
          </a:fontRef>
        </p:style>
        <p:txBody>
          <a:bodyPr rtlCol="0" anchor="b"/>
          <a:lstStyle/>
          <a:p>
            <a:pPr algn="ctr"/>
            <a:r>
              <a:rPr lang="en-IN" sz="1200" b="1" dirty="0">
                <a:solidFill>
                  <a:schemeClr val="tx1"/>
                </a:solidFill>
              </a:rPr>
              <a:t>Application</a:t>
            </a:r>
          </a:p>
        </p:txBody>
      </p:sp>
      <p:pic>
        <p:nvPicPr>
          <p:cNvPr id="11" name="Graphic 10" descr="Cloud outline">
            <a:extLst>
              <a:ext uri="{FF2B5EF4-FFF2-40B4-BE49-F238E27FC236}">
                <a16:creationId xmlns:a16="http://schemas.microsoft.com/office/drawing/2014/main" id="{88DCB488-204B-4498-A340-454273D615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598" y="1906191"/>
            <a:ext cx="709448" cy="639989"/>
          </a:xfrm>
          <a:prstGeom prst="rect">
            <a:avLst/>
          </a:prstGeom>
        </p:spPr>
      </p:pic>
      <p:sp>
        <p:nvSpPr>
          <p:cNvPr id="12" name="TextBox 11">
            <a:extLst>
              <a:ext uri="{FF2B5EF4-FFF2-40B4-BE49-F238E27FC236}">
                <a16:creationId xmlns:a16="http://schemas.microsoft.com/office/drawing/2014/main" id="{916AA511-A2C3-46D8-920C-D62DCA99DEFE}"/>
              </a:ext>
            </a:extLst>
          </p:cNvPr>
          <p:cNvSpPr txBox="1"/>
          <p:nvPr/>
        </p:nvSpPr>
        <p:spPr>
          <a:xfrm>
            <a:off x="772600" y="2119474"/>
            <a:ext cx="709446" cy="276999"/>
          </a:xfrm>
          <a:prstGeom prst="rect">
            <a:avLst/>
          </a:prstGeom>
          <a:noFill/>
        </p:spPr>
        <p:txBody>
          <a:bodyPr wrap="square" rtlCol="0">
            <a:spAutoFit/>
          </a:bodyPr>
          <a:lstStyle/>
          <a:p>
            <a:pPr algn="ctr"/>
            <a:r>
              <a:rPr lang="en-IN" sz="1200" dirty="0">
                <a:solidFill>
                  <a:schemeClr val="bg1"/>
                </a:solidFill>
              </a:rPr>
              <a:t>O365</a:t>
            </a:r>
          </a:p>
        </p:txBody>
      </p:sp>
      <p:sp>
        <p:nvSpPr>
          <p:cNvPr id="14" name="Rectangle: Rounded Corners 13">
            <a:extLst>
              <a:ext uri="{FF2B5EF4-FFF2-40B4-BE49-F238E27FC236}">
                <a16:creationId xmlns:a16="http://schemas.microsoft.com/office/drawing/2014/main" id="{91DCB8C6-1DE9-4568-A027-E8296BA0798D}"/>
              </a:ext>
            </a:extLst>
          </p:cNvPr>
          <p:cNvSpPr/>
          <p:nvPr/>
        </p:nvSpPr>
        <p:spPr>
          <a:xfrm>
            <a:off x="323850" y="987426"/>
            <a:ext cx="1606941" cy="803933"/>
          </a:xfrm>
          <a:prstGeom prst="roundRect">
            <a:avLst/>
          </a:prstGeom>
          <a:solidFill>
            <a:schemeClr val="tx2">
              <a:lumMod val="20000"/>
              <a:lumOff val="80000"/>
            </a:schemeClr>
          </a:solidFill>
          <a:ln w="9525">
            <a:solidFill>
              <a:schemeClr val="tx2">
                <a:lumMod val="60000"/>
                <a:lumOff val="40000"/>
              </a:schemeClr>
            </a:solidFill>
            <a:prstDash val="sysDot"/>
          </a:ln>
          <a:effectLst/>
        </p:spPr>
        <p:style>
          <a:lnRef idx="1">
            <a:schemeClr val="accent1"/>
          </a:lnRef>
          <a:fillRef idx="2">
            <a:schemeClr val="accent1"/>
          </a:fillRef>
          <a:effectRef idx="1">
            <a:schemeClr val="accent1"/>
          </a:effectRef>
          <a:fontRef idx="minor">
            <a:schemeClr val="dk1"/>
          </a:fontRef>
        </p:style>
        <p:txBody>
          <a:bodyPr rtlCol="0" anchor="b"/>
          <a:lstStyle/>
          <a:p>
            <a:pPr algn="ctr"/>
            <a:r>
              <a:rPr lang="en-IN" sz="1200" b="1" dirty="0">
                <a:solidFill>
                  <a:schemeClr val="tx1"/>
                </a:solidFill>
              </a:rPr>
              <a:t>Security</a:t>
            </a:r>
          </a:p>
        </p:txBody>
      </p:sp>
      <p:pic>
        <p:nvPicPr>
          <p:cNvPr id="15" name="Picture 14" descr="Shape&#10;&#10;Description automatically generated with low confidence">
            <a:extLst>
              <a:ext uri="{FF2B5EF4-FFF2-40B4-BE49-F238E27FC236}">
                <a16:creationId xmlns:a16="http://schemas.microsoft.com/office/drawing/2014/main" id="{B3C0D2FF-298E-420F-AF24-9082B8A87C49}"/>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15314" y="1065790"/>
            <a:ext cx="424013" cy="394853"/>
          </a:xfrm>
          <a:prstGeom prst="rect">
            <a:avLst/>
          </a:prstGeom>
        </p:spPr>
      </p:pic>
      <p:sp>
        <p:nvSpPr>
          <p:cNvPr id="13" name="Rectangle 12">
            <a:extLst>
              <a:ext uri="{FF2B5EF4-FFF2-40B4-BE49-F238E27FC236}">
                <a16:creationId xmlns:a16="http://schemas.microsoft.com/office/drawing/2014/main" id="{D09E020B-736E-40E2-8196-4A3BA2839CF5}"/>
              </a:ext>
            </a:extLst>
          </p:cNvPr>
          <p:cNvSpPr/>
          <p:nvPr/>
        </p:nvSpPr>
        <p:spPr>
          <a:xfrm>
            <a:off x="2035869" y="1000425"/>
            <a:ext cx="4949037" cy="790934"/>
          </a:xfrm>
          <a:prstGeom prst="rect">
            <a:avLst/>
          </a:prstGeom>
          <a:solidFill>
            <a:srgbClr val="DCE6F2">
              <a:alpha val="20000"/>
            </a:srgbClr>
          </a:solidFill>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F9BC6D78-449E-4DE1-8A9B-0943B96F12DF}"/>
              </a:ext>
            </a:extLst>
          </p:cNvPr>
          <p:cNvSpPr/>
          <p:nvPr/>
        </p:nvSpPr>
        <p:spPr>
          <a:xfrm>
            <a:off x="2035869" y="3898236"/>
            <a:ext cx="4949037" cy="790934"/>
          </a:xfrm>
          <a:prstGeom prst="rect">
            <a:avLst/>
          </a:prstGeom>
          <a:solidFill>
            <a:srgbClr val="DCE6F2">
              <a:alpha val="20000"/>
            </a:srgbClr>
          </a:solidFill>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6" name="Rectangle: Rounded Corners 15">
            <a:extLst>
              <a:ext uri="{FF2B5EF4-FFF2-40B4-BE49-F238E27FC236}">
                <a16:creationId xmlns:a16="http://schemas.microsoft.com/office/drawing/2014/main" id="{E71AD5CC-DDEB-41A1-8B91-869A6F344976}"/>
              </a:ext>
            </a:extLst>
          </p:cNvPr>
          <p:cNvSpPr/>
          <p:nvPr/>
        </p:nvSpPr>
        <p:spPr>
          <a:xfrm>
            <a:off x="3789901" y="4057576"/>
            <a:ext cx="1444537"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MPLS</a:t>
            </a:r>
          </a:p>
        </p:txBody>
      </p:sp>
      <p:sp>
        <p:nvSpPr>
          <p:cNvPr id="19" name="Rectangle: Rounded Corners 18">
            <a:extLst>
              <a:ext uri="{FF2B5EF4-FFF2-40B4-BE49-F238E27FC236}">
                <a16:creationId xmlns:a16="http://schemas.microsoft.com/office/drawing/2014/main" id="{3A1113DC-A664-4B06-976C-76B57FD55012}"/>
              </a:ext>
            </a:extLst>
          </p:cNvPr>
          <p:cNvSpPr/>
          <p:nvPr/>
        </p:nvSpPr>
        <p:spPr>
          <a:xfrm>
            <a:off x="5465023" y="4045384"/>
            <a:ext cx="1299778"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SD WAN</a:t>
            </a:r>
          </a:p>
        </p:txBody>
      </p:sp>
      <p:sp>
        <p:nvSpPr>
          <p:cNvPr id="20" name="Rectangle: Rounded Corners 19">
            <a:extLst>
              <a:ext uri="{FF2B5EF4-FFF2-40B4-BE49-F238E27FC236}">
                <a16:creationId xmlns:a16="http://schemas.microsoft.com/office/drawing/2014/main" id="{0C633744-3C2F-492E-A91D-2F75C09BEEA0}"/>
              </a:ext>
            </a:extLst>
          </p:cNvPr>
          <p:cNvSpPr/>
          <p:nvPr/>
        </p:nvSpPr>
        <p:spPr>
          <a:xfrm>
            <a:off x="2242595" y="1158381"/>
            <a:ext cx="746398"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SIEM</a:t>
            </a:r>
          </a:p>
        </p:txBody>
      </p:sp>
      <p:sp>
        <p:nvSpPr>
          <p:cNvPr id="21" name="Rectangle: Rounded Corners 20">
            <a:extLst>
              <a:ext uri="{FF2B5EF4-FFF2-40B4-BE49-F238E27FC236}">
                <a16:creationId xmlns:a16="http://schemas.microsoft.com/office/drawing/2014/main" id="{56E5FED5-B643-4E65-A7F4-E50D0EB6D4CF}"/>
              </a:ext>
            </a:extLst>
          </p:cNvPr>
          <p:cNvSpPr/>
          <p:nvPr/>
        </p:nvSpPr>
        <p:spPr>
          <a:xfrm>
            <a:off x="3347982" y="1173149"/>
            <a:ext cx="799085"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WAF</a:t>
            </a:r>
          </a:p>
        </p:txBody>
      </p:sp>
      <p:sp>
        <p:nvSpPr>
          <p:cNvPr id="22" name="Rectangle: Rounded Corners 21">
            <a:extLst>
              <a:ext uri="{FF2B5EF4-FFF2-40B4-BE49-F238E27FC236}">
                <a16:creationId xmlns:a16="http://schemas.microsoft.com/office/drawing/2014/main" id="{146E54F2-1E8A-4DCB-8F1E-A967F1B199A8}"/>
              </a:ext>
            </a:extLst>
          </p:cNvPr>
          <p:cNvSpPr/>
          <p:nvPr/>
        </p:nvSpPr>
        <p:spPr>
          <a:xfrm>
            <a:off x="4506056" y="1187916"/>
            <a:ext cx="799085"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NFV</a:t>
            </a:r>
          </a:p>
        </p:txBody>
      </p:sp>
      <p:sp>
        <p:nvSpPr>
          <p:cNvPr id="23" name="Rectangle 22">
            <a:extLst>
              <a:ext uri="{FF2B5EF4-FFF2-40B4-BE49-F238E27FC236}">
                <a16:creationId xmlns:a16="http://schemas.microsoft.com/office/drawing/2014/main" id="{2A773A40-EEBF-4ABC-98FA-D29A2F5FAADF}"/>
              </a:ext>
            </a:extLst>
          </p:cNvPr>
          <p:cNvSpPr/>
          <p:nvPr/>
        </p:nvSpPr>
        <p:spPr>
          <a:xfrm>
            <a:off x="2035869" y="1938508"/>
            <a:ext cx="4949037" cy="790934"/>
          </a:xfrm>
          <a:prstGeom prst="rect">
            <a:avLst/>
          </a:prstGeom>
          <a:solidFill>
            <a:srgbClr val="DCE6F2">
              <a:alpha val="20000"/>
            </a:srgbClr>
          </a:solidFill>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24" name="Rectangle: Rounded Corners 23">
            <a:extLst>
              <a:ext uri="{FF2B5EF4-FFF2-40B4-BE49-F238E27FC236}">
                <a16:creationId xmlns:a16="http://schemas.microsoft.com/office/drawing/2014/main" id="{83A7A21E-4BBE-4262-A2D9-F6C05A43B545}"/>
              </a:ext>
            </a:extLst>
          </p:cNvPr>
          <p:cNvSpPr/>
          <p:nvPr/>
        </p:nvSpPr>
        <p:spPr>
          <a:xfrm>
            <a:off x="4567520" y="2095793"/>
            <a:ext cx="2278123"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AV Activation</a:t>
            </a:r>
          </a:p>
        </p:txBody>
      </p:sp>
      <p:sp>
        <p:nvSpPr>
          <p:cNvPr id="25" name="Rectangle 24">
            <a:extLst>
              <a:ext uri="{FF2B5EF4-FFF2-40B4-BE49-F238E27FC236}">
                <a16:creationId xmlns:a16="http://schemas.microsoft.com/office/drawing/2014/main" id="{35291B03-0105-4C6B-BBD9-7F1F45AAFF31}"/>
              </a:ext>
            </a:extLst>
          </p:cNvPr>
          <p:cNvSpPr/>
          <p:nvPr/>
        </p:nvSpPr>
        <p:spPr>
          <a:xfrm>
            <a:off x="2035869" y="2931883"/>
            <a:ext cx="4949037" cy="790934"/>
          </a:xfrm>
          <a:prstGeom prst="rect">
            <a:avLst/>
          </a:prstGeom>
          <a:solidFill>
            <a:srgbClr val="DCE6F2">
              <a:alpha val="20000"/>
            </a:srgbClr>
          </a:solidFill>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26" name="Rectangle: Rounded Corners 25">
            <a:extLst>
              <a:ext uri="{FF2B5EF4-FFF2-40B4-BE49-F238E27FC236}">
                <a16:creationId xmlns:a16="http://schemas.microsoft.com/office/drawing/2014/main" id="{08867E48-746B-426A-9F4E-29B4AF571873}"/>
              </a:ext>
            </a:extLst>
          </p:cNvPr>
          <p:cNvSpPr/>
          <p:nvPr/>
        </p:nvSpPr>
        <p:spPr>
          <a:xfrm>
            <a:off x="2169854" y="3094978"/>
            <a:ext cx="1406262"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Compute</a:t>
            </a:r>
          </a:p>
        </p:txBody>
      </p:sp>
      <p:sp>
        <p:nvSpPr>
          <p:cNvPr id="18" name="Rectangle: Rounded Corners 17">
            <a:extLst>
              <a:ext uri="{FF2B5EF4-FFF2-40B4-BE49-F238E27FC236}">
                <a16:creationId xmlns:a16="http://schemas.microsoft.com/office/drawing/2014/main" id="{3A13FA2E-AD00-4DF4-880F-9071EE52A09B}"/>
              </a:ext>
            </a:extLst>
          </p:cNvPr>
          <p:cNvSpPr/>
          <p:nvPr/>
        </p:nvSpPr>
        <p:spPr>
          <a:xfrm rot="5400000">
            <a:off x="6071569" y="1983757"/>
            <a:ext cx="3744912" cy="17522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600" b="1" dirty="0"/>
              <a:t>Sify Managed Services for Hybrid Cloud and across all blocks</a:t>
            </a:r>
          </a:p>
        </p:txBody>
      </p:sp>
      <p:sp>
        <p:nvSpPr>
          <p:cNvPr id="28" name="Rectangle: Rounded Corners 27">
            <a:extLst>
              <a:ext uri="{FF2B5EF4-FFF2-40B4-BE49-F238E27FC236}">
                <a16:creationId xmlns:a16="http://schemas.microsoft.com/office/drawing/2014/main" id="{DF42503D-2A66-4B76-80ED-041CD17B3063}"/>
              </a:ext>
            </a:extLst>
          </p:cNvPr>
          <p:cNvSpPr/>
          <p:nvPr/>
        </p:nvSpPr>
        <p:spPr>
          <a:xfrm>
            <a:off x="3779120" y="3094977"/>
            <a:ext cx="1406262"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Storage</a:t>
            </a:r>
          </a:p>
        </p:txBody>
      </p:sp>
      <p:sp>
        <p:nvSpPr>
          <p:cNvPr id="29" name="Rectangle: Rounded Corners 28">
            <a:extLst>
              <a:ext uri="{FF2B5EF4-FFF2-40B4-BE49-F238E27FC236}">
                <a16:creationId xmlns:a16="http://schemas.microsoft.com/office/drawing/2014/main" id="{566455EB-6470-4B62-A1BB-6979776B07E3}"/>
              </a:ext>
            </a:extLst>
          </p:cNvPr>
          <p:cNvSpPr/>
          <p:nvPr/>
        </p:nvSpPr>
        <p:spPr>
          <a:xfrm>
            <a:off x="5439381" y="3094977"/>
            <a:ext cx="1406262"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Backup</a:t>
            </a:r>
          </a:p>
        </p:txBody>
      </p:sp>
      <p:sp>
        <p:nvSpPr>
          <p:cNvPr id="32" name="Rectangle: Rounded Corners 31">
            <a:extLst>
              <a:ext uri="{FF2B5EF4-FFF2-40B4-BE49-F238E27FC236}">
                <a16:creationId xmlns:a16="http://schemas.microsoft.com/office/drawing/2014/main" id="{BBF8B5BB-715F-43EA-B07C-8A9F5AFDB403}"/>
              </a:ext>
            </a:extLst>
          </p:cNvPr>
          <p:cNvSpPr/>
          <p:nvPr/>
        </p:nvSpPr>
        <p:spPr>
          <a:xfrm>
            <a:off x="2148668" y="4055163"/>
            <a:ext cx="1444537"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ILL</a:t>
            </a:r>
          </a:p>
        </p:txBody>
      </p:sp>
      <p:sp>
        <p:nvSpPr>
          <p:cNvPr id="33" name="Rectangle: Rounded Corners 32">
            <a:extLst>
              <a:ext uri="{FF2B5EF4-FFF2-40B4-BE49-F238E27FC236}">
                <a16:creationId xmlns:a16="http://schemas.microsoft.com/office/drawing/2014/main" id="{B4D09D7E-8EE1-4EF4-B752-F923D7D7FB12}"/>
              </a:ext>
            </a:extLst>
          </p:cNvPr>
          <p:cNvSpPr/>
          <p:nvPr/>
        </p:nvSpPr>
        <p:spPr>
          <a:xfrm>
            <a:off x="2242594" y="2085708"/>
            <a:ext cx="2090066"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O365 License</a:t>
            </a:r>
          </a:p>
        </p:txBody>
      </p:sp>
      <p:sp>
        <p:nvSpPr>
          <p:cNvPr id="34" name="Rectangle: Rounded Corners 33">
            <a:extLst>
              <a:ext uri="{FF2B5EF4-FFF2-40B4-BE49-F238E27FC236}">
                <a16:creationId xmlns:a16="http://schemas.microsoft.com/office/drawing/2014/main" id="{5C7D3A88-F6F1-4A1F-A5CD-C39FCCED0F48}"/>
              </a:ext>
            </a:extLst>
          </p:cNvPr>
          <p:cNvSpPr/>
          <p:nvPr/>
        </p:nvSpPr>
        <p:spPr>
          <a:xfrm>
            <a:off x="5664129" y="1202682"/>
            <a:ext cx="799085" cy="455271"/>
          </a:xfrm>
          <a:prstGeom prst="roundRect">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DDOS</a:t>
            </a:r>
          </a:p>
        </p:txBody>
      </p:sp>
    </p:spTree>
    <p:extLst>
      <p:ext uri="{BB962C8B-B14F-4D97-AF65-F5344CB8AC3E}">
        <p14:creationId xmlns:p14="http://schemas.microsoft.com/office/powerpoint/2010/main" val="318214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A5D2-3ECE-4171-B62A-F0B8742BDE34}"/>
              </a:ext>
            </a:extLst>
          </p:cNvPr>
          <p:cNvSpPr>
            <a:spLocks noGrp="1"/>
          </p:cNvSpPr>
          <p:nvPr>
            <p:ph type="title"/>
          </p:nvPr>
        </p:nvSpPr>
        <p:spPr/>
        <p:txBody>
          <a:bodyPr/>
          <a:lstStyle/>
          <a:p>
            <a:r>
              <a:rPr lang="en-IN" dirty="0"/>
              <a:t>Migration plan</a:t>
            </a:r>
          </a:p>
        </p:txBody>
      </p:sp>
      <p:sp>
        <p:nvSpPr>
          <p:cNvPr id="4" name="Arrow: Pentagon 3">
            <a:extLst>
              <a:ext uri="{FF2B5EF4-FFF2-40B4-BE49-F238E27FC236}">
                <a16:creationId xmlns:a16="http://schemas.microsoft.com/office/drawing/2014/main" id="{1DA64EFB-5B84-444D-93D4-84777FA9FDE6}"/>
              </a:ext>
            </a:extLst>
          </p:cNvPr>
          <p:cNvSpPr/>
          <p:nvPr/>
        </p:nvSpPr>
        <p:spPr>
          <a:xfrm>
            <a:off x="339540" y="2378733"/>
            <a:ext cx="2455218" cy="1758166"/>
          </a:xfrm>
          <a:prstGeom prst="homePlate">
            <a:avLst>
              <a:gd name="adj" fmla="val 25995"/>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IN" sz="1400" dirty="0"/>
          </a:p>
        </p:txBody>
      </p:sp>
      <p:sp>
        <p:nvSpPr>
          <p:cNvPr id="18" name="Arrow: Chevron 17">
            <a:extLst>
              <a:ext uri="{FF2B5EF4-FFF2-40B4-BE49-F238E27FC236}">
                <a16:creationId xmlns:a16="http://schemas.microsoft.com/office/drawing/2014/main" id="{A3DF4275-72BB-4D01-A386-6E0100115F3E}"/>
              </a:ext>
            </a:extLst>
          </p:cNvPr>
          <p:cNvSpPr/>
          <p:nvPr/>
        </p:nvSpPr>
        <p:spPr>
          <a:xfrm>
            <a:off x="2450701" y="2391269"/>
            <a:ext cx="2347291" cy="1758165"/>
          </a:xfrm>
          <a:prstGeom prst="chevron">
            <a:avLst>
              <a:gd name="adj" fmla="val 25596"/>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Rectangle: Rounded Corners 2">
            <a:extLst>
              <a:ext uri="{FF2B5EF4-FFF2-40B4-BE49-F238E27FC236}">
                <a16:creationId xmlns:a16="http://schemas.microsoft.com/office/drawing/2014/main" id="{02D3FB44-9947-4E35-B9C8-017DCC8A5457}"/>
              </a:ext>
            </a:extLst>
          </p:cNvPr>
          <p:cNvSpPr/>
          <p:nvPr/>
        </p:nvSpPr>
        <p:spPr>
          <a:xfrm>
            <a:off x="339540" y="1759550"/>
            <a:ext cx="2025432"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Fix The Core</a:t>
            </a:r>
            <a:endParaRPr lang="en-IN" sz="1400" b="1" dirty="0">
              <a:solidFill>
                <a:schemeClr val="tx1"/>
              </a:solidFill>
            </a:endParaRPr>
          </a:p>
        </p:txBody>
      </p:sp>
      <p:sp>
        <p:nvSpPr>
          <p:cNvPr id="9" name="Rectangle: Rounded Corners 8">
            <a:extLst>
              <a:ext uri="{FF2B5EF4-FFF2-40B4-BE49-F238E27FC236}">
                <a16:creationId xmlns:a16="http://schemas.microsoft.com/office/drawing/2014/main" id="{CD23CD8D-C068-4BA9-A5F8-90AC8146B539}"/>
              </a:ext>
            </a:extLst>
          </p:cNvPr>
          <p:cNvSpPr/>
          <p:nvPr/>
        </p:nvSpPr>
        <p:spPr>
          <a:xfrm>
            <a:off x="2450698" y="1759549"/>
            <a:ext cx="1917510"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Realize &amp; Stabilize</a:t>
            </a:r>
            <a:endParaRPr lang="en-IN" sz="1400" b="1" dirty="0">
              <a:solidFill>
                <a:schemeClr val="tx1"/>
              </a:solidFill>
            </a:endParaRPr>
          </a:p>
        </p:txBody>
      </p:sp>
      <p:sp>
        <p:nvSpPr>
          <p:cNvPr id="16" name="Rectangle: Rounded Corners 15">
            <a:extLst>
              <a:ext uri="{FF2B5EF4-FFF2-40B4-BE49-F238E27FC236}">
                <a16:creationId xmlns:a16="http://schemas.microsoft.com/office/drawing/2014/main" id="{7E95FB26-3B6D-49C2-94BA-71EA94780A66}"/>
              </a:ext>
            </a:extLst>
          </p:cNvPr>
          <p:cNvSpPr/>
          <p:nvPr/>
        </p:nvSpPr>
        <p:spPr>
          <a:xfrm>
            <a:off x="4453933" y="1759547"/>
            <a:ext cx="1917510"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Advance</a:t>
            </a:r>
            <a:endParaRPr lang="en-IN" sz="1400" b="1" dirty="0">
              <a:solidFill>
                <a:schemeClr val="tx1"/>
              </a:solidFill>
            </a:endParaRPr>
          </a:p>
        </p:txBody>
      </p:sp>
      <p:sp>
        <p:nvSpPr>
          <p:cNvPr id="19" name="Rectangle: Rounded Corners 18">
            <a:extLst>
              <a:ext uri="{FF2B5EF4-FFF2-40B4-BE49-F238E27FC236}">
                <a16:creationId xmlns:a16="http://schemas.microsoft.com/office/drawing/2014/main" id="{61D2719D-F1CB-4F8F-8432-8FB9260ED910}"/>
              </a:ext>
            </a:extLst>
          </p:cNvPr>
          <p:cNvSpPr/>
          <p:nvPr/>
        </p:nvSpPr>
        <p:spPr>
          <a:xfrm>
            <a:off x="6457169" y="1772090"/>
            <a:ext cx="1899040"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Optimize</a:t>
            </a:r>
            <a:endParaRPr lang="en-IN" sz="1400" b="1" dirty="0">
              <a:solidFill>
                <a:schemeClr val="tx1"/>
              </a:solidFill>
            </a:endParaRPr>
          </a:p>
        </p:txBody>
      </p:sp>
      <p:sp>
        <p:nvSpPr>
          <p:cNvPr id="5" name="Rectangle: Rounded Corners 4">
            <a:extLst>
              <a:ext uri="{FF2B5EF4-FFF2-40B4-BE49-F238E27FC236}">
                <a16:creationId xmlns:a16="http://schemas.microsoft.com/office/drawing/2014/main" id="{B617DF4B-4271-4161-9059-6278C335A93E}"/>
              </a:ext>
            </a:extLst>
          </p:cNvPr>
          <p:cNvSpPr/>
          <p:nvPr/>
        </p:nvSpPr>
        <p:spPr>
          <a:xfrm>
            <a:off x="339540" y="4225696"/>
            <a:ext cx="2025432"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6- 8 Weeks</a:t>
            </a:r>
            <a:endParaRPr lang="en-IN" sz="1400" b="1" dirty="0">
              <a:solidFill>
                <a:schemeClr val="tx1"/>
              </a:solidFill>
            </a:endParaRPr>
          </a:p>
        </p:txBody>
      </p:sp>
      <p:sp>
        <p:nvSpPr>
          <p:cNvPr id="10" name="Rectangle: Rounded Corners 9">
            <a:extLst>
              <a:ext uri="{FF2B5EF4-FFF2-40B4-BE49-F238E27FC236}">
                <a16:creationId xmlns:a16="http://schemas.microsoft.com/office/drawing/2014/main" id="{8F2BE302-6D79-47FA-A337-5C9DFCF4AA15}"/>
              </a:ext>
            </a:extLst>
          </p:cNvPr>
          <p:cNvSpPr/>
          <p:nvPr/>
        </p:nvSpPr>
        <p:spPr>
          <a:xfrm>
            <a:off x="2450699" y="4225691"/>
            <a:ext cx="1917509"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8-10 Weeks</a:t>
            </a:r>
            <a:endParaRPr lang="en-IN" sz="1400" b="1" dirty="0">
              <a:solidFill>
                <a:schemeClr val="tx1"/>
              </a:solidFill>
            </a:endParaRPr>
          </a:p>
        </p:txBody>
      </p:sp>
      <p:sp>
        <p:nvSpPr>
          <p:cNvPr id="17" name="Rectangle: Rounded Corners 16">
            <a:extLst>
              <a:ext uri="{FF2B5EF4-FFF2-40B4-BE49-F238E27FC236}">
                <a16:creationId xmlns:a16="http://schemas.microsoft.com/office/drawing/2014/main" id="{D41AC5A1-E45D-4E60-A98D-954B47ABC7E6}"/>
              </a:ext>
            </a:extLst>
          </p:cNvPr>
          <p:cNvSpPr/>
          <p:nvPr/>
        </p:nvSpPr>
        <p:spPr>
          <a:xfrm>
            <a:off x="4453935" y="4236747"/>
            <a:ext cx="1917508"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8-10 Weeks</a:t>
            </a:r>
            <a:endParaRPr lang="en-IN" sz="1400" b="1" dirty="0">
              <a:solidFill>
                <a:schemeClr val="tx1"/>
              </a:solidFill>
            </a:endParaRPr>
          </a:p>
        </p:txBody>
      </p:sp>
      <p:sp>
        <p:nvSpPr>
          <p:cNvPr id="20" name="Rectangle: Rounded Corners 19">
            <a:extLst>
              <a:ext uri="{FF2B5EF4-FFF2-40B4-BE49-F238E27FC236}">
                <a16:creationId xmlns:a16="http://schemas.microsoft.com/office/drawing/2014/main" id="{2816F936-ACBF-4AF2-8BF7-E53BB798FA21}"/>
              </a:ext>
            </a:extLst>
          </p:cNvPr>
          <p:cNvSpPr/>
          <p:nvPr/>
        </p:nvSpPr>
        <p:spPr>
          <a:xfrm>
            <a:off x="6457169" y="4235998"/>
            <a:ext cx="1914579" cy="495591"/>
          </a:xfrm>
          <a:prstGeom prst="roundRect">
            <a:avLst/>
          </a:prstGeom>
          <a:solidFill>
            <a:schemeClr val="tx2">
              <a:lumMod val="20000"/>
              <a:lumOff val="80000"/>
            </a:schemeClr>
          </a:solidFill>
          <a:ln w="6350">
            <a:solidFill>
              <a:schemeClr val="tx2">
                <a:lumMod val="40000"/>
                <a:lumOff val="6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tx1"/>
                </a:solidFill>
              </a:rPr>
              <a:t>Ongoing</a:t>
            </a:r>
            <a:endParaRPr lang="en-IN" sz="1400" b="1" dirty="0">
              <a:solidFill>
                <a:schemeClr val="tx1"/>
              </a:solidFill>
            </a:endParaRPr>
          </a:p>
        </p:txBody>
      </p:sp>
      <p:sp>
        <p:nvSpPr>
          <p:cNvPr id="23" name="Rectangle: Rounded Corners 22">
            <a:extLst>
              <a:ext uri="{FF2B5EF4-FFF2-40B4-BE49-F238E27FC236}">
                <a16:creationId xmlns:a16="http://schemas.microsoft.com/office/drawing/2014/main" id="{EC40D915-DC66-4B02-B298-513EA7756675}"/>
              </a:ext>
            </a:extLst>
          </p:cNvPr>
          <p:cNvSpPr/>
          <p:nvPr/>
        </p:nvSpPr>
        <p:spPr>
          <a:xfrm>
            <a:off x="324000" y="987425"/>
            <a:ext cx="8032209" cy="64185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Sify recommends  phased approach for over all transformation journey</a:t>
            </a:r>
            <a:endParaRPr lang="en-IN" sz="1600" b="1" dirty="0">
              <a:solidFill>
                <a:schemeClr val="bg1"/>
              </a:solidFill>
            </a:endParaRPr>
          </a:p>
        </p:txBody>
      </p:sp>
      <p:sp>
        <p:nvSpPr>
          <p:cNvPr id="25" name="Arrow: Chevron 24">
            <a:extLst>
              <a:ext uri="{FF2B5EF4-FFF2-40B4-BE49-F238E27FC236}">
                <a16:creationId xmlns:a16="http://schemas.microsoft.com/office/drawing/2014/main" id="{14231703-3302-4F5F-901A-103F40A8197D}"/>
              </a:ext>
            </a:extLst>
          </p:cNvPr>
          <p:cNvSpPr/>
          <p:nvPr/>
        </p:nvSpPr>
        <p:spPr>
          <a:xfrm>
            <a:off x="4453935" y="2391269"/>
            <a:ext cx="2347291" cy="1758165"/>
          </a:xfrm>
          <a:prstGeom prst="chevron">
            <a:avLst>
              <a:gd name="adj" fmla="val 25596"/>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Arrow: Chevron 25">
            <a:extLst>
              <a:ext uri="{FF2B5EF4-FFF2-40B4-BE49-F238E27FC236}">
                <a16:creationId xmlns:a16="http://schemas.microsoft.com/office/drawing/2014/main" id="{7D834519-9F7A-4A6B-B5C3-C62125D7DE71}"/>
              </a:ext>
            </a:extLst>
          </p:cNvPr>
          <p:cNvSpPr/>
          <p:nvPr/>
        </p:nvSpPr>
        <p:spPr>
          <a:xfrm>
            <a:off x="6457169" y="2391269"/>
            <a:ext cx="2347291" cy="1758165"/>
          </a:xfrm>
          <a:prstGeom prst="chevron">
            <a:avLst>
              <a:gd name="adj" fmla="val 25596"/>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TextBox 26">
            <a:extLst>
              <a:ext uri="{FF2B5EF4-FFF2-40B4-BE49-F238E27FC236}">
                <a16:creationId xmlns:a16="http://schemas.microsoft.com/office/drawing/2014/main" id="{ED72256A-9D88-4FDA-93DD-FE04B671CA5B}"/>
              </a:ext>
            </a:extLst>
          </p:cNvPr>
          <p:cNvSpPr txBox="1"/>
          <p:nvPr/>
        </p:nvSpPr>
        <p:spPr>
          <a:xfrm>
            <a:off x="2850291" y="2668847"/>
            <a:ext cx="1693790" cy="10156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100" dirty="0"/>
              <a:t>Business stabilization on new platform</a:t>
            </a:r>
          </a:p>
          <a:p>
            <a:pPr marL="285750" indent="-285750">
              <a:spcAft>
                <a:spcPts val="600"/>
              </a:spcAft>
              <a:buFont typeface="Arial" panose="020B0604020202020204" pitchFamily="34" charset="0"/>
              <a:buChar char="•"/>
            </a:pPr>
            <a:r>
              <a:rPr lang="en-US" sz="1100" dirty="0"/>
              <a:t>Setup MLL specific routines</a:t>
            </a:r>
            <a:endParaRPr lang="en-IN" sz="1100" dirty="0"/>
          </a:p>
        </p:txBody>
      </p:sp>
      <p:sp>
        <p:nvSpPr>
          <p:cNvPr id="28" name="TextBox 27">
            <a:extLst>
              <a:ext uri="{FF2B5EF4-FFF2-40B4-BE49-F238E27FC236}">
                <a16:creationId xmlns:a16="http://schemas.microsoft.com/office/drawing/2014/main" id="{154D89F3-DA3F-4BD3-92BF-B6B60F2A8A35}"/>
              </a:ext>
            </a:extLst>
          </p:cNvPr>
          <p:cNvSpPr txBox="1"/>
          <p:nvPr/>
        </p:nvSpPr>
        <p:spPr>
          <a:xfrm>
            <a:off x="4797992" y="2876596"/>
            <a:ext cx="1693790" cy="60016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100" dirty="0"/>
              <a:t>Plan and adopt the consolidation of other cloud VM</a:t>
            </a:r>
            <a:endParaRPr lang="en-IN" sz="1100" dirty="0"/>
          </a:p>
        </p:txBody>
      </p:sp>
      <p:sp>
        <p:nvSpPr>
          <p:cNvPr id="29" name="TextBox 28">
            <a:extLst>
              <a:ext uri="{FF2B5EF4-FFF2-40B4-BE49-F238E27FC236}">
                <a16:creationId xmlns:a16="http://schemas.microsoft.com/office/drawing/2014/main" id="{92D5E321-A782-4937-976D-895CC5575484}"/>
              </a:ext>
            </a:extLst>
          </p:cNvPr>
          <p:cNvSpPr txBox="1"/>
          <p:nvPr/>
        </p:nvSpPr>
        <p:spPr>
          <a:xfrm>
            <a:off x="6801226" y="2876596"/>
            <a:ext cx="1693790" cy="60016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100" dirty="0"/>
              <a:t>Optimize the cost of VMs and other service charges</a:t>
            </a:r>
            <a:endParaRPr lang="en-IN" sz="1100" dirty="0"/>
          </a:p>
        </p:txBody>
      </p:sp>
      <p:sp>
        <p:nvSpPr>
          <p:cNvPr id="30" name="TextBox 29">
            <a:extLst>
              <a:ext uri="{FF2B5EF4-FFF2-40B4-BE49-F238E27FC236}">
                <a16:creationId xmlns:a16="http://schemas.microsoft.com/office/drawing/2014/main" id="{AD9BE5EE-B55C-4EEB-B1BF-03102F142B53}"/>
              </a:ext>
            </a:extLst>
          </p:cNvPr>
          <p:cNvSpPr txBox="1"/>
          <p:nvPr/>
        </p:nvSpPr>
        <p:spPr>
          <a:xfrm>
            <a:off x="438761" y="2668847"/>
            <a:ext cx="1693790" cy="101566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100" dirty="0"/>
              <a:t>Setup All Prerequisites</a:t>
            </a:r>
          </a:p>
          <a:p>
            <a:pPr marL="285750" indent="-285750">
              <a:spcAft>
                <a:spcPts val="600"/>
              </a:spcAft>
              <a:buFont typeface="Arial" panose="020B0604020202020204" pitchFamily="34" charset="0"/>
              <a:buChar char="•"/>
            </a:pPr>
            <a:r>
              <a:rPr lang="en-US" sz="1100" dirty="0"/>
              <a:t>Migrate All VMs and services from </a:t>
            </a:r>
            <a:r>
              <a:rPr lang="en-US" sz="1100" dirty="0" err="1"/>
              <a:t>Nxt</a:t>
            </a:r>
            <a:r>
              <a:rPr lang="en-US" sz="1100" dirty="0"/>
              <a:t> Gen to Sify CI</a:t>
            </a:r>
            <a:endParaRPr lang="en-IN" sz="1100" dirty="0"/>
          </a:p>
        </p:txBody>
      </p:sp>
    </p:spTree>
    <p:extLst>
      <p:ext uri="{BB962C8B-B14F-4D97-AF65-F5344CB8AC3E}">
        <p14:creationId xmlns:p14="http://schemas.microsoft.com/office/powerpoint/2010/main" val="3626156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337E62-F12A-4394-BD01-02846DFD4A94}"/>
              </a:ext>
            </a:extLst>
          </p:cNvPr>
          <p:cNvSpPr>
            <a:spLocks noGrp="1"/>
          </p:cNvSpPr>
          <p:nvPr>
            <p:ph type="title"/>
          </p:nvPr>
        </p:nvSpPr>
        <p:spPr/>
        <p:txBody>
          <a:bodyPr/>
          <a:lstStyle/>
          <a:p>
            <a:r>
              <a:rPr lang="en-US" dirty="0"/>
              <a:t>services delivery model</a:t>
            </a:r>
            <a:endParaRPr lang="en-IN" dirty="0"/>
          </a:p>
        </p:txBody>
      </p:sp>
      <p:grpSp>
        <p:nvGrpSpPr>
          <p:cNvPr id="6" name="Group 5">
            <a:extLst>
              <a:ext uri="{FF2B5EF4-FFF2-40B4-BE49-F238E27FC236}">
                <a16:creationId xmlns:a16="http://schemas.microsoft.com/office/drawing/2014/main" id="{0487C88A-5913-4EBD-9415-1E6922B02CFB}"/>
              </a:ext>
            </a:extLst>
          </p:cNvPr>
          <p:cNvGrpSpPr/>
          <p:nvPr/>
        </p:nvGrpSpPr>
        <p:grpSpPr>
          <a:xfrm>
            <a:off x="363600" y="1023938"/>
            <a:ext cx="8416893" cy="3752361"/>
            <a:chOff x="279500" y="722132"/>
            <a:chExt cx="8500906" cy="4034653"/>
          </a:xfrm>
        </p:grpSpPr>
        <p:sp>
          <p:nvSpPr>
            <p:cNvPr id="7" name="Rectangle 6">
              <a:extLst>
                <a:ext uri="{FF2B5EF4-FFF2-40B4-BE49-F238E27FC236}">
                  <a16:creationId xmlns:a16="http://schemas.microsoft.com/office/drawing/2014/main" id="{03594CB4-0826-4919-A7BB-DA82E02288FD}"/>
                </a:ext>
              </a:extLst>
            </p:cNvPr>
            <p:cNvSpPr/>
            <p:nvPr/>
          </p:nvSpPr>
          <p:spPr>
            <a:xfrm>
              <a:off x="6953004" y="3692854"/>
              <a:ext cx="1547706" cy="896075"/>
            </a:xfrm>
            <a:prstGeom prst="rect">
              <a:avLst/>
            </a:prstGeom>
            <a:solidFill>
              <a:schemeClr val="accent4"/>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8" name="Rectangle 7">
              <a:extLst>
                <a:ext uri="{FF2B5EF4-FFF2-40B4-BE49-F238E27FC236}">
                  <a16:creationId xmlns:a16="http://schemas.microsoft.com/office/drawing/2014/main" id="{F6F8D79B-CD58-423B-AC24-D6FD81C5B608}"/>
                </a:ext>
              </a:extLst>
            </p:cNvPr>
            <p:cNvSpPr/>
            <p:nvPr/>
          </p:nvSpPr>
          <p:spPr>
            <a:xfrm>
              <a:off x="6953004" y="2233348"/>
              <a:ext cx="1547706" cy="1404910"/>
            </a:xfrm>
            <a:prstGeom prst="rect">
              <a:avLst/>
            </a:prstGeom>
            <a:solidFill>
              <a:schemeClr val="accent6"/>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9" name="Rectangle: Rounded Corners 51">
              <a:extLst>
                <a:ext uri="{FF2B5EF4-FFF2-40B4-BE49-F238E27FC236}">
                  <a16:creationId xmlns:a16="http://schemas.microsoft.com/office/drawing/2014/main" id="{77831FDA-041E-4E93-BBE5-0076D882CDF3}"/>
                </a:ext>
              </a:extLst>
            </p:cNvPr>
            <p:cNvSpPr/>
            <p:nvPr/>
          </p:nvSpPr>
          <p:spPr>
            <a:xfrm>
              <a:off x="279501" y="905428"/>
              <a:ext cx="1445671" cy="1185673"/>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210112" marR="0" lvl="0" indent="-210112"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882" b="0" i="0" u="none" strike="noStrike" kern="1200" cap="none" spc="0" normalizeH="0" baseline="0" noProof="0" dirty="0">
                <a:ln>
                  <a:noFill/>
                </a:ln>
                <a:solidFill>
                  <a:prstClr val="black"/>
                </a:solidFill>
                <a:effectLst/>
                <a:uLnTx/>
                <a:uFillTx/>
                <a:latin typeface="Trebuchet MS"/>
                <a:ea typeface="Segoe UI Light" charset="0"/>
                <a:cs typeface="Segoe UI Light" charset="0"/>
              </a:endParaRPr>
            </a:p>
            <a:p>
              <a:pPr marL="210112" marR="0" lvl="0" indent="-210112"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882" b="0" i="0" u="none" strike="noStrike" kern="1200" cap="none" spc="0" normalizeH="0" baseline="0" noProof="0" dirty="0">
                <a:ln>
                  <a:noFill/>
                </a:ln>
                <a:solidFill>
                  <a:prstClr val="black"/>
                </a:solidFill>
                <a:effectLst/>
                <a:uLnTx/>
                <a:uFillTx/>
                <a:latin typeface="Trebuchet MS"/>
                <a:ea typeface="Segoe UI Light" charset="0"/>
                <a:cs typeface="Segoe UI Light" charset="0"/>
              </a:endParaRPr>
            </a:p>
            <a:p>
              <a:pPr marL="210112" marR="0" lvl="0" indent="-210112"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882" b="0" i="0" u="none" strike="noStrike" kern="1200" cap="none" spc="0" normalizeH="0" baseline="0" noProof="0" dirty="0">
                <a:ln>
                  <a:noFill/>
                </a:ln>
                <a:solidFill>
                  <a:prstClr val="black"/>
                </a:solidFill>
                <a:effectLst/>
                <a:uLnTx/>
                <a:uFillTx/>
                <a:latin typeface="Trebuchet MS"/>
                <a:ea typeface="Segoe UI Light" charset="0"/>
                <a:cs typeface="Segoe UI Light" charset="0"/>
              </a:endParaRPr>
            </a:p>
          </p:txBody>
        </p:sp>
        <p:sp>
          <p:nvSpPr>
            <p:cNvPr id="10" name="Rectangle: Rounded Corners 8">
              <a:extLst>
                <a:ext uri="{FF2B5EF4-FFF2-40B4-BE49-F238E27FC236}">
                  <a16:creationId xmlns:a16="http://schemas.microsoft.com/office/drawing/2014/main" id="{B006F4D0-3DED-41E6-A0F0-9C7C111773BA}"/>
                </a:ext>
              </a:extLst>
            </p:cNvPr>
            <p:cNvSpPr/>
            <p:nvPr/>
          </p:nvSpPr>
          <p:spPr>
            <a:xfrm>
              <a:off x="2053070" y="2284722"/>
              <a:ext cx="4424508" cy="2472063"/>
            </a:xfrm>
            <a:prstGeom prst="roundRect">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11" name="Rectangle: Rounded Corners 5">
              <a:extLst>
                <a:ext uri="{FF2B5EF4-FFF2-40B4-BE49-F238E27FC236}">
                  <a16:creationId xmlns:a16="http://schemas.microsoft.com/office/drawing/2014/main" id="{E792EDE6-1545-495A-91E1-B4B474682564}"/>
                </a:ext>
              </a:extLst>
            </p:cNvPr>
            <p:cNvSpPr/>
            <p:nvPr/>
          </p:nvSpPr>
          <p:spPr>
            <a:xfrm>
              <a:off x="2195519" y="2461353"/>
              <a:ext cx="1393796" cy="403391"/>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12" name="Rectangle 11">
              <a:extLst>
                <a:ext uri="{FF2B5EF4-FFF2-40B4-BE49-F238E27FC236}">
                  <a16:creationId xmlns:a16="http://schemas.microsoft.com/office/drawing/2014/main" id="{0EB50C70-F688-41EB-90AC-0E7AF21DD592}"/>
                </a:ext>
              </a:extLst>
            </p:cNvPr>
            <p:cNvSpPr/>
            <p:nvPr/>
          </p:nvSpPr>
          <p:spPr>
            <a:xfrm>
              <a:off x="2283938" y="2497555"/>
              <a:ext cx="1134321"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L1 Technical</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Support Desk </a:t>
              </a:r>
            </a:p>
          </p:txBody>
        </p:sp>
        <p:sp>
          <p:nvSpPr>
            <p:cNvPr id="13" name="Rectangle: Rounded Corners 17">
              <a:extLst>
                <a:ext uri="{FF2B5EF4-FFF2-40B4-BE49-F238E27FC236}">
                  <a16:creationId xmlns:a16="http://schemas.microsoft.com/office/drawing/2014/main" id="{47709956-988D-4857-A842-7441695D0B30}"/>
                </a:ext>
              </a:extLst>
            </p:cNvPr>
            <p:cNvSpPr/>
            <p:nvPr/>
          </p:nvSpPr>
          <p:spPr>
            <a:xfrm>
              <a:off x="3589315" y="2461353"/>
              <a:ext cx="1540993" cy="403391"/>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14" name="Rectangle 13">
              <a:extLst>
                <a:ext uri="{FF2B5EF4-FFF2-40B4-BE49-F238E27FC236}">
                  <a16:creationId xmlns:a16="http://schemas.microsoft.com/office/drawing/2014/main" id="{D831FAD8-2962-443E-9F10-AA73CCFED31A}"/>
                </a:ext>
              </a:extLst>
            </p:cNvPr>
            <p:cNvSpPr/>
            <p:nvPr/>
          </p:nvSpPr>
          <p:spPr>
            <a:xfrm>
              <a:off x="3677733" y="2497555"/>
              <a:ext cx="1362683"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L1 - Infra Monitoring, SOP &amp; Management</a:t>
              </a:r>
            </a:p>
          </p:txBody>
        </p:sp>
        <p:sp>
          <p:nvSpPr>
            <p:cNvPr id="15" name="Rectangle: Rounded Corners 19">
              <a:extLst>
                <a:ext uri="{FF2B5EF4-FFF2-40B4-BE49-F238E27FC236}">
                  <a16:creationId xmlns:a16="http://schemas.microsoft.com/office/drawing/2014/main" id="{D487068F-19E6-4AE8-AFE2-5D451DEF23AA}"/>
                </a:ext>
              </a:extLst>
            </p:cNvPr>
            <p:cNvSpPr/>
            <p:nvPr/>
          </p:nvSpPr>
          <p:spPr>
            <a:xfrm>
              <a:off x="2185175" y="2869915"/>
              <a:ext cx="2934790" cy="994707"/>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16" name="Rectangle 15">
              <a:extLst>
                <a:ext uri="{FF2B5EF4-FFF2-40B4-BE49-F238E27FC236}">
                  <a16:creationId xmlns:a16="http://schemas.microsoft.com/office/drawing/2014/main" id="{B4D5B267-E4F0-482E-9C1F-66FD2E6896BF}"/>
                </a:ext>
              </a:extLst>
            </p:cNvPr>
            <p:cNvSpPr/>
            <p:nvPr/>
          </p:nvSpPr>
          <p:spPr>
            <a:xfrm rot="16200000">
              <a:off x="2136635" y="3182406"/>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IN" sz="700" dirty="0">
                  <a:solidFill>
                    <a:prstClr val="black"/>
                  </a:solidFill>
                  <a:latin typeface="Trebuchet MS"/>
                  <a:ea typeface="Segoe UI Light" charset="0"/>
                  <a:cs typeface="Segoe UI Light" charset="0"/>
                </a:rPr>
                <a:t>AWS C</a:t>
              </a: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loud</a:t>
              </a:r>
            </a:p>
          </p:txBody>
        </p:sp>
        <p:sp>
          <p:nvSpPr>
            <p:cNvPr id="17" name="Rectangle 16">
              <a:extLst>
                <a:ext uri="{FF2B5EF4-FFF2-40B4-BE49-F238E27FC236}">
                  <a16:creationId xmlns:a16="http://schemas.microsoft.com/office/drawing/2014/main" id="{A2559794-25A5-4B84-A449-5CAD088C875D}"/>
                </a:ext>
              </a:extLst>
            </p:cNvPr>
            <p:cNvSpPr/>
            <p:nvPr/>
          </p:nvSpPr>
          <p:spPr>
            <a:xfrm rot="16200000">
              <a:off x="2512944" y="3182405"/>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Operating Systems</a:t>
              </a:r>
            </a:p>
          </p:txBody>
        </p:sp>
        <p:sp>
          <p:nvSpPr>
            <p:cNvPr id="18" name="Rectangle 17">
              <a:extLst>
                <a:ext uri="{FF2B5EF4-FFF2-40B4-BE49-F238E27FC236}">
                  <a16:creationId xmlns:a16="http://schemas.microsoft.com/office/drawing/2014/main" id="{951A9006-0789-4A26-B89C-713B99E5557C}"/>
                </a:ext>
              </a:extLst>
            </p:cNvPr>
            <p:cNvSpPr/>
            <p:nvPr/>
          </p:nvSpPr>
          <p:spPr>
            <a:xfrm rot="16200000">
              <a:off x="3250364" y="3173425"/>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Storage</a:t>
              </a:r>
            </a:p>
          </p:txBody>
        </p:sp>
        <p:sp>
          <p:nvSpPr>
            <p:cNvPr id="19" name="Rectangle 18">
              <a:extLst>
                <a:ext uri="{FF2B5EF4-FFF2-40B4-BE49-F238E27FC236}">
                  <a16:creationId xmlns:a16="http://schemas.microsoft.com/office/drawing/2014/main" id="{9CDCFFCD-1A02-4A2E-88D2-327EE603A246}"/>
                </a:ext>
              </a:extLst>
            </p:cNvPr>
            <p:cNvSpPr/>
            <p:nvPr/>
          </p:nvSpPr>
          <p:spPr>
            <a:xfrm rot="16200000">
              <a:off x="3627216" y="3173426"/>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Backup</a:t>
              </a:r>
            </a:p>
          </p:txBody>
        </p:sp>
        <p:sp>
          <p:nvSpPr>
            <p:cNvPr id="20" name="Rectangle 19">
              <a:extLst>
                <a:ext uri="{FF2B5EF4-FFF2-40B4-BE49-F238E27FC236}">
                  <a16:creationId xmlns:a16="http://schemas.microsoft.com/office/drawing/2014/main" id="{9E65446F-6991-40CF-9D12-F32D50D8C58F}"/>
                </a:ext>
              </a:extLst>
            </p:cNvPr>
            <p:cNvSpPr/>
            <p:nvPr/>
          </p:nvSpPr>
          <p:spPr>
            <a:xfrm rot="16200000">
              <a:off x="3993182" y="3177642"/>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NOC</a:t>
              </a:r>
            </a:p>
          </p:txBody>
        </p:sp>
        <p:sp>
          <p:nvSpPr>
            <p:cNvPr id="21" name="Rectangle 20">
              <a:extLst>
                <a:ext uri="{FF2B5EF4-FFF2-40B4-BE49-F238E27FC236}">
                  <a16:creationId xmlns:a16="http://schemas.microsoft.com/office/drawing/2014/main" id="{D2356EAC-0BA3-45E0-BEF0-16967142B5AD}"/>
                </a:ext>
              </a:extLst>
            </p:cNvPr>
            <p:cNvSpPr/>
            <p:nvPr/>
          </p:nvSpPr>
          <p:spPr>
            <a:xfrm rot="16200000">
              <a:off x="4357402" y="3173427"/>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SOC</a:t>
              </a:r>
            </a:p>
          </p:txBody>
        </p:sp>
        <p:sp>
          <p:nvSpPr>
            <p:cNvPr id="22" name="Rectangle: Rounded Corners 27">
              <a:extLst>
                <a:ext uri="{FF2B5EF4-FFF2-40B4-BE49-F238E27FC236}">
                  <a16:creationId xmlns:a16="http://schemas.microsoft.com/office/drawing/2014/main" id="{5291FE2E-F76C-4E3D-B270-4CBA9D011090}"/>
                </a:ext>
              </a:extLst>
            </p:cNvPr>
            <p:cNvSpPr/>
            <p:nvPr/>
          </p:nvSpPr>
          <p:spPr>
            <a:xfrm>
              <a:off x="2209900" y="3920294"/>
              <a:ext cx="2920409" cy="373209"/>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23" name="Rectangle 22">
              <a:extLst>
                <a:ext uri="{FF2B5EF4-FFF2-40B4-BE49-F238E27FC236}">
                  <a16:creationId xmlns:a16="http://schemas.microsoft.com/office/drawing/2014/main" id="{59A75B82-2BAD-46C3-A3BF-207965F36C5F}"/>
                </a:ext>
              </a:extLst>
            </p:cNvPr>
            <p:cNvSpPr/>
            <p:nvPr/>
          </p:nvSpPr>
          <p:spPr>
            <a:xfrm>
              <a:off x="2327292" y="3941405"/>
              <a:ext cx="2713124"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L 3 - Technical Lead</a:t>
              </a:r>
            </a:p>
          </p:txBody>
        </p:sp>
        <p:sp>
          <p:nvSpPr>
            <p:cNvPr id="24" name="Rectangle: Rounded Corners 30">
              <a:extLst>
                <a:ext uri="{FF2B5EF4-FFF2-40B4-BE49-F238E27FC236}">
                  <a16:creationId xmlns:a16="http://schemas.microsoft.com/office/drawing/2014/main" id="{68511BB9-2EFD-4772-8CDD-75EDB753C6EA}"/>
                </a:ext>
              </a:extLst>
            </p:cNvPr>
            <p:cNvSpPr/>
            <p:nvPr/>
          </p:nvSpPr>
          <p:spPr>
            <a:xfrm>
              <a:off x="2217911" y="4349174"/>
              <a:ext cx="2902055" cy="312769"/>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25" name="Rectangle 24">
              <a:extLst>
                <a:ext uri="{FF2B5EF4-FFF2-40B4-BE49-F238E27FC236}">
                  <a16:creationId xmlns:a16="http://schemas.microsoft.com/office/drawing/2014/main" id="{33595330-9317-40D0-B46F-030F931A73CD}"/>
                </a:ext>
              </a:extLst>
            </p:cNvPr>
            <p:cNvSpPr/>
            <p:nvPr/>
          </p:nvSpPr>
          <p:spPr>
            <a:xfrm>
              <a:off x="2283938" y="4407859"/>
              <a:ext cx="2836028" cy="242560"/>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Technical Service </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 Delivery / Project  Management</a:t>
              </a:r>
            </a:p>
          </p:txBody>
        </p:sp>
        <p:sp>
          <p:nvSpPr>
            <p:cNvPr id="26" name="Rectangle: Rounded Corners 32">
              <a:extLst>
                <a:ext uri="{FF2B5EF4-FFF2-40B4-BE49-F238E27FC236}">
                  <a16:creationId xmlns:a16="http://schemas.microsoft.com/office/drawing/2014/main" id="{07D81750-23E6-4D35-AFA0-8DC3DB7F4887}"/>
                </a:ext>
              </a:extLst>
            </p:cNvPr>
            <p:cNvSpPr/>
            <p:nvPr/>
          </p:nvSpPr>
          <p:spPr>
            <a:xfrm rot="16200000">
              <a:off x="2533824" y="1717962"/>
              <a:ext cx="907888" cy="208175"/>
            </a:xfrm>
            <a:prstGeom prst="roundRect">
              <a:avLst/>
            </a:prstGeom>
            <a:ln w="635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Service Desk Tool</a:t>
              </a:r>
            </a:p>
          </p:txBody>
        </p:sp>
        <p:sp>
          <p:nvSpPr>
            <p:cNvPr id="27" name="Rectangle: Rounded Corners 33">
              <a:extLst>
                <a:ext uri="{FF2B5EF4-FFF2-40B4-BE49-F238E27FC236}">
                  <a16:creationId xmlns:a16="http://schemas.microsoft.com/office/drawing/2014/main" id="{1F53E356-E78F-4BCD-B011-6465759E9F8B}"/>
                </a:ext>
              </a:extLst>
            </p:cNvPr>
            <p:cNvSpPr/>
            <p:nvPr/>
          </p:nvSpPr>
          <p:spPr>
            <a:xfrm rot="16200000">
              <a:off x="2180675" y="1919060"/>
              <a:ext cx="512625" cy="224833"/>
            </a:xfrm>
            <a:prstGeom prst="roundRect">
              <a:avLst/>
            </a:prstGeom>
            <a:ln w="635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EMAIL</a:t>
              </a:r>
            </a:p>
          </p:txBody>
        </p:sp>
        <p:sp>
          <p:nvSpPr>
            <p:cNvPr id="28" name="Rectangle: Rounded Corners 34">
              <a:extLst>
                <a:ext uri="{FF2B5EF4-FFF2-40B4-BE49-F238E27FC236}">
                  <a16:creationId xmlns:a16="http://schemas.microsoft.com/office/drawing/2014/main" id="{4720FDEA-09E5-47A6-A00F-95D4BBCA160F}"/>
                </a:ext>
              </a:extLst>
            </p:cNvPr>
            <p:cNvSpPr/>
            <p:nvPr/>
          </p:nvSpPr>
          <p:spPr>
            <a:xfrm rot="16200000">
              <a:off x="2334732" y="1816257"/>
              <a:ext cx="751021" cy="186115"/>
            </a:xfrm>
            <a:prstGeom prst="roundRect">
              <a:avLst/>
            </a:prstGeom>
            <a:ln w="635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PHONE</a:t>
              </a:r>
            </a:p>
          </p:txBody>
        </p:sp>
        <p:sp>
          <p:nvSpPr>
            <p:cNvPr id="29" name="Rectangle 28">
              <a:extLst>
                <a:ext uri="{FF2B5EF4-FFF2-40B4-BE49-F238E27FC236}">
                  <a16:creationId xmlns:a16="http://schemas.microsoft.com/office/drawing/2014/main" id="{B5B7B072-EF71-4E3A-B5A4-D659B2DF7C0E}"/>
                </a:ext>
              </a:extLst>
            </p:cNvPr>
            <p:cNvSpPr/>
            <p:nvPr/>
          </p:nvSpPr>
          <p:spPr>
            <a:xfrm>
              <a:off x="2316948" y="3703622"/>
              <a:ext cx="2561535" cy="104300"/>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L2 - Technical Engineers</a:t>
              </a:r>
            </a:p>
          </p:txBody>
        </p:sp>
        <p:sp>
          <p:nvSpPr>
            <p:cNvPr id="30" name="Rectangle 29">
              <a:extLst>
                <a:ext uri="{FF2B5EF4-FFF2-40B4-BE49-F238E27FC236}">
                  <a16:creationId xmlns:a16="http://schemas.microsoft.com/office/drawing/2014/main" id="{FEE2306E-4B40-4947-879A-F14DEA1B7651}"/>
                </a:ext>
              </a:extLst>
            </p:cNvPr>
            <p:cNvSpPr/>
            <p:nvPr/>
          </p:nvSpPr>
          <p:spPr>
            <a:xfrm rot="16200000">
              <a:off x="2885931" y="3168083"/>
              <a:ext cx="699436" cy="330987"/>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gn="ctr" defTabSz="914286"/>
              <a:r>
                <a:rPr lang="en-IN" sz="700" dirty="0">
                  <a:solidFill>
                    <a:prstClr val="black"/>
                  </a:solidFill>
                  <a:latin typeface="Trebuchet MS"/>
                  <a:cs typeface="Segoe UI Light" charset="0"/>
                </a:rPr>
                <a:t>Database</a:t>
              </a:r>
            </a:p>
          </p:txBody>
        </p:sp>
        <p:sp>
          <p:nvSpPr>
            <p:cNvPr id="31" name="Rectangle: Rounded Corners 41">
              <a:extLst>
                <a:ext uri="{FF2B5EF4-FFF2-40B4-BE49-F238E27FC236}">
                  <a16:creationId xmlns:a16="http://schemas.microsoft.com/office/drawing/2014/main" id="{00A92433-FEA6-4729-BCE1-C2DB3874123C}"/>
                </a:ext>
              </a:extLst>
            </p:cNvPr>
            <p:cNvSpPr/>
            <p:nvPr/>
          </p:nvSpPr>
          <p:spPr>
            <a:xfrm rot="16200000">
              <a:off x="4530324" y="3484473"/>
              <a:ext cx="2224596" cy="157821"/>
            </a:xfrm>
            <a:prstGeom prst="roundRect">
              <a:avLst/>
            </a:prstGeom>
            <a:ln w="3175">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ITSM Process</a:t>
              </a:r>
            </a:p>
          </p:txBody>
        </p:sp>
        <p:sp>
          <p:nvSpPr>
            <p:cNvPr id="32" name="Rectangle: Rounded Corners 42">
              <a:extLst>
                <a:ext uri="{FF2B5EF4-FFF2-40B4-BE49-F238E27FC236}">
                  <a16:creationId xmlns:a16="http://schemas.microsoft.com/office/drawing/2014/main" id="{1D43EEE1-C635-4B3D-B7C6-DDB9F706E64B}"/>
                </a:ext>
              </a:extLst>
            </p:cNvPr>
            <p:cNvSpPr/>
            <p:nvPr/>
          </p:nvSpPr>
          <p:spPr>
            <a:xfrm rot="16200000">
              <a:off x="4771686" y="3479630"/>
              <a:ext cx="2224596" cy="180871"/>
            </a:xfrm>
            <a:prstGeom prst="roundRect">
              <a:avLst/>
            </a:prstGeom>
            <a:ln w="3175">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Information Security Management</a:t>
              </a:r>
            </a:p>
          </p:txBody>
        </p:sp>
        <p:sp>
          <p:nvSpPr>
            <p:cNvPr id="33" name="Rectangle: Rounded Corners 43">
              <a:extLst>
                <a:ext uri="{FF2B5EF4-FFF2-40B4-BE49-F238E27FC236}">
                  <a16:creationId xmlns:a16="http://schemas.microsoft.com/office/drawing/2014/main" id="{65A5C6E5-4E4E-43E9-B37A-58E463260C63}"/>
                </a:ext>
              </a:extLst>
            </p:cNvPr>
            <p:cNvSpPr/>
            <p:nvPr/>
          </p:nvSpPr>
          <p:spPr>
            <a:xfrm rot="16200000">
              <a:off x="5036324" y="3472196"/>
              <a:ext cx="2224596" cy="180871"/>
            </a:xfrm>
            <a:prstGeom prst="roundRect">
              <a:avLst/>
            </a:prstGeom>
            <a:ln w="3175">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Quality &amp; Audits</a:t>
              </a:r>
            </a:p>
          </p:txBody>
        </p:sp>
        <p:sp>
          <p:nvSpPr>
            <p:cNvPr id="34" name="Arrow: Left-Right 44">
              <a:extLst>
                <a:ext uri="{FF2B5EF4-FFF2-40B4-BE49-F238E27FC236}">
                  <a16:creationId xmlns:a16="http://schemas.microsoft.com/office/drawing/2014/main" id="{C349B715-9C57-4074-AD6F-E7A5512F4E95}"/>
                </a:ext>
              </a:extLst>
            </p:cNvPr>
            <p:cNvSpPr/>
            <p:nvPr/>
          </p:nvSpPr>
          <p:spPr>
            <a:xfrm>
              <a:off x="1718755" y="3995170"/>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35" name="Arrow: Left-Right 45">
              <a:extLst>
                <a:ext uri="{FF2B5EF4-FFF2-40B4-BE49-F238E27FC236}">
                  <a16:creationId xmlns:a16="http://schemas.microsoft.com/office/drawing/2014/main" id="{BFBFD291-C1E2-4A94-A276-A231301653B8}"/>
                </a:ext>
              </a:extLst>
            </p:cNvPr>
            <p:cNvSpPr/>
            <p:nvPr/>
          </p:nvSpPr>
          <p:spPr>
            <a:xfrm>
              <a:off x="1735573" y="4445627"/>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pic>
          <p:nvPicPr>
            <p:cNvPr id="36" name="Picture 35">
              <a:extLst>
                <a:ext uri="{FF2B5EF4-FFF2-40B4-BE49-F238E27FC236}">
                  <a16:creationId xmlns:a16="http://schemas.microsoft.com/office/drawing/2014/main" id="{CE3198A5-3F10-4E88-B162-8209E0E88245}"/>
                </a:ext>
              </a:extLst>
            </p:cNvPr>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24074" y="1057890"/>
              <a:ext cx="371552" cy="371552"/>
            </a:xfrm>
            <a:prstGeom prst="rect">
              <a:avLst/>
            </a:prstGeom>
          </p:spPr>
        </p:pic>
        <p:sp>
          <p:nvSpPr>
            <p:cNvPr id="37" name="Rectangle: Rounded Corners 53">
              <a:extLst>
                <a:ext uri="{FF2B5EF4-FFF2-40B4-BE49-F238E27FC236}">
                  <a16:creationId xmlns:a16="http://schemas.microsoft.com/office/drawing/2014/main" id="{4459F3EB-DE3A-42CE-A221-8337A6844DD7}"/>
                </a:ext>
              </a:extLst>
            </p:cNvPr>
            <p:cNvSpPr/>
            <p:nvPr/>
          </p:nvSpPr>
          <p:spPr>
            <a:xfrm>
              <a:off x="279500" y="2626990"/>
              <a:ext cx="1397256" cy="2074565"/>
            </a:xfrm>
            <a:prstGeom prst="roundRect">
              <a:avLst/>
            </a:prstGeom>
            <a:solidFill>
              <a:schemeClr val="accent5">
                <a:lumMod val="40000"/>
                <a:lumOff val="6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38" name="Rectangle 37">
              <a:extLst>
                <a:ext uri="{FF2B5EF4-FFF2-40B4-BE49-F238E27FC236}">
                  <a16:creationId xmlns:a16="http://schemas.microsoft.com/office/drawing/2014/main" id="{C5543A89-1F96-4EBB-8DD2-5B1FEFFF9F0A}"/>
                </a:ext>
              </a:extLst>
            </p:cNvPr>
            <p:cNvSpPr/>
            <p:nvPr/>
          </p:nvSpPr>
          <p:spPr>
            <a:xfrm>
              <a:off x="410967" y="3040952"/>
              <a:ext cx="1134321" cy="1533940"/>
            </a:xfrm>
            <a:prstGeom prst="rect">
              <a:avLst/>
            </a:prstGeom>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MLL Project Teams / Departments</a:t>
              </a:r>
            </a:p>
          </p:txBody>
        </p:sp>
        <p:sp>
          <p:nvSpPr>
            <p:cNvPr id="39" name="Rectangle: Rounded Corners 46">
              <a:extLst>
                <a:ext uri="{FF2B5EF4-FFF2-40B4-BE49-F238E27FC236}">
                  <a16:creationId xmlns:a16="http://schemas.microsoft.com/office/drawing/2014/main" id="{8F1BA7B3-1594-4D8A-BF32-CE4A2E74BF68}"/>
                </a:ext>
              </a:extLst>
            </p:cNvPr>
            <p:cNvSpPr/>
            <p:nvPr/>
          </p:nvSpPr>
          <p:spPr>
            <a:xfrm>
              <a:off x="7003004" y="3191121"/>
              <a:ext cx="1375542" cy="40339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40" name="Rectangle 39">
              <a:extLst>
                <a:ext uri="{FF2B5EF4-FFF2-40B4-BE49-F238E27FC236}">
                  <a16:creationId xmlns:a16="http://schemas.microsoft.com/office/drawing/2014/main" id="{E8C9FBCF-D542-4BF2-8032-3DAF83BC4B14}"/>
                </a:ext>
              </a:extLst>
            </p:cNvPr>
            <p:cNvSpPr/>
            <p:nvPr/>
          </p:nvSpPr>
          <p:spPr>
            <a:xfrm>
              <a:off x="7091422" y="3227323"/>
              <a:ext cx="1215169" cy="330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Sify DC &amp; Cloud Engineering</a:t>
              </a:r>
            </a:p>
          </p:txBody>
        </p:sp>
        <p:sp>
          <p:nvSpPr>
            <p:cNvPr id="41" name="Rectangle: Rounded Corners 55">
              <a:extLst>
                <a:ext uri="{FF2B5EF4-FFF2-40B4-BE49-F238E27FC236}">
                  <a16:creationId xmlns:a16="http://schemas.microsoft.com/office/drawing/2014/main" id="{584EB718-2CE4-4665-85BA-527DB2E05763}"/>
                </a:ext>
              </a:extLst>
            </p:cNvPr>
            <p:cNvSpPr/>
            <p:nvPr/>
          </p:nvSpPr>
          <p:spPr>
            <a:xfrm>
              <a:off x="7011519" y="2288968"/>
              <a:ext cx="1393796" cy="40339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42" name="Rectangle 41">
              <a:extLst>
                <a:ext uri="{FF2B5EF4-FFF2-40B4-BE49-F238E27FC236}">
                  <a16:creationId xmlns:a16="http://schemas.microsoft.com/office/drawing/2014/main" id="{83D6EE91-24E5-4077-8B96-5944190E8601}"/>
                </a:ext>
              </a:extLst>
            </p:cNvPr>
            <p:cNvSpPr/>
            <p:nvPr/>
          </p:nvSpPr>
          <p:spPr>
            <a:xfrm>
              <a:off x="7099937" y="2325170"/>
              <a:ext cx="1227996" cy="330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Sify Assure</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(Quality &amp; Security) </a:t>
              </a:r>
            </a:p>
          </p:txBody>
        </p:sp>
        <p:sp>
          <p:nvSpPr>
            <p:cNvPr id="43" name="Rectangle 42">
              <a:extLst>
                <a:ext uri="{FF2B5EF4-FFF2-40B4-BE49-F238E27FC236}">
                  <a16:creationId xmlns:a16="http://schemas.microsoft.com/office/drawing/2014/main" id="{2907B18B-DA40-4E7D-A6CF-FF10EBA55866}"/>
                </a:ext>
              </a:extLst>
            </p:cNvPr>
            <p:cNvSpPr/>
            <p:nvPr/>
          </p:nvSpPr>
          <p:spPr>
            <a:xfrm>
              <a:off x="7091403" y="3895301"/>
              <a:ext cx="1215188" cy="2009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OEM TAC </a:t>
              </a:r>
            </a:p>
          </p:txBody>
        </p:sp>
        <p:sp>
          <p:nvSpPr>
            <p:cNvPr id="44" name="Rectangle: Rounded Corners 61">
              <a:extLst>
                <a:ext uri="{FF2B5EF4-FFF2-40B4-BE49-F238E27FC236}">
                  <a16:creationId xmlns:a16="http://schemas.microsoft.com/office/drawing/2014/main" id="{FAB27589-359C-40B2-91E6-333E9F48363F}"/>
                </a:ext>
              </a:extLst>
            </p:cNvPr>
            <p:cNvSpPr/>
            <p:nvPr/>
          </p:nvSpPr>
          <p:spPr>
            <a:xfrm>
              <a:off x="7002985" y="2731923"/>
              <a:ext cx="1393796" cy="40339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45" name="Rectangle 44">
              <a:extLst>
                <a:ext uri="{FF2B5EF4-FFF2-40B4-BE49-F238E27FC236}">
                  <a16:creationId xmlns:a16="http://schemas.microsoft.com/office/drawing/2014/main" id="{C20128D6-97BD-43C7-8397-7879D0F495B5}"/>
                </a:ext>
              </a:extLst>
            </p:cNvPr>
            <p:cNvSpPr/>
            <p:nvPr/>
          </p:nvSpPr>
          <p:spPr>
            <a:xfrm>
              <a:off x="7091403" y="2768125"/>
              <a:ext cx="1241109" cy="330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Sify Technology SMEs</a:t>
              </a:r>
            </a:p>
          </p:txBody>
        </p:sp>
        <p:cxnSp>
          <p:nvCxnSpPr>
            <p:cNvPr id="46" name="Straight Connector 45">
              <a:extLst>
                <a:ext uri="{FF2B5EF4-FFF2-40B4-BE49-F238E27FC236}">
                  <a16:creationId xmlns:a16="http://schemas.microsoft.com/office/drawing/2014/main" id="{83FC1E37-1B49-4FD2-A775-7E263D0838A4}"/>
                </a:ext>
              </a:extLst>
            </p:cNvPr>
            <p:cNvCxnSpPr>
              <a:cxnSpLocks/>
            </p:cNvCxnSpPr>
            <p:nvPr/>
          </p:nvCxnSpPr>
          <p:spPr>
            <a:xfrm flipH="1">
              <a:off x="6719012" y="2288968"/>
              <a:ext cx="4879" cy="2299961"/>
            </a:xfrm>
            <a:prstGeom prst="line">
              <a:avLst/>
            </a:prstGeom>
          </p:spPr>
          <p:style>
            <a:lnRef idx="3">
              <a:schemeClr val="dk1"/>
            </a:lnRef>
            <a:fillRef idx="0">
              <a:schemeClr val="dk1"/>
            </a:fillRef>
            <a:effectRef idx="2">
              <a:schemeClr val="dk1"/>
            </a:effectRef>
            <a:fontRef idx="minor">
              <a:schemeClr val="tx1"/>
            </a:fontRef>
          </p:style>
        </p:cxnSp>
        <p:sp>
          <p:nvSpPr>
            <p:cNvPr id="47" name="Arrow: Left-Right 64">
              <a:extLst>
                <a:ext uri="{FF2B5EF4-FFF2-40B4-BE49-F238E27FC236}">
                  <a16:creationId xmlns:a16="http://schemas.microsoft.com/office/drawing/2014/main" id="{04626D73-00B0-4224-9F2B-85CFAF4E0799}"/>
                </a:ext>
              </a:extLst>
            </p:cNvPr>
            <p:cNvSpPr/>
            <p:nvPr/>
          </p:nvSpPr>
          <p:spPr>
            <a:xfrm>
              <a:off x="6576296" y="2851637"/>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48" name="Arrow: Left-Right 65">
              <a:extLst>
                <a:ext uri="{FF2B5EF4-FFF2-40B4-BE49-F238E27FC236}">
                  <a16:creationId xmlns:a16="http://schemas.microsoft.com/office/drawing/2014/main" id="{383AB3FF-2E50-4521-AD6C-CB257FF560E1}"/>
                </a:ext>
              </a:extLst>
            </p:cNvPr>
            <p:cNvSpPr/>
            <p:nvPr/>
          </p:nvSpPr>
          <p:spPr>
            <a:xfrm>
              <a:off x="6581506" y="3869152"/>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49" name="Arrow: Left-Right 66">
              <a:extLst>
                <a:ext uri="{FF2B5EF4-FFF2-40B4-BE49-F238E27FC236}">
                  <a16:creationId xmlns:a16="http://schemas.microsoft.com/office/drawing/2014/main" id="{DB85FB0D-A97A-48E1-B6EC-508883765955}"/>
                </a:ext>
              </a:extLst>
            </p:cNvPr>
            <p:cNvSpPr/>
            <p:nvPr/>
          </p:nvSpPr>
          <p:spPr>
            <a:xfrm>
              <a:off x="6550699" y="3314620"/>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50" name="Rectangle 49">
              <a:extLst>
                <a:ext uri="{FF2B5EF4-FFF2-40B4-BE49-F238E27FC236}">
                  <a16:creationId xmlns:a16="http://schemas.microsoft.com/office/drawing/2014/main" id="{64356354-71E2-40CA-9883-EE6C95A01B9B}"/>
                </a:ext>
              </a:extLst>
            </p:cNvPr>
            <p:cNvSpPr/>
            <p:nvPr/>
          </p:nvSpPr>
          <p:spPr>
            <a:xfrm>
              <a:off x="7091404" y="4102431"/>
              <a:ext cx="1215188" cy="176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Vendors</a:t>
              </a:r>
            </a:p>
          </p:txBody>
        </p:sp>
        <p:sp>
          <p:nvSpPr>
            <p:cNvPr id="51" name="Arrow: Left-Right 69">
              <a:extLst>
                <a:ext uri="{FF2B5EF4-FFF2-40B4-BE49-F238E27FC236}">
                  <a16:creationId xmlns:a16="http://schemas.microsoft.com/office/drawing/2014/main" id="{8799B10E-DE42-41EA-8B85-1A053243ADAB}"/>
                </a:ext>
              </a:extLst>
            </p:cNvPr>
            <p:cNvSpPr/>
            <p:nvPr/>
          </p:nvSpPr>
          <p:spPr>
            <a:xfrm>
              <a:off x="6594489" y="4337263"/>
              <a:ext cx="284355" cy="184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52" name="TextBox 51">
              <a:extLst>
                <a:ext uri="{FF2B5EF4-FFF2-40B4-BE49-F238E27FC236}">
                  <a16:creationId xmlns:a16="http://schemas.microsoft.com/office/drawing/2014/main" id="{34AB4AC9-B1F3-4452-87CD-EED08418AE83}"/>
                </a:ext>
              </a:extLst>
            </p:cNvPr>
            <p:cNvSpPr txBox="1"/>
            <p:nvPr/>
          </p:nvSpPr>
          <p:spPr>
            <a:xfrm>
              <a:off x="7151621" y="3683238"/>
              <a:ext cx="1157911" cy="233168"/>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dirty="0">
                  <a:ln>
                    <a:noFill/>
                  </a:ln>
                  <a:solidFill>
                    <a:prstClr val="black"/>
                  </a:solidFill>
                  <a:effectLst/>
                  <a:uLnTx/>
                  <a:uFillTx/>
                  <a:latin typeface="Trebuchet MS"/>
                  <a:ea typeface="Segoe UI Semibold" charset="0"/>
                  <a:cs typeface="Segoe UI Semibold" charset="0"/>
                </a:rPr>
                <a:t>Third Party Support</a:t>
              </a:r>
            </a:p>
          </p:txBody>
        </p:sp>
        <p:sp>
          <p:nvSpPr>
            <p:cNvPr id="53" name="TextBox 52">
              <a:extLst>
                <a:ext uri="{FF2B5EF4-FFF2-40B4-BE49-F238E27FC236}">
                  <a16:creationId xmlns:a16="http://schemas.microsoft.com/office/drawing/2014/main" id="{B2F7F770-F913-46AB-AC48-A2B6529DDF28}"/>
                </a:ext>
              </a:extLst>
            </p:cNvPr>
            <p:cNvSpPr txBox="1"/>
            <p:nvPr/>
          </p:nvSpPr>
          <p:spPr>
            <a:xfrm>
              <a:off x="3356396" y="2252512"/>
              <a:ext cx="1397523" cy="231652"/>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800" b="1" i="0" u="none" strike="noStrike" kern="1200" cap="none" spc="0" normalizeH="0" baseline="0" noProof="0" dirty="0">
                  <a:ln>
                    <a:noFill/>
                  </a:ln>
                  <a:solidFill>
                    <a:prstClr val="black"/>
                  </a:solidFill>
                  <a:effectLst/>
                  <a:uLnTx/>
                  <a:uFillTx/>
                  <a:latin typeface="Trebuchet MS"/>
                  <a:ea typeface="Segoe UI Semibold" charset="0"/>
                  <a:cs typeface="Segoe UI Semibold" charset="0"/>
                </a:rPr>
                <a:t>Remote Delivery Support</a:t>
              </a:r>
            </a:p>
          </p:txBody>
        </p:sp>
        <p:sp>
          <p:nvSpPr>
            <p:cNvPr id="54" name="TextBox 53">
              <a:extLst>
                <a:ext uri="{FF2B5EF4-FFF2-40B4-BE49-F238E27FC236}">
                  <a16:creationId xmlns:a16="http://schemas.microsoft.com/office/drawing/2014/main" id="{D0A7C7BB-7DDB-44AA-912B-52FA03911EF7}"/>
                </a:ext>
              </a:extLst>
            </p:cNvPr>
            <p:cNvSpPr txBox="1"/>
            <p:nvPr/>
          </p:nvSpPr>
          <p:spPr>
            <a:xfrm>
              <a:off x="499551" y="2626759"/>
              <a:ext cx="957155" cy="397117"/>
            </a:xfrm>
            <a:prstGeom prst="rect">
              <a:avLst/>
            </a:prstGeom>
            <a:noFill/>
            <a:ln>
              <a:noFill/>
            </a:ln>
          </p:spPr>
          <p:txBody>
            <a:bodyPr wrap="non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Trebuchet MS"/>
                  <a:ea typeface="Segoe UI Light" charset="0"/>
                  <a:cs typeface="Segoe UI Light" charset="0"/>
                </a:rPr>
                <a:t>MLL </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900" b="1" i="0" u="none" strike="noStrike" kern="1200" cap="none" spc="0" normalizeH="0" baseline="0" noProof="0" dirty="0">
                  <a:ln>
                    <a:noFill/>
                  </a:ln>
                  <a:solidFill>
                    <a:prstClr val="black"/>
                  </a:solidFill>
                  <a:effectLst/>
                  <a:uLnTx/>
                  <a:uFillTx/>
                  <a:latin typeface="Trebuchet MS"/>
                  <a:ea typeface="Segoe UI Light" charset="0"/>
                  <a:cs typeface="Segoe UI Light" charset="0"/>
                </a:rPr>
                <a:t>Project Team </a:t>
              </a:r>
            </a:p>
          </p:txBody>
        </p:sp>
        <p:sp>
          <p:nvSpPr>
            <p:cNvPr id="55" name="TextBox 54">
              <a:extLst>
                <a:ext uri="{FF2B5EF4-FFF2-40B4-BE49-F238E27FC236}">
                  <a16:creationId xmlns:a16="http://schemas.microsoft.com/office/drawing/2014/main" id="{43D9EBAB-53F4-4870-BE5C-5CA5BCE21692}"/>
                </a:ext>
              </a:extLst>
            </p:cNvPr>
            <p:cNvSpPr txBox="1"/>
            <p:nvPr/>
          </p:nvSpPr>
          <p:spPr>
            <a:xfrm rot="16200000">
              <a:off x="8054373" y="2750560"/>
              <a:ext cx="1218929" cy="233136"/>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Sify Offsite Teams</a:t>
              </a:r>
            </a:p>
          </p:txBody>
        </p:sp>
        <p:sp>
          <p:nvSpPr>
            <p:cNvPr id="56" name="Rectangle 55">
              <a:extLst>
                <a:ext uri="{FF2B5EF4-FFF2-40B4-BE49-F238E27FC236}">
                  <a16:creationId xmlns:a16="http://schemas.microsoft.com/office/drawing/2014/main" id="{E4C380AB-64E7-474E-BF40-1BB16F4A9B26}"/>
                </a:ext>
              </a:extLst>
            </p:cNvPr>
            <p:cNvSpPr/>
            <p:nvPr/>
          </p:nvSpPr>
          <p:spPr>
            <a:xfrm>
              <a:off x="4357318" y="809755"/>
              <a:ext cx="1831010" cy="1170056"/>
            </a:xfrm>
            <a:prstGeom prst="rect">
              <a:avLst/>
            </a:prstGeom>
            <a:solidFill>
              <a:schemeClr val="accent5">
                <a:lumMod val="20000"/>
                <a:lumOff val="80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IN" sz="1029" dirty="0">
                  <a:solidFill>
                    <a:srgbClr val="485057"/>
                  </a:solidFill>
                  <a:latin typeface="Trebuchet MS"/>
                  <a:ea typeface="Segoe UI Semibold" charset="0"/>
                  <a:cs typeface="Segoe UI Light" charset="0"/>
                </a:rPr>
                <a:t>      MLL</a:t>
              </a:r>
              <a:endParaRPr kumimoji="0" lang="en-IN" sz="1029" b="1" i="0" u="none" strike="noStrike" kern="1200" cap="none" spc="0" normalizeH="0" baseline="0" noProof="0" dirty="0">
                <a:ln>
                  <a:noFill/>
                </a:ln>
                <a:solidFill>
                  <a:srgbClr val="485057"/>
                </a:solidFill>
                <a:effectLst/>
                <a:uLnTx/>
                <a:uFillTx/>
                <a:latin typeface="Trebuchet MS"/>
                <a:ea typeface="Segoe UI Semibold" charset="0"/>
                <a:cs typeface="Segoe UI Semibold" charset="0"/>
              </a:endParaRPr>
            </a:p>
          </p:txBody>
        </p:sp>
        <p:pic>
          <p:nvPicPr>
            <p:cNvPr id="57" name="Graphic 98" descr="Meeting">
              <a:extLst>
                <a:ext uri="{FF2B5EF4-FFF2-40B4-BE49-F238E27FC236}">
                  <a16:creationId xmlns:a16="http://schemas.microsoft.com/office/drawing/2014/main" id="{100A24B2-AE23-4E61-B78C-01496ACCAD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735" y="756385"/>
              <a:ext cx="388732" cy="331446"/>
            </a:xfrm>
            <a:prstGeom prst="rect">
              <a:avLst/>
            </a:prstGeom>
          </p:spPr>
        </p:pic>
        <p:pic>
          <p:nvPicPr>
            <p:cNvPr id="58" name="Graphic 99" descr="Download from cloud">
              <a:extLst>
                <a:ext uri="{FF2B5EF4-FFF2-40B4-BE49-F238E27FC236}">
                  <a16:creationId xmlns:a16="http://schemas.microsoft.com/office/drawing/2014/main" id="{45802FC6-81B4-41C2-94F5-EBEA4F19F6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8111" y="1105756"/>
              <a:ext cx="350114" cy="298519"/>
            </a:xfrm>
            <a:prstGeom prst="rect">
              <a:avLst/>
            </a:prstGeom>
          </p:spPr>
        </p:pic>
        <p:pic>
          <p:nvPicPr>
            <p:cNvPr id="59" name="Graphic 100" descr="Single gear">
              <a:extLst>
                <a:ext uri="{FF2B5EF4-FFF2-40B4-BE49-F238E27FC236}">
                  <a16:creationId xmlns:a16="http://schemas.microsoft.com/office/drawing/2014/main" id="{79CACD4D-77E7-49F6-A1E6-7938BBD402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1520" y="1250459"/>
              <a:ext cx="339281" cy="289283"/>
            </a:xfrm>
            <a:prstGeom prst="rect">
              <a:avLst/>
            </a:prstGeom>
          </p:spPr>
        </p:pic>
        <p:pic>
          <p:nvPicPr>
            <p:cNvPr id="60" name="Graphic 101" descr="Eye">
              <a:extLst>
                <a:ext uri="{FF2B5EF4-FFF2-40B4-BE49-F238E27FC236}">
                  <a16:creationId xmlns:a16="http://schemas.microsoft.com/office/drawing/2014/main" id="{4A507154-EB8C-4DF5-9E21-131B4A715A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5973" y="1352468"/>
              <a:ext cx="339281" cy="289283"/>
            </a:xfrm>
            <a:prstGeom prst="rect">
              <a:avLst/>
            </a:prstGeom>
          </p:spPr>
        </p:pic>
        <p:pic>
          <p:nvPicPr>
            <p:cNvPr id="61" name="Graphic 105" descr="Single gear">
              <a:extLst>
                <a:ext uri="{FF2B5EF4-FFF2-40B4-BE49-F238E27FC236}">
                  <a16:creationId xmlns:a16="http://schemas.microsoft.com/office/drawing/2014/main" id="{148614B9-63C8-46CC-ABD3-11D82924B56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8148" y="1080253"/>
              <a:ext cx="339281" cy="289283"/>
            </a:xfrm>
            <a:prstGeom prst="rect">
              <a:avLst/>
            </a:prstGeom>
          </p:spPr>
        </p:pic>
        <p:pic>
          <p:nvPicPr>
            <p:cNvPr id="62" name="Graphic 106" descr="Eye">
              <a:extLst>
                <a:ext uri="{FF2B5EF4-FFF2-40B4-BE49-F238E27FC236}">
                  <a16:creationId xmlns:a16="http://schemas.microsoft.com/office/drawing/2014/main" id="{EBC7025B-7E4D-45B4-A4B8-59531545E3A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4625" y="1311315"/>
              <a:ext cx="339281" cy="289283"/>
            </a:xfrm>
            <a:prstGeom prst="rect">
              <a:avLst/>
            </a:prstGeom>
          </p:spPr>
        </p:pic>
        <p:sp>
          <p:nvSpPr>
            <p:cNvPr id="63" name="Rectangle 62">
              <a:extLst>
                <a:ext uri="{FF2B5EF4-FFF2-40B4-BE49-F238E27FC236}">
                  <a16:creationId xmlns:a16="http://schemas.microsoft.com/office/drawing/2014/main" id="{03B5D681-C1B4-43F8-8A77-30BD5148A14E}"/>
                </a:ext>
              </a:extLst>
            </p:cNvPr>
            <p:cNvSpPr/>
            <p:nvPr/>
          </p:nvSpPr>
          <p:spPr>
            <a:xfrm>
              <a:off x="4428009" y="1094639"/>
              <a:ext cx="632793" cy="507290"/>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029"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64" name="Rectangle 63">
              <a:extLst>
                <a:ext uri="{FF2B5EF4-FFF2-40B4-BE49-F238E27FC236}">
                  <a16:creationId xmlns:a16="http://schemas.microsoft.com/office/drawing/2014/main" id="{A59E74FC-AACF-4DEB-BF3D-59A947C05410}"/>
                </a:ext>
              </a:extLst>
            </p:cNvPr>
            <p:cNvSpPr/>
            <p:nvPr/>
          </p:nvSpPr>
          <p:spPr>
            <a:xfrm>
              <a:off x="5416448" y="1073858"/>
              <a:ext cx="467667" cy="507290"/>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029"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65" name="Rectangle 64">
              <a:extLst>
                <a:ext uri="{FF2B5EF4-FFF2-40B4-BE49-F238E27FC236}">
                  <a16:creationId xmlns:a16="http://schemas.microsoft.com/office/drawing/2014/main" id="{72C9E32B-491D-4112-B931-238C42FB1D3D}"/>
                </a:ext>
              </a:extLst>
            </p:cNvPr>
            <p:cNvSpPr/>
            <p:nvPr/>
          </p:nvSpPr>
          <p:spPr>
            <a:xfrm>
              <a:off x="4430924" y="1626986"/>
              <a:ext cx="638872" cy="325989"/>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lang="en-IN" sz="600" b="1" dirty="0">
                  <a:solidFill>
                    <a:srgbClr val="485057"/>
                  </a:solidFill>
                  <a:latin typeface="Trebuchet MS"/>
                  <a:ea typeface="Segoe UI Light" charset="0"/>
                  <a:cs typeface="Segoe UI Light" charset="0"/>
                </a:rPr>
                <a:t>Dedicated Infra x86 - COLO</a:t>
              </a:r>
              <a:endParaRPr kumimoji="0" lang="en-IN" sz="600" b="1" i="0" u="none" strike="noStrike" kern="1200" cap="none" spc="0" normalizeH="0" baseline="0" noProof="0" dirty="0">
                <a:ln>
                  <a:noFill/>
                </a:ln>
                <a:solidFill>
                  <a:srgbClr val="485057"/>
                </a:solidFill>
                <a:effectLst/>
                <a:uLnTx/>
                <a:uFillTx/>
                <a:latin typeface="Trebuchet MS"/>
                <a:ea typeface="Segoe UI Light" charset="0"/>
                <a:cs typeface="Segoe UI Light" charset="0"/>
              </a:endParaRPr>
            </a:p>
          </p:txBody>
        </p:sp>
        <p:sp>
          <p:nvSpPr>
            <p:cNvPr id="66" name="Rectangle 65">
              <a:extLst>
                <a:ext uri="{FF2B5EF4-FFF2-40B4-BE49-F238E27FC236}">
                  <a16:creationId xmlns:a16="http://schemas.microsoft.com/office/drawing/2014/main" id="{95E4DB80-6635-4B23-ACB7-F8AC8BFD6480}"/>
                </a:ext>
              </a:extLst>
            </p:cNvPr>
            <p:cNvSpPr/>
            <p:nvPr/>
          </p:nvSpPr>
          <p:spPr>
            <a:xfrm>
              <a:off x="5407194" y="1613876"/>
              <a:ext cx="476922" cy="318320"/>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600" b="1" i="0" u="none" strike="noStrike" kern="1200" cap="none" spc="0" normalizeH="0" baseline="0" noProof="0" dirty="0">
                  <a:ln>
                    <a:noFill/>
                  </a:ln>
                  <a:solidFill>
                    <a:srgbClr val="485057"/>
                  </a:solidFill>
                  <a:effectLst/>
                  <a:uLnTx/>
                  <a:uFillTx/>
                  <a:latin typeface="Trebuchet MS"/>
                  <a:ea typeface="Segoe UI Light" charset="0"/>
                  <a:cs typeface="Segoe UI Light" charset="0"/>
                </a:rPr>
                <a:t>AIX/ AS-400 Env COLO</a:t>
              </a:r>
            </a:p>
          </p:txBody>
        </p:sp>
        <p:sp>
          <p:nvSpPr>
            <p:cNvPr id="67" name="Arrow: Left-Right 130">
              <a:extLst>
                <a:ext uri="{FF2B5EF4-FFF2-40B4-BE49-F238E27FC236}">
                  <a16:creationId xmlns:a16="http://schemas.microsoft.com/office/drawing/2014/main" id="{9E1BE60E-1F0E-4016-BEAD-2073FF2915A5}"/>
                </a:ext>
              </a:extLst>
            </p:cNvPr>
            <p:cNvSpPr/>
            <p:nvPr/>
          </p:nvSpPr>
          <p:spPr>
            <a:xfrm rot="5400000">
              <a:off x="4670973" y="2043355"/>
              <a:ext cx="301598" cy="1842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sp>
          <p:nvSpPr>
            <p:cNvPr id="68" name="TextBox 67">
              <a:extLst>
                <a:ext uri="{FF2B5EF4-FFF2-40B4-BE49-F238E27FC236}">
                  <a16:creationId xmlns:a16="http://schemas.microsoft.com/office/drawing/2014/main" id="{850A97F7-7D0F-404D-80AE-8EAA8D2A5F74}"/>
                </a:ext>
              </a:extLst>
            </p:cNvPr>
            <p:cNvSpPr txBox="1"/>
            <p:nvPr/>
          </p:nvSpPr>
          <p:spPr>
            <a:xfrm>
              <a:off x="4918982" y="2040822"/>
              <a:ext cx="860014" cy="231652"/>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Service Health</a:t>
              </a:r>
            </a:p>
          </p:txBody>
        </p:sp>
        <p:cxnSp>
          <p:nvCxnSpPr>
            <p:cNvPr id="69" name="Straight Arrow Connector 68">
              <a:extLst>
                <a:ext uri="{FF2B5EF4-FFF2-40B4-BE49-F238E27FC236}">
                  <a16:creationId xmlns:a16="http://schemas.microsoft.com/office/drawing/2014/main" id="{E9118176-5D7D-4AE9-9E94-C8ABE2A29EA0}"/>
                </a:ext>
              </a:extLst>
            </p:cNvPr>
            <p:cNvCxnSpPr/>
            <p:nvPr/>
          </p:nvCxnSpPr>
          <p:spPr>
            <a:xfrm>
              <a:off x="1714916" y="1451238"/>
              <a:ext cx="1168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2F7D7AC-EE3B-4C5F-98A8-C348F9757C71}"/>
                </a:ext>
              </a:extLst>
            </p:cNvPr>
            <p:cNvCxnSpPr>
              <a:cxnSpLocks/>
            </p:cNvCxnSpPr>
            <p:nvPr/>
          </p:nvCxnSpPr>
          <p:spPr>
            <a:xfrm>
              <a:off x="1714917" y="1657651"/>
              <a:ext cx="9022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DFB3367-A70D-4C6D-B146-240EE9D804CB}"/>
                </a:ext>
              </a:extLst>
            </p:cNvPr>
            <p:cNvCxnSpPr>
              <a:cxnSpLocks/>
            </p:cNvCxnSpPr>
            <p:nvPr/>
          </p:nvCxnSpPr>
          <p:spPr>
            <a:xfrm>
              <a:off x="1714917" y="1889458"/>
              <a:ext cx="609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133">
              <a:extLst>
                <a:ext uri="{FF2B5EF4-FFF2-40B4-BE49-F238E27FC236}">
                  <a16:creationId xmlns:a16="http://schemas.microsoft.com/office/drawing/2014/main" id="{312A98C9-562C-4A8D-BF55-C04DA79828DE}"/>
                </a:ext>
              </a:extLst>
            </p:cNvPr>
            <p:cNvSpPr/>
            <p:nvPr/>
          </p:nvSpPr>
          <p:spPr>
            <a:xfrm rot="16200000">
              <a:off x="3035793" y="1157895"/>
              <a:ext cx="852371" cy="226623"/>
            </a:xfrm>
            <a:prstGeom prst="roundRect">
              <a:avLst/>
            </a:prstGeom>
            <a:solidFill>
              <a:schemeClr val="accent5">
                <a:lumMod val="60000"/>
                <a:lumOff val="40000"/>
              </a:schemeClr>
            </a:solidFill>
            <a:ln w="952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Self Service Portal</a:t>
              </a:r>
            </a:p>
          </p:txBody>
        </p:sp>
        <p:sp>
          <p:nvSpPr>
            <p:cNvPr id="73" name="Arrow: Left-Right 134">
              <a:extLst>
                <a:ext uri="{FF2B5EF4-FFF2-40B4-BE49-F238E27FC236}">
                  <a16:creationId xmlns:a16="http://schemas.microsoft.com/office/drawing/2014/main" id="{5EFB4BED-2F98-43B1-9CF1-3545F9DBF8A8}"/>
                </a:ext>
              </a:extLst>
            </p:cNvPr>
            <p:cNvSpPr/>
            <p:nvPr/>
          </p:nvSpPr>
          <p:spPr>
            <a:xfrm rot="5400000">
              <a:off x="5704596" y="2048212"/>
              <a:ext cx="301598" cy="1842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324"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cxnSp>
          <p:nvCxnSpPr>
            <p:cNvPr id="74" name="Straight Arrow Connector 73">
              <a:extLst>
                <a:ext uri="{FF2B5EF4-FFF2-40B4-BE49-F238E27FC236}">
                  <a16:creationId xmlns:a16="http://schemas.microsoft.com/office/drawing/2014/main" id="{86165BB0-7396-4EF6-A777-1BC9C0551486}"/>
                </a:ext>
              </a:extLst>
            </p:cNvPr>
            <p:cNvCxnSpPr>
              <a:cxnSpLocks/>
            </p:cNvCxnSpPr>
            <p:nvPr/>
          </p:nvCxnSpPr>
          <p:spPr>
            <a:xfrm>
              <a:off x="1725172" y="1103532"/>
              <a:ext cx="16234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136">
              <a:extLst>
                <a:ext uri="{FF2B5EF4-FFF2-40B4-BE49-F238E27FC236}">
                  <a16:creationId xmlns:a16="http://schemas.microsoft.com/office/drawing/2014/main" id="{9D60FE64-B3DE-408A-93FF-75593D66C6AB}"/>
                </a:ext>
              </a:extLst>
            </p:cNvPr>
            <p:cNvSpPr/>
            <p:nvPr/>
          </p:nvSpPr>
          <p:spPr>
            <a:xfrm>
              <a:off x="3597107" y="845022"/>
              <a:ext cx="755436" cy="205382"/>
            </a:xfrm>
            <a:prstGeom prst="roundRect">
              <a:avLst/>
            </a:prstGeom>
            <a:solidFill>
              <a:schemeClr val="accent5">
                <a:lumMod val="60000"/>
                <a:lumOff val="40000"/>
              </a:schemeClr>
            </a:solidFill>
            <a:ln w="952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Service Catalogue</a:t>
              </a:r>
            </a:p>
          </p:txBody>
        </p:sp>
        <p:sp>
          <p:nvSpPr>
            <p:cNvPr id="76" name="Rectangle: Rounded Corners 137">
              <a:extLst>
                <a:ext uri="{FF2B5EF4-FFF2-40B4-BE49-F238E27FC236}">
                  <a16:creationId xmlns:a16="http://schemas.microsoft.com/office/drawing/2014/main" id="{2A9863F8-D777-4C4B-82C1-50E2A4925E01}"/>
                </a:ext>
              </a:extLst>
            </p:cNvPr>
            <p:cNvSpPr/>
            <p:nvPr/>
          </p:nvSpPr>
          <p:spPr>
            <a:xfrm rot="16200000">
              <a:off x="4288889" y="3483721"/>
              <a:ext cx="2224596" cy="157821"/>
            </a:xfrm>
            <a:prstGeom prst="roundRect">
              <a:avLst/>
            </a:prstGeom>
            <a:ln w="3175">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Monitoring &amp; Management Tools</a:t>
              </a:r>
            </a:p>
          </p:txBody>
        </p:sp>
        <p:sp>
          <p:nvSpPr>
            <p:cNvPr id="77" name="Rectangle: Rounded Corners 138">
              <a:extLst>
                <a:ext uri="{FF2B5EF4-FFF2-40B4-BE49-F238E27FC236}">
                  <a16:creationId xmlns:a16="http://schemas.microsoft.com/office/drawing/2014/main" id="{18B33D49-2C28-4CE0-961B-544063D8326C}"/>
                </a:ext>
              </a:extLst>
            </p:cNvPr>
            <p:cNvSpPr/>
            <p:nvPr/>
          </p:nvSpPr>
          <p:spPr>
            <a:xfrm>
              <a:off x="3595406" y="1117724"/>
              <a:ext cx="755436" cy="205382"/>
            </a:xfrm>
            <a:prstGeom prst="roundRect">
              <a:avLst/>
            </a:prstGeom>
            <a:solidFill>
              <a:schemeClr val="accent5">
                <a:lumMod val="60000"/>
                <a:lumOff val="40000"/>
              </a:schemeClr>
            </a:solidFill>
            <a:ln w="952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Reporting</a:t>
              </a:r>
            </a:p>
          </p:txBody>
        </p:sp>
        <p:sp>
          <p:nvSpPr>
            <p:cNvPr id="78" name="Rectangle: Rounded Corners 139">
              <a:extLst>
                <a:ext uri="{FF2B5EF4-FFF2-40B4-BE49-F238E27FC236}">
                  <a16:creationId xmlns:a16="http://schemas.microsoft.com/office/drawing/2014/main" id="{EC64CC46-6847-4993-B404-5029CC254177}"/>
                </a:ext>
              </a:extLst>
            </p:cNvPr>
            <p:cNvSpPr/>
            <p:nvPr/>
          </p:nvSpPr>
          <p:spPr>
            <a:xfrm>
              <a:off x="3601342" y="1397251"/>
              <a:ext cx="755436" cy="205382"/>
            </a:xfrm>
            <a:prstGeom prst="roundRect">
              <a:avLst/>
            </a:prstGeom>
            <a:solidFill>
              <a:schemeClr val="accent5">
                <a:lumMod val="60000"/>
                <a:lumOff val="40000"/>
              </a:schemeClr>
            </a:solidFill>
            <a:ln w="952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Ticketing</a:t>
              </a:r>
            </a:p>
          </p:txBody>
        </p:sp>
        <p:sp>
          <p:nvSpPr>
            <p:cNvPr id="79" name="Rectangle 78">
              <a:extLst>
                <a:ext uri="{FF2B5EF4-FFF2-40B4-BE49-F238E27FC236}">
                  <a16:creationId xmlns:a16="http://schemas.microsoft.com/office/drawing/2014/main" id="{51DC421E-C97C-4EC2-878F-36146E0DF85D}"/>
                </a:ext>
              </a:extLst>
            </p:cNvPr>
            <p:cNvSpPr/>
            <p:nvPr/>
          </p:nvSpPr>
          <p:spPr>
            <a:xfrm>
              <a:off x="6901346" y="722132"/>
              <a:ext cx="1528285" cy="133471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a:ea typeface="Segoe UI Light" charset="0"/>
                  <a:cs typeface="Segoe UI Light" charset="0"/>
                </a:rPr>
                <a:t>        </a:t>
              </a:r>
              <a:r>
                <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rPr>
                <a:t>O&amp;M Pillars</a:t>
              </a: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pic>
          <p:nvPicPr>
            <p:cNvPr id="80" name="Graphic 57" descr="Team">
              <a:extLst>
                <a:ext uri="{FF2B5EF4-FFF2-40B4-BE49-F238E27FC236}">
                  <a16:creationId xmlns:a16="http://schemas.microsoft.com/office/drawing/2014/main" id="{B192CC24-B43B-4F0E-9F98-6655760E44A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17635" y="1652268"/>
              <a:ext cx="320998" cy="301429"/>
            </a:xfrm>
            <a:prstGeom prst="rect">
              <a:avLst/>
            </a:prstGeom>
          </p:spPr>
        </p:pic>
        <p:sp>
          <p:nvSpPr>
            <p:cNvPr id="81" name="TextBox 80">
              <a:extLst>
                <a:ext uri="{FF2B5EF4-FFF2-40B4-BE49-F238E27FC236}">
                  <a16:creationId xmlns:a16="http://schemas.microsoft.com/office/drawing/2014/main" id="{A5211F42-50AC-48BC-9CB0-13D63425E97D}"/>
                </a:ext>
              </a:extLst>
            </p:cNvPr>
            <p:cNvSpPr txBox="1"/>
            <p:nvPr/>
          </p:nvSpPr>
          <p:spPr>
            <a:xfrm>
              <a:off x="7563107" y="1666909"/>
              <a:ext cx="539452" cy="248198"/>
            </a:xfrm>
            <a:prstGeom prst="rect">
              <a:avLst/>
            </a:prstGeom>
            <a:noFill/>
          </p:spPr>
          <p:txBody>
            <a:bodyPr wrap="none" rtlCol="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prstClr val="white"/>
                  </a:solidFill>
                  <a:effectLst/>
                  <a:uLnTx/>
                  <a:uFillTx/>
                  <a:latin typeface="Trebuchet MS"/>
                  <a:ea typeface="Segoe UI Light" charset="0"/>
                  <a:cs typeface="Segoe UI Light" charset="0"/>
                </a:rPr>
                <a:t>People</a:t>
              </a:r>
              <a:endParaRPr kumimoji="0" lang="en-IN" sz="1100" b="0" i="0" u="none" strike="noStrike" kern="1200" cap="none" spc="0" normalizeH="0" baseline="0" noProof="0" dirty="0">
                <a:ln>
                  <a:noFill/>
                </a:ln>
                <a:solidFill>
                  <a:prstClr val="white"/>
                </a:solidFill>
                <a:effectLst/>
                <a:uLnTx/>
                <a:uFillTx/>
                <a:latin typeface="Trebuchet MS"/>
                <a:ea typeface="Segoe UI Light" charset="0"/>
                <a:cs typeface="Segoe UI Light" charset="0"/>
              </a:endParaRPr>
            </a:p>
          </p:txBody>
        </p:sp>
        <p:pic>
          <p:nvPicPr>
            <p:cNvPr id="82" name="Graphic 143" descr="Gears">
              <a:extLst>
                <a:ext uri="{FF2B5EF4-FFF2-40B4-BE49-F238E27FC236}">
                  <a16:creationId xmlns:a16="http://schemas.microsoft.com/office/drawing/2014/main" id="{419B0F9E-4429-4311-8CCD-E74140BA994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44895" y="1385872"/>
              <a:ext cx="248198" cy="248198"/>
            </a:xfrm>
            <a:prstGeom prst="rect">
              <a:avLst/>
            </a:prstGeom>
          </p:spPr>
        </p:pic>
        <p:sp>
          <p:nvSpPr>
            <p:cNvPr id="83" name="TextBox 82">
              <a:extLst>
                <a:ext uri="{FF2B5EF4-FFF2-40B4-BE49-F238E27FC236}">
                  <a16:creationId xmlns:a16="http://schemas.microsoft.com/office/drawing/2014/main" id="{863FC476-966D-4E7B-98C2-A48DB50977C7}"/>
                </a:ext>
              </a:extLst>
            </p:cNvPr>
            <p:cNvSpPr txBox="1"/>
            <p:nvPr/>
          </p:nvSpPr>
          <p:spPr>
            <a:xfrm>
              <a:off x="7563107" y="1368400"/>
              <a:ext cx="575070" cy="248198"/>
            </a:xfrm>
            <a:prstGeom prst="rect">
              <a:avLst/>
            </a:prstGeom>
            <a:noFill/>
          </p:spPr>
          <p:txBody>
            <a:bodyPr wrap="none" rtlCol="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prstClr val="white"/>
                  </a:solidFill>
                  <a:effectLst/>
                  <a:uLnTx/>
                  <a:uFillTx/>
                  <a:latin typeface="Trebuchet MS"/>
                  <a:ea typeface="Segoe UI Light" charset="0"/>
                  <a:cs typeface="Segoe UI Light" charset="0"/>
                </a:rPr>
                <a:t>Process</a:t>
              </a:r>
            </a:p>
          </p:txBody>
        </p:sp>
        <p:pic>
          <p:nvPicPr>
            <p:cNvPr id="84" name="Graphic 146" descr="Tools">
              <a:extLst>
                <a:ext uri="{FF2B5EF4-FFF2-40B4-BE49-F238E27FC236}">
                  <a16:creationId xmlns:a16="http://schemas.microsoft.com/office/drawing/2014/main" id="{830F479C-756C-4958-9789-C4F7EA9C528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66242" y="1125649"/>
              <a:ext cx="209912" cy="209912"/>
            </a:xfrm>
            <a:prstGeom prst="rect">
              <a:avLst/>
            </a:prstGeom>
          </p:spPr>
        </p:pic>
        <p:sp>
          <p:nvSpPr>
            <p:cNvPr id="85" name="TextBox 84">
              <a:extLst>
                <a:ext uri="{FF2B5EF4-FFF2-40B4-BE49-F238E27FC236}">
                  <a16:creationId xmlns:a16="http://schemas.microsoft.com/office/drawing/2014/main" id="{76A9C45D-A6A6-4099-9AB8-80EBA2EA9FB9}"/>
                </a:ext>
              </a:extLst>
            </p:cNvPr>
            <p:cNvSpPr txBox="1"/>
            <p:nvPr/>
          </p:nvSpPr>
          <p:spPr>
            <a:xfrm>
              <a:off x="7563107" y="1104597"/>
              <a:ext cx="461739" cy="248198"/>
            </a:xfrm>
            <a:prstGeom prst="rect">
              <a:avLst/>
            </a:prstGeom>
            <a:noFill/>
          </p:spPr>
          <p:txBody>
            <a:bodyPr wrap="none" rtlCol="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prstClr val="white"/>
                  </a:solidFill>
                  <a:effectLst/>
                  <a:uLnTx/>
                  <a:uFillTx/>
                  <a:latin typeface="Trebuchet MS"/>
                  <a:ea typeface="Segoe UI Light" charset="0"/>
                  <a:cs typeface="Segoe UI Light" charset="0"/>
                </a:rPr>
                <a:t>Tools</a:t>
              </a:r>
            </a:p>
          </p:txBody>
        </p:sp>
        <p:sp>
          <p:nvSpPr>
            <p:cNvPr id="86" name="Rectangle 85">
              <a:extLst>
                <a:ext uri="{FF2B5EF4-FFF2-40B4-BE49-F238E27FC236}">
                  <a16:creationId xmlns:a16="http://schemas.microsoft.com/office/drawing/2014/main" id="{7DF4724C-2DDC-45DA-9AEA-71E797A8069A}"/>
                </a:ext>
              </a:extLst>
            </p:cNvPr>
            <p:cNvSpPr/>
            <p:nvPr/>
          </p:nvSpPr>
          <p:spPr>
            <a:xfrm>
              <a:off x="7091403" y="4284809"/>
              <a:ext cx="1215188" cy="186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Auditors</a:t>
              </a:r>
            </a:p>
          </p:txBody>
        </p:sp>
      </p:grpSp>
      <p:sp>
        <p:nvSpPr>
          <p:cNvPr id="3" name="TextBox 2">
            <a:extLst>
              <a:ext uri="{FF2B5EF4-FFF2-40B4-BE49-F238E27FC236}">
                <a16:creationId xmlns:a16="http://schemas.microsoft.com/office/drawing/2014/main" id="{AC571C1B-B003-47C1-86F1-61F494A74A06}"/>
              </a:ext>
            </a:extLst>
          </p:cNvPr>
          <p:cNvSpPr txBox="1"/>
          <p:nvPr/>
        </p:nvSpPr>
        <p:spPr>
          <a:xfrm>
            <a:off x="531335" y="1731956"/>
            <a:ext cx="1125601" cy="276999"/>
          </a:xfrm>
          <a:prstGeom prst="rect">
            <a:avLst/>
          </a:prstGeom>
          <a:noFill/>
        </p:spPr>
        <p:txBody>
          <a:bodyPr wrap="square" rtlCol="0">
            <a:spAutoFit/>
          </a:bodyPr>
          <a:lstStyle/>
          <a:p>
            <a:pPr algn="ctr"/>
            <a:r>
              <a:rPr lang="en-IN" sz="1200" dirty="0">
                <a:solidFill>
                  <a:prstClr val="black"/>
                </a:solidFill>
                <a:latin typeface="Trebuchet MS"/>
                <a:ea typeface="Segoe UI Light" charset="0"/>
                <a:cs typeface="Segoe UI Light" charset="0"/>
              </a:rPr>
              <a:t>MLL</a:t>
            </a:r>
            <a:r>
              <a:rPr kumimoji="0" lang="en-IN" sz="1200" b="0" i="0" u="none" strike="noStrike" kern="1200" cap="none" spc="0" normalizeH="0" baseline="0" noProof="0" dirty="0">
                <a:ln>
                  <a:noFill/>
                </a:ln>
                <a:solidFill>
                  <a:prstClr val="black"/>
                </a:solidFill>
                <a:effectLst/>
                <a:uLnTx/>
                <a:uFillTx/>
                <a:latin typeface="Trebuchet MS"/>
                <a:ea typeface="Segoe UI Light" charset="0"/>
                <a:cs typeface="Segoe UI Light" charset="0"/>
              </a:rPr>
              <a:t> IT Group</a:t>
            </a:r>
          </a:p>
        </p:txBody>
      </p:sp>
    </p:spTree>
    <p:extLst>
      <p:ext uri="{BB962C8B-B14F-4D97-AF65-F5344CB8AC3E}">
        <p14:creationId xmlns:p14="http://schemas.microsoft.com/office/powerpoint/2010/main" val="161730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01DF2-EAE3-49EC-9B9F-7C2FF8ACD828}"/>
              </a:ext>
            </a:extLst>
          </p:cNvPr>
          <p:cNvPicPr>
            <a:picLocks noChangeAspect="1"/>
          </p:cNvPicPr>
          <p:nvPr/>
        </p:nvPicPr>
        <p:blipFill>
          <a:blip r:embed="rId3"/>
          <a:stretch>
            <a:fillRect/>
          </a:stretch>
        </p:blipFill>
        <p:spPr>
          <a:xfrm>
            <a:off x="323850" y="987425"/>
            <a:ext cx="8496300" cy="3749966"/>
          </a:xfrm>
          <a:prstGeom prst="rect">
            <a:avLst/>
          </a:prstGeom>
        </p:spPr>
      </p:pic>
      <p:sp>
        <p:nvSpPr>
          <p:cNvPr id="6" name="Title 5">
            <a:extLst>
              <a:ext uri="{FF2B5EF4-FFF2-40B4-BE49-F238E27FC236}">
                <a16:creationId xmlns:a16="http://schemas.microsoft.com/office/drawing/2014/main" id="{813A6944-8657-422E-9599-946798E518FA}"/>
              </a:ext>
            </a:extLst>
          </p:cNvPr>
          <p:cNvSpPr>
            <a:spLocks noGrp="1"/>
          </p:cNvSpPr>
          <p:nvPr>
            <p:ph type="title"/>
          </p:nvPr>
        </p:nvSpPr>
        <p:spPr>
          <a:xfrm>
            <a:off x="324000" y="257731"/>
            <a:ext cx="7537450" cy="369332"/>
          </a:xfrm>
        </p:spPr>
        <p:txBody>
          <a:bodyPr/>
          <a:lstStyle/>
          <a:p>
            <a:r>
              <a:rPr lang="en-GB" altLang="en-US" noProof="0" dirty="0"/>
              <a:t>Service dashboards</a:t>
            </a:r>
            <a:endParaRPr lang="en-IN" dirty="0"/>
          </a:p>
        </p:txBody>
      </p:sp>
    </p:spTree>
    <p:extLst>
      <p:ext uri="{BB962C8B-B14F-4D97-AF65-F5344CB8AC3E}">
        <p14:creationId xmlns:p14="http://schemas.microsoft.com/office/powerpoint/2010/main" val="415623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  </a:t>
            </a:r>
          </a:p>
        </p:txBody>
      </p:sp>
      <p:grpSp>
        <p:nvGrpSpPr>
          <p:cNvPr id="4" name="Group 3">
            <a:extLst>
              <a:ext uri="{FF2B5EF4-FFF2-40B4-BE49-F238E27FC236}">
                <a16:creationId xmlns:a16="http://schemas.microsoft.com/office/drawing/2014/main" id="{627780F3-8B65-48F3-8CCC-CBDB6B53FB8B}"/>
              </a:ext>
            </a:extLst>
          </p:cNvPr>
          <p:cNvGrpSpPr/>
          <p:nvPr/>
        </p:nvGrpSpPr>
        <p:grpSpPr>
          <a:xfrm>
            <a:off x="323999" y="987426"/>
            <a:ext cx="8496443" cy="3744912"/>
            <a:chOff x="323999" y="987426"/>
            <a:chExt cx="8496443" cy="3744912"/>
          </a:xfrm>
        </p:grpSpPr>
        <p:sp>
          <p:nvSpPr>
            <p:cNvPr id="5" name="Rectangle 4">
              <a:extLst>
                <a:ext uri="{FF2B5EF4-FFF2-40B4-BE49-F238E27FC236}">
                  <a16:creationId xmlns:a16="http://schemas.microsoft.com/office/drawing/2014/main" id="{B25C24FA-3A28-4312-B70E-8A982601DB5F}"/>
                </a:ext>
              </a:extLst>
            </p:cNvPr>
            <p:cNvSpPr/>
            <p:nvPr/>
          </p:nvSpPr>
          <p:spPr>
            <a:xfrm>
              <a:off x="323999" y="987426"/>
              <a:ext cx="8496443" cy="3744912"/>
            </a:xfrm>
            <a:prstGeom prst="rect">
              <a:avLst/>
            </a:prstGeom>
            <a:ln w="12700"/>
          </p:spPr>
        </p:sp>
        <p:sp>
          <p:nvSpPr>
            <p:cNvPr id="6" name="Straight Connector 5">
              <a:extLst>
                <a:ext uri="{FF2B5EF4-FFF2-40B4-BE49-F238E27FC236}">
                  <a16:creationId xmlns:a16="http://schemas.microsoft.com/office/drawing/2014/main" id="{1CE00895-8147-40C1-86DC-9E556AFDBB13}"/>
                </a:ext>
              </a:extLst>
            </p:cNvPr>
            <p:cNvSpPr/>
            <p:nvPr/>
          </p:nvSpPr>
          <p:spPr>
            <a:xfrm>
              <a:off x="323999" y="987883"/>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7" name="Freeform: Shape 6">
              <a:extLst>
                <a:ext uri="{FF2B5EF4-FFF2-40B4-BE49-F238E27FC236}">
                  <a16:creationId xmlns:a16="http://schemas.microsoft.com/office/drawing/2014/main" id="{215E5DAB-51E2-4416-976E-818137D65D71}"/>
                </a:ext>
              </a:extLst>
            </p:cNvPr>
            <p:cNvSpPr/>
            <p:nvPr/>
          </p:nvSpPr>
          <p:spPr>
            <a:xfrm>
              <a:off x="323999" y="987883"/>
              <a:ext cx="8496443" cy="748799"/>
            </a:xfrm>
            <a:custGeom>
              <a:avLst/>
              <a:gdLst>
                <a:gd name="connsiteX0" fmla="*/ 0 w 8496443"/>
                <a:gd name="connsiteY0" fmla="*/ 0 h 748799"/>
                <a:gd name="connsiteX1" fmla="*/ 8496443 w 8496443"/>
                <a:gd name="connsiteY1" fmla="*/ 0 h 748799"/>
                <a:gd name="connsiteX2" fmla="*/ 8496443 w 8496443"/>
                <a:gd name="connsiteY2" fmla="*/ 748799 h 748799"/>
                <a:gd name="connsiteX3" fmla="*/ 0 w 8496443"/>
                <a:gd name="connsiteY3" fmla="*/ 748799 h 748799"/>
                <a:gd name="connsiteX4" fmla="*/ 0 w 8496443"/>
                <a:gd name="connsiteY4" fmla="*/ 0 h 74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748799">
                  <a:moveTo>
                    <a:pt x="0" y="0"/>
                  </a:moveTo>
                  <a:lnTo>
                    <a:pt x="8496443" y="0"/>
                  </a:lnTo>
                  <a:lnTo>
                    <a:pt x="8496443" y="748799"/>
                  </a:lnTo>
                  <a:lnTo>
                    <a:pt x="0" y="7487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a:solidFill>
                    <a:schemeClr val="accent1"/>
                  </a:solidFill>
                </a:rPr>
                <a:t>Requirement Summary</a:t>
              </a:r>
            </a:p>
          </p:txBody>
        </p:sp>
        <p:sp>
          <p:nvSpPr>
            <p:cNvPr id="8" name="Straight Connector 7">
              <a:extLst>
                <a:ext uri="{FF2B5EF4-FFF2-40B4-BE49-F238E27FC236}">
                  <a16:creationId xmlns:a16="http://schemas.microsoft.com/office/drawing/2014/main" id="{E4E027F8-2731-44E7-BEB9-FBF112FC1915}"/>
                </a:ext>
              </a:extLst>
            </p:cNvPr>
            <p:cNvSpPr/>
            <p:nvPr/>
          </p:nvSpPr>
          <p:spPr>
            <a:xfrm>
              <a:off x="323999" y="1736682"/>
              <a:ext cx="8496443" cy="0"/>
            </a:xfrm>
            <a:prstGeom prst="line">
              <a:avLst/>
            </a:prstGeom>
          </p:spPr>
          <p:style>
            <a:lnRef idx="1">
              <a:schemeClr val="accent4">
                <a:hueOff val="-1116192"/>
                <a:satOff val="6725"/>
                <a:lumOff val="539"/>
                <a:alphaOff val="0"/>
              </a:schemeClr>
            </a:lnRef>
            <a:fillRef idx="2">
              <a:schemeClr val="accent4">
                <a:hueOff val="-1116192"/>
                <a:satOff val="6725"/>
                <a:lumOff val="539"/>
                <a:alphaOff val="0"/>
              </a:schemeClr>
            </a:fillRef>
            <a:effectRef idx="1">
              <a:schemeClr val="accent4">
                <a:hueOff val="-1116192"/>
                <a:satOff val="6725"/>
                <a:lumOff val="539"/>
                <a:alphaOff val="0"/>
              </a:schemeClr>
            </a:effectRef>
            <a:fontRef idx="minor">
              <a:schemeClr val="dk1"/>
            </a:fontRef>
          </p:style>
        </p:sp>
        <p:sp>
          <p:nvSpPr>
            <p:cNvPr id="9" name="Freeform: Shape 8">
              <a:extLst>
                <a:ext uri="{FF2B5EF4-FFF2-40B4-BE49-F238E27FC236}">
                  <a16:creationId xmlns:a16="http://schemas.microsoft.com/office/drawing/2014/main" id="{EDC504A9-C2B3-4754-BD66-DE33EDD3FA78}"/>
                </a:ext>
              </a:extLst>
            </p:cNvPr>
            <p:cNvSpPr/>
            <p:nvPr/>
          </p:nvSpPr>
          <p:spPr>
            <a:xfrm>
              <a:off x="323999" y="1736682"/>
              <a:ext cx="8496443" cy="748799"/>
            </a:xfrm>
            <a:custGeom>
              <a:avLst/>
              <a:gdLst>
                <a:gd name="connsiteX0" fmla="*/ 0 w 8496443"/>
                <a:gd name="connsiteY0" fmla="*/ 0 h 748799"/>
                <a:gd name="connsiteX1" fmla="*/ 8496443 w 8496443"/>
                <a:gd name="connsiteY1" fmla="*/ 0 h 748799"/>
                <a:gd name="connsiteX2" fmla="*/ 8496443 w 8496443"/>
                <a:gd name="connsiteY2" fmla="*/ 748799 h 748799"/>
                <a:gd name="connsiteX3" fmla="*/ 0 w 8496443"/>
                <a:gd name="connsiteY3" fmla="*/ 748799 h 748799"/>
                <a:gd name="connsiteX4" fmla="*/ 0 w 8496443"/>
                <a:gd name="connsiteY4" fmla="*/ 0 h 74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748799">
                  <a:moveTo>
                    <a:pt x="0" y="0"/>
                  </a:moveTo>
                  <a:lnTo>
                    <a:pt x="8496443" y="0"/>
                  </a:lnTo>
                  <a:lnTo>
                    <a:pt x="8496443" y="748799"/>
                  </a:lnTo>
                  <a:lnTo>
                    <a:pt x="0" y="7487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a:solidFill>
                    <a:schemeClr val="accent1"/>
                  </a:solidFill>
                </a:rPr>
                <a:t>Cloud Consolidation Business CASE</a:t>
              </a:r>
            </a:p>
          </p:txBody>
        </p:sp>
        <p:sp>
          <p:nvSpPr>
            <p:cNvPr id="10" name="Straight Connector 9">
              <a:extLst>
                <a:ext uri="{FF2B5EF4-FFF2-40B4-BE49-F238E27FC236}">
                  <a16:creationId xmlns:a16="http://schemas.microsoft.com/office/drawing/2014/main" id="{C427568E-DDE7-421B-97EA-E78F4EC1008E}"/>
                </a:ext>
              </a:extLst>
            </p:cNvPr>
            <p:cNvSpPr/>
            <p:nvPr/>
          </p:nvSpPr>
          <p:spPr>
            <a:xfrm>
              <a:off x="323999" y="2485482"/>
              <a:ext cx="8496443" cy="0"/>
            </a:xfrm>
            <a:prstGeom prst="line">
              <a:avLst/>
            </a:prstGeom>
          </p:spPr>
          <p:style>
            <a:lnRef idx="1">
              <a:schemeClr val="accent4">
                <a:hueOff val="-2232385"/>
                <a:satOff val="13449"/>
                <a:lumOff val="1078"/>
                <a:alphaOff val="0"/>
              </a:schemeClr>
            </a:lnRef>
            <a:fillRef idx="2">
              <a:schemeClr val="accent4">
                <a:hueOff val="-2232385"/>
                <a:satOff val="13449"/>
                <a:lumOff val="1078"/>
                <a:alphaOff val="0"/>
              </a:schemeClr>
            </a:fillRef>
            <a:effectRef idx="1">
              <a:schemeClr val="accent4">
                <a:hueOff val="-2232385"/>
                <a:satOff val="13449"/>
                <a:lumOff val="1078"/>
                <a:alphaOff val="0"/>
              </a:schemeClr>
            </a:effectRef>
            <a:fontRef idx="minor">
              <a:schemeClr val="dk1"/>
            </a:fontRef>
          </p:style>
        </p:sp>
        <p:sp>
          <p:nvSpPr>
            <p:cNvPr id="11" name="Freeform: Shape 10">
              <a:extLst>
                <a:ext uri="{FF2B5EF4-FFF2-40B4-BE49-F238E27FC236}">
                  <a16:creationId xmlns:a16="http://schemas.microsoft.com/office/drawing/2014/main" id="{81B54DE8-AB67-4732-B8CB-F17C700E409A}"/>
                </a:ext>
              </a:extLst>
            </p:cNvPr>
            <p:cNvSpPr/>
            <p:nvPr/>
          </p:nvSpPr>
          <p:spPr>
            <a:xfrm>
              <a:off x="323999" y="2485482"/>
              <a:ext cx="8496443" cy="748799"/>
            </a:xfrm>
            <a:custGeom>
              <a:avLst/>
              <a:gdLst>
                <a:gd name="connsiteX0" fmla="*/ 0 w 8496443"/>
                <a:gd name="connsiteY0" fmla="*/ 0 h 748799"/>
                <a:gd name="connsiteX1" fmla="*/ 8496443 w 8496443"/>
                <a:gd name="connsiteY1" fmla="*/ 0 h 748799"/>
                <a:gd name="connsiteX2" fmla="*/ 8496443 w 8496443"/>
                <a:gd name="connsiteY2" fmla="*/ 748799 h 748799"/>
                <a:gd name="connsiteX3" fmla="*/ 0 w 8496443"/>
                <a:gd name="connsiteY3" fmla="*/ 748799 h 748799"/>
                <a:gd name="connsiteX4" fmla="*/ 0 w 8496443"/>
                <a:gd name="connsiteY4" fmla="*/ 0 h 74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748799">
                  <a:moveTo>
                    <a:pt x="0" y="0"/>
                  </a:moveTo>
                  <a:lnTo>
                    <a:pt x="8496443" y="0"/>
                  </a:lnTo>
                  <a:lnTo>
                    <a:pt x="8496443" y="748799"/>
                  </a:lnTo>
                  <a:lnTo>
                    <a:pt x="0" y="7487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dirty="0">
                  <a:solidFill>
                    <a:schemeClr val="accent1"/>
                  </a:solidFill>
                </a:rPr>
                <a:t>Security Requirement</a:t>
              </a:r>
            </a:p>
          </p:txBody>
        </p:sp>
        <p:sp>
          <p:nvSpPr>
            <p:cNvPr id="12" name="Straight Connector 11">
              <a:extLst>
                <a:ext uri="{FF2B5EF4-FFF2-40B4-BE49-F238E27FC236}">
                  <a16:creationId xmlns:a16="http://schemas.microsoft.com/office/drawing/2014/main" id="{C7F59D28-57DC-442C-BD81-8F7C4CFDA95A}"/>
                </a:ext>
              </a:extLst>
            </p:cNvPr>
            <p:cNvSpPr/>
            <p:nvPr/>
          </p:nvSpPr>
          <p:spPr>
            <a:xfrm>
              <a:off x="323999" y="3234281"/>
              <a:ext cx="8496443" cy="0"/>
            </a:xfrm>
            <a:prstGeom prst="line">
              <a:avLst/>
            </a:prstGeom>
          </p:spPr>
          <p:style>
            <a:lnRef idx="1">
              <a:schemeClr val="accent4">
                <a:hueOff val="-3348577"/>
                <a:satOff val="20174"/>
                <a:lumOff val="1617"/>
                <a:alphaOff val="0"/>
              </a:schemeClr>
            </a:lnRef>
            <a:fillRef idx="2">
              <a:schemeClr val="accent4">
                <a:hueOff val="-3348577"/>
                <a:satOff val="20174"/>
                <a:lumOff val="1617"/>
                <a:alphaOff val="0"/>
              </a:schemeClr>
            </a:fillRef>
            <a:effectRef idx="1">
              <a:schemeClr val="accent4">
                <a:hueOff val="-3348577"/>
                <a:satOff val="20174"/>
                <a:lumOff val="1617"/>
                <a:alphaOff val="0"/>
              </a:schemeClr>
            </a:effectRef>
            <a:fontRef idx="minor">
              <a:schemeClr val="dk1"/>
            </a:fontRef>
          </p:style>
        </p:sp>
        <p:sp>
          <p:nvSpPr>
            <p:cNvPr id="13" name="Freeform: Shape 12">
              <a:extLst>
                <a:ext uri="{FF2B5EF4-FFF2-40B4-BE49-F238E27FC236}">
                  <a16:creationId xmlns:a16="http://schemas.microsoft.com/office/drawing/2014/main" id="{C6D2570F-F784-41BA-90DC-0C0C2EE2AC74}"/>
                </a:ext>
              </a:extLst>
            </p:cNvPr>
            <p:cNvSpPr/>
            <p:nvPr/>
          </p:nvSpPr>
          <p:spPr>
            <a:xfrm>
              <a:off x="323999" y="3234281"/>
              <a:ext cx="8496443" cy="748799"/>
            </a:xfrm>
            <a:custGeom>
              <a:avLst/>
              <a:gdLst>
                <a:gd name="connsiteX0" fmla="*/ 0 w 8496443"/>
                <a:gd name="connsiteY0" fmla="*/ 0 h 748799"/>
                <a:gd name="connsiteX1" fmla="*/ 8496443 w 8496443"/>
                <a:gd name="connsiteY1" fmla="*/ 0 h 748799"/>
                <a:gd name="connsiteX2" fmla="*/ 8496443 w 8496443"/>
                <a:gd name="connsiteY2" fmla="*/ 748799 h 748799"/>
                <a:gd name="connsiteX3" fmla="*/ 0 w 8496443"/>
                <a:gd name="connsiteY3" fmla="*/ 748799 h 748799"/>
                <a:gd name="connsiteX4" fmla="*/ 0 w 8496443"/>
                <a:gd name="connsiteY4" fmla="*/ 0 h 74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748799">
                  <a:moveTo>
                    <a:pt x="0" y="0"/>
                  </a:moveTo>
                  <a:lnTo>
                    <a:pt x="8496443" y="0"/>
                  </a:lnTo>
                  <a:lnTo>
                    <a:pt x="8496443" y="748799"/>
                  </a:lnTo>
                  <a:lnTo>
                    <a:pt x="0" y="7487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a:solidFill>
                    <a:schemeClr val="accent1"/>
                  </a:solidFill>
                </a:rPr>
                <a:t>Network Solution</a:t>
              </a:r>
            </a:p>
          </p:txBody>
        </p:sp>
        <p:sp>
          <p:nvSpPr>
            <p:cNvPr id="14" name="Straight Connector 13">
              <a:extLst>
                <a:ext uri="{FF2B5EF4-FFF2-40B4-BE49-F238E27FC236}">
                  <a16:creationId xmlns:a16="http://schemas.microsoft.com/office/drawing/2014/main" id="{0FC38F27-8071-4E0B-BC8B-15BC4C4FD7C6}"/>
                </a:ext>
              </a:extLst>
            </p:cNvPr>
            <p:cNvSpPr/>
            <p:nvPr/>
          </p:nvSpPr>
          <p:spPr>
            <a:xfrm>
              <a:off x="323999" y="3983081"/>
              <a:ext cx="8496443" cy="0"/>
            </a:xfrm>
            <a:prstGeom prst="line">
              <a:avLst/>
            </a:prstGeom>
          </p:spPr>
          <p:style>
            <a:lnRef idx="1">
              <a:schemeClr val="accent4">
                <a:hueOff val="-4464770"/>
                <a:satOff val="26899"/>
                <a:lumOff val="2156"/>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15" name="Freeform: Shape 14">
              <a:extLst>
                <a:ext uri="{FF2B5EF4-FFF2-40B4-BE49-F238E27FC236}">
                  <a16:creationId xmlns:a16="http://schemas.microsoft.com/office/drawing/2014/main" id="{9474E2B2-E9BC-417E-BA55-910C7E7A0A4D}"/>
                </a:ext>
              </a:extLst>
            </p:cNvPr>
            <p:cNvSpPr/>
            <p:nvPr/>
          </p:nvSpPr>
          <p:spPr>
            <a:xfrm>
              <a:off x="323999" y="3983081"/>
              <a:ext cx="8496443" cy="748799"/>
            </a:xfrm>
            <a:custGeom>
              <a:avLst/>
              <a:gdLst>
                <a:gd name="connsiteX0" fmla="*/ 0 w 8496443"/>
                <a:gd name="connsiteY0" fmla="*/ 0 h 748799"/>
                <a:gd name="connsiteX1" fmla="*/ 8496443 w 8496443"/>
                <a:gd name="connsiteY1" fmla="*/ 0 h 748799"/>
                <a:gd name="connsiteX2" fmla="*/ 8496443 w 8496443"/>
                <a:gd name="connsiteY2" fmla="*/ 748799 h 748799"/>
                <a:gd name="connsiteX3" fmla="*/ 0 w 8496443"/>
                <a:gd name="connsiteY3" fmla="*/ 748799 h 748799"/>
                <a:gd name="connsiteX4" fmla="*/ 0 w 8496443"/>
                <a:gd name="connsiteY4" fmla="*/ 0 h 74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748799">
                  <a:moveTo>
                    <a:pt x="0" y="0"/>
                  </a:moveTo>
                  <a:lnTo>
                    <a:pt x="8496443" y="0"/>
                  </a:lnTo>
                  <a:lnTo>
                    <a:pt x="8496443" y="748799"/>
                  </a:lnTo>
                  <a:lnTo>
                    <a:pt x="0" y="7487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dirty="0">
                  <a:solidFill>
                    <a:schemeClr val="accent1"/>
                  </a:solidFill>
                </a:rPr>
                <a:t>CASE Studies</a:t>
              </a:r>
            </a:p>
          </p:txBody>
        </p:sp>
      </p:grpSp>
    </p:spTree>
    <p:extLst>
      <p:ext uri="{BB962C8B-B14F-4D97-AF65-F5344CB8AC3E}">
        <p14:creationId xmlns:p14="http://schemas.microsoft.com/office/powerpoint/2010/main" val="327715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D9B03-3C8C-44E8-A996-4CFCEA2672D7}"/>
              </a:ext>
            </a:extLst>
          </p:cNvPr>
          <p:cNvSpPr>
            <a:spLocks noGrp="1"/>
          </p:cNvSpPr>
          <p:nvPr>
            <p:ph type="body" sz="quarter" idx="11"/>
          </p:nvPr>
        </p:nvSpPr>
        <p:spPr>
          <a:xfrm>
            <a:off x="323850" y="3929321"/>
            <a:ext cx="7662353" cy="1106806"/>
          </a:xfrm>
        </p:spPr>
        <p:txBody>
          <a:bodyPr>
            <a:normAutofit/>
          </a:bodyPr>
          <a:lstStyle/>
          <a:p>
            <a:r>
              <a:rPr lang="en-US" dirty="0"/>
              <a:t>Security Requirement</a:t>
            </a:r>
            <a:endParaRPr lang="en-IN" dirty="0"/>
          </a:p>
        </p:txBody>
      </p:sp>
    </p:spTree>
    <p:extLst>
      <p:ext uri="{BB962C8B-B14F-4D97-AF65-F5344CB8AC3E}">
        <p14:creationId xmlns:p14="http://schemas.microsoft.com/office/powerpoint/2010/main" val="376956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2CDC2D-C76A-4D65-A1D4-096E0BB5D3D4}"/>
              </a:ext>
            </a:extLst>
          </p:cNvPr>
          <p:cNvSpPr>
            <a:spLocks noGrp="1"/>
          </p:cNvSpPr>
          <p:nvPr>
            <p:ph type="title"/>
          </p:nvPr>
        </p:nvSpPr>
        <p:spPr/>
        <p:txBody>
          <a:bodyPr/>
          <a:lstStyle/>
          <a:p>
            <a:r>
              <a:rPr lang="en-US" dirty="0"/>
              <a:t>Security as a service for the Hybrid IT</a:t>
            </a:r>
          </a:p>
        </p:txBody>
      </p:sp>
      <p:grpSp>
        <p:nvGrpSpPr>
          <p:cNvPr id="3" name="Group 2">
            <a:extLst>
              <a:ext uri="{FF2B5EF4-FFF2-40B4-BE49-F238E27FC236}">
                <a16:creationId xmlns:a16="http://schemas.microsoft.com/office/drawing/2014/main" id="{2B214022-11B8-4DA1-98B5-9D0D5D8DB166}"/>
              </a:ext>
            </a:extLst>
          </p:cNvPr>
          <p:cNvGrpSpPr/>
          <p:nvPr/>
        </p:nvGrpSpPr>
        <p:grpSpPr>
          <a:xfrm>
            <a:off x="325422" y="641231"/>
            <a:ext cx="8493156" cy="4134633"/>
            <a:chOff x="292100" y="812268"/>
            <a:chExt cx="8493156" cy="4134633"/>
          </a:xfrm>
        </p:grpSpPr>
        <p:grpSp>
          <p:nvGrpSpPr>
            <p:cNvPr id="5" name="Group 4">
              <a:extLst>
                <a:ext uri="{FF2B5EF4-FFF2-40B4-BE49-F238E27FC236}">
                  <a16:creationId xmlns:a16="http://schemas.microsoft.com/office/drawing/2014/main" id="{213C3F31-5283-432E-816E-34303ACB96BB}"/>
                </a:ext>
              </a:extLst>
            </p:cNvPr>
            <p:cNvGrpSpPr/>
            <p:nvPr/>
          </p:nvGrpSpPr>
          <p:grpSpPr>
            <a:xfrm>
              <a:off x="292100" y="856400"/>
              <a:ext cx="8493156" cy="4090501"/>
              <a:chOff x="62878" y="780662"/>
              <a:chExt cx="8493156" cy="4090501"/>
            </a:xfrm>
          </p:grpSpPr>
          <p:grpSp>
            <p:nvGrpSpPr>
              <p:cNvPr id="6" name="Group 5">
                <a:extLst>
                  <a:ext uri="{FF2B5EF4-FFF2-40B4-BE49-F238E27FC236}">
                    <a16:creationId xmlns:a16="http://schemas.microsoft.com/office/drawing/2014/main" id="{022DA3AC-BCCD-4B32-B82B-0AAF1E1A4759}"/>
                  </a:ext>
                </a:extLst>
              </p:cNvPr>
              <p:cNvGrpSpPr/>
              <p:nvPr/>
            </p:nvGrpSpPr>
            <p:grpSpPr>
              <a:xfrm>
                <a:off x="62878" y="780662"/>
                <a:ext cx="8493156" cy="4090501"/>
                <a:chOff x="75578" y="543631"/>
                <a:chExt cx="8984697" cy="4327239"/>
              </a:xfrm>
            </p:grpSpPr>
            <p:cxnSp>
              <p:nvCxnSpPr>
                <p:cNvPr id="9" name="Straight Connector 8">
                  <a:extLst>
                    <a:ext uri="{FF2B5EF4-FFF2-40B4-BE49-F238E27FC236}">
                      <a16:creationId xmlns:a16="http://schemas.microsoft.com/office/drawing/2014/main" id="{45C418ED-31E9-4A22-B655-31C2CE44832B}"/>
                    </a:ext>
                  </a:extLst>
                </p:cNvPr>
                <p:cNvCxnSpPr/>
                <p:nvPr/>
              </p:nvCxnSpPr>
              <p:spPr>
                <a:xfrm>
                  <a:off x="75578" y="3341703"/>
                  <a:ext cx="8984697" cy="0"/>
                </a:xfrm>
                <a:prstGeom prst="line">
                  <a:avLst/>
                </a:prstGeom>
                <a:ln w="19050">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pic>
              <p:nvPicPr>
                <p:cNvPr id="10" name="Picture 6" descr="Image result for lan cloud icon">
                  <a:extLst>
                    <a:ext uri="{FF2B5EF4-FFF2-40B4-BE49-F238E27FC236}">
                      <a16:creationId xmlns:a16="http://schemas.microsoft.com/office/drawing/2014/main" id="{05C2CDD4-7120-476C-B8B7-6EE53552761C}"/>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053804" y="1385555"/>
                  <a:ext cx="2927749" cy="1815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lan cloud icon">
                  <a:extLst>
                    <a:ext uri="{FF2B5EF4-FFF2-40B4-BE49-F238E27FC236}">
                      <a16:creationId xmlns:a16="http://schemas.microsoft.com/office/drawing/2014/main" id="{7AFA7819-6E48-4BD7-AA14-A92C5EF7F7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272302" y="1351127"/>
                  <a:ext cx="2927749" cy="18152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ecurity services lock icon">
                  <a:extLst>
                    <a:ext uri="{FF2B5EF4-FFF2-40B4-BE49-F238E27FC236}">
                      <a16:creationId xmlns:a16="http://schemas.microsoft.com/office/drawing/2014/main" id="{7CFA3798-AD1B-4A11-AC93-F409A2555A7F}"/>
                    </a:ext>
                  </a:extLst>
                </p:cNvPr>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194746" y="2017521"/>
                  <a:ext cx="645867" cy="6458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ecurity services lock icon">
                  <a:extLst>
                    <a:ext uri="{FF2B5EF4-FFF2-40B4-BE49-F238E27FC236}">
                      <a16:creationId xmlns:a16="http://schemas.microsoft.com/office/drawing/2014/main" id="{C4256776-9974-440A-9E24-A31E625E7374}"/>
                    </a:ext>
                  </a:extLst>
                </p:cNvPr>
                <p:cNvPicPr>
                  <a:picLocks noChangeAspect="1" noChangeArrowheads="1"/>
                </p:cNvPicPr>
                <p:nvPr/>
              </p:nvPicPr>
              <p:blipFill>
                <a:blip r:embed="rId5" cstate="email">
                  <a:duotone>
                    <a:schemeClr val="bg2">
                      <a:shade val="45000"/>
                      <a:satMod val="135000"/>
                    </a:schemeClr>
                    <a:prstClr val="white"/>
                  </a:duotone>
                  <a:alphaModFix amt="85000"/>
                  <a:extLst>
                    <a:ext uri="{28A0092B-C50C-407E-A947-70E740481C1C}">
                      <a14:useLocalDpi xmlns:a14="http://schemas.microsoft.com/office/drawing/2010/main"/>
                    </a:ext>
                  </a:extLst>
                </a:blip>
                <a:srcRect/>
                <a:stretch>
                  <a:fillRect/>
                </a:stretch>
              </p:blipFill>
              <p:spPr bwMode="auto">
                <a:xfrm>
                  <a:off x="5540451" y="2048712"/>
                  <a:ext cx="645867" cy="6458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9D82586-FFF7-4D06-B459-75DCE687B85E}"/>
                    </a:ext>
                  </a:extLst>
                </p:cNvPr>
                <p:cNvSpPr txBox="1"/>
                <p:nvPr/>
              </p:nvSpPr>
              <p:spPr>
                <a:xfrm>
                  <a:off x="3057403" y="2661302"/>
                  <a:ext cx="973716" cy="293030"/>
                </a:xfrm>
                <a:prstGeom prst="rect">
                  <a:avLst/>
                </a:prstGeom>
                <a:noFill/>
              </p:spPr>
              <p:txBody>
                <a:bodyPr wrap="none" rtlCol="0">
                  <a:spAutoFit/>
                </a:bodyPr>
                <a:lstStyle/>
                <a:p>
                  <a:pPr defTabSz="914378" eaLnBrk="1" fontAlgn="auto" hangingPunct="1">
                    <a:spcBef>
                      <a:spcPts val="0"/>
                    </a:spcBef>
                    <a:spcAft>
                      <a:spcPts val="0"/>
                    </a:spcAft>
                    <a:defRPr/>
                  </a:pPr>
                  <a:r>
                    <a:rPr lang="en-IN" sz="1200" kern="0" dirty="0">
                      <a:latin typeface="Trebuchet MS"/>
                      <a:cs typeface="Arial"/>
                      <a:sym typeface="Arial"/>
                    </a:rPr>
                    <a:t>Sify Native</a:t>
                  </a:r>
                </a:p>
              </p:txBody>
            </p:sp>
            <p:sp>
              <p:nvSpPr>
                <p:cNvPr id="15" name="TextBox 14">
                  <a:extLst>
                    <a:ext uri="{FF2B5EF4-FFF2-40B4-BE49-F238E27FC236}">
                      <a16:creationId xmlns:a16="http://schemas.microsoft.com/office/drawing/2014/main" id="{0C709C4F-7707-4F13-B307-2F109793CDF2}"/>
                    </a:ext>
                  </a:extLst>
                </p:cNvPr>
                <p:cNvSpPr txBox="1"/>
                <p:nvPr/>
              </p:nvSpPr>
              <p:spPr>
                <a:xfrm>
                  <a:off x="5387506" y="1952552"/>
                  <a:ext cx="992545" cy="488384"/>
                </a:xfrm>
                <a:prstGeom prst="rect">
                  <a:avLst/>
                </a:prstGeom>
                <a:noFill/>
              </p:spPr>
              <p:txBody>
                <a:bodyPr wrap="square" rtlCol="0">
                  <a:spAutoFit/>
                </a:bodyPr>
                <a:lstStyle/>
                <a:p>
                  <a:pPr algn="ctr" defTabSz="914378" eaLnBrk="1" fontAlgn="auto" hangingPunct="1">
                    <a:spcBef>
                      <a:spcPts val="0"/>
                    </a:spcBef>
                    <a:spcAft>
                      <a:spcPts val="0"/>
                    </a:spcAft>
                    <a:defRPr/>
                  </a:pPr>
                  <a:r>
                    <a:rPr lang="en-IN" sz="1200" kern="0" dirty="0">
                      <a:latin typeface="Trebuchet MS"/>
                      <a:cs typeface="Arial"/>
                      <a:sym typeface="Arial"/>
                    </a:rPr>
                    <a:t>Partner Aligned</a:t>
                  </a:r>
                </a:p>
              </p:txBody>
            </p:sp>
            <p:sp>
              <p:nvSpPr>
                <p:cNvPr id="73" name="TextBox 72">
                  <a:extLst>
                    <a:ext uri="{FF2B5EF4-FFF2-40B4-BE49-F238E27FC236}">
                      <a16:creationId xmlns:a16="http://schemas.microsoft.com/office/drawing/2014/main" id="{B724C48F-A78E-485D-9BBA-D7F40C7B4AD0}"/>
                    </a:ext>
                  </a:extLst>
                </p:cNvPr>
                <p:cNvSpPr txBox="1"/>
                <p:nvPr/>
              </p:nvSpPr>
              <p:spPr>
                <a:xfrm>
                  <a:off x="7590625" y="3036862"/>
                  <a:ext cx="916059" cy="244191"/>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latin typeface="Trebuchet MS"/>
                      <a:cs typeface="Arial"/>
                      <a:sym typeface="Arial"/>
                    </a:rPr>
                    <a:t>Web Security</a:t>
                  </a:r>
                </a:p>
              </p:txBody>
            </p:sp>
            <p:sp>
              <p:nvSpPr>
                <p:cNvPr id="71" name="TextBox 70">
                  <a:extLst>
                    <a:ext uri="{FF2B5EF4-FFF2-40B4-BE49-F238E27FC236}">
                      <a16:creationId xmlns:a16="http://schemas.microsoft.com/office/drawing/2014/main" id="{4448353E-7009-4084-9275-C99548D6F603}"/>
                    </a:ext>
                  </a:extLst>
                </p:cNvPr>
                <p:cNvSpPr txBox="1"/>
                <p:nvPr/>
              </p:nvSpPr>
              <p:spPr>
                <a:xfrm>
                  <a:off x="6625343" y="1362980"/>
                  <a:ext cx="1010916"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Email security</a:t>
                  </a:r>
                </a:p>
              </p:txBody>
            </p:sp>
            <p:sp>
              <p:nvSpPr>
                <p:cNvPr id="69" name="TextBox 68">
                  <a:extLst>
                    <a:ext uri="{FF2B5EF4-FFF2-40B4-BE49-F238E27FC236}">
                      <a16:creationId xmlns:a16="http://schemas.microsoft.com/office/drawing/2014/main" id="{E44621E1-4DD7-44C5-BC66-8AD60A87419E}"/>
                    </a:ext>
                  </a:extLst>
                </p:cNvPr>
                <p:cNvSpPr txBox="1"/>
                <p:nvPr/>
              </p:nvSpPr>
              <p:spPr>
                <a:xfrm>
                  <a:off x="1605091" y="2402861"/>
                  <a:ext cx="441242" cy="244191"/>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latin typeface="Trebuchet MS"/>
                      <a:cs typeface="Arial"/>
                      <a:sym typeface="Arial"/>
                    </a:rPr>
                    <a:t>SIEM</a:t>
                  </a:r>
                </a:p>
              </p:txBody>
            </p:sp>
            <p:grpSp>
              <p:nvGrpSpPr>
                <p:cNvPr id="19" name="Group 18">
                  <a:extLst>
                    <a:ext uri="{FF2B5EF4-FFF2-40B4-BE49-F238E27FC236}">
                      <a16:creationId xmlns:a16="http://schemas.microsoft.com/office/drawing/2014/main" id="{C08EF7DF-C4CC-4B5F-A414-F66413A78A0D}"/>
                    </a:ext>
                  </a:extLst>
                </p:cNvPr>
                <p:cNvGrpSpPr/>
                <p:nvPr/>
              </p:nvGrpSpPr>
              <p:grpSpPr>
                <a:xfrm>
                  <a:off x="7150802" y="1835839"/>
                  <a:ext cx="1239442" cy="633355"/>
                  <a:chOff x="7220414" y="1519726"/>
                  <a:chExt cx="1070144" cy="536026"/>
                </a:xfrm>
              </p:grpSpPr>
              <p:pic>
                <p:nvPicPr>
                  <p:cNvPr id="66" name="Picture 6" descr="Image result for Anti-APT icon">
                    <a:extLst>
                      <a:ext uri="{FF2B5EF4-FFF2-40B4-BE49-F238E27FC236}">
                        <a16:creationId xmlns:a16="http://schemas.microsoft.com/office/drawing/2014/main" id="{AE5C3A62-3BF0-4589-AE9A-6DDBF17BDF20}"/>
                      </a:ext>
                    </a:extLst>
                  </p:cNvPr>
                  <p:cNvPicPr>
                    <a:picLocks noChangeAspect="1" noChangeArrowheads="1"/>
                  </p:cNvPicPr>
                  <p:nvPr/>
                </p:nvPicPr>
                <p:blipFill>
                  <a:blip r:embed="rId6" cstate="email">
                    <a:duotone>
                      <a:prstClr val="black"/>
                      <a:schemeClr val="tx2">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220414" y="1519726"/>
                    <a:ext cx="1070144" cy="389311"/>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6AC60897-1DF6-4FE8-A585-DB6ADFC8825D}"/>
                      </a:ext>
                    </a:extLst>
                  </p:cNvPr>
                  <p:cNvSpPr txBox="1"/>
                  <p:nvPr/>
                </p:nvSpPr>
                <p:spPr>
                  <a:xfrm>
                    <a:off x="7432958" y="1849086"/>
                    <a:ext cx="580095" cy="206666"/>
                  </a:xfrm>
                  <a:prstGeom prst="rect">
                    <a:avLst/>
                  </a:prstGeom>
                  <a:noFill/>
                </p:spPr>
                <p:txBody>
                  <a:bodyPr wrap="none" rtlCol="0">
                    <a:spAutoFit/>
                  </a:bodyPr>
                  <a:lstStyle/>
                  <a:p>
                    <a:pPr defTabSz="914378" eaLnBrk="1" fontAlgn="auto" hangingPunct="1">
                      <a:spcBef>
                        <a:spcPts val="0"/>
                      </a:spcBef>
                      <a:spcAft>
                        <a:spcPts val="0"/>
                      </a:spcAft>
                      <a:defRPr/>
                    </a:pPr>
                    <a:r>
                      <a:rPr lang="en-IN" sz="900" kern="0" dirty="0">
                        <a:latin typeface="Trebuchet MS"/>
                        <a:cs typeface="Arial"/>
                        <a:sym typeface="Arial"/>
                      </a:rPr>
                      <a:t>Anti-APT</a:t>
                    </a:r>
                  </a:p>
                </p:txBody>
              </p:sp>
            </p:grpSp>
            <p:sp>
              <p:nvSpPr>
                <p:cNvPr id="65" name="TextBox 64">
                  <a:extLst>
                    <a:ext uri="{FF2B5EF4-FFF2-40B4-BE49-F238E27FC236}">
                      <a16:creationId xmlns:a16="http://schemas.microsoft.com/office/drawing/2014/main" id="{1B354B55-144E-4034-B639-5F81C3BF3C81}"/>
                    </a:ext>
                  </a:extLst>
                </p:cNvPr>
                <p:cNvSpPr txBox="1"/>
                <p:nvPr/>
              </p:nvSpPr>
              <p:spPr>
                <a:xfrm>
                  <a:off x="3407739" y="959061"/>
                  <a:ext cx="1035797" cy="537222"/>
                </a:xfrm>
                <a:prstGeom prst="rect">
                  <a:avLst/>
                </a:prstGeom>
                <a:noFill/>
              </p:spPr>
              <p:txBody>
                <a:bodyPr wrap="square" rtlCol="0">
                  <a:spAutoFit/>
                </a:bodyPr>
                <a:lstStyle/>
                <a:p>
                  <a:pPr algn="ctr" defTabSz="914264" eaLnBrk="1" fontAlgn="auto" hangingPunct="1">
                    <a:spcBef>
                      <a:spcPts val="0"/>
                    </a:spcBef>
                    <a:spcAft>
                      <a:spcPts val="0"/>
                    </a:spcAft>
                    <a:defRPr/>
                  </a:pPr>
                  <a:r>
                    <a:rPr lang="en-IN" sz="900" kern="0" dirty="0">
                      <a:solidFill>
                        <a:prstClr val="black"/>
                      </a:solidFill>
                      <a:latin typeface="Trebuchet MS"/>
                      <a:cs typeface="Arial"/>
                      <a:sym typeface="Arial"/>
                    </a:rPr>
                    <a:t>Privileged Access Management</a:t>
                  </a:r>
                  <a:endParaRPr lang="en-IN" sz="900" kern="0" dirty="0">
                    <a:latin typeface="Trebuchet MS"/>
                    <a:cs typeface="Arial"/>
                    <a:sym typeface="Arial"/>
                  </a:endParaRPr>
                </a:p>
              </p:txBody>
            </p:sp>
            <p:sp>
              <p:nvSpPr>
                <p:cNvPr id="63" name="TextBox 62">
                  <a:extLst>
                    <a:ext uri="{FF2B5EF4-FFF2-40B4-BE49-F238E27FC236}">
                      <a16:creationId xmlns:a16="http://schemas.microsoft.com/office/drawing/2014/main" id="{1485B667-0CDC-455B-BC17-A794E4B8E0A6}"/>
                    </a:ext>
                  </a:extLst>
                </p:cNvPr>
                <p:cNvSpPr txBox="1"/>
                <p:nvPr/>
              </p:nvSpPr>
              <p:spPr>
                <a:xfrm>
                  <a:off x="753238" y="3078916"/>
                  <a:ext cx="1203407" cy="244191"/>
                </a:xfrm>
                <a:prstGeom prst="rect">
                  <a:avLst/>
                </a:prstGeom>
                <a:noFill/>
              </p:spPr>
              <p:txBody>
                <a:bodyPr wrap="square" rtlCol="0">
                  <a:spAutoFit/>
                </a:bodyPr>
                <a:lstStyle/>
                <a:p>
                  <a:pPr defTabSz="914378" eaLnBrk="1" fontAlgn="auto" hangingPunct="1">
                    <a:spcBef>
                      <a:spcPts val="0"/>
                    </a:spcBef>
                    <a:spcAft>
                      <a:spcPts val="0"/>
                    </a:spcAft>
                    <a:defRPr/>
                  </a:pPr>
                  <a:r>
                    <a:rPr lang="en-IN" sz="900" kern="0" dirty="0">
                      <a:latin typeface="Trebuchet MS"/>
                      <a:cs typeface="Arial"/>
                      <a:sym typeface="Arial"/>
                    </a:rPr>
                    <a:t>Log Management</a:t>
                  </a:r>
                </a:p>
              </p:txBody>
            </p:sp>
            <p:grpSp>
              <p:nvGrpSpPr>
                <p:cNvPr id="22" name="Group 21">
                  <a:extLst>
                    <a:ext uri="{FF2B5EF4-FFF2-40B4-BE49-F238E27FC236}">
                      <a16:creationId xmlns:a16="http://schemas.microsoft.com/office/drawing/2014/main" id="{74E46F64-3918-49FE-BC1A-6A32D65D2F84}"/>
                    </a:ext>
                  </a:extLst>
                </p:cNvPr>
                <p:cNvGrpSpPr/>
                <p:nvPr/>
              </p:nvGrpSpPr>
              <p:grpSpPr>
                <a:xfrm>
                  <a:off x="2674474" y="759988"/>
                  <a:ext cx="897405" cy="829806"/>
                  <a:chOff x="2847169" y="533227"/>
                  <a:chExt cx="897405" cy="829806"/>
                </a:xfrm>
              </p:grpSpPr>
              <p:pic>
                <p:nvPicPr>
                  <p:cNvPr id="60" name="Picture 12" descr="Related image">
                    <a:extLst>
                      <a:ext uri="{FF2B5EF4-FFF2-40B4-BE49-F238E27FC236}">
                        <a16:creationId xmlns:a16="http://schemas.microsoft.com/office/drawing/2014/main" id="{ACA9E74D-0790-40B0-A9F5-78F204377290}"/>
                      </a:ext>
                    </a:extLst>
                  </p:cNvPr>
                  <p:cNvPicPr>
                    <a:picLocks noChangeAspect="1" noChangeArrowheads="1"/>
                  </p:cNvPicPr>
                  <p:nvPr/>
                </p:nvPicPr>
                <p:blipFill>
                  <a:blip r:embed="rId8"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37418" y="533227"/>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D03E4C5-F196-4276-8899-C7457D09EDB2}"/>
                      </a:ext>
                    </a:extLst>
                  </p:cNvPr>
                  <p:cNvSpPr txBox="1"/>
                  <p:nvPr/>
                </p:nvSpPr>
                <p:spPr>
                  <a:xfrm>
                    <a:off x="2847169" y="972326"/>
                    <a:ext cx="897405" cy="390707"/>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Vulnerability</a:t>
                    </a:r>
                  </a:p>
                  <a:p>
                    <a:pPr algn="ctr" defTabSz="914378" eaLnBrk="1" fontAlgn="auto" hangingPunct="1">
                      <a:spcBef>
                        <a:spcPts val="0"/>
                      </a:spcBef>
                      <a:spcAft>
                        <a:spcPts val="0"/>
                      </a:spcAft>
                      <a:defRPr/>
                    </a:pPr>
                    <a:r>
                      <a:rPr lang="en-IN" sz="900" kern="0" dirty="0">
                        <a:latin typeface="Trebuchet MS"/>
                        <a:cs typeface="Arial"/>
                        <a:sym typeface="Arial"/>
                      </a:rPr>
                      <a:t>Mgmt.</a:t>
                    </a:r>
                  </a:p>
                </p:txBody>
              </p:sp>
            </p:grpSp>
            <p:sp>
              <p:nvSpPr>
                <p:cNvPr id="57" name="TextBox 56">
                  <a:extLst>
                    <a:ext uri="{FF2B5EF4-FFF2-40B4-BE49-F238E27FC236}">
                      <a16:creationId xmlns:a16="http://schemas.microsoft.com/office/drawing/2014/main" id="{496D94A2-7353-4EA2-B9E6-B1C84B34CC99}"/>
                    </a:ext>
                  </a:extLst>
                </p:cNvPr>
                <p:cNvSpPr txBox="1"/>
                <p:nvPr/>
              </p:nvSpPr>
              <p:spPr>
                <a:xfrm>
                  <a:off x="5412880" y="1059087"/>
                  <a:ext cx="1263866" cy="390707"/>
                </a:xfrm>
                <a:prstGeom prst="rect">
                  <a:avLst/>
                </a:prstGeom>
                <a:solidFill>
                  <a:schemeClr val="bg1"/>
                </a:solidFill>
              </p:spPr>
              <p:txBody>
                <a:bodyPr wrap="square" rtlCol="0">
                  <a:spAutoFit/>
                </a:bodyPr>
                <a:lstStyle/>
                <a:p>
                  <a:pPr algn="ctr" defTabSz="914264" eaLnBrk="1" fontAlgn="auto" hangingPunct="1">
                    <a:spcBef>
                      <a:spcPts val="0"/>
                    </a:spcBef>
                    <a:spcAft>
                      <a:spcPts val="0"/>
                    </a:spcAft>
                    <a:defRPr/>
                  </a:pPr>
                  <a:r>
                    <a:rPr lang="en-IN" sz="900" kern="0" dirty="0">
                      <a:solidFill>
                        <a:prstClr val="black"/>
                      </a:solidFill>
                      <a:latin typeface="Trebuchet MS"/>
                      <a:cs typeface="Arial"/>
                      <a:sym typeface="Arial"/>
                    </a:rPr>
                    <a:t>Endpoint Detection &amp; Response</a:t>
                  </a:r>
                  <a:endParaRPr lang="en-IN" sz="900" kern="0" dirty="0">
                    <a:latin typeface="Trebuchet MS"/>
                    <a:cs typeface="Arial"/>
                    <a:sym typeface="Arial"/>
                  </a:endParaRPr>
                </a:p>
              </p:txBody>
            </p:sp>
            <p:pic>
              <p:nvPicPr>
                <p:cNvPr id="26" name="Picture 18" descr="Image result for end user compute icon">
                  <a:extLst>
                    <a:ext uri="{FF2B5EF4-FFF2-40B4-BE49-F238E27FC236}">
                      <a16:creationId xmlns:a16="http://schemas.microsoft.com/office/drawing/2014/main" id="{6D7C7F8E-E655-475E-A094-87F3708E9C94}"/>
                    </a:ext>
                  </a:extLst>
                </p:cNvPr>
                <p:cNvPicPr>
                  <a:picLocks noChangeAspect="1" noChangeArrowheads="1"/>
                </p:cNvPicPr>
                <p:nvPr/>
              </p:nvPicPr>
              <p:blipFill>
                <a:blip r:embed="rId9"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07346" y="3832735"/>
                  <a:ext cx="1181573" cy="5949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Image result for Data center icon">
                  <a:extLst>
                    <a:ext uri="{FF2B5EF4-FFF2-40B4-BE49-F238E27FC236}">
                      <a16:creationId xmlns:a16="http://schemas.microsoft.com/office/drawing/2014/main" id="{999BEF28-0CB5-4BB3-A6A9-F60FC67E80DF}"/>
                    </a:ext>
                  </a:extLst>
                </p:cNvPr>
                <p:cNvPicPr>
                  <a:picLocks noChangeAspect="1" noChangeArrowheads="1"/>
                </p:cNvPicPr>
                <p:nvPr/>
              </p:nvPicPr>
              <p:blipFill>
                <a:blip r:embed="rId10" cstate="email">
                  <a:biLevel thresh="75000"/>
                  <a:extLst>
                    <a:ext uri="{28A0092B-C50C-407E-A947-70E740481C1C}">
                      <a14:useLocalDpi xmlns:a14="http://schemas.microsoft.com/office/drawing/2010/main"/>
                    </a:ext>
                  </a:extLst>
                </a:blip>
                <a:srcRect/>
                <a:stretch>
                  <a:fillRect/>
                </a:stretch>
              </p:blipFill>
              <p:spPr bwMode="auto">
                <a:xfrm>
                  <a:off x="4776645" y="3620662"/>
                  <a:ext cx="983955" cy="98395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902F3AC5-E98F-4758-98EC-0543F80CE044}"/>
                    </a:ext>
                  </a:extLst>
                </p:cNvPr>
                <p:cNvGrpSpPr/>
                <p:nvPr/>
              </p:nvGrpSpPr>
              <p:grpSpPr>
                <a:xfrm>
                  <a:off x="2261999" y="3512472"/>
                  <a:ext cx="1802450" cy="1108099"/>
                  <a:chOff x="2125048" y="3439918"/>
                  <a:chExt cx="1802450" cy="1108099"/>
                </a:xfrm>
              </p:grpSpPr>
              <p:pic>
                <p:nvPicPr>
                  <p:cNvPr id="51" name="Picture 20" descr="Image result for Enterprise branch icon">
                    <a:extLst>
                      <a:ext uri="{FF2B5EF4-FFF2-40B4-BE49-F238E27FC236}">
                        <a16:creationId xmlns:a16="http://schemas.microsoft.com/office/drawing/2014/main" id="{0EA03BA8-73AB-45DE-A53A-F4426B3B20EA}"/>
                      </a:ext>
                    </a:extLst>
                  </p:cNvPr>
                  <p:cNvPicPr>
                    <a:picLocks noChangeAspect="1" noChangeArrowheads="1"/>
                  </p:cNvPicPr>
                  <p:nvPr/>
                </p:nvPicPr>
                <p:blipFill>
                  <a:blip r:embed="rId11" cstate="email">
                    <a:duotone>
                      <a:schemeClr val="bg2">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460747" y="3439918"/>
                    <a:ext cx="1108099" cy="11080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corporate user icon">
                    <a:extLst>
                      <a:ext uri="{FF2B5EF4-FFF2-40B4-BE49-F238E27FC236}">
                        <a16:creationId xmlns:a16="http://schemas.microsoft.com/office/drawing/2014/main" id="{76887ABE-402D-4D42-8A6C-36466DB7593F}"/>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95195" y="3504982"/>
                    <a:ext cx="532303" cy="5323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corporate user icon">
                    <a:extLst>
                      <a:ext uri="{FF2B5EF4-FFF2-40B4-BE49-F238E27FC236}">
                        <a16:creationId xmlns:a16="http://schemas.microsoft.com/office/drawing/2014/main" id="{D56A2688-9B4D-4A3A-A099-AE65A8892241}"/>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25048" y="3511000"/>
                    <a:ext cx="532303" cy="53230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Straight Arrow Connector 30">
                  <a:extLst>
                    <a:ext uri="{FF2B5EF4-FFF2-40B4-BE49-F238E27FC236}">
                      <a16:creationId xmlns:a16="http://schemas.microsoft.com/office/drawing/2014/main" id="{291811E4-2619-41B1-A1BD-6025DCE3D0D2}"/>
                    </a:ext>
                  </a:extLst>
                </p:cNvPr>
                <p:cNvCxnSpPr/>
                <p:nvPr/>
              </p:nvCxnSpPr>
              <p:spPr>
                <a:xfrm>
                  <a:off x="1732592" y="4161396"/>
                  <a:ext cx="70632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2AD77D11-657A-4D88-9573-5DB982C02685}"/>
                    </a:ext>
                  </a:extLst>
                </p:cNvPr>
                <p:cNvCxnSpPr/>
                <p:nvPr/>
              </p:nvCxnSpPr>
              <p:spPr>
                <a:xfrm>
                  <a:off x="3840613" y="4171335"/>
                  <a:ext cx="820839"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Freeform: Shape 34">
                  <a:extLst>
                    <a:ext uri="{FF2B5EF4-FFF2-40B4-BE49-F238E27FC236}">
                      <a16:creationId xmlns:a16="http://schemas.microsoft.com/office/drawing/2014/main" id="{8898E0F6-74BC-4923-B84A-94B3D5052D2D}"/>
                    </a:ext>
                  </a:extLst>
                </p:cNvPr>
                <p:cNvSpPr/>
                <p:nvPr/>
              </p:nvSpPr>
              <p:spPr>
                <a:xfrm>
                  <a:off x="1467895" y="3109297"/>
                  <a:ext cx="948953" cy="851765"/>
                </a:xfrm>
                <a:custGeom>
                  <a:avLst/>
                  <a:gdLst>
                    <a:gd name="connsiteX0" fmla="*/ 0 w 1003852"/>
                    <a:gd name="connsiteY0" fmla="*/ 725556 h 725556"/>
                    <a:gd name="connsiteX1" fmla="*/ 1003852 w 1003852"/>
                    <a:gd name="connsiteY1" fmla="*/ 0 h 725556"/>
                  </a:gdLst>
                  <a:ahLst/>
                  <a:cxnLst>
                    <a:cxn ang="0">
                      <a:pos x="connsiteX0" y="connsiteY0"/>
                    </a:cxn>
                    <a:cxn ang="0">
                      <a:pos x="connsiteX1" y="connsiteY1"/>
                    </a:cxn>
                  </a:cxnLst>
                  <a:rect l="l" t="t" r="r" b="b"/>
                  <a:pathLst>
                    <a:path w="1003852" h="725556">
                      <a:moveTo>
                        <a:pt x="0" y="725556"/>
                      </a:moveTo>
                      <a:lnTo>
                        <a:pt x="1003852" y="0"/>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eaLnBrk="1" fontAlgn="auto" hangingPunct="1">
                    <a:spcBef>
                      <a:spcPts val="0"/>
                    </a:spcBef>
                    <a:spcAft>
                      <a:spcPts val="0"/>
                    </a:spcAft>
                    <a:defRPr/>
                  </a:pPr>
                  <a:endParaRPr lang="en-IN" sz="1200" kern="0" dirty="0">
                    <a:solidFill>
                      <a:prstClr val="black"/>
                    </a:solidFill>
                    <a:latin typeface="Trebuchet MS"/>
                    <a:sym typeface="Arial"/>
                  </a:endParaRPr>
                </a:p>
              </p:txBody>
            </p:sp>
            <p:sp>
              <p:nvSpPr>
                <p:cNvPr id="36" name="TextBox 35">
                  <a:extLst>
                    <a:ext uri="{FF2B5EF4-FFF2-40B4-BE49-F238E27FC236}">
                      <a16:creationId xmlns:a16="http://schemas.microsoft.com/office/drawing/2014/main" id="{1BC3770D-D982-4FDF-B708-7ED78B760779}"/>
                    </a:ext>
                  </a:extLst>
                </p:cNvPr>
                <p:cNvSpPr txBox="1"/>
                <p:nvPr/>
              </p:nvSpPr>
              <p:spPr>
                <a:xfrm>
                  <a:off x="560557" y="4620571"/>
                  <a:ext cx="946680"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User | Device</a:t>
                  </a:r>
                </a:p>
              </p:txBody>
            </p:sp>
            <p:sp>
              <p:nvSpPr>
                <p:cNvPr id="37" name="TextBox 36">
                  <a:extLst>
                    <a:ext uri="{FF2B5EF4-FFF2-40B4-BE49-F238E27FC236}">
                      <a16:creationId xmlns:a16="http://schemas.microsoft.com/office/drawing/2014/main" id="{3856211E-B754-4D9B-9745-8120F3EC8915}"/>
                    </a:ext>
                  </a:extLst>
                </p:cNvPr>
                <p:cNvSpPr txBox="1"/>
                <p:nvPr/>
              </p:nvSpPr>
              <p:spPr>
                <a:xfrm>
                  <a:off x="2557531" y="4610183"/>
                  <a:ext cx="1074960"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Branch | WAN</a:t>
                  </a:r>
                </a:p>
              </p:txBody>
            </p:sp>
            <p:sp>
              <p:nvSpPr>
                <p:cNvPr id="38" name="TextBox 37">
                  <a:extLst>
                    <a:ext uri="{FF2B5EF4-FFF2-40B4-BE49-F238E27FC236}">
                      <a16:creationId xmlns:a16="http://schemas.microsoft.com/office/drawing/2014/main" id="{4A62EBFE-D89C-426A-9C2A-0F743EF8212F}"/>
                    </a:ext>
                  </a:extLst>
                </p:cNvPr>
                <p:cNvSpPr txBox="1"/>
                <p:nvPr/>
              </p:nvSpPr>
              <p:spPr>
                <a:xfrm>
                  <a:off x="4805240" y="4626679"/>
                  <a:ext cx="841852" cy="244191"/>
                </a:xfrm>
                <a:prstGeom prst="rect">
                  <a:avLst/>
                </a:prstGeom>
                <a:noFill/>
              </p:spPr>
              <p:txBody>
                <a:bodyPr wrap="squar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Cloud | DC</a:t>
                  </a:r>
                </a:p>
              </p:txBody>
            </p:sp>
            <p:cxnSp>
              <p:nvCxnSpPr>
                <p:cNvPr id="41" name="Straight Arrow Connector 40">
                  <a:extLst>
                    <a:ext uri="{FF2B5EF4-FFF2-40B4-BE49-F238E27FC236}">
                      <a16:creationId xmlns:a16="http://schemas.microsoft.com/office/drawing/2014/main" id="{57E35061-C8F1-4A74-BC36-4E76F34A49B4}"/>
                    </a:ext>
                  </a:extLst>
                </p:cNvPr>
                <p:cNvCxnSpPr>
                  <a:cxnSpLocks/>
                </p:cNvCxnSpPr>
                <p:nvPr/>
              </p:nvCxnSpPr>
              <p:spPr>
                <a:xfrm flipV="1">
                  <a:off x="2557530" y="3109297"/>
                  <a:ext cx="233952" cy="59799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C4E70C97-E77E-4F18-9BF2-D5FF3A85D02A}"/>
                    </a:ext>
                  </a:extLst>
                </p:cNvPr>
                <p:cNvCxnSpPr>
                  <a:cxnSpLocks/>
                </p:cNvCxnSpPr>
                <p:nvPr/>
              </p:nvCxnSpPr>
              <p:spPr>
                <a:xfrm flipV="1">
                  <a:off x="4981553" y="3109297"/>
                  <a:ext cx="180850" cy="59800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43" name="Group 42">
                  <a:extLst>
                    <a:ext uri="{FF2B5EF4-FFF2-40B4-BE49-F238E27FC236}">
                      <a16:creationId xmlns:a16="http://schemas.microsoft.com/office/drawing/2014/main" id="{22B03B21-35AB-4B06-83B8-B2BC40B45F10}"/>
                    </a:ext>
                  </a:extLst>
                </p:cNvPr>
                <p:cNvGrpSpPr/>
                <p:nvPr/>
              </p:nvGrpSpPr>
              <p:grpSpPr>
                <a:xfrm>
                  <a:off x="4524854" y="543631"/>
                  <a:ext cx="798686" cy="875637"/>
                  <a:chOff x="4479314" y="418027"/>
                  <a:chExt cx="1010917" cy="944080"/>
                </a:xfrm>
              </p:grpSpPr>
              <p:pic>
                <p:nvPicPr>
                  <p:cNvPr id="49" name="Picture 30" descr="Image result for DDOS Protection icon">
                    <a:extLst>
                      <a:ext uri="{FF2B5EF4-FFF2-40B4-BE49-F238E27FC236}">
                        <a16:creationId xmlns:a16="http://schemas.microsoft.com/office/drawing/2014/main" id="{DEAE83A6-95D5-475F-BF7D-500573DA6057}"/>
                      </a:ext>
                    </a:extLst>
                  </p:cNvPr>
                  <p:cNvPicPr>
                    <a:picLocks noChangeAspect="1" noChangeArrowheads="1"/>
                  </p:cNvPicPr>
                  <p:nvPr/>
                </p:nvPicPr>
                <p:blipFill>
                  <a:blip r:embed="rId1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546476" y="418027"/>
                    <a:ext cx="794632" cy="52975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B134E2FC-1C25-468B-B1FF-B754E7AED079}"/>
                      </a:ext>
                    </a:extLst>
                  </p:cNvPr>
                  <p:cNvSpPr/>
                  <p:nvPr/>
                </p:nvSpPr>
                <p:spPr>
                  <a:xfrm>
                    <a:off x="4479314" y="940861"/>
                    <a:ext cx="1010917" cy="421246"/>
                  </a:xfrm>
                  <a:prstGeom prst="rect">
                    <a:avLst/>
                  </a:prstGeom>
                </p:spPr>
                <p:txBody>
                  <a:bodyPr wrap="square">
                    <a:spAutoFit/>
                  </a:bodyPr>
                  <a:lstStyle/>
                  <a:p>
                    <a:pPr algn="ctr" defTabSz="914378" eaLnBrk="1" fontAlgn="auto" hangingPunct="1">
                      <a:spcBef>
                        <a:spcPts val="0"/>
                      </a:spcBef>
                      <a:spcAft>
                        <a:spcPts val="0"/>
                      </a:spcAft>
                      <a:defRPr/>
                    </a:pPr>
                    <a:r>
                      <a:rPr lang="en-IN" sz="900" kern="0" dirty="0">
                        <a:latin typeface="Trebuchet MS"/>
                        <a:cs typeface="Arial"/>
                        <a:sym typeface="Arial"/>
                      </a:rPr>
                      <a:t>DDOS</a:t>
                    </a:r>
                  </a:p>
                  <a:p>
                    <a:pPr algn="ctr" defTabSz="914378" eaLnBrk="1" fontAlgn="auto" hangingPunct="1">
                      <a:spcBef>
                        <a:spcPts val="0"/>
                      </a:spcBef>
                      <a:spcAft>
                        <a:spcPts val="0"/>
                      </a:spcAft>
                      <a:defRPr/>
                    </a:pPr>
                    <a:r>
                      <a:rPr lang="en-IN" sz="900" kern="0" dirty="0">
                        <a:latin typeface="Trebuchet MS"/>
                        <a:cs typeface="Arial"/>
                        <a:sym typeface="Arial"/>
                      </a:rPr>
                      <a:t>Protection</a:t>
                    </a:r>
                  </a:p>
                </p:txBody>
              </p:sp>
            </p:grpSp>
            <p:pic>
              <p:nvPicPr>
                <p:cNvPr id="44" name="Picture 43">
                  <a:extLst>
                    <a:ext uri="{FF2B5EF4-FFF2-40B4-BE49-F238E27FC236}">
                      <a16:creationId xmlns:a16="http://schemas.microsoft.com/office/drawing/2014/main" id="{5763F036-3AC4-4B16-B4FF-6B7D1A2B324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0440" y="3376872"/>
                  <a:ext cx="714375" cy="200025"/>
                </a:xfrm>
                <a:prstGeom prst="rect">
                  <a:avLst/>
                </a:prstGeom>
              </p:spPr>
            </p:pic>
            <p:pic>
              <p:nvPicPr>
                <p:cNvPr id="45" name="Picture 44">
                  <a:extLst>
                    <a:ext uri="{FF2B5EF4-FFF2-40B4-BE49-F238E27FC236}">
                      <a16:creationId xmlns:a16="http://schemas.microsoft.com/office/drawing/2014/main" id="{5994C9FC-2D94-4D75-8B70-59D4D313E8C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496" y="3098523"/>
                  <a:ext cx="323850" cy="200025"/>
                </a:xfrm>
                <a:prstGeom prst="rect">
                  <a:avLst/>
                </a:prstGeom>
              </p:spPr>
            </p:pic>
            <p:cxnSp>
              <p:nvCxnSpPr>
                <p:cNvPr id="46" name="Straight Arrow Connector 45">
                  <a:extLst>
                    <a:ext uri="{FF2B5EF4-FFF2-40B4-BE49-F238E27FC236}">
                      <a16:creationId xmlns:a16="http://schemas.microsoft.com/office/drawing/2014/main" id="{ACDAE864-02A4-4724-8A9C-DFB6FC4CCD8B}"/>
                    </a:ext>
                  </a:extLst>
                </p:cNvPr>
                <p:cNvCxnSpPr>
                  <a:cxnSpLocks/>
                </p:cNvCxnSpPr>
                <p:nvPr/>
              </p:nvCxnSpPr>
              <p:spPr>
                <a:xfrm flipV="1">
                  <a:off x="3783755" y="3109297"/>
                  <a:ext cx="231912" cy="59221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7" name="Picture 32" descr="Image result for akamai logo">
                  <a:extLst>
                    <a:ext uri="{FF2B5EF4-FFF2-40B4-BE49-F238E27FC236}">
                      <a16:creationId xmlns:a16="http://schemas.microsoft.com/office/drawing/2014/main" id="{B888988C-A3D1-40E7-864F-CF298D29E5E7}"/>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33159" y="2026042"/>
                  <a:ext cx="587294" cy="2601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4" descr="Image result for Cisco logo">
                  <a:extLst>
                    <a:ext uri="{FF2B5EF4-FFF2-40B4-BE49-F238E27FC236}">
                      <a16:creationId xmlns:a16="http://schemas.microsoft.com/office/drawing/2014/main" id="{30EE2CEC-837D-4F57-8C71-FE4F21288ED2}"/>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226314" y="2053792"/>
                  <a:ext cx="594541" cy="31481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759DCF9D-5D45-4EE7-89A4-FD3E415E95CA}"/>
                  </a:ext>
                </a:extLst>
              </p:cNvPr>
              <p:cNvSpPr txBox="1"/>
              <p:nvPr/>
            </p:nvSpPr>
            <p:spPr>
              <a:xfrm>
                <a:off x="1740990" y="1647538"/>
                <a:ext cx="952505" cy="369332"/>
              </a:xfrm>
              <a:prstGeom prst="rect">
                <a:avLst/>
              </a:prstGeom>
              <a:noFill/>
            </p:spPr>
            <p:txBody>
              <a:bodyPr wrap="none" rtlCol="0">
                <a:spAutoFit/>
              </a:bodyPr>
              <a:lstStyle/>
              <a:p>
                <a:pPr algn="ctr" defTabSz="914378" eaLnBrk="1" fontAlgn="auto" hangingPunct="1">
                  <a:spcBef>
                    <a:spcPts val="0"/>
                  </a:spcBef>
                  <a:spcAft>
                    <a:spcPts val="0"/>
                  </a:spcAft>
                  <a:defRPr/>
                </a:pPr>
                <a:r>
                  <a:rPr lang="en-IN" sz="900" kern="0" dirty="0">
                    <a:latin typeface="Trebuchet MS"/>
                    <a:cs typeface="Arial"/>
                    <a:sym typeface="Arial"/>
                  </a:rPr>
                  <a:t>Multifactor</a:t>
                </a:r>
              </a:p>
              <a:p>
                <a:pPr algn="ctr" defTabSz="914378" eaLnBrk="1" fontAlgn="auto" hangingPunct="1">
                  <a:spcBef>
                    <a:spcPts val="0"/>
                  </a:spcBef>
                  <a:spcAft>
                    <a:spcPts val="0"/>
                  </a:spcAft>
                  <a:defRPr/>
                </a:pPr>
                <a:r>
                  <a:rPr lang="en-IN" sz="900" kern="0" dirty="0">
                    <a:latin typeface="Trebuchet MS"/>
                    <a:cs typeface="Arial"/>
                    <a:sym typeface="Arial"/>
                  </a:rPr>
                  <a:t>Authentication</a:t>
                </a:r>
              </a:p>
            </p:txBody>
          </p:sp>
        </p:grpSp>
        <p:pic>
          <p:nvPicPr>
            <p:cNvPr id="1026" name="Picture 2" descr="Image result for Endpoint Detection and Response icon png">
              <a:extLst>
                <a:ext uri="{FF2B5EF4-FFF2-40B4-BE49-F238E27FC236}">
                  <a16:creationId xmlns:a16="http://schemas.microsoft.com/office/drawing/2014/main" id="{C6EF6AED-757D-4C29-A3E4-99039CAB7850}"/>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635320" y="822942"/>
              <a:ext cx="500794" cy="500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vileged access management icon png">
              <a:extLst>
                <a:ext uri="{FF2B5EF4-FFF2-40B4-BE49-F238E27FC236}">
                  <a16:creationId xmlns:a16="http://schemas.microsoft.com/office/drawing/2014/main" id="{3B2C1D22-C05D-4112-901B-F8E15B8236F6}"/>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682445" y="812268"/>
              <a:ext cx="511895" cy="5118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mail security icon png">
              <a:extLst>
                <a:ext uri="{FF2B5EF4-FFF2-40B4-BE49-F238E27FC236}">
                  <a16:creationId xmlns:a16="http://schemas.microsoft.com/office/drawing/2014/main" id="{04873719-AFC5-44E7-8EA6-D7473A3F29FA}"/>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711697" y="1207398"/>
              <a:ext cx="493091" cy="4930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ultifactor authenctication icon png">
              <a:extLst>
                <a:ext uri="{FF2B5EF4-FFF2-40B4-BE49-F238E27FC236}">
                  <a16:creationId xmlns:a16="http://schemas.microsoft.com/office/drawing/2014/main" id="{968BD79A-BE7B-403A-9720-C44B50AF0657}"/>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133988" y="1203059"/>
              <a:ext cx="574289" cy="57428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web security icon png">
              <a:extLst>
                <a:ext uri="{FF2B5EF4-FFF2-40B4-BE49-F238E27FC236}">
                  <a16:creationId xmlns:a16="http://schemas.microsoft.com/office/drawing/2014/main" id="{DF7CED20-5926-43C6-A051-0B99D225A658}"/>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497350" y="2722194"/>
              <a:ext cx="536332" cy="53633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IEM icon png">
              <a:extLst>
                <a:ext uri="{FF2B5EF4-FFF2-40B4-BE49-F238E27FC236}">
                  <a16:creationId xmlns:a16="http://schemas.microsoft.com/office/drawing/2014/main" id="{507EE254-5EF4-4E62-8585-CF39FA79D81E}"/>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608246" y="2119640"/>
              <a:ext cx="759862" cy="5895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log management icon png">
              <a:extLst>
                <a:ext uri="{FF2B5EF4-FFF2-40B4-BE49-F238E27FC236}">
                  <a16:creationId xmlns:a16="http://schemas.microsoft.com/office/drawing/2014/main" id="{B9D78061-E875-48EF-9B23-E3E94533501B}"/>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89407" y="2842099"/>
              <a:ext cx="1400334" cy="44147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Arrow Connector 61">
              <a:extLst>
                <a:ext uri="{FF2B5EF4-FFF2-40B4-BE49-F238E27FC236}">
                  <a16:creationId xmlns:a16="http://schemas.microsoft.com/office/drawing/2014/main" id="{4460DFB8-E73B-45E4-90ED-12A64E7823EB}"/>
                </a:ext>
              </a:extLst>
            </p:cNvPr>
            <p:cNvCxnSpPr/>
            <p:nvPr/>
          </p:nvCxnSpPr>
          <p:spPr>
            <a:xfrm>
              <a:off x="5891460" y="4276240"/>
              <a:ext cx="775932"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Freeform: Shape 63">
              <a:extLst>
                <a:ext uri="{FF2B5EF4-FFF2-40B4-BE49-F238E27FC236}">
                  <a16:creationId xmlns:a16="http://schemas.microsoft.com/office/drawing/2014/main" id="{9276C7EB-C117-4EE2-9EA7-C03659521487}"/>
                </a:ext>
              </a:extLst>
            </p:cNvPr>
            <p:cNvSpPr/>
            <p:nvPr/>
          </p:nvSpPr>
          <p:spPr>
            <a:xfrm rot="16200000">
              <a:off x="6561103" y="3297878"/>
              <a:ext cx="646629" cy="610534"/>
            </a:xfrm>
            <a:custGeom>
              <a:avLst/>
              <a:gdLst>
                <a:gd name="connsiteX0" fmla="*/ 0 w 1003852"/>
                <a:gd name="connsiteY0" fmla="*/ 725556 h 725556"/>
                <a:gd name="connsiteX1" fmla="*/ 1003852 w 1003852"/>
                <a:gd name="connsiteY1" fmla="*/ 0 h 725556"/>
              </a:gdLst>
              <a:ahLst/>
              <a:cxnLst>
                <a:cxn ang="0">
                  <a:pos x="connsiteX0" y="connsiteY0"/>
                </a:cxn>
                <a:cxn ang="0">
                  <a:pos x="connsiteX1" y="connsiteY1"/>
                </a:cxn>
              </a:cxnLst>
              <a:rect l="l" t="t" r="r" b="b"/>
              <a:pathLst>
                <a:path w="1003852" h="725556">
                  <a:moveTo>
                    <a:pt x="0" y="725556"/>
                  </a:moveTo>
                  <a:lnTo>
                    <a:pt x="1003852" y="0"/>
                  </a:lnTo>
                </a:path>
              </a:pathLst>
            </a:cu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eaLnBrk="1" fontAlgn="auto" hangingPunct="1">
                <a:spcBef>
                  <a:spcPts val="0"/>
                </a:spcBef>
                <a:spcAft>
                  <a:spcPts val="0"/>
                </a:spcAft>
                <a:defRPr/>
              </a:pPr>
              <a:endParaRPr lang="en-IN" sz="1200" kern="0" dirty="0">
                <a:solidFill>
                  <a:prstClr val="black"/>
                </a:solidFill>
                <a:latin typeface="Trebuchet MS"/>
                <a:sym typeface="Arial"/>
              </a:endParaRPr>
            </a:p>
          </p:txBody>
        </p:sp>
        <p:pic>
          <p:nvPicPr>
            <p:cNvPr id="2" name="Picture 1">
              <a:extLst>
                <a:ext uri="{FF2B5EF4-FFF2-40B4-BE49-F238E27FC236}">
                  <a16:creationId xmlns:a16="http://schemas.microsoft.com/office/drawing/2014/main" id="{1605D0EB-014B-4CE2-8DBA-E84D539A4173}"/>
                </a:ext>
              </a:extLst>
            </p:cNvPr>
            <p:cNvPicPr>
              <a:picLocks noChangeAspect="1"/>
            </p:cNvPicPr>
            <p:nvPr/>
          </p:nvPicPr>
          <p:blipFill>
            <a:blip r:embed="rId26"/>
            <a:stretch>
              <a:fillRect/>
            </a:stretch>
          </p:blipFill>
          <p:spPr>
            <a:xfrm>
              <a:off x="6705396" y="3957553"/>
              <a:ext cx="1581150" cy="942975"/>
            </a:xfrm>
            <a:prstGeom prst="rect">
              <a:avLst/>
            </a:prstGeom>
          </p:spPr>
        </p:pic>
        <p:pic>
          <p:nvPicPr>
            <p:cNvPr id="2050" name="Picture 2" descr="Brand - Palo Alto Networks">
              <a:extLst>
                <a:ext uri="{FF2B5EF4-FFF2-40B4-BE49-F238E27FC236}">
                  <a16:creationId xmlns:a16="http://schemas.microsoft.com/office/drawing/2014/main" id="{872CD159-CEF3-4870-BAB0-6AEE73C0A604}"/>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5156516" y="1887070"/>
              <a:ext cx="1195795" cy="434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tskope Cloud Security: Next Gen SWG, Private Access, CASB">
              <a:extLst>
                <a:ext uri="{FF2B5EF4-FFF2-40B4-BE49-F238E27FC236}">
                  <a16:creationId xmlns:a16="http://schemas.microsoft.com/office/drawing/2014/main" id="{73643AE2-BBBE-49E1-8866-01F0E5D9199F}"/>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590284" y="2912917"/>
              <a:ext cx="988867" cy="155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CK POINT – DataConfiance">
              <a:extLst>
                <a:ext uri="{FF2B5EF4-FFF2-40B4-BE49-F238E27FC236}">
                  <a16:creationId xmlns:a16="http://schemas.microsoft.com/office/drawing/2014/main" id="{25E65C38-DFD1-48AA-817C-A9E413F2ABD1}"/>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4733609" y="2540304"/>
              <a:ext cx="882486" cy="5856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7CDCACA-4A59-459D-ADDF-4DFEB47E359B}"/>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026784" y="2601415"/>
              <a:ext cx="914934" cy="26990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A09F6901-2E15-4363-A4C3-8621B9ADA5C6}"/>
              </a:ext>
            </a:extLst>
          </p:cNvPr>
          <p:cNvSpPr/>
          <p:nvPr/>
        </p:nvSpPr>
        <p:spPr>
          <a:xfrm>
            <a:off x="338801" y="987425"/>
            <a:ext cx="1368890" cy="646331"/>
          </a:xfrm>
          <a:prstGeom prst="rect">
            <a:avLst/>
          </a:prstGeom>
        </p:spPr>
        <p:txBody>
          <a:bodyPr wrap="square">
            <a:spAutoFit/>
          </a:bodyPr>
          <a:lstStyle/>
          <a:p>
            <a:pPr defTabSz="685800" eaLnBrk="1" fontAlgn="auto" hangingPunct="1">
              <a:spcBef>
                <a:spcPts val="0"/>
              </a:spcBef>
              <a:spcAft>
                <a:spcPts val="0"/>
              </a:spcAft>
              <a:defRPr/>
            </a:pPr>
            <a:r>
              <a:rPr lang="en-US" sz="1200" dirty="0">
                <a:solidFill>
                  <a:prstClr val="black"/>
                </a:solidFill>
                <a:latin typeface="Trebuchet MS"/>
              </a:rPr>
              <a:t>SECURITY AS A SERVICE (FROM THE CLOUD)</a:t>
            </a:r>
            <a:endParaRPr lang="en-IN" sz="1200" dirty="0">
              <a:solidFill>
                <a:prstClr val="black"/>
              </a:solidFill>
              <a:latin typeface="Trebuchet MS"/>
            </a:endParaRPr>
          </a:p>
        </p:txBody>
      </p:sp>
    </p:spTree>
    <p:extLst>
      <p:ext uri="{BB962C8B-B14F-4D97-AF65-F5344CB8AC3E}">
        <p14:creationId xmlns:p14="http://schemas.microsoft.com/office/powerpoint/2010/main" val="248238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D9B03-3C8C-44E8-A996-4CFCEA2672D7}"/>
              </a:ext>
            </a:extLst>
          </p:cNvPr>
          <p:cNvSpPr>
            <a:spLocks noGrp="1"/>
          </p:cNvSpPr>
          <p:nvPr>
            <p:ph type="body" sz="quarter" idx="11"/>
          </p:nvPr>
        </p:nvSpPr>
        <p:spPr/>
        <p:txBody>
          <a:bodyPr>
            <a:normAutofit/>
          </a:bodyPr>
          <a:lstStyle/>
          <a:p>
            <a:r>
              <a:rPr lang="en-US" dirty="0"/>
              <a:t>Network Solution</a:t>
            </a:r>
            <a:endParaRPr lang="en-IN" dirty="0"/>
          </a:p>
        </p:txBody>
      </p:sp>
    </p:spTree>
    <p:extLst>
      <p:ext uri="{BB962C8B-B14F-4D97-AF65-F5344CB8AC3E}">
        <p14:creationId xmlns:p14="http://schemas.microsoft.com/office/powerpoint/2010/main" val="4224490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44C-21B3-48CE-96DF-1CA1D58A20A5}"/>
              </a:ext>
            </a:extLst>
          </p:cNvPr>
          <p:cNvSpPr>
            <a:spLocks noGrp="1"/>
          </p:cNvSpPr>
          <p:nvPr>
            <p:ph type="title"/>
          </p:nvPr>
        </p:nvSpPr>
        <p:spPr/>
        <p:txBody>
          <a:bodyPr/>
          <a:lstStyle/>
          <a:p>
            <a:r>
              <a:rPr lang="en-US" dirty="0"/>
              <a:t>Business benefits to MLL</a:t>
            </a:r>
          </a:p>
        </p:txBody>
      </p:sp>
      <p:grpSp>
        <p:nvGrpSpPr>
          <p:cNvPr id="3" name="Group 2">
            <a:extLst>
              <a:ext uri="{FF2B5EF4-FFF2-40B4-BE49-F238E27FC236}">
                <a16:creationId xmlns:a16="http://schemas.microsoft.com/office/drawing/2014/main" id="{0ECD3C53-E274-4677-83BD-F916C424FE37}"/>
              </a:ext>
            </a:extLst>
          </p:cNvPr>
          <p:cNvGrpSpPr/>
          <p:nvPr/>
        </p:nvGrpSpPr>
        <p:grpSpPr>
          <a:xfrm>
            <a:off x="4234374" y="999226"/>
            <a:ext cx="4608177" cy="3721311"/>
            <a:chOff x="4234374" y="999226"/>
            <a:chExt cx="4608177" cy="3721311"/>
          </a:xfrm>
        </p:grpSpPr>
        <p:sp>
          <p:nvSpPr>
            <p:cNvPr id="6" name="Rectangle 5">
              <a:extLst>
                <a:ext uri="{FF2B5EF4-FFF2-40B4-BE49-F238E27FC236}">
                  <a16:creationId xmlns:a16="http://schemas.microsoft.com/office/drawing/2014/main" id="{61FFD6F5-7630-4E95-857B-94044A904A67}"/>
                </a:ext>
              </a:extLst>
            </p:cNvPr>
            <p:cNvSpPr/>
            <p:nvPr/>
          </p:nvSpPr>
          <p:spPr>
            <a:xfrm>
              <a:off x="4234374" y="1262385"/>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4E96812F-8261-4BE8-A067-786DB22D308F}"/>
                </a:ext>
              </a:extLst>
            </p:cNvPr>
            <p:cNvSpPr/>
            <p:nvPr/>
          </p:nvSpPr>
          <p:spPr>
            <a:xfrm>
              <a:off x="4392614" y="999226"/>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j-lt"/>
                  <a:cs typeface="Calibri" panose="020F0502020204030204" pitchFamily="34" charset="0"/>
                </a:rPr>
                <a:t>Commitment to provide 20% cost benefit over existing spend for MLL  </a:t>
              </a:r>
            </a:p>
          </p:txBody>
        </p:sp>
        <p:sp>
          <p:nvSpPr>
            <p:cNvPr id="8" name="Rectangle 7">
              <a:extLst>
                <a:ext uri="{FF2B5EF4-FFF2-40B4-BE49-F238E27FC236}">
                  <a16:creationId xmlns:a16="http://schemas.microsoft.com/office/drawing/2014/main" id="{CD197947-F69C-4EC5-832A-CF48B640A371}"/>
                </a:ext>
              </a:extLst>
            </p:cNvPr>
            <p:cNvSpPr/>
            <p:nvPr/>
          </p:nvSpPr>
          <p:spPr>
            <a:xfrm>
              <a:off x="4234374" y="1800943"/>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31EBA488-BC9A-4DCF-ABA6-20C271A6DAB7}"/>
                </a:ext>
              </a:extLst>
            </p:cNvPr>
            <p:cNvSpPr/>
            <p:nvPr/>
          </p:nvSpPr>
          <p:spPr>
            <a:xfrm>
              <a:off x="4392614" y="1537785"/>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j-lt"/>
                  <a:cs typeface="Calibri" panose="020F0502020204030204" pitchFamily="34" charset="0"/>
                </a:rPr>
                <a:t>20-30% Scope of bandwidth optimization/reduction due to effective network utilization.</a:t>
              </a:r>
            </a:p>
          </p:txBody>
        </p:sp>
        <p:sp>
          <p:nvSpPr>
            <p:cNvPr id="10" name="Rectangle 9">
              <a:extLst>
                <a:ext uri="{FF2B5EF4-FFF2-40B4-BE49-F238E27FC236}">
                  <a16:creationId xmlns:a16="http://schemas.microsoft.com/office/drawing/2014/main" id="{B2D326CD-0F1E-43F5-9074-22BC8DAAE116}"/>
                </a:ext>
              </a:extLst>
            </p:cNvPr>
            <p:cNvSpPr/>
            <p:nvPr/>
          </p:nvSpPr>
          <p:spPr>
            <a:xfrm>
              <a:off x="4234374" y="2339502"/>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47ABD9BA-028F-49AB-AF8E-DFF0DD0A86C2}"/>
                </a:ext>
              </a:extLst>
            </p:cNvPr>
            <p:cNvSpPr/>
            <p:nvPr/>
          </p:nvSpPr>
          <p:spPr>
            <a:xfrm>
              <a:off x="4392614" y="2076343"/>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j-lt"/>
                  <a:cs typeface="Calibri" panose="020F0502020204030204" pitchFamily="34" charset="0"/>
                </a:rPr>
                <a:t>Minimal onsite intervention resulting into lean IT org and operational cost savings.</a:t>
              </a:r>
            </a:p>
          </p:txBody>
        </p:sp>
        <p:sp>
          <p:nvSpPr>
            <p:cNvPr id="12" name="Rectangle 11">
              <a:extLst>
                <a:ext uri="{FF2B5EF4-FFF2-40B4-BE49-F238E27FC236}">
                  <a16:creationId xmlns:a16="http://schemas.microsoft.com/office/drawing/2014/main" id="{56C6703B-B768-475C-BC83-C7BB2127A597}"/>
                </a:ext>
              </a:extLst>
            </p:cNvPr>
            <p:cNvSpPr/>
            <p:nvPr/>
          </p:nvSpPr>
          <p:spPr>
            <a:xfrm>
              <a:off x="4234374" y="2878061"/>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EF1E7C34-9DB7-4D4B-BC80-D7FCCEA25F14}"/>
                </a:ext>
              </a:extLst>
            </p:cNvPr>
            <p:cNvSpPr/>
            <p:nvPr/>
          </p:nvSpPr>
          <p:spPr>
            <a:xfrm>
              <a:off x="4392614" y="2614902"/>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j-lt"/>
                  <a:cs typeface="Calibri" panose="020F0502020204030204" pitchFamily="34" charset="0"/>
                </a:rPr>
                <a:t>Single window Monitoring will ensure no cost to deploy tools, people &amp; processes onsite.</a:t>
              </a:r>
            </a:p>
          </p:txBody>
        </p:sp>
        <p:sp>
          <p:nvSpPr>
            <p:cNvPr id="14" name="Rectangle 13">
              <a:extLst>
                <a:ext uri="{FF2B5EF4-FFF2-40B4-BE49-F238E27FC236}">
                  <a16:creationId xmlns:a16="http://schemas.microsoft.com/office/drawing/2014/main" id="{22814F3A-45DD-4641-BE65-2AF18E7A11A9}"/>
                </a:ext>
              </a:extLst>
            </p:cNvPr>
            <p:cNvSpPr/>
            <p:nvPr/>
          </p:nvSpPr>
          <p:spPr>
            <a:xfrm>
              <a:off x="4234374" y="3416620"/>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3B62D0F6-5863-49BE-8D0D-E4A54F7969F0}"/>
                </a:ext>
              </a:extLst>
            </p:cNvPr>
            <p:cNvSpPr/>
            <p:nvPr/>
          </p:nvSpPr>
          <p:spPr>
            <a:xfrm>
              <a:off x="4392614" y="3153461"/>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dirty="0">
                  <a:solidFill>
                    <a:schemeClr val="tx1"/>
                  </a:solidFill>
                  <a:latin typeface="+mj-lt"/>
                  <a:cs typeface="Calibri" panose="020F0502020204030204" pitchFamily="34" charset="0"/>
                </a:rPr>
                <a:t>Provider agonistic approach not dependent on provider last mile feasibility .</a:t>
              </a:r>
            </a:p>
          </p:txBody>
        </p:sp>
        <p:sp>
          <p:nvSpPr>
            <p:cNvPr id="16" name="Rectangle 15">
              <a:extLst>
                <a:ext uri="{FF2B5EF4-FFF2-40B4-BE49-F238E27FC236}">
                  <a16:creationId xmlns:a16="http://schemas.microsoft.com/office/drawing/2014/main" id="{AC782903-8A43-4449-97F5-A2FDCB497975}"/>
                </a:ext>
              </a:extLst>
            </p:cNvPr>
            <p:cNvSpPr/>
            <p:nvPr/>
          </p:nvSpPr>
          <p:spPr>
            <a:xfrm>
              <a:off x="4234374" y="3955178"/>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FB69B3A5-F5BD-4C62-BC3E-F8010BF21367}"/>
                </a:ext>
              </a:extLst>
            </p:cNvPr>
            <p:cNvSpPr/>
            <p:nvPr/>
          </p:nvSpPr>
          <p:spPr>
            <a:xfrm>
              <a:off x="4392614" y="3692020"/>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latin typeface="+mj-lt"/>
                  <a:cs typeface="Calibri" panose="020F0502020204030204" pitchFamily="34" charset="0"/>
                </a:rPr>
                <a:t>No separate Security hardware required for termination of internet, broadband or 4G.</a:t>
              </a:r>
              <a:endParaRPr lang="en-US" sz="1000" kern="1200" dirty="0">
                <a:solidFill>
                  <a:schemeClr val="tx1"/>
                </a:solidFill>
                <a:latin typeface="+mj-lt"/>
                <a:cs typeface="Calibri" panose="020F0502020204030204" pitchFamily="34" charset="0"/>
              </a:endParaRPr>
            </a:p>
          </p:txBody>
        </p:sp>
        <p:sp>
          <p:nvSpPr>
            <p:cNvPr id="18" name="Rectangle 17">
              <a:extLst>
                <a:ext uri="{FF2B5EF4-FFF2-40B4-BE49-F238E27FC236}">
                  <a16:creationId xmlns:a16="http://schemas.microsoft.com/office/drawing/2014/main" id="{15140ED9-FB56-4769-9973-1A79C6736B13}"/>
                </a:ext>
              </a:extLst>
            </p:cNvPr>
            <p:cNvSpPr/>
            <p:nvPr/>
          </p:nvSpPr>
          <p:spPr>
            <a:xfrm>
              <a:off x="4234374" y="4493737"/>
              <a:ext cx="4608177" cy="226800"/>
            </a:xfrm>
            <a:prstGeom prst="rect">
              <a:avLst/>
            </a:prstGeom>
            <a:ln w="6350">
              <a:solidFill>
                <a:schemeClr val="accent1">
                  <a:lumMod val="40000"/>
                  <a:lumOff val="6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7BB9920C-69E2-4274-8AF3-6948474AF740}"/>
                </a:ext>
              </a:extLst>
            </p:cNvPr>
            <p:cNvSpPr/>
            <p:nvPr/>
          </p:nvSpPr>
          <p:spPr>
            <a:xfrm>
              <a:off x="4392614" y="4230578"/>
              <a:ext cx="4224537" cy="395998"/>
            </a:xfrm>
            <a:custGeom>
              <a:avLst/>
              <a:gdLst>
                <a:gd name="connsiteX0" fmla="*/ 0 w 4224537"/>
                <a:gd name="connsiteY0" fmla="*/ 66001 h 395998"/>
                <a:gd name="connsiteX1" fmla="*/ 66001 w 4224537"/>
                <a:gd name="connsiteY1" fmla="*/ 0 h 395998"/>
                <a:gd name="connsiteX2" fmla="*/ 4158536 w 4224537"/>
                <a:gd name="connsiteY2" fmla="*/ 0 h 395998"/>
                <a:gd name="connsiteX3" fmla="*/ 4224537 w 4224537"/>
                <a:gd name="connsiteY3" fmla="*/ 66001 h 395998"/>
                <a:gd name="connsiteX4" fmla="*/ 4224537 w 4224537"/>
                <a:gd name="connsiteY4" fmla="*/ 329997 h 395998"/>
                <a:gd name="connsiteX5" fmla="*/ 4158536 w 4224537"/>
                <a:gd name="connsiteY5" fmla="*/ 395998 h 395998"/>
                <a:gd name="connsiteX6" fmla="*/ 66001 w 4224537"/>
                <a:gd name="connsiteY6" fmla="*/ 395998 h 395998"/>
                <a:gd name="connsiteX7" fmla="*/ 0 w 4224537"/>
                <a:gd name="connsiteY7" fmla="*/ 329997 h 395998"/>
                <a:gd name="connsiteX8" fmla="*/ 0 w 4224537"/>
                <a:gd name="connsiteY8" fmla="*/ 66001 h 3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4537" h="395998">
                  <a:moveTo>
                    <a:pt x="0" y="66001"/>
                  </a:moveTo>
                  <a:cubicBezTo>
                    <a:pt x="0" y="29550"/>
                    <a:pt x="29550" y="0"/>
                    <a:pt x="66001" y="0"/>
                  </a:cubicBezTo>
                  <a:lnTo>
                    <a:pt x="4158536" y="0"/>
                  </a:lnTo>
                  <a:cubicBezTo>
                    <a:pt x="4194987" y="0"/>
                    <a:pt x="4224537" y="29550"/>
                    <a:pt x="4224537" y="66001"/>
                  </a:cubicBezTo>
                  <a:lnTo>
                    <a:pt x="4224537" y="329997"/>
                  </a:lnTo>
                  <a:cubicBezTo>
                    <a:pt x="4224537" y="366448"/>
                    <a:pt x="4194987" y="395998"/>
                    <a:pt x="4158536" y="395998"/>
                  </a:cubicBezTo>
                  <a:lnTo>
                    <a:pt x="66001" y="395998"/>
                  </a:lnTo>
                  <a:cubicBezTo>
                    <a:pt x="29550" y="395998"/>
                    <a:pt x="0" y="366448"/>
                    <a:pt x="0" y="329997"/>
                  </a:cubicBezTo>
                  <a:lnTo>
                    <a:pt x="0" y="66001"/>
                  </a:lnTo>
                  <a:close/>
                </a:path>
              </a:pathLst>
            </a:custGeom>
            <a:solidFill>
              <a:schemeClr val="accent1">
                <a:lumMod val="20000"/>
                <a:lumOff val="80000"/>
              </a:scheme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1256" tIns="19331" rIns="141256" bIns="19331" numCol="1" spcCol="1270" anchor="ctr" anchorCtr="0">
              <a:noAutofit/>
            </a:bodyPr>
            <a:lstStyle/>
            <a:p>
              <a:pPr marL="0" lvl="0" indent="0" algn="l" defTabSz="444500">
                <a:lnSpc>
                  <a:spcPct val="90000"/>
                </a:lnSpc>
                <a:spcBef>
                  <a:spcPct val="0"/>
                </a:spcBef>
                <a:spcAft>
                  <a:spcPct val="35000"/>
                </a:spcAft>
                <a:buNone/>
              </a:pPr>
              <a:r>
                <a:rPr lang="en-US" sz="1000" kern="1200">
                  <a:solidFill>
                    <a:schemeClr val="tx1"/>
                  </a:solidFill>
                  <a:latin typeface="+mj-lt"/>
                  <a:cs typeface="Calibri" panose="020F0502020204030204" pitchFamily="34" charset="0"/>
                </a:rPr>
                <a:t>User wise application usage analytics for stronger IT policies enforcement.</a:t>
              </a:r>
            </a:p>
          </p:txBody>
        </p:sp>
      </p:grpSp>
      <p:pic>
        <p:nvPicPr>
          <p:cNvPr id="5" name="Picture 4">
            <a:extLst>
              <a:ext uri="{FF2B5EF4-FFF2-40B4-BE49-F238E27FC236}">
                <a16:creationId xmlns:a16="http://schemas.microsoft.com/office/drawing/2014/main" id="{01179875-C6F7-4201-8585-6B643BACFB6D}"/>
              </a:ext>
            </a:extLst>
          </p:cNvPr>
          <p:cNvPicPr>
            <a:picLocks noChangeAspect="1"/>
          </p:cNvPicPr>
          <p:nvPr/>
        </p:nvPicPr>
        <p:blipFill>
          <a:blip r:embed="rId2"/>
          <a:stretch>
            <a:fillRect/>
          </a:stretch>
        </p:blipFill>
        <p:spPr>
          <a:xfrm>
            <a:off x="324000" y="987425"/>
            <a:ext cx="3826918" cy="3744913"/>
          </a:xfrm>
          <a:prstGeom prst="rect">
            <a:avLst/>
          </a:prstGeom>
        </p:spPr>
      </p:pic>
    </p:spTree>
    <p:extLst>
      <p:ext uri="{BB962C8B-B14F-4D97-AF65-F5344CB8AC3E}">
        <p14:creationId xmlns:p14="http://schemas.microsoft.com/office/powerpoint/2010/main" val="42950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D9B03-3C8C-44E8-A996-4CFCEA2672D7}"/>
              </a:ext>
            </a:extLst>
          </p:cNvPr>
          <p:cNvSpPr>
            <a:spLocks noGrp="1"/>
          </p:cNvSpPr>
          <p:nvPr>
            <p:ph type="body" sz="quarter" idx="11"/>
          </p:nvPr>
        </p:nvSpPr>
        <p:spPr/>
        <p:txBody>
          <a:bodyPr>
            <a:normAutofit/>
          </a:bodyPr>
          <a:lstStyle/>
          <a:p>
            <a:r>
              <a:rPr lang="en-US" dirty="0"/>
              <a:t>CASE Studies</a:t>
            </a:r>
            <a:endParaRPr lang="en-IN" dirty="0"/>
          </a:p>
        </p:txBody>
      </p:sp>
    </p:spTree>
    <p:extLst>
      <p:ext uri="{BB962C8B-B14F-4D97-AF65-F5344CB8AC3E}">
        <p14:creationId xmlns:p14="http://schemas.microsoft.com/office/powerpoint/2010/main" val="3789916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612484" y="762333"/>
            <a:ext cx="4404516" cy="3590278"/>
          </a:xfrm>
          <a:prstGeom prst="rect">
            <a:avLst/>
          </a:prstGeom>
          <a:noFill/>
        </p:spPr>
        <p:txBody>
          <a:bodyPr wrap="square" lIns="68580" tIns="34290" rIns="68580" bIns="34290" rtlCol="0" anchor="t">
            <a:spAutoFit/>
          </a:bodyPr>
          <a:lstStyle/>
          <a:p>
            <a:pPr>
              <a:lnSpc>
                <a:spcPts val="1440"/>
              </a:lnSpc>
              <a:defRPr/>
            </a:pPr>
            <a:r>
              <a:rPr lang="en-US" sz="1200" b="1" dirty="0">
                <a:solidFill>
                  <a:schemeClr val="tx2">
                    <a:lumMod val="75000"/>
                  </a:schemeClr>
                </a:solidFill>
              </a:rPr>
              <a:t>Integrated Value and Outcome</a:t>
            </a:r>
            <a:br>
              <a:rPr lang="en-US" sz="1200" dirty="0"/>
            </a:br>
            <a:r>
              <a:rPr lang="en-US" sz="900" b="1" dirty="0">
                <a:solidFill>
                  <a:schemeClr val="tx1">
                    <a:lumMod val="50000"/>
                    <a:lumOff val="50000"/>
                  </a:schemeClr>
                </a:solidFill>
              </a:rPr>
              <a:t>cloud@core products and services:</a:t>
            </a:r>
            <a:endParaRPr lang="en-US" sz="900" dirty="0">
              <a:solidFill>
                <a:schemeClr val="tx1">
                  <a:lumMod val="50000"/>
                  <a:lumOff val="50000"/>
                </a:schemeClr>
              </a:solidFill>
            </a:endParaRPr>
          </a:p>
          <a:p>
            <a:pPr marL="212725" indent="-122238">
              <a:lnSpc>
                <a:spcPts val="1440"/>
              </a:lnSpc>
              <a:buFont typeface="Arial" panose="020B0604020202020204" pitchFamily="34" charset="0"/>
              <a:buChar char="•"/>
              <a:defRPr/>
            </a:pPr>
            <a:r>
              <a:rPr lang="en-US" sz="900" dirty="0">
                <a:solidFill>
                  <a:schemeClr val="tx1">
                    <a:lumMod val="50000"/>
                    <a:lumOff val="50000"/>
                  </a:schemeClr>
                </a:solidFill>
              </a:rPr>
              <a:t>All new Security applications to be migrated to </a:t>
            </a:r>
            <a:r>
              <a:rPr lang="en-US" sz="900" dirty="0">
                <a:solidFill>
                  <a:schemeClr val="accent3">
                    <a:lumMod val="75000"/>
                  </a:schemeClr>
                </a:solidFill>
              </a:rPr>
              <a:t>Sify </a:t>
            </a:r>
            <a:r>
              <a:rPr lang="en-US" sz="900" dirty="0"/>
              <a:t>cloudinfinit</a:t>
            </a:r>
          </a:p>
          <a:p>
            <a:pPr marL="212725" indent="-122238">
              <a:lnSpc>
                <a:spcPts val="1440"/>
              </a:lnSpc>
              <a:buFont typeface="Arial" panose="020B0604020202020204" pitchFamily="34" charset="0"/>
              <a:buChar char="•"/>
              <a:defRPr/>
            </a:pPr>
            <a:r>
              <a:rPr lang="en-US" sz="900" dirty="0">
                <a:solidFill>
                  <a:schemeClr val="tx1">
                    <a:lumMod val="50000"/>
                    <a:lumOff val="50000"/>
                  </a:schemeClr>
                </a:solidFill>
              </a:rPr>
              <a:t>All Existing Business apps to move to new </a:t>
            </a:r>
            <a:r>
              <a:rPr lang="en-US" sz="900" dirty="0">
                <a:solidFill>
                  <a:schemeClr val="accent3">
                    <a:lumMod val="75000"/>
                  </a:schemeClr>
                </a:solidFill>
              </a:rPr>
              <a:t>Private Cloud </a:t>
            </a:r>
            <a:r>
              <a:rPr lang="en-US" sz="900" dirty="0">
                <a:solidFill>
                  <a:schemeClr val="tx1">
                    <a:lumMod val="50000"/>
                    <a:lumOff val="50000"/>
                  </a:schemeClr>
                </a:solidFill>
              </a:rPr>
              <a:t>(VMware).</a:t>
            </a:r>
          </a:p>
          <a:p>
            <a:pPr marL="212725" indent="-122238">
              <a:lnSpc>
                <a:spcPts val="1440"/>
              </a:lnSpc>
              <a:buFont typeface="Arial" panose="020B0604020202020204" pitchFamily="34" charset="0"/>
              <a:buChar char="•"/>
              <a:defRPr/>
            </a:pPr>
            <a:r>
              <a:rPr lang="en-US" sz="900" dirty="0"/>
              <a:t>Old Solaris </a:t>
            </a:r>
            <a:r>
              <a:rPr lang="en-US" sz="900" dirty="0">
                <a:solidFill>
                  <a:schemeClr val="tx1">
                    <a:lumMod val="50000"/>
                    <a:lumOff val="50000"/>
                  </a:schemeClr>
                </a:solidFill>
              </a:rPr>
              <a:t>Server in DC with </a:t>
            </a:r>
            <a:r>
              <a:rPr lang="en-US" sz="900" dirty="0"/>
              <a:t>interconnect</a:t>
            </a:r>
            <a:r>
              <a:rPr lang="en-US" sz="900" dirty="0">
                <a:solidFill>
                  <a:schemeClr val="tx1">
                    <a:lumMod val="50000"/>
                    <a:lumOff val="50000"/>
                  </a:schemeClr>
                </a:solidFill>
              </a:rPr>
              <a:t> to Private Cloud. </a:t>
            </a:r>
          </a:p>
          <a:p>
            <a:pPr marL="212725" indent="-122238">
              <a:lnSpc>
                <a:spcPts val="1440"/>
              </a:lnSpc>
              <a:buFont typeface="Arial" panose="020B0604020202020204" pitchFamily="34" charset="0"/>
              <a:buChar char="•"/>
              <a:defRPr/>
            </a:pPr>
            <a:r>
              <a:rPr lang="en-US" sz="900" dirty="0">
                <a:solidFill>
                  <a:prstClr val="black">
                    <a:lumMod val="75000"/>
                    <a:lumOff val="25000"/>
                  </a:prstClr>
                </a:solidFill>
                <a:ea typeface="Open Sans Condensed" panose="020B0806030504020204" pitchFamily="34" charset="0"/>
                <a:cs typeface="Arial" panose="020B0604020202020204" pitchFamily="34" charset="0"/>
              </a:rPr>
              <a:t>End-to-end hybrid IT implementation for highly complex environment utilizing multiple migration methodologies - Rehost, Re-platform and Retain</a:t>
            </a:r>
          </a:p>
          <a:p>
            <a:pPr marL="212725" indent="-122238">
              <a:lnSpc>
                <a:spcPts val="1440"/>
              </a:lnSpc>
              <a:buFont typeface="Arial" panose="020B0604020202020204" pitchFamily="34" charset="0"/>
              <a:buChar char="•"/>
              <a:defRPr/>
            </a:pPr>
            <a:r>
              <a:rPr lang="en-US" sz="900" dirty="0">
                <a:solidFill>
                  <a:prstClr val="black">
                    <a:lumMod val="75000"/>
                    <a:lumOff val="25000"/>
                  </a:prstClr>
                </a:solidFill>
                <a:ea typeface="Open Sans Condensed" panose="020B0806030504020204" pitchFamily="34" charset="0"/>
                <a:cs typeface="Arial" panose="020B0604020202020204" pitchFamily="34" charset="0"/>
              </a:rPr>
              <a:t>Customized Hybrid IT architecture and hybrid migration (V2V + P2V) to meet business application demand</a:t>
            </a:r>
          </a:p>
          <a:p>
            <a:pPr marL="212725" indent="-122238">
              <a:lnSpc>
                <a:spcPts val="1440"/>
              </a:lnSpc>
              <a:buFont typeface="Arial" panose="020B0604020202020204" pitchFamily="34" charset="0"/>
              <a:buChar char="•"/>
              <a:defRPr/>
            </a:pPr>
            <a:r>
              <a:rPr lang="en-US" sz="900" dirty="0"/>
              <a:t>Hybrid </a:t>
            </a:r>
            <a:r>
              <a:rPr lang="en-US" sz="900" dirty="0">
                <a:solidFill>
                  <a:srgbClr val="B9D137"/>
                </a:solidFill>
              </a:rPr>
              <a:t>cloud management platform </a:t>
            </a:r>
            <a:r>
              <a:rPr lang="en-US" sz="900" dirty="0">
                <a:solidFill>
                  <a:schemeClr val="tx1">
                    <a:lumMod val="50000"/>
                    <a:lumOff val="50000"/>
                  </a:schemeClr>
                </a:solidFill>
              </a:rPr>
              <a:t>for management of the Hosted Private and AWS Cloud footprint. </a:t>
            </a:r>
          </a:p>
          <a:p>
            <a:pPr>
              <a:lnSpc>
                <a:spcPts val="1440"/>
              </a:lnSpc>
              <a:spcBef>
                <a:spcPts val="45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marL="214313" indent="-123825">
              <a:lnSpc>
                <a:spcPts val="1440"/>
              </a:lnSpc>
              <a:buFont typeface="Arial" panose="020B0604020202020204" pitchFamily="34" charset="0"/>
              <a:buChar char="•"/>
              <a:defRPr/>
            </a:pPr>
            <a:r>
              <a:rPr lang="en-IN" sz="900" dirty="0">
                <a:solidFill>
                  <a:schemeClr val="tx1">
                    <a:lumMod val="50000"/>
                    <a:lumOff val="50000"/>
                  </a:schemeClr>
                </a:solidFill>
              </a:rPr>
              <a:t>Zero defect &amp; minimum down time during migration, </a:t>
            </a:r>
          </a:p>
          <a:p>
            <a:pPr marL="214313" indent="-123825">
              <a:lnSpc>
                <a:spcPts val="1440"/>
              </a:lnSpc>
              <a:buFont typeface="Arial" panose="020B0604020202020204" pitchFamily="34" charset="0"/>
              <a:buChar char="•"/>
              <a:defRPr/>
            </a:pPr>
            <a:r>
              <a:rPr lang="en-IN" sz="900" dirty="0">
                <a:solidFill>
                  <a:schemeClr val="tx1">
                    <a:lumMod val="50000"/>
                    <a:lumOff val="50000"/>
                  </a:schemeClr>
                </a:solidFill>
              </a:rPr>
              <a:t>TCO optimization via billing based on pay as you go model, </a:t>
            </a:r>
          </a:p>
          <a:p>
            <a:pPr marL="214313" indent="-123825">
              <a:lnSpc>
                <a:spcPts val="1440"/>
              </a:lnSpc>
              <a:buFont typeface="Arial" panose="020B0604020202020204" pitchFamily="34" charset="0"/>
              <a:buChar char="•"/>
              <a:defRPr/>
            </a:pPr>
            <a:r>
              <a:rPr lang="en-IN" sz="900" dirty="0">
                <a:solidFill>
                  <a:schemeClr val="tx1">
                    <a:lumMod val="50000"/>
                    <a:lumOff val="50000"/>
                  </a:schemeClr>
                </a:solidFill>
              </a:rPr>
              <a:t>Single point of ownership for all infra consolidations, </a:t>
            </a:r>
          </a:p>
          <a:p>
            <a:pPr marL="214313" indent="-123825">
              <a:lnSpc>
                <a:spcPts val="1440"/>
              </a:lnSpc>
              <a:buFont typeface="Arial" panose="020B0604020202020204" pitchFamily="34" charset="0"/>
              <a:buChar char="•"/>
              <a:defRPr/>
            </a:pPr>
            <a:r>
              <a:rPr lang="en-IN" sz="900" dirty="0">
                <a:solidFill>
                  <a:schemeClr val="tx1">
                    <a:lumMod val="50000"/>
                    <a:lumOff val="50000"/>
                  </a:schemeClr>
                </a:solidFill>
              </a:rPr>
              <a:t>single SLA covering the infra and network</a:t>
            </a:r>
            <a:r>
              <a:rPr lang="en-US" sz="900" dirty="0">
                <a:solidFill>
                  <a:schemeClr val="tx1">
                    <a:lumMod val="50000"/>
                    <a:lumOff val="50000"/>
                  </a:schemeClr>
                </a:solidFill>
              </a:rPr>
              <a:t>.</a:t>
            </a:r>
          </a:p>
          <a:p>
            <a:pPr>
              <a:lnSpc>
                <a:spcPts val="1440"/>
              </a:lnSpc>
              <a:spcBef>
                <a:spcPts val="450"/>
              </a:spcBef>
              <a:defRPr/>
            </a:pPr>
            <a:r>
              <a:rPr lang="en-US" sz="1200" b="1" dirty="0">
                <a:solidFill>
                  <a:schemeClr val="tx2">
                    <a:lumMod val="75000"/>
                  </a:schemeClr>
                </a:solidFill>
              </a:rPr>
              <a:t>Value for Sify</a:t>
            </a:r>
            <a:endParaRPr lang="en-US" sz="1200" dirty="0">
              <a:solidFill>
                <a:schemeClr val="tx2">
                  <a:lumMod val="75000"/>
                </a:schemeClr>
              </a:solidFill>
            </a:endParaRPr>
          </a:p>
          <a:p>
            <a:pPr>
              <a:lnSpc>
                <a:spcPts val="1440"/>
              </a:lnSpc>
              <a:defRPr/>
            </a:pPr>
            <a:r>
              <a:rPr lang="en-US" sz="900" dirty="0">
                <a:solidFill>
                  <a:schemeClr val="tx1">
                    <a:lumMod val="50000"/>
                    <a:lumOff val="50000"/>
                  </a:schemeClr>
                </a:solidFill>
              </a:rPr>
              <a:t>Complete ownership for Infra and Network which has given wide scope for offering managed services, DR-as a service on SIFY CI. </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489524" y="794081"/>
            <a:ext cx="3544860" cy="830997"/>
            <a:chOff x="841632" y="1421961"/>
            <a:chExt cx="4705222" cy="1107998"/>
          </a:xfrm>
        </p:grpSpPr>
        <p:sp>
          <p:nvSpPr>
            <p:cNvPr id="4" name="TextBox 3">
              <a:extLst>
                <a:ext uri="{FF2B5EF4-FFF2-40B4-BE49-F238E27FC236}">
                  <a16:creationId xmlns:a16="http://schemas.microsoft.com/office/drawing/2014/main" id="{E8342832-EF47-42C7-A2C0-D0C3BB1101FF}"/>
                </a:ext>
              </a:extLst>
            </p:cNvPr>
            <p:cNvSpPr txBox="1"/>
            <p:nvPr/>
          </p:nvSpPr>
          <p:spPr>
            <a:xfrm>
              <a:off x="1404871" y="1421961"/>
              <a:ext cx="4141983" cy="1107998"/>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Project Objective</a:t>
              </a:r>
            </a:p>
            <a:p>
              <a:pPr>
                <a:defRPr/>
              </a:pPr>
              <a:r>
                <a:rPr lang="en-IN" sz="900" dirty="0">
                  <a:solidFill>
                    <a:schemeClr val="tx1">
                      <a:lumMod val="50000"/>
                      <a:lumOff val="50000"/>
                    </a:schemeClr>
                  </a:solidFill>
                </a:rPr>
                <a:t>Implement integrated future ready digital infrastructure on Hybrid cloud architecture for hosting core application and virtualizing landscape on a scalable Cloud Infrastructure with end-to-end Migration.</a:t>
              </a:r>
              <a:endParaRPr lang="en-IN" sz="105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489524" y="1632673"/>
            <a:ext cx="3628680" cy="553998"/>
            <a:chOff x="886632" y="2210779"/>
            <a:chExt cx="4838240" cy="738664"/>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738664"/>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Project Model</a:t>
              </a:r>
            </a:p>
            <a:p>
              <a:r>
                <a:rPr lang="en-US" sz="900" dirty="0">
                  <a:solidFill>
                    <a:schemeClr val="tx1">
                      <a:lumMod val="50000"/>
                      <a:lumOff val="50000"/>
                    </a:schemeClr>
                  </a:solidFill>
                </a:rPr>
                <a:t>Private Cloud IT Build model along with Sify Enterprise Multi-Tenant Cloud for Cloud Bursting.</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294834"/>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489524" y="2229341"/>
            <a:ext cx="3696180" cy="472501"/>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53996"/>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Competition</a:t>
              </a:r>
            </a:p>
            <a:p>
              <a:pPr>
                <a:defRPr/>
              </a:pPr>
              <a:r>
                <a:rPr lang="en-US" sz="900" dirty="0" err="1">
                  <a:solidFill>
                    <a:schemeClr val="tx1">
                      <a:lumMod val="50000"/>
                      <a:lumOff val="50000"/>
                    </a:schemeClr>
                  </a:solidFill>
                </a:rPr>
                <a:t>CtrlS</a:t>
              </a:r>
              <a:r>
                <a:rPr lang="en-US" sz="900" dirty="0">
                  <a:solidFill>
                    <a:schemeClr val="tx1">
                      <a:lumMod val="50000"/>
                      <a:lumOff val="50000"/>
                    </a:schemeClr>
                  </a:solidFill>
                </a:rPr>
                <a:t>, NexGen, </a:t>
              </a:r>
              <a:r>
                <a:rPr lang="en-US" sz="900" dirty="0" err="1">
                  <a:solidFill>
                    <a:schemeClr val="tx1">
                      <a:lumMod val="50000"/>
                      <a:lumOff val="50000"/>
                    </a:schemeClr>
                  </a:solidFill>
                </a:rPr>
                <a:t>Netmagic</a:t>
              </a:r>
              <a:r>
                <a:rPr lang="en-US" sz="900" dirty="0">
                  <a:solidFill>
                    <a:schemeClr val="tx1">
                      <a:lumMod val="50000"/>
                      <a:lumOff val="50000"/>
                    </a:schemeClr>
                  </a:solidFill>
                </a:rPr>
                <a:t>, Wipro &amp; TCS</a:t>
              </a:r>
              <a:endParaRPr lang="en-IN" sz="900" dirty="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489524" y="2773013"/>
            <a:ext cx="3795140" cy="1523494"/>
            <a:chOff x="841632" y="3749696"/>
            <a:chExt cx="5060186" cy="2031322"/>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1" y="3749696"/>
              <a:ext cx="4496947" cy="2031322"/>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Sify’s Uniqueness</a:t>
              </a:r>
              <a:br>
                <a:rPr lang="en-US" sz="1200" dirty="0">
                  <a:solidFill>
                    <a:prstClr val="black"/>
                  </a:solidFill>
                  <a:latin typeface="Trebuchet MS"/>
                </a:rPr>
              </a:br>
              <a:r>
                <a:rPr lang="en-IN" sz="900" dirty="0">
                  <a:solidFill>
                    <a:schemeClr val="tx1">
                      <a:lumMod val="50000"/>
                      <a:lumOff val="50000"/>
                    </a:schemeClr>
                  </a:solidFill>
                </a:rPr>
                <a:t>The proposed Data Centre at Mumbai has a latency of less than </a:t>
              </a:r>
              <a:r>
                <a:rPr lang="en-IN" sz="900" b="1" dirty="0">
                  <a:solidFill>
                    <a:schemeClr val="tx1">
                      <a:lumMod val="50000"/>
                      <a:lumOff val="50000"/>
                    </a:schemeClr>
                  </a:solidFill>
                </a:rPr>
                <a:t>250 microseconds</a:t>
              </a:r>
              <a:r>
                <a:rPr lang="en-IN" sz="900" b="1" u="sng" dirty="0">
                  <a:solidFill>
                    <a:schemeClr val="tx1">
                      <a:lumMod val="50000"/>
                      <a:lumOff val="50000"/>
                    </a:schemeClr>
                  </a:solidFill>
                </a:rPr>
                <a:t> </a:t>
              </a:r>
              <a:r>
                <a:rPr lang="en-IN" sz="900" dirty="0">
                  <a:solidFill>
                    <a:schemeClr val="tx1">
                      <a:lumMod val="50000"/>
                      <a:lumOff val="50000"/>
                    </a:schemeClr>
                  </a:solidFill>
                </a:rPr>
                <a:t>from AWS &amp; Oracle Cloud; and </a:t>
              </a:r>
              <a:r>
                <a:rPr lang="en-IN" sz="900" b="1" dirty="0">
                  <a:solidFill>
                    <a:schemeClr val="tx1">
                      <a:lumMod val="50000"/>
                      <a:lumOff val="50000"/>
                    </a:schemeClr>
                  </a:solidFill>
                </a:rPr>
                <a:t>less than 1 millisecond</a:t>
              </a:r>
              <a:r>
                <a:rPr lang="en-IN" sz="900" b="1" u="sng" dirty="0">
                  <a:solidFill>
                    <a:schemeClr val="tx1">
                      <a:lumMod val="50000"/>
                      <a:lumOff val="50000"/>
                    </a:schemeClr>
                  </a:solidFill>
                </a:rPr>
                <a:t> </a:t>
              </a:r>
              <a:r>
                <a:rPr lang="en-IN" sz="900" dirty="0">
                  <a:solidFill>
                    <a:schemeClr val="tx1">
                      <a:lumMod val="50000"/>
                      <a:lumOff val="50000"/>
                    </a:schemeClr>
                  </a:solidFill>
                </a:rPr>
                <a:t>from TCS’s SaaS cloud located at </a:t>
              </a:r>
              <a:r>
                <a:rPr lang="en-IN" sz="900" dirty="0" err="1">
                  <a:solidFill>
                    <a:schemeClr val="tx1">
                      <a:lumMod val="50000"/>
                      <a:lumOff val="50000"/>
                    </a:schemeClr>
                  </a:solidFill>
                </a:rPr>
                <a:t>CtrlS</a:t>
              </a:r>
              <a:r>
                <a:rPr lang="en-IN" sz="900" dirty="0">
                  <a:solidFill>
                    <a:schemeClr val="tx1">
                      <a:lumMod val="50000"/>
                      <a:lumOff val="50000"/>
                    </a:schemeClr>
                  </a:solidFill>
                </a:rPr>
                <a:t> Navi Mumbai DC. Hybrid and Multi Cloud set up at the </a:t>
              </a:r>
              <a:r>
                <a:rPr lang="en-IN" sz="900" b="1" dirty="0">
                  <a:solidFill>
                    <a:schemeClr val="tx1">
                      <a:lumMod val="50000"/>
                      <a:lumOff val="50000"/>
                    </a:schemeClr>
                  </a:solidFill>
                </a:rPr>
                <a:t>least latency, lowest connectivity cost</a:t>
              </a:r>
              <a:r>
                <a:rPr lang="en-IN" sz="900" b="1" u="sng" dirty="0">
                  <a:solidFill>
                    <a:schemeClr val="tx1">
                      <a:lumMod val="50000"/>
                      <a:lumOff val="50000"/>
                    </a:schemeClr>
                  </a:solidFill>
                </a:rPr>
                <a:t> </a:t>
              </a:r>
              <a:r>
                <a:rPr lang="en-IN" sz="900" dirty="0">
                  <a:solidFill>
                    <a:schemeClr val="tx1">
                      <a:lumMod val="50000"/>
                      <a:lumOff val="50000"/>
                    </a:schemeClr>
                  </a:solidFill>
                </a:rPr>
                <a:t>and the </a:t>
              </a:r>
              <a:r>
                <a:rPr lang="en-IN" sz="900" b="1" dirty="0">
                  <a:solidFill>
                    <a:schemeClr val="tx1">
                      <a:lumMod val="50000"/>
                      <a:lumOff val="50000"/>
                    </a:schemeClr>
                  </a:solidFill>
                </a:rPr>
                <a:t>best performance</a:t>
              </a:r>
              <a:r>
                <a:rPr lang="en-IN" sz="900" dirty="0">
                  <a:solidFill>
                    <a:schemeClr val="tx1">
                      <a:lumMod val="50000"/>
                      <a:lumOff val="50000"/>
                    </a:schemeClr>
                  </a:solidFill>
                </a:rPr>
                <a:t> between the environments in multiple DC &amp; Cloud. The same Data Centre hosts Sify’s multi-flavoured Cloud </a:t>
              </a:r>
              <a:r>
                <a:rPr lang="en-IN" sz="900" dirty="0" err="1">
                  <a:solidFill>
                    <a:schemeClr val="tx1">
                      <a:lumMod val="50000"/>
                      <a:lumOff val="50000"/>
                    </a:schemeClr>
                  </a:solidFill>
                </a:rPr>
                <a:t>Infinit</a:t>
              </a:r>
              <a:r>
                <a:rPr lang="en-IN" sz="900" dirty="0">
                  <a:solidFill>
                    <a:schemeClr val="tx1">
                      <a:lumMod val="50000"/>
                      <a:lumOff val="50000"/>
                    </a:schemeClr>
                  </a:solidFill>
                </a:rPr>
                <a:t> platforms ( Public, Private, Virtual Private) from where our customers can subscribe to IaaS/PaaS.</a:t>
              </a:r>
              <a:endParaRPr lang="en-IN" sz="1050" dirty="0">
                <a:solidFill>
                  <a:prstClr val="black">
                    <a:lumMod val="50000"/>
                    <a:lumOff val="50000"/>
                  </a:prstClr>
                </a:solidFill>
                <a:latin typeface="Trebuchet MS"/>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489524" y="4329591"/>
            <a:ext cx="3662430" cy="415498"/>
            <a:chOff x="841632" y="5235206"/>
            <a:chExt cx="4883240" cy="553997"/>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53997"/>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Contract Duration</a:t>
              </a:r>
            </a:p>
            <a:p>
              <a:pPr lvl="0">
                <a:defRPr/>
              </a:pPr>
              <a:r>
                <a:rPr lang="en-US" sz="900" dirty="0">
                  <a:solidFill>
                    <a:schemeClr val="tx1">
                      <a:lumMod val="50000"/>
                      <a:lumOff val="50000"/>
                    </a:schemeClr>
                  </a:solidFill>
                </a:rPr>
                <a:t>5 years – large annuity revenue stream</a:t>
              </a:r>
              <a:endParaRPr lang="en-IN" sz="900" dirty="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91994" y="871427"/>
            <a:ext cx="405000" cy="405000"/>
          </a:xfrm>
          <a:prstGeom prst="rect">
            <a:avLst/>
          </a:prstGeom>
        </p:spPr>
      </p:pic>
      <p:sp>
        <p:nvSpPr>
          <p:cNvPr id="24" name="TextBox 23">
            <a:extLst>
              <a:ext uri="{FF2B5EF4-FFF2-40B4-BE49-F238E27FC236}">
                <a16:creationId xmlns:a16="http://schemas.microsoft.com/office/drawing/2014/main" id="{056FCCC3-E03C-4843-8C68-900623101E46}"/>
              </a:ext>
            </a:extLst>
          </p:cNvPr>
          <p:cNvSpPr txBox="1"/>
          <p:nvPr/>
        </p:nvSpPr>
        <p:spPr>
          <a:xfrm rot="16200000">
            <a:off x="-2435648" y="2389483"/>
            <a:ext cx="5148298" cy="369332"/>
          </a:xfrm>
          <a:prstGeom prst="rect">
            <a:avLst/>
          </a:prstGeom>
          <a:solidFill>
            <a:schemeClr val="accent1"/>
          </a:solidFill>
          <a:ln>
            <a:solidFill>
              <a:srgbClr val="548ED6"/>
            </a:solidFill>
          </a:ln>
        </p:spPr>
        <p:txBody>
          <a:bodyPr wrap="square" rtlCol="0">
            <a:spAutoFit/>
          </a:bodyPr>
          <a:lstStyle/>
          <a:p>
            <a:pPr algn="ctr" defTabSz="685783"/>
            <a:r>
              <a:rPr lang="en-US" sz="1800" b="1" cap="all" spc="113">
                <a:solidFill>
                  <a:prstClr val="white"/>
                </a:solidFill>
                <a:latin typeface="Trebuchet MS"/>
              </a:rPr>
              <a:t>HYBRID CLOUD LED </a:t>
            </a:r>
          </a:p>
        </p:txBody>
      </p:sp>
      <p:sp>
        <p:nvSpPr>
          <p:cNvPr id="25" name="TextBox 24">
            <a:extLst>
              <a:ext uri="{FF2B5EF4-FFF2-40B4-BE49-F238E27FC236}">
                <a16:creationId xmlns:a16="http://schemas.microsoft.com/office/drawing/2014/main" id="{560A9AD5-9BC5-8A40-85AD-E5FEDA0CCC12}"/>
              </a:ext>
            </a:extLst>
          </p:cNvPr>
          <p:cNvSpPr txBox="1"/>
          <p:nvPr/>
        </p:nvSpPr>
        <p:spPr>
          <a:xfrm>
            <a:off x="323169"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pPr defTabSz="685783"/>
            <a:r>
              <a:rPr lang="en-US" sz="900" cap="all" spc="113" dirty="0">
                <a:solidFill>
                  <a:prstClr val="white"/>
                </a:solidFill>
                <a:latin typeface="Trebuchet MS"/>
              </a:rPr>
              <a:t>NBFC</a:t>
            </a:r>
            <a:endParaRPr lang="en-US" sz="900" dirty="0">
              <a:solidFill>
                <a:prstClr val="white"/>
              </a:solidFill>
              <a:latin typeface="Trebuchet MS"/>
            </a:endParaRPr>
          </a:p>
        </p:txBody>
      </p:sp>
      <p:sp>
        <p:nvSpPr>
          <p:cNvPr id="2" name="Title 1">
            <a:extLst>
              <a:ext uri="{FF2B5EF4-FFF2-40B4-BE49-F238E27FC236}">
                <a16:creationId xmlns:a16="http://schemas.microsoft.com/office/drawing/2014/main" id="{9F4EC94F-5A6B-498D-8E79-132656F97785}"/>
              </a:ext>
            </a:extLst>
          </p:cNvPr>
          <p:cNvSpPr>
            <a:spLocks noGrp="1"/>
          </p:cNvSpPr>
          <p:nvPr>
            <p:ph type="title"/>
          </p:nvPr>
        </p:nvSpPr>
        <p:spPr>
          <a:xfrm>
            <a:off x="597474" y="257731"/>
            <a:ext cx="7263976" cy="369332"/>
          </a:xfrm>
        </p:spPr>
        <p:txBody>
          <a:bodyPr/>
          <a:lstStyle/>
          <a:p>
            <a:pPr lvl="0"/>
            <a:r>
              <a:rPr lang="en-US" dirty="0"/>
              <a:t>MAHINDRA FINANCE: DIGITAL TRANSFORMATION FOR NBFC</a:t>
            </a:r>
          </a:p>
        </p:txBody>
      </p:sp>
      <p:pic>
        <p:nvPicPr>
          <p:cNvPr id="26" name="Picture 2" descr="Outlookindia | Mahindra &amp; Mahindra Financial Services | stock &amp; share price  update with analysis | 2017-08-04">
            <a:extLst>
              <a:ext uri="{FF2B5EF4-FFF2-40B4-BE49-F238E27FC236}">
                <a16:creationId xmlns:a16="http://schemas.microsoft.com/office/drawing/2014/main" id="{C81CA0FF-5E09-486A-8A08-E7EB694A65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4909" b="28580"/>
          <a:stretch/>
        </p:blipFill>
        <p:spPr bwMode="auto">
          <a:xfrm>
            <a:off x="7312530" y="294596"/>
            <a:ext cx="1440000" cy="49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4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409138" y="794083"/>
            <a:ext cx="4658662" cy="3440878"/>
          </a:xfrm>
          <a:prstGeom prst="rect">
            <a:avLst/>
          </a:prstGeom>
          <a:noFill/>
        </p:spPr>
        <p:txBody>
          <a:bodyPr wrap="square" lIns="68580" tIns="34290" rIns="68580" bIns="34290" rtlCol="0" anchor="t">
            <a:spAutoFit/>
          </a:bodyPr>
          <a:lstStyle/>
          <a:p>
            <a:pPr defTabSz="685783">
              <a:lnSpc>
                <a:spcPts val="1440"/>
              </a:lnSpc>
              <a:defRPr/>
            </a:pPr>
            <a:r>
              <a:rPr lang="en-US" sz="1200" b="1" dirty="0">
                <a:solidFill>
                  <a:srgbClr val="1F497D">
                    <a:lumMod val="75000"/>
                  </a:srgbClr>
                </a:solidFill>
                <a:latin typeface="Trebuchet MS"/>
              </a:rPr>
              <a:t>Integrated Value and Outcome</a:t>
            </a:r>
            <a:br>
              <a:rPr lang="en-US" sz="1200" dirty="0">
                <a:solidFill>
                  <a:prstClr val="black"/>
                </a:solidFill>
                <a:latin typeface="Trebuchet MS"/>
              </a:rPr>
            </a:br>
            <a:r>
              <a:rPr lang="en-US" sz="1050" b="1" dirty="0">
                <a:solidFill>
                  <a:prstClr val="black">
                    <a:lumMod val="50000"/>
                    <a:lumOff val="50000"/>
                  </a:prstClr>
                </a:solidFill>
                <a:latin typeface="Trebuchet MS"/>
              </a:rPr>
              <a:t>cloud@core products and services:</a:t>
            </a:r>
            <a:endParaRPr lang="en-US" sz="1050" dirty="0">
              <a:solidFill>
                <a:prstClr val="black">
                  <a:lumMod val="50000"/>
                  <a:lumOff val="50000"/>
                </a:prstClr>
              </a:solidFill>
              <a:latin typeface="Trebuchet MS"/>
            </a:endParaRPr>
          </a:p>
          <a:p>
            <a:pPr marL="182563" indent="-182563" defTabSz="685783">
              <a:lnSpc>
                <a:spcPts val="1440"/>
              </a:lnSpc>
              <a:buFont typeface="Arial" panose="020B0604020202020204" pitchFamily="34" charset="0"/>
              <a:buChar char="•"/>
              <a:defRPr/>
            </a:pPr>
            <a:r>
              <a:rPr lang="en-US" sz="1050" dirty="0">
                <a:solidFill>
                  <a:prstClr val="black">
                    <a:lumMod val="50000"/>
                    <a:lumOff val="50000"/>
                  </a:prstClr>
                </a:solidFill>
                <a:latin typeface="Trebuchet MS"/>
              </a:rPr>
              <a:t>All cloud ready applications </a:t>
            </a:r>
            <a:r>
              <a:rPr lang="en-US" sz="1050" dirty="0">
                <a:solidFill>
                  <a:prstClr val="black"/>
                </a:solidFill>
                <a:latin typeface="Trebuchet MS"/>
              </a:rPr>
              <a:t>migrated </a:t>
            </a:r>
            <a:r>
              <a:rPr lang="en-US" sz="1050" dirty="0">
                <a:solidFill>
                  <a:prstClr val="black">
                    <a:lumMod val="50000"/>
                    <a:lumOff val="50000"/>
                  </a:prstClr>
                </a:solidFill>
                <a:latin typeface="Trebuchet MS"/>
              </a:rPr>
              <a:t>to </a:t>
            </a:r>
            <a:r>
              <a:rPr lang="en-US" sz="1050" dirty="0">
                <a:solidFill>
                  <a:srgbClr val="F79646">
                    <a:lumMod val="75000"/>
                  </a:srgbClr>
                </a:solidFill>
                <a:latin typeface="Trebuchet MS"/>
              </a:rPr>
              <a:t>hyperscale </a:t>
            </a:r>
            <a:r>
              <a:rPr lang="en-US" sz="1050" dirty="0">
                <a:solidFill>
                  <a:prstClr val="black">
                    <a:lumMod val="50000"/>
                    <a:lumOff val="50000"/>
                  </a:prstClr>
                </a:solidFill>
                <a:latin typeface="Trebuchet MS"/>
              </a:rPr>
              <a:t>(AWS)</a:t>
            </a:r>
          </a:p>
          <a:p>
            <a:pPr marL="182563" indent="-182563" defTabSz="685783">
              <a:lnSpc>
                <a:spcPts val="1440"/>
              </a:lnSpc>
              <a:buFont typeface="Arial" panose="020B0604020202020204" pitchFamily="34" charset="0"/>
              <a:buChar char="•"/>
              <a:defRPr/>
            </a:pPr>
            <a:r>
              <a:rPr lang="en-US" sz="1050" dirty="0">
                <a:solidFill>
                  <a:prstClr val="black"/>
                </a:solidFill>
                <a:latin typeface="Trebuchet MS"/>
              </a:rPr>
              <a:t>Legacy apps </a:t>
            </a:r>
            <a:r>
              <a:rPr lang="en-US" sz="1050" dirty="0">
                <a:solidFill>
                  <a:prstClr val="black">
                    <a:lumMod val="50000"/>
                    <a:lumOff val="50000"/>
                  </a:prstClr>
                </a:solidFill>
                <a:latin typeface="Trebuchet MS"/>
              </a:rPr>
              <a:t>and infra in </a:t>
            </a:r>
            <a:r>
              <a:rPr lang="en-US" sz="1050" dirty="0">
                <a:solidFill>
                  <a:srgbClr val="3480FF"/>
                </a:solidFill>
                <a:latin typeface="Trebuchet MS"/>
              </a:rPr>
              <a:t>cloud adjacent</a:t>
            </a:r>
            <a:r>
              <a:rPr lang="en-US" sz="1050" dirty="0">
                <a:solidFill>
                  <a:prstClr val="black">
                    <a:lumMod val="50000"/>
                    <a:lumOff val="50000"/>
                  </a:prstClr>
                </a:solidFill>
                <a:latin typeface="Trebuchet MS"/>
              </a:rPr>
              <a:t> DC with </a:t>
            </a:r>
            <a:r>
              <a:rPr lang="en-US" sz="1050" dirty="0">
                <a:solidFill>
                  <a:srgbClr val="3480FF"/>
                </a:solidFill>
                <a:latin typeface="Trebuchet MS"/>
              </a:rPr>
              <a:t>near 0 latency</a:t>
            </a:r>
          </a:p>
          <a:p>
            <a:pPr marL="182563" indent="-182563" defTabSz="685783">
              <a:lnSpc>
                <a:spcPts val="1440"/>
              </a:lnSpc>
              <a:buFont typeface="Arial" panose="020B0604020202020204" pitchFamily="34" charset="0"/>
              <a:buChar char="•"/>
              <a:defRPr/>
            </a:pPr>
            <a:r>
              <a:rPr lang="en-US" sz="1050" dirty="0">
                <a:solidFill>
                  <a:prstClr val="black">
                    <a:lumMod val="50000"/>
                    <a:lumOff val="50000"/>
                  </a:prstClr>
                </a:solidFill>
                <a:latin typeface="Trebuchet MS"/>
              </a:rPr>
              <a:t>DR at a different seismic zone with hybrid</a:t>
            </a:r>
            <a:r>
              <a:rPr lang="en-US" sz="1050" dirty="0">
                <a:solidFill>
                  <a:srgbClr val="0309FF"/>
                </a:solidFill>
                <a:latin typeface="Trebuchet MS"/>
              </a:rPr>
              <a:t> </a:t>
            </a:r>
            <a:r>
              <a:rPr lang="en-US" sz="1050" dirty="0">
                <a:solidFill>
                  <a:prstClr val="black">
                    <a:lumMod val="50000"/>
                    <a:lumOff val="50000"/>
                  </a:prstClr>
                </a:solidFill>
                <a:latin typeface="Trebuchet MS"/>
              </a:rPr>
              <a:t>deployment of </a:t>
            </a:r>
            <a:r>
              <a:rPr lang="en-US" sz="1050" dirty="0">
                <a:solidFill>
                  <a:prstClr val="black"/>
                </a:solidFill>
                <a:latin typeface="Trebuchet MS"/>
              </a:rPr>
              <a:t>post cloud infra </a:t>
            </a:r>
            <a:r>
              <a:rPr lang="en-US" sz="1050" dirty="0">
                <a:solidFill>
                  <a:prstClr val="black">
                    <a:lumMod val="50000"/>
                    <a:lumOff val="50000"/>
                  </a:prstClr>
                </a:solidFill>
                <a:latin typeface="Trebuchet MS"/>
              </a:rPr>
              <a:t>and </a:t>
            </a:r>
            <a:r>
              <a:rPr lang="en-US" sz="1050" dirty="0">
                <a:solidFill>
                  <a:prstClr val="black"/>
                </a:solidFill>
                <a:latin typeface="Trebuchet MS"/>
              </a:rPr>
              <a:t>DRaaS</a:t>
            </a:r>
            <a:r>
              <a:rPr lang="en-US" sz="1050" dirty="0">
                <a:solidFill>
                  <a:prstClr val="black">
                    <a:lumMod val="50000"/>
                    <a:lumOff val="50000"/>
                  </a:prstClr>
                </a:solidFill>
                <a:latin typeface="Trebuchet MS"/>
              </a:rPr>
              <a:t> from </a:t>
            </a:r>
            <a:r>
              <a:rPr lang="en-US" sz="1050" dirty="0">
                <a:solidFill>
                  <a:srgbClr val="0309FF"/>
                </a:solidFill>
                <a:latin typeface="Trebuchet MS"/>
              </a:rPr>
              <a:t>cloud@core</a:t>
            </a:r>
            <a:r>
              <a:rPr lang="en-US" sz="1050" dirty="0">
                <a:solidFill>
                  <a:prstClr val="black">
                    <a:lumMod val="50000"/>
                    <a:lumOff val="50000"/>
                  </a:prstClr>
                </a:solidFill>
                <a:latin typeface="Trebuchet MS"/>
              </a:rPr>
              <a:t>.</a:t>
            </a:r>
          </a:p>
          <a:p>
            <a:pPr marL="182563" indent="-182563" defTabSz="685783">
              <a:lnSpc>
                <a:spcPts val="1440"/>
              </a:lnSpc>
              <a:buFont typeface="Arial" panose="020B0604020202020204" pitchFamily="34" charset="0"/>
              <a:buChar char="•"/>
              <a:defRPr/>
            </a:pPr>
            <a:r>
              <a:rPr lang="en-US" sz="1050" dirty="0">
                <a:solidFill>
                  <a:srgbClr val="C00000"/>
                </a:solidFill>
                <a:latin typeface="Trebuchet MS"/>
              </a:rPr>
              <a:t>Hybrid security</a:t>
            </a:r>
            <a:r>
              <a:rPr lang="en-US" sz="1050" dirty="0">
                <a:solidFill>
                  <a:prstClr val="black">
                    <a:lumMod val="50000"/>
                    <a:lumOff val="50000"/>
                  </a:prstClr>
                </a:solidFill>
                <a:latin typeface="Trebuchet MS"/>
              </a:rPr>
              <a:t> framework for both hosted &amp; cloud footprint.</a:t>
            </a:r>
          </a:p>
          <a:p>
            <a:pPr marL="182563" indent="-182563" defTabSz="685783">
              <a:lnSpc>
                <a:spcPts val="1440"/>
              </a:lnSpc>
              <a:buFont typeface="Arial" panose="020B0604020202020204" pitchFamily="34" charset="0"/>
              <a:buChar char="•"/>
              <a:defRPr/>
            </a:pPr>
            <a:r>
              <a:rPr lang="en-US" sz="1050" dirty="0">
                <a:solidFill>
                  <a:prstClr val="black">
                    <a:lumMod val="50000"/>
                    <a:lumOff val="50000"/>
                  </a:prstClr>
                </a:solidFill>
                <a:latin typeface="Trebuchet MS"/>
              </a:rPr>
              <a:t>Full lifecycle responsibility through assessment, </a:t>
            </a:r>
            <a:r>
              <a:rPr lang="en-US" sz="1050" dirty="0">
                <a:solidFill>
                  <a:prstClr val="black"/>
                </a:solidFill>
                <a:latin typeface="Trebuchet MS"/>
              </a:rPr>
              <a:t>zero downtime migration </a:t>
            </a:r>
            <a:r>
              <a:rPr lang="en-US" sz="1050" dirty="0">
                <a:solidFill>
                  <a:prstClr val="black">
                    <a:lumMod val="50000"/>
                    <a:lumOff val="50000"/>
                  </a:prstClr>
                </a:solidFill>
                <a:latin typeface="Trebuchet MS"/>
              </a:rPr>
              <a:t>&amp; implementation within a record timeline.</a:t>
            </a:r>
          </a:p>
          <a:p>
            <a:pPr marL="182563" indent="-182563" defTabSz="685783">
              <a:lnSpc>
                <a:spcPts val="1440"/>
              </a:lnSpc>
              <a:buFont typeface="Arial" panose="020B0604020202020204" pitchFamily="34" charset="0"/>
              <a:buChar char="•"/>
              <a:defRPr/>
            </a:pPr>
            <a:r>
              <a:rPr lang="en-US" sz="1050" dirty="0">
                <a:solidFill>
                  <a:prstClr val="black">
                    <a:lumMod val="50000"/>
                    <a:lumOff val="50000"/>
                  </a:prstClr>
                </a:solidFill>
                <a:latin typeface="Trebuchet MS"/>
              </a:rPr>
              <a:t>Hybrid </a:t>
            </a:r>
            <a:r>
              <a:rPr lang="en-US" sz="1050" dirty="0">
                <a:solidFill>
                  <a:srgbClr val="B9D137"/>
                </a:solidFill>
                <a:latin typeface="Trebuchet MS"/>
              </a:rPr>
              <a:t>cloud management platform </a:t>
            </a:r>
            <a:r>
              <a:rPr lang="en-US" sz="1050" dirty="0">
                <a:solidFill>
                  <a:prstClr val="black">
                    <a:lumMod val="50000"/>
                    <a:lumOff val="50000"/>
                  </a:prstClr>
                </a:solidFill>
                <a:latin typeface="Trebuchet MS"/>
              </a:rPr>
              <a:t>for management of the Hosted Private and AWS Cloud footprint.</a:t>
            </a:r>
          </a:p>
          <a:p>
            <a:pPr defTabSz="685783">
              <a:lnSpc>
                <a:spcPts val="1440"/>
              </a:lnSpc>
              <a:spcBef>
                <a:spcPts val="600"/>
              </a:spcBef>
              <a:defRPr/>
            </a:pPr>
            <a:r>
              <a:rPr lang="en-US" sz="1200" b="1" dirty="0">
                <a:solidFill>
                  <a:srgbClr val="1F497D">
                    <a:lumMod val="75000"/>
                  </a:srgbClr>
                </a:solidFill>
                <a:latin typeface="Trebuchet MS"/>
              </a:rPr>
              <a:t>Value for Client</a:t>
            </a:r>
            <a:endParaRPr lang="en-US" sz="1200" dirty="0">
              <a:solidFill>
                <a:srgbClr val="1F497D">
                  <a:lumMod val="75000"/>
                </a:srgbClr>
              </a:solidFill>
              <a:latin typeface="Trebuchet MS"/>
            </a:endParaRPr>
          </a:p>
          <a:p>
            <a:pPr defTabSz="685783">
              <a:lnSpc>
                <a:spcPts val="1440"/>
              </a:lnSpc>
              <a:defRPr/>
            </a:pPr>
            <a:r>
              <a:rPr lang="en-US" sz="1050" dirty="0">
                <a:solidFill>
                  <a:prstClr val="black">
                    <a:lumMod val="50000"/>
                    <a:lumOff val="50000"/>
                  </a:prstClr>
                </a:solidFill>
                <a:latin typeface="Trebuchet MS"/>
              </a:rPr>
              <a:t>25% reduction in yearly cost, return on investments , agile digital ready infrastructure, end to end ownership by one partner, no conflict of interest with application partners.</a:t>
            </a:r>
          </a:p>
          <a:p>
            <a:pPr defTabSz="685783">
              <a:lnSpc>
                <a:spcPts val="1440"/>
              </a:lnSpc>
              <a:spcBef>
                <a:spcPts val="600"/>
              </a:spcBef>
              <a:defRPr/>
            </a:pPr>
            <a:r>
              <a:rPr lang="en-US" sz="1200" b="1" dirty="0">
                <a:solidFill>
                  <a:srgbClr val="1F497D">
                    <a:lumMod val="75000"/>
                  </a:srgbClr>
                </a:solidFill>
                <a:latin typeface="Trebuchet MS"/>
              </a:rPr>
              <a:t>Value for Sify</a:t>
            </a:r>
            <a:endParaRPr lang="en-US" sz="1200" dirty="0">
              <a:solidFill>
                <a:srgbClr val="1F497D">
                  <a:lumMod val="75000"/>
                </a:srgbClr>
              </a:solidFill>
              <a:latin typeface="Trebuchet MS"/>
            </a:endParaRPr>
          </a:p>
          <a:p>
            <a:pPr defTabSz="685783">
              <a:lnSpc>
                <a:spcPts val="1440"/>
              </a:lnSpc>
              <a:defRPr/>
            </a:pPr>
            <a:r>
              <a:rPr lang="en-US" sz="1050" dirty="0">
                <a:solidFill>
                  <a:prstClr val="black">
                    <a:lumMod val="50000"/>
                    <a:lumOff val="50000"/>
                  </a:prstClr>
                </a:solidFill>
                <a:latin typeface="Trebuchet MS"/>
              </a:rPr>
              <a:t>Competitive edge, full stack products and services play, significant cost control, higher revenue and margin, great reference for hybrid cloud.</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457774" y="794081"/>
            <a:ext cx="3305428" cy="600164"/>
            <a:chOff x="841632" y="1421961"/>
            <a:chExt cx="4612733" cy="800220"/>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049493" cy="800220"/>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Project Objective</a:t>
              </a:r>
            </a:p>
            <a:p>
              <a:pPr defTabSz="685783"/>
              <a:r>
                <a:rPr lang="en-IN" sz="1050" dirty="0">
                  <a:solidFill>
                    <a:prstClr val="black">
                      <a:lumMod val="50000"/>
                      <a:lumOff val="50000"/>
                    </a:prstClr>
                  </a:solidFill>
                  <a:latin typeface="Trebuchet MS"/>
                </a:rPr>
                <a:t>Implement integrated future ready digital infrastructure on hyper-scale Cloud</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457774" y="1463536"/>
            <a:ext cx="3628680" cy="600164"/>
            <a:chOff x="886632" y="2210779"/>
            <a:chExt cx="4838240" cy="800219"/>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800219"/>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Project Model</a:t>
              </a:r>
            </a:p>
            <a:p>
              <a:pPr defTabSz="685783">
                <a:defRPr/>
              </a:pPr>
              <a:r>
                <a:rPr lang="en-US" sz="1050" dirty="0">
                  <a:solidFill>
                    <a:prstClr val="black">
                      <a:lumMod val="50000"/>
                      <a:lumOff val="50000"/>
                    </a:prstClr>
                  </a:solidFill>
                  <a:latin typeface="Trebuchet MS"/>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294834"/>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457774" y="2132994"/>
            <a:ext cx="3549076" cy="472501"/>
            <a:chOff x="796632" y="3049958"/>
            <a:chExt cx="4732101"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123861" cy="584775"/>
            </a:xfrm>
            <a:prstGeom prst="rect">
              <a:avLst/>
            </a:prstGeom>
            <a:noFill/>
          </p:spPr>
          <p:txBody>
            <a:bodyPr wrap="square" rtlCol="0">
              <a:spAutoFit/>
            </a:bodyPr>
            <a:lstStyle/>
            <a:p>
              <a:pPr defTabSz="685783"/>
              <a:r>
                <a:rPr lang="en-US" sz="1200" b="1" dirty="0">
                  <a:solidFill>
                    <a:srgbClr val="1F497D">
                      <a:lumMod val="75000"/>
                    </a:srgbClr>
                  </a:solidFill>
                  <a:latin typeface="Trebuchet MS"/>
                </a:rPr>
                <a:t>Competition</a:t>
              </a:r>
            </a:p>
            <a:p>
              <a:pPr defTabSz="685783">
                <a:defRPr/>
              </a:pPr>
              <a:r>
                <a:rPr lang="en-US" sz="1050" dirty="0">
                  <a:solidFill>
                    <a:prstClr val="black">
                      <a:lumMod val="50000"/>
                      <a:lumOff val="50000"/>
                    </a:prstClr>
                  </a:solidFill>
                  <a:latin typeface="Trebuchet MS"/>
                </a:rPr>
                <a:t>IBM (incumbent), DXC, Wipro, CTS, Tech M, TCS</a:t>
              </a:r>
              <a:endParaRPr lang="en-IN" sz="1050" dirty="0">
                <a:solidFill>
                  <a:prstClr val="black">
                    <a:lumMod val="50000"/>
                    <a:lumOff val="50000"/>
                  </a:prstClr>
                </a:solidFill>
                <a:latin typeface="Trebuchet MS"/>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457774" y="2697865"/>
            <a:ext cx="3662430" cy="1084912"/>
            <a:chOff x="841632" y="3749696"/>
            <a:chExt cx="4883240" cy="1446547"/>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446547"/>
            </a:xfrm>
            <a:prstGeom prst="rect">
              <a:avLst/>
            </a:prstGeom>
            <a:noFill/>
          </p:spPr>
          <p:txBody>
            <a:bodyPr wrap="square" rtlCol="0">
              <a:spAutoFit/>
            </a:bodyPr>
            <a:lstStyle/>
            <a:p>
              <a:pPr defTabSz="685783"/>
              <a:r>
                <a:rPr lang="en-US" sz="1200" b="1" dirty="0" err="1">
                  <a:solidFill>
                    <a:srgbClr val="1F497D">
                      <a:lumMod val="75000"/>
                    </a:srgbClr>
                  </a:solidFill>
                  <a:latin typeface="Trebuchet MS"/>
                </a:rPr>
                <a:t>Sify’s</a:t>
              </a:r>
              <a:r>
                <a:rPr lang="en-US" sz="1200" b="1" dirty="0">
                  <a:solidFill>
                    <a:srgbClr val="1F497D">
                      <a:lumMod val="75000"/>
                    </a:srgbClr>
                  </a:solidFill>
                  <a:latin typeface="Trebuchet MS"/>
                </a:rPr>
                <a:t> Uniqueness</a:t>
              </a:r>
              <a:br>
                <a:rPr lang="en-US" sz="1200" dirty="0">
                  <a:solidFill>
                    <a:prstClr val="black"/>
                  </a:solidFill>
                  <a:latin typeface="Trebuchet MS"/>
                </a:rPr>
              </a:br>
              <a:r>
                <a:rPr lang="en-US" sz="1050" dirty="0">
                  <a:solidFill>
                    <a:prstClr val="black">
                      <a:lumMod val="50000"/>
                      <a:lumOff val="50000"/>
                    </a:prstClr>
                  </a:solidFill>
                  <a:latin typeface="Trebuchet MS"/>
                </a:rPr>
                <a:t>Integrated value proposition built on: Cloud adjacent DC, Hyperscale (AWS) partnership, Hybrid cloud management platform, </a:t>
              </a:r>
              <a:r>
                <a:rPr lang="en-US" sz="1050" dirty="0" err="1">
                  <a:solidFill>
                    <a:prstClr val="black">
                      <a:lumMod val="50000"/>
                      <a:lumOff val="50000"/>
                    </a:prstClr>
                  </a:solidFill>
                  <a:latin typeface="Trebuchet MS"/>
                </a:rPr>
                <a:t>DRaaS</a:t>
              </a:r>
              <a:r>
                <a:rPr lang="en-US" sz="1050" dirty="0">
                  <a:solidFill>
                    <a:prstClr val="black">
                      <a:lumMod val="50000"/>
                      <a:lumOff val="50000"/>
                    </a:prstClr>
                  </a:solidFill>
                  <a:latin typeface="Trebuchet MS"/>
                </a:rPr>
                <a:t>, DC and Cloud Interconnect (</a:t>
              </a:r>
              <a:r>
                <a:rPr lang="en-US" sz="1050" dirty="0" err="1">
                  <a:solidFill>
                    <a:prstClr val="black">
                      <a:lumMod val="50000"/>
                      <a:lumOff val="50000"/>
                    </a:prstClr>
                  </a:solidFill>
                  <a:latin typeface="Trebuchet MS"/>
                </a:rPr>
                <a:t>Sify’s</a:t>
              </a:r>
              <a:r>
                <a:rPr lang="en-US" sz="1050" dirty="0">
                  <a:solidFill>
                    <a:prstClr val="black">
                      <a:lumMod val="50000"/>
                      <a:lumOff val="50000"/>
                    </a:prstClr>
                  </a:solidFill>
                  <a:latin typeface="Trebuchet MS"/>
                </a:rPr>
                <a:t> own service), Security services and Migration services</a:t>
              </a:r>
              <a:endParaRPr lang="en-IN" sz="1050" dirty="0">
                <a:solidFill>
                  <a:prstClr val="black">
                    <a:lumMod val="50000"/>
                    <a:lumOff val="50000"/>
                  </a:prstClr>
                </a:solidFill>
                <a:latin typeface="Trebuchet MS"/>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457774" y="3852076"/>
            <a:ext cx="3662430" cy="438582"/>
            <a:chOff x="841632" y="5235206"/>
            <a:chExt cx="488324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84776"/>
            </a:xfrm>
            <a:prstGeom prst="rect">
              <a:avLst/>
            </a:prstGeom>
            <a:noFill/>
          </p:spPr>
          <p:txBody>
            <a:bodyPr wrap="square" rtlCol="0">
              <a:spAutoFit/>
            </a:bodyPr>
            <a:lstStyle/>
            <a:p>
              <a:pPr defTabSz="685783"/>
              <a:r>
                <a:rPr lang="en-US" sz="1200" b="1">
                  <a:solidFill>
                    <a:srgbClr val="1F497D">
                      <a:lumMod val="75000"/>
                    </a:srgbClr>
                  </a:solidFill>
                  <a:latin typeface="Trebuchet MS"/>
                </a:rPr>
                <a:t>Contract Duration</a:t>
              </a:r>
            </a:p>
            <a:p>
              <a:pPr defTabSz="685783">
                <a:defRPr/>
              </a:pPr>
              <a:r>
                <a:rPr lang="en-US" sz="1050">
                  <a:solidFill>
                    <a:prstClr val="black">
                      <a:lumMod val="50000"/>
                      <a:lumOff val="50000"/>
                    </a:prstClr>
                  </a:solidFill>
                  <a:latin typeface="Trebuchet MS"/>
                </a:rPr>
                <a:t>5 years – large annuity revenue stream</a:t>
              </a:r>
              <a:endParaRPr lang="en-IN" sz="1050">
                <a:solidFill>
                  <a:prstClr val="black">
                    <a:lumMod val="50000"/>
                    <a:lumOff val="50000"/>
                  </a:prstClr>
                </a:solidFill>
                <a:latin typeface="Trebuchet MS"/>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3969744" y="871427"/>
            <a:ext cx="405000" cy="405000"/>
          </a:xfrm>
          <a:prstGeom prst="rect">
            <a:avLst/>
          </a:prstGeom>
        </p:spPr>
      </p:pic>
      <p:pic>
        <p:nvPicPr>
          <p:cNvPr id="2050" name="Picture 2" descr="Important Information for Customers">
            <a:extLst>
              <a:ext uri="{FF2B5EF4-FFF2-40B4-BE49-F238E27FC236}">
                <a16:creationId xmlns:a16="http://schemas.microsoft.com/office/drawing/2014/main" id="{E6098AC8-CC40-4374-9259-8770E8638A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9262" y="104598"/>
            <a:ext cx="540000" cy="6777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56FCCC3-E03C-4843-8C68-900623101E46}"/>
              </a:ext>
            </a:extLst>
          </p:cNvPr>
          <p:cNvSpPr txBox="1"/>
          <p:nvPr/>
        </p:nvSpPr>
        <p:spPr>
          <a:xfrm rot="16200000">
            <a:off x="-2435648" y="2389483"/>
            <a:ext cx="5148298" cy="369332"/>
          </a:xfrm>
          <a:prstGeom prst="rect">
            <a:avLst/>
          </a:prstGeom>
          <a:solidFill>
            <a:schemeClr val="accent1"/>
          </a:solidFill>
          <a:ln>
            <a:solidFill>
              <a:srgbClr val="548ED6"/>
            </a:solidFill>
          </a:ln>
        </p:spPr>
        <p:txBody>
          <a:bodyPr wrap="square" rtlCol="0">
            <a:spAutoFit/>
          </a:bodyPr>
          <a:lstStyle/>
          <a:p>
            <a:pPr algn="ctr" defTabSz="685783"/>
            <a:r>
              <a:rPr lang="en-US" sz="1800" b="1" cap="all" spc="113">
                <a:solidFill>
                  <a:prstClr val="white"/>
                </a:solidFill>
                <a:latin typeface="Trebuchet MS"/>
              </a:rPr>
              <a:t>HYBRID CLOUD LED </a:t>
            </a:r>
          </a:p>
        </p:txBody>
      </p:sp>
      <p:sp>
        <p:nvSpPr>
          <p:cNvPr id="25" name="TextBox 24">
            <a:extLst>
              <a:ext uri="{FF2B5EF4-FFF2-40B4-BE49-F238E27FC236}">
                <a16:creationId xmlns:a16="http://schemas.microsoft.com/office/drawing/2014/main" id="{560A9AD5-9BC5-8A40-85AD-E5FEDA0CCC12}"/>
              </a:ext>
            </a:extLst>
          </p:cNvPr>
          <p:cNvSpPr txBox="1"/>
          <p:nvPr/>
        </p:nvSpPr>
        <p:spPr>
          <a:xfrm>
            <a:off x="323169"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pPr defTabSz="685783"/>
            <a:r>
              <a:rPr lang="en-US" sz="900" cap="all" spc="113">
                <a:solidFill>
                  <a:prstClr val="white"/>
                </a:solidFill>
                <a:latin typeface="Trebuchet MS"/>
              </a:rPr>
              <a:t>LIFE INSURANCE</a:t>
            </a:r>
            <a:endParaRPr lang="en-US" sz="900">
              <a:solidFill>
                <a:prstClr val="white"/>
              </a:solidFill>
              <a:latin typeface="Trebuchet MS"/>
            </a:endParaRPr>
          </a:p>
        </p:txBody>
      </p:sp>
      <p:sp>
        <p:nvSpPr>
          <p:cNvPr id="2" name="Title 1">
            <a:extLst>
              <a:ext uri="{FF2B5EF4-FFF2-40B4-BE49-F238E27FC236}">
                <a16:creationId xmlns:a16="http://schemas.microsoft.com/office/drawing/2014/main" id="{9F4EC94F-5A6B-498D-8E79-132656F97785}"/>
              </a:ext>
            </a:extLst>
          </p:cNvPr>
          <p:cNvSpPr>
            <a:spLocks noGrp="1"/>
          </p:cNvSpPr>
          <p:nvPr>
            <p:ph type="title"/>
          </p:nvPr>
        </p:nvSpPr>
        <p:spPr>
          <a:xfrm>
            <a:off x="597474" y="257731"/>
            <a:ext cx="7263976" cy="369332"/>
          </a:xfrm>
        </p:spPr>
        <p:txBody>
          <a:bodyPr/>
          <a:lstStyle/>
          <a:p>
            <a:pPr lvl="0"/>
            <a:r>
              <a:rPr lang="en-US" dirty="0"/>
              <a:t>PRAMERICA LIFE: DIGITAL TRANSFORMATION FOR LIFE INSURANCE</a:t>
            </a:r>
          </a:p>
        </p:txBody>
      </p:sp>
    </p:spTree>
    <p:extLst>
      <p:ext uri="{BB962C8B-B14F-4D97-AF65-F5344CB8AC3E}">
        <p14:creationId xmlns:p14="http://schemas.microsoft.com/office/powerpoint/2010/main" val="3214897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27BE-2189-44B5-AB94-3A9FD7548C75}"/>
              </a:ext>
            </a:extLst>
          </p:cNvPr>
          <p:cNvSpPr>
            <a:spLocks noGrp="1"/>
          </p:cNvSpPr>
          <p:nvPr>
            <p:ph type="title"/>
          </p:nvPr>
        </p:nvSpPr>
        <p:spPr>
          <a:xfrm>
            <a:off x="324000" y="257731"/>
            <a:ext cx="7537450" cy="369332"/>
          </a:xfrm>
        </p:spPr>
        <p:txBody>
          <a:bodyPr/>
          <a:lstStyle/>
          <a:p>
            <a:r>
              <a:rPr lang="en-US" dirty="0"/>
              <a:t>O365 solution</a:t>
            </a:r>
            <a:endParaRPr lang="en-IN" dirty="0"/>
          </a:p>
        </p:txBody>
      </p:sp>
      <p:grpSp>
        <p:nvGrpSpPr>
          <p:cNvPr id="3" name="Group 2">
            <a:extLst>
              <a:ext uri="{FF2B5EF4-FFF2-40B4-BE49-F238E27FC236}">
                <a16:creationId xmlns:a16="http://schemas.microsoft.com/office/drawing/2014/main" id="{04EA4A18-4127-4DB1-B189-75E572AA3428}"/>
              </a:ext>
            </a:extLst>
          </p:cNvPr>
          <p:cNvGrpSpPr/>
          <p:nvPr/>
        </p:nvGrpSpPr>
        <p:grpSpPr>
          <a:xfrm>
            <a:off x="530128" y="988870"/>
            <a:ext cx="8083742" cy="3742022"/>
            <a:chOff x="530128" y="988870"/>
            <a:chExt cx="8083742" cy="3742022"/>
          </a:xfrm>
        </p:grpSpPr>
        <p:sp>
          <p:nvSpPr>
            <p:cNvPr id="4" name="Freeform: Shape 3">
              <a:extLst>
                <a:ext uri="{FF2B5EF4-FFF2-40B4-BE49-F238E27FC236}">
                  <a16:creationId xmlns:a16="http://schemas.microsoft.com/office/drawing/2014/main" id="{FEAB8EF1-0F91-4F2B-B3F5-EB580F6FF2A7}"/>
                </a:ext>
              </a:extLst>
            </p:cNvPr>
            <p:cNvSpPr/>
            <p:nvPr/>
          </p:nvSpPr>
          <p:spPr>
            <a:xfrm>
              <a:off x="530128" y="988870"/>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US" sz="1100" kern="1200" dirty="0">
                  <a:solidFill>
                    <a:schemeClr val="tx1"/>
                  </a:solidFill>
                </a:rPr>
                <a:t>Skills and Capabilities around the whole Microsoft Stack as Gold in all major Cloud competencies. Microsoft Certified Architects  </a:t>
              </a:r>
              <a:endParaRPr lang="en-IN" sz="1100" kern="1200" dirty="0">
                <a:solidFill>
                  <a:schemeClr val="tx1"/>
                </a:solidFill>
              </a:endParaRPr>
            </a:p>
          </p:txBody>
        </p:sp>
        <p:sp>
          <p:nvSpPr>
            <p:cNvPr id="5" name="Freeform: Shape 4">
              <a:extLst>
                <a:ext uri="{FF2B5EF4-FFF2-40B4-BE49-F238E27FC236}">
                  <a16:creationId xmlns:a16="http://schemas.microsoft.com/office/drawing/2014/main" id="{BFC6F19C-BBE2-43CA-9190-32FB02BEC57D}"/>
                </a:ext>
              </a:extLst>
            </p:cNvPr>
            <p:cNvSpPr/>
            <p:nvPr/>
          </p:nvSpPr>
          <p:spPr>
            <a:xfrm>
              <a:off x="2597839" y="988870"/>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US" sz="1100" kern="1200" dirty="0">
                  <a:solidFill>
                    <a:schemeClr val="tx1"/>
                  </a:solidFill>
                </a:rPr>
                <a:t>Office 365 Migration Experiences for Large Implementations and Banks</a:t>
              </a:r>
              <a:endParaRPr lang="en-IN" sz="1100" kern="1200" dirty="0">
                <a:solidFill>
                  <a:schemeClr val="tx1"/>
                </a:solidFill>
              </a:endParaRPr>
            </a:p>
          </p:txBody>
        </p:sp>
        <p:sp>
          <p:nvSpPr>
            <p:cNvPr id="6" name="Freeform: Shape 5">
              <a:extLst>
                <a:ext uri="{FF2B5EF4-FFF2-40B4-BE49-F238E27FC236}">
                  <a16:creationId xmlns:a16="http://schemas.microsoft.com/office/drawing/2014/main" id="{C1619B37-8367-4C76-91D6-7B9D9949C138}"/>
                </a:ext>
              </a:extLst>
            </p:cNvPr>
            <p:cNvSpPr/>
            <p:nvPr/>
          </p:nvSpPr>
          <p:spPr>
            <a:xfrm>
              <a:off x="4665550" y="988870"/>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US" sz="1100" kern="1200">
                  <a:solidFill>
                    <a:schemeClr val="tx1"/>
                  </a:solidFill>
                </a:rPr>
                <a:t>Strong case studies of Migrations  and Maintaining similar systems for customers in UK and Europe</a:t>
              </a:r>
              <a:endParaRPr lang="en-IN" sz="1100" kern="1200">
                <a:solidFill>
                  <a:schemeClr val="tx1"/>
                </a:solidFill>
              </a:endParaRPr>
            </a:p>
          </p:txBody>
        </p:sp>
        <p:sp>
          <p:nvSpPr>
            <p:cNvPr id="7" name="Freeform: Shape 6">
              <a:extLst>
                <a:ext uri="{FF2B5EF4-FFF2-40B4-BE49-F238E27FC236}">
                  <a16:creationId xmlns:a16="http://schemas.microsoft.com/office/drawing/2014/main" id="{24DC3D63-A847-4A4E-8377-8C4FD9AAFB7D}"/>
                </a:ext>
              </a:extLst>
            </p:cNvPr>
            <p:cNvSpPr/>
            <p:nvPr/>
          </p:nvSpPr>
          <p:spPr>
            <a:xfrm>
              <a:off x="6733261" y="988870"/>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US" sz="1100" kern="1200">
                  <a:solidFill>
                    <a:schemeClr val="tx1"/>
                  </a:solidFill>
                </a:rPr>
                <a:t>Sify’s Best Practices Migration Framework Migration of systems to Office 365 reducing Time and Cost</a:t>
              </a:r>
              <a:endParaRPr lang="en-IN" sz="1100" kern="1200">
                <a:solidFill>
                  <a:schemeClr val="tx1"/>
                </a:solidFill>
              </a:endParaRPr>
            </a:p>
          </p:txBody>
        </p:sp>
        <p:sp>
          <p:nvSpPr>
            <p:cNvPr id="9" name="Freeform: Shape 8">
              <a:extLst>
                <a:ext uri="{FF2B5EF4-FFF2-40B4-BE49-F238E27FC236}">
                  <a16:creationId xmlns:a16="http://schemas.microsoft.com/office/drawing/2014/main" id="{C30D8AF7-93F7-4F4E-9059-517B59A44C71}"/>
                </a:ext>
              </a:extLst>
            </p:cNvPr>
            <p:cNvSpPr/>
            <p:nvPr/>
          </p:nvSpPr>
          <p:spPr>
            <a:xfrm>
              <a:off x="530128" y="2298578"/>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US" sz="1100" kern="1200">
                  <a:solidFill>
                    <a:schemeClr val="tx1"/>
                  </a:solidFill>
                </a:rPr>
                <a:t>Over 100+ Microsoft certified and skilled resources</a:t>
              </a:r>
              <a:endParaRPr lang="en-IN" sz="1100" kern="1200">
                <a:solidFill>
                  <a:schemeClr val="tx1"/>
                </a:solidFill>
              </a:endParaRPr>
            </a:p>
          </p:txBody>
        </p:sp>
        <p:sp>
          <p:nvSpPr>
            <p:cNvPr id="10" name="Freeform: Shape 9">
              <a:extLst>
                <a:ext uri="{FF2B5EF4-FFF2-40B4-BE49-F238E27FC236}">
                  <a16:creationId xmlns:a16="http://schemas.microsoft.com/office/drawing/2014/main" id="{61B0A760-60C7-4362-9AB1-4D3126F9048A}"/>
                </a:ext>
              </a:extLst>
            </p:cNvPr>
            <p:cNvSpPr/>
            <p:nvPr/>
          </p:nvSpPr>
          <p:spPr>
            <a:xfrm>
              <a:off x="2597839" y="2298578"/>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Amongst Top CSP Partners for Microsoft India Business</a:t>
              </a:r>
            </a:p>
          </p:txBody>
        </p:sp>
        <p:sp>
          <p:nvSpPr>
            <p:cNvPr id="11" name="Freeform: Shape 10">
              <a:extLst>
                <a:ext uri="{FF2B5EF4-FFF2-40B4-BE49-F238E27FC236}">
                  <a16:creationId xmlns:a16="http://schemas.microsoft.com/office/drawing/2014/main" id="{FE9DDFE1-0DB9-4AD7-91F1-8619900CC3E0}"/>
                </a:ext>
              </a:extLst>
            </p:cNvPr>
            <p:cNvSpPr/>
            <p:nvPr/>
          </p:nvSpPr>
          <p:spPr>
            <a:xfrm>
              <a:off x="4665550" y="2298578"/>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Microsoft Certified Partner for Cloud &amp; Managed Services</a:t>
              </a:r>
            </a:p>
          </p:txBody>
        </p:sp>
        <p:sp>
          <p:nvSpPr>
            <p:cNvPr id="12" name="Freeform: Shape 11">
              <a:extLst>
                <a:ext uri="{FF2B5EF4-FFF2-40B4-BE49-F238E27FC236}">
                  <a16:creationId xmlns:a16="http://schemas.microsoft.com/office/drawing/2014/main" id="{DE475356-D966-416A-9346-62DDF1E4E638}"/>
                </a:ext>
              </a:extLst>
            </p:cNvPr>
            <p:cNvSpPr/>
            <p:nvPr/>
          </p:nvSpPr>
          <p:spPr>
            <a:xfrm>
              <a:off x="6733261" y="2298578"/>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Certified Deployment Partner for deployment of Office 365 &amp; Azure services</a:t>
              </a:r>
            </a:p>
          </p:txBody>
        </p:sp>
        <p:sp>
          <p:nvSpPr>
            <p:cNvPr id="13" name="Freeform: Shape 12">
              <a:extLst>
                <a:ext uri="{FF2B5EF4-FFF2-40B4-BE49-F238E27FC236}">
                  <a16:creationId xmlns:a16="http://schemas.microsoft.com/office/drawing/2014/main" id="{49763093-723E-4D4E-920E-F17DD5A375D0}"/>
                </a:ext>
              </a:extLst>
            </p:cNvPr>
            <p:cNvSpPr/>
            <p:nvPr/>
          </p:nvSpPr>
          <p:spPr>
            <a:xfrm>
              <a:off x="530128" y="3608286"/>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Experience in smooth transitions from On Prem to Cloud SAS services </a:t>
              </a:r>
            </a:p>
          </p:txBody>
        </p:sp>
        <p:sp>
          <p:nvSpPr>
            <p:cNvPr id="14" name="Freeform: Shape 13">
              <a:extLst>
                <a:ext uri="{FF2B5EF4-FFF2-40B4-BE49-F238E27FC236}">
                  <a16:creationId xmlns:a16="http://schemas.microsoft.com/office/drawing/2014/main" id="{0693E93D-B3F0-4D40-9C99-E5CB78998D58}"/>
                </a:ext>
              </a:extLst>
            </p:cNvPr>
            <p:cNvSpPr/>
            <p:nvPr/>
          </p:nvSpPr>
          <p:spPr>
            <a:xfrm>
              <a:off x="2597839" y="3608286"/>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Extensive experience in Cloud Hybrid solutions and Mature Cloud consulting services to suggest the right Cloud product </a:t>
              </a:r>
            </a:p>
          </p:txBody>
        </p:sp>
        <p:sp>
          <p:nvSpPr>
            <p:cNvPr id="15" name="Freeform: Shape 14">
              <a:extLst>
                <a:ext uri="{FF2B5EF4-FFF2-40B4-BE49-F238E27FC236}">
                  <a16:creationId xmlns:a16="http://schemas.microsoft.com/office/drawing/2014/main" id="{EA2CD82D-A79B-4379-A9E7-8CAB9DB3C6AD}"/>
                </a:ext>
              </a:extLst>
            </p:cNvPr>
            <p:cNvSpPr/>
            <p:nvPr/>
          </p:nvSpPr>
          <p:spPr>
            <a:xfrm>
              <a:off x="4665550" y="3608286"/>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Standard Framework for providing unique Cloud ROI’s unique for each clients needs </a:t>
              </a:r>
            </a:p>
          </p:txBody>
        </p:sp>
        <p:sp>
          <p:nvSpPr>
            <p:cNvPr id="16" name="Freeform: Shape 15">
              <a:extLst>
                <a:ext uri="{FF2B5EF4-FFF2-40B4-BE49-F238E27FC236}">
                  <a16:creationId xmlns:a16="http://schemas.microsoft.com/office/drawing/2014/main" id="{96D2B536-DCCB-4406-803A-4C94DFAEA967}"/>
                </a:ext>
              </a:extLst>
            </p:cNvPr>
            <p:cNvSpPr/>
            <p:nvPr/>
          </p:nvSpPr>
          <p:spPr>
            <a:xfrm>
              <a:off x="6733261" y="3608286"/>
              <a:ext cx="1880609" cy="1122606"/>
            </a:xfrm>
            <a:custGeom>
              <a:avLst/>
              <a:gdLst>
                <a:gd name="connsiteX0" fmla="*/ 0 w 1880609"/>
                <a:gd name="connsiteY0" fmla="*/ 187105 h 1122606"/>
                <a:gd name="connsiteX1" fmla="*/ 187105 w 1880609"/>
                <a:gd name="connsiteY1" fmla="*/ 0 h 1122606"/>
                <a:gd name="connsiteX2" fmla="*/ 1693504 w 1880609"/>
                <a:gd name="connsiteY2" fmla="*/ 0 h 1122606"/>
                <a:gd name="connsiteX3" fmla="*/ 1880609 w 1880609"/>
                <a:gd name="connsiteY3" fmla="*/ 187105 h 1122606"/>
                <a:gd name="connsiteX4" fmla="*/ 1880609 w 1880609"/>
                <a:gd name="connsiteY4" fmla="*/ 935501 h 1122606"/>
                <a:gd name="connsiteX5" fmla="*/ 1693504 w 1880609"/>
                <a:gd name="connsiteY5" fmla="*/ 1122606 h 1122606"/>
                <a:gd name="connsiteX6" fmla="*/ 187105 w 1880609"/>
                <a:gd name="connsiteY6" fmla="*/ 1122606 h 1122606"/>
                <a:gd name="connsiteX7" fmla="*/ 0 w 1880609"/>
                <a:gd name="connsiteY7" fmla="*/ 935501 h 1122606"/>
                <a:gd name="connsiteX8" fmla="*/ 0 w 1880609"/>
                <a:gd name="connsiteY8" fmla="*/ 187105 h 11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609" h="1122606">
                  <a:moveTo>
                    <a:pt x="0" y="187105"/>
                  </a:moveTo>
                  <a:cubicBezTo>
                    <a:pt x="0" y="83770"/>
                    <a:pt x="83770" y="0"/>
                    <a:pt x="187105" y="0"/>
                  </a:cubicBezTo>
                  <a:lnTo>
                    <a:pt x="1693504" y="0"/>
                  </a:lnTo>
                  <a:cubicBezTo>
                    <a:pt x="1796839" y="0"/>
                    <a:pt x="1880609" y="83770"/>
                    <a:pt x="1880609" y="187105"/>
                  </a:cubicBezTo>
                  <a:lnTo>
                    <a:pt x="1880609" y="935501"/>
                  </a:lnTo>
                  <a:cubicBezTo>
                    <a:pt x="1880609" y="1038836"/>
                    <a:pt x="1796839" y="1122606"/>
                    <a:pt x="1693504" y="1122606"/>
                  </a:cubicBezTo>
                  <a:lnTo>
                    <a:pt x="187105" y="1122606"/>
                  </a:lnTo>
                  <a:cubicBezTo>
                    <a:pt x="83770" y="1122606"/>
                    <a:pt x="0" y="1038836"/>
                    <a:pt x="0" y="935501"/>
                  </a:cubicBezTo>
                  <a:lnTo>
                    <a:pt x="0" y="187105"/>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711" tIns="96711" rIns="96711" bIns="96711" numCol="1" spcCol="1270" anchor="ctr" anchorCtr="0">
              <a:noAutofit/>
            </a:bodyPr>
            <a:lstStyle/>
            <a:p>
              <a:pPr marL="0" lvl="0" indent="0" algn="ctr" defTabSz="488950">
                <a:lnSpc>
                  <a:spcPct val="100000"/>
                </a:lnSpc>
                <a:spcBef>
                  <a:spcPct val="0"/>
                </a:spcBef>
                <a:spcAft>
                  <a:spcPts val="0"/>
                </a:spcAft>
                <a:buNone/>
              </a:pPr>
              <a:r>
                <a:rPr lang="en-IN" sz="1100" kern="1200">
                  <a:solidFill>
                    <a:schemeClr val="tx1"/>
                  </a:solidFill>
                </a:rPr>
                <a:t>Automated Solutions and Frameworks for migrations</a:t>
              </a:r>
            </a:p>
          </p:txBody>
        </p:sp>
      </p:grpSp>
    </p:spTree>
    <p:extLst>
      <p:ext uri="{BB962C8B-B14F-4D97-AF65-F5344CB8AC3E}">
        <p14:creationId xmlns:p14="http://schemas.microsoft.com/office/powerpoint/2010/main" val="374793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  </a:t>
            </a:r>
          </a:p>
        </p:txBody>
      </p:sp>
      <p:grpSp>
        <p:nvGrpSpPr>
          <p:cNvPr id="4" name="Group 3">
            <a:extLst>
              <a:ext uri="{FF2B5EF4-FFF2-40B4-BE49-F238E27FC236}">
                <a16:creationId xmlns:a16="http://schemas.microsoft.com/office/drawing/2014/main" id="{43FA20D7-E9B3-48C9-8C92-A6DD28343FA7}"/>
              </a:ext>
            </a:extLst>
          </p:cNvPr>
          <p:cNvGrpSpPr/>
          <p:nvPr/>
        </p:nvGrpSpPr>
        <p:grpSpPr>
          <a:xfrm>
            <a:off x="323999" y="987426"/>
            <a:ext cx="8496443" cy="3744912"/>
            <a:chOff x="323999" y="987426"/>
            <a:chExt cx="8496443" cy="3744912"/>
          </a:xfrm>
        </p:grpSpPr>
        <p:sp>
          <p:nvSpPr>
            <p:cNvPr id="5" name="Rectangle 4">
              <a:extLst>
                <a:ext uri="{FF2B5EF4-FFF2-40B4-BE49-F238E27FC236}">
                  <a16:creationId xmlns:a16="http://schemas.microsoft.com/office/drawing/2014/main" id="{ABB4C74F-853D-4DB7-9EFE-7887B7773975}"/>
                </a:ext>
              </a:extLst>
            </p:cNvPr>
            <p:cNvSpPr/>
            <p:nvPr/>
          </p:nvSpPr>
          <p:spPr>
            <a:xfrm>
              <a:off x="323999" y="987426"/>
              <a:ext cx="8496443" cy="3744912"/>
            </a:xfrm>
            <a:prstGeom prst="rect">
              <a:avLst/>
            </a:prstGeom>
            <a:ln w="12700"/>
          </p:spPr>
        </p:sp>
        <p:sp>
          <p:nvSpPr>
            <p:cNvPr id="6" name="Straight Connector 5">
              <a:extLst>
                <a:ext uri="{FF2B5EF4-FFF2-40B4-BE49-F238E27FC236}">
                  <a16:creationId xmlns:a16="http://schemas.microsoft.com/office/drawing/2014/main" id="{06D74D68-8966-40DB-B8E7-F4BBB9D88245}"/>
                </a:ext>
              </a:extLst>
            </p:cNvPr>
            <p:cNvSpPr/>
            <p:nvPr/>
          </p:nvSpPr>
          <p:spPr>
            <a:xfrm>
              <a:off x="323999" y="987883"/>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7" name="Freeform: Shape 6">
              <a:extLst>
                <a:ext uri="{FF2B5EF4-FFF2-40B4-BE49-F238E27FC236}">
                  <a16:creationId xmlns:a16="http://schemas.microsoft.com/office/drawing/2014/main" id="{F5F2092E-408F-4F02-B70F-AB727091EEB2}"/>
                </a:ext>
              </a:extLst>
            </p:cNvPr>
            <p:cNvSpPr/>
            <p:nvPr/>
          </p:nvSpPr>
          <p:spPr>
            <a:xfrm>
              <a:off x="323999" y="987883"/>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solidFill>
                </a:rPr>
                <a:t>Requirement Summary</a:t>
              </a:r>
            </a:p>
          </p:txBody>
        </p:sp>
        <p:sp>
          <p:nvSpPr>
            <p:cNvPr id="8" name="Straight Connector 7">
              <a:extLst>
                <a:ext uri="{FF2B5EF4-FFF2-40B4-BE49-F238E27FC236}">
                  <a16:creationId xmlns:a16="http://schemas.microsoft.com/office/drawing/2014/main" id="{E89D3B52-BC52-4891-BB22-85CF256E3021}"/>
                </a:ext>
              </a:extLst>
            </p:cNvPr>
            <p:cNvSpPr/>
            <p:nvPr/>
          </p:nvSpPr>
          <p:spPr>
            <a:xfrm>
              <a:off x="323999" y="1403882"/>
              <a:ext cx="8496443" cy="0"/>
            </a:xfrm>
            <a:prstGeom prst="line">
              <a:avLst/>
            </a:prstGeom>
          </p:spPr>
          <p:style>
            <a:lnRef idx="1">
              <a:schemeClr val="accent4">
                <a:hueOff val="-558096"/>
                <a:satOff val="3362"/>
                <a:lumOff val="270"/>
                <a:alphaOff val="0"/>
              </a:schemeClr>
            </a:lnRef>
            <a:fillRef idx="2">
              <a:schemeClr val="accent4">
                <a:hueOff val="-558096"/>
                <a:satOff val="3362"/>
                <a:lumOff val="270"/>
                <a:alphaOff val="0"/>
              </a:schemeClr>
            </a:fillRef>
            <a:effectRef idx="1">
              <a:schemeClr val="accent4">
                <a:hueOff val="-558096"/>
                <a:satOff val="3362"/>
                <a:lumOff val="270"/>
                <a:alphaOff val="0"/>
              </a:schemeClr>
            </a:effectRef>
            <a:fontRef idx="minor">
              <a:schemeClr val="dk1"/>
            </a:fontRef>
          </p:style>
        </p:sp>
        <p:sp>
          <p:nvSpPr>
            <p:cNvPr id="9" name="Freeform: Shape 8">
              <a:extLst>
                <a:ext uri="{FF2B5EF4-FFF2-40B4-BE49-F238E27FC236}">
                  <a16:creationId xmlns:a16="http://schemas.microsoft.com/office/drawing/2014/main" id="{ED345614-862D-4DE4-BD83-50523129FC91}"/>
                </a:ext>
              </a:extLst>
            </p:cNvPr>
            <p:cNvSpPr/>
            <p:nvPr/>
          </p:nvSpPr>
          <p:spPr>
            <a:xfrm>
              <a:off x="323999" y="1403882"/>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accent1"/>
                  </a:solidFill>
                </a:rPr>
                <a:t>Solution approach- current challenges AND CRITICAL SUCCESS FACTOR</a:t>
              </a:r>
              <a:endParaRPr lang="en-IN" sz="1400" kern="1200" cap="all" baseline="0" dirty="0">
                <a:solidFill>
                  <a:schemeClr val="accent1"/>
                </a:solidFill>
              </a:endParaRPr>
            </a:p>
          </p:txBody>
        </p:sp>
        <p:sp>
          <p:nvSpPr>
            <p:cNvPr id="10" name="Straight Connector 9">
              <a:extLst>
                <a:ext uri="{FF2B5EF4-FFF2-40B4-BE49-F238E27FC236}">
                  <a16:creationId xmlns:a16="http://schemas.microsoft.com/office/drawing/2014/main" id="{4C097A39-80B7-4598-8D29-DA0E8391FAA0}"/>
                </a:ext>
              </a:extLst>
            </p:cNvPr>
            <p:cNvSpPr/>
            <p:nvPr/>
          </p:nvSpPr>
          <p:spPr>
            <a:xfrm>
              <a:off x="323999" y="1819882"/>
              <a:ext cx="8496443" cy="0"/>
            </a:xfrm>
            <a:prstGeom prst="line">
              <a:avLst/>
            </a:prstGeom>
          </p:spPr>
          <p:style>
            <a:lnRef idx="1">
              <a:schemeClr val="accent4">
                <a:hueOff val="-1116192"/>
                <a:satOff val="6725"/>
                <a:lumOff val="539"/>
                <a:alphaOff val="0"/>
              </a:schemeClr>
            </a:lnRef>
            <a:fillRef idx="2">
              <a:schemeClr val="accent4">
                <a:hueOff val="-1116192"/>
                <a:satOff val="6725"/>
                <a:lumOff val="539"/>
                <a:alphaOff val="0"/>
              </a:schemeClr>
            </a:fillRef>
            <a:effectRef idx="1">
              <a:schemeClr val="accent4">
                <a:hueOff val="-1116192"/>
                <a:satOff val="6725"/>
                <a:lumOff val="539"/>
                <a:alphaOff val="0"/>
              </a:schemeClr>
            </a:effectRef>
            <a:fontRef idx="minor">
              <a:schemeClr val="dk1"/>
            </a:fontRef>
          </p:style>
        </p:sp>
        <p:sp>
          <p:nvSpPr>
            <p:cNvPr id="11" name="Freeform: Shape 10">
              <a:extLst>
                <a:ext uri="{FF2B5EF4-FFF2-40B4-BE49-F238E27FC236}">
                  <a16:creationId xmlns:a16="http://schemas.microsoft.com/office/drawing/2014/main" id="{FE8A800B-8765-4AD4-94F7-098682DBD19D}"/>
                </a:ext>
              </a:extLst>
            </p:cNvPr>
            <p:cNvSpPr/>
            <p:nvPr/>
          </p:nvSpPr>
          <p:spPr>
            <a:xfrm>
              <a:off x="323999" y="1819882"/>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solidFill>
                </a:rPr>
                <a:t>CHOICE OF PLATFORM</a:t>
              </a:r>
            </a:p>
          </p:txBody>
        </p:sp>
        <p:sp>
          <p:nvSpPr>
            <p:cNvPr id="12" name="Straight Connector 11">
              <a:extLst>
                <a:ext uri="{FF2B5EF4-FFF2-40B4-BE49-F238E27FC236}">
                  <a16:creationId xmlns:a16="http://schemas.microsoft.com/office/drawing/2014/main" id="{DFCDCB29-BED1-4056-BA41-1E0A01F928C3}"/>
                </a:ext>
              </a:extLst>
            </p:cNvPr>
            <p:cNvSpPr/>
            <p:nvPr/>
          </p:nvSpPr>
          <p:spPr>
            <a:xfrm>
              <a:off x="323999" y="2235882"/>
              <a:ext cx="8496443" cy="0"/>
            </a:xfrm>
            <a:prstGeom prst="line">
              <a:avLst/>
            </a:prstGeom>
          </p:spPr>
          <p:style>
            <a:lnRef idx="1">
              <a:schemeClr val="accent4">
                <a:hueOff val="-1674289"/>
                <a:satOff val="10087"/>
                <a:lumOff val="809"/>
                <a:alphaOff val="0"/>
              </a:schemeClr>
            </a:lnRef>
            <a:fillRef idx="2">
              <a:schemeClr val="accent4">
                <a:hueOff val="-1674289"/>
                <a:satOff val="10087"/>
                <a:lumOff val="809"/>
                <a:alphaOff val="0"/>
              </a:schemeClr>
            </a:fillRef>
            <a:effectRef idx="1">
              <a:schemeClr val="accent4">
                <a:hueOff val="-1674289"/>
                <a:satOff val="10087"/>
                <a:lumOff val="809"/>
                <a:alphaOff val="0"/>
              </a:schemeClr>
            </a:effectRef>
            <a:fontRef idx="minor">
              <a:schemeClr val="dk1"/>
            </a:fontRef>
          </p:style>
        </p:sp>
        <p:sp>
          <p:nvSpPr>
            <p:cNvPr id="13" name="Freeform: Shape 12">
              <a:extLst>
                <a:ext uri="{FF2B5EF4-FFF2-40B4-BE49-F238E27FC236}">
                  <a16:creationId xmlns:a16="http://schemas.microsoft.com/office/drawing/2014/main" id="{849E4C79-0876-434C-AE54-E9FC000781B3}"/>
                </a:ext>
              </a:extLst>
            </p:cNvPr>
            <p:cNvSpPr/>
            <p:nvPr/>
          </p:nvSpPr>
          <p:spPr>
            <a:xfrm>
              <a:off x="323999" y="2235882"/>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solidFill>
                </a:rPr>
                <a:t>Solution building blocks </a:t>
              </a:r>
            </a:p>
          </p:txBody>
        </p:sp>
        <p:sp>
          <p:nvSpPr>
            <p:cNvPr id="14" name="Straight Connector 13">
              <a:extLst>
                <a:ext uri="{FF2B5EF4-FFF2-40B4-BE49-F238E27FC236}">
                  <a16:creationId xmlns:a16="http://schemas.microsoft.com/office/drawing/2014/main" id="{133E5342-93D1-4E0A-975C-95F18D859806}"/>
                </a:ext>
              </a:extLst>
            </p:cNvPr>
            <p:cNvSpPr/>
            <p:nvPr/>
          </p:nvSpPr>
          <p:spPr>
            <a:xfrm>
              <a:off x="323999" y="2651882"/>
              <a:ext cx="8496443" cy="0"/>
            </a:xfrm>
            <a:prstGeom prst="line">
              <a:avLst/>
            </a:prstGeom>
          </p:spPr>
          <p:style>
            <a:lnRef idx="1">
              <a:schemeClr val="accent4">
                <a:hueOff val="-2232385"/>
                <a:satOff val="13449"/>
                <a:lumOff val="1078"/>
                <a:alphaOff val="0"/>
              </a:schemeClr>
            </a:lnRef>
            <a:fillRef idx="2">
              <a:schemeClr val="accent4">
                <a:hueOff val="-2232385"/>
                <a:satOff val="13449"/>
                <a:lumOff val="1078"/>
                <a:alphaOff val="0"/>
              </a:schemeClr>
            </a:fillRef>
            <a:effectRef idx="1">
              <a:schemeClr val="accent4">
                <a:hueOff val="-2232385"/>
                <a:satOff val="13449"/>
                <a:lumOff val="1078"/>
                <a:alphaOff val="0"/>
              </a:schemeClr>
            </a:effectRef>
            <a:fontRef idx="minor">
              <a:schemeClr val="dk1"/>
            </a:fontRef>
          </p:style>
        </p:sp>
        <p:sp>
          <p:nvSpPr>
            <p:cNvPr id="15" name="Freeform: Shape 14">
              <a:extLst>
                <a:ext uri="{FF2B5EF4-FFF2-40B4-BE49-F238E27FC236}">
                  <a16:creationId xmlns:a16="http://schemas.microsoft.com/office/drawing/2014/main" id="{AF25DAA6-0C02-48DE-A00E-D9E1D91F3EB6}"/>
                </a:ext>
              </a:extLst>
            </p:cNvPr>
            <p:cNvSpPr/>
            <p:nvPr/>
          </p:nvSpPr>
          <p:spPr>
            <a:xfrm>
              <a:off x="323999" y="2651882"/>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a:solidFill>
                    <a:schemeClr val="accent1"/>
                  </a:solidFill>
                </a:rPr>
                <a:t>Service delivery and migration plan</a:t>
              </a:r>
              <a:endParaRPr lang="en-IN" sz="1400" kern="1200" cap="all" baseline="0">
                <a:solidFill>
                  <a:schemeClr val="accent1"/>
                </a:solidFill>
              </a:endParaRPr>
            </a:p>
          </p:txBody>
        </p:sp>
        <p:sp>
          <p:nvSpPr>
            <p:cNvPr id="16" name="Straight Connector 15">
              <a:extLst>
                <a:ext uri="{FF2B5EF4-FFF2-40B4-BE49-F238E27FC236}">
                  <a16:creationId xmlns:a16="http://schemas.microsoft.com/office/drawing/2014/main" id="{3EBCB08E-9CA3-41E3-806E-CAF66F363643}"/>
                </a:ext>
              </a:extLst>
            </p:cNvPr>
            <p:cNvSpPr/>
            <p:nvPr/>
          </p:nvSpPr>
          <p:spPr>
            <a:xfrm>
              <a:off x="323999" y="3067881"/>
              <a:ext cx="8496443" cy="0"/>
            </a:xfrm>
            <a:prstGeom prst="line">
              <a:avLst/>
            </a:prstGeom>
          </p:spPr>
          <p:style>
            <a:lnRef idx="1">
              <a:schemeClr val="accent4">
                <a:hueOff val="-2790481"/>
                <a:satOff val="16812"/>
                <a:lumOff val="1348"/>
                <a:alphaOff val="0"/>
              </a:schemeClr>
            </a:lnRef>
            <a:fillRef idx="2">
              <a:schemeClr val="accent4">
                <a:hueOff val="-2790481"/>
                <a:satOff val="16812"/>
                <a:lumOff val="1348"/>
                <a:alphaOff val="0"/>
              </a:schemeClr>
            </a:fillRef>
            <a:effectRef idx="1">
              <a:schemeClr val="accent4">
                <a:hueOff val="-2790481"/>
                <a:satOff val="16812"/>
                <a:lumOff val="1348"/>
                <a:alphaOff val="0"/>
              </a:schemeClr>
            </a:effectRef>
            <a:fontRef idx="minor">
              <a:schemeClr val="dk1"/>
            </a:fontRef>
          </p:style>
        </p:sp>
        <p:sp>
          <p:nvSpPr>
            <p:cNvPr id="17" name="Freeform: Shape 16">
              <a:extLst>
                <a:ext uri="{FF2B5EF4-FFF2-40B4-BE49-F238E27FC236}">
                  <a16:creationId xmlns:a16="http://schemas.microsoft.com/office/drawing/2014/main" id="{BAAB69A1-A793-43AD-BEAA-2A538156359C}"/>
                </a:ext>
              </a:extLst>
            </p:cNvPr>
            <p:cNvSpPr/>
            <p:nvPr/>
          </p:nvSpPr>
          <p:spPr>
            <a:xfrm>
              <a:off x="323999" y="3067881"/>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a:solidFill>
                    <a:schemeClr val="accent1"/>
                  </a:solidFill>
                </a:rPr>
                <a:t>SIFY security and network services</a:t>
              </a:r>
              <a:endParaRPr lang="en-IN" sz="1400" kern="1200" cap="all" baseline="0">
                <a:solidFill>
                  <a:schemeClr val="accent1"/>
                </a:solidFill>
              </a:endParaRPr>
            </a:p>
          </p:txBody>
        </p:sp>
        <p:sp>
          <p:nvSpPr>
            <p:cNvPr id="18" name="Straight Connector 17">
              <a:extLst>
                <a:ext uri="{FF2B5EF4-FFF2-40B4-BE49-F238E27FC236}">
                  <a16:creationId xmlns:a16="http://schemas.microsoft.com/office/drawing/2014/main" id="{AD51113A-0F42-4955-8282-3EDBCDBEDCF7}"/>
                </a:ext>
              </a:extLst>
            </p:cNvPr>
            <p:cNvSpPr/>
            <p:nvPr/>
          </p:nvSpPr>
          <p:spPr>
            <a:xfrm>
              <a:off x="323999" y="3483881"/>
              <a:ext cx="8496443" cy="0"/>
            </a:xfrm>
            <a:prstGeom prst="line">
              <a:avLst/>
            </a:prstGeom>
          </p:spPr>
          <p:style>
            <a:lnRef idx="1">
              <a:schemeClr val="accent4">
                <a:hueOff val="-3348577"/>
                <a:satOff val="20174"/>
                <a:lumOff val="1617"/>
                <a:alphaOff val="0"/>
              </a:schemeClr>
            </a:lnRef>
            <a:fillRef idx="2">
              <a:schemeClr val="accent4">
                <a:hueOff val="-3348577"/>
                <a:satOff val="20174"/>
                <a:lumOff val="1617"/>
                <a:alphaOff val="0"/>
              </a:schemeClr>
            </a:fillRef>
            <a:effectRef idx="1">
              <a:schemeClr val="accent4">
                <a:hueOff val="-3348577"/>
                <a:satOff val="20174"/>
                <a:lumOff val="1617"/>
                <a:alphaOff val="0"/>
              </a:schemeClr>
            </a:effectRef>
            <a:fontRef idx="minor">
              <a:schemeClr val="dk1"/>
            </a:fontRef>
          </p:style>
        </p:sp>
        <p:sp>
          <p:nvSpPr>
            <p:cNvPr id="19" name="Freeform: Shape 18">
              <a:extLst>
                <a:ext uri="{FF2B5EF4-FFF2-40B4-BE49-F238E27FC236}">
                  <a16:creationId xmlns:a16="http://schemas.microsoft.com/office/drawing/2014/main" id="{7653E3CC-E205-4F58-A617-8CE2B5390A91}"/>
                </a:ext>
              </a:extLst>
            </p:cNvPr>
            <p:cNvSpPr/>
            <p:nvPr/>
          </p:nvSpPr>
          <p:spPr>
            <a:xfrm>
              <a:off x="323999" y="3483881"/>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solidFill>
                </a:rPr>
                <a:t>TRANSFORMATION ENGAGEMENTS- case studies</a:t>
              </a:r>
            </a:p>
          </p:txBody>
        </p:sp>
        <p:sp>
          <p:nvSpPr>
            <p:cNvPr id="20" name="Straight Connector 19">
              <a:extLst>
                <a:ext uri="{FF2B5EF4-FFF2-40B4-BE49-F238E27FC236}">
                  <a16:creationId xmlns:a16="http://schemas.microsoft.com/office/drawing/2014/main" id="{E58C137C-16A2-473A-8BA3-EE92CFF27A08}"/>
                </a:ext>
              </a:extLst>
            </p:cNvPr>
            <p:cNvSpPr/>
            <p:nvPr/>
          </p:nvSpPr>
          <p:spPr>
            <a:xfrm>
              <a:off x="323999" y="3899881"/>
              <a:ext cx="8496443" cy="0"/>
            </a:xfrm>
            <a:prstGeom prst="line">
              <a:avLst/>
            </a:prstGeom>
          </p:spPr>
          <p:style>
            <a:lnRef idx="1">
              <a:schemeClr val="accent4">
                <a:hueOff val="-3906673"/>
                <a:satOff val="23537"/>
                <a:lumOff val="1887"/>
                <a:alphaOff val="0"/>
              </a:schemeClr>
            </a:lnRef>
            <a:fillRef idx="2">
              <a:schemeClr val="accent4">
                <a:hueOff val="-3906673"/>
                <a:satOff val="23537"/>
                <a:lumOff val="1887"/>
                <a:alphaOff val="0"/>
              </a:schemeClr>
            </a:fillRef>
            <a:effectRef idx="1">
              <a:schemeClr val="accent4">
                <a:hueOff val="-3906673"/>
                <a:satOff val="23537"/>
                <a:lumOff val="1887"/>
                <a:alphaOff val="0"/>
              </a:schemeClr>
            </a:effectRef>
            <a:fontRef idx="minor">
              <a:schemeClr val="dk1"/>
            </a:fontRef>
          </p:style>
        </p:sp>
        <p:sp>
          <p:nvSpPr>
            <p:cNvPr id="21" name="Freeform: Shape 20">
              <a:extLst>
                <a:ext uri="{FF2B5EF4-FFF2-40B4-BE49-F238E27FC236}">
                  <a16:creationId xmlns:a16="http://schemas.microsoft.com/office/drawing/2014/main" id="{8FBE1D38-873D-4AA2-B152-FDD26BACFE43}"/>
                </a:ext>
              </a:extLst>
            </p:cNvPr>
            <p:cNvSpPr/>
            <p:nvPr/>
          </p:nvSpPr>
          <p:spPr>
            <a:xfrm>
              <a:off x="323999" y="3899881"/>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a:solidFill>
                    <a:schemeClr val="accent1"/>
                  </a:solidFill>
                </a:rPr>
                <a:t>Cloud Adoption benefits </a:t>
              </a:r>
            </a:p>
          </p:txBody>
        </p:sp>
        <p:sp>
          <p:nvSpPr>
            <p:cNvPr id="22" name="Straight Connector 21">
              <a:extLst>
                <a:ext uri="{FF2B5EF4-FFF2-40B4-BE49-F238E27FC236}">
                  <a16:creationId xmlns:a16="http://schemas.microsoft.com/office/drawing/2014/main" id="{3F8966D0-55CE-45E9-9928-C3BDC2AC55A3}"/>
                </a:ext>
              </a:extLst>
            </p:cNvPr>
            <p:cNvSpPr/>
            <p:nvPr/>
          </p:nvSpPr>
          <p:spPr>
            <a:xfrm>
              <a:off x="323999" y="4315881"/>
              <a:ext cx="8496443" cy="0"/>
            </a:xfrm>
            <a:prstGeom prst="line">
              <a:avLst/>
            </a:prstGeom>
          </p:spPr>
          <p:style>
            <a:lnRef idx="1">
              <a:schemeClr val="accent4">
                <a:hueOff val="-4464770"/>
                <a:satOff val="26899"/>
                <a:lumOff val="2156"/>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23" name="Freeform: Shape 22">
              <a:extLst>
                <a:ext uri="{FF2B5EF4-FFF2-40B4-BE49-F238E27FC236}">
                  <a16:creationId xmlns:a16="http://schemas.microsoft.com/office/drawing/2014/main" id="{266AF8C8-8812-4F70-B502-B8555A483220}"/>
                </a:ext>
              </a:extLst>
            </p:cNvPr>
            <p:cNvSpPr/>
            <p:nvPr/>
          </p:nvSpPr>
          <p:spPr>
            <a:xfrm>
              <a:off x="323999" y="4315881"/>
              <a:ext cx="8496443" cy="415999"/>
            </a:xfrm>
            <a:custGeom>
              <a:avLst/>
              <a:gdLst>
                <a:gd name="connsiteX0" fmla="*/ 0 w 8496443"/>
                <a:gd name="connsiteY0" fmla="*/ 0 h 415999"/>
                <a:gd name="connsiteX1" fmla="*/ 8496443 w 8496443"/>
                <a:gd name="connsiteY1" fmla="*/ 0 h 415999"/>
                <a:gd name="connsiteX2" fmla="*/ 8496443 w 8496443"/>
                <a:gd name="connsiteY2" fmla="*/ 415999 h 415999"/>
                <a:gd name="connsiteX3" fmla="*/ 0 w 8496443"/>
                <a:gd name="connsiteY3" fmla="*/ 415999 h 415999"/>
                <a:gd name="connsiteX4" fmla="*/ 0 w 8496443"/>
                <a:gd name="connsiteY4" fmla="*/ 0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15999">
                  <a:moveTo>
                    <a:pt x="0" y="0"/>
                  </a:moveTo>
                  <a:lnTo>
                    <a:pt x="8496443" y="0"/>
                  </a:lnTo>
                  <a:lnTo>
                    <a:pt x="8496443" y="415999"/>
                  </a:lnTo>
                  <a:lnTo>
                    <a:pt x="0" y="4159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accent1"/>
                  </a:solidFill>
                </a:rPr>
                <a:t>Business case </a:t>
              </a:r>
            </a:p>
          </p:txBody>
        </p:sp>
      </p:grpSp>
    </p:spTree>
    <p:extLst>
      <p:ext uri="{BB962C8B-B14F-4D97-AF65-F5344CB8AC3E}">
        <p14:creationId xmlns:p14="http://schemas.microsoft.com/office/powerpoint/2010/main" val="225389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5EF3-E637-42FE-B8B3-EC1A90A2151D}"/>
              </a:ext>
            </a:extLst>
          </p:cNvPr>
          <p:cNvSpPr>
            <a:spLocks noGrp="1"/>
          </p:cNvSpPr>
          <p:nvPr>
            <p:ph type="title"/>
          </p:nvPr>
        </p:nvSpPr>
        <p:spPr/>
        <p:txBody>
          <a:bodyPr/>
          <a:lstStyle/>
          <a:p>
            <a:r>
              <a:rPr lang="en-IN" dirty="0"/>
              <a:t>Requirement Summary</a:t>
            </a:r>
          </a:p>
        </p:txBody>
      </p:sp>
      <p:grpSp>
        <p:nvGrpSpPr>
          <p:cNvPr id="6" name="Group 5">
            <a:extLst>
              <a:ext uri="{FF2B5EF4-FFF2-40B4-BE49-F238E27FC236}">
                <a16:creationId xmlns:a16="http://schemas.microsoft.com/office/drawing/2014/main" id="{CB79687F-1BC1-4F7E-806A-040F775A6D69}"/>
              </a:ext>
            </a:extLst>
          </p:cNvPr>
          <p:cNvGrpSpPr/>
          <p:nvPr/>
        </p:nvGrpSpPr>
        <p:grpSpPr>
          <a:xfrm>
            <a:off x="1335258" y="995217"/>
            <a:ext cx="6477254" cy="3743655"/>
            <a:chOff x="1335258" y="995217"/>
            <a:chExt cx="6477254" cy="3743655"/>
          </a:xfrm>
        </p:grpSpPr>
        <p:sp>
          <p:nvSpPr>
            <p:cNvPr id="7" name="Freeform: Shape 6">
              <a:extLst>
                <a:ext uri="{FF2B5EF4-FFF2-40B4-BE49-F238E27FC236}">
                  <a16:creationId xmlns:a16="http://schemas.microsoft.com/office/drawing/2014/main" id="{15382A02-84DF-4FB2-8DC2-2C6E2723094C}"/>
                </a:ext>
              </a:extLst>
            </p:cNvPr>
            <p:cNvSpPr/>
            <p:nvPr/>
          </p:nvSpPr>
          <p:spPr>
            <a:xfrm>
              <a:off x="3043312" y="1085427"/>
              <a:ext cx="4769200" cy="721668"/>
            </a:xfrm>
            <a:custGeom>
              <a:avLst/>
              <a:gdLst>
                <a:gd name="connsiteX0" fmla="*/ 120280 w 721668"/>
                <a:gd name="connsiteY0" fmla="*/ 0 h 4769200"/>
                <a:gd name="connsiteX1" fmla="*/ 601388 w 721668"/>
                <a:gd name="connsiteY1" fmla="*/ 0 h 4769200"/>
                <a:gd name="connsiteX2" fmla="*/ 721668 w 721668"/>
                <a:gd name="connsiteY2" fmla="*/ 120280 h 4769200"/>
                <a:gd name="connsiteX3" fmla="*/ 721668 w 721668"/>
                <a:gd name="connsiteY3" fmla="*/ 4769200 h 4769200"/>
                <a:gd name="connsiteX4" fmla="*/ 721668 w 721668"/>
                <a:gd name="connsiteY4" fmla="*/ 4769200 h 4769200"/>
                <a:gd name="connsiteX5" fmla="*/ 0 w 721668"/>
                <a:gd name="connsiteY5" fmla="*/ 4769200 h 4769200"/>
                <a:gd name="connsiteX6" fmla="*/ 0 w 721668"/>
                <a:gd name="connsiteY6" fmla="*/ 4769200 h 4769200"/>
                <a:gd name="connsiteX7" fmla="*/ 0 w 721668"/>
                <a:gd name="connsiteY7" fmla="*/ 120280 h 4769200"/>
                <a:gd name="connsiteX8" fmla="*/ 120280 w 721668"/>
                <a:gd name="connsiteY8" fmla="*/ 0 h 47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668" h="4769200">
                  <a:moveTo>
                    <a:pt x="721668" y="794882"/>
                  </a:moveTo>
                  <a:lnTo>
                    <a:pt x="721668" y="3974318"/>
                  </a:lnTo>
                  <a:cubicBezTo>
                    <a:pt x="721668" y="4413319"/>
                    <a:pt x="713519" y="4769197"/>
                    <a:pt x="703467" y="4769197"/>
                  </a:cubicBezTo>
                  <a:lnTo>
                    <a:pt x="0" y="4769197"/>
                  </a:lnTo>
                  <a:lnTo>
                    <a:pt x="0" y="4769197"/>
                  </a:lnTo>
                  <a:lnTo>
                    <a:pt x="0" y="3"/>
                  </a:lnTo>
                  <a:lnTo>
                    <a:pt x="0" y="3"/>
                  </a:lnTo>
                  <a:lnTo>
                    <a:pt x="703467" y="3"/>
                  </a:lnTo>
                  <a:cubicBezTo>
                    <a:pt x="713519" y="3"/>
                    <a:pt x="721668" y="355881"/>
                    <a:pt x="721668" y="794882"/>
                  </a:cubicBezTo>
                  <a:close/>
                </a:path>
              </a:pathLst>
            </a:custGeom>
            <a:solidFill>
              <a:schemeClr val="accent1">
                <a:lumMod val="20000"/>
                <a:lumOff val="80000"/>
                <a:alpha val="90000"/>
              </a:schemeClr>
            </a:solidFill>
            <a:ln w="9525">
              <a:solidFill>
                <a:schemeClr val="accent1">
                  <a:lumMod val="40000"/>
                  <a:lumOff val="60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053" rIns="282878" bIns="159055" numCol="1" spcCol="1270" anchor="ctr" anchorCtr="0">
              <a:noAutofit/>
            </a:bodyPr>
            <a:lstStyle/>
            <a:p>
              <a:pPr marL="182563" lvl="1" indent="-182563" algn="l" defTabSz="488950">
                <a:lnSpc>
                  <a:spcPts val="1320"/>
                </a:lnSpc>
                <a:spcBef>
                  <a:spcPct val="0"/>
                </a:spcBef>
                <a:spcAft>
                  <a:spcPts val="0"/>
                </a:spcAft>
                <a:buChar char="•"/>
              </a:pPr>
              <a:r>
                <a:rPr lang="en-IN" sz="1100" kern="1200" dirty="0"/>
                <a:t>Move all workloads from NextGen Datacentre to Cloud</a:t>
              </a:r>
            </a:p>
            <a:p>
              <a:pPr marL="182563" lvl="1" indent="-182563" algn="l" defTabSz="488950">
                <a:lnSpc>
                  <a:spcPts val="1320"/>
                </a:lnSpc>
                <a:spcBef>
                  <a:spcPct val="0"/>
                </a:spcBef>
                <a:spcAft>
                  <a:spcPts val="0"/>
                </a:spcAft>
                <a:buChar char="•"/>
              </a:pPr>
              <a:r>
                <a:rPr lang="en-IN" sz="1100" kern="1200" dirty="0"/>
                <a:t>Option to Consolidate in one cloud</a:t>
              </a:r>
            </a:p>
          </p:txBody>
        </p:sp>
        <p:sp>
          <p:nvSpPr>
            <p:cNvPr id="8" name="Freeform: Shape 7">
              <a:extLst>
                <a:ext uri="{FF2B5EF4-FFF2-40B4-BE49-F238E27FC236}">
                  <a16:creationId xmlns:a16="http://schemas.microsoft.com/office/drawing/2014/main" id="{1422E558-2E54-4F24-AEC8-81DB3E91BC8C}"/>
                </a:ext>
              </a:extLst>
            </p:cNvPr>
            <p:cNvSpPr/>
            <p:nvPr/>
          </p:nvSpPr>
          <p:spPr>
            <a:xfrm>
              <a:off x="1335258" y="995217"/>
              <a:ext cx="1708054" cy="902085"/>
            </a:xfrm>
            <a:custGeom>
              <a:avLst/>
              <a:gdLst>
                <a:gd name="connsiteX0" fmla="*/ 0 w 1708054"/>
                <a:gd name="connsiteY0" fmla="*/ 150351 h 902085"/>
                <a:gd name="connsiteX1" fmla="*/ 150351 w 1708054"/>
                <a:gd name="connsiteY1" fmla="*/ 0 h 902085"/>
                <a:gd name="connsiteX2" fmla="*/ 1557703 w 1708054"/>
                <a:gd name="connsiteY2" fmla="*/ 0 h 902085"/>
                <a:gd name="connsiteX3" fmla="*/ 1708054 w 1708054"/>
                <a:gd name="connsiteY3" fmla="*/ 150351 h 902085"/>
                <a:gd name="connsiteX4" fmla="*/ 1708054 w 1708054"/>
                <a:gd name="connsiteY4" fmla="*/ 751734 h 902085"/>
                <a:gd name="connsiteX5" fmla="*/ 1557703 w 1708054"/>
                <a:gd name="connsiteY5" fmla="*/ 902085 h 902085"/>
                <a:gd name="connsiteX6" fmla="*/ 150351 w 1708054"/>
                <a:gd name="connsiteY6" fmla="*/ 902085 h 902085"/>
                <a:gd name="connsiteX7" fmla="*/ 0 w 1708054"/>
                <a:gd name="connsiteY7" fmla="*/ 751734 h 902085"/>
                <a:gd name="connsiteX8" fmla="*/ 0 w 1708054"/>
                <a:gd name="connsiteY8" fmla="*/ 150351 h 9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054" h="902085">
                  <a:moveTo>
                    <a:pt x="0" y="150351"/>
                  </a:moveTo>
                  <a:cubicBezTo>
                    <a:pt x="0" y="67314"/>
                    <a:pt x="67314" y="0"/>
                    <a:pt x="150351" y="0"/>
                  </a:cubicBezTo>
                  <a:lnTo>
                    <a:pt x="1557703" y="0"/>
                  </a:lnTo>
                  <a:cubicBezTo>
                    <a:pt x="1640740" y="0"/>
                    <a:pt x="1708054" y="67314"/>
                    <a:pt x="1708054" y="150351"/>
                  </a:cubicBezTo>
                  <a:lnTo>
                    <a:pt x="1708054" y="751734"/>
                  </a:lnTo>
                  <a:cubicBezTo>
                    <a:pt x="1708054" y="834771"/>
                    <a:pt x="1640740" y="902085"/>
                    <a:pt x="1557703" y="902085"/>
                  </a:cubicBezTo>
                  <a:lnTo>
                    <a:pt x="150351" y="902085"/>
                  </a:lnTo>
                  <a:cubicBezTo>
                    <a:pt x="67314" y="902085"/>
                    <a:pt x="0" y="834771"/>
                    <a:pt x="0" y="751734"/>
                  </a:cubicBezTo>
                  <a:lnTo>
                    <a:pt x="0" y="150351"/>
                  </a:lnTo>
                  <a:close/>
                </a:path>
              </a:pathLst>
            </a:custGeom>
            <a:solidFill>
              <a:schemeClr val="accent1">
                <a:lumMod val="60000"/>
                <a:lumOff val="40000"/>
              </a:schemeClr>
            </a:solidFill>
            <a:ln>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7376" tIns="70706" rIns="97376" bIns="70706"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Infra/Cloud Consolidation</a:t>
              </a:r>
            </a:p>
          </p:txBody>
        </p:sp>
        <p:sp>
          <p:nvSpPr>
            <p:cNvPr id="9" name="Freeform: Shape 8">
              <a:extLst>
                <a:ext uri="{FF2B5EF4-FFF2-40B4-BE49-F238E27FC236}">
                  <a16:creationId xmlns:a16="http://schemas.microsoft.com/office/drawing/2014/main" id="{67CAD38D-5A6E-41AB-BE06-31C5DC523DDF}"/>
                </a:ext>
              </a:extLst>
            </p:cNvPr>
            <p:cNvSpPr/>
            <p:nvPr/>
          </p:nvSpPr>
          <p:spPr>
            <a:xfrm>
              <a:off x="3043312" y="2032617"/>
              <a:ext cx="4769200" cy="721668"/>
            </a:xfrm>
            <a:custGeom>
              <a:avLst/>
              <a:gdLst>
                <a:gd name="connsiteX0" fmla="*/ 120280 w 721668"/>
                <a:gd name="connsiteY0" fmla="*/ 0 h 4769200"/>
                <a:gd name="connsiteX1" fmla="*/ 601388 w 721668"/>
                <a:gd name="connsiteY1" fmla="*/ 0 h 4769200"/>
                <a:gd name="connsiteX2" fmla="*/ 721668 w 721668"/>
                <a:gd name="connsiteY2" fmla="*/ 120280 h 4769200"/>
                <a:gd name="connsiteX3" fmla="*/ 721668 w 721668"/>
                <a:gd name="connsiteY3" fmla="*/ 4769200 h 4769200"/>
                <a:gd name="connsiteX4" fmla="*/ 721668 w 721668"/>
                <a:gd name="connsiteY4" fmla="*/ 4769200 h 4769200"/>
                <a:gd name="connsiteX5" fmla="*/ 0 w 721668"/>
                <a:gd name="connsiteY5" fmla="*/ 4769200 h 4769200"/>
                <a:gd name="connsiteX6" fmla="*/ 0 w 721668"/>
                <a:gd name="connsiteY6" fmla="*/ 4769200 h 4769200"/>
                <a:gd name="connsiteX7" fmla="*/ 0 w 721668"/>
                <a:gd name="connsiteY7" fmla="*/ 120280 h 4769200"/>
                <a:gd name="connsiteX8" fmla="*/ 120280 w 721668"/>
                <a:gd name="connsiteY8" fmla="*/ 0 h 47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668" h="4769200">
                  <a:moveTo>
                    <a:pt x="721668" y="794882"/>
                  </a:moveTo>
                  <a:lnTo>
                    <a:pt x="721668" y="3974318"/>
                  </a:lnTo>
                  <a:cubicBezTo>
                    <a:pt x="721668" y="4413319"/>
                    <a:pt x="713519" y="4769197"/>
                    <a:pt x="703467" y="4769197"/>
                  </a:cubicBezTo>
                  <a:lnTo>
                    <a:pt x="0" y="4769197"/>
                  </a:lnTo>
                  <a:lnTo>
                    <a:pt x="0" y="4769197"/>
                  </a:lnTo>
                  <a:lnTo>
                    <a:pt x="0" y="3"/>
                  </a:lnTo>
                  <a:lnTo>
                    <a:pt x="0" y="3"/>
                  </a:lnTo>
                  <a:lnTo>
                    <a:pt x="703467" y="3"/>
                  </a:lnTo>
                  <a:cubicBezTo>
                    <a:pt x="713519" y="3"/>
                    <a:pt x="721668" y="355881"/>
                    <a:pt x="721668" y="794882"/>
                  </a:cubicBezTo>
                  <a:close/>
                </a:path>
              </a:pathLst>
            </a:custGeom>
            <a:solidFill>
              <a:schemeClr val="accent1">
                <a:lumMod val="20000"/>
                <a:lumOff val="80000"/>
                <a:alpha val="90000"/>
              </a:schemeClr>
            </a:solidFill>
            <a:ln w="9525">
              <a:solidFill>
                <a:schemeClr val="accent1">
                  <a:lumMod val="40000"/>
                  <a:lumOff val="60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053" rIns="282878" bIns="159055" numCol="1" spcCol="1270" anchor="ctr" anchorCtr="0">
              <a:noAutofit/>
            </a:bodyPr>
            <a:lstStyle/>
            <a:p>
              <a:pPr marL="182563" lvl="1" indent="-182563" algn="l" defTabSz="488950">
                <a:lnSpc>
                  <a:spcPts val="1320"/>
                </a:lnSpc>
                <a:spcBef>
                  <a:spcPct val="0"/>
                </a:spcBef>
                <a:spcAft>
                  <a:spcPts val="0"/>
                </a:spcAft>
                <a:buChar char="•"/>
              </a:pPr>
              <a:r>
                <a:rPr lang="en-IN" sz="1100" kern="1200" dirty="0"/>
                <a:t>Transfer of O365 Account to vendor for end to end management</a:t>
              </a:r>
            </a:p>
          </p:txBody>
        </p:sp>
        <p:sp>
          <p:nvSpPr>
            <p:cNvPr id="10" name="Freeform: Shape 9">
              <a:extLst>
                <a:ext uri="{FF2B5EF4-FFF2-40B4-BE49-F238E27FC236}">
                  <a16:creationId xmlns:a16="http://schemas.microsoft.com/office/drawing/2014/main" id="{605CDDA8-7EA7-441C-AD97-D3B53F933E14}"/>
                </a:ext>
              </a:extLst>
            </p:cNvPr>
            <p:cNvSpPr/>
            <p:nvPr/>
          </p:nvSpPr>
          <p:spPr>
            <a:xfrm>
              <a:off x="1335258" y="1942407"/>
              <a:ext cx="1708054" cy="902085"/>
            </a:xfrm>
            <a:custGeom>
              <a:avLst/>
              <a:gdLst>
                <a:gd name="connsiteX0" fmla="*/ 0 w 1708054"/>
                <a:gd name="connsiteY0" fmla="*/ 150351 h 902085"/>
                <a:gd name="connsiteX1" fmla="*/ 150351 w 1708054"/>
                <a:gd name="connsiteY1" fmla="*/ 0 h 902085"/>
                <a:gd name="connsiteX2" fmla="*/ 1557703 w 1708054"/>
                <a:gd name="connsiteY2" fmla="*/ 0 h 902085"/>
                <a:gd name="connsiteX3" fmla="*/ 1708054 w 1708054"/>
                <a:gd name="connsiteY3" fmla="*/ 150351 h 902085"/>
                <a:gd name="connsiteX4" fmla="*/ 1708054 w 1708054"/>
                <a:gd name="connsiteY4" fmla="*/ 751734 h 902085"/>
                <a:gd name="connsiteX5" fmla="*/ 1557703 w 1708054"/>
                <a:gd name="connsiteY5" fmla="*/ 902085 h 902085"/>
                <a:gd name="connsiteX6" fmla="*/ 150351 w 1708054"/>
                <a:gd name="connsiteY6" fmla="*/ 902085 h 902085"/>
                <a:gd name="connsiteX7" fmla="*/ 0 w 1708054"/>
                <a:gd name="connsiteY7" fmla="*/ 751734 h 902085"/>
                <a:gd name="connsiteX8" fmla="*/ 0 w 1708054"/>
                <a:gd name="connsiteY8" fmla="*/ 150351 h 9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054" h="902085">
                  <a:moveTo>
                    <a:pt x="0" y="150351"/>
                  </a:moveTo>
                  <a:cubicBezTo>
                    <a:pt x="0" y="67314"/>
                    <a:pt x="67314" y="0"/>
                    <a:pt x="150351" y="0"/>
                  </a:cubicBezTo>
                  <a:lnTo>
                    <a:pt x="1557703" y="0"/>
                  </a:lnTo>
                  <a:cubicBezTo>
                    <a:pt x="1640740" y="0"/>
                    <a:pt x="1708054" y="67314"/>
                    <a:pt x="1708054" y="150351"/>
                  </a:cubicBezTo>
                  <a:lnTo>
                    <a:pt x="1708054" y="751734"/>
                  </a:lnTo>
                  <a:cubicBezTo>
                    <a:pt x="1708054" y="834771"/>
                    <a:pt x="1640740" y="902085"/>
                    <a:pt x="1557703" y="902085"/>
                  </a:cubicBezTo>
                  <a:lnTo>
                    <a:pt x="150351" y="902085"/>
                  </a:lnTo>
                  <a:cubicBezTo>
                    <a:pt x="67314" y="902085"/>
                    <a:pt x="0" y="834771"/>
                    <a:pt x="0" y="751734"/>
                  </a:cubicBezTo>
                  <a:lnTo>
                    <a:pt x="0" y="150351"/>
                  </a:lnTo>
                  <a:close/>
                </a:path>
              </a:pathLst>
            </a:custGeom>
            <a:solidFill>
              <a:schemeClr val="accent1">
                <a:lumMod val="60000"/>
                <a:lumOff val="40000"/>
              </a:schemeClr>
            </a:solidFill>
            <a:ln>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7376" tIns="70706" rIns="97376" bIns="70706"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Office 365</a:t>
              </a:r>
            </a:p>
          </p:txBody>
        </p:sp>
        <p:sp>
          <p:nvSpPr>
            <p:cNvPr id="11" name="Freeform: Shape 10">
              <a:extLst>
                <a:ext uri="{FF2B5EF4-FFF2-40B4-BE49-F238E27FC236}">
                  <a16:creationId xmlns:a16="http://schemas.microsoft.com/office/drawing/2014/main" id="{938030F9-43EC-4FBD-AA61-5B60FA7CC1DE}"/>
                </a:ext>
              </a:extLst>
            </p:cNvPr>
            <p:cNvSpPr/>
            <p:nvPr/>
          </p:nvSpPr>
          <p:spPr>
            <a:xfrm>
              <a:off x="3043312" y="2979807"/>
              <a:ext cx="4769200" cy="721668"/>
            </a:xfrm>
            <a:custGeom>
              <a:avLst/>
              <a:gdLst>
                <a:gd name="connsiteX0" fmla="*/ 120280 w 721668"/>
                <a:gd name="connsiteY0" fmla="*/ 0 h 4769200"/>
                <a:gd name="connsiteX1" fmla="*/ 601388 w 721668"/>
                <a:gd name="connsiteY1" fmla="*/ 0 h 4769200"/>
                <a:gd name="connsiteX2" fmla="*/ 721668 w 721668"/>
                <a:gd name="connsiteY2" fmla="*/ 120280 h 4769200"/>
                <a:gd name="connsiteX3" fmla="*/ 721668 w 721668"/>
                <a:gd name="connsiteY3" fmla="*/ 4769200 h 4769200"/>
                <a:gd name="connsiteX4" fmla="*/ 721668 w 721668"/>
                <a:gd name="connsiteY4" fmla="*/ 4769200 h 4769200"/>
                <a:gd name="connsiteX5" fmla="*/ 0 w 721668"/>
                <a:gd name="connsiteY5" fmla="*/ 4769200 h 4769200"/>
                <a:gd name="connsiteX6" fmla="*/ 0 w 721668"/>
                <a:gd name="connsiteY6" fmla="*/ 4769200 h 4769200"/>
                <a:gd name="connsiteX7" fmla="*/ 0 w 721668"/>
                <a:gd name="connsiteY7" fmla="*/ 120280 h 4769200"/>
                <a:gd name="connsiteX8" fmla="*/ 120280 w 721668"/>
                <a:gd name="connsiteY8" fmla="*/ 0 h 47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668" h="4769200">
                  <a:moveTo>
                    <a:pt x="721668" y="794882"/>
                  </a:moveTo>
                  <a:lnTo>
                    <a:pt x="721668" y="3974318"/>
                  </a:lnTo>
                  <a:cubicBezTo>
                    <a:pt x="721668" y="4413319"/>
                    <a:pt x="713519" y="4769197"/>
                    <a:pt x="703467" y="4769197"/>
                  </a:cubicBezTo>
                  <a:lnTo>
                    <a:pt x="0" y="4769197"/>
                  </a:lnTo>
                  <a:lnTo>
                    <a:pt x="0" y="4769197"/>
                  </a:lnTo>
                  <a:lnTo>
                    <a:pt x="0" y="3"/>
                  </a:lnTo>
                  <a:lnTo>
                    <a:pt x="0" y="3"/>
                  </a:lnTo>
                  <a:lnTo>
                    <a:pt x="703467" y="3"/>
                  </a:lnTo>
                  <a:cubicBezTo>
                    <a:pt x="713519" y="3"/>
                    <a:pt x="721668" y="355881"/>
                    <a:pt x="721668" y="794882"/>
                  </a:cubicBezTo>
                  <a:close/>
                </a:path>
              </a:pathLst>
            </a:custGeom>
            <a:solidFill>
              <a:schemeClr val="accent1">
                <a:lumMod val="20000"/>
                <a:lumOff val="80000"/>
                <a:alpha val="90000"/>
              </a:schemeClr>
            </a:solidFill>
            <a:ln w="9525">
              <a:solidFill>
                <a:schemeClr val="accent1">
                  <a:lumMod val="40000"/>
                  <a:lumOff val="60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053" rIns="282878" bIns="159055" numCol="1" spcCol="1270" anchor="ctr" anchorCtr="0">
              <a:noAutofit/>
            </a:bodyPr>
            <a:lstStyle/>
            <a:p>
              <a:pPr marL="182563" lvl="1" indent="-182563" algn="l" defTabSz="488950">
                <a:lnSpc>
                  <a:spcPts val="1320"/>
                </a:lnSpc>
                <a:spcBef>
                  <a:spcPct val="0"/>
                </a:spcBef>
                <a:spcAft>
                  <a:spcPts val="0"/>
                </a:spcAft>
                <a:buChar char="•"/>
              </a:pPr>
              <a:r>
                <a:rPr lang="en-IN" sz="1100" kern="1200" dirty="0"/>
                <a:t>Anti Virus license for End Users</a:t>
              </a:r>
            </a:p>
          </p:txBody>
        </p:sp>
        <p:sp>
          <p:nvSpPr>
            <p:cNvPr id="12" name="Freeform: Shape 11">
              <a:extLst>
                <a:ext uri="{FF2B5EF4-FFF2-40B4-BE49-F238E27FC236}">
                  <a16:creationId xmlns:a16="http://schemas.microsoft.com/office/drawing/2014/main" id="{F9F66295-3120-4C1C-A01F-694DE41022C5}"/>
                </a:ext>
              </a:extLst>
            </p:cNvPr>
            <p:cNvSpPr/>
            <p:nvPr/>
          </p:nvSpPr>
          <p:spPr>
            <a:xfrm>
              <a:off x="1335258" y="2889597"/>
              <a:ext cx="1708054" cy="902085"/>
            </a:xfrm>
            <a:custGeom>
              <a:avLst/>
              <a:gdLst>
                <a:gd name="connsiteX0" fmla="*/ 0 w 1708054"/>
                <a:gd name="connsiteY0" fmla="*/ 150351 h 902085"/>
                <a:gd name="connsiteX1" fmla="*/ 150351 w 1708054"/>
                <a:gd name="connsiteY1" fmla="*/ 0 h 902085"/>
                <a:gd name="connsiteX2" fmla="*/ 1557703 w 1708054"/>
                <a:gd name="connsiteY2" fmla="*/ 0 h 902085"/>
                <a:gd name="connsiteX3" fmla="*/ 1708054 w 1708054"/>
                <a:gd name="connsiteY3" fmla="*/ 150351 h 902085"/>
                <a:gd name="connsiteX4" fmla="*/ 1708054 w 1708054"/>
                <a:gd name="connsiteY4" fmla="*/ 751734 h 902085"/>
                <a:gd name="connsiteX5" fmla="*/ 1557703 w 1708054"/>
                <a:gd name="connsiteY5" fmla="*/ 902085 h 902085"/>
                <a:gd name="connsiteX6" fmla="*/ 150351 w 1708054"/>
                <a:gd name="connsiteY6" fmla="*/ 902085 h 902085"/>
                <a:gd name="connsiteX7" fmla="*/ 0 w 1708054"/>
                <a:gd name="connsiteY7" fmla="*/ 751734 h 902085"/>
                <a:gd name="connsiteX8" fmla="*/ 0 w 1708054"/>
                <a:gd name="connsiteY8" fmla="*/ 150351 h 9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054" h="902085">
                  <a:moveTo>
                    <a:pt x="0" y="150351"/>
                  </a:moveTo>
                  <a:cubicBezTo>
                    <a:pt x="0" y="67314"/>
                    <a:pt x="67314" y="0"/>
                    <a:pt x="150351" y="0"/>
                  </a:cubicBezTo>
                  <a:lnTo>
                    <a:pt x="1557703" y="0"/>
                  </a:lnTo>
                  <a:cubicBezTo>
                    <a:pt x="1640740" y="0"/>
                    <a:pt x="1708054" y="67314"/>
                    <a:pt x="1708054" y="150351"/>
                  </a:cubicBezTo>
                  <a:lnTo>
                    <a:pt x="1708054" y="751734"/>
                  </a:lnTo>
                  <a:cubicBezTo>
                    <a:pt x="1708054" y="834771"/>
                    <a:pt x="1640740" y="902085"/>
                    <a:pt x="1557703" y="902085"/>
                  </a:cubicBezTo>
                  <a:lnTo>
                    <a:pt x="150351" y="902085"/>
                  </a:lnTo>
                  <a:cubicBezTo>
                    <a:pt x="67314" y="902085"/>
                    <a:pt x="0" y="834771"/>
                    <a:pt x="0" y="751734"/>
                  </a:cubicBezTo>
                  <a:lnTo>
                    <a:pt x="0" y="150351"/>
                  </a:lnTo>
                  <a:close/>
                </a:path>
              </a:pathLst>
            </a:custGeom>
            <a:solidFill>
              <a:schemeClr val="accent1">
                <a:lumMod val="60000"/>
                <a:lumOff val="40000"/>
              </a:schemeClr>
            </a:solidFill>
            <a:ln>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7376" tIns="70706" rIns="97376" bIns="70706"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Security</a:t>
              </a:r>
            </a:p>
          </p:txBody>
        </p:sp>
        <p:sp>
          <p:nvSpPr>
            <p:cNvPr id="13" name="Freeform: Shape 12">
              <a:extLst>
                <a:ext uri="{FF2B5EF4-FFF2-40B4-BE49-F238E27FC236}">
                  <a16:creationId xmlns:a16="http://schemas.microsoft.com/office/drawing/2014/main" id="{9E8A9935-0A38-42ED-B8D4-DCADDEF16C4F}"/>
                </a:ext>
              </a:extLst>
            </p:cNvPr>
            <p:cNvSpPr/>
            <p:nvPr/>
          </p:nvSpPr>
          <p:spPr>
            <a:xfrm>
              <a:off x="3043312" y="3926996"/>
              <a:ext cx="4769200" cy="721668"/>
            </a:xfrm>
            <a:custGeom>
              <a:avLst/>
              <a:gdLst>
                <a:gd name="connsiteX0" fmla="*/ 120280 w 721668"/>
                <a:gd name="connsiteY0" fmla="*/ 0 h 4769200"/>
                <a:gd name="connsiteX1" fmla="*/ 601388 w 721668"/>
                <a:gd name="connsiteY1" fmla="*/ 0 h 4769200"/>
                <a:gd name="connsiteX2" fmla="*/ 721668 w 721668"/>
                <a:gd name="connsiteY2" fmla="*/ 120280 h 4769200"/>
                <a:gd name="connsiteX3" fmla="*/ 721668 w 721668"/>
                <a:gd name="connsiteY3" fmla="*/ 4769200 h 4769200"/>
                <a:gd name="connsiteX4" fmla="*/ 721668 w 721668"/>
                <a:gd name="connsiteY4" fmla="*/ 4769200 h 4769200"/>
                <a:gd name="connsiteX5" fmla="*/ 0 w 721668"/>
                <a:gd name="connsiteY5" fmla="*/ 4769200 h 4769200"/>
                <a:gd name="connsiteX6" fmla="*/ 0 w 721668"/>
                <a:gd name="connsiteY6" fmla="*/ 4769200 h 4769200"/>
                <a:gd name="connsiteX7" fmla="*/ 0 w 721668"/>
                <a:gd name="connsiteY7" fmla="*/ 120280 h 4769200"/>
                <a:gd name="connsiteX8" fmla="*/ 120280 w 721668"/>
                <a:gd name="connsiteY8" fmla="*/ 0 h 476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668" h="4769200">
                  <a:moveTo>
                    <a:pt x="721668" y="794882"/>
                  </a:moveTo>
                  <a:lnTo>
                    <a:pt x="721668" y="3974318"/>
                  </a:lnTo>
                  <a:cubicBezTo>
                    <a:pt x="721668" y="4413319"/>
                    <a:pt x="713519" y="4769197"/>
                    <a:pt x="703467" y="4769197"/>
                  </a:cubicBezTo>
                  <a:lnTo>
                    <a:pt x="0" y="4769197"/>
                  </a:lnTo>
                  <a:lnTo>
                    <a:pt x="0" y="4769197"/>
                  </a:lnTo>
                  <a:lnTo>
                    <a:pt x="0" y="3"/>
                  </a:lnTo>
                  <a:lnTo>
                    <a:pt x="0" y="3"/>
                  </a:lnTo>
                  <a:lnTo>
                    <a:pt x="703467" y="3"/>
                  </a:lnTo>
                  <a:cubicBezTo>
                    <a:pt x="713519" y="3"/>
                    <a:pt x="721668" y="355881"/>
                    <a:pt x="721668" y="794882"/>
                  </a:cubicBezTo>
                  <a:close/>
                </a:path>
              </a:pathLst>
            </a:custGeom>
            <a:solidFill>
              <a:schemeClr val="accent1">
                <a:lumMod val="20000"/>
                <a:lumOff val="80000"/>
                <a:alpha val="90000"/>
              </a:schemeClr>
            </a:solidFill>
            <a:ln w="9525">
              <a:solidFill>
                <a:schemeClr val="accent1">
                  <a:lumMod val="40000"/>
                  <a:lumOff val="60000"/>
                  <a:alpha val="90000"/>
                </a:schemeClr>
              </a:solid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054" rIns="282878" bIns="159054" numCol="1" spcCol="1270" anchor="ctr" anchorCtr="0">
              <a:noAutofit/>
            </a:bodyPr>
            <a:lstStyle/>
            <a:p>
              <a:pPr marL="182563" lvl="1" indent="-182563" algn="l" defTabSz="488950">
                <a:lnSpc>
                  <a:spcPts val="1320"/>
                </a:lnSpc>
                <a:spcBef>
                  <a:spcPct val="0"/>
                </a:spcBef>
                <a:spcAft>
                  <a:spcPts val="0"/>
                </a:spcAft>
                <a:buChar char="•"/>
              </a:pPr>
              <a:r>
                <a:rPr lang="en-IN" sz="1100" kern="1200" dirty="0"/>
                <a:t>Connection of 100 location to MPLS</a:t>
              </a:r>
            </a:p>
            <a:p>
              <a:pPr marL="182563" lvl="1" indent="-182563" algn="l" defTabSz="488950">
                <a:lnSpc>
                  <a:spcPts val="1320"/>
                </a:lnSpc>
                <a:spcBef>
                  <a:spcPct val="0"/>
                </a:spcBef>
                <a:spcAft>
                  <a:spcPts val="0"/>
                </a:spcAft>
                <a:buChar char="•"/>
              </a:pPr>
              <a:r>
                <a:rPr lang="en-IN" sz="1100" kern="1200" dirty="0"/>
                <a:t>SD WAN Implementation</a:t>
              </a:r>
            </a:p>
          </p:txBody>
        </p:sp>
        <p:sp>
          <p:nvSpPr>
            <p:cNvPr id="14" name="Freeform: Shape 13">
              <a:extLst>
                <a:ext uri="{FF2B5EF4-FFF2-40B4-BE49-F238E27FC236}">
                  <a16:creationId xmlns:a16="http://schemas.microsoft.com/office/drawing/2014/main" id="{5B5C22E9-6642-4718-B18D-4C6A45EA1CC1}"/>
                </a:ext>
              </a:extLst>
            </p:cNvPr>
            <p:cNvSpPr/>
            <p:nvPr/>
          </p:nvSpPr>
          <p:spPr>
            <a:xfrm>
              <a:off x="1335258" y="3836787"/>
              <a:ext cx="1708054" cy="902085"/>
            </a:xfrm>
            <a:custGeom>
              <a:avLst/>
              <a:gdLst>
                <a:gd name="connsiteX0" fmla="*/ 0 w 1708054"/>
                <a:gd name="connsiteY0" fmla="*/ 150351 h 902085"/>
                <a:gd name="connsiteX1" fmla="*/ 150351 w 1708054"/>
                <a:gd name="connsiteY1" fmla="*/ 0 h 902085"/>
                <a:gd name="connsiteX2" fmla="*/ 1557703 w 1708054"/>
                <a:gd name="connsiteY2" fmla="*/ 0 h 902085"/>
                <a:gd name="connsiteX3" fmla="*/ 1708054 w 1708054"/>
                <a:gd name="connsiteY3" fmla="*/ 150351 h 902085"/>
                <a:gd name="connsiteX4" fmla="*/ 1708054 w 1708054"/>
                <a:gd name="connsiteY4" fmla="*/ 751734 h 902085"/>
                <a:gd name="connsiteX5" fmla="*/ 1557703 w 1708054"/>
                <a:gd name="connsiteY5" fmla="*/ 902085 h 902085"/>
                <a:gd name="connsiteX6" fmla="*/ 150351 w 1708054"/>
                <a:gd name="connsiteY6" fmla="*/ 902085 h 902085"/>
                <a:gd name="connsiteX7" fmla="*/ 0 w 1708054"/>
                <a:gd name="connsiteY7" fmla="*/ 751734 h 902085"/>
                <a:gd name="connsiteX8" fmla="*/ 0 w 1708054"/>
                <a:gd name="connsiteY8" fmla="*/ 150351 h 9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054" h="902085">
                  <a:moveTo>
                    <a:pt x="0" y="150351"/>
                  </a:moveTo>
                  <a:cubicBezTo>
                    <a:pt x="0" y="67314"/>
                    <a:pt x="67314" y="0"/>
                    <a:pt x="150351" y="0"/>
                  </a:cubicBezTo>
                  <a:lnTo>
                    <a:pt x="1557703" y="0"/>
                  </a:lnTo>
                  <a:cubicBezTo>
                    <a:pt x="1640740" y="0"/>
                    <a:pt x="1708054" y="67314"/>
                    <a:pt x="1708054" y="150351"/>
                  </a:cubicBezTo>
                  <a:lnTo>
                    <a:pt x="1708054" y="751734"/>
                  </a:lnTo>
                  <a:cubicBezTo>
                    <a:pt x="1708054" y="834771"/>
                    <a:pt x="1640740" y="902085"/>
                    <a:pt x="1557703" y="902085"/>
                  </a:cubicBezTo>
                  <a:lnTo>
                    <a:pt x="150351" y="902085"/>
                  </a:lnTo>
                  <a:cubicBezTo>
                    <a:pt x="67314" y="902085"/>
                    <a:pt x="0" y="834771"/>
                    <a:pt x="0" y="751734"/>
                  </a:cubicBezTo>
                  <a:lnTo>
                    <a:pt x="0" y="150351"/>
                  </a:lnTo>
                  <a:close/>
                </a:path>
              </a:pathLst>
            </a:custGeom>
            <a:solidFill>
              <a:schemeClr val="accent1">
                <a:lumMod val="60000"/>
                <a:lumOff val="40000"/>
              </a:schemeClr>
            </a:solidFill>
            <a:ln>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97376" tIns="70706" rIns="97376" bIns="70706"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Network Modernization</a:t>
              </a:r>
            </a:p>
          </p:txBody>
        </p:sp>
      </p:grpSp>
      <p:sp>
        <p:nvSpPr>
          <p:cNvPr id="4" name="Rectangle: Rounded Corners 3">
            <a:extLst>
              <a:ext uri="{FF2B5EF4-FFF2-40B4-BE49-F238E27FC236}">
                <a16:creationId xmlns:a16="http://schemas.microsoft.com/office/drawing/2014/main" id="{0B4D07F2-B61A-4EFF-82BF-5ED0D3A96B14}"/>
              </a:ext>
            </a:extLst>
          </p:cNvPr>
          <p:cNvSpPr/>
          <p:nvPr/>
        </p:nvSpPr>
        <p:spPr>
          <a:xfrm>
            <a:off x="7956150" y="984702"/>
            <a:ext cx="864000" cy="37462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600" dirty="0">
                <a:solidFill>
                  <a:schemeClr val="tx1"/>
                </a:solidFill>
              </a:rPr>
              <a:t>Sify Cloud @ Core</a:t>
            </a:r>
          </a:p>
          <a:p>
            <a:pPr algn="ctr"/>
            <a:r>
              <a:rPr lang="en-IN" sz="1600" dirty="0">
                <a:solidFill>
                  <a:schemeClr val="tx1"/>
                </a:solidFill>
              </a:rPr>
              <a:t>Sify Network Centric Services</a:t>
            </a:r>
          </a:p>
        </p:txBody>
      </p:sp>
      <p:sp>
        <p:nvSpPr>
          <p:cNvPr id="5" name="Rectangle: Rounded Corners 4">
            <a:extLst>
              <a:ext uri="{FF2B5EF4-FFF2-40B4-BE49-F238E27FC236}">
                <a16:creationId xmlns:a16="http://schemas.microsoft.com/office/drawing/2014/main" id="{CBFBFA09-DBB3-4C0D-A327-3350318990C2}"/>
              </a:ext>
            </a:extLst>
          </p:cNvPr>
          <p:cNvSpPr/>
          <p:nvPr/>
        </p:nvSpPr>
        <p:spPr>
          <a:xfrm>
            <a:off x="323850" y="983585"/>
            <a:ext cx="864000" cy="37474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sz="1600" dirty="0"/>
              <a:t>Mahindra Logistics Transformation and Landscape optimization </a:t>
            </a:r>
          </a:p>
        </p:txBody>
      </p:sp>
    </p:spTree>
    <p:extLst>
      <p:ext uri="{BB962C8B-B14F-4D97-AF65-F5344CB8AC3E}">
        <p14:creationId xmlns:p14="http://schemas.microsoft.com/office/powerpoint/2010/main" val="68037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ck Arc 8">
            <a:extLst>
              <a:ext uri="{FF2B5EF4-FFF2-40B4-BE49-F238E27FC236}">
                <a16:creationId xmlns:a16="http://schemas.microsoft.com/office/drawing/2014/main" id="{E60334AC-7618-4009-A149-3A6AEE873D96}"/>
              </a:ext>
            </a:extLst>
          </p:cNvPr>
          <p:cNvSpPr/>
          <p:nvPr/>
        </p:nvSpPr>
        <p:spPr>
          <a:xfrm>
            <a:off x="-3266748" y="337900"/>
            <a:ext cx="5043963" cy="5043963"/>
          </a:xfrm>
          <a:prstGeom prst="blockArc">
            <a:avLst>
              <a:gd name="adj1" fmla="val 18900000"/>
              <a:gd name="adj2" fmla="val 2700000"/>
              <a:gd name="adj3" fmla="val 428"/>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18C5312D-FCB6-45A5-83CD-1D9B9EFBFEE9}"/>
              </a:ext>
            </a:extLst>
          </p:cNvPr>
          <p:cNvSpPr/>
          <p:nvPr/>
        </p:nvSpPr>
        <p:spPr>
          <a:xfrm>
            <a:off x="1391286" y="1275333"/>
            <a:ext cx="3979820" cy="576117"/>
          </a:xfrm>
          <a:custGeom>
            <a:avLst/>
            <a:gdLst>
              <a:gd name="connsiteX0" fmla="*/ 0 w 3979820"/>
              <a:gd name="connsiteY0" fmla="*/ 0 h 576117"/>
              <a:gd name="connsiteX1" fmla="*/ 3979820 w 3979820"/>
              <a:gd name="connsiteY1" fmla="*/ 0 h 576117"/>
              <a:gd name="connsiteX2" fmla="*/ 3979820 w 3979820"/>
              <a:gd name="connsiteY2" fmla="*/ 576117 h 576117"/>
              <a:gd name="connsiteX3" fmla="*/ 0 w 3979820"/>
              <a:gd name="connsiteY3" fmla="*/ 576117 h 576117"/>
              <a:gd name="connsiteX4" fmla="*/ 0 w 3979820"/>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820" h="576117">
                <a:moveTo>
                  <a:pt x="0" y="0"/>
                </a:moveTo>
                <a:lnTo>
                  <a:pt x="3979820" y="0"/>
                </a:lnTo>
                <a:lnTo>
                  <a:pt x="3979820" y="576117"/>
                </a:lnTo>
                <a:lnTo>
                  <a:pt x="0" y="576117"/>
                </a:lnTo>
                <a:lnTo>
                  <a:pt x="0" y="0"/>
                </a:lnTo>
                <a:close/>
              </a:path>
            </a:pathLst>
          </a:cu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78740" rIns="78740" bIns="78740" numCol="1" spcCol="1270" anchor="ctr" anchorCtr="0">
            <a:noAutofit/>
          </a:bodyPr>
          <a:lstStyle/>
          <a:p>
            <a:pPr marL="0" lvl="0" indent="0" algn="l" defTabSz="1377950">
              <a:lnSpc>
                <a:spcPct val="90000"/>
              </a:lnSpc>
              <a:spcBef>
                <a:spcPct val="0"/>
              </a:spcBef>
              <a:spcAft>
                <a:spcPct val="35000"/>
              </a:spcAft>
              <a:buNone/>
            </a:pPr>
            <a:endParaRPr lang="en-IN" sz="3100" kern="1200" dirty="0"/>
          </a:p>
        </p:txBody>
      </p:sp>
      <p:sp>
        <p:nvSpPr>
          <p:cNvPr id="15" name="Oval 14">
            <a:extLst>
              <a:ext uri="{FF2B5EF4-FFF2-40B4-BE49-F238E27FC236}">
                <a16:creationId xmlns:a16="http://schemas.microsoft.com/office/drawing/2014/main" id="{06787342-7D50-464A-8003-E58797531471}"/>
              </a:ext>
            </a:extLst>
          </p:cNvPr>
          <p:cNvSpPr/>
          <p:nvPr/>
        </p:nvSpPr>
        <p:spPr>
          <a:xfrm>
            <a:off x="1031212" y="1203319"/>
            <a:ext cx="720146" cy="720146"/>
          </a:xfrm>
          <a:prstGeom prst="ellipse">
            <a:avLst/>
          </a:prstGeom>
          <a:ln w="1270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CC0F3B6D-16A7-4732-8393-D5140E700C10}"/>
              </a:ext>
            </a:extLst>
          </p:cNvPr>
          <p:cNvSpPr/>
          <p:nvPr/>
        </p:nvSpPr>
        <p:spPr>
          <a:xfrm>
            <a:off x="1721587" y="2139659"/>
            <a:ext cx="3649518" cy="576117"/>
          </a:xfrm>
          <a:custGeom>
            <a:avLst/>
            <a:gdLst>
              <a:gd name="connsiteX0" fmla="*/ 0 w 3649518"/>
              <a:gd name="connsiteY0" fmla="*/ 0 h 576117"/>
              <a:gd name="connsiteX1" fmla="*/ 3649518 w 3649518"/>
              <a:gd name="connsiteY1" fmla="*/ 0 h 576117"/>
              <a:gd name="connsiteX2" fmla="*/ 3649518 w 3649518"/>
              <a:gd name="connsiteY2" fmla="*/ 576117 h 576117"/>
              <a:gd name="connsiteX3" fmla="*/ 0 w 3649518"/>
              <a:gd name="connsiteY3" fmla="*/ 576117 h 576117"/>
              <a:gd name="connsiteX4" fmla="*/ 0 w 3649518"/>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518" h="576117">
                <a:moveTo>
                  <a:pt x="0" y="0"/>
                </a:moveTo>
                <a:lnTo>
                  <a:pt x="3649518" y="0"/>
                </a:lnTo>
                <a:lnTo>
                  <a:pt x="3649518" y="576117"/>
                </a:lnTo>
                <a:lnTo>
                  <a:pt x="0" y="576117"/>
                </a:lnTo>
                <a:lnTo>
                  <a:pt x="0" y="0"/>
                </a:lnTo>
                <a:close/>
              </a:path>
            </a:pathLst>
          </a:cu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78740" rIns="78740" bIns="78740" numCol="1" spcCol="1270" anchor="ctr" anchorCtr="0">
            <a:noAutofit/>
          </a:bodyPr>
          <a:lstStyle/>
          <a:p>
            <a:pPr marL="0" lvl="0" indent="0" algn="l" defTabSz="1377950">
              <a:lnSpc>
                <a:spcPct val="90000"/>
              </a:lnSpc>
              <a:spcBef>
                <a:spcPct val="0"/>
              </a:spcBef>
              <a:spcAft>
                <a:spcPct val="35000"/>
              </a:spcAft>
              <a:buNone/>
            </a:pPr>
            <a:endParaRPr lang="en-IN" sz="3100" kern="1200" dirty="0"/>
          </a:p>
        </p:txBody>
      </p:sp>
      <p:sp>
        <p:nvSpPr>
          <p:cNvPr id="18" name="Oval 17">
            <a:extLst>
              <a:ext uri="{FF2B5EF4-FFF2-40B4-BE49-F238E27FC236}">
                <a16:creationId xmlns:a16="http://schemas.microsoft.com/office/drawing/2014/main" id="{70567C93-133F-4232-A3E9-FE9B466C7249}"/>
              </a:ext>
            </a:extLst>
          </p:cNvPr>
          <p:cNvSpPr/>
          <p:nvPr/>
        </p:nvSpPr>
        <p:spPr>
          <a:xfrm>
            <a:off x="1361513" y="2067645"/>
            <a:ext cx="720146" cy="720146"/>
          </a:xfrm>
          <a:prstGeom prst="ellipse">
            <a:avLst/>
          </a:prstGeom>
          <a:ln w="1270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6A493BC9-699B-4742-A21D-A00B17DA84C8}"/>
              </a:ext>
            </a:extLst>
          </p:cNvPr>
          <p:cNvSpPr/>
          <p:nvPr/>
        </p:nvSpPr>
        <p:spPr>
          <a:xfrm>
            <a:off x="1721587" y="3003985"/>
            <a:ext cx="3649518" cy="576117"/>
          </a:xfrm>
          <a:custGeom>
            <a:avLst/>
            <a:gdLst>
              <a:gd name="connsiteX0" fmla="*/ 0 w 3649518"/>
              <a:gd name="connsiteY0" fmla="*/ 0 h 576117"/>
              <a:gd name="connsiteX1" fmla="*/ 3649518 w 3649518"/>
              <a:gd name="connsiteY1" fmla="*/ 0 h 576117"/>
              <a:gd name="connsiteX2" fmla="*/ 3649518 w 3649518"/>
              <a:gd name="connsiteY2" fmla="*/ 576117 h 576117"/>
              <a:gd name="connsiteX3" fmla="*/ 0 w 3649518"/>
              <a:gd name="connsiteY3" fmla="*/ 576117 h 576117"/>
              <a:gd name="connsiteX4" fmla="*/ 0 w 3649518"/>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518" h="576117">
                <a:moveTo>
                  <a:pt x="0" y="0"/>
                </a:moveTo>
                <a:lnTo>
                  <a:pt x="3649518" y="0"/>
                </a:lnTo>
                <a:lnTo>
                  <a:pt x="3649518" y="576117"/>
                </a:lnTo>
                <a:lnTo>
                  <a:pt x="0" y="576117"/>
                </a:lnTo>
                <a:lnTo>
                  <a:pt x="0" y="0"/>
                </a:lnTo>
                <a:close/>
              </a:path>
            </a:pathLst>
          </a:cu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78740" rIns="78740" bIns="78740" numCol="1" spcCol="1270" anchor="ctr" anchorCtr="0">
            <a:noAutofit/>
          </a:bodyPr>
          <a:lstStyle/>
          <a:p>
            <a:pPr marL="0" lvl="0" indent="0" algn="l" defTabSz="1377950">
              <a:lnSpc>
                <a:spcPct val="90000"/>
              </a:lnSpc>
              <a:spcBef>
                <a:spcPct val="0"/>
              </a:spcBef>
              <a:spcAft>
                <a:spcPct val="35000"/>
              </a:spcAft>
              <a:buNone/>
            </a:pPr>
            <a:endParaRPr lang="en-IN" sz="3100" kern="1200" dirty="0"/>
          </a:p>
        </p:txBody>
      </p:sp>
      <p:sp>
        <p:nvSpPr>
          <p:cNvPr id="21" name="Oval 20">
            <a:extLst>
              <a:ext uri="{FF2B5EF4-FFF2-40B4-BE49-F238E27FC236}">
                <a16:creationId xmlns:a16="http://schemas.microsoft.com/office/drawing/2014/main" id="{452BD263-C0D1-4AA1-95DB-80BB249878A4}"/>
              </a:ext>
            </a:extLst>
          </p:cNvPr>
          <p:cNvSpPr/>
          <p:nvPr/>
        </p:nvSpPr>
        <p:spPr>
          <a:xfrm>
            <a:off x="1361513" y="2931971"/>
            <a:ext cx="720146" cy="720146"/>
          </a:xfrm>
          <a:prstGeom prst="ellipse">
            <a:avLst/>
          </a:prstGeom>
          <a:ln w="1270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EE58F005-1E73-4C3D-8C76-44E3970A8BFA}"/>
              </a:ext>
            </a:extLst>
          </p:cNvPr>
          <p:cNvSpPr/>
          <p:nvPr/>
        </p:nvSpPr>
        <p:spPr>
          <a:xfrm>
            <a:off x="1391286" y="3868311"/>
            <a:ext cx="3979820" cy="576117"/>
          </a:xfrm>
          <a:custGeom>
            <a:avLst/>
            <a:gdLst>
              <a:gd name="connsiteX0" fmla="*/ 0 w 3979820"/>
              <a:gd name="connsiteY0" fmla="*/ 0 h 576117"/>
              <a:gd name="connsiteX1" fmla="*/ 3979820 w 3979820"/>
              <a:gd name="connsiteY1" fmla="*/ 0 h 576117"/>
              <a:gd name="connsiteX2" fmla="*/ 3979820 w 3979820"/>
              <a:gd name="connsiteY2" fmla="*/ 576117 h 576117"/>
              <a:gd name="connsiteX3" fmla="*/ 0 w 3979820"/>
              <a:gd name="connsiteY3" fmla="*/ 576117 h 576117"/>
              <a:gd name="connsiteX4" fmla="*/ 0 w 3979820"/>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9820" h="576117">
                <a:moveTo>
                  <a:pt x="0" y="0"/>
                </a:moveTo>
                <a:lnTo>
                  <a:pt x="3979820" y="0"/>
                </a:lnTo>
                <a:lnTo>
                  <a:pt x="3979820" y="576117"/>
                </a:lnTo>
                <a:lnTo>
                  <a:pt x="0" y="576117"/>
                </a:lnTo>
                <a:lnTo>
                  <a:pt x="0" y="0"/>
                </a:lnTo>
                <a:close/>
              </a:path>
            </a:pathLst>
          </a:cu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78740" rIns="78740" bIns="78740" numCol="1" spcCol="1270" anchor="ctr" anchorCtr="0">
            <a:noAutofit/>
          </a:bodyPr>
          <a:lstStyle/>
          <a:p>
            <a:pPr marL="0" lvl="0" indent="0" algn="l" defTabSz="1377950">
              <a:lnSpc>
                <a:spcPct val="90000"/>
              </a:lnSpc>
              <a:spcBef>
                <a:spcPct val="0"/>
              </a:spcBef>
              <a:spcAft>
                <a:spcPct val="35000"/>
              </a:spcAft>
              <a:buNone/>
            </a:pPr>
            <a:endParaRPr lang="en-IN" sz="3100" kern="1200" dirty="0"/>
          </a:p>
        </p:txBody>
      </p:sp>
      <p:sp>
        <p:nvSpPr>
          <p:cNvPr id="23" name="Oval 22">
            <a:extLst>
              <a:ext uri="{FF2B5EF4-FFF2-40B4-BE49-F238E27FC236}">
                <a16:creationId xmlns:a16="http://schemas.microsoft.com/office/drawing/2014/main" id="{3557787B-10CF-4B22-8064-0880C3402558}"/>
              </a:ext>
            </a:extLst>
          </p:cNvPr>
          <p:cNvSpPr/>
          <p:nvPr/>
        </p:nvSpPr>
        <p:spPr>
          <a:xfrm>
            <a:off x="1031212" y="3796296"/>
            <a:ext cx="720146" cy="720146"/>
          </a:xfrm>
          <a:prstGeom prst="ellipse">
            <a:avLst/>
          </a:prstGeom>
          <a:ln w="1270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032CC2CD-FB43-442A-9846-8026755563D2}"/>
              </a:ext>
            </a:extLst>
          </p:cNvPr>
          <p:cNvSpPr>
            <a:spLocks noGrp="1"/>
          </p:cNvSpPr>
          <p:nvPr>
            <p:ph type="title"/>
          </p:nvPr>
        </p:nvSpPr>
        <p:spPr>
          <a:xfrm>
            <a:off x="324000" y="257731"/>
            <a:ext cx="7537450" cy="369332"/>
          </a:xfrm>
        </p:spPr>
        <p:txBody>
          <a:bodyPr/>
          <a:lstStyle/>
          <a:p>
            <a:r>
              <a:rPr lang="en-IN" dirty="0"/>
              <a:t>VISION</a:t>
            </a:r>
          </a:p>
        </p:txBody>
      </p:sp>
      <p:pic>
        <p:nvPicPr>
          <p:cNvPr id="5" name="Picture 4">
            <a:extLst>
              <a:ext uri="{FF2B5EF4-FFF2-40B4-BE49-F238E27FC236}">
                <a16:creationId xmlns:a16="http://schemas.microsoft.com/office/drawing/2014/main" id="{9C39DC78-14BF-4104-BAE9-420963591A11}"/>
              </a:ext>
            </a:extLst>
          </p:cNvPr>
          <p:cNvPicPr>
            <a:picLocks noChangeAspect="1"/>
          </p:cNvPicPr>
          <p:nvPr/>
        </p:nvPicPr>
        <p:blipFill>
          <a:blip r:embed="rId2"/>
          <a:stretch>
            <a:fillRect/>
          </a:stretch>
        </p:blipFill>
        <p:spPr>
          <a:xfrm>
            <a:off x="1481685" y="2352592"/>
            <a:ext cx="513457" cy="147404"/>
          </a:xfrm>
          <a:prstGeom prst="rect">
            <a:avLst/>
          </a:prstGeom>
        </p:spPr>
      </p:pic>
      <p:pic>
        <p:nvPicPr>
          <p:cNvPr id="6" name="Picture 5">
            <a:extLst>
              <a:ext uri="{FF2B5EF4-FFF2-40B4-BE49-F238E27FC236}">
                <a16:creationId xmlns:a16="http://schemas.microsoft.com/office/drawing/2014/main" id="{D1F6F4AE-9FD7-4EB5-8B49-EE5D324622D8}"/>
              </a:ext>
            </a:extLst>
          </p:cNvPr>
          <p:cNvPicPr>
            <a:picLocks noChangeAspect="1"/>
          </p:cNvPicPr>
          <p:nvPr/>
        </p:nvPicPr>
        <p:blipFill>
          <a:blip r:embed="rId3"/>
          <a:stretch>
            <a:fillRect/>
          </a:stretch>
        </p:blipFill>
        <p:spPr>
          <a:xfrm>
            <a:off x="1534271" y="3189451"/>
            <a:ext cx="394197" cy="284477"/>
          </a:xfrm>
          <a:prstGeom prst="rect">
            <a:avLst/>
          </a:prstGeom>
        </p:spPr>
      </p:pic>
      <p:pic>
        <p:nvPicPr>
          <p:cNvPr id="1026" name="Picture 2" descr="Mahindra Logo, HD Png, Meaning, Information">
            <a:extLst>
              <a:ext uri="{FF2B5EF4-FFF2-40B4-BE49-F238E27FC236}">
                <a16:creationId xmlns:a16="http://schemas.microsoft.com/office/drawing/2014/main" id="{613EA461-6189-4B95-958C-C8AB290E8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95" y="3937016"/>
            <a:ext cx="465431" cy="45273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8" name="Graphic 7" descr="Cloud outline">
            <a:extLst>
              <a:ext uri="{FF2B5EF4-FFF2-40B4-BE49-F238E27FC236}">
                <a16:creationId xmlns:a16="http://schemas.microsoft.com/office/drawing/2014/main" id="{ECE3C7BC-6FE4-4FA7-94E0-AB53537F336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045" t="24433" r="5104" b="22736"/>
          <a:stretch/>
        </p:blipFill>
        <p:spPr>
          <a:xfrm>
            <a:off x="3676441" y="1831411"/>
            <a:ext cx="2718933" cy="1535466"/>
          </a:xfrm>
          <a:prstGeom prst="rect">
            <a:avLst/>
          </a:prstGeom>
        </p:spPr>
      </p:pic>
      <p:sp>
        <p:nvSpPr>
          <p:cNvPr id="38" name="Arrow: Striped Right 37">
            <a:extLst>
              <a:ext uri="{FF2B5EF4-FFF2-40B4-BE49-F238E27FC236}">
                <a16:creationId xmlns:a16="http://schemas.microsoft.com/office/drawing/2014/main" id="{4D03A1EF-3784-4805-B1EC-51FCAE14607C}"/>
              </a:ext>
            </a:extLst>
          </p:cNvPr>
          <p:cNvSpPr/>
          <p:nvPr/>
        </p:nvSpPr>
        <p:spPr>
          <a:xfrm>
            <a:off x="2401761" y="1301367"/>
            <a:ext cx="1198964" cy="3117028"/>
          </a:xfrm>
          <a:prstGeom prst="stripedRightArrow">
            <a:avLst>
              <a:gd name="adj1" fmla="val 57672"/>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IN" dirty="0"/>
              <a:t>Consolidation</a:t>
            </a:r>
          </a:p>
        </p:txBody>
      </p:sp>
      <p:sp>
        <p:nvSpPr>
          <p:cNvPr id="39" name="TextBox 38">
            <a:extLst>
              <a:ext uri="{FF2B5EF4-FFF2-40B4-BE49-F238E27FC236}">
                <a16:creationId xmlns:a16="http://schemas.microsoft.com/office/drawing/2014/main" id="{3CDA8325-390F-42DA-8DF4-8DF7AB62D19E}"/>
              </a:ext>
            </a:extLst>
          </p:cNvPr>
          <p:cNvSpPr txBox="1"/>
          <p:nvPr/>
        </p:nvSpPr>
        <p:spPr>
          <a:xfrm>
            <a:off x="3976684" y="2569371"/>
            <a:ext cx="1960047" cy="646331"/>
          </a:xfrm>
          <a:prstGeom prst="rect">
            <a:avLst/>
          </a:prstGeom>
          <a:noFill/>
        </p:spPr>
        <p:txBody>
          <a:bodyPr wrap="square" rtlCol="0">
            <a:spAutoFit/>
          </a:bodyPr>
          <a:lstStyle/>
          <a:p>
            <a:pPr algn="ctr"/>
            <a:r>
              <a:rPr lang="en-IN" sz="1200" dirty="0"/>
              <a:t>Single Cloud/Hybrid cloud  platform maintained and Managed CSP</a:t>
            </a:r>
          </a:p>
        </p:txBody>
      </p:sp>
      <p:sp>
        <p:nvSpPr>
          <p:cNvPr id="4" name="Rectangle: Rounded Corners 3">
            <a:extLst>
              <a:ext uri="{FF2B5EF4-FFF2-40B4-BE49-F238E27FC236}">
                <a16:creationId xmlns:a16="http://schemas.microsoft.com/office/drawing/2014/main" id="{B24C1E6A-9E13-4AE0-87AE-A278F8CD8F12}"/>
              </a:ext>
            </a:extLst>
          </p:cNvPr>
          <p:cNvSpPr/>
          <p:nvPr/>
        </p:nvSpPr>
        <p:spPr>
          <a:xfrm>
            <a:off x="6597749" y="1403044"/>
            <a:ext cx="1396413" cy="9177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Sify CI</a:t>
            </a:r>
          </a:p>
        </p:txBody>
      </p:sp>
      <p:sp>
        <p:nvSpPr>
          <p:cNvPr id="12" name="Rectangle: Rounded Corners 11">
            <a:extLst>
              <a:ext uri="{FF2B5EF4-FFF2-40B4-BE49-F238E27FC236}">
                <a16:creationId xmlns:a16="http://schemas.microsoft.com/office/drawing/2014/main" id="{CDD3BCE2-3E4E-4E5B-9408-3EA88CCD5D7F}"/>
              </a:ext>
            </a:extLst>
          </p:cNvPr>
          <p:cNvSpPr/>
          <p:nvPr/>
        </p:nvSpPr>
        <p:spPr>
          <a:xfrm>
            <a:off x="6597749" y="2394488"/>
            <a:ext cx="1396413" cy="12149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Hybrid Cloud</a:t>
            </a:r>
          </a:p>
          <a:p>
            <a:pPr algn="ctr"/>
            <a:r>
              <a:rPr lang="en-IN" sz="1200" dirty="0">
                <a:solidFill>
                  <a:schemeClr val="tx1"/>
                </a:solidFill>
              </a:rPr>
              <a:t>Sify CI + Hyperscalers </a:t>
            </a:r>
          </a:p>
        </p:txBody>
      </p:sp>
      <p:sp>
        <p:nvSpPr>
          <p:cNvPr id="13" name="Rectangle: Rounded Corners 12">
            <a:extLst>
              <a:ext uri="{FF2B5EF4-FFF2-40B4-BE49-F238E27FC236}">
                <a16:creationId xmlns:a16="http://schemas.microsoft.com/office/drawing/2014/main" id="{9CBCAA0B-DC6D-40DC-801D-C2F55C474039}"/>
              </a:ext>
            </a:extLst>
          </p:cNvPr>
          <p:cNvSpPr/>
          <p:nvPr/>
        </p:nvSpPr>
        <p:spPr>
          <a:xfrm>
            <a:off x="6597749" y="3683182"/>
            <a:ext cx="1396413" cy="96612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Hyperscalers</a:t>
            </a:r>
          </a:p>
          <a:p>
            <a:pPr algn="ctr"/>
            <a:r>
              <a:rPr lang="en-IN" sz="1200" dirty="0">
                <a:solidFill>
                  <a:schemeClr val="tx1"/>
                </a:solidFill>
              </a:rPr>
              <a:t>AWS/AZURE/OCI</a:t>
            </a:r>
          </a:p>
        </p:txBody>
      </p:sp>
      <p:sp>
        <p:nvSpPr>
          <p:cNvPr id="16" name="Rectangle: Rounded Corners 15">
            <a:extLst>
              <a:ext uri="{FF2B5EF4-FFF2-40B4-BE49-F238E27FC236}">
                <a16:creationId xmlns:a16="http://schemas.microsoft.com/office/drawing/2014/main" id="{836B3EE7-F3A2-47E6-BF0A-EB8619D223A8}"/>
              </a:ext>
            </a:extLst>
          </p:cNvPr>
          <p:cNvSpPr/>
          <p:nvPr/>
        </p:nvSpPr>
        <p:spPr>
          <a:xfrm>
            <a:off x="8061340" y="1406768"/>
            <a:ext cx="758810" cy="32390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N" dirty="0"/>
              <a:t>SIFY  Managed Services</a:t>
            </a:r>
          </a:p>
        </p:txBody>
      </p:sp>
      <p:sp>
        <p:nvSpPr>
          <p:cNvPr id="11" name="TextBox 10">
            <a:extLst>
              <a:ext uri="{FF2B5EF4-FFF2-40B4-BE49-F238E27FC236}">
                <a16:creationId xmlns:a16="http://schemas.microsoft.com/office/drawing/2014/main" id="{C960C2BF-EF48-4D37-9A08-6EC8EFE4BD33}"/>
              </a:ext>
            </a:extLst>
          </p:cNvPr>
          <p:cNvSpPr txBox="1"/>
          <p:nvPr/>
        </p:nvSpPr>
        <p:spPr>
          <a:xfrm>
            <a:off x="6597749" y="987425"/>
            <a:ext cx="2222401" cy="322659"/>
          </a:xfrm>
          <a:prstGeom prst="round2SameRect">
            <a:avLst/>
          </a:prstGeom>
          <a:solidFill>
            <a:schemeClr val="tx2"/>
          </a:solidFill>
          <a:ln>
            <a:solidFill>
              <a:schemeClr val="bg1">
                <a:lumMod val="85000"/>
              </a:schemeClr>
            </a:solidFill>
          </a:ln>
        </p:spPr>
        <p:txBody>
          <a:bodyPr wrap="square" rtlCol="0">
            <a:spAutoFit/>
          </a:bodyPr>
          <a:lstStyle/>
          <a:p>
            <a:pPr algn="ctr"/>
            <a:r>
              <a:rPr lang="en-IN" sz="1400" b="1" dirty="0">
                <a:solidFill>
                  <a:schemeClr val="bg1"/>
                </a:solidFill>
              </a:rPr>
              <a:t>OPTIONS</a:t>
            </a:r>
          </a:p>
        </p:txBody>
      </p:sp>
      <p:sp>
        <p:nvSpPr>
          <p:cNvPr id="14" name="TextBox 13">
            <a:extLst>
              <a:ext uri="{FF2B5EF4-FFF2-40B4-BE49-F238E27FC236}">
                <a16:creationId xmlns:a16="http://schemas.microsoft.com/office/drawing/2014/main" id="{227B5C8D-D6E5-4878-8C53-370031A98CC8}"/>
              </a:ext>
            </a:extLst>
          </p:cNvPr>
          <p:cNvSpPr txBox="1"/>
          <p:nvPr/>
        </p:nvSpPr>
        <p:spPr>
          <a:xfrm>
            <a:off x="323850" y="987425"/>
            <a:ext cx="430887" cy="3744913"/>
          </a:xfrm>
          <a:prstGeom prst="rect">
            <a:avLst/>
          </a:prstGeom>
          <a:noFill/>
        </p:spPr>
        <p:txBody>
          <a:bodyPr vert="vert270" wrap="square" rtlCol="0">
            <a:spAutoFit/>
          </a:bodyPr>
          <a:lstStyle/>
          <a:p>
            <a:pPr algn="ctr"/>
            <a:r>
              <a:rPr lang="en-IN" sz="1600" b="1" cap="all" dirty="0">
                <a:solidFill>
                  <a:schemeClr val="tx2"/>
                </a:solidFill>
              </a:rPr>
              <a:t>Present Infrastructure</a:t>
            </a:r>
          </a:p>
        </p:txBody>
      </p:sp>
      <p:sp>
        <p:nvSpPr>
          <p:cNvPr id="19" name="Oval 18">
            <a:extLst>
              <a:ext uri="{FF2B5EF4-FFF2-40B4-BE49-F238E27FC236}">
                <a16:creationId xmlns:a16="http://schemas.microsoft.com/office/drawing/2014/main" id="{7913340D-D25C-4DB8-80A7-67AEA5EFF488}"/>
              </a:ext>
            </a:extLst>
          </p:cNvPr>
          <p:cNvSpPr/>
          <p:nvPr/>
        </p:nvSpPr>
        <p:spPr>
          <a:xfrm>
            <a:off x="1122654" y="1295202"/>
            <a:ext cx="536209" cy="536209"/>
          </a:xfrm>
          <a:prstGeom prst="ellipse">
            <a:avLst/>
          </a:prstGeom>
          <a:blipFill rotWithShape="0">
            <a:blip r:embed="rId7"/>
            <a:srcRect/>
            <a:stretch>
              <a:fillRect/>
            </a:stretch>
          </a:blipFill>
          <a:ln>
            <a:noFill/>
          </a:ln>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39541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C2CD-FB43-442A-9846-8026755563D2}"/>
              </a:ext>
            </a:extLst>
          </p:cNvPr>
          <p:cNvSpPr>
            <a:spLocks noGrp="1"/>
          </p:cNvSpPr>
          <p:nvPr>
            <p:ph type="title"/>
          </p:nvPr>
        </p:nvSpPr>
        <p:spPr>
          <a:xfrm>
            <a:off x="324000" y="257731"/>
            <a:ext cx="7537450" cy="369332"/>
          </a:xfrm>
        </p:spPr>
        <p:txBody>
          <a:bodyPr/>
          <a:lstStyle/>
          <a:p>
            <a:r>
              <a:rPr lang="en-IN" dirty="0"/>
              <a:t>Mahindra Logistics infra / Cloud : current challenges</a:t>
            </a:r>
          </a:p>
        </p:txBody>
      </p:sp>
      <p:sp>
        <p:nvSpPr>
          <p:cNvPr id="12" name="TextBox 11">
            <a:extLst>
              <a:ext uri="{FF2B5EF4-FFF2-40B4-BE49-F238E27FC236}">
                <a16:creationId xmlns:a16="http://schemas.microsoft.com/office/drawing/2014/main" id="{F8F4D4C4-A479-4794-B50A-9FFDEA992C93}"/>
              </a:ext>
            </a:extLst>
          </p:cNvPr>
          <p:cNvSpPr txBox="1"/>
          <p:nvPr/>
        </p:nvSpPr>
        <p:spPr>
          <a:xfrm>
            <a:off x="323850" y="987425"/>
            <a:ext cx="430887" cy="3744913"/>
          </a:xfrm>
          <a:prstGeom prst="rect">
            <a:avLst/>
          </a:prstGeom>
          <a:noFill/>
        </p:spPr>
        <p:txBody>
          <a:bodyPr vert="vert270" wrap="square" rtlCol="0">
            <a:spAutoFit/>
          </a:bodyPr>
          <a:lstStyle/>
          <a:p>
            <a:pPr algn="ctr"/>
            <a:r>
              <a:rPr lang="en-IN" sz="1600" b="1" cap="all" dirty="0">
                <a:solidFill>
                  <a:schemeClr val="tx2"/>
                </a:solidFill>
              </a:rPr>
              <a:t>Present Infrastructure</a:t>
            </a:r>
          </a:p>
        </p:txBody>
      </p:sp>
      <p:sp>
        <p:nvSpPr>
          <p:cNvPr id="8" name="Rectangle: Top Corners Rounded 7">
            <a:extLst>
              <a:ext uri="{FF2B5EF4-FFF2-40B4-BE49-F238E27FC236}">
                <a16:creationId xmlns:a16="http://schemas.microsoft.com/office/drawing/2014/main" id="{9C4B6227-314A-43F4-A37E-8ECD15E1180A}"/>
              </a:ext>
            </a:extLst>
          </p:cNvPr>
          <p:cNvSpPr/>
          <p:nvPr/>
        </p:nvSpPr>
        <p:spPr>
          <a:xfrm>
            <a:off x="5901397" y="987425"/>
            <a:ext cx="2918753" cy="426378"/>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BB5441CA-342D-4F72-BB70-B269AF361C75}"/>
              </a:ext>
            </a:extLst>
          </p:cNvPr>
          <p:cNvSpPr txBox="1"/>
          <p:nvPr/>
        </p:nvSpPr>
        <p:spPr>
          <a:xfrm>
            <a:off x="6056142" y="1043915"/>
            <a:ext cx="2637692" cy="307777"/>
          </a:xfrm>
          <a:prstGeom prst="rect">
            <a:avLst/>
          </a:prstGeom>
          <a:noFill/>
        </p:spPr>
        <p:txBody>
          <a:bodyPr wrap="square" rtlCol="0">
            <a:spAutoFit/>
          </a:bodyPr>
          <a:lstStyle/>
          <a:p>
            <a:r>
              <a:rPr lang="en-IN" sz="1400" b="1" dirty="0">
                <a:solidFill>
                  <a:schemeClr val="bg1"/>
                </a:solidFill>
              </a:rPr>
              <a:t>Challenges</a:t>
            </a:r>
          </a:p>
        </p:txBody>
      </p:sp>
      <p:sp>
        <p:nvSpPr>
          <p:cNvPr id="13" name="Rectangle 12">
            <a:extLst>
              <a:ext uri="{FF2B5EF4-FFF2-40B4-BE49-F238E27FC236}">
                <a16:creationId xmlns:a16="http://schemas.microsoft.com/office/drawing/2014/main" id="{4DC9789E-4E04-4FE2-A309-8844D34CB8E7}"/>
              </a:ext>
            </a:extLst>
          </p:cNvPr>
          <p:cNvSpPr/>
          <p:nvPr/>
        </p:nvSpPr>
        <p:spPr>
          <a:xfrm>
            <a:off x="5901397" y="1413803"/>
            <a:ext cx="2918753" cy="3318535"/>
          </a:xfrm>
          <a:prstGeom prst="rect">
            <a:avLst/>
          </a:prstGeom>
          <a:solidFill>
            <a:schemeClr val="bg1"/>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49F5E50F-3D8C-4E67-8DE5-0AAB1F535B44}"/>
              </a:ext>
            </a:extLst>
          </p:cNvPr>
          <p:cNvSpPr txBox="1"/>
          <p:nvPr/>
        </p:nvSpPr>
        <p:spPr>
          <a:xfrm>
            <a:off x="6056142" y="1610751"/>
            <a:ext cx="2637692" cy="2118593"/>
          </a:xfrm>
          <a:prstGeom prst="rect">
            <a:avLst/>
          </a:prstGeom>
          <a:noFill/>
        </p:spPr>
        <p:txBody>
          <a:bodyPr wrap="square" rtlCol="0">
            <a:spAutoFit/>
          </a:bodyPr>
          <a:lstStyle/>
          <a:p>
            <a:pPr marL="171450" indent="-171450">
              <a:lnSpc>
                <a:spcPts val="1500"/>
              </a:lnSpc>
              <a:spcAft>
                <a:spcPts val="600"/>
              </a:spcAft>
              <a:buFont typeface="Arial" panose="020B0604020202020204" pitchFamily="34" charset="0"/>
              <a:buChar char="•"/>
            </a:pPr>
            <a:r>
              <a:rPr lang="en-US" sz="1200" dirty="0"/>
              <a:t>Scattered Application Ecosystem across multiple cloud</a:t>
            </a:r>
          </a:p>
          <a:p>
            <a:pPr marL="171450" indent="-171450">
              <a:lnSpc>
                <a:spcPts val="1500"/>
              </a:lnSpc>
              <a:spcAft>
                <a:spcPts val="600"/>
              </a:spcAft>
              <a:buFont typeface="Arial" panose="020B0604020202020204" pitchFamily="34" charset="0"/>
              <a:buChar char="•"/>
            </a:pPr>
            <a:r>
              <a:rPr lang="en-US" sz="1200" dirty="0"/>
              <a:t>Most of the VMs hosted in </a:t>
            </a:r>
            <a:r>
              <a:rPr lang="en-US" sz="1200" dirty="0" err="1"/>
              <a:t>NxtGen</a:t>
            </a:r>
            <a:r>
              <a:rPr lang="en-US" sz="1200" dirty="0"/>
              <a:t> is reaching ESOL</a:t>
            </a:r>
          </a:p>
          <a:p>
            <a:pPr marL="171450" indent="-171450">
              <a:lnSpc>
                <a:spcPts val="1500"/>
              </a:lnSpc>
              <a:spcAft>
                <a:spcPts val="600"/>
              </a:spcAft>
              <a:buFont typeface="Arial" panose="020B0604020202020204" pitchFamily="34" charset="0"/>
              <a:buChar char="•"/>
            </a:pPr>
            <a:r>
              <a:rPr lang="en-US" sz="1200" dirty="0"/>
              <a:t>NO single interface to manage multi cloud environment </a:t>
            </a:r>
          </a:p>
          <a:p>
            <a:pPr marL="171450" indent="-171450">
              <a:lnSpc>
                <a:spcPts val="1500"/>
              </a:lnSpc>
              <a:spcAft>
                <a:spcPts val="600"/>
              </a:spcAft>
              <a:buFont typeface="Arial" panose="020B0604020202020204" pitchFamily="34" charset="0"/>
              <a:buChar char="•"/>
            </a:pPr>
            <a:r>
              <a:rPr lang="en-US" sz="1200" dirty="0"/>
              <a:t>Scalable solution to handle unexpected business demands</a:t>
            </a:r>
          </a:p>
          <a:p>
            <a:pPr marL="171450" indent="-171450">
              <a:lnSpc>
                <a:spcPts val="1500"/>
              </a:lnSpc>
              <a:spcAft>
                <a:spcPts val="600"/>
              </a:spcAft>
              <a:buFont typeface="Arial" panose="020B0604020202020204" pitchFamily="34" charset="0"/>
              <a:buChar char="•"/>
            </a:pPr>
            <a:r>
              <a:rPr lang="en-US" sz="1200" dirty="0"/>
              <a:t>High TCO </a:t>
            </a:r>
            <a:endParaRPr lang="en-IN" sz="1200" dirty="0"/>
          </a:p>
        </p:txBody>
      </p:sp>
      <p:sp>
        <p:nvSpPr>
          <p:cNvPr id="4" name="Block Arc 3">
            <a:extLst>
              <a:ext uri="{FF2B5EF4-FFF2-40B4-BE49-F238E27FC236}">
                <a16:creationId xmlns:a16="http://schemas.microsoft.com/office/drawing/2014/main" id="{3027AF99-3385-47F7-A429-57F999EB1B72}"/>
              </a:ext>
            </a:extLst>
          </p:cNvPr>
          <p:cNvSpPr/>
          <p:nvPr/>
        </p:nvSpPr>
        <p:spPr>
          <a:xfrm>
            <a:off x="-3266748" y="337900"/>
            <a:ext cx="5043963" cy="5043963"/>
          </a:xfrm>
          <a:prstGeom prst="blockArc">
            <a:avLst>
              <a:gd name="adj1" fmla="val 18900000"/>
              <a:gd name="adj2" fmla="val 2700000"/>
              <a:gd name="adj3" fmla="val 428"/>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2ABF2374-E6B6-41E5-9EC3-2A389E7ECED6}"/>
              </a:ext>
            </a:extLst>
          </p:cNvPr>
          <p:cNvSpPr/>
          <p:nvPr/>
        </p:nvSpPr>
        <p:spPr>
          <a:xfrm>
            <a:off x="1391286" y="1275333"/>
            <a:ext cx="4333648" cy="576117"/>
          </a:xfrm>
          <a:custGeom>
            <a:avLst/>
            <a:gdLst>
              <a:gd name="connsiteX0" fmla="*/ 0 w 4333648"/>
              <a:gd name="connsiteY0" fmla="*/ 0 h 576117"/>
              <a:gd name="connsiteX1" fmla="*/ 4333648 w 4333648"/>
              <a:gd name="connsiteY1" fmla="*/ 0 h 576117"/>
              <a:gd name="connsiteX2" fmla="*/ 4333648 w 4333648"/>
              <a:gd name="connsiteY2" fmla="*/ 576117 h 576117"/>
              <a:gd name="connsiteX3" fmla="*/ 0 w 4333648"/>
              <a:gd name="connsiteY3" fmla="*/ 576117 h 576117"/>
              <a:gd name="connsiteX4" fmla="*/ 0 w 4333648"/>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648" h="576117">
                <a:moveTo>
                  <a:pt x="0" y="0"/>
                </a:moveTo>
                <a:lnTo>
                  <a:pt x="4333648" y="0"/>
                </a:lnTo>
                <a:lnTo>
                  <a:pt x="4333648" y="576117"/>
                </a:lnTo>
                <a:lnTo>
                  <a:pt x="0" y="576117"/>
                </a:lnTo>
                <a:lnTo>
                  <a:pt x="0" y="0"/>
                </a:lnTo>
                <a:close/>
              </a:path>
            </a:pathLst>
          </a:custGeom>
          <a:solidFill>
            <a:srgbClr val="DCE6F2">
              <a:alpha val="40000"/>
            </a:srgbClr>
          </a:solidFill>
          <a:ln w="6350">
            <a:solidFill>
              <a:schemeClr val="accent1">
                <a:lumMod val="40000"/>
                <a:lumOff val="6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30480" rIns="30480" bIns="30480" numCol="1" spcCol="1270" anchor="ctr" anchorCtr="0">
            <a:noAutofit/>
          </a:bodyPr>
          <a:lstStyle/>
          <a:p>
            <a:pPr marL="72000" lvl="0" indent="0" algn="l" defTabSz="533400">
              <a:lnSpc>
                <a:spcPts val="1680"/>
              </a:lnSpc>
              <a:spcBef>
                <a:spcPct val="0"/>
              </a:spcBef>
              <a:spcAft>
                <a:spcPts val="0"/>
              </a:spcAft>
              <a:buNone/>
            </a:pPr>
            <a:r>
              <a:rPr lang="en-US" sz="1200" kern="1200" dirty="0"/>
              <a:t>20 VMs hosted on NextGen</a:t>
            </a:r>
            <a:endParaRPr lang="en-IN" sz="1200" kern="1200" dirty="0"/>
          </a:p>
        </p:txBody>
      </p:sp>
      <p:sp>
        <p:nvSpPr>
          <p:cNvPr id="6" name="Oval 5">
            <a:extLst>
              <a:ext uri="{FF2B5EF4-FFF2-40B4-BE49-F238E27FC236}">
                <a16:creationId xmlns:a16="http://schemas.microsoft.com/office/drawing/2014/main" id="{2B03CC6D-DC19-4D75-96FE-E1788A2A6672}"/>
              </a:ext>
            </a:extLst>
          </p:cNvPr>
          <p:cNvSpPr/>
          <p:nvPr/>
        </p:nvSpPr>
        <p:spPr>
          <a:xfrm>
            <a:off x="1031212" y="1203319"/>
            <a:ext cx="720146" cy="720146"/>
          </a:xfrm>
          <a:prstGeom prst="ellipse">
            <a:avLst/>
          </a:prstGeom>
          <a:ln w="12700">
            <a:solidFill>
              <a:schemeClr val="accent1">
                <a:lumMod val="60000"/>
                <a:lumOff val="40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110C1725-C933-4392-AA29-7F149BBF8846}"/>
              </a:ext>
            </a:extLst>
          </p:cNvPr>
          <p:cNvSpPr/>
          <p:nvPr/>
        </p:nvSpPr>
        <p:spPr>
          <a:xfrm>
            <a:off x="1721587" y="2139659"/>
            <a:ext cx="4003346" cy="576117"/>
          </a:xfrm>
          <a:custGeom>
            <a:avLst/>
            <a:gdLst>
              <a:gd name="connsiteX0" fmla="*/ 0 w 4003346"/>
              <a:gd name="connsiteY0" fmla="*/ 0 h 576117"/>
              <a:gd name="connsiteX1" fmla="*/ 4003346 w 4003346"/>
              <a:gd name="connsiteY1" fmla="*/ 0 h 576117"/>
              <a:gd name="connsiteX2" fmla="*/ 4003346 w 4003346"/>
              <a:gd name="connsiteY2" fmla="*/ 576117 h 576117"/>
              <a:gd name="connsiteX3" fmla="*/ 0 w 4003346"/>
              <a:gd name="connsiteY3" fmla="*/ 576117 h 576117"/>
              <a:gd name="connsiteX4" fmla="*/ 0 w 4003346"/>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346" h="576117">
                <a:moveTo>
                  <a:pt x="0" y="0"/>
                </a:moveTo>
                <a:lnTo>
                  <a:pt x="4003346" y="0"/>
                </a:lnTo>
                <a:lnTo>
                  <a:pt x="4003346" y="576117"/>
                </a:lnTo>
                <a:lnTo>
                  <a:pt x="0" y="576117"/>
                </a:lnTo>
                <a:lnTo>
                  <a:pt x="0" y="0"/>
                </a:lnTo>
                <a:close/>
              </a:path>
            </a:pathLst>
          </a:custGeom>
          <a:solidFill>
            <a:srgbClr val="DCE6F2">
              <a:alpha val="40000"/>
            </a:srgbClr>
          </a:solidFill>
          <a:ln w="6350">
            <a:solidFill>
              <a:schemeClr val="accent1">
                <a:lumMod val="40000"/>
                <a:lumOff val="6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30480" rIns="30480" bIns="30480" numCol="1" spcCol="1270" anchor="ctr" anchorCtr="0">
            <a:noAutofit/>
          </a:bodyPr>
          <a:lstStyle/>
          <a:p>
            <a:pPr marL="72000" lvl="0" indent="0" algn="l" defTabSz="533400">
              <a:lnSpc>
                <a:spcPts val="1680"/>
              </a:lnSpc>
              <a:spcBef>
                <a:spcPct val="0"/>
              </a:spcBef>
              <a:spcAft>
                <a:spcPts val="0"/>
              </a:spcAft>
              <a:buNone/>
            </a:pPr>
            <a:r>
              <a:rPr lang="en-US" sz="1200" kern="1200" dirty="0"/>
              <a:t>16 VMs hosted on Azure</a:t>
            </a:r>
            <a:endParaRPr lang="en-IN" sz="1200" kern="1200" dirty="0"/>
          </a:p>
        </p:txBody>
      </p:sp>
      <p:sp>
        <p:nvSpPr>
          <p:cNvPr id="10" name="Oval 9">
            <a:extLst>
              <a:ext uri="{FF2B5EF4-FFF2-40B4-BE49-F238E27FC236}">
                <a16:creationId xmlns:a16="http://schemas.microsoft.com/office/drawing/2014/main" id="{04B1208F-03FE-416F-BA06-8D4BBE0A2628}"/>
              </a:ext>
            </a:extLst>
          </p:cNvPr>
          <p:cNvSpPr/>
          <p:nvPr/>
        </p:nvSpPr>
        <p:spPr>
          <a:xfrm>
            <a:off x="1361513" y="2067645"/>
            <a:ext cx="720146" cy="72014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D2A51696-7FCA-4FBE-87C3-45016AE99D76}"/>
              </a:ext>
            </a:extLst>
          </p:cNvPr>
          <p:cNvSpPr/>
          <p:nvPr/>
        </p:nvSpPr>
        <p:spPr>
          <a:xfrm>
            <a:off x="1721587" y="3003985"/>
            <a:ext cx="4003346" cy="576117"/>
          </a:xfrm>
          <a:custGeom>
            <a:avLst/>
            <a:gdLst>
              <a:gd name="connsiteX0" fmla="*/ 0 w 4003346"/>
              <a:gd name="connsiteY0" fmla="*/ 0 h 576117"/>
              <a:gd name="connsiteX1" fmla="*/ 4003346 w 4003346"/>
              <a:gd name="connsiteY1" fmla="*/ 0 h 576117"/>
              <a:gd name="connsiteX2" fmla="*/ 4003346 w 4003346"/>
              <a:gd name="connsiteY2" fmla="*/ 576117 h 576117"/>
              <a:gd name="connsiteX3" fmla="*/ 0 w 4003346"/>
              <a:gd name="connsiteY3" fmla="*/ 576117 h 576117"/>
              <a:gd name="connsiteX4" fmla="*/ 0 w 4003346"/>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346" h="576117">
                <a:moveTo>
                  <a:pt x="0" y="0"/>
                </a:moveTo>
                <a:lnTo>
                  <a:pt x="4003346" y="0"/>
                </a:lnTo>
                <a:lnTo>
                  <a:pt x="4003346" y="576117"/>
                </a:lnTo>
                <a:lnTo>
                  <a:pt x="0" y="576117"/>
                </a:lnTo>
                <a:lnTo>
                  <a:pt x="0" y="0"/>
                </a:lnTo>
                <a:close/>
              </a:path>
            </a:pathLst>
          </a:custGeom>
          <a:solidFill>
            <a:srgbClr val="DCE6F2">
              <a:alpha val="40000"/>
            </a:srgbClr>
          </a:solidFill>
          <a:ln w="6350">
            <a:solidFill>
              <a:schemeClr val="accent1">
                <a:lumMod val="40000"/>
                <a:lumOff val="6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30480" rIns="30480" bIns="30480" numCol="1" spcCol="1270" anchor="ctr" anchorCtr="0">
            <a:noAutofit/>
          </a:bodyPr>
          <a:lstStyle/>
          <a:p>
            <a:pPr marL="72000" lvl="0" indent="0" algn="l" defTabSz="533400">
              <a:lnSpc>
                <a:spcPts val="1680"/>
              </a:lnSpc>
              <a:spcBef>
                <a:spcPct val="0"/>
              </a:spcBef>
              <a:spcAft>
                <a:spcPts val="0"/>
              </a:spcAft>
              <a:buNone/>
            </a:pPr>
            <a:r>
              <a:rPr lang="en-US" sz="1200" kern="1200" dirty="0"/>
              <a:t>15 VMs Hosted on AWS</a:t>
            </a:r>
            <a:endParaRPr lang="en-IN" sz="1200" kern="1200" dirty="0"/>
          </a:p>
        </p:txBody>
      </p:sp>
      <p:sp>
        <p:nvSpPr>
          <p:cNvPr id="15" name="Oval 14">
            <a:extLst>
              <a:ext uri="{FF2B5EF4-FFF2-40B4-BE49-F238E27FC236}">
                <a16:creationId xmlns:a16="http://schemas.microsoft.com/office/drawing/2014/main" id="{BA3E1B4D-417F-4D93-BF09-01FA85F48C17}"/>
              </a:ext>
            </a:extLst>
          </p:cNvPr>
          <p:cNvSpPr/>
          <p:nvPr/>
        </p:nvSpPr>
        <p:spPr>
          <a:xfrm>
            <a:off x="1361513" y="2931971"/>
            <a:ext cx="720146" cy="72014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E3649A4D-2283-4A23-9802-695D2ECF8DD7}"/>
              </a:ext>
            </a:extLst>
          </p:cNvPr>
          <p:cNvSpPr/>
          <p:nvPr/>
        </p:nvSpPr>
        <p:spPr>
          <a:xfrm>
            <a:off x="1391286" y="3868311"/>
            <a:ext cx="4333648" cy="576117"/>
          </a:xfrm>
          <a:custGeom>
            <a:avLst/>
            <a:gdLst>
              <a:gd name="connsiteX0" fmla="*/ 0 w 4333648"/>
              <a:gd name="connsiteY0" fmla="*/ 0 h 576117"/>
              <a:gd name="connsiteX1" fmla="*/ 4333648 w 4333648"/>
              <a:gd name="connsiteY1" fmla="*/ 0 h 576117"/>
              <a:gd name="connsiteX2" fmla="*/ 4333648 w 4333648"/>
              <a:gd name="connsiteY2" fmla="*/ 576117 h 576117"/>
              <a:gd name="connsiteX3" fmla="*/ 0 w 4333648"/>
              <a:gd name="connsiteY3" fmla="*/ 576117 h 576117"/>
              <a:gd name="connsiteX4" fmla="*/ 0 w 4333648"/>
              <a:gd name="connsiteY4" fmla="*/ 0 h 57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648" h="576117">
                <a:moveTo>
                  <a:pt x="0" y="0"/>
                </a:moveTo>
                <a:lnTo>
                  <a:pt x="4333648" y="0"/>
                </a:lnTo>
                <a:lnTo>
                  <a:pt x="4333648" y="576117"/>
                </a:lnTo>
                <a:lnTo>
                  <a:pt x="0" y="576117"/>
                </a:lnTo>
                <a:lnTo>
                  <a:pt x="0" y="0"/>
                </a:lnTo>
                <a:close/>
              </a:path>
            </a:pathLst>
          </a:custGeom>
          <a:solidFill>
            <a:srgbClr val="DCE6F2">
              <a:alpha val="40000"/>
            </a:srgbClr>
          </a:solidFill>
          <a:ln w="6350">
            <a:solidFill>
              <a:schemeClr val="accent1">
                <a:lumMod val="40000"/>
                <a:lumOff val="6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57293" tIns="30480" rIns="30480" bIns="30480" numCol="1" spcCol="1270" anchor="ctr" anchorCtr="0">
            <a:noAutofit/>
          </a:bodyPr>
          <a:lstStyle/>
          <a:p>
            <a:pPr marL="72000" lvl="0" indent="0" algn="l" defTabSz="533400">
              <a:lnSpc>
                <a:spcPts val="1680"/>
              </a:lnSpc>
              <a:spcBef>
                <a:spcPct val="0"/>
              </a:spcBef>
              <a:spcAft>
                <a:spcPts val="0"/>
              </a:spcAft>
              <a:buNone/>
            </a:pPr>
            <a:r>
              <a:rPr lang="en-US" sz="1200" kern="1200" dirty="0"/>
              <a:t>Local inhouse datacentre @ Kandivali hosting few of the VM and Applications</a:t>
            </a:r>
            <a:endParaRPr lang="en-IN" sz="1200" kern="1200" dirty="0"/>
          </a:p>
        </p:txBody>
      </p:sp>
      <p:sp>
        <p:nvSpPr>
          <p:cNvPr id="22" name="Oval 21">
            <a:extLst>
              <a:ext uri="{FF2B5EF4-FFF2-40B4-BE49-F238E27FC236}">
                <a16:creationId xmlns:a16="http://schemas.microsoft.com/office/drawing/2014/main" id="{A060D6E5-FBEB-481A-89AF-A9F1AD987F43}"/>
              </a:ext>
            </a:extLst>
          </p:cNvPr>
          <p:cNvSpPr/>
          <p:nvPr/>
        </p:nvSpPr>
        <p:spPr>
          <a:xfrm>
            <a:off x="1031212" y="3796296"/>
            <a:ext cx="720146" cy="72014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17" name="Picture 16">
            <a:extLst>
              <a:ext uri="{FF2B5EF4-FFF2-40B4-BE49-F238E27FC236}">
                <a16:creationId xmlns:a16="http://schemas.microsoft.com/office/drawing/2014/main" id="{5005BBCA-09CA-4C22-A8F9-44E7B1227ACC}"/>
              </a:ext>
            </a:extLst>
          </p:cNvPr>
          <p:cNvPicPr>
            <a:picLocks noChangeAspect="1"/>
          </p:cNvPicPr>
          <p:nvPr/>
        </p:nvPicPr>
        <p:blipFill>
          <a:blip r:embed="rId2"/>
          <a:stretch>
            <a:fillRect/>
          </a:stretch>
        </p:blipFill>
        <p:spPr>
          <a:xfrm>
            <a:off x="1481685" y="2352592"/>
            <a:ext cx="513457" cy="147404"/>
          </a:xfrm>
          <a:prstGeom prst="rect">
            <a:avLst/>
          </a:prstGeom>
        </p:spPr>
      </p:pic>
      <p:pic>
        <p:nvPicPr>
          <p:cNvPr id="18" name="Picture 17">
            <a:extLst>
              <a:ext uri="{FF2B5EF4-FFF2-40B4-BE49-F238E27FC236}">
                <a16:creationId xmlns:a16="http://schemas.microsoft.com/office/drawing/2014/main" id="{39E9CC06-5077-4B29-A933-64FE03244F67}"/>
              </a:ext>
            </a:extLst>
          </p:cNvPr>
          <p:cNvPicPr>
            <a:picLocks noChangeAspect="1"/>
          </p:cNvPicPr>
          <p:nvPr/>
        </p:nvPicPr>
        <p:blipFill>
          <a:blip r:embed="rId3"/>
          <a:stretch>
            <a:fillRect/>
          </a:stretch>
        </p:blipFill>
        <p:spPr>
          <a:xfrm>
            <a:off x="1534271" y="3189451"/>
            <a:ext cx="394197" cy="284477"/>
          </a:xfrm>
          <a:prstGeom prst="rect">
            <a:avLst/>
          </a:prstGeom>
        </p:spPr>
      </p:pic>
      <p:pic>
        <p:nvPicPr>
          <p:cNvPr id="19" name="Picture 2" descr="Mahindra Logo, HD Png, Meaning, Information">
            <a:extLst>
              <a:ext uri="{FF2B5EF4-FFF2-40B4-BE49-F238E27FC236}">
                <a16:creationId xmlns:a16="http://schemas.microsoft.com/office/drawing/2014/main" id="{61D27777-7B48-4674-A3E7-57B9DB30B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95" y="3937016"/>
            <a:ext cx="465431" cy="452734"/>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27E20E39-4534-4AEA-853C-E08EE658A7FD}"/>
              </a:ext>
            </a:extLst>
          </p:cNvPr>
          <p:cNvSpPr/>
          <p:nvPr/>
        </p:nvSpPr>
        <p:spPr>
          <a:xfrm>
            <a:off x="1122654" y="1295202"/>
            <a:ext cx="536209" cy="536209"/>
          </a:xfrm>
          <a:prstGeom prst="ellipse">
            <a:avLst/>
          </a:prstGeom>
          <a:blipFill rotWithShape="0">
            <a:blip r:embed="rId5"/>
            <a:srcRect/>
            <a:stretch>
              <a:fillRect/>
            </a:stretch>
          </a:blipFill>
          <a:ln>
            <a:noFill/>
          </a:ln>
        </p:spPr>
        <p:style>
          <a:lnRef idx="2">
            <a:schemeClr val="dk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33731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194834A-EDF6-4036-9434-0D8F18B520F4}"/>
              </a:ext>
            </a:extLst>
          </p:cNvPr>
          <p:cNvSpPr/>
          <p:nvPr/>
        </p:nvSpPr>
        <p:spPr>
          <a:xfrm flipH="1">
            <a:off x="730861" y="1005889"/>
            <a:ext cx="4917120" cy="900000"/>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54" name="Arrow: Pentagon 53">
            <a:extLst>
              <a:ext uri="{FF2B5EF4-FFF2-40B4-BE49-F238E27FC236}">
                <a16:creationId xmlns:a16="http://schemas.microsoft.com/office/drawing/2014/main" id="{B0E1546A-E03B-499B-AE94-752D7B870A22}"/>
              </a:ext>
            </a:extLst>
          </p:cNvPr>
          <p:cNvSpPr/>
          <p:nvPr/>
        </p:nvSpPr>
        <p:spPr>
          <a:xfrm flipH="1">
            <a:off x="730861" y="1946815"/>
            <a:ext cx="4917120" cy="900000"/>
          </a:xfrm>
          <a:prstGeom prst="homePlate">
            <a:avLst>
              <a:gd name="adj" fmla="val 29201"/>
            </a:avLst>
          </a:prstGeom>
          <a:solidFill>
            <a:schemeClr val="bg1">
              <a:alpha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55" name="Arrow: Pentagon 54">
            <a:extLst>
              <a:ext uri="{FF2B5EF4-FFF2-40B4-BE49-F238E27FC236}">
                <a16:creationId xmlns:a16="http://schemas.microsoft.com/office/drawing/2014/main" id="{0D5E16BD-73CF-4DE3-8435-3C3D148F0C06}"/>
              </a:ext>
            </a:extLst>
          </p:cNvPr>
          <p:cNvSpPr/>
          <p:nvPr/>
        </p:nvSpPr>
        <p:spPr>
          <a:xfrm flipH="1">
            <a:off x="730861" y="2887741"/>
            <a:ext cx="4917120" cy="900000"/>
          </a:xfrm>
          <a:prstGeom prst="homePlate">
            <a:avLst>
              <a:gd name="adj" fmla="val 29201"/>
            </a:avLst>
          </a:prstGeom>
          <a:solidFill>
            <a:srgbClr val="DCE6F2">
              <a:alpha val="40000"/>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56" name="Arrow: Pentagon 55">
            <a:extLst>
              <a:ext uri="{FF2B5EF4-FFF2-40B4-BE49-F238E27FC236}">
                <a16:creationId xmlns:a16="http://schemas.microsoft.com/office/drawing/2014/main" id="{885D8DC2-6973-4810-91D5-4FAD76CFE68C}"/>
              </a:ext>
            </a:extLst>
          </p:cNvPr>
          <p:cNvSpPr/>
          <p:nvPr/>
        </p:nvSpPr>
        <p:spPr>
          <a:xfrm flipH="1">
            <a:off x="730861" y="3828668"/>
            <a:ext cx="4917120" cy="900000"/>
          </a:xfrm>
          <a:prstGeom prst="homePlate">
            <a:avLst>
              <a:gd name="adj" fmla="val 29201"/>
            </a:avLst>
          </a:prstGeom>
          <a:solidFill>
            <a:schemeClr val="bg1">
              <a:alpha val="4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2" name="Title 1"/>
          <p:cNvSpPr>
            <a:spLocks noGrp="1"/>
          </p:cNvSpPr>
          <p:nvPr>
            <p:ph type="title"/>
          </p:nvPr>
        </p:nvSpPr>
        <p:spPr/>
        <p:txBody>
          <a:bodyPr/>
          <a:lstStyle/>
          <a:p>
            <a:r>
              <a:rPr lang="en-IN" dirty="0">
                <a:latin typeface="+mj-lt"/>
              </a:rPr>
              <a:t>Critical Success Factor</a:t>
            </a:r>
            <a:endParaRPr lang="en-IN" dirty="0">
              <a:highlight>
                <a:srgbClr val="FFFF00"/>
              </a:highlight>
              <a:latin typeface="+mj-lt"/>
            </a:endParaRPr>
          </a:p>
        </p:txBody>
      </p:sp>
      <p:sp>
        <p:nvSpPr>
          <p:cNvPr id="7" name="TextBox 6"/>
          <p:cNvSpPr txBox="1"/>
          <p:nvPr/>
        </p:nvSpPr>
        <p:spPr>
          <a:xfrm>
            <a:off x="1116276" y="1111794"/>
            <a:ext cx="4364101" cy="80021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300"/>
              </a:spcAft>
              <a:buClrTx/>
              <a:buSzTx/>
              <a:buFontTx/>
              <a:buNone/>
              <a:tabLst/>
              <a:defRPr/>
            </a:pPr>
            <a:r>
              <a:rPr lang="en-IN" sz="1200" b="1" dirty="0">
                <a:latin typeface="+mj-lt"/>
              </a:rPr>
              <a:t>Cloud Consolidation on Robust, Scalable and secure IaaS</a:t>
            </a:r>
            <a:endParaRPr kumimoji="0" lang="en-IN" sz="1200" b="1" u="none" strike="noStrike" kern="1200" cap="none" spc="0" normalizeH="0" baseline="0" noProof="0" dirty="0">
              <a:ln>
                <a:noFill/>
              </a:ln>
              <a:effectLst/>
              <a:uLnTx/>
              <a:uFillTx/>
              <a:latin typeface="+mj-lt"/>
              <a:ea typeface="+mn-ea"/>
              <a:cs typeface="+mn-cs"/>
            </a:endParaRP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050" b="0" u="none" strike="noStrike" kern="1200" cap="none" spc="0" normalizeH="0" baseline="0" noProof="0" dirty="0">
                <a:ln>
                  <a:noFill/>
                </a:ln>
                <a:effectLst/>
                <a:uLnTx/>
                <a:uFillTx/>
                <a:latin typeface="+mj-lt"/>
                <a:ea typeface="+mn-ea"/>
                <a:cs typeface="+mn-cs"/>
              </a:rPr>
              <a:t>Private Cloud, Enterprise Cloud + Public Cloud</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050" b="0" u="none" strike="noStrike" kern="1200" cap="none" spc="0" normalizeH="0" baseline="0" noProof="0" dirty="0">
                <a:ln>
                  <a:noFill/>
                </a:ln>
                <a:effectLst/>
                <a:uLnTx/>
                <a:uFillTx/>
                <a:latin typeface="+mj-lt"/>
                <a:ea typeface="+mn-ea"/>
                <a:cs typeface="+mn-cs"/>
              </a:rPr>
              <a:t>Integrated Security and Network solution</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50" dirty="0">
                <a:latin typeface="+mj-lt"/>
              </a:rPr>
              <a:t>Ease of integration with newly acquired entities</a:t>
            </a:r>
            <a:endParaRPr kumimoji="0" lang="en-IN" sz="1050" b="0" u="none" strike="noStrike" kern="1200" cap="none" spc="0" normalizeH="0" baseline="0" noProof="0" dirty="0">
              <a:ln>
                <a:noFill/>
              </a:ln>
              <a:effectLst/>
              <a:uLnTx/>
              <a:uFillTx/>
              <a:latin typeface="+mj-lt"/>
              <a:ea typeface="+mn-ea"/>
              <a:cs typeface="+mn-cs"/>
            </a:endParaRPr>
          </a:p>
        </p:txBody>
      </p:sp>
      <p:sp>
        <p:nvSpPr>
          <p:cNvPr id="26" name="TextBox 25"/>
          <p:cNvSpPr txBox="1"/>
          <p:nvPr/>
        </p:nvSpPr>
        <p:spPr>
          <a:xfrm>
            <a:off x="1105676" y="2000936"/>
            <a:ext cx="4542305" cy="80021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300"/>
              </a:spcAft>
              <a:buClrTx/>
              <a:buSzTx/>
              <a:buFontTx/>
              <a:buNone/>
              <a:tabLst/>
              <a:defRPr/>
            </a:pPr>
            <a:r>
              <a:rPr kumimoji="0" lang="en-IN" sz="1200" b="1" u="none" strike="noStrike" kern="1200" cap="none" spc="0" normalizeH="0" baseline="0" noProof="0" dirty="0">
                <a:ln>
                  <a:noFill/>
                </a:ln>
                <a:effectLst/>
                <a:uLnTx/>
                <a:uFillTx/>
                <a:latin typeface="+mj-lt"/>
                <a:ea typeface="+mn-ea"/>
                <a:cs typeface="+mn-cs"/>
              </a:rPr>
              <a:t>Operations Transformation </a:t>
            </a:r>
          </a:p>
          <a:p>
            <a:pPr marL="358775"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050" b="0" u="none" strike="noStrike" kern="1200" cap="none" spc="0" normalizeH="0" baseline="0" noProof="0" dirty="0">
                <a:ln>
                  <a:noFill/>
                </a:ln>
                <a:effectLst/>
                <a:uLnTx/>
                <a:uFillTx/>
                <a:latin typeface="+mj-lt"/>
                <a:ea typeface="+mn-ea"/>
                <a:cs typeface="+mn-cs"/>
              </a:rPr>
              <a:t>Strong management across hybrid IT platform</a:t>
            </a:r>
          </a:p>
          <a:p>
            <a:pPr marL="358775"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050" b="0" u="none" strike="noStrike" kern="1200" cap="none" spc="0" normalizeH="0" baseline="0" noProof="0" dirty="0">
                <a:ln>
                  <a:noFill/>
                </a:ln>
                <a:effectLst/>
                <a:uLnTx/>
                <a:uFillTx/>
                <a:latin typeface="+mj-lt"/>
                <a:ea typeface="+mn-ea"/>
                <a:cs typeface="+mn-cs"/>
              </a:rPr>
              <a:t>Automation, tools and SLA driven framework</a:t>
            </a:r>
          </a:p>
          <a:p>
            <a:pPr marL="358775"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050" dirty="0">
                <a:latin typeface="+mj-lt"/>
              </a:rPr>
              <a:t>Manage the variations in dynamic growth as per business demand</a:t>
            </a:r>
            <a:endParaRPr kumimoji="0" lang="en-IN" sz="1050" b="0" u="none" strike="noStrike" kern="1200" cap="none" spc="0" normalizeH="0" baseline="0" noProof="0" dirty="0">
              <a:ln>
                <a:noFill/>
              </a:ln>
              <a:effectLst/>
              <a:uLnTx/>
              <a:uFillTx/>
              <a:latin typeface="+mj-lt"/>
              <a:ea typeface="+mn-ea"/>
              <a:cs typeface="+mn-cs"/>
            </a:endParaRPr>
          </a:p>
        </p:txBody>
      </p:sp>
      <p:sp>
        <p:nvSpPr>
          <p:cNvPr id="27" name="TextBox 26"/>
          <p:cNvSpPr txBox="1"/>
          <p:nvPr/>
        </p:nvSpPr>
        <p:spPr>
          <a:xfrm>
            <a:off x="1117382" y="3002879"/>
            <a:ext cx="4362994" cy="63863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300"/>
              </a:spcAft>
              <a:buClrTx/>
              <a:buSzTx/>
              <a:buFontTx/>
              <a:buNone/>
              <a:tabLst/>
              <a:defRPr/>
            </a:pPr>
            <a:r>
              <a:rPr kumimoji="0" lang="en-US" sz="1200" b="1" u="none" strike="noStrike" kern="1200" cap="none" spc="0" normalizeH="0" baseline="0" noProof="0" dirty="0">
                <a:ln>
                  <a:noFill/>
                </a:ln>
                <a:effectLst/>
                <a:uLnTx/>
                <a:uFillTx/>
                <a:latin typeface="+mj-lt"/>
                <a:ea typeface="+mn-ea"/>
                <a:cs typeface="+mn-cs"/>
              </a:rPr>
              <a:t>Optimize and Modernize Network backbone</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u="none" strike="noStrike" kern="1200" cap="none" spc="0" normalizeH="0" baseline="0" noProof="0" dirty="0">
                <a:ln>
                  <a:noFill/>
                </a:ln>
                <a:effectLst/>
                <a:uLnTx/>
                <a:uFillTx/>
                <a:latin typeface="+mj-lt"/>
                <a:ea typeface="+mn-ea"/>
                <a:cs typeface="+mn-cs"/>
              </a:rPr>
              <a:t>Implementation of SD WAN</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mj-lt"/>
              </a:rPr>
              <a:t>Implementation of MPLS</a:t>
            </a:r>
            <a:endParaRPr kumimoji="0" lang="en-US" sz="1050" u="none" strike="noStrike" kern="1200" cap="none" spc="0" normalizeH="0" baseline="0" noProof="0" dirty="0">
              <a:ln>
                <a:noFill/>
              </a:ln>
              <a:effectLst/>
              <a:uLnTx/>
              <a:uFillTx/>
              <a:latin typeface="+mj-lt"/>
              <a:ea typeface="+mn-ea"/>
              <a:cs typeface="+mn-cs"/>
            </a:endParaRPr>
          </a:p>
        </p:txBody>
      </p:sp>
      <p:sp>
        <p:nvSpPr>
          <p:cNvPr id="28" name="TextBox 27"/>
          <p:cNvSpPr txBox="1"/>
          <p:nvPr/>
        </p:nvSpPr>
        <p:spPr>
          <a:xfrm>
            <a:off x="1119743" y="3869662"/>
            <a:ext cx="4360633" cy="800219"/>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300"/>
              </a:spcAft>
              <a:buClrTx/>
              <a:buSzTx/>
              <a:buFontTx/>
              <a:buNone/>
              <a:tabLst/>
              <a:defRPr/>
            </a:pPr>
            <a:r>
              <a:rPr kumimoji="0" lang="en-US" sz="1200" b="1" u="none" strike="noStrike" kern="1200" cap="none" spc="0" normalizeH="0" baseline="0" noProof="0" dirty="0">
                <a:ln>
                  <a:noFill/>
                </a:ln>
                <a:effectLst/>
                <a:uLnTx/>
                <a:uFillTx/>
                <a:latin typeface="+mj-lt"/>
                <a:ea typeface="+mn-ea"/>
                <a:cs typeface="+mn-cs"/>
              </a:rPr>
              <a:t>New edge cloud security service provider</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u="none" strike="noStrike" kern="1200" cap="none" spc="0" normalizeH="0" baseline="0" noProof="0" dirty="0">
                <a:ln>
                  <a:noFill/>
                </a:ln>
                <a:effectLst/>
                <a:uLnTx/>
                <a:uFillTx/>
                <a:latin typeface="+mj-lt"/>
                <a:ea typeface="+mn-ea"/>
                <a:cs typeface="+mn-cs"/>
              </a:rPr>
              <a:t>Zero Trust Security Framework across Hybrid IT</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u="none" strike="noStrike" kern="1200" cap="none" spc="0" normalizeH="0" baseline="0" noProof="0" dirty="0">
                <a:ln>
                  <a:noFill/>
                </a:ln>
                <a:effectLst/>
                <a:uLnTx/>
                <a:uFillTx/>
                <a:latin typeface="+mj-lt"/>
                <a:ea typeface="+mn-ea"/>
                <a:cs typeface="+mn-cs"/>
              </a:rPr>
              <a:t>End Point to Applications security services spectrum</a:t>
            </a:r>
          </a:p>
          <a:p>
            <a:pPr marL="358775" marR="0" lvl="0" indent="-176213"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u="none" strike="noStrike" kern="1200" cap="none" spc="0" normalizeH="0" baseline="0" noProof="0" dirty="0">
                <a:ln>
                  <a:noFill/>
                </a:ln>
                <a:effectLst/>
                <a:uLnTx/>
                <a:uFillTx/>
                <a:latin typeface="+mj-lt"/>
                <a:ea typeface="+mn-ea"/>
                <a:cs typeface="+mn-cs"/>
              </a:rPr>
              <a:t>Consulting, Audit &amp; Integrated Cloud Security Partner</a:t>
            </a:r>
          </a:p>
        </p:txBody>
      </p:sp>
      <p:sp>
        <p:nvSpPr>
          <p:cNvPr id="9" name="Oval 8">
            <a:extLst>
              <a:ext uri="{FF2B5EF4-FFF2-40B4-BE49-F238E27FC236}">
                <a16:creationId xmlns:a16="http://schemas.microsoft.com/office/drawing/2014/main" id="{0DA30EC4-B239-4193-B7D5-221409919D03}"/>
              </a:ext>
            </a:extLst>
          </p:cNvPr>
          <p:cNvSpPr/>
          <p:nvPr/>
        </p:nvSpPr>
        <p:spPr>
          <a:xfrm>
            <a:off x="324000" y="1061427"/>
            <a:ext cx="739371" cy="73937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Oval 56">
            <a:extLst>
              <a:ext uri="{FF2B5EF4-FFF2-40B4-BE49-F238E27FC236}">
                <a16:creationId xmlns:a16="http://schemas.microsoft.com/office/drawing/2014/main" id="{F603B067-02F4-4CBB-8C2D-A8344F44A785}"/>
              </a:ext>
            </a:extLst>
          </p:cNvPr>
          <p:cNvSpPr/>
          <p:nvPr/>
        </p:nvSpPr>
        <p:spPr>
          <a:xfrm>
            <a:off x="324000" y="2024213"/>
            <a:ext cx="739371" cy="73937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Oval 57">
            <a:extLst>
              <a:ext uri="{FF2B5EF4-FFF2-40B4-BE49-F238E27FC236}">
                <a16:creationId xmlns:a16="http://schemas.microsoft.com/office/drawing/2014/main" id="{DDEA824E-E8E6-4786-8358-9D1AB32CD3F7}"/>
              </a:ext>
            </a:extLst>
          </p:cNvPr>
          <p:cNvSpPr/>
          <p:nvPr/>
        </p:nvSpPr>
        <p:spPr>
          <a:xfrm>
            <a:off x="324000" y="2963033"/>
            <a:ext cx="739371" cy="73937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Oval 58">
            <a:extLst>
              <a:ext uri="{FF2B5EF4-FFF2-40B4-BE49-F238E27FC236}">
                <a16:creationId xmlns:a16="http://schemas.microsoft.com/office/drawing/2014/main" id="{56A94D98-19CA-43F9-817A-101388C79395}"/>
              </a:ext>
            </a:extLst>
          </p:cNvPr>
          <p:cNvSpPr/>
          <p:nvPr/>
        </p:nvSpPr>
        <p:spPr>
          <a:xfrm>
            <a:off x="324000" y="3908982"/>
            <a:ext cx="739371" cy="739371"/>
          </a:xfrm>
          <a:prstGeom prst="ellipse">
            <a:avLst/>
          </a:prstGeom>
          <a:solidFill>
            <a:schemeClr val="accent1">
              <a:lumMod val="20000"/>
              <a:lumOff val="80000"/>
            </a:schemeClr>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9" name="Group 28"/>
          <p:cNvGrpSpPr>
            <a:grpSpLocks noChangeAspect="1"/>
          </p:cNvGrpSpPr>
          <p:nvPr/>
        </p:nvGrpSpPr>
        <p:grpSpPr bwMode="auto">
          <a:xfrm>
            <a:off x="511364" y="1206440"/>
            <a:ext cx="360000" cy="400850"/>
            <a:chOff x="1314" y="2642"/>
            <a:chExt cx="639" cy="679"/>
          </a:xfrm>
          <a:solidFill>
            <a:schemeClr val="accent1"/>
          </a:solidFill>
        </p:grpSpPr>
        <p:sp>
          <p:nvSpPr>
            <p:cNvPr id="30" name="Freeform 5"/>
            <p:cNvSpPr>
              <a:spLocks/>
            </p:cNvSpPr>
            <p:nvPr/>
          </p:nvSpPr>
          <p:spPr bwMode="auto">
            <a:xfrm>
              <a:off x="1626" y="2772"/>
              <a:ext cx="33" cy="17"/>
            </a:xfrm>
            <a:custGeom>
              <a:avLst/>
              <a:gdLst>
                <a:gd name="T0" fmla="*/ 171 w 171"/>
                <a:gd name="T1" fmla="*/ 82 h 82"/>
                <a:gd name="T2" fmla="*/ 0 w 171"/>
                <a:gd name="T3" fmla="*/ 14 h 82"/>
                <a:gd name="T4" fmla="*/ 171 w 171"/>
                <a:gd name="T5" fmla="*/ 82 h 82"/>
              </a:gdLst>
              <a:ahLst/>
              <a:cxnLst>
                <a:cxn ang="0">
                  <a:pos x="T0" y="T1"/>
                </a:cxn>
                <a:cxn ang="0">
                  <a:pos x="T2" y="T3"/>
                </a:cxn>
                <a:cxn ang="0">
                  <a:pos x="T4" y="T5"/>
                </a:cxn>
              </a:cxnLst>
              <a:rect l="0" t="0" r="r" b="b"/>
              <a:pathLst>
                <a:path w="171" h="82">
                  <a:moveTo>
                    <a:pt x="171" y="82"/>
                  </a:moveTo>
                  <a:cubicBezTo>
                    <a:pt x="166" y="0"/>
                    <a:pt x="82" y="14"/>
                    <a:pt x="0" y="14"/>
                  </a:cubicBezTo>
                  <a:cubicBezTo>
                    <a:pt x="60" y="30"/>
                    <a:pt x="118" y="52"/>
                    <a:pt x="171" y="82"/>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1" name="Freeform 6"/>
            <p:cNvSpPr>
              <a:spLocks/>
            </p:cNvSpPr>
            <p:nvPr/>
          </p:nvSpPr>
          <p:spPr bwMode="auto">
            <a:xfrm>
              <a:off x="1395" y="2748"/>
              <a:ext cx="146" cy="119"/>
            </a:xfrm>
            <a:custGeom>
              <a:avLst/>
              <a:gdLst>
                <a:gd name="T0" fmla="*/ 466 w 742"/>
                <a:gd name="T1" fmla="*/ 0 h 608"/>
                <a:gd name="T2" fmla="*/ 255 w 742"/>
                <a:gd name="T3" fmla="*/ 608 h 608"/>
                <a:gd name="T4" fmla="*/ 742 w 742"/>
                <a:gd name="T5" fmla="*/ 143 h 608"/>
                <a:gd name="T6" fmla="*/ 466 w 742"/>
                <a:gd name="T7" fmla="*/ 0 h 608"/>
              </a:gdLst>
              <a:ahLst/>
              <a:cxnLst>
                <a:cxn ang="0">
                  <a:pos x="T0" y="T1"/>
                </a:cxn>
                <a:cxn ang="0">
                  <a:pos x="T2" y="T3"/>
                </a:cxn>
                <a:cxn ang="0">
                  <a:pos x="T4" y="T5"/>
                </a:cxn>
                <a:cxn ang="0">
                  <a:pos x="T6" y="T7"/>
                </a:cxn>
              </a:cxnLst>
              <a:rect l="0" t="0" r="r" b="b"/>
              <a:pathLst>
                <a:path w="742" h="608">
                  <a:moveTo>
                    <a:pt x="466" y="0"/>
                  </a:moveTo>
                  <a:cubicBezTo>
                    <a:pt x="147" y="0"/>
                    <a:pt x="0" y="404"/>
                    <a:pt x="255" y="608"/>
                  </a:cubicBezTo>
                  <a:cubicBezTo>
                    <a:pt x="342" y="375"/>
                    <a:pt x="515" y="209"/>
                    <a:pt x="742" y="143"/>
                  </a:cubicBezTo>
                  <a:cubicBezTo>
                    <a:pt x="680" y="57"/>
                    <a:pt x="579" y="0"/>
                    <a:pt x="466" y="0"/>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2" name="Freeform 7"/>
            <p:cNvSpPr>
              <a:spLocks/>
            </p:cNvSpPr>
            <p:nvPr/>
          </p:nvSpPr>
          <p:spPr bwMode="auto">
            <a:xfrm>
              <a:off x="1314" y="2642"/>
              <a:ext cx="317" cy="318"/>
            </a:xfrm>
            <a:custGeom>
              <a:avLst/>
              <a:gdLst>
                <a:gd name="T0" fmla="*/ 220 w 1615"/>
                <a:gd name="T1" fmla="*/ 1082 h 1615"/>
                <a:gd name="T2" fmla="*/ 270 w 1615"/>
                <a:gd name="T3" fmla="*/ 1202 h 1615"/>
                <a:gd name="T4" fmla="*/ 165 w 1615"/>
                <a:gd name="T5" fmla="*/ 1307 h 1615"/>
                <a:gd name="T6" fmla="*/ 165 w 1615"/>
                <a:gd name="T7" fmla="*/ 1409 h 1615"/>
                <a:gd name="T8" fmla="*/ 350 w 1615"/>
                <a:gd name="T9" fmla="*/ 1594 h 1615"/>
                <a:gd name="T10" fmla="*/ 401 w 1615"/>
                <a:gd name="T11" fmla="*/ 1615 h 1615"/>
                <a:gd name="T12" fmla="*/ 452 w 1615"/>
                <a:gd name="T13" fmla="*/ 1594 h 1615"/>
                <a:gd name="T14" fmla="*/ 557 w 1615"/>
                <a:gd name="T15" fmla="*/ 1489 h 1615"/>
                <a:gd name="T16" fmla="*/ 606 w 1615"/>
                <a:gd name="T17" fmla="*/ 1510 h 1615"/>
                <a:gd name="T18" fmla="*/ 606 w 1615"/>
                <a:gd name="T19" fmla="*/ 1506 h 1615"/>
                <a:gd name="T20" fmla="*/ 634 w 1615"/>
                <a:gd name="T21" fmla="*/ 1263 h 1615"/>
                <a:gd name="T22" fmla="*/ 423 w 1615"/>
                <a:gd name="T23" fmla="*/ 879 h 1615"/>
                <a:gd name="T24" fmla="*/ 880 w 1615"/>
                <a:gd name="T25" fmla="*/ 423 h 1615"/>
                <a:gd name="T26" fmla="*/ 1276 w 1615"/>
                <a:gd name="T27" fmla="*/ 656 h 1615"/>
                <a:gd name="T28" fmla="*/ 1534 w 1615"/>
                <a:gd name="T29" fmla="*/ 664 h 1615"/>
                <a:gd name="T30" fmla="*/ 1489 w 1615"/>
                <a:gd name="T31" fmla="*/ 557 h 1615"/>
                <a:gd name="T32" fmla="*/ 1594 w 1615"/>
                <a:gd name="T33" fmla="*/ 452 h 1615"/>
                <a:gd name="T34" fmla="*/ 1615 w 1615"/>
                <a:gd name="T35" fmla="*/ 401 h 1615"/>
                <a:gd name="T36" fmla="*/ 1594 w 1615"/>
                <a:gd name="T37" fmla="*/ 350 h 1615"/>
                <a:gd name="T38" fmla="*/ 1409 w 1615"/>
                <a:gd name="T39" fmla="*/ 165 h 1615"/>
                <a:gd name="T40" fmla="*/ 1358 w 1615"/>
                <a:gd name="T41" fmla="*/ 144 h 1615"/>
                <a:gd name="T42" fmla="*/ 1307 w 1615"/>
                <a:gd name="T43" fmla="*/ 165 h 1615"/>
                <a:gd name="T44" fmla="*/ 1202 w 1615"/>
                <a:gd name="T45" fmla="*/ 270 h 1615"/>
                <a:gd name="T46" fmla="*/ 1082 w 1615"/>
                <a:gd name="T47" fmla="*/ 220 h 1615"/>
                <a:gd name="T48" fmla="*/ 1082 w 1615"/>
                <a:gd name="T49" fmla="*/ 72 h 1615"/>
                <a:gd name="T50" fmla="*/ 1010 w 1615"/>
                <a:gd name="T51" fmla="*/ 0 h 1615"/>
                <a:gd name="T52" fmla="*/ 749 w 1615"/>
                <a:gd name="T53" fmla="*/ 0 h 1615"/>
                <a:gd name="T54" fmla="*/ 677 w 1615"/>
                <a:gd name="T55" fmla="*/ 72 h 1615"/>
                <a:gd name="T56" fmla="*/ 677 w 1615"/>
                <a:gd name="T57" fmla="*/ 220 h 1615"/>
                <a:gd name="T58" fmla="*/ 557 w 1615"/>
                <a:gd name="T59" fmla="*/ 270 h 1615"/>
                <a:gd name="T60" fmla="*/ 452 w 1615"/>
                <a:gd name="T61" fmla="*/ 165 h 1615"/>
                <a:gd name="T62" fmla="*/ 401 w 1615"/>
                <a:gd name="T63" fmla="*/ 144 h 1615"/>
                <a:gd name="T64" fmla="*/ 350 w 1615"/>
                <a:gd name="T65" fmla="*/ 165 h 1615"/>
                <a:gd name="T66" fmla="*/ 165 w 1615"/>
                <a:gd name="T67" fmla="*/ 350 h 1615"/>
                <a:gd name="T68" fmla="*/ 144 w 1615"/>
                <a:gd name="T69" fmla="*/ 401 h 1615"/>
                <a:gd name="T70" fmla="*/ 165 w 1615"/>
                <a:gd name="T71" fmla="*/ 452 h 1615"/>
                <a:gd name="T72" fmla="*/ 270 w 1615"/>
                <a:gd name="T73" fmla="*/ 557 h 1615"/>
                <a:gd name="T74" fmla="*/ 221 w 1615"/>
                <a:gd name="T75" fmla="*/ 677 h 1615"/>
                <a:gd name="T76" fmla="*/ 72 w 1615"/>
                <a:gd name="T77" fmla="*/ 677 h 1615"/>
                <a:gd name="T78" fmla="*/ 0 w 1615"/>
                <a:gd name="T79" fmla="*/ 749 h 1615"/>
                <a:gd name="T80" fmla="*/ 0 w 1615"/>
                <a:gd name="T81" fmla="*/ 1010 h 1615"/>
                <a:gd name="T82" fmla="*/ 72 w 1615"/>
                <a:gd name="T83" fmla="*/ 1082 h 1615"/>
                <a:gd name="T84" fmla="*/ 220 w 1615"/>
                <a:gd name="T85" fmla="*/ 1082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5" h="1615">
                  <a:moveTo>
                    <a:pt x="220" y="1082"/>
                  </a:moveTo>
                  <a:cubicBezTo>
                    <a:pt x="233" y="1124"/>
                    <a:pt x="250" y="1164"/>
                    <a:pt x="270" y="1202"/>
                  </a:cubicBezTo>
                  <a:cubicBezTo>
                    <a:pt x="165" y="1307"/>
                    <a:pt x="165" y="1307"/>
                    <a:pt x="165" y="1307"/>
                  </a:cubicBezTo>
                  <a:cubicBezTo>
                    <a:pt x="137" y="1335"/>
                    <a:pt x="137" y="1381"/>
                    <a:pt x="165" y="1409"/>
                  </a:cubicBezTo>
                  <a:cubicBezTo>
                    <a:pt x="350" y="1594"/>
                    <a:pt x="350" y="1594"/>
                    <a:pt x="350" y="1594"/>
                  </a:cubicBezTo>
                  <a:cubicBezTo>
                    <a:pt x="364" y="1607"/>
                    <a:pt x="382" y="1615"/>
                    <a:pt x="401" y="1615"/>
                  </a:cubicBezTo>
                  <a:cubicBezTo>
                    <a:pt x="420" y="1615"/>
                    <a:pt x="439" y="1607"/>
                    <a:pt x="452" y="1594"/>
                  </a:cubicBezTo>
                  <a:cubicBezTo>
                    <a:pt x="557" y="1489"/>
                    <a:pt x="557" y="1489"/>
                    <a:pt x="557" y="1489"/>
                  </a:cubicBezTo>
                  <a:cubicBezTo>
                    <a:pt x="573" y="1497"/>
                    <a:pt x="590" y="1502"/>
                    <a:pt x="606" y="1510"/>
                  </a:cubicBezTo>
                  <a:cubicBezTo>
                    <a:pt x="606" y="1508"/>
                    <a:pt x="606" y="1507"/>
                    <a:pt x="606" y="1506"/>
                  </a:cubicBezTo>
                  <a:cubicBezTo>
                    <a:pt x="606" y="1420"/>
                    <a:pt x="616" y="1339"/>
                    <a:pt x="634" y="1263"/>
                  </a:cubicBezTo>
                  <a:cubicBezTo>
                    <a:pt x="507" y="1182"/>
                    <a:pt x="423" y="1041"/>
                    <a:pt x="423" y="879"/>
                  </a:cubicBezTo>
                  <a:cubicBezTo>
                    <a:pt x="423" y="628"/>
                    <a:pt x="628" y="423"/>
                    <a:pt x="880" y="423"/>
                  </a:cubicBezTo>
                  <a:cubicBezTo>
                    <a:pt x="1050" y="423"/>
                    <a:pt x="1197" y="518"/>
                    <a:pt x="1276" y="656"/>
                  </a:cubicBezTo>
                  <a:cubicBezTo>
                    <a:pt x="1360" y="646"/>
                    <a:pt x="1439" y="646"/>
                    <a:pt x="1534" y="664"/>
                  </a:cubicBezTo>
                  <a:cubicBezTo>
                    <a:pt x="1521" y="627"/>
                    <a:pt x="1507" y="591"/>
                    <a:pt x="1489" y="557"/>
                  </a:cubicBezTo>
                  <a:cubicBezTo>
                    <a:pt x="1594" y="452"/>
                    <a:pt x="1594" y="452"/>
                    <a:pt x="1594" y="452"/>
                  </a:cubicBezTo>
                  <a:cubicBezTo>
                    <a:pt x="1608" y="438"/>
                    <a:pt x="1615" y="420"/>
                    <a:pt x="1615" y="401"/>
                  </a:cubicBezTo>
                  <a:cubicBezTo>
                    <a:pt x="1615" y="382"/>
                    <a:pt x="1608" y="363"/>
                    <a:pt x="1594" y="350"/>
                  </a:cubicBezTo>
                  <a:cubicBezTo>
                    <a:pt x="1409" y="165"/>
                    <a:pt x="1409" y="165"/>
                    <a:pt x="1409" y="165"/>
                  </a:cubicBezTo>
                  <a:cubicBezTo>
                    <a:pt x="1395" y="151"/>
                    <a:pt x="1377" y="144"/>
                    <a:pt x="1358" y="144"/>
                  </a:cubicBezTo>
                  <a:cubicBezTo>
                    <a:pt x="1340" y="144"/>
                    <a:pt x="1321" y="151"/>
                    <a:pt x="1307" y="165"/>
                  </a:cubicBezTo>
                  <a:cubicBezTo>
                    <a:pt x="1202" y="270"/>
                    <a:pt x="1202" y="270"/>
                    <a:pt x="1202" y="270"/>
                  </a:cubicBezTo>
                  <a:cubicBezTo>
                    <a:pt x="1164" y="250"/>
                    <a:pt x="1124" y="233"/>
                    <a:pt x="1082" y="220"/>
                  </a:cubicBezTo>
                  <a:cubicBezTo>
                    <a:pt x="1082" y="72"/>
                    <a:pt x="1082" y="72"/>
                    <a:pt x="1082" y="72"/>
                  </a:cubicBezTo>
                  <a:cubicBezTo>
                    <a:pt x="1082" y="32"/>
                    <a:pt x="1050" y="0"/>
                    <a:pt x="1010" y="0"/>
                  </a:cubicBezTo>
                  <a:cubicBezTo>
                    <a:pt x="749" y="0"/>
                    <a:pt x="749" y="0"/>
                    <a:pt x="749" y="0"/>
                  </a:cubicBezTo>
                  <a:cubicBezTo>
                    <a:pt x="709" y="0"/>
                    <a:pt x="677" y="32"/>
                    <a:pt x="677" y="72"/>
                  </a:cubicBezTo>
                  <a:cubicBezTo>
                    <a:pt x="677" y="220"/>
                    <a:pt x="677" y="220"/>
                    <a:pt x="677" y="220"/>
                  </a:cubicBezTo>
                  <a:cubicBezTo>
                    <a:pt x="635" y="233"/>
                    <a:pt x="595" y="250"/>
                    <a:pt x="557" y="270"/>
                  </a:cubicBezTo>
                  <a:cubicBezTo>
                    <a:pt x="452" y="165"/>
                    <a:pt x="452" y="165"/>
                    <a:pt x="452" y="165"/>
                  </a:cubicBezTo>
                  <a:cubicBezTo>
                    <a:pt x="438" y="151"/>
                    <a:pt x="420" y="144"/>
                    <a:pt x="401" y="144"/>
                  </a:cubicBezTo>
                  <a:cubicBezTo>
                    <a:pt x="383" y="144"/>
                    <a:pt x="364" y="151"/>
                    <a:pt x="350" y="165"/>
                  </a:cubicBezTo>
                  <a:cubicBezTo>
                    <a:pt x="165" y="350"/>
                    <a:pt x="165" y="350"/>
                    <a:pt x="165" y="350"/>
                  </a:cubicBezTo>
                  <a:cubicBezTo>
                    <a:pt x="152" y="363"/>
                    <a:pt x="144" y="382"/>
                    <a:pt x="144" y="401"/>
                  </a:cubicBezTo>
                  <a:cubicBezTo>
                    <a:pt x="144" y="420"/>
                    <a:pt x="152" y="438"/>
                    <a:pt x="165" y="452"/>
                  </a:cubicBezTo>
                  <a:cubicBezTo>
                    <a:pt x="270" y="557"/>
                    <a:pt x="270" y="557"/>
                    <a:pt x="270" y="557"/>
                  </a:cubicBezTo>
                  <a:cubicBezTo>
                    <a:pt x="250" y="595"/>
                    <a:pt x="233" y="635"/>
                    <a:pt x="221" y="677"/>
                  </a:cubicBezTo>
                  <a:cubicBezTo>
                    <a:pt x="72" y="677"/>
                    <a:pt x="72" y="677"/>
                    <a:pt x="72" y="677"/>
                  </a:cubicBezTo>
                  <a:cubicBezTo>
                    <a:pt x="32" y="677"/>
                    <a:pt x="0" y="709"/>
                    <a:pt x="0" y="749"/>
                  </a:cubicBezTo>
                  <a:cubicBezTo>
                    <a:pt x="0" y="1010"/>
                    <a:pt x="0" y="1010"/>
                    <a:pt x="0" y="1010"/>
                  </a:cubicBezTo>
                  <a:cubicBezTo>
                    <a:pt x="0" y="1050"/>
                    <a:pt x="32" y="1082"/>
                    <a:pt x="72" y="1082"/>
                  </a:cubicBezTo>
                  <a:lnTo>
                    <a:pt x="220" y="1082"/>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3" name="Freeform 8"/>
            <p:cNvSpPr>
              <a:spLocks/>
            </p:cNvSpPr>
            <p:nvPr/>
          </p:nvSpPr>
          <p:spPr bwMode="auto">
            <a:xfrm>
              <a:off x="1697" y="2993"/>
              <a:ext cx="143" cy="137"/>
            </a:xfrm>
            <a:custGeom>
              <a:avLst/>
              <a:gdLst>
                <a:gd name="T0" fmla="*/ 533 w 728"/>
                <a:gd name="T1" fmla="*/ 698 h 698"/>
                <a:gd name="T2" fmla="*/ 728 w 728"/>
                <a:gd name="T3" fmla="*/ 372 h 698"/>
                <a:gd name="T4" fmla="*/ 356 w 728"/>
                <a:gd name="T5" fmla="*/ 0 h 698"/>
                <a:gd name="T6" fmla="*/ 159 w 728"/>
                <a:gd name="T7" fmla="*/ 57 h 698"/>
                <a:gd name="T8" fmla="*/ 0 w 728"/>
                <a:gd name="T9" fmla="*/ 437 h 698"/>
                <a:gd name="T10" fmla="*/ 533 w 728"/>
                <a:gd name="T11" fmla="*/ 698 h 698"/>
              </a:gdLst>
              <a:ahLst/>
              <a:cxnLst>
                <a:cxn ang="0">
                  <a:pos x="T0" y="T1"/>
                </a:cxn>
                <a:cxn ang="0">
                  <a:pos x="T2" y="T3"/>
                </a:cxn>
                <a:cxn ang="0">
                  <a:pos x="T4" y="T5"/>
                </a:cxn>
                <a:cxn ang="0">
                  <a:pos x="T6" y="T7"/>
                </a:cxn>
                <a:cxn ang="0">
                  <a:pos x="T8" y="T9"/>
                </a:cxn>
                <a:cxn ang="0">
                  <a:pos x="T10" y="T11"/>
                </a:cxn>
              </a:cxnLst>
              <a:rect l="0" t="0" r="r" b="b"/>
              <a:pathLst>
                <a:path w="728" h="698">
                  <a:moveTo>
                    <a:pt x="533" y="698"/>
                  </a:moveTo>
                  <a:cubicBezTo>
                    <a:pt x="649" y="634"/>
                    <a:pt x="728" y="513"/>
                    <a:pt x="728" y="372"/>
                  </a:cubicBezTo>
                  <a:cubicBezTo>
                    <a:pt x="728" y="167"/>
                    <a:pt x="561" y="0"/>
                    <a:pt x="356" y="0"/>
                  </a:cubicBezTo>
                  <a:cubicBezTo>
                    <a:pt x="283" y="0"/>
                    <a:pt x="216" y="21"/>
                    <a:pt x="159" y="57"/>
                  </a:cubicBezTo>
                  <a:cubicBezTo>
                    <a:pt x="125" y="193"/>
                    <a:pt x="71" y="324"/>
                    <a:pt x="0" y="437"/>
                  </a:cubicBezTo>
                  <a:cubicBezTo>
                    <a:pt x="200" y="475"/>
                    <a:pt x="384" y="566"/>
                    <a:pt x="533" y="698"/>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4" name="Freeform 9"/>
            <p:cNvSpPr>
              <a:spLocks/>
            </p:cNvSpPr>
            <p:nvPr/>
          </p:nvSpPr>
          <p:spPr bwMode="auto">
            <a:xfrm>
              <a:off x="1729" y="2879"/>
              <a:ext cx="224" cy="343"/>
            </a:xfrm>
            <a:custGeom>
              <a:avLst/>
              <a:gdLst>
                <a:gd name="T0" fmla="*/ 1139 w 1139"/>
                <a:gd name="T1" fmla="*/ 808 h 1743"/>
                <a:gd name="T2" fmla="*/ 1061 w 1139"/>
                <a:gd name="T3" fmla="*/ 730 h 1743"/>
                <a:gd name="T4" fmla="*/ 901 w 1139"/>
                <a:gd name="T5" fmla="*/ 730 h 1743"/>
                <a:gd name="T6" fmla="*/ 847 w 1139"/>
                <a:gd name="T7" fmla="*/ 601 h 1743"/>
                <a:gd name="T8" fmla="*/ 960 w 1139"/>
                <a:gd name="T9" fmla="*/ 488 h 1743"/>
                <a:gd name="T10" fmla="*/ 983 w 1139"/>
                <a:gd name="T11" fmla="*/ 433 h 1743"/>
                <a:gd name="T12" fmla="*/ 960 w 1139"/>
                <a:gd name="T13" fmla="*/ 378 h 1743"/>
                <a:gd name="T14" fmla="*/ 761 w 1139"/>
                <a:gd name="T15" fmla="*/ 178 h 1743"/>
                <a:gd name="T16" fmla="*/ 706 w 1139"/>
                <a:gd name="T17" fmla="*/ 156 h 1743"/>
                <a:gd name="T18" fmla="*/ 651 w 1139"/>
                <a:gd name="T19" fmla="*/ 178 h 1743"/>
                <a:gd name="T20" fmla="*/ 538 w 1139"/>
                <a:gd name="T21" fmla="*/ 292 h 1743"/>
                <a:gd name="T22" fmla="*/ 408 w 1139"/>
                <a:gd name="T23" fmla="*/ 238 h 1743"/>
                <a:gd name="T24" fmla="*/ 408 w 1139"/>
                <a:gd name="T25" fmla="*/ 78 h 1743"/>
                <a:gd name="T26" fmla="*/ 331 w 1139"/>
                <a:gd name="T27" fmla="*/ 0 h 1743"/>
                <a:gd name="T28" fmla="*/ 49 w 1139"/>
                <a:gd name="T29" fmla="*/ 0 h 1743"/>
                <a:gd name="T30" fmla="*/ 0 w 1139"/>
                <a:gd name="T31" fmla="*/ 19 h 1743"/>
                <a:gd name="T32" fmla="*/ 36 w 1139"/>
                <a:gd name="T33" fmla="*/ 300 h 1743"/>
                <a:gd name="T34" fmla="*/ 22 w 1139"/>
                <a:gd name="T35" fmla="*/ 492 h 1743"/>
                <a:gd name="T36" fmla="*/ 190 w 1139"/>
                <a:gd name="T37" fmla="*/ 461 h 1743"/>
                <a:gd name="T38" fmla="*/ 678 w 1139"/>
                <a:gd name="T39" fmla="*/ 949 h 1743"/>
                <a:gd name="T40" fmla="*/ 453 w 1139"/>
                <a:gd name="T41" fmla="*/ 1359 h 1743"/>
                <a:gd name="T42" fmla="*/ 680 w 1139"/>
                <a:gd name="T43" fmla="*/ 1738 h 1743"/>
                <a:gd name="T44" fmla="*/ 706 w 1139"/>
                <a:gd name="T45" fmla="*/ 1743 h 1743"/>
                <a:gd name="T46" fmla="*/ 761 w 1139"/>
                <a:gd name="T47" fmla="*/ 1720 h 1743"/>
                <a:gd name="T48" fmla="*/ 961 w 1139"/>
                <a:gd name="T49" fmla="*/ 1521 h 1743"/>
                <a:gd name="T50" fmla="*/ 983 w 1139"/>
                <a:gd name="T51" fmla="*/ 1466 h 1743"/>
                <a:gd name="T52" fmla="*/ 961 w 1139"/>
                <a:gd name="T53" fmla="*/ 1411 h 1743"/>
                <a:gd name="T54" fmla="*/ 847 w 1139"/>
                <a:gd name="T55" fmla="*/ 1297 h 1743"/>
                <a:gd name="T56" fmla="*/ 901 w 1139"/>
                <a:gd name="T57" fmla="*/ 1168 h 1743"/>
                <a:gd name="T58" fmla="*/ 1061 w 1139"/>
                <a:gd name="T59" fmla="*/ 1168 h 1743"/>
                <a:gd name="T60" fmla="*/ 1116 w 1139"/>
                <a:gd name="T61" fmla="*/ 1145 h 1743"/>
                <a:gd name="T62" fmla="*/ 1139 w 1139"/>
                <a:gd name="T63" fmla="*/ 1090 h 1743"/>
                <a:gd name="T64" fmla="*/ 1139 w 1139"/>
                <a:gd name="T65" fmla="*/ 808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9" h="1743">
                  <a:moveTo>
                    <a:pt x="1139" y="808"/>
                  </a:moveTo>
                  <a:cubicBezTo>
                    <a:pt x="1139" y="765"/>
                    <a:pt x="1104" y="730"/>
                    <a:pt x="1061" y="730"/>
                  </a:cubicBezTo>
                  <a:cubicBezTo>
                    <a:pt x="901" y="730"/>
                    <a:pt x="901" y="730"/>
                    <a:pt x="901" y="730"/>
                  </a:cubicBezTo>
                  <a:cubicBezTo>
                    <a:pt x="887" y="685"/>
                    <a:pt x="869" y="642"/>
                    <a:pt x="847" y="601"/>
                  </a:cubicBezTo>
                  <a:cubicBezTo>
                    <a:pt x="960" y="488"/>
                    <a:pt x="960" y="488"/>
                    <a:pt x="960" y="488"/>
                  </a:cubicBezTo>
                  <a:cubicBezTo>
                    <a:pt x="975" y="473"/>
                    <a:pt x="983" y="454"/>
                    <a:pt x="983" y="433"/>
                  </a:cubicBezTo>
                  <a:cubicBezTo>
                    <a:pt x="983" y="412"/>
                    <a:pt x="975" y="392"/>
                    <a:pt x="960" y="378"/>
                  </a:cubicBezTo>
                  <a:cubicBezTo>
                    <a:pt x="761" y="178"/>
                    <a:pt x="761" y="178"/>
                    <a:pt x="761" y="178"/>
                  </a:cubicBezTo>
                  <a:cubicBezTo>
                    <a:pt x="746" y="163"/>
                    <a:pt x="726" y="156"/>
                    <a:pt x="706" y="156"/>
                  </a:cubicBezTo>
                  <a:cubicBezTo>
                    <a:pt x="686" y="156"/>
                    <a:pt x="666" y="163"/>
                    <a:pt x="651" y="178"/>
                  </a:cubicBezTo>
                  <a:cubicBezTo>
                    <a:pt x="538" y="292"/>
                    <a:pt x="538" y="292"/>
                    <a:pt x="538" y="292"/>
                  </a:cubicBezTo>
                  <a:cubicBezTo>
                    <a:pt x="497" y="270"/>
                    <a:pt x="454" y="252"/>
                    <a:pt x="408" y="238"/>
                  </a:cubicBezTo>
                  <a:cubicBezTo>
                    <a:pt x="408" y="78"/>
                    <a:pt x="408" y="78"/>
                    <a:pt x="408" y="78"/>
                  </a:cubicBezTo>
                  <a:cubicBezTo>
                    <a:pt x="408" y="35"/>
                    <a:pt x="374" y="0"/>
                    <a:pt x="331" y="0"/>
                  </a:cubicBezTo>
                  <a:cubicBezTo>
                    <a:pt x="49" y="0"/>
                    <a:pt x="49" y="0"/>
                    <a:pt x="49" y="0"/>
                  </a:cubicBezTo>
                  <a:cubicBezTo>
                    <a:pt x="30" y="0"/>
                    <a:pt x="13" y="8"/>
                    <a:pt x="0" y="19"/>
                  </a:cubicBezTo>
                  <a:cubicBezTo>
                    <a:pt x="23" y="106"/>
                    <a:pt x="36" y="200"/>
                    <a:pt x="36" y="300"/>
                  </a:cubicBezTo>
                  <a:cubicBezTo>
                    <a:pt x="36" y="363"/>
                    <a:pt x="31" y="428"/>
                    <a:pt x="22" y="492"/>
                  </a:cubicBezTo>
                  <a:cubicBezTo>
                    <a:pt x="75" y="473"/>
                    <a:pt x="130" y="461"/>
                    <a:pt x="190" y="461"/>
                  </a:cubicBezTo>
                  <a:cubicBezTo>
                    <a:pt x="459" y="461"/>
                    <a:pt x="678" y="680"/>
                    <a:pt x="678" y="949"/>
                  </a:cubicBezTo>
                  <a:cubicBezTo>
                    <a:pt x="678" y="1121"/>
                    <a:pt x="588" y="1272"/>
                    <a:pt x="453" y="1359"/>
                  </a:cubicBezTo>
                  <a:cubicBezTo>
                    <a:pt x="551" y="1467"/>
                    <a:pt x="629" y="1595"/>
                    <a:pt x="680" y="1738"/>
                  </a:cubicBezTo>
                  <a:cubicBezTo>
                    <a:pt x="689" y="1741"/>
                    <a:pt x="697" y="1743"/>
                    <a:pt x="706" y="1743"/>
                  </a:cubicBezTo>
                  <a:cubicBezTo>
                    <a:pt x="726" y="1743"/>
                    <a:pt x="746" y="1735"/>
                    <a:pt x="761" y="1720"/>
                  </a:cubicBezTo>
                  <a:cubicBezTo>
                    <a:pt x="961" y="1521"/>
                    <a:pt x="961" y="1521"/>
                    <a:pt x="961" y="1521"/>
                  </a:cubicBezTo>
                  <a:cubicBezTo>
                    <a:pt x="975" y="1506"/>
                    <a:pt x="983" y="1486"/>
                    <a:pt x="983" y="1466"/>
                  </a:cubicBezTo>
                  <a:cubicBezTo>
                    <a:pt x="983" y="1445"/>
                    <a:pt x="975" y="1425"/>
                    <a:pt x="961" y="1411"/>
                  </a:cubicBezTo>
                  <a:cubicBezTo>
                    <a:pt x="847" y="1297"/>
                    <a:pt x="847" y="1297"/>
                    <a:pt x="847" y="1297"/>
                  </a:cubicBezTo>
                  <a:cubicBezTo>
                    <a:pt x="869" y="1256"/>
                    <a:pt x="887" y="1213"/>
                    <a:pt x="901" y="1168"/>
                  </a:cubicBezTo>
                  <a:cubicBezTo>
                    <a:pt x="1061" y="1168"/>
                    <a:pt x="1061" y="1168"/>
                    <a:pt x="1061" y="1168"/>
                  </a:cubicBezTo>
                  <a:cubicBezTo>
                    <a:pt x="1081" y="1168"/>
                    <a:pt x="1101" y="1160"/>
                    <a:pt x="1116" y="1145"/>
                  </a:cubicBezTo>
                  <a:cubicBezTo>
                    <a:pt x="1130" y="1131"/>
                    <a:pt x="1139" y="1111"/>
                    <a:pt x="1139" y="1090"/>
                  </a:cubicBezTo>
                  <a:lnTo>
                    <a:pt x="1139" y="808"/>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5" name="Freeform 10"/>
            <p:cNvSpPr>
              <a:spLocks/>
            </p:cNvSpPr>
            <p:nvPr/>
          </p:nvSpPr>
          <p:spPr bwMode="auto">
            <a:xfrm>
              <a:off x="1321" y="3110"/>
              <a:ext cx="528" cy="211"/>
            </a:xfrm>
            <a:custGeom>
              <a:avLst/>
              <a:gdLst>
                <a:gd name="T0" fmla="*/ 2603 w 2690"/>
                <a:gd name="T1" fmla="*/ 633 h 1075"/>
                <a:gd name="T2" fmla="*/ 1794 w 2690"/>
                <a:gd name="T3" fmla="*/ 0 h 1075"/>
                <a:gd name="T4" fmla="*/ 1345 w 2690"/>
                <a:gd name="T5" fmla="*/ 213 h 1075"/>
                <a:gd name="T6" fmla="*/ 895 w 2690"/>
                <a:gd name="T7" fmla="*/ 0 h 1075"/>
                <a:gd name="T8" fmla="*/ 86 w 2690"/>
                <a:gd name="T9" fmla="*/ 633 h 1075"/>
                <a:gd name="T10" fmla="*/ 19 w 2690"/>
                <a:gd name="T11" fmla="*/ 830 h 1075"/>
                <a:gd name="T12" fmla="*/ 44 w 2690"/>
                <a:gd name="T13" fmla="*/ 998 h 1075"/>
                <a:gd name="T14" fmla="*/ 195 w 2690"/>
                <a:gd name="T15" fmla="*/ 1075 h 1075"/>
                <a:gd name="T16" fmla="*/ 2495 w 2690"/>
                <a:gd name="T17" fmla="*/ 1075 h 1075"/>
                <a:gd name="T18" fmla="*/ 2646 w 2690"/>
                <a:gd name="T19" fmla="*/ 998 h 1075"/>
                <a:gd name="T20" fmla="*/ 2670 w 2690"/>
                <a:gd name="T21" fmla="*/ 830 h 1075"/>
                <a:gd name="T22" fmla="*/ 2603 w 2690"/>
                <a:gd name="T23" fmla="*/ 63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0" h="1075">
                  <a:moveTo>
                    <a:pt x="2603" y="633"/>
                  </a:moveTo>
                  <a:cubicBezTo>
                    <a:pt x="2483" y="278"/>
                    <a:pt x="2163" y="33"/>
                    <a:pt x="1794" y="0"/>
                  </a:cubicBezTo>
                  <a:cubicBezTo>
                    <a:pt x="1671" y="130"/>
                    <a:pt x="1518" y="213"/>
                    <a:pt x="1345" y="213"/>
                  </a:cubicBezTo>
                  <a:cubicBezTo>
                    <a:pt x="1172" y="213"/>
                    <a:pt x="1019" y="130"/>
                    <a:pt x="895" y="0"/>
                  </a:cubicBezTo>
                  <a:cubicBezTo>
                    <a:pt x="526" y="33"/>
                    <a:pt x="207" y="278"/>
                    <a:pt x="86" y="633"/>
                  </a:cubicBezTo>
                  <a:cubicBezTo>
                    <a:pt x="19" y="830"/>
                    <a:pt x="19" y="830"/>
                    <a:pt x="19" y="830"/>
                  </a:cubicBezTo>
                  <a:cubicBezTo>
                    <a:pt x="0" y="887"/>
                    <a:pt x="9" y="949"/>
                    <a:pt x="44" y="998"/>
                  </a:cubicBezTo>
                  <a:cubicBezTo>
                    <a:pt x="79" y="1046"/>
                    <a:pt x="135" y="1075"/>
                    <a:pt x="195" y="1075"/>
                  </a:cubicBezTo>
                  <a:cubicBezTo>
                    <a:pt x="2495" y="1075"/>
                    <a:pt x="2495" y="1075"/>
                    <a:pt x="2495" y="1075"/>
                  </a:cubicBezTo>
                  <a:cubicBezTo>
                    <a:pt x="2555" y="1075"/>
                    <a:pt x="2611" y="1046"/>
                    <a:pt x="2646" y="998"/>
                  </a:cubicBezTo>
                  <a:cubicBezTo>
                    <a:pt x="2680" y="949"/>
                    <a:pt x="2690" y="887"/>
                    <a:pt x="2670" y="830"/>
                  </a:cubicBezTo>
                  <a:lnTo>
                    <a:pt x="2603" y="633"/>
                  </a:ln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6" name="Freeform 11"/>
            <p:cNvSpPr>
              <a:spLocks/>
            </p:cNvSpPr>
            <p:nvPr/>
          </p:nvSpPr>
          <p:spPr bwMode="auto">
            <a:xfrm>
              <a:off x="1467" y="2758"/>
              <a:ext cx="236" cy="360"/>
            </a:xfrm>
            <a:custGeom>
              <a:avLst/>
              <a:gdLst>
                <a:gd name="T0" fmla="*/ 0 w 1200"/>
                <a:gd name="T1" fmla="*/ 917 h 1832"/>
                <a:gd name="T2" fmla="*/ 600 w 1200"/>
                <a:gd name="T3" fmla="*/ 1832 h 1832"/>
                <a:gd name="T4" fmla="*/ 1200 w 1200"/>
                <a:gd name="T5" fmla="*/ 917 h 1832"/>
                <a:gd name="T6" fmla="*/ 0 w 1200"/>
                <a:gd name="T7" fmla="*/ 917 h 1832"/>
              </a:gdLst>
              <a:ahLst/>
              <a:cxnLst>
                <a:cxn ang="0">
                  <a:pos x="T0" y="T1"/>
                </a:cxn>
                <a:cxn ang="0">
                  <a:pos x="T2" y="T3"/>
                </a:cxn>
                <a:cxn ang="0">
                  <a:pos x="T4" y="T5"/>
                </a:cxn>
                <a:cxn ang="0">
                  <a:pos x="T6" y="T7"/>
                </a:cxn>
              </a:cxnLst>
              <a:rect l="0" t="0" r="r" b="b"/>
              <a:pathLst>
                <a:path w="1200" h="1832">
                  <a:moveTo>
                    <a:pt x="0" y="917"/>
                  </a:moveTo>
                  <a:cubicBezTo>
                    <a:pt x="0" y="1358"/>
                    <a:pt x="269" y="1832"/>
                    <a:pt x="600" y="1832"/>
                  </a:cubicBezTo>
                  <a:cubicBezTo>
                    <a:pt x="931" y="1832"/>
                    <a:pt x="1200" y="1358"/>
                    <a:pt x="1200" y="917"/>
                  </a:cubicBezTo>
                  <a:cubicBezTo>
                    <a:pt x="1200" y="2"/>
                    <a:pt x="0" y="0"/>
                    <a:pt x="0" y="917"/>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37" name="Group 4"/>
          <p:cNvGrpSpPr>
            <a:grpSpLocks noChangeAspect="1"/>
          </p:cNvGrpSpPr>
          <p:nvPr/>
        </p:nvGrpSpPr>
        <p:grpSpPr bwMode="auto">
          <a:xfrm>
            <a:off x="473369" y="2271330"/>
            <a:ext cx="435991" cy="301131"/>
            <a:chOff x="3844" y="1944"/>
            <a:chExt cx="619" cy="408"/>
          </a:xfrm>
          <a:solidFill>
            <a:schemeClr val="accent1"/>
          </a:solidFill>
        </p:grpSpPr>
        <p:sp>
          <p:nvSpPr>
            <p:cNvPr id="38" name="Freeform 6"/>
            <p:cNvSpPr>
              <a:spLocks noEditPoints="1"/>
            </p:cNvSpPr>
            <p:nvPr/>
          </p:nvSpPr>
          <p:spPr bwMode="auto">
            <a:xfrm>
              <a:off x="3844" y="1944"/>
              <a:ext cx="426" cy="246"/>
            </a:xfrm>
            <a:custGeom>
              <a:avLst/>
              <a:gdLst>
                <a:gd name="T0" fmla="*/ 503 w 2555"/>
                <a:gd name="T1" fmla="*/ 1303 h 1474"/>
                <a:gd name="T2" fmla="*/ 477 w 2555"/>
                <a:gd name="T3" fmla="*/ 0 h 1474"/>
                <a:gd name="T4" fmla="*/ 975 w 2555"/>
                <a:gd name="T5" fmla="*/ 170 h 1474"/>
                <a:gd name="T6" fmla="*/ 1060 w 2555"/>
                <a:gd name="T7" fmla="*/ 203 h 1474"/>
                <a:gd name="T8" fmla="*/ 1169 w 2555"/>
                <a:gd name="T9" fmla="*/ 213 h 1474"/>
                <a:gd name="T10" fmla="*/ 1286 w 2555"/>
                <a:gd name="T11" fmla="*/ 169 h 1474"/>
                <a:gd name="T12" fmla="*/ 1430 w 2555"/>
                <a:gd name="T13" fmla="*/ 131 h 1474"/>
                <a:gd name="T14" fmla="*/ 1579 w 2555"/>
                <a:gd name="T15" fmla="*/ 151 h 1474"/>
                <a:gd name="T16" fmla="*/ 2535 w 2555"/>
                <a:gd name="T17" fmla="*/ 492 h 1474"/>
                <a:gd name="T18" fmla="*/ 2555 w 2555"/>
                <a:gd name="T19" fmla="*/ 544 h 1474"/>
                <a:gd name="T20" fmla="*/ 2550 w 2555"/>
                <a:gd name="T21" fmla="*/ 581 h 1474"/>
                <a:gd name="T22" fmla="*/ 2535 w 2555"/>
                <a:gd name="T23" fmla="*/ 652 h 1474"/>
                <a:gd name="T24" fmla="*/ 2495 w 2555"/>
                <a:gd name="T25" fmla="*/ 735 h 1474"/>
                <a:gd name="T26" fmla="*/ 2424 w 2555"/>
                <a:gd name="T27" fmla="*/ 809 h 1474"/>
                <a:gd name="T28" fmla="*/ 2314 w 2555"/>
                <a:gd name="T29" fmla="*/ 852 h 1474"/>
                <a:gd name="T30" fmla="*/ 2181 w 2555"/>
                <a:gd name="T31" fmla="*/ 843 h 1474"/>
                <a:gd name="T32" fmla="*/ 1801 w 2555"/>
                <a:gd name="T33" fmla="*/ 746 h 1474"/>
                <a:gd name="T34" fmla="*/ 1746 w 2555"/>
                <a:gd name="T35" fmla="*/ 842 h 1474"/>
                <a:gd name="T36" fmla="*/ 1662 w 2555"/>
                <a:gd name="T37" fmla="*/ 942 h 1474"/>
                <a:gd name="T38" fmla="*/ 1544 w 2555"/>
                <a:gd name="T39" fmla="*/ 1029 h 1474"/>
                <a:gd name="T40" fmla="*/ 1396 w 2555"/>
                <a:gd name="T41" fmla="*/ 1082 h 1474"/>
                <a:gd name="T42" fmla="*/ 1226 w 2555"/>
                <a:gd name="T43" fmla="*/ 1088 h 1474"/>
                <a:gd name="T44" fmla="*/ 1029 w 2555"/>
                <a:gd name="T45" fmla="*/ 1045 h 1474"/>
                <a:gd name="T46" fmla="*/ 986 w 2555"/>
                <a:gd name="T47" fmla="*/ 1007 h 1474"/>
                <a:gd name="T48" fmla="*/ 983 w 2555"/>
                <a:gd name="T49" fmla="*/ 950 h 1474"/>
                <a:gd name="T50" fmla="*/ 1021 w 2555"/>
                <a:gd name="T51" fmla="*/ 906 h 1474"/>
                <a:gd name="T52" fmla="*/ 1078 w 2555"/>
                <a:gd name="T53" fmla="*/ 903 h 1474"/>
                <a:gd name="T54" fmla="*/ 1243 w 2555"/>
                <a:gd name="T55" fmla="*/ 939 h 1474"/>
                <a:gd name="T56" fmla="*/ 1388 w 2555"/>
                <a:gd name="T57" fmla="*/ 930 h 1474"/>
                <a:gd name="T58" fmla="*/ 1509 w 2555"/>
                <a:gd name="T59" fmla="*/ 874 h 1474"/>
                <a:gd name="T60" fmla="*/ 1597 w 2555"/>
                <a:gd name="T61" fmla="*/ 791 h 1474"/>
                <a:gd name="T62" fmla="*/ 1654 w 2555"/>
                <a:gd name="T63" fmla="*/ 703 h 1474"/>
                <a:gd name="T64" fmla="*/ 1686 w 2555"/>
                <a:gd name="T65" fmla="*/ 633 h 1474"/>
                <a:gd name="T66" fmla="*/ 1695 w 2555"/>
                <a:gd name="T67" fmla="*/ 604 h 1474"/>
                <a:gd name="T68" fmla="*/ 1732 w 2555"/>
                <a:gd name="T69" fmla="*/ 557 h 1474"/>
                <a:gd name="T70" fmla="*/ 1793 w 2555"/>
                <a:gd name="T71" fmla="*/ 552 h 1474"/>
                <a:gd name="T72" fmla="*/ 2245 w 2555"/>
                <a:gd name="T73" fmla="*/ 701 h 1474"/>
                <a:gd name="T74" fmla="*/ 2321 w 2555"/>
                <a:gd name="T75" fmla="*/ 694 h 1474"/>
                <a:gd name="T76" fmla="*/ 2370 w 2555"/>
                <a:gd name="T77" fmla="*/ 652 h 1474"/>
                <a:gd name="T78" fmla="*/ 2396 w 2555"/>
                <a:gd name="T79" fmla="*/ 591 h 1474"/>
                <a:gd name="T80" fmla="*/ 1460 w 2555"/>
                <a:gd name="T81" fmla="*/ 279 h 1474"/>
                <a:gd name="T82" fmla="*/ 1354 w 2555"/>
                <a:gd name="T83" fmla="*/ 303 h 1474"/>
                <a:gd name="T84" fmla="*/ 1226 w 2555"/>
                <a:gd name="T85" fmla="*/ 355 h 1474"/>
                <a:gd name="T86" fmla="*/ 1096 w 2555"/>
                <a:gd name="T87" fmla="*/ 362 h 1474"/>
                <a:gd name="T88" fmla="*/ 993 w 2555"/>
                <a:gd name="T89" fmla="*/ 336 h 1474"/>
                <a:gd name="T90" fmla="*/ 600 w 2555"/>
                <a:gd name="T91" fmla="*/ 1455 h 1474"/>
                <a:gd name="T92" fmla="*/ 549 w 2555"/>
                <a:gd name="T93" fmla="*/ 1474 h 1474"/>
                <a:gd name="T94" fmla="*/ 51 w 2555"/>
                <a:gd name="T95" fmla="*/ 1307 h 1474"/>
                <a:gd name="T96" fmla="*/ 8 w 2555"/>
                <a:gd name="T97" fmla="*/ 1269 h 1474"/>
                <a:gd name="T98" fmla="*/ 3 w 2555"/>
                <a:gd name="T99" fmla="*/ 1212 h 1474"/>
                <a:gd name="T100" fmla="*/ 423 w 2555"/>
                <a:gd name="T101" fmla="*/ 18 h 1474"/>
                <a:gd name="T102" fmla="*/ 477 w 2555"/>
                <a:gd name="T103"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5" h="1474">
                  <a:moveTo>
                    <a:pt x="520" y="170"/>
                  </a:moveTo>
                  <a:lnTo>
                    <a:pt x="171" y="1189"/>
                  </a:lnTo>
                  <a:lnTo>
                    <a:pt x="503" y="1303"/>
                  </a:lnTo>
                  <a:lnTo>
                    <a:pt x="852" y="284"/>
                  </a:lnTo>
                  <a:lnTo>
                    <a:pt x="520" y="170"/>
                  </a:lnTo>
                  <a:close/>
                  <a:moveTo>
                    <a:pt x="477" y="0"/>
                  </a:moveTo>
                  <a:lnTo>
                    <a:pt x="497" y="3"/>
                  </a:lnTo>
                  <a:lnTo>
                    <a:pt x="969" y="169"/>
                  </a:lnTo>
                  <a:lnTo>
                    <a:pt x="975" y="170"/>
                  </a:lnTo>
                  <a:lnTo>
                    <a:pt x="979" y="172"/>
                  </a:lnTo>
                  <a:lnTo>
                    <a:pt x="984" y="176"/>
                  </a:lnTo>
                  <a:lnTo>
                    <a:pt x="1060" y="203"/>
                  </a:lnTo>
                  <a:lnTo>
                    <a:pt x="1096" y="212"/>
                  </a:lnTo>
                  <a:lnTo>
                    <a:pt x="1132" y="215"/>
                  </a:lnTo>
                  <a:lnTo>
                    <a:pt x="1169" y="213"/>
                  </a:lnTo>
                  <a:lnTo>
                    <a:pt x="1205" y="205"/>
                  </a:lnTo>
                  <a:lnTo>
                    <a:pt x="1240" y="191"/>
                  </a:lnTo>
                  <a:lnTo>
                    <a:pt x="1286" y="169"/>
                  </a:lnTo>
                  <a:lnTo>
                    <a:pt x="1333" y="150"/>
                  </a:lnTo>
                  <a:lnTo>
                    <a:pt x="1381" y="137"/>
                  </a:lnTo>
                  <a:lnTo>
                    <a:pt x="1430" y="131"/>
                  </a:lnTo>
                  <a:lnTo>
                    <a:pt x="1481" y="132"/>
                  </a:lnTo>
                  <a:lnTo>
                    <a:pt x="1531" y="137"/>
                  </a:lnTo>
                  <a:lnTo>
                    <a:pt x="1579" y="151"/>
                  </a:lnTo>
                  <a:lnTo>
                    <a:pt x="2503" y="471"/>
                  </a:lnTo>
                  <a:lnTo>
                    <a:pt x="2521" y="479"/>
                  </a:lnTo>
                  <a:lnTo>
                    <a:pt x="2535" y="492"/>
                  </a:lnTo>
                  <a:lnTo>
                    <a:pt x="2546" y="507"/>
                  </a:lnTo>
                  <a:lnTo>
                    <a:pt x="2553" y="525"/>
                  </a:lnTo>
                  <a:lnTo>
                    <a:pt x="2555" y="544"/>
                  </a:lnTo>
                  <a:lnTo>
                    <a:pt x="2554" y="552"/>
                  </a:lnTo>
                  <a:lnTo>
                    <a:pt x="2553" y="564"/>
                  </a:lnTo>
                  <a:lnTo>
                    <a:pt x="2550" y="581"/>
                  </a:lnTo>
                  <a:lnTo>
                    <a:pt x="2547" y="603"/>
                  </a:lnTo>
                  <a:lnTo>
                    <a:pt x="2541" y="626"/>
                  </a:lnTo>
                  <a:lnTo>
                    <a:pt x="2535" y="652"/>
                  </a:lnTo>
                  <a:lnTo>
                    <a:pt x="2524" y="679"/>
                  </a:lnTo>
                  <a:lnTo>
                    <a:pt x="2512" y="708"/>
                  </a:lnTo>
                  <a:lnTo>
                    <a:pt x="2495" y="735"/>
                  </a:lnTo>
                  <a:lnTo>
                    <a:pt x="2476" y="762"/>
                  </a:lnTo>
                  <a:lnTo>
                    <a:pt x="2452" y="786"/>
                  </a:lnTo>
                  <a:lnTo>
                    <a:pt x="2424" y="809"/>
                  </a:lnTo>
                  <a:lnTo>
                    <a:pt x="2390" y="829"/>
                  </a:lnTo>
                  <a:lnTo>
                    <a:pt x="2353" y="843"/>
                  </a:lnTo>
                  <a:lnTo>
                    <a:pt x="2314" y="852"/>
                  </a:lnTo>
                  <a:lnTo>
                    <a:pt x="2272" y="854"/>
                  </a:lnTo>
                  <a:lnTo>
                    <a:pt x="2227" y="851"/>
                  </a:lnTo>
                  <a:lnTo>
                    <a:pt x="2181" y="843"/>
                  </a:lnTo>
                  <a:lnTo>
                    <a:pt x="2132" y="828"/>
                  </a:lnTo>
                  <a:lnTo>
                    <a:pt x="1813" y="719"/>
                  </a:lnTo>
                  <a:lnTo>
                    <a:pt x="1801" y="746"/>
                  </a:lnTo>
                  <a:lnTo>
                    <a:pt x="1785" y="776"/>
                  </a:lnTo>
                  <a:lnTo>
                    <a:pt x="1767" y="809"/>
                  </a:lnTo>
                  <a:lnTo>
                    <a:pt x="1746" y="842"/>
                  </a:lnTo>
                  <a:lnTo>
                    <a:pt x="1721" y="875"/>
                  </a:lnTo>
                  <a:lnTo>
                    <a:pt x="1694" y="909"/>
                  </a:lnTo>
                  <a:lnTo>
                    <a:pt x="1662" y="942"/>
                  </a:lnTo>
                  <a:lnTo>
                    <a:pt x="1626" y="974"/>
                  </a:lnTo>
                  <a:lnTo>
                    <a:pt x="1587" y="1003"/>
                  </a:lnTo>
                  <a:lnTo>
                    <a:pt x="1544" y="1029"/>
                  </a:lnTo>
                  <a:lnTo>
                    <a:pt x="1496" y="1051"/>
                  </a:lnTo>
                  <a:lnTo>
                    <a:pt x="1446" y="1069"/>
                  </a:lnTo>
                  <a:lnTo>
                    <a:pt x="1396" y="1082"/>
                  </a:lnTo>
                  <a:lnTo>
                    <a:pt x="1342" y="1090"/>
                  </a:lnTo>
                  <a:lnTo>
                    <a:pt x="1286" y="1092"/>
                  </a:lnTo>
                  <a:lnTo>
                    <a:pt x="1226" y="1088"/>
                  </a:lnTo>
                  <a:lnTo>
                    <a:pt x="1163" y="1081"/>
                  </a:lnTo>
                  <a:lnTo>
                    <a:pt x="1096" y="1066"/>
                  </a:lnTo>
                  <a:lnTo>
                    <a:pt x="1029" y="1045"/>
                  </a:lnTo>
                  <a:lnTo>
                    <a:pt x="1011" y="1036"/>
                  </a:lnTo>
                  <a:lnTo>
                    <a:pt x="996" y="1023"/>
                  </a:lnTo>
                  <a:lnTo>
                    <a:pt x="986" y="1007"/>
                  </a:lnTo>
                  <a:lnTo>
                    <a:pt x="979" y="988"/>
                  </a:lnTo>
                  <a:lnTo>
                    <a:pt x="978" y="969"/>
                  </a:lnTo>
                  <a:lnTo>
                    <a:pt x="983" y="950"/>
                  </a:lnTo>
                  <a:lnTo>
                    <a:pt x="992" y="931"/>
                  </a:lnTo>
                  <a:lnTo>
                    <a:pt x="1004" y="916"/>
                  </a:lnTo>
                  <a:lnTo>
                    <a:pt x="1021" y="906"/>
                  </a:lnTo>
                  <a:lnTo>
                    <a:pt x="1039" y="899"/>
                  </a:lnTo>
                  <a:lnTo>
                    <a:pt x="1058" y="898"/>
                  </a:lnTo>
                  <a:lnTo>
                    <a:pt x="1078" y="903"/>
                  </a:lnTo>
                  <a:lnTo>
                    <a:pt x="1134" y="919"/>
                  </a:lnTo>
                  <a:lnTo>
                    <a:pt x="1190" y="932"/>
                  </a:lnTo>
                  <a:lnTo>
                    <a:pt x="1243" y="939"/>
                  </a:lnTo>
                  <a:lnTo>
                    <a:pt x="1293" y="941"/>
                  </a:lnTo>
                  <a:lnTo>
                    <a:pt x="1342" y="937"/>
                  </a:lnTo>
                  <a:lnTo>
                    <a:pt x="1388" y="930"/>
                  </a:lnTo>
                  <a:lnTo>
                    <a:pt x="1430" y="916"/>
                  </a:lnTo>
                  <a:lnTo>
                    <a:pt x="1472" y="897"/>
                  </a:lnTo>
                  <a:lnTo>
                    <a:pt x="1509" y="874"/>
                  </a:lnTo>
                  <a:lnTo>
                    <a:pt x="1542" y="848"/>
                  </a:lnTo>
                  <a:lnTo>
                    <a:pt x="1571" y="820"/>
                  </a:lnTo>
                  <a:lnTo>
                    <a:pt x="1597" y="791"/>
                  </a:lnTo>
                  <a:lnTo>
                    <a:pt x="1618" y="762"/>
                  </a:lnTo>
                  <a:lnTo>
                    <a:pt x="1638" y="732"/>
                  </a:lnTo>
                  <a:lnTo>
                    <a:pt x="1654" y="703"/>
                  </a:lnTo>
                  <a:lnTo>
                    <a:pt x="1667" y="677"/>
                  </a:lnTo>
                  <a:lnTo>
                    <a:pt x="1678" y="653"/>
                  </a:lnTo>
                  <a:lnTo>
                    <a:pt x="1686" y="633"/>
                  </a:lnTo>
                  <a:lnTo>
                    <a:pt x="1692" y="619"/>
                  </a:lnTo>
                  <a:lnTo>
                    <a:pt x="1694" y="608"/>
                  </a:lnTo>
                  <a:lnTo>
                    <a:pt x="1695" y="604"/>
                  </a:lnTo>
                  <a:lnTo>
                    <a:pt x="1704" y="585"/>
                  </a:lnTo>
                  <a:lnTo>
                    <a:pt x="1716" y="569"/>
                  </a:lnTo>
                  <a:lnTo>
                    <a:pt x="1732" y="557"/>
                  </a:lnTo>
                  <a:lnTo>
                    <a:pt x="1752" y="550"/>
                  </a:lnTo>
                  <a:lnTo>
                    <a:pt x="1773" y="548"/>
                  </a:lnTo>
                  <a:lnTo>
                    <a:pt x="1793" y="552"/>
                  </a:lnTo>
                  <a:lnTo>
                    <a:pt x="2180" y="684"/>
                  </a:lnTo>
                  <a:lnTo>
                    <a:pt x="2215" y="694"/>
                  </a:lnTo>
                  <a:lnTo>
                    <a:pt x="2245" y="701"/>
                  </a:lnTo>
                  <a:lnTo>
                    <a:pt x="2273" y="703"/>
                  </a:lnTo>
                  <a:lnTo>
                    <a:pt x="2298" y="701"/>
                  </a:lnTo>
                  <a:lnTo>
                    <a:pt x="2321" y="694"/>
                  </a:lnTo>
                  <a:lnTo>
                    <a:pt x="2340" y="684"/>
                  </a:lnTo>
                  <a:lnTo>
                    <a:pt x="2357" y="669"/>
                  </a:lnTo>
                  <a:lnTo>
                    <a:pt x="2370" y="652"/>
                  </a:lnTo>
                  <a:lnTo>
                    <a:pt x="2381" y="632"/>
                  </a:lnTo>
                  <a:lnTo>
                    <a:pt x="2390" y="612"/>
                  </a:lnTo>
                  <a:lnTo>
                    <a:pt x="2396" y="591"/>
                  </a:lnTo>
                  <a:lnTo>
                    <a:pt x="1531" y="292"/>
                  </a:lnTo>
                  <a:lnTo>
                    <a:pt x="1496" y="283"/>
                  </a:lnTo>
                  <a:lnTo>
                    <a:pt x="1460" y="279"/>
                  </a:lnTo>
                  <a:lnTo>
                    <a:pt x="1424" y="282"/>
                  </a:lnTo>
                  <a:lnTo>
                    <a:pt x="1388" y="289"/>
                  </a:lnTo>
                  <a:lnTo>
                    <a:pt x="1354" y="303"/>
                  </a:lnTo>
                  <a:lnTo>
                    <a:pt x="1308" y="325"/>
                  </a:lnTo>
                  <a:lnTo>
                    <a:pt x="1267" y="342"/>
                  </a:lnTo>
                  <a:lnTo>
                    <a:pt x="1226" y="355"/>
                  </a:lnTo>
                  <a:lnTo>
                    <a:pt x="1183" y="362"/>
                  </a:lnTo>
                  <a:lnTo>
                    <a:pt x="1140" y="364"/>
                  </a:lnTo>
                  <a:lnTo>
                    <a:pt x="1096" y="362"/>
                  </a:lnTo>
                  <a:lnTo>
                    <a:pt x="1053" y="355"/>
                  </a:lnTo>
                  <a:lnTo>
                    <a:pt x="1012" y="342"/>
                  </a:lnTo>
                  <a:lnTo>
                    <a:pt x="993" y="336"/>
                  </a:lnTo>
                  <a:lnTo>
                    <a:pt x="620" y="1423"/>
                  </a:lnTo>
                  <a:lnTo>
                    <a:pt x="612" y="1440"/>
                  </a:lnTo>
                  <a:lnTo>
                    <a:pt x="600" y="1455"/>
                  </a:lnTo>
                  <a:lnTo>
                    <a:pt x="585" y="1465"/>
                  </a:lnTo>
                  <a:lnTo>
                    <a:pt x="567" y="1472"/>
                  </a:lnTo>
                  <a:lnTo>
                    <a:pt x="549" y="1474"/>
                  </a:lnTo>
                  <a:lnTo>
                    <a:pt x="537" y="1473"/>
                  </a:lnTo>
                  <a:lnTo>
                    <a:pt x="526" y="1471"/>
                  </a:lnTo>
                  <a:lnTo>
                    <a:pt x="51" y="1307"/>
                  </a:lnTo>
                  <a:lnTo>
                    <a:pt x="33" y="1298"/>
                  </a:lnTo>
                  <a:lnTo>
                    <a:pt x="18" y="1286"/>
                  </a:lnTo>
                  <a:lnTo>
                    <a:pt x="8" y="1269"/>
                  </a:lnTo>
                  <a:lnTo>
                    <a:pt x="1" y="1250"/>
                  </a:lnTo>
                  <a:lnTo>
                    <a:pt x="0" y="1231"/>
                  </a:lnTo>
                  <a:lnTo>
                    <a:pt x="3" y="1212"/>
                  </a:lnTo>
                  <a:lnTo>
                    <a:pt x="402" y="50"/>
                  </a:lnTo>
                  <a:lnTo>
                    <a:pt x="411" y="32"/>
                  </a:lnTo>
                  <a:lnTo>
                    <a:pt x="423" y="18"/>
                  </a:lnTo>
                  <a:lnTo>
                    <a:pt x="440" y="8"/>
                  </a:lnTo>
                  <a:lnTo>
                    <a:pt x="458" y="1"/>
                  </a:lnTo>
                  <a:lnTo>
                    <a:pt x="477" y="0"/>
                  </a:lnTo>
                  <a:close/>
                </a:path>
              </a:pathLst>
            </a:custGeom>
            <a:grpFill/>
            <a:ln w="12700">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39" name="Freeform 7"/>
            <p:cNvSpPr>
              <a:spLocks noEditPoints="1"/>
            </p:cNvSpPr>
            <p:nvPr/>
          </p:nvSpPr>
          <p:spPr bwMode="auto">
            <a:xfrm>
              <a:off x="3965" y="1945"/>
              <a:ext cx="498" cy="407"/>
            </a:xfrm>
            <a:custGeom>
              <a:avLst/>
              <a:gdLst>
                <a:gd name="T0" fmla="*/ 2816 w 2989"/>
                <a:gd name="T1" fmla="*/ 1142 h 2443"/>
                <a:gd name="T2" fmla="*/ 2419 w 2989"/>
                <a:gd name="T3" fmla="*/ 12 h 2443"/>
                <a:gd name="T4" fmla="*/ 2988 w 2989"/>
                <a:gd name="T5" fmla="*/ 1164 h 2443"/>
                <a:gd name="T6" fmla="*/ 2964 w 2989"/>
                <a:gd name="T7" fmla="*/ 1234 h 2443"/>
                <a:gd name="T8" fmla="*/ 2234 w 2989"/>
                <a:gd name="T9" fmla="*/ 1707 h 2443"/>
                <a:gd name="T10" fmla="*/ 1881 w 2989"/>
                <a:gd name="T11" fmla="*/ 1948 h 2443"/>
                <a:gd name="T12" fmla="*/ 862 w 2989"/>
                <a:gd name="T13" fmla="*/ 2441 h 2443"/>
                <a:gd name="T14" fmla="*/ 726 w 2989"/>
                <a:gd name="T15" fmla="*/ 2417 h 2443"/>
                <a:gd name="T16" fmla="*/ 631 w 2989"/>
                <a:gd name="T17" fmla="*/ 2319 h 2443"/>
                <a:gd name="T18" fmla="*/ 540 w 2989"/>
                <a:gd name="T19" fmla="*/ 2283 h 2443"/>
                <a:gd name="T20" fmla="*/ 404 w 2989"/>
                <a:gd name="T21" fmla="*/ 2282 h 2443"/>
                <a:gd name="T22" fmla="*/ 295 w 2989"/>
                <a:gd name="T23" fmla="*/ 2200 h 2443"/>
                <a:gd name="T24" fmla="*/ 255 w 2989"/>
                <a:gd name="T25" fmla="*/ 2073 h 2443"/>
                <a:gd name="T26" fmla="*/ 130 w 2989"/>
                <a:gd name="T27" fmla="*/ 2029 h 2443"/>
                <a:gd name="T28" fmla="*/ 51 w 2989"/>
                <a:gd name="T29" fmla="*/ 1918 h 2443"/>
                <a:gd name="T30" fmla="*/ 54 w 2989"/>
                <a:gd name="T31" fmla="*/ 1785 h 2443"/>
                <a:gd name="T32" fmla="*/ 39 w 2989"/>
                <a:gd name="T33" fmla="*/ 1679 h 2443"/>
                <a:gd name="T34" fmla="*/ 0 w 2989"/>
                <a:gd name="T35" fmla="*/ 1548 h 2443"/>
                <a:gd name="T36" fmla="*/ 42 w 2989"/>
                <a:gd name="T37" fmla="*/ 1421 h 2443"/>
                <a:gd name="T38" fmla="*/ 451 w 2989"/>
                <a:gd name="T39" fmla="*/ 1193 h 2443"/>
                <a:gd name="T40" fmla="*/ 525 w 2989"/>
                <a:gd name="T41" fmla="*/ 1199 h 2443"/>
                <a:gd name="T42" fmla="*/ 559 w 2989"/>
                <a:gd name="T43" fmla="*/ 1266 h 2443"/>
                <a:gd name="T44" fmla="*/ 517 w 2989"/>
                <a:gd name="T45" fmla="*/ 1328 h 2443"/>
                <a:gd name="T46" fmla="*/ 154 w 2989"/>
                <a:gd name="T47" fmla="*/ 1529 h 2443"/>
                <a:gd name="T48" fmla="*/ 167 w 2989"/>
                <a:gd name="T49" fmla="*/ 1599 h 2443"/>
                <a:gd name="T50" fmla="*/ 233 w 2989"/>
                <a:gd name="T51" fmla="*/ 1620 h 2443"/>
                <a:gd name="T52" fmla="*/ 908 w 2989"/>
                <a:gd name="T53" fmla="*/ 1304 h 2443"/>
                <a:gd name="T54" fmla="*/ 970 w 2989"/>
                <a:gd name="T55" fmla="*/ 1345 h 2443"/>
                <a:gd name="T56" fmla="*/ 965 w 2989"/>
                <a:gd name="T57" fmla="*/ 1420 h 2443"/>
                <a:gd name="T58" fmla="*/ 232 w 2989"/>
                <a:gd name="T59" fmla="*/ 1790 h 2443"/>
                <a:gd name="T60" fmla="*/ 192 w 2989"/>
                <a:gd name="T61" fmla="*/ 1849 h 2443"/>
                <a:gd name="T62" fmla="*/ 224 w 2989"/>
                <a:gd name="T63" fmla="*/ 1912 h 2443"/>
                <a:gd name="T64" fmla="*/ 293 w 2989"/>
                <a:gd name="T65" fmla="*/ 1917 h 2443"/>
                <a:gd name="T66" fmla="*/ 1127 w 2989"/>
                <a:gd name="T67" fmla="*/ 1533 h 2443"/>
                <a:gd name="T68" fmla="*/ 1177 w 2989"/>
                <a:gd name="T69" fmla="*/ 1590 h 2443"/>
                <a:gd name="T70" fmla="*/ 1152 w 2989"/>
                <a:gd name="T71" fmla="*/ 1660 h 2443"/>
                <a:gd name="T72" fmla="*/ 417 w 2989"/>
                <a:gd name="T73" fmla="*/ 2034 h 2443"/>
                <a:gd name="T74" fmla="*/ 412 w 2989"/>
                <a:gd name="T75" fmla="*/ 2104 h 2443"/>
                <a:gd name="T76" fmla="*/ 470 w 2989"/>
                <a:gd name="T77" fmla="*/ 2143 h 2443"/>
                <a:gd name="T78" fmla="*/ 1215 w 2989"/>
                <a:gd name="T79" fmla="*/ 1788 h 2443"/>
                <a:gd name="T80" fmla="*/ 1289 w 2989"/>
                <a:gd name="T81" fmla="*/ 1794 h 2443"/>
                <a:gd name="T82" fmla="*/ 1323 w 2989"/>
                <a:gd name="T83" fmla="*/ 1861 h 2443"/>
                <a:gd name="T84" fmla="*/ 1282 w 2989"/>
                <a:gd name="T85" fmla="*/ 1923 h 2443"/>
                <a:gd name="T86" fmla="*/ 764 w 2989"/>
                <a:gd name="T87" fmla="*/ 2200 h 2443"/>
                <a:gd name="T88" fmla="*/ 777 w 2989"/>
                <a:gd name="T89" fmla="*/ 2268 h 2443"/>
                <a:gd name="T90" fmla="*/ 844 w 2989"/>
                <a:gd name="T91" fmla="*/ 2292 h 2443"/>
                <a:gd name="T92" fmla="*/ 1897 w 2989"/>
                <a:gd name="T93" fmla="*/ 1767 h 2443"/>
                <a:gd name="T94" fmla="*/ 2215 w 2989"/>
                <a:gd name="T95" fmla="*/ 1527 h 2443"/>
                <a:gd name="T96" fmla="*/ 1852 w 2989"/>
                <a:gd name="T97" fmla="*/ 290 h 2443"/>
                <a:gd name="T98" fmla="*/ 1894 w 2989"/>
                <a:gd name="T99" fmla="*/ 228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9" h="2443">
                  <a:moveTo>
                    <a:pt x="2343" y="175"/>
                  </a:moveTo>
                  <a:lnTo>
                    <a:pt x="2028" y="330"/>
                  </a:lnTo>
                  <a:lnTo>
                    <a:pt x="2500" y="1298"/>
                  </a:lnTo>
                  <a:lnTo>
                    <a:pt x="2816" y="1142"/>
                  </a:lnTo>
                  <a:lnTo>
                    <a:pt x="2343" y="175"/>
                  </a:lnTo>
                  <a:close/>
                  <a:moveTo>
                    <a:pt x="2382" y="0"/>
                  </a:moveTo>
                  <a:lnTo>
                    <a:pt x="2401" y="3"/>
                  </a:lnTo>
                  <a:lnTo>
                    <a:pt x="2419" y="12"/>
                  </a:lnTo>
                  <a:lnTo>
                    <a:pt x="2434" y="24"/>
                  </a:lnTo>
                  <a:lnTo>
                    <a:pt x="2445" y="41"/>
                  </a:lnTo>
                  <a:lnTo>
                    <a:pt x="2981" y="1145"/>
                  </a:lnTo>
                  <a:lnTo>
                    <a:pt x="2988" y="1164"/>
                  </a:lnTo>
                  <a:lnTo>
                    <a:pt x="2989" y="1183"/>
                  </a:lnTo>
                  <a:lnTo>
                    <a:pt x="2985" y="1201"/>
                  </a:lnTo>
                  <a:lnTo>
                    <a:pt x="2976" y="1218"/>
                  </a:lnTo>
                  <a:lnTo>
                    <a:pt x="2964" y="1234"/>
                  </a:lnTo>
                  <a:lnTo>
                    <a:pt x="2947" y="1245"/>
                  </a:lnTo>
                  <a:lnTo>
                    <a:pt x="2507" y="1460"/>
                  </a:lnTo>
                  <a:lnTo>
                    <a:pt x="2315" y="1637"/>
                  </a:lnTo>
                  <a:lnTo>
                    <a:pt x="2234" y="1707"/>
                  </a:lnTo>
                  <a:lnTo>
                    <a:pt x="2150" y="1774"/>
                  </a:lnTo>
                  <a:lnTo>
                    <a:pt x="2064" y="1837"/>
                  </a:lnTo>
                  <a:lnTo>
                    <a:pt x="1975" y="1894"/>
                  </a:lnTo>
                  <a:lnTo>
                    <a:pt x="1881" y="1948"/>
                  </a:lnTo>
                  <a:lnTo>
                    <a:pt x="1787" y="1998"/>
                  </a:lnTo>
                  <a:lnTo>
                    <a:pt x="925" y="2420"/>
                  </a:lnTo>
                  <a:lnTo>
                    <a:pt x="894" y="2433"/>
                  </a:lnTo>
                  <a:lnTo>
                    <a:pt x="862" y="2441"/>
                  </a:lnTo>
                  <a:lnTo>
                    <a:pt x="829" y="2443"/>
                  </a:lnTo>
                  <a:lnTo>
                    <a:pt x="793" y="2440"/>
                  </a:lnTo>
                  <a:lnTo>
                    <a:pt x="758" y="2431"/>
                  </a:lnTo>
                  <a:lnTo>
                    <a:pt x="726" y="2417"/>
                  </a:lnTo>
                  <a:lnTo>
                    <a:pt x="696" y="2399"/>
                  </a:lnTo>
                  <a:lnTo>
                    <a:pt x="670" y="2376"/>
                  </a:lnTo>
                  <a:lnTo>
                    <a:pt x="649" y="2349"/>
                  </a:lnTo>
                  <a:lnTo>
                    <a:pt x="631" y="2319"/>
                  </a:lnTo>
                  <a:lnTo>
                    <a:pt x="618" y="2285"/>
                  </a:lnTo>
                  <a:lnTo>
                    <a:pt x="611" y="2251"/>
                  </a:lnTo>
                  <a:lnTo>
                    <a:pt x="571" y="2271"/>
                  </a:lnTo>
                  <a:lnTo>
                    <a:pt x="540" y="2283"/>
                  </a:lnTo>
                  <a:lnTo>
                    <a:pt x="508" y="2291"/>
                  </a:lnTo>
                  <a:lnTo>
                    <a:pt x="475" y="2293"/>
                  </a:lnTo>
                  <a:lnTo>
                    <a:pt x="440" y="2291"/>
                  </a:lnTo>
                  <a:lnTo>
                    <a:pt x="404" y="2282"/>
                  </a:lnTo>
                  <a:lnTo>
                    <a:pt x="371" y="2267"/>
                  </a:lnTo>
                  <a:lnTo>
                    <a:pt x="343" y="2249"/>
                  </a:lnTo>
                  <a:lnTo>
                    <a:pt x="317" y="2227"/>
                  </a:lnTo>
                  <a:lnTo>
                    <a:pt x="295" y="2200"/>
                  </a:lnTo>
                  <a:lnTo>
                    <a:pt x="278" y="2170"/>
                  </a:lnTo>
                  <a:lnTo>
                    <a:pt x="265" y="2139"/>
                  </a:lnTo>
                  <a:lnTo>
                    <a:pt x="257" y="2106"/>
                  </a:lnTo>
                  <a:lnTo>
                    <a:pt x="255" y="2073"/>
                  </a:lnTo>
                  <a:lnTo>
                    <a:pt x="221" y="2070"/>
                  </a:lnTo>
                  <a:lnTo>
                    <a:pt x="190" y="2061"/>
                  </a:lnTo>
                  <a:lnTo>
                    <a:pt x="158" y="2047"/>
                  </a:lnTo>
                  <a:lnTo>
                    <a:pt x="130" y="2029"/>
                  </a:lnTo>
                  <a:lnTo>
                    <a:pt x="105" y="2007"/>
                  </a:lnTo>
                  <a:lnTo>
                    <a:pt x="83" y="1981"/>
                  </a:lnTo>
                  <a:lnTo>
                    <a:pt x="65" y="1950"/>
                  </a:lnTo>
                  <a:lnTo>
                    <a:pt x="51" y="1918"/>
                  </a:lnTo>
                  <a:lnTo>
                    <a:pt x="45" y="1884"/>
                  </a:lnTo>
                  <a:lnTo>
                    <a:pt x="42" y="1850"/>
                  </a:lnTo>
                  <a:lnTo>
                    <a:pt x="46" y="1816"/>
                  </a:lnTo>
                  <a:lnTo>
                    <a:pt x="54" y="1785"/>
                  </a:lnTo>
                  <a:lnTo>
                    <a:pt x="66" y="1754"/>
                  </a:lnTo>
                  <a:lnTo>
                    <a:pt x="84" y="1726"/>
                  </a:lnTo>
                  <a:lnTo>
                    <a:pt x="59" y="1705"/>
                  </a:lnTo>
                  <a:lnTo>
                    <a:pt x="39" y="1679"/>
                  </a:lnTo>
                  <a:lnTo>
                    <a:pt x="22" y="1650"/>
                  </a:lnTo>
                  <a:lnTo>
                    <a:pt x="9" y="1617"/>
                  </a:lnTo>
                  <a:lnTo>
                    <a:pt x="1" y="1582"/>
                  </a:lnTo>
                  <a:lnTo>
                    <a:pt x="0" y="1548"/>
                  </a:lnTo>
                  <a:lnTo>
                    <a:pt x="3" y="1514"/>
                  </a:lnTo>
                  <a:lnTo>
                    <a:pt x="11" y="1482"/>
                  </a:lnTo>
                  <a:lnTo>
                    <a:pt x="24" y="1450"/>
                  </a:lnTo>
                  <a:lnTo>
                    <a:pt x="42" y="1421"/>
                  </a:lnTo>
                  <a:lnTo>
                    <a:pt x="65" y="1395"/>
                  </a:lnTo>
                  <a:lnTo>
                    <a:pt x="92" y="1372"/>
                  </a:lnTo>
                  <a:lnTo>
                    <a:pt x="122" y="1354"/>
                  </a:lnTo>
                  <a:lnTo>
                    <a:pt x="451" y="1193"/>
                  </a:lnTo>
                  <a:lnTo>
                    <a:pt x="470" y="1187"/>
                  </a:lnTo>
                  <a:lnTo>
                    <a:pt x="490" y="1186"/>
                  </a:lnTo>
                  <a:lnTo>
                    <a:pt x="508" y="1190"/>
                  </a:lnTo>
                  <a:lnTo>
                    <a:pt x="525" y="1199"/>
                  </a:lnTo>
                  <a:lnTo>
                    <a:pt x="540" y="1211"/>
                  </a:lnTo>
                  <a:lnTo>
                    <a:pt x="551" y="1228"/>
                  </a:lnTo>
                  <a:lnTo>
                    <a:pt x="558" y="1247"/>
                  </a:lnTo>
                  <a:lnTo>
                    <a:pt x="559" y="1266"/>
                  </a:lnTo>
                  <a:lnTo>
                    <a:pt x="556" y="1285"/>
                  </a:lnTo>
                  <a:lnTo>
                    <a:pt x="547" y="1302"/>
                  </a:lnTo>
                  <a:lnTo>
                    <a:pt x="534" y="1317"/>
                  </a:lnTo>
                  <a:lnTo>
                    <a:pt x="517" y="1328"/>
                  </a:lnTo>
                  <a:lnTo>
                    <a:pt x="189" y="1488"/>
                  </a:lnTo>
                  <a:lnTo>
                    <a:pt x="173" y="1500"/>
                  </a:lnTo>
                  <a:lnTo>
                    <a:pt x="162" y="1513"/>
                  </a:lnTo>
                  <a:lnTo>
                    <a:pt x="154" y="1529"/>
                  </a:lnTo>
                  <a:lnTo>
                    <a:pt x="149" y="1547"/>
                  </a:lnTo>
                  <a:lnTo>
                    <a:pt x="150" y="1565"/>
                  </a:lnTo>
                  <a:lnTo>
                    <a:pt x="156" y="1583"/>
                  </a:lnTo>
                  <a:lnTo>
                    <a:pt x="167" y="1599"/>
                  </a:lnTo>
                  <a:lnTo>
                    <a:pt x="181" y="1610"/>
                  </a:lnTo>
                  <a:lnTo>
                    <a:pt x="197" y="1618"/>
                  </a:lnTo>
                  <a:lnTo>
                    <a:pt x="215" y="1621"/>
                  </a:lnTo>
                  <a:lnTo>
                    <a:pt x="233" y="1620"/>
                  </a:lnTo>
                  <a:lnTo>
                    <a:pt x="251" y="1615"/>
                  </a:lnTo>
                  <a:lnTo>
                    <a:pt x="870" y="1311"/>
                  </a:lnTo>
                  <a:lnTo>
                    <a:pt x="889" y="1305"/>
                  </a:lnTo>
                  <a:lnTo>
                    <a:pt x="908" y="1304"/>
                  </a:lnTo>
                  <a:lnTo>
                    <a:pt x="927" y="1308"/>
                  </a:lnTo>
                  <a:lnTo>
                    <a:pt x="944" y="1316"/>
                  </a:lnTo>
                  <a:lnTo>
                    <a:pt x="959" y="1328"/>
                  </a:lnTo>
                  <a:lnTo>
                    <a:pt x="970" y="1345"/>
                  </a:lnTo>
                  <a:lnTo>
                    <a:pt x="977" y="1364"/>
                  </a:lnTo>
                  <a:lnTo>
                    <a:pt x="978" y="1384"/>
                  </a:lnTo>
                  <a:lnTo>
                    <a:pt x="973" y="1403"/>
                  </a:lnTo>
                  <a:lnTo>
                    <a:pt x="965" y="1420"/>
                  </a:lnTo>
                  <a:lnTo>
                    <a:pt x="953" y="1434"/>
                  </a:lnTo>
                  <a:lnTo>
                    <a:pt x="936" y="1446"/>
                  </a:lnTo>
                  <a:lnTo>
                    <a:pt x="538" y="1641"/>
                  </a:lnTo>
                  <a:lnTo>
                    <a:pt x="232" y="1790"/>
                  </a:lnTo>
                  <a:lnTo>
                    <a:pt x="217" y="1802"/>
                  </a:lnTo>
                  <a:lnTo>
                    <a:pt x="205" y="1815"/>
                  </a:lnTo>
                  <a:lnTo>
                    <a:pt x="195" y="1831"/>
                  </a:lnTo>
                  <a:lnTo>
                    <a:pt x="192" y="1849"/>
                  </a:lnTo>
                  <a:lnTo>
                    <a:pt x="193" y="1868"/>
                  </a:lnTo>
                  <a:lnTo>
                    <a:pt x="199" y="1885"/>
                  </a:lnTo>
                  <a:lnTo>
                    <a:pt x="210" y="1901"/>
                  </a:lnTo>
                  <a:lnTo>
                    <a:pt x="224" y="1912"/>
                  </a:lnTo>
                  <a:lnTo>
                    <a:pt x="239" y="1920"/>
                  </a:lnTo>
                  <a:lnTo>
                    <a:pt x="257" y="1923"/>
                  </a:lnTo>
                  <a:lnTo>
                    <a:pt x="275" y="1922"/>
                  </a:lnTo>
                  <a:lnTo>
                    <a:pt x="293" y="1917"/>
                  </a:lnTo>
                  <a:lnTo>
                    <a:pt x="1070" y="1537"/>
                  </a:lnTo>
                  <a:lnTo>
                    <a:pt x="1089" y="1530"/>
                  </a:lnTo>
                  <a:lnTo>
                    <a:pt x="1108" y="1529"/>
                  </a:lnTo>
                  <a:lnTo>
                    <a:pt x="1127" y="1533"/>
                  </a:lnTo>
                  <a:lnTo>
                    <a:pt x="1144" y="1541"/>
                  </a:lnTo>
                  <a:lnTo>
                    <a:pt x="1159" y="1554"/>
                  </a:lnTo>
                  <a:lnTo>
                    <a:pt x="1170" y="1571"/>
                  </a:lnTo>
                  <a:lnTo>
                    <a:pt x="1177" y="1590"/>
                  </a:lnTo>
                  <a:lnTo>
                    <a:pt x="1178" y="1609"/>
                  </a:lnTo>
                  <a:lnTo>
                    <a:pt x="1174" y="1628"/>
                  </a:lnTo>
                  <a:lnTo>
                    <a:pt x="1166" y="1645"/>
                  </a:lnTo>
                  <a:lnTo>
                    <a:pt x="1152" y="1660"/>
                  </a:lnTo>
                  <a:lnTo>
                    <a:pt x="1136" y="1671"/>
                  </a:lnTo>
                  <a:lnTo>
                    <a:pt x="444" y="2009"/>
                  </a:lnTo>
                  <a:lnTo>
                    <a:pt x="430" y="2020"/>
                  </a:lnTo>
                  <a:lnTo>
                    <a:pt x="417" y="2034"/>
                  </a:lnTo>
                  <a:lnTo>
                    <a:pt x="409" y="2050"/>
                  </a:lnTo>
                  <a:lnTo>
                    <a:pt x="405" y="2068"/>
                  </a:lnTo>
                  <a:lnTo>
                    <a:pt x="406" y="2087"/>
                  </a:lnTo>
                  <a:lnTo>
                    <a:pt x="412" y="2104"/>
                  </a:lnTo>
                  <a:lnTo>
                    <a:pt x="423" y="2120"/>
                  </a:lnTo>
                  <a:lnTo>
                    <a:pt x="436" y="2131"/>
                  </a:lnTo>
                  <a:lnTo>
                    <a:pt x="452" y="2140"/>
                  </a:lnTo>
                  <a:lnTo>
                    <a:pt x="470" y="2143"/>
                  </a:lnTo>
                  <a:lnTo>
                    <a:pt x="489" y="2142"/>
                  </a:lnTo>
                  <a:lnTo>
                    <a:pt x="506" y="2136"/>
                  </a:lnTo>
                  <a:lnTo>
                    <a:pt x="733" y="2025"/>
                  </a:lnTo>
                  <a:lnTo>
                    <a:pt x="1215" y="1788"/>
                  </a:lnTo>
                  <a:lnTo>
                    <a:pt x="1234" y="1783"/>
                  </a:lnTo>
                  <a:lnTo>
                    <a:pt x="1253" y="1781"/>
                  </a:lnTo>
                  <a:lnTo>
                    <a:pt x="1273" y="1785"/>
                  </a:lnTo>
                  <a:lnTo>
                    <a:pt x="1289" y="1794"/>
                  </a:lnTo>
                  <a:lnTo>
                    <a:pt x="1304" y="1806"/>
                  </a:lnTo>
                  <a:lnTo>
                    <a:pt x="1315" y="1823"/>
                  </a:lnTo>
                  <a:lnTo>
                    <a:pt x="1322" y="1842"/>
                  </a:lnTo>
                  <a:lnTo>
                    <a:pt x="1323" y="1861"/>
                  </a:lnTo>
                  <a:lnTo>
                    <a:pt x="1319" y="1881"/>
                  </a:lnTo>
                  <a:lnTo>
                    <a:pt x="1311" y="1897"/>
                  </a:lnTo>
                  <a:lnTo>
                    <a:pt x="1298" y="1912"/>
                  </a:lnTo>
                  <a:lnTo>
                    <a:pt x="1282" y="1923"/>
                  </a:lnTo>
                  <a:lnTo>
                    <a:pt x="800" y="2159"/>
                  </a:lnTo>
                  <a:lnTo>
                    <a:pt x="784" y="2169"/>
                  </a:lnTo>
                  <a:lnTo>
                    <a:pt x="772" y="2183"/>
                  </a:lnTo>
                  <a:lnTo>
                    <a:pt x="764" y="2200"/>
                  </a:lnTo>
                  <a:lnTo>
                    <a:pt x="760" y="2218"/>
                  </a:lnTo>
                  <a:lnTo>
                    <a:pt x="760" y="2236"/>
                  </a:lnTo>
                  <a:lnTo>
                    <a:pt x="767" y="2254"/>
                  </a:lnTo>
                  <a:lnTo>
                    <a:pt x="777" y="2268"/>
                  </a:lnTo>
                  <a:lnTo>
                    <a:pt x="791" y="2281"/>
                  </a:lnTo>
                  <a:lnTo>
                    <a:pt x="807" y="2289"/>
                  </a:lnTo>
                  <a:lnTo>
                    <a:pt x="826" y="2293"/>
                  </a:lnTo>
                  <a:lnTo>
                    <a:pt x="844" y="2292"/>
                  </a:lnTo>
                  <a:lnTo>
                    <a:pt x="861" y="2286"/>
                  </a:lnTo>
                  <a:lnTo>
                    <a:pt x="1723" y="1863"/>
                  </a:lnTo>
                  <a:lnTo>
                    <a:pt x="1811" y="1817"/>
                  </a:lnTo>
                  <a:lnTo>
                    <a:pt x="1897" y="1767"/>
                  </a:lnTo>
                  <a:lnTo>
                    <a:pt x="1980" y="1713"/>
                  </a:lnTo>
                  <a:lnTo>
                    <a:pt x="2062" y="1654"/>
                  </a:lnTo>
                  <a:lnTo>
                    <a:pt x="2139" y="1592"/>
                  </a:lnTo>
                  <a:lnTo>
                    <a:pt x="2215" y="1527"/>
                  </a:lnTo>
                  <a:lnTo>
                    <a:pt x="2373" y="1380"/>
                  </a:lnTo>
                  <a:lnTo>
                    <a:pt x="1860" y="329"/>
                  </a:lnTo>
                  <a:lnTo>
                    <a:pt x="1853" y="309"/>
                  </a:lnTo>
                  <a:lnTo>
                    <a:pt x="1852" y="290"/>
                  </a:lnTo>
                  <a:lnTo>
                    <a:pt x="1856" y="271"/>
                  </a:lnTo>
                  <a:lnTo>
                    <a:pt x="1865" y="254"/>
                  </a:lnTo>
                  <a:lnTo>
                    <a:pt x="1877" y="240"/>
                  </a:lnTo>
                  <a:lnTo>
                    <a:pt x="1894" y="228"/>
                  </a:lnTo>
                  <a:lnTo>
                    <a:pt x="2344" y="7"/>
                  </a:lnTo>
                  <a:lnTo>
                    <a:pt x="2363" y="1"/>
                  </a:lnTo>
                  <a:lnTo>
                    <a:pt x="2382" y="0"/>
                  </a:lnTo>
                  <a:close/>
                </a:path>
              </a:pathLst>
            </a:custGeom>
            <a:grpFill/>
            <a:ln w="12700">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40" name="Group 39"/>
          <p:cNvGrpSpPr/>
          <p:nvPr/>
        </p:nvGrpSpPr>
        <p:grpSpPr>
          <a:xfrm>
            <a:off x="511364" y="3152718"/>
            <a:ext cx="360000" cy="360000"/>
            <a:chOff x="6553200" y="5480051"/>
            <a:chExt cx="1001713" cy="1004887"/>
          </a:xfrm>
          <a:solidFill>
            <a:schemeClr val="accent1"/>
          </a:solidFill>
        </p:grpSpPr>
        <p:sp>
          <p:nvSpPr>
            <p:cNvPr id="41" name="Freeform 50"/>
            <p:cNvSpPr>
              <a:spLocks/>
            </p:cNvSpPr>
            <p:nvPr/>
          </p:nvSpPr>
          <p:spPr bwMode="auto">
            <a:xfrm>
              <a:off x="6553200" y="6169026"/>
              <a:ext cx="279400" cy="315912"/>
            </a:xfrm>
            <a:custGeom>
              <a:avLst/>
              <a:gdLst>
                <a:gd name="T0" fmla="*/ 0 w 571"/>
                <a:gd name="T1" fmla="*/ 546 h 645"/>
                <a:gd name="T2" fmla="*/ 11 w 571"/>
                <a:gd name="T3" fmla="*/ 508 h 645"/>
                <a:gd name="T4" fmla="*/ 40 w 571"/>
                <a:gd name="T5" fmla="*/ 378 h 645"/>
                <a:gd name="T6" fmla="*/ 79 w 571"/>
                <a:gd name="T7" fmla="*/ 342 h 645"/>
                <a:gd name="T8" fmla="*/ 206 w 571"/>
                <a:gd name="T9" fmla="*/ 318 h 645"/>
                <a:gd name="T10" fmla="*/ 232 w 571"/>
                <a:gd name="T11" fmla="*/ 312 h 645"/>
                <a:gd name="T12" fmla="*/ 189 w 571"/>
                <a:gd name="T13" fmla="*/ 253 h 645"/>
                <a:gd name="T14" fmla="*/ 178 w 571"/>
                <a:gd name="T15" fmla="*/ 234 h 645"/>
                <a:gd name="T16" fmla="*/ 165 w 571"/>
                <a:gd name="T17" fmla="*/ 213 h 645"/>
                <a:gd name="T18" fmla="*/ 148 w 571"/>
                <a:gd name="T19" fmla="*/ 170 h 645"/>
                <a:gd name="T20" fmla="*/ 159 w 571"/>
                <a:gd name="T21" fmla="*/ 149 h 645"/>
                <a:gd name="T22" fmla="*/ 176 w 571"/>
                <a:gd name="T23" fmla="*/ 68 h 645"/>
                <a:gd name="T24" fmla="*/ 272 w 571"/>
                <a:gd name="T25" fmla="*/ 2 h 645"/>
                <a:gd name="T26" fmla="*/ 333 w 571"/>
                <a:gd name="T27" fmla="*/ 8 h 645"/>
                <a:gd name="T28" fmla="*/ 396 w 571"/>
                <a:gd name="T29" fmla="*/ 76 h 645"/>
                <a:gd name="T30" fmla="*/ 408 w 571"/>
                <a:gd name="T31" fmla="*/ 150 h 645"/>
                <a:gd name="T32" fmla="*/ 420 w 571"/>
                <a:gd name="T33" fmla="*/ 165 h 645"/>
                <a:gd name="T34" fmla="*/ 404 w 571"/>
                <a:gd name="T35" fmla="*/ 212 h 645"/>
                <a:gd name="T36" fmla="*/ 393 w 571"/>
                <a:gd name="T37" fmla="*/ 229 h 645"/>
                <a:gd name="T38" fmla="*/ 338 w 571"/>
                <a:gd name="T39" fmla="*/ 306 h 645"/>
                <a:gd name="T40" fmla="*/ 334 w 571"/>
                <a:gd name="T41" fmla="*/ 312 h 645"/>
                <a:gd name="T42" fmla="*/ 487 w 571"/>
                <a:gd name="T43" fmla="*/ 342 h 645"/>
                <a:gd name="T44" fmla="*/ 529 w 571"/>
                <a:gd name="T45" fmla="*/ 381 h 645"/>
                <a:gd name="T46" fmla="*/ 571 w 571"/>
                <a:gd name="T47" fmla="*/ 563 h 645"/>
                <a:gd name="T48" fmla="*/ 546 w 571"/>
                <a:gd name="T49" fmla="*/ 573 h 645"/>
                <a:gd name="T50" fmla="*/ 458 w 571"/>
                <a:gd name="T51" fmla="*/ 613 h 645"/>
                <a:gd name="T52" fmla="*/ 391 w 571"/>
                <a:gd name="T53" fmla="*/ 634 h 645"/>
                <a:gd name="T54" fmla="*/ 235 w 571"/>
                <a:gd name="T55" fmla="*/ 641 h 645"/>
                <a:gd name="T56" fmla="*/ 115 w 571"/>
                <a:gd name="T57" fmla="*/ 615 h 645"/>
                <a:gd name="T58" fmla="*/ 86 w 571"/>
                <a:gd name="T59" fmla="*/ 598 h 645"/>
                <a:gd name="T60" fmla="*/ 42 w 571"/>
                <a:gd name="T61" fmla="*/ 579 h 645"/>
                <a:gd name="T62" fmla="*/ 0 w 571"/>
                <a:gd name="T63" fmla="*/ 566 h 645"/>
                <a:gd name="T64" fmla="*/ 0 w 571"/>
                <a:gd name="T65" fmla="*/ 54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1" h="645">
                  <a:moveTo>
                    <a:pt x="0" y="546"/>
                  </a:moveTo>
                  <a:cubicBezTo>
                    <a:pt x="4" y="533"/>
                    <a:pt x="8" y="521"/>
                    <a:pt x="11" y="508"/>
                  </a:cubicBezTo>
                  <a:cubicBezTo>
                    <a:pt x="21" y="465"/>
                    <a:pt x="31" y="421"/>
                    <a:pt x="40" y="378"/>
                  </a:cubicBezTo>
                  <a:cubicBezTo>
                    <a:pt x="45" y="357"/>
                    <a:pt x="59" y="346"/>
                    <a:pt x="79" y="342"/>
                  </a:cubicBezTo>
                  <a:cubicBezTo>
                    <a:pt x="121" y="333"/>
                    <a:pt x="163" y="326"/>
                    <a:pt x="206" y="318"/>
                  </a:cubicBezTo>
                  <a:cubicBezTo>
                    <a:pt x="215" y="316"/>
                    <a:pt x="224" y="314"/>
                    <a:pt x="232" y="312"/>
                  </a:cubicBezTo>
                  <a:cubicBezTo>
                    <a:pt x="218" y="293"/>
                    <a:pt x="203" y="273"/>
                    <a:pt x="189" y="253"/>
                  </a:cubicBezTo>
                  <a:cubicBezTo>
                    <a:pt x="185" y="247"/>
                    <a:pt x="182" y="241"/>
                    <a:pt x="178" y="234"/>
                  </a:cubicBezTo>
                  <a:cubicBezTo>
                    <a:pt x="174" y="227"/>
                    <a:pt x="170" y="219"/>
                    <a:pt x="165" y="213"/>
                  </a:cubicBezTo>
                  <a:cubicBezTo>
                    <a:pt x="155" y="200"/>
                    <a:pt x="151" y="186"/>
                    <a:pt x="148" y="170"/>
                  </a:cubicBezTo>
                  <a:cubicBezTo>
                    <a:pt x="152" y="163"/>
                    <a:pt x="155" y="156"/>
                    <a:pt x="159" y="149"/>
                  </a:cubicBezTo>
                  <a:cubicBezTo>
                    <a:pt x="161" y="121"/>
                    <a:pt x="165" y="94"/>
                    <a:pt x="176" y="68"/>
                  </a:cubicBezTo>
                  <a:cubicBezTo>
                    <a:pt x="191" y="29"/>
                    <a:pt x="229" y="2"/>
                    <a:pt x="272" y="2"/>
                  </a:cubicBezTo>
                  <a:cubicBezTo>
                    <a:pt x="292" y="1"/>
                    <a:pt x="313" y="0"/>
                    <a:pt x="333" y="8"/>
                  </a:cubicBezTo>
                  <a:cubicBezTo>
                    <a:pt x="364" y="21"/>
                    <a:pt x="385" y="44"/>
                    <a:pt x="396" y="76"/>
                  </a:cubicBezTo>
                  <a:cubicBezTo>
                    <a:pt x="405" y="100"/>
                    <a:pt x="410" y="124"/>
                    <a:pt x="408" y="150"/>
                  </a:cubicBezTo>
                  <a:cubicBezTo>
                    <a:pt x="412" y="155"/>
                    <a:pt x="416" y="160"/>
                    <a:pt x="420" y="165"/>
                  </a:cubicBezTo>
                  <a:cubicBezTo>
                    <a:pt x="421" y="183"/>
                    <a:pt x="416" y="199"/>
                    <a:pt x="404" y="212"/>
                  </a:cubicBezTo>
                  <a:cubicBezTo>
                    <a:pt x="399" y="217"/>
                    <a:pt x="395" y="223"/>
                    <a:pt x="393" y="229"/>
                  </a:cubicBezTo>
                  <a:cubicBezTo>
                    <a:pt x="379" y="258"/>
                    <a:pt x="362" y="285"/>
                    <a:pt x="338" y="306"/>
                  </a:cubicBezTo>
                  <a:cubicBezTo>
                    <a:pt x="336" y="308"/>
                    <a:pt x="336" y="310"/>
                    <a:pt x="334" y="312"/>
                  </a:cubicBezTo>
                  <a:cubicBezTo>
                    <a:pt x="386" y="322"/>
                    <a:pt x="436" y="332"/>
                    <a:pt x="487" y="342"/>
                  </a:cubicBezTo>
                  <a:cubicBezTo>
                    <a:pt x="509" y="346"/>
                    <a:pt x="523" y="357"/>
                    <a:pt x="529" y="381"/>
                  </a:cubicBezTo>
                  <a:cubicBezTo>
                    <a:pt x="542" y="441"/>
                    <a:pt x="557" y="502"/>
                    <a:pt x="571" y="563"/>
                  </a:cubicBezTo>
                  <a:cubicBezTo>
                    <a:pt x="562" y="567"/>
                    <a:pt x="554" y="570"/>
                    <a:pt x="546" y="573"/>
                  </a:cubicBezTo>
                  <a:cubicBezTo>
                    <a:pt x="516" y="584"/>
                    <a:pt x="485" y="595"/>
                    <a:pt x="458" y="613"/>
                  </a:cubicBezTo>
                  <a:cubicBezTo>
                    <a:pt x="438" y="625"/>
                    <a:pt x="414" y="629"/>
                    <a:pt x="391" y="634"/>
                  </a:cubicBezTo>
                  <a:cubicBezTo>
                    <a:pt x="340" y="645"/>
                    <a:pt x="287" y="644"/>
                    <a:pt x="235" y="641"/>
                  </a:cubicBezTo>
                  <a:cubicBezTo>
                    <a:pt x="194" y="639"/>
                    <a:pt x="153" y="631"/>
                    <a:pt x="115" y="615"/>
                  </a:cubicBezTo>
                  <a:cubicBezTo>
                    <a:pt x="104" y="610"/>
                    <a:pt x="96" y="603"/>
                    <a:pt x="86" y="598"/>
                  </a:cubicBezTo>
                  <a:cubicBezTo>
                    <a:pt x="71" y="591"/>
                    <a:pt x="57" y="585"/>
                    <a:pt x="42" y="579"/>
                  </a:cubicBezTo>
                  <a:cubicBezTo>
                    <a:pt x="28" y="574"/>
                    <a:pt x="14" y="570"/>
                    <a:pt x="0" y="566"/>
                  </a:cubicBezTo>
                  <a:cubicBezTo>
                    <a:pt x="0" y="559"/>
                    <a:pt x="0" y="552"/>
                    <a:pt x="0" y="546"/>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2" name="Freeform 52"/>
            <p:cNvSpPr>
              <a:spLocks/>
            </p:cNvSpPr>
            <p:nvPr/>
          </p:nvSpPr>
          <p:spPr bwMode="auto">
            <a:xfrm>
              <a:off x="6915150" y="6169026"/>
              <a:ext cx="277813" cy="314325"/>
            </a:xfrm>
            <a:custGeom>
              <a:avLst/>
              <a:gdLst>
                <a:gd name="T0" fmla="*/ 235 w 568"/>
                <a:gd name="T1" fmla="*/ 312 h 644"/>
                <a:gd name="T2" fmla="*/ 146 w 568"/>
                <a:gd name="T3" fmla="*/ 175 h 644"/>
                <a:gd name="T4" fmla="*/ 158 w 568"/>
                <a:gd name="T5" fmla="*/ 151 h 644"/>
                <a:gd name="T6" fmla="*/ 156 w 568"/>
                <a:gd name="T7" fmla="*/ 150 h 644"/>
                <a:gd name="T8" fmla="*/ 172 w 568"/>
                <a:gd name="T9" fmla="*/ 77 h 644"/>
                <a:gd name="T10" fmla="*/ 278 w 568"/>
                <a:gd name="T11" fmla="*/ 1 h 644"/>
                <a:gd name="T12" fmla="*/ 334 w 568"/>
                <a:gd name="T13" fmla="*/ 9 h 644"/>
                <a:gd name="T14" fmla="*/ 395 w 568"/>
                <a:gd name="T15" fmla="*/ 74 h 644"/>
                <a:gd name="T16" fmla="*/ 408 w 568"/>
                <a:gd name="T17" fmla="*/ 148 h 644"/>
                <a:gd name="T18" fmla="*/ 420 w 568"/>
                <a:gd name="T19" fmla="*/ 171 h 644"/>
                <a:gd name="T20" fmla="*/ 398 w 568"/>
                <a:gd name="T21" fmla="*/ 218 h 644"/>
                <a:gd name="T22" fmla="*/ 394 w 568"/>
                <a:gd name="T23" fmla="*/ 224 h 644"/>
                <a:gd name="T24" fmla="*/ 332 w 568"/>
                <a:gd name="T25" fmla="*/ 312 h 644"/>
                <a:gd name="T26" fmla="*/ 425 w 568"/>
                <a:gd name="T27" fmla="*/ 330 h 644"/>
                <a:gd name="T28" fmla="*/ 490 w 568"/>
                <a:gd name="T29" fmla="*/ 342 h 644"/>
                <a:gd name="T30" fmla="*/ 529 w 568"/>
                <a:gd name="T31" fmla="*/ 380 h 644"/>
                <a:gd name="T32" fmla="*/ 567 w 568"/>
                <a:gd name="T33" fmla="*/ 549 h 644"/>
                <a:gd name="T34" fmla="*/ 567 w 568"/>
                <a:gd name="T35" fmla="*/ 564 h 644"/>
                <a:gd name="T36" fmla="*/ 519 w 568"/>
                <a:gd name="T37" fmla="*/ 583 h 644"/>
                <a:gd name="T38" fmla="*/ 473 w 568"/>
                <a:gd name="T39" fmla="*/ 605 h 644"/>
                <a:gd name="T40" fmla="*/ 390 w 568"/>
                <a:gd name="T41" fmla="*/ 634 h 644"/>
                <a:gd name="T42" fmla="*/ 236 w 568"/>
                <a:gd name="T43" fmla="*/ 641 h 644"/>
                <a:gd name="T44" fmla="*/ 110 w 568"/>
                <a:gd name="T45" fmla="*/ 612 h 644"/>
                <a:gd name="T46" fmla="*/ 8 w 568"/>
                <a:gd name="T47" fmla="*/ 568 h 644"/>
                <a:gd name="T48" fmla="*/ 0 w 568"/>
                <a:gd name="T49" fmla="*/ 563 h 644"/>
                <a:gd name="T50" fmla="*/ 5 w 568"/>
                <a:gd name="T51" fmla="*/ 530 h 644"/>
                <a:gd name="T52" fmla="*/ 39 w 568"/>
                <a:gd name="T53" fmla="*/ 381 h 644"/>
                <a:gd name="T54" fmla="*/ 79 w 568"/>
                <a:gd name="T55" fmla="*/ 342 h 644"/>
                <a:gd name="T56" fmla="*/ 204 w 568"/>
                <a:gd name="T57" fmla="*/ 318 h 644"/>
                <a:gd name="T58" fmla="*/ 235 w 568"/>
                <a:gd name="T59" fmla="*/ 3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8" h="644">
                  <a:moveTo>
                    <a:pt x="235" y="312"/>
                  </a:moveTo>
                  <a:cubicBezTo>
                    <a:pt x="194" y="272"/>
                    <a:pt x="171" y="224"/>
                    <a:pt x="146" y="175"/>
                  </a:cubicBezTo>
                  <a:cubicBezTo>
                    <a:pt x="151" y="166"/>
                    <a:pt x="154" y="158"/>
                    <a:pt x="158" y="151"/>
                  </a:cubicBezTo>
                  <a:cubicBezTo>
                    <a:pt x="158" y="151"/>
                    <a:pt x="157" y="150"/>
                    <a:pt x="156" y="150"/>
                  </a:cubicBezTo>
                  <a:cubicBezTo>
                    <a:pt x="161" y="126"/>
                    <a:pt x="164" y="101"/>
                    <a:pt x="172" y="77"/>
                  </a:cubicBezTo>
                  <a:cubicBezTo>
                    <a:pt x="186" y="32"/>
                    <a:pt x="225" y="0"/>
                    <a:pt x="278" y="1"/>
                  </a:cubicBezTo>
                  <a:cubicBezTo>
                    <a:pt x="297" y="2"/>
                    <a:pt x="316" y="1"/>
                    <a:pt x="334" y="9"/>
                  </a:cubicBezTo>
                  <a:cubicBezTo>
                    <a:pt x="365" y="22"/>
                    <a:pt x="384" y="45"/>
                    <a:pt x="395" y="74"/>
                  </a:cubicBezTo>
                  <a:cubicBezTo>
                    <a:pt x="405" y="98"/>
                    <a:pt x="408" y="123"/>
                    <a:pt x="408" y="148"/>
                  </a:cubicBezTo>
                  <a:cubicBezTo>
                    <a:pt x="412" y="156"/>
                    <a:pt x="416" y="163"/>
                    <a:pt x="420" y="171"/>
                  </a:cubicBezTo>
                  <a:cubicBezTo>
                    <a:pt x="417" y="189"/>
                    <a:pt x="411" y="205"/>
                    <a:pt x="398" y="218"/>
                  </a:cubicBezTo>
                  <a:cubicBezTo>
                    <a:pt x="396" y="219"/>
                    <a:pt x="394" y="222"/>
                    <a:pt x="394" y="224"/>
                  </a:cubicBezTo>
                  <a:cubicBezTo>
                    <a:pt x="382" y="258"/>
                    <a:pt x="359" y="285"/>
                    <a:pt x="332" y="312"/>
                  </a:cubicBezTo>
                  <a:cubicBezTo>
                    <a:pt x="365" y="318"/>
                    <a:pt x="395" y="324"/>
                    <a:pt x="425" y="330"/>
                  </a:cubicBezTo>
                  <a:cubicBezTo>
                    <a:pt x="447" y="334"/>
                    <a:pt x="468" y="337"/>
                    <a:pt x="490" y="342"/>
                  </a:cubicBezTo>
                  <a:cubicBezTo>
                    <a:pt x="509" y="347"/>
                    <a:pt x="524" y="358"/>
                    <a:pt x="529" y="380"/>
                  </a:cubicBezTo>
                  <a:cubicBezTo>
                    <a:pt x="541" y="437"/>
                    <a:pt x="554" y="493"/>
                    <a:pt x="567" y="549"/>
                  </a:cubicBezTo>
                  <a:cubicBezTo>
                    <a:pt x="568" y="553"/>
                    <a:pt x="567" y="558"/>
                    <a:pt x="567" y="564"/>
                  </a:cubicBezTo>
                  <a:cubicBezTo>
                    <a:pt x="551" y="570"/>
                    <a:pt x="535" y="577"/>
                    <a:pt x="519" y="583"/>
                  </a:cubicBezTo>
                  <a:cubicBezTo>
                    <a:pt x="503" y="589"/>
                    <a:pt x="487" y="595"/>
                    <a:pt x="473" y="605"/>
                  </a:cubicBezTo>
                  <a:cubicBezTo>
                    <a:pt x="448" y="621"/>
                    <a:pt x="419" y="628"/>
                    <a:pt x="390" y="634"/>
                  </a:cubicBezTo>
                  <a:cubicBezTo>
                    <a:pt x="339" y="644"/>
                    <a:pt x="287" y="644"/>
                    <a:pt x="236" y="641"/>
                  </a:cubicBezTo>
                  <a:cubicBezTo>
                    <a:pt x="193" y="639"/>
                    <a:pt x="149" y="633"/>
                    <a:pt x="110" y="612"/>
                  </a:cubicBezTo>
                  <a:cubicBezTo>
                    <a:pt x="77" y="595"/>
                    <a:pt x="44" y="580"/>
                    <a:pt x="8" y="568"/>
                  </a:cubicBezTo>
                  <a:cubicBezTo>
                    <a:pt x="6" y="567"/>
                    <a:pt x="4" y="565"/>
                    <a:pt x="0" y="563"/>
                  </a:cubicBezTo>
                  <a:cubicBezTo>
                    <a:pt x="1" y="552"/>
                    <a:pt x="2" y="541"/>
                    <a:pt x="5" y="530"/>
                  </a:cubicBezTo>
                  <a:cubicBezTo>
                    <a:pt x="16" y="481"/>
                    <a:pt x="28" y="431"/>
                    <a:pt x="39" y="381"/>
                  </a:cubicBezTo>
                  <a:cubicBezTo>
                    <a:pt x="44" y="358"/>
                    <a:pt x="58" y="347"/>
                    <a:pt x="79" y="342"/>
                  </a:cubicBezTo>
                  <a:cubicBezTo>
                    <a:pt x="120" y="333"/>
                    <a:pt x="162" y="326"/>
                    <a:pt x="204" y="318"/>
                  </a:cubicBezTo>
                  <a:cubicBezTo>
                    <a:pt x="213" y="316"/>
                    <a:pt x="223" y="314"/>
                    <a:pt x="235" y="312"/>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3" name="Freeform 53"/>
            <p:cNvSpPr>
              <a:spLocks/>
            </p:cNvSpPr>
            <p:nvPr/>
          </p:nvSpPr>
          <p:spPr bwMode="auto">
            <a:xfrm>
              <a:off x="7275513" y="6167438"/>
              <a:ext cx="279400" cy="317500"/>
            </a:xfrm>
            <a:custGeom>
              <a:avLst/>
              <a:gdLst>
                <a:gd name="T0" fmla="*/ 334 w 572"/>
                <a:gd name="T1" fmla="*/ 315 h 648"/>
                <a:gd name="T2" fmla="*/ 486 w 572"/>
                <a:gd name="T3" fmla="*/ 344 h 648"/>
                <a:gd name="T4" fmla="*/ 531 w 572"/>
                <a:gd name="T5" fmla="*/ 387 h 648"/>
                <a:gd name="T6" fmla="*/ 564 w 572"/>
                <a:gd name="T7" fmla="*/ 531 h 648"/>
                <a:gd name="T8" fmla="*/ 572 w 572"/>
                <a:gd name="T9" fmla="*/ 566 h 648"/>
                <a:gd name="T10" fmla="*/ 516 w 572"/>
                <a:gd name="T11" fmla="*/ 588 h 648"/>
                <a:gd name="T12" fmla="*/ 475 w 572"/>
                <a:gd name="T13" fmla="*/ 607 h 648"/>
                <a:gd name="T14" fmla="*/ 411 w 572"/>
                <a:gd name="T15" fmla="*/ 632 h 648"/>
                <a:gd name="T16" fmla="*/ 236 w 572"/>
                <a:gd name="T17" fmla="*/ 644 h 648"/>
                <a:gd name="T18" fmla="*/ 108 w 572"/>
                <a:gd name="T19" fmla="*/ 613 h 648"/>
                <a:gd name="T20" fmla="*/ 8 w 572"/>
                <a:gd name="T21" fmla="*/ 570 h 648"/>
                <a:gd name="T22" fmla="*/ 0 w 572"/>
                <a:gd name="T23" fmla="*/ 566 h 648"/>
                <a:gd name="T24" fmla="*/ 28 w 572"/>
                <a:gd name="T25" fmla="*/ 444 h 648"/>
                <a:gd name="T26" fmla="*/ 42 w 572"/>
                <a:gd name="T27" fmla="*/ 384 h 648"/>
                <a:gd name="T28" fmla="*/ 84 w 572"/>
                <a:gd name="T29" fmla="*/ 345 h 648"/>
                <a:gd name="T30" fmla="*/ 237 w 572"/>
                <a:gd name="T31" fmla="*/ 315 h 648"/>
                <a:gd name="T32" fmla="*/ 207 w 572"/>
                <a:gd name="T33" fmla="*/ 281 h 648"/>
                <a:gd name="T34" fmla="*/ 180 w 572"/>
                <a:gd name="T35" fmla="*/ 235 h 648"/>
                <a:gd name="T36" fmla="*/ 167 w 572"/>
                <a:gd name="T37" fmla="*/ 215 h 648"/>
                <a:gd name="T38" fmla="*/ 151 w 572"/>
                <a:gd name="T39" fmla="*/ 170 h 648"/>
                <a:gd name="T40" fmla="*/ 161 w 572"/>
                <a:gd name="T41" fmla="*/ 155 h 648"/>
                <a:gd name="T42" fmla="*/ 167 w 572"/>
                <a:gd name="T43" fmla="*/ 106 h 648"/>
                <a:gd name="T44" fmla="*/ 205 w 572"/>
                <a:gd name="T45" fmla="*/ 32 h 648"/>
                <a:gd name="T46" fmla="*/ 255 w 572"/>
                <a:gd name="T47" fmla="*/ 7 h 648"/>
                <a:gd name="T48" fmla="*/ 375 w 572"/>
                <a:gd name="T49" fmla="*/ 39 h 648"/>
                <a:gd name="T50" fmla="*/ 406 w 572"/>
                <a:gd name="T51" fmla="*/ 107 h 648"/>
                <a:gd name="T52" fmla="*/ 412 w 572"/>
                <a:gd name="T53" fmla="*/ 154 h 648"/>
                <a:gd name="T54" fmla="*/ 422 w 572"/>
                <a:gd name="T55" fmla="*/ 172 h 648"/>
                <a:gd name="T56" fmla="*/ 399 w 572"/>
                <a:gd name="T57" fmla="*/ 223 h 648"/>
                <a:gd name="T58" fmla="*/ 386 w 572"/>
                <a:gd name="T59" fmla="*/ 248 h 648"/>
                <a:gd name="T60" fmla="*/ 334 w 572"/>
                <a:gd name="T61" fmla="*/ 3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2" h="648">
                  <a:moveTo>
                    <a:pt x="334" y="315"/>
                  </a:moveTo>
                  <a:cubicBezTo>
                    <a:pt x="387" y="325"/>
                    <a:pt x="437" y="336"/>
                    <a:pt x="486" y="344"/>
                  </a:cubicBezTo>
                  <a:cubicBezTo>
                    <a:pt x="512" y="349"/>
                    <a:pt x="526" y="362"/>
                    <a:pt x="531" y="387"/>
                  </a:cubicBezTo>
                  <a:cubicBezTo>
                    <a:pt x="542" y="435"/>
                    <a:pt x="553" y="483"/>
                    <a:pt x="564" y="531"/>
                  </a:cubicBezTo>
                  <a:cubicBezTo>
                    <a:pt x="567" y="542"/>
                    <a:pt x="569" y="554"/>
                    <a:pt x="572" y="566"/>
                  </a:cubicBezTo>
                  <a:cubicBezTo>
                    <a:pt x="552" y="574"/>
                    <a:pt x="534" y="581"/>
                    <a:pt x="516" y="588"/>
                  </a:cubicBezTo>
                  <a:cubicBezTo>
                    <a:pt x="502" y="592"/>
                    <a:pt x="489" y="600"/>
                    <a:pt x="475" y="607"/>
                  </a:cubicBezTo>
                  <a:cubicBezTo>
                    <a:pt x="455" y="618"/>
                    <a:pt x="433" y="626"/>
                    <a:pt x="411" y="632"/>
                  </a:cubicBezTo>
                  <a:cubicBezTo>
                    <a:pt x="353" y="648"/>
                    <a:pt x="295" y="648"/>
                    <a:pt x="236" y="644"/>
                  </a:cubicBezTo>
                  <a:cubicBezTo>
                    <a:pt x="192" y="641"/>
                    <a:pt x="147" y="637"/>
                    <a:pt x="108" y="613"/>
                  </a:cubicBezTo>
                  <a:cubicBezTo>
                    <a:pt x="76" y="593"/>
                    <a:pt x="41" y="583"/>
                    <a:pt x="8" y="570"/>
                  </a:cubicBezTo>
                  <a:cubicBezTo>
                    <a:pt x="5" y="569"/>
                    <a:pt x="3" y="567"/>
                    <a:pt x="0" y="566"/>
                  </a:cubicBezTo>
                  <a:cubicBezTo>
                    <a:pt x="9" y="525"/>
                    <a:pt x="18" y="484"/>
                    <a:pt x="28" y="444"/>
                  </a:cubicBezTo>
                  <a:cubicBezTo>
                    <a:pt x="32" y="424"/>
                    <a:pt x="38" y="404"/>
                    <a:pt x="42" y="384"/>
                  </a:cubicBezTo>
                  <a:cubicBezTo>
                    <a:pt x="47" y="360"/>
                    <a:pt x="62" y="349"/>
                    <a:pt x="84" y="345"/>
                  </a:cubicBezTo>
                  <a:cubicBezTo>
                    <a:pt x="135" y="335"/>
                    <a:pt x="185" y="325"/>
                    <a:pt x="237" y="315"/>
                  </a:cubicBezTo>
                  <a:cubicBezTo>
                    <a:pt x="227" y="303"/>
                    <a:pt x="216" y="293"/>
                    <a:pt x="207" y="281"/>
                  </a:cubicBezTo>
                  <a:cubicBezTo>
                    <a:pt x="197" y="267"/>
                    <a:pt x="189" y="251"/>
                    <a:pt x="180" y="235"/>
                  </a:cubicBezTo>
                  <a:cubicBezTo>
                    <a:pt x="176" y="228"/>
                    <a:pt x="172" y="221"/>
                    <a:pt x="167" y="215"/>
                  </a:cubicBezTo>
                  <a:cubicBezTo>
                    <a:pt x="155" y="202"/>
                    <a:pt x="151" y="187"/>
                    <a:pt x="151" y="170"/>
                  </a:cubicBezTo>
                  <a:cubicBezTo>
                    <a:pt x="155" y="164"/>
                    <a:pt x="158" y="158"/>
                    <a:pt x="161" y="155"/>
                  </a:cubicBezTo>
                  <a:cubicBezTo>
                    <a:pt x="163" y="137"/>
                    <a:pt x="164" y="121"/>
                    <a:pt x="167" y="106"/>
                  </a:cubicBezTo>
                  <a:cubicBezTo>
                    <a:pt x="172" y="77"/>
                    <a:pt x="183" y="53"/>
                    <a:pt x="205" y="32"/>
                  </a:cubicBezTo>
                  <a:cubicBezTo>
                    <a:pt x="219" y="19"/>
                    <a:pt x="236" y="10"/>
                    <a:pt x="255" y="7"/>
                  </a:cubicBezTo>
                  <a:cubicBezTo>
                    <a:pt x="300" y="0"/>
                    <a:pt x="342" y="3"/>
                    <a:pt x="375" y="39"/>
                  </a:cubicBezTo>
                  <a:cubicBezTo>
                    <a:pt x="393" y="58"/>
                    <a:pt x="401" y="82"/>
                    <a:pt x="406" y="107"/>
                  </a:cubicBezTo>
                  <a:cubicBezTo>
                    <a:pt x="409" y="122"/>
                    <a:pt x="410" y="137"/>
                    <a:pt x="412" y="154"/>
                  </a:cubicBezTo>
                  <a:cubicBezTo>
                    <a:pt x="415" y="159"/>
                    <a:pt x="419" y="166"/>
                    <a:pt x="422" y="172"/>
                  </a:cubicBezTo>
                  <a:cubicBezTo>
                    <a:pt x="419" y="192"/>
                    <a:pt x="413" y="209"/>
                    <a:pt x="399" y="223"/>
                  </a:cubicBezTo>
                  <a:cubicBezTo>
                    <a:pt x="393" y="230"/>
                    <a:pt x="391" y="239"/>
                    <a:pt x="386" y="248"/>
                  </a:cubicBezTo>
                  <a:cubicBezTo>
                    <a:pt x="373" y="271"/>
                    <a:pt x="359" y="295"/>
                    <a:pt x="334" y="315"/>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nvGrpSpPr>
            <p:cNvPr id="44" name="Group 43"/>
            <p:cNvGrpSpPr/>
            <p:nvPr/>
          </p:nvGrpSpPr>
          <p:grpSpPr>
            <a:xfrm>
              <a:off x="6845300" y="5480051"/>
              <a:ext cx="417513" cy="473075"/>
              <a:chOff x="6845300" y="5480051"/>
              <a:chExt cx="417513" cy="473075"/>
            </a:xfrm>
            <a:grpFill/>
          </p:grpSpPr>
          <p:sp>
            <p:nvSpPr>
              <p:cNvPr id="46" name="Freeform 51"/>
              <p:cNvSpPr>
                <a:spLocks/>
              </p:cNvSpPr>
              <p:nvPr/>
            </p:nvSpPr>
            <p:spPr bwMode="auto">
              <a:xfrm>
                <a:off x="6845300" y="5711826"/>
                <a:ext cx="417513" cy="241300"/>
              </a:xfrm>
              <a:custGeom>
                <a:avLst/>
                <a:gdLst>
                  <a:gd name="T0" fmla="*/ 0 w 856"/>
                  <a:gd name="T1" fmla="*/ 373 h 492"/>
                  <a:gd name="T2" fmla="*/ 5 w 856"/>
                  <a:gd name="T3" fmla="*/ 343 h 492"/>
                  <a:gd name="T4" fmla="*/ 42 w 856"/>
                  <a:gd name="T5" fmla="*/ 182 h 492"/>
                  <a:gd name="T6" fmla="*/ 63 w 856"/>
                  <a:gd name="T7" fmla="*/ 93 h 492"/>
                  <a:gd name="T8" fmla="*/ 117 w 856"/>
                  <a:gd name="T9" fmla="*/ 41 h 492"/>
                  <a:gd name="T10" fmla="*/ 291 w 856"/>
                  <a:gd name="T11" fmla="*/ 8 h 492"/>
                  <a:gd name="T12" fmla="*/ 322 w 856"/>
                  <a:gd name="T13" fmla="*/ 1 h 492"/>
                  <a:gd name="T14" fmla="*/ 337 w 856"/>
                  <a:gd name="T15" fmla="*/ 1 h 492"/>
                  <a:gd name="T16" fmla="*/ 276 w 856"/>
                  <a:gd name="T17" fmla="*/ 43 h 492"/>
                  <a:gd name="T18" fmla="*/ 371 w 856"/>
                  <a:gd name="T19" fmla="*/ 338 h 492"/>
                  <a:gd name="T20" fmla="*/ 376 w 856"/>
                  <a:gd name="T21" fmla="*/ 325 h 492"/>
                  <a:gd name="T22" fmla="*/ 423 w 856"/>
                  <a:gd name="T23" fmla="*/ 137 h 492"/>
                  <a:gd name="T24" fmla="*/ 415 w 856"/>
                  <a:gd name="T25" fmla="*/ 105 h 492"/>
                  <a:gd name="T26" fmla="*/ 378 w 856"/>
                  <a:gd name="T27" fmla="*/ 52 h 492"/>
                  <a:gd name="T28" fmla="*/ 478 w 856"/>
                  <a:gd name="T29" fmla="*/ 51 h 492"/>
                  <a:gd name="T30" fmla="*/ 441 w 856"/>
                  <a:gd name="T31" fmla="*/ 105 h 492"/>
                  <a:gd name="T32" fmla="*/ 433 w 856"/>
                  <a:gd name="T33" fmla="*/ 137 h 492"/>
                  <a:gd name="T34" fmla="*/ 481 w 856"/>
                  <a:gd name="T35" fmla="*/ 332 h 492"/>
                  <a:gd name="T36" fmla="*/ 482 w 856"/>
                  <a:gd name="T37" fmla="*/ 333 h 492"/>
                  <a:gd name="T38" fmla="*/ 532 w 856"/>
                  <a:gd name="T39" fmla="*/ 191 h 492"/>
                  <a:gd name="T40" fmla="*/ 579 w 856"/>
                  <a:gd name="T41" fmla="*/ 43 h 492"/>
                  <a:gd name="T42" fmla="*/ 521 w 856"/>
                  <a:gd name="T43" fmla="*/ 3 h 492"/>
                  <a:gd name="T44" fmla="*/ 527 w 856"/>
                  <a:gd name="T45" fmla="*/ 0 h 492"/>
                  <a:gd name="T46" fmla="*/ 699 w 856"/>
                  <a:gd name="T47" fmla="*/ 34 h 492"/>
                  <a:gd name="T48" fmla="*/ 734 w 856"/>
                  <a:gd name="T49" fmla="*/ 40 h 492"/>
                  <a:gd name="T50" fmla="*/ 793 w 856"/>
                  <a:gd name="T51" fmla="*/ 94 h 492"/>
                  <a:gd name="T52" fmla="*/ 855 w 856"/>
                  <a:gd name="T53" fmla="*/ 366 h 492"/>
                  <a:gd name="T54" fmla="*/ 855 w 856"/>
                  <a:gd name="T55" fmla="*/ 373 h 492"/>
                  <a:gd name="T56" fmla="*/ 837 w 856"/>
                  <a:gd name="T57" fmla="*/ 380 h 492"/>
                  <a:gd name="T58" fmla="*/ 747 w 856"/>
                  <a:gd name="T59" fmla="*/ 412 h 492"/>
                  <a:gd name="T60" fmla="*/ 732 w 856"/>
                  <a:gd name="T61" fmla="*/ 418 h 492"/>
                  <a:gd name="T62" fmla="*/ 622 w 856"/>
                  <a:gd name="T63" fmla="*/ 468 h 492"/>
                  <a:gd name="T64" fmla="*/ 526 w 856"/>
                  <a:gd name="T65" fmla="*/ 484 h 492"/>
                  <a:gd name="T66" fmla="*/ 429 w 856"/>
                  <a:gd name="T67" fmla="*/ 491 h 492"/>
                  <a:gd name="T68" fmla="*/ 275 w 856"/>
                  <a:gd name="T69" fmla="*/ 477 h 492"/>
                  <a:gd name="T70" fmla="*/ 157 w 856"/>
                  <a:gd name="T71" fmla="*/ 441 h 492"/>
                  <a:gd name="T72" fmla="*/ 135 w 856"/>
                  <a:gd name="T73" fmla="*/ 427 h 492"/>
                  <a:gd name="T74" fmla="*/ 87 w 856"/>
                  <a:gd name="T75" fmla="*/ 403 h 492"/>
                  <a:gd name="T76" fmla="*/ 10 w 856"/>
                  <a:gd name="T77" fmla="*/ 377 h 492"/>
                  <a:gd name="T78" fmla="*/ 0 w 856"/>
                  <a:gd name="T79" fmla="*/ 3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6" h="492">
                    <a:moveTo>
                      <a:pt x="0" y="373"/>
                    </a:moveTo>
                    <a:cubicBezTo>
                      <a:pt x="2" y="363"/>
                      <a:pt x="3" y="353"/>
                      <a:pt x="5" y="343"/>
                    </a:cubicBezTo>
                    <a:cubicBezTo>
                      <a:pt x="17" y="290"/>
                      <a:pt x="30" y="236"/>
                      <a:pt x="42" y="182"/>
                    </a:cubicBezTo>
                    <a:cubicBezTo>
                      <a:pt x="49" y="153"/>
                      <a:pt x="56" y="123"/>
                      <a:pt x="63" y="93"/>
                    </a:cubicBezTo>
                    <a:cubicBezTo>
                      <a:pt x="69" y="64"/>
                      <a:pt x="89" y="47"/>
                      <a:pt x="117" y="41"/>
                    </a:cubicBezTo>
                    <a:cubicBezTo>
                      <a:pt x="175" y="29"/>
                      <a:pt x="233" y="19"/>
                      <a:pt x="291" y="8"/>
                    </a:cubicBezTo>
                    <a:cubicBezTo>
                      <a:pt x="301" y="6"/>
                      <a:pt x="311" y="3"/>
                      <a:pt x="322" y="1"/>
                    </a:cubicBezTo>
                    <a:cubicBezTo>
                      <a:pt x="325" y="1"/>
                      <a:pt x="329" y="1"/>
                      <a:pt x="337" y="1"/>
                    </a:cubicBezTo>
                    <a:cubicBezTo>
                      <a:pt x="315" y="17"/>
                      <a:pt x="296" y="29"/>
                      <a:pt x="276" y="43"/>
                    </a:cubicBezTo>
                    <a:cubicBezTo>
                      <a:pt x="308" y="140"/>
                      <a:pt x="338" y="237"/>
                      <a:pt x="371" y="338"/>
                    </a:cubicBezTo>
                    <a:cubicBezTo>
                      <a:pt x="374" y="331"/>
                      <a:pt x="375" y="328"/>
                      <a:pt x="376" y="325"/>
                    </a:cubicBezTo>
                    <a:cubicBezTo>
                      <a:pt x="392" y="262"/>
                      <a:pt x="407" y="200"/>
                      <a:pt x="423" y="137"/>
                    </a:cubicBezTo>
                    <a:cubicBezTo>
                      <a:pt x="426" y="126"/>
                      <a:pt x="423" y="115"/>
                      <a:pt x="415" y="105"/>
                    </a:cubicBezTo>
                    <a:cubicBezTo>
                      <a:pt x="402" y="88"/>
                      <a:pt x="390" y="70"/>
                      <a:pt x="378" y="52"/>
                    </a:cubicBezTo>
                    <a:cubicBezTo>
                      <a:pt x="413" y="27"/>
                      <a:pt x="439" y="27"/>
                      <a:pt x="478" y="51"/>
                    </a:cubicBezTo>
                    <a:cubicBezTo>
                      <a:pt x="466" y="69"/>
                      <a:pt x="454" y="87"/>
                      <a:pt x="441" y="105"/>
                    </a:cubicBezTo>
                    <a:cubicBezTo>
                      <a:pt x="433" y="115"/>
                      <a:pt x="430" y="125"/>
                      <a:pt x="433" y="137"/>
                    </a:cubicBezTo>
                    <a:cubicBezTo>
                      <a:pt x="449" y="202"/>
                      <a:pt x="465" y="267"/>
                      <a:pt x="481" y="332"/>
                    </a:cubicBezTo>
                    <a:cubicBezTo>
                      <a:pt x="481" y="333"/>
                      <a:pt x="482" y="333"/>
                      <a:pt x="482" y="333"/>
                    </a:cubicBezTo>
                    <a:cubicBezTo>
                      <a:pt x="491" y="323"/>
                      <a:pt x="516" y="249"/>
                      <a:pt x="532" y="191"/>
                    </a:cubicBezTo>
                    <a:cubicBezTo>
                      <a:pt x="546" y="141"/>
                      <a:pt x="563" y="93"/>
                      <a:pt x="579" y="43"/>
                    </a:cubicBezTo>
                    <a:cubicBezTo>
                      <a:pt x="560" y="30"/>
                      <a:pt x="541" y="17"/>
                      <a:pt x="521" y="3"/>
                    </a:cubicBezTo>
                    <a:cubicBezTo>
                      <a:pt x="524" y="1"/>
                      <a:pt x="526" y="0"/>
                      <a:pt x="527" y="0"/>
                    </a:cubicBezTo>
                    <a:cubicBezTo>
                      <a:pt x="585" y="11"/>
                      <a:pt x="642" y="23"/>
                      <a:pt x="699" y="34"/>
                    </a:cubicBezTo>
                    <a:cubicBezTo>
                      <a:pt x="711" y="36"/>
                      <a:pt x="723" y="38"/>
                      <a:pt x="734" y="40"/>
                    </a:cubicBezTo>
                    <a:cubicBezTo>
                      <a:pt x="765" y="46"/>
                      <a:pt x="786" y="63"/>
                      <a:pt x="793" y="94"/>
                    </a:cubicBezTo>
                    <a:cubicBezTo>
                      <a:pt x="814" y="185"/>
                      <a:pt x="835" y="275"/>
                      <a:pt x="855" y="366"/>
                    </a:cubicBezTo>
                    <a:cubicBezTo>
                      <a:pt x="856" y="368"/>
                      <a:pt x="855" y="370"/>
                      <a:pt x="855" y="373"/>
                    </a:cubicBezTo>
                    <a:cubicBezTo>
                      <a:pt x="849" y="376"/>
                      <a:pt x="843" y="378"/>
                      <a:pt x="837" y="380"/>
                    </a:cubicBezTo>
                    <a:cubicBezTo>
                      <a:pt x="807" y="391"/>
                      <a:pt x="777" y="401"/>
                      <a:pt x="747" y="412"/>
                    </a:cubicBezTo>
                    <a:cubicBezTo>
                      <a:pt x="742" y="414"/>
                      <a:pt x="736" y="415"/>
                      <a:pt x="732" y="418"/>
                    </a:cubicBezTo>
                    <a:cubicBezTo>
                      <a:pt x="700" y="446"/>
                      <a:pt x="661" y="457"/>
                      <a:pt x="622" y="468"/>
                    </a:cubicBezTo>
                    <a:cubicBezTo>
                      <a:pt x="591" y="477"/>
                      <a:pt x="559" y="482"/>
                      <a:pt x="526" y="484"/>
                    </a:cubicBezTo>
                    <a:cubicBezTo>
                      <a:pt x="494" y="487"/>
                      <a:pt x="461" y="492"/>
                      <a:pt x="429" y="491"/>
                    </a:cubicBezTo>
                    <a:cubicBezTo>
                      <a:pt x="378" y="489"/>
                      <a:pt x="326" y="487"/>
                      <a:pt x="275" y="477"/>
                    </a:cubicBezTo>
                    <a:cubicBezTo>
                      <a:pt x="234" y="469"/>
                      <a:pt x="194" y="459"/>
                      <a:pt x="157" y="441"/>
                    </a:cubicBezTo>
                    <a:cubicBezTo>
                      <a:pt x="150" y="437"/>
                      <a:pt x="142" y="433"/>
                      <a:pt x="135" y="427"/>
                    </a:cubicBezTo>
                    <a:cubicBezTo>
                      <a:pt x="121" y="415"/>
                      <a:pt x="104" y="409"/>
                      <a:pt x="87" y="403"/>
                    </a:cubicBezTo>
                    <a:cubicBezTo>
                      <a:pt x="62" y="394"/>
                      <a:pt x="36" y="386"/>
                      <a:pt x="10" y="377"/>
                    </a:cubicBezTo>
                    <a:cubicBezTo>
                      <a:pt x="7" y="376"/>
                      <a:pt x="4" y="374"/>
                      <a:pt x="0" y="373"/>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47" name="Freeform 54"/>
              <p:cNvSpPr>
                <a:spLocks/>
              </p:cNvSpPr>
              <p:nvPr/>
            </p:nvSpPr>
            <p:spPr bwMode="auto">
              <a:xfrm>
                <a:off x="6953250" y="5480051"/>
                <a:ext cx="201613" cy="247650"/>
              </a:xfrm>
              <a:custGeom>
                <a:avLst/>
                <a:gdLst>
                  <a:gd name="T0" fmla="*/ 22 w 411"/>
                  <a:gd name="T1" fmla="*/ 225 h 507"/>
                  <a:gd name="T2" fmla="*/ 37 w 411"/>
                  <a:gd name="T3" fmla="*/ 120 h 507"/>
                  <a:gd name="T4" fmla="*/ 80 w 411"/>
                  <a:gd name="T5" fmla="*/ 49 h 507"/>
                  <a:gd name="T6" fmla="*/ 154 w 411"/>
                  <a:gd name="T7" fmla="*/ 9 h 507"/>
                  <a:gd name="T8" fmla="*/ 280 w 411"/>
                  <a:gd name="T9" fmla="*/ 16 h 507"/>
                  <a:gd name="T10" fmla="*/ 359 w 411"/>
                  <a:gd name="T11" fmla="*/ 85 h 507"/>
                  <a:gd name="T12" fmla="*/ 390 w 411"/>
                  <a:gd name="T13" fmla="*/ 214 h 507"/>
                  <a:gd name="T14" fmla="*/ 390 w 411"/>
                  <a:gd name="T15" fmla="*/ 228 h 507"/>
                  <a:gd name="T16" fmla="*/ 403 w 411"/>
                  <a:gd name="T17" fmla="*/ 284 h 507"/>
                  <a:gd name="T18" fmla="*/ 383 w 411"/>
                  <a:gd name="T19" fmla="*/ 323 h 507"/>
                  <a:gd name="T20" fmla="*/ 357 w 411"/>
                  <a:gd name="T21" fmla="*/ 367 h 507"/>
                  <a:gd name="T22" fmla="*/ 291 w 411"/>
                  <a:gd name="T23" fmla="*/ 456 h 507"/>
                  <a:gd name="T24" fmla="*/ 248 w 411"/>
                  <a:gd name="T25" fmla="*/ 488 h 507"/>
                  <a:gd name="T26" fmla="*/ 158 w 411"/>
                  <a:gd name="T27" fmla="*/ 485 h 507"/>
                  <a:gd name="T28" fmla="*/ 89 w 411"/>
                  <a:gd name="T29" fmla="*/ 420 h 507"/>
                  <a:gd name="T30" fmla="*/ 53 w 411"/>
                  <a:gd name="T31" fmla="*/ 362 h 507"/>
                  <a:gd name="T32" fmla="*/ 29 w 411"/>
                  <a:gd name="T33" fmla="*/ 324 h 507"/>
                  <a:gd name="T34" fmla="*/ 10 w 411"/>
                  <a:gd name="T35" fmla="*/ 291 h 507"/>
                  <a:gd name="T36" fmla="*/ 22 w 411"/>
                  <a:gd name="T37" fmla="*/ 22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507">
                    <a:moveTo>
                      <a:pt x="22" y="225"/>
                    </a:moveTo>
                    <a:cubicBezTo>
                      <a:pt x="20" y="189"/>
                      <a:pt x="25" y="154"/>
                      <a:pt x="37" y="120"/>
                    </a:cubicBezTo>
                    <a:cubicBezTo>
                      <a:pt x="47" y="94"/>
                      <a:pt x="60" y="69"/>
                      <a:pt x="80" y="49"/>
                    </a:cubicBezTo>
                    <a:cubicBezTo>
                      <a:pt x="100" y="28"/>
                      <a:pt x="126" y="15"/>
                      <a:pt x="154" y="9"/>
                    </a:cubicBezTo>
                    <a:cubicBezTo>
                      <a:pt x="197" y="0"/>
                      <a:pt x="239" y="0"/>
                      <a:pt x="280" y="16"/>
                    </a:cubicBezTo>
                    <a:cubicBezTo>
                      <a:pt x="314" y="29"/>
                      <a:pt x="341" y="53"/>
                      <a:pt x="359" y="85"/>
                    </a:cubicBezTo>
                    <a:cubicBezTo>
                      <a:pt x="381" y="125"/>
                      <a:pt x="391" y="168"/>
                      <a:pt x="390" y="214"/>
                    </a:cubicBezTo>
                    <a:cubicBezTo>
                      <a:pt x="390" y="218"/>
                      <a:pt x="390" y="223"/>
                      <a:pt x="390" y="228"/>
                    </a:cubicBezTo>
                    <a:cubicBezTo>
                      <a:pt x="411" y="243"/>
                      <a:pt x="409" y="264"/>
                      <a:pt x="403" y="284"/>
                    </a:cubicBezTo>
                    <a:cubicBezTo>
                      <a:pt x="400" y="298"/>
                      <a:pt x="393" y="312"/>
                      <a:pt x="383" y="323"/>
                    </a:cubicBezTo>
                    <a:cubicBezTo>
                      <a:pt x="372" y="336"/>
                      <a:pt x="364" y="351"/>
                      <a:pt x="357" y="367"/>
                    </a:cubicBezTo>
                    <a:cubicBezTo>
                      <a:pt x="339" y="400"/>
                      <a:pt x="319" y="431"/>
                      <a:pt x="291" y="456"/>
                    </a:cubicBezTo>
                    <a:cubicBezTo>
                      <a:pt x="278" y="468"/>
                      <a:pt x="263" y="479"/>
                      <a:pt x="248" y="488"/>
                    </a:cubicBezTo>
                    <a:cubicBezTo>
                      <a:pt x="218" y="507"/>
                      <a:pt x="187" y="504"/>
                      <a:pt x="158" y="485"/>
                    </a:cubicBezTo>
                    <a:cubicBezTo>
                      <a:pt x="130" y="468"/>
                      <a:pt x="107" y="447"/>
                      <a:pt x="89" y="420"/>
                    </a:cubicBezTo>
                    <a:cubicBezTo>
                      <a:pt x="76" y="401"/>
                      <a:pt x="64" y="382"/>
                      <a:pt x="53" y="362"/>
                    </a:cubicBezTo>
                    <a:cubicBezTo>
                      <a:pt x="46" y="349"/>
                      <a:pt x="39" y="335"/>
                      <a:pt x="29" y="324"/>
                    </a:cubicBezTo>
                    <a:cubicBezTo>
                      <a:pt x="21" y="314"/>
                      <a:pt x="15" y="303"/>
                      <a:pt x="10" y="291"/>
                    </a:cubicBezTo>
                    <a:cubicBezTo>
                      <a:pt x="3" y="268"/>
                      <a:pt x="0" y="245"/>
                      <a:pt x="22" y="225"/>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sp>
          <p:nvSpPr>
            <p:cNvPr id="45" name="Freeform 55"/>
            <p:cNvSpPr>
              <a:spLocks noEditPoints="1"/>
            </p:cNvSpPr>
            <p:nvPr/>
          </p:nvSpPr>
          <p:spPr bwMode="auto">
            <a:xfrm>
              <a:off x="6689725" y="5967413"/>
              <a:ext cx="728663" cy="184150"/>
            </a:xfrm>
            <a:custGeom>
              <a:avLst/>
              <a:gdLst>
                <a:gd name="T0" fmla="*/ 1342 w 1492"/>
                <a:gd name="T1" fmla="*/ 78 h 378"/>
                <a:gd name="T2" fmla="*/ 1390 w 1492"/>
                <a:gd name="T3" fmla="*/ 182 h 378"/>
                <a:gd name="T4" fmla="*/ 1467 w 1492"/>
                <a:gd name="T5" fmla="*/ 218 h 378"/>
                <a:gd name="T6" fmla="*/ 1486 w 1492"/>
                <a:gd name="T7" fmla="*/ 263 h 378"/>
                <a:gd name="T8" fmla="*/ 1423 w 1492"/>
                <a:gd name="T9" fmla="*/ 363 h 378"/>
                <a:gd name="T10" fmla="*/ 1312 w 1492"/>
                <a:gd name="T11" fmla="*/ 318 h 378"/>
                <a:gd name="T12" fmla="*/ 1349 w 1492"/>
                <a:gd name="T13" fmla="*/ 192 h 378"/>
                <a:gd name="T14" fmla="*/ 1334 w 1492"/>
                <a:gd name="T15" fmla="*/ 156 h 378"/>
                <a:gd name="T16" fmla="*/ 1316 w 1492"/>
                <a:gd name="T17" fmla="*/ 120 h 378"/>
                <a:gd name="T18" fmla="*/ 767 w 1492"/>
                <a:gd name="T19" fmla="*/ 120 h 378"/>
                <a:gd name="T20" fmla="*/ 767 w 1492"/>
                <a:gd name="T21" fmla="*/ 189 h 378"/>
                <a:gd name="T22" fmla="*/ 830 w 1492"/>
                <a:gd name="T23" fmla="*/ 241 h 378"/>
                <a:gd name="T24" fmla="*/ 834 w 1492"/>
                <a:gd name="T25" fmla="*/ 309 h 378"/>
                <a:gd name="T26" fmla="*/ 735 w 1492"/>
                <a:gd name="T27" fmla="*/ 371 h 378"/>
                <a:gd name="T28" fmla="*/ 655 w 1492"/>
                <a:gd name="T29" fmla="*/ 299 h 378"/>
                <a:gd name="T30" fmla="*/ 725 w 1492"/>
                <a:gd name="T31" fmla="*/ 187 h 378"/>
                <a:gd name="T32" fmla="*/ 725 w 1492"/>
                <a:gd name="T33" fmla="*/ 123 h 378"/>
                <a:gd name="T34" fmla="*/ 723 w 1492"/>
                <a:gd name="T35" fmla="*/ 121 h 378"/>
                <a:gd name="T36" fmla="*/ 721 w 1492"/>
                <a:gd name="T37" fmla="*/ 120 h 378"/>
                <a:gd name="T38" fmla="*/ 191 w 1492"/>
                <a:gd name="T39" fmla="*/ 119 h 378"/>
                <a:gd name="T40" fmla="*/ 176 w 1492"/>
                <a:gd name="T41" fmla="*/ 120 h 378"/>
                <a:gd name="T42" fmla="*/ 140 w 1492"/>
                <a:gd name="T43" fmla="*/ 191 h 378"/>
                <a:gd name="T44" fmla="*/ 190 w 1492"/>
                <a:gd name="T45" fmla="*/ 262 h 378"/>
                <a:gd name="T46" fmla="*/ 174 w 1492"/>
                <a:gd name="T47" fmla="*/ 327 h 378"/>
                <a:gd name="T48" fmla="*/ 64 w 1492"/>
                <a:gd name="T49" fmla="*/ 361 h 378"/>
                <a:gd name="T50" fmla="*/ 6 w 1492"/>
                <a:gd name="T51" fmla="*/ 261 h 378"/>
                <a:gd name="T52" fmla="*/ 102 w 1492"/>
                <a:gd name="T53" fmla="*/ 181 h 378"/>
                <a:gd name="T54" fmla="*/ 149 w 1492"/>
                <a:gd name="T55" fmla="*/ 79 h 378"/>
                <a:gd name="T56" fmla="*/ 726 w 1492"/>
                <a:gd name="T57" fmla="*/ 79 h 378"/>
                <a:gd name="T58" fmla="*/ 726 w 1492"/>
                <a:gd name="T59" fmla="*/ 9 h 378"/>
                <a:gd name="T60" fmla="*/ 764 w 1492"/>
                <a:gd name="T61" fmla="*/ 6 h 378"/>
                <a:gd name="T62" fmla="*/ 767 w 1492"/>
                <a:gd name="T63" fmla="*/ 78 h 378"/>
                <a:gd name="T64" fmla="*/ 1342 w 1492"/>
                <a:gd name="T65" fmla="*/ 78 h 378"/>
                <a:gd name="T66" fmla="*/ 98 w 1492"/>
                <a:gd name="T67" fmla="*/ 219 h 378"/>
                <a:gd name="T68" fmla="*/ 42 w 1492"/>
                <a:gd name="T69" fmla="*/ 277 h 378"/>
                <a:gd name="T70" fmla="*/ 99 w 1492"/>
                <a:gd name="T71" fmla="*/ 330 h 378"/>
                <a:gd name="T72" fmla="*/ 151 w 1492"/>
                <a:gd name="T73" fmla="*/ 276 h 378"/>
                <a:gd name="T74" fmla="*/ 98 w 1492"/>
                <a:gd name="T75" fmla="*/ 219 h 378"/>
                <a:gd name="T76" fmla="*/ 1393 w 1492"/>
                <a:gd name="T77" fmla="*/ 331 h 378"/>
                <a:gd name="T78" fmla="*/ 1449 w 1492"/>
                <a:gd name="T79" fmla="*/ 273 h 378"/>
                <a:gd name="T80" fmla="*/ 1393 w 1492"/>
                <a:gd name="T81" fmla="*/ 219 h 378"/>
                <a:gd name="T82" fmla="*/ 1341 w 1492"/>
                <a:gd name="T83" fmla="*/ 276 h 378"/>
                <a:gd name="T84" fmla="*/ 1393 w 1492"/>
                <a:gd name="T85" fmla="*/ 331 h 378"/>
                <a:gd name="T86" fmla="*/ 802 w 1492"/>
                <a:gd name="T87" fmla="*/ 278 h 378"/>
                <a:gd name="T88" fmla="*/ 745 w 1492"/>
                <a:gd name="T89" fmla="*/ 224 h 378"/>
                <a:gd name="T90" fmla="*/ 690 w 1492"/>
                <a:gd name="T91" fmla="*/ 279 h 378"/>
                <a:gd name="T92" fmla="*/ 743 w 1492"/>
                <a:gd name="T93" fmla="*/ 334 h 378"/>
                <a:gd name="T94" fmla="*/ 802 w 1492"/>
                <a:gd name="T95" fmla="*/ 2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2" h="378">
                  <a:moveTo>
                    <a:pt x="1342" y="78"/>
                  </a:moveTo>
                  <a:cubicBezTo>
                    <a:pt x="1359" y="114"/>
                    <a:pt x="1374" y="148"/>
                    <a:pt x="1390" y="182"/>
                  </a:cubicBezTo>
                  <a:cubicBezTo>
                    <a:pt x="1422" y="180"/>
                    <a:pt x="1447" y="194"/>
                    <a:pt x="1467" y="218"/>
                  </a:cubicBezTo>
                  <a:cubicBezTo>
                    <a:pt x="1478" y="231"/>
                    <a:pt x="1484" y="246"/>
                    <a:pt x="1486" y="263"/>
                  </a:cubicBezTo>
                  <a:cubicBezTo>
                    <a:pt x="1492" y="320"/>
                    <a:pt x="1454" y="352"/>
                    <a:pt x="1423" y="363"/>
                  </a:cubicBezTo>
                  <a:cubicBezTo>
                    <a:pt x="1376" y="377"/>
                    <a:pt x="1332" y="356"/>
                    <a:pt x="1312" y="318"/>
                  </a:cubicBezTo>
                  <a:cubicBezTo>
                    <a:pt x="1295" y="284"/>
                    <a:pt x="1291" y="236"/>
                    <a:pt x="1349" y="192"/>
                  </a:cubicBezTo>
                  <a:cubicBezTo>
                    <a:pt x="1349" y="178"/>
                    <a:pt x="1340" y="168"/>
                    <a:pt x="1334" y="156"/>
                  </a:cubicBezTo>
                  <a:cubicBezTo>
                    <a:pt x="1329" y="144"/>
                    <a:pt x="1322" y="132"/>
                    <a:pt x="1316" y="120"/>
                  </a:cubicBezTo>
                  <a:cubicBezTo>
                    <a:pt x="1133" y="120"/>
                    <a:pt x="951" y="120"/>
                    <a:pt x="767" y="120"/>
                  </a:cubicBezTo>
                  <a:cubicBezTo>
                    <a:pt x="767" y="143"/>
                    <a:pt x="767" y="165"/>
                    <a:pt x="767" y="189"/>
                  </a:cubicBezTo>
                  <a:cubicBezTo>
                    <a:pt x="795" y="197"/>
                    <a:pt x="817" y="213"/>
                    <a:pt x="830" y="241"/>
                  </a:cubicBezTo>
                  <a:cubicBezTo>
                    <a:pt x="840" y="263"/>
                    <a:pt x="841" y="286"/>
                    <a:pt x="834" y="309"/>
                  </a:cubicBezTo>
                  <a:cubicBezTo>
                    <a:pt x="825" y="338"/>
                    <a:pt x="790" y="376"/>
                    <a:pt x="735" y="371"/>
                  </a:cubicBezTo>
                  <a:cubicBezTo>
                    <a:pt x="700" y="368"/>
                    <a:pt x="662" y="336"/>
                    <a:pt x="655" y="299"/>
                  </a:cubicBezTo>
                  <a:cubicBezTo>
                    <a:pt x="645" y="250"/>
                    <a:pt x="667" y="215"/>
                    <a:pt x="725" y="187"/>
                  </a:cubicBezTo>
                  <a:cubicBezTo>
                    <a:pt x="725" y="166"/>
                    <a:pt x="725" y="144"/>
                    <a:pt x="725" y="123"/>
                  </a:cubicBezTo>
                  <a:cubicBezTo>
                    <a:pt x="724" y="122"/>
                    <a:pt x="723" y="121"/>
                    <a:pt x="723" y="121"/>
                  </a:cubicBezTo>
                  <a:cubicBezTo>
                    <a:pt x="722" y="121"/>
                    <a:pt x="722" y="120"/>
                    <a:pt x="721" y="120"/>
                  </a:cubicBezTo>
                  <a:cubicBezTo>
                    <a:pt x="544" y="120"/>
                    <a:pt x="368" y="119"/>
                    <a:pt x="191" y="119"/>
                  </a:cubicBezTo>
                  <a:cubicBezTo>
                    <a:pt x="187" y="119"/>
                    <a:pt x="182" y="119"/>
                    <a:pt x="176" y="120"/>
                  </a:cubicBezTo>
                  <a:cubicBezTo>
                    <a:pt x="164" y="143"/>
                    <a:pt x="152" y="167"/>
                    <a:pt x="140" y="191"/>
                  </a:cubicBezTo>
                  <a:cubicBezTo>
                    <a:pt x="168" y="209"/>
                    <a:pt x="185" y="232"/>
                    <a:pt x="190" y="262"/>
                  </a:cubicBezTo>
                  <a:cubicBezTo>
                    <a:pt x="193" y="286"/>
                    <a:pt x="186" y="308"/>
                    <a:pt x="174" y="327"/>
                  </a:cubicBezTo>
                  <a:cubicBezTo>
                    <a:pt x="153" y="359"/>
                    <a:pt x="111" y="378"/>
                    <a:pt x="64" y="361"/>
                  </a:cubicBezTo>
                  <a:cubicBezTo>
                    <a:pt x="31" y="349"/>
                    <a:pt x="0" y="315"/>
                    <a:pt x="6" y="261"/>
                  </a:cubicBezTo>
                  <a:cubicBezTo>
                    <a:pt x="10" y="219"/>
                    <a:pt x="47" y="188"/>
                    <a:pt x="102" y="181"/>
                  </a:cubicBezTo>
                  <a:cubicBezTo>
                    <a:pt x="117" y="148"/>
                    <a:pt x="132" y="115"/>
                    <a:pt x="149" y="79"/>
                  </a:cubicBezTo>
                  <a:cubicBezTo>
                    <a:pt x="340" y="79"/>
                    <a:pt x="531" y="79"/>
                    <a:pt x="726" y="79"/>
                  </a:cubicBezTo>
                  <a:cubicBezTo>
                    <a:pt x="726" y="54"/>
                    <a:pt x="726" y="31"/>
                    <a:pt x="726" y="9"/>
                  </a:cubicBezTo>
                  <a:cubicBezTo>
                    <a:pt x="739" y="0"/>
                    <a:pt x="750" y="2"/>
                    <a:pt x="764" y="6"/>
                  </a:cubicBezTo>
                  <a:cubicBezTo>
                    <a:pt x="769" y="29"/>
                    <a:pt x="763" y="53"/>
                    <a:pt x="767" y="78"/>
                  </a:cubicBezTo>
                  <a:cubicBezTo>
                    <a:pt x="959" y="78"/>
                    <a:pt x="1149" y="78"/>
                    <a:pt x="1342" y="78"/>
                  </a:cubicBezTo>
                  <a:close/>
                  <a:moveTo>
                    <a:pt x="98" y="219"/>
                  </a:moveTo>
                  <a:cubicBezTo>
                    <a:pt x="59" y="229"/>
                    <a:pt x="40" y="248"/>
                    <a:pt x="42" y="277"/>
                  </a:cubicBezTo>
                  <a:cubicBezTo>
                    <a:pt x="45" y="303"/>
                    <a:pt x="59" y="324"/>
                    <a:pt x="99" y="330"/>
                  </a:cubicBezTo>
                  <a:cubicBezTo>
                    <a:pt x="141" y="321"/>
                    <a:pt x="151" y="306"/>
                    <a:pt x="151" y="276"/>
                  </a:cubicBezTo>
                  <a:cubicBezTo>
                    <a:pt x="152" y="246"/>
                    <a:pt x="142" y="229"/>
                    <a:pt x="98" y="219"/>
                  </a:cubicBezTo>
                  <a:close/>
                  <a:moveTo>
                    <a:pt x="1393" y="331"/>
                  </a:moveTo>
                  <a:cubicBezTo>
                    <a:pt x="1438" y="321"/>
                    <a:pt x="1447" y="301"/>
                    <a:pt x="1449" y="273"/>
                  </a:cubicBezTo>
                  <a:cubicBezTo>
                    <a:pt x="1451" y="245"/>
                    <a:pt x="1431" y="227"/>
                    <a:pt x="1393" y="219"/>
                  </a:cubicBezTo>
                  <a:cubicBezTo>
                    <a:pt x="1350" y="229"/>
                    <a:pt x="1340" y="246"/>
                    <a:pt x="1341" y="276"/>
                  </a:cubicBezTo>
                  <a:cubicBezTo>
                    <a:pt x="1341" y="306"/>
                    <a:pt x="1351" y="321"/>
                    <a:pt x="1393" y="331"/>
                  </a:cubicBezTo>
                  <a:close/>
                  <a:moveTo>
                    <a:pt x="802" y="278"/>
                  </a:moveTo>
                  <a:cubicBezTo>
                    <a:pt x="792" y="241"/>
                    <a:pt x="784" y="230"/>
                    <a:pt x="745" y="224"/>
                  </a:cubicBezTo>
                  <a:cubicBezTo>
                    <a:pt x="711" y="229"/>
                    <a:pt x="695" y="249"/>
                    <a:pt x="690" y="279"/>
                  </a:cubicBezTo>
                  <a:cubicBezTo>
                    <a:pt x="694" y="312"/>
                    <a:pt x="713" y="331"/>
                    <a:pt x="743" y="334"/>
                  </a:cubicBezTo>
                  <a:cubicBezTo>
                    <a:pt x="781" y="331"/>
                    <a:pt x="796" y="310"/>
                    <a:pt x="802" y="278"/>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grpSp>
        <p:nvGrpSpPr>
          <p:cNvPr id="48" name="Group 4"/>
          <p:cNvGrpSpPr>
            <a:grpSpLocks noChangeAspect="1"/>
          </p:cNvGrpSpPr>
          <p:nvPr/>
        </p:nvGrpSpPr>
        <p:grpSpPr bwMode="auto">
          <a:xfrm>
            <a:off x="548855" y="4090887"/>
            <a:ext cx="285019" cy="372126"/>
            <a:chOff x="-944" y="3325"/>
            <a:chExt cx="404" cy="545"/>
          </a:xfrm>
          <a:solidFill>
            <a:schemeClr val="accent1"/>
          </a:solidFill>
        </p:grpSpPr>
        <p:sp>
          <p:nvSpPr>
            <p:cNvPr id="49" name="Freeform 5"/>
            <p:cNvSpPr>
              <a:spLocks/>
            </p:cNvSpPr>
            <p:nvPr/>
          </p:nvSpPr>
          <p:spPr bwMode="auto">
            <a:xfrm>
              <a:off x="-863" y="3485"/>
              <a:ext cx="259" cy="225"/>
            </a:xfrm>
            <a:custGeom>
              <a:avLst/>
              <a:gdLst>
                <a:gd name="T0" fmla="*/ 1075 w 1133"/>
                <a:gd name="T1" fmla="*/ 3 h 982"/>
                <a:gd name="T2" fmla="*/ 398 w 1133"/>
                <a:gd name="T3" fmla="*/ 585 h 982"/>
                <a:gd name="T4" fmla="*/ 146 w 1133"/>
                <a:gd name="T5" fmla="*/ 387 h 982"/>
                <a:gd name="T6" fmla="*/ 4 w 1133"/>
                <a:gd name="T7" fmla="*/ 509 h 982"/>
                <a:gd name="T8" fmla="*/ 464 w 1133"/>
                <a:gd name="T9" fmla="*/ 976 h 982"/>
                <a:gd name="T10" fmla="*/ 477 w 1133"/>
                <a:gd name="T11" fmla="*/ 982 h 982"/>
                <a:gd name="T12" fmla="*/ 481 w 1133"/>
                <a:gd name="T13" fmla="*/ 982 h 982"/>
                <a:gd name="T14" fmla="*/ 494 w 1133"/>
                <a:gd name="T15" fmla="*/ 970 h 982"/>
                <a:gd name="T16" fmla="*/ 1125 w 1133"/>
                <a:gd name="T17" fmla="*/ 97 h 982"/>
                <a:gd name="T18" fmla="*/ 1129 w 1133"/>
                <a:gd name="T19" fmla="*/ 76 h 982"/>
                <a:gd name="T20" fmla="*/ 1075 w 1133"/>
                <a:gd name="T21" fmla="*/ 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3" h="982">
                  <a:moveTo>
                    <a:pt x="1075" y="3"/>
                  </a:moveTo>
                  <a:cubicBezTo>
                    <a:pt x="739" y="209"/>
                    <a:pt x="497" y="469"/>
                    <a:pt x="398" y="585"/>
                  </a:cubicBezTo>
                  <a:cubicBezTo>
                    <a:pt x="146" y="387"/>
                    <a:pt x="146" y="387"/>
                    <a:pt x="146" y="387"/>
                  </a:cubicBezTo>
                  <a:cubicBezTo>
                    <a:pt x="139" y="382"/>
                    <a:pt x="0" y="505"/>
                    <a:pt x="4" y="509"/>
                  </a:cubicBezTo>
                  <a:cubicBezTo>
                    <a:pt x="464" y="976"/>
                    <a:pt x="464" y="976"/>
                    <a:pt x="464" y="976"/>
                  </a:cubicBezTo>
                  <a:cubicBezTo>
                    <a:pt x="467" y="980"/>
                    <a:pt x="472" y="982"/>
                    <a:pt x="477" y="982"/>
                  </a:cubicBezTo>
                  <a:cubicBezTo>
                    <a:pt x="478" y="982"/>
                    <a:pt x="479" y="982"/>
                    <a:pt x="481" y="982"/>
                  </a:cubicBezTo>
                  <a:cubicBezTo>
                    <a:pt x="487" y="980"/>
                    <a:pt x="492" y="976"/>
                    <a:pt x="494" y="970"/>
                  </a:cubicBezTo>
                  <a:cubicBezTo>
                    <a:pt x="568" y="781"/>
                    <a:pt x="813" y="384"/>
                    <a:pt x="1125" y="97"/>
                  </a:cubicBezTo>
                  <a:cubicBezTo>
                    <a:pt x="1131" y="92"/>
                    <a:pt x="1133" y="83"/>
                    <a:pt x="1129" y="76"/>
                  </a:cubicBezTo>
                  <a:cubicBezTo>
                    <a:pt x="1129" y="76"/>
                    <a:pt x="1079" y="0"/>
                    <a:pt x="1075" y="3"/>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sp>
          <p:nvSpPr>
            <p:cNvPr id="50" name="Freeform 6"/>
            <p:cNvSpPr>
              <a:spLocks noEditPoints="1"/>
            </p:cNvSpPr>
            <p:nvPr/>
          </p:nvSpPr>
          <p:spPr bwMode="auto">
            <a:xfrm>
              <a:off x="-944" y="3325"/>
              <a:ext cx="404" cy="545"/>
            </a:xfrm>
            <a:custGeom>
              <a:avLst/>
              <a:gdLst>
                <a:gd name="T0" fmla="*/ 1729 w 1764"/>
                <a:gd name="T1" fmla="*/ 289 h 2382"/>
                <a:gd name="T2" fmla="*/ 914 w 1764"/>
                <a:gd name="T3" fmla="*/ 22 h 2382"/>
                <a:gd name="T4" fmla="*/ 882 w 1764"/>
                <a:gd name="T5" fmla="*/ 0 h 2382"/>
                <a:gd name="T6" fmla="*/ 882 w 1764"/>
                <a:gd name="T7" fmla="*/ 0 h 2382"/>
                <a:gd name="T8" fmla="*/ 849 w 1764"/>
                <a:gd name="T9" fmla="*/ 22 h 2382"/>
                <a:gd name="T10" fmla="*/ 35 w 1764"/>
                <a:gd name="T11" fmla="*/ 289 h 2382"/>
                <a:gd name="T12" fmla="*/ 0 w 1764"/>
                <a:gd name="T13" fmla="*/ 324 h 2382"/>
                <a:gd name="T14" fmla="*/ 0 w 1764"/>
                <a:gd name="T15" fmla="*/ 1508 h 2382"/>
                <a:gd name="T16" fmla="*/ 868 w 1764"/>
                <a:gd name="T17" fmla="*/ 2379 h 2382"/>
                <a:gd name="T18" fmla="*/ 882 w 1764"/>
                <a:gd name="T19" fmla="*/ 2382 h 2382"/>
                <a:gd name="T20" fmla="*/ 896 w 1764"/>
                <a:gd name="T21" fmla="*/ 2379 h 2382"/>
                <a:gd name="T22" fmla="*/ 1764 w 1764"/>
                <a:gd name="T23" fmla="*/ 1508 h 2382"/>
                <a:gd name="T24" fmla="*/ 1764 w 1764"/>
                <a:gd name="T25" fmla="*/ 324 h 2382"/>
                <a:gd name="T26" fmla="*/ 1729 w 1764"/>
                <a:gd name="T27" fmla="*/ 289 h 2382"/>
                <a:gd name="T28" fmla="*/ 1573 w 1764"/>
                <a:gd name="T29" fmla="*/ 1439 h 2382"/>
                <a:gd name="T30" fmla="*/ 893 w 1764"/>
                <a:gd name="T31" fmla="*/ 2121 h 2382"/>
                <a:gd name="T32" fmla="*/ 882 w 1764"/>
                <a:gd name="T33" fmla="*/ 2123 h 2382"/>
                <a:gd name="T34" fmla="*/ 871 w 1764"/>
                <a:gd name="T35" fmla="*/ 2121 h 2382"/>
                <a:gd name="T36" fmla="*/ 191 w 1764"/>
                <a:gd name="T37" fmla="*/ 1439 h 2382"/>
                <a:gd name="T38" fmla="*/ 191 w 1764"/>
                <a:gd name="T39" fmla="*/ 512 h 2382"/>
                <a:gd name="T40" fmla="*/ 219 w 1764"/>
                <a:gd name="T41" fmla="*/ 485 h 2382"/>
                <a:gd name="T42" fmla="*/ 857 w 1764"/>
                <a:gd name="T43" fmla="*/ 276 h 2382"/>
                <a:gd name="T44" fmla="*/ 882 w 1764"/>
                <a:gd name="T45" fmla="*/ 259 h 2382"/>
                <a:gd name="T46" fmla="*/ 882 w 1764"/>
                <a:gd name="T47" fmla="*/ 259 h 2382"/>
                <a:gd name="T48" fmla="*/ 907 w 1764"/>
                <a:gd name="T49" fmla="*/ 276 h 2382"/>
                <a:gd name="T50" fmla="*/ 1545 w 1764"/>
                <a:gd name="T51" fmla="*/ 485 h 2382"/>
                <a:gd name="T52" fmla="*/ 1572 w 1764"/>
                <a:gd name="T53" fmla="*/ 512 h 2382"/>
                <a:gd name="T54" fmla="*/ 1573 w 1764"/>
                <a:gd name="T55" fmla="*/ 1439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4" h="2382">
                  <a:moveTo>
                    <a:pt x="1729" y="289"/>
                  </a:moveTo>
                  <a:cubicBezTo>
                    <a:pt x="1033" y="289"/>
                    <a:pt x="915" y="25"/>
                    <a:pt x="914" y="22"/>
                  </a:cubicBezTo>
                  <a:cubicBezTo>
                    <a:pt x="909" y="9"/>
                    <a:pt x="897" y="1"/>
                    <a:pt x="882" y="0"/>
                  </a:cubicBezTo>
                  <a:cubicBezTo>
                    <a:pt x="882" y="0"/>
                    <a:pt x="882" y="0"/>
                    <a:pt x="882" y="0"/>
                  </a:cubicBezTo>
                  <a:cubicBezTo>
                    <a:pt x="868" y="0"/>
                    <a:pt x="855" y="9"/>
                    <a:pt x="849" y="22"/>
                  </a:cubicBezTo>
                  <a:cubicBezTo>
                    <a:pt x="849" y="24"/>
                    <a:pt x="728" y="289"/>
                    <a:pt x="35" y="289"/>
                  </a:cubicBezTo>
                  <a:cubicBezTo>
                    <a:pt x="15" y="289"/>
                    <a:pt x="0" y="305"/>
                    <a:pt x="0" y="324"/>
                  </a:cubicBezTo>
                  <a:cubicBezTo>
                    <a:pt x="0" y="1508"/>
                    <a:pt x="0" y="1508"/>
                    <a:pt x="0" y="1508"/>
                  </a:cubicBezTo>
                  <a:cubicBezTo>
                    <a:pt x="0" y="1993"/>
                    <a:pt x="833" y="2363"/>
                    <a:pt x="868" y="2379"/>
                  </a:cubicBezTo>
                  <a:cubicBezTo>
                    <a:pt x="873" y="2381"/>
                    <a:pt x="877" y="2382"/>
                    <a:pt x="882" y="2382"/>
                  </a:cubicBezTo>
                  <a:cubicBezTo>
                    <a:pt x="887" y="2382"/>
                    <a:pt x="892" y="2381"/>
                    <a:pt x="896" y="2379"/>
                  </a:cubicBezTo>
                  <a:cubicBezTo>
                    <a:pt x="932" y="2363"/>
                    <a:pt x="1764" y="1993"/>
                    <a:pt x="1764" y="1508"/>
                  </a:cubicBezTo>
                  <a:cubicBezTo>
                    <a:pt x="1764" y="324"/>
                    <a:pt x="1764" y="324"/>
                    <a:pt x="1764" y="324"/>
                  </a:cubicBezTo>
                  <a:cubicBezTo>
                    <a:pt x="1764" y="305"/>
                    <a:pt x="1749" y="289"/>
                    <a:pt x="1729" y="289"/>
                  </a:cubicBezTo>
                  <a:close/>
                  <a:moveTo>
                    <a:pt x="1573" y="1439"/>
                  </a:moveTo>
                  <a:cubicBezTo>
                    <a:pt x="1573" y="1818"/>
                    <a:pt x="921" y="2109"/>
                    <a:pt x="893" y="2121"/>
                  </a:cubicBezTo>
                  <a:cubicBezTo>
                    <a:pt x="889" y="2122"/>
                    <a:pt x="885" y="2123"/>
                    <a:pt x="882" y="2123"/>
                  </a:cubicBezTo>
                  <a:cubicBezTo>
                    <a:pt x="878" y="2123"/>
                    <a:pt x="875" y="2122"/>
                    <a:pt x="871" y="2121"/>
                  </a:cubicBezTo>
                  <a:cubicBezTo>
                    <a:pt x="844" y="2109"/>
                    <a:pt x="191" y="1818"/>
                    <a:pt x="191" y="1439"/>
                  </a:cubicBezTo>
                  <a:cubicBezTo>
                    <a:pt x="191" y="512"/>
                    <a:pt x="191" y="512"/>
                    <a:pt x="191" y="512"/>
                  </a:cubicBezTo>
                  <a:cubicBezTo>
                    <a:pt x="191" y="497"/>
                    <a:pt x="203" y="485"/>
                    <a:pt x="219" y="485"/>
                  </a:cubicBezTo>
                  <a:cubicBezTo>
                    <a:pt x="762" y="485"/>
                    <a:pt x="856" y="278"/>
                    <a:pt x="857" y="276"/>
                  </a:cubicBezTo>
                  <a:cubicBezTo>
                    <a:pt x="861" y="266"/>
                    <a:pt x="871" y="259"/>
                    <a:pt x="882" y="259"/>
                  </a:cubicBezTo>
                  <a:cubicBezTo>
                    <a:pt x="882" y="259"/>
                    <a:pt x="882" y="259"/>
                    <a:pt x="882" y="259"/>
                  </a:cubicBezTo>
                  <a:cubicBezTo>
                    <a:pt x="893" y="259"/>
                    <a:pt x="903" y="266"/>
                    <a:pt x="907" y="276"/>
                  </a:cubicBezTo>
                  <a:cubicBezTo>
                    <a:pt x="908" y="278"/>
                    <a:pt x="1000" y="485"/>
                    <a:pt x="1545" y="485"/>
                  </a:cubicBezTo>
                  <a:cubicBezTo>
                    <a:pt x="1560" y="485"/>
                    <a:pt x="1572" y="497"/>
                    <a:pt x="1572" y="512"/>
                  </a:cubicBezTo>
                  <a:cubicBezTo>
                    <a:pt x="1573" y="1439"/>
                    <a:pt x="1573" y="1439"/>
                    <a:pt x="1573" y="1439"/>
                  </a:cubicBezTo>
                  <a:close/>
                </a:path>
              </a:pathLst>
            </a:custGeom>
            <a:grpFill/>
            <a:ln w="12700">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grpSp>
      <p:sp>
        <p:nvSpPr>
          <p:cNvPr id="8" name="Isosceles Triangle 7">
            <a:extLst>
              <a:ext uri="{FF2B5EF4-FFF2-40B4-BE49-F238E27FC236}">
                <a16:creationId xmlns:a16="http://schemas.microsoft.com/office/drawing/2014/main" id="{2AD41E37-6F1D-4728-B10B-E21E5359EB37}"/>
              </a:ext>
            </a:extLst>
          </p:cNvPr>
          <p:cNvSpPr/>
          <p:nvPr/>
        </p:nvSpPr>
        <p:spPr>
          <a:xfrm rot="5400000">
            <a:off x="4064782" y="2612933"/>
            <a:ext cx="3744912" cy="493904"/>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mj-lt"/>
              <a:ea typeface="+mn-ea"/>
              <a:cs typeface="+mn-cs"/>
            </a:endParaRPr>
          </a:p>
        </p:txBody>
      </p:sp>
      <p:graphicFrame>
        <p:nvGraphicFramePr>
          <p:cNvPr id="60" name="Table 59">
            <a:extLst>
              <a:ext uri="{FF2B5EF4-FFF2-40B4-BE49-F238E27FC236}">
                <a16:creationId xmlns:a16="http://schemas.microsoft.com/office/drawing/2014/main" id="{1888FDF7-75A6-49FB-B5F0-7E252FB339E3}"/>
              </a:ext>
            </a:extLst>
          </p:cNvPr>
          <p:cNvGraphicFramePr>
            <a:graphicFrameLocks noGrp="1"/>
          </p:cNvGraphicFramePr>
          <p:nvPr>
            <p:extLst>
              <p:ext uri="{D42A27DB-BD31-4B8C-83A1-F6EECF244321}">
                <p14:modId xmlns:p14="http://schemas.microsoft.com/office/powerpoint/2010/main" val="1538640380"/>
              </p:ext>
            </p:extLst>
          </p:nvPr>
        </p:nvGraphicFramePr>
        <p:xfrm>
          <a:off x="6309360" y="980449"/>
          <a:ext cx="2510789" cy="3732731"/>
        </p:xfrm>
        <a:graphic>
          <a:graphicData uri="http://schemas.openxmlformats.org/drawingml/2006/table">
            <a:tbl>
              <a:tblPr>
                <a:tableStyleId>{BC89EF96-8CEA-46FF-86C4-4CE0E7609802}</a:tableStyleId>
              </a:tblPr>
              <a:tblGrid>
                <a:gridCol w="2510789">
                  <a:extLst>
                    <a:ext uri="{9D8B030D-6E8A-4147-A177-3AD203B41FA5}">
                      <a16:colId xmlns:a16="http://schemas.microsoft.com/office/drawing/2014/main" val="3610078539"/>
                    </a:ext>
                  </a:extLst>
                </a:gridCol>
              </a:tblGrid>
              <a:tr h="355520">
                <a:tc>
                  <a:txBody>
                    <a:bodyPr/>
                    <a:lstStyle/>
                    <a:p>
                      <a:pPr algn="l" rtl="0" fontAlgn="ctr"/>
                      <a:r>
                        <a:rPr lang="en-IN" sz="1000" b="1" u="none" strike="noStrike" dirty="0">
                          <a:solidFill>
                            <a:schemeClr val="tx1"/>
                          </a:solidFill>
                          <a:effectLst/>
                        </a:rPr>
                        <a:t>Sify Experience &amp; Relevance</a:t>
                      </a:r>
                      <a:endParaRPr lang="en-IN" sz="1000" b="1" i="0" u="none" strike="noStrike" dirty="0">
                        <a:solidFill>
                          <a:schemeClr val="tx1"/>
                        </a:solidFill>
                        <a:effectLst/>
                        <a:latin typeface="+mj-lt"/>
                      </a:endParaRPr>
                    </a:p>
                  </a:txBody>
                  <a:tcPr marL="72000" marR="72000" marT="0" marB="0" anchor="ctr">
                    <a:solidFill>
                      <a:schemeClr val="accent1">
                        <a:lumMod val="20000"/>
                        <a:lumOff val="80000"/>
                      </a:schemeClr>
                    </a:solidFill>
                  </a:tcPr>
                </a:tc>
                <a:extLst>
                  <a:ext uri="{0D108BD9-81ED-4DB2-BD59-A6C34878D82A}">
                    <a16:rowId xmlns:a16="http://schemas.microsoft.com/office/drawing/2014/main" val="701814375"/>
                  </a:ext>
                </a:extLst>
              </a:tr>
              <a:tr h="930189">
                <a:tc>
                  <a:txBody>
                    <a:bodyPr/>
                    <a:lstStyle/>
                    <a:p>
                      <a:pPr marL="92075" marR="0" lvl="0" indent="-92075" algn="l" defTabSz="914264" rtl="0" eaLnBrk="1" fontAlgn="t" latinLnBrk="0" hangingPunct="1">
                        <a:lnSpc>
                          <a:spcPct val="100000"/>
                        </a:lnSpc>
                        <a:spcBef>
                          <a:spcPts val="0"/>
                        </a:spcBef>
                        <a:spcAft>
                          <a:spcPts val="200"/>
                        </a:spcAft>
                        <a:buClrTx/>
                        <a:buSzTx/>
                        <a:buFont typeface="Arial" panose="020B0604020202020204" pitchFamily="34" charset="0"/>
                        <a:buChar char="•"/>
                        <a:tabLst/>
                        <a:defRPr/>
                      </a:pPr>
                      <a:r>
                        <a:rPr lang="en-IN" sz="800" b="1" u="none" strike="noStrike" kern="1200" dirty="0">
                          <a:solidFill>
                            <a:schemeClr val="accent1"/>
                          </a:solidFill>
                          <a:effectLst/>
                        </a:rPr>
                        <a:t>Experience of managing Multi cloud environment  and have done DC Transformation 70+ projects from design to execution and sustenance</a:t>
                      </a:r>
                    </a:p>
                    <a:p>
                      <a:pPr marL="92075" indent="-92075" algn="l" rtl="0" fontAlgn="ctr">
                        <a:lnSpc>
                          <a:spcPct val="100000"/>
                        </a:lnSpc>
                        <a:spcBef>
                          <a:spcPts val="0"/>
                        </a:spcBef>
                        <a:spcAft>
                          <a:spcPts val="200"/>
                        </a:spcAft>
                        <a:buFont typeface="Arial" panose="020B0604020202020204" pitchFamily="34" charset="0"/>
                        <a:buChar char="•"/>
                      </a:pPr>
                      <a:r>
                        <a:rPr lang="en-IN" sz="800" b="1" u="none" strike="noStrike" dirty="0">
                          <a:solidFill>
                            <a:schemeClr val="accent1"/>
                          </a:solidFill>
                          <a:effectLst/>
                        </a:rPr>
                        <a:t>One Sify Approach across Digital ICT Services</a:t>
                      </a:r>
                    </a:p>
                    <a:p>
                      <a:pPr marL="92075" indent="-92075" algn="l" rtl="0" fontAlgn="ctr">
                        <a:lnSpc>
                          <a:spcPct val="100000"/>
                        </a:lnSpc>
                        <a:spcBef>
                          <a:spcPts val="0"/>
                        </a:spcBef>
                        <a:spcAft>
                          <a:spcPts val="200"/>
                        </a:spcAft>
                        <a:buFont typeface="Arial" panose="020B0604020202020204" pitchFamily="34" charset="0"/>
                        <a:buChar char="•"/>
                      </a:pPr>
                      <a:r>
                        <a:rPr lang="en-IN" sz="800" b="0" u="none" strike="noStrike" dirty="0">
                          <a:solidFill>
                            <a:srgbClr val="000000"/>
                          </a:solidFill>
                          <a:effectLst/>
                        </a:rPr>
                        <a:t>Experience in Multiple DR Projects</a:t>
                      </a:r>
                      <a:endParaRPr lang="en-IN" sz="800" b="0" i="0" u="none" strike="noStrike" dirty="0">
                        <a:solidFill>
                          <a:srgbClr val="000000"/>
                        </a:solidFill>
                        <a:effectLst/>
                        <a:latin typeface="+mn-lt"/>
                      </a:endParaRPr>
                    </a:p>
                  </a:txBody>
                  <a:tcPr marL="72000" marR="72000" marT="0" marB="0" anchor="ctr"/>
                </a:tc>
                <a:extLst>
                  <a:ext uri="{0D108BD9-81ED-4DB2-BD59-A6C34878D82A}">
                    <a16:rowId xmlns:a16="http://schemas.microsoft.com/office/drawing/2014/main" val="4141719793"/>
                  </a:ext>
                </a:extLst>
              </a:tr>
              <a:tr h="832430">
                <a:tc>
                  <a:txBody>
                    <a:bodyPr/>
                    <a:lstStyle/>
                    <a:p>
                      <a:pPr marL="92075" indent="-92075" algn="l" rtl="0" fontAlgn="ctr">
                        <a:lnSpc>
                          <a:spcPct val="100000"/>
                        </a:lnSpc>
                        <a:spcBef>
                          <a:spcPts val="0"/>
                        </a:spcBef>
                        <a:spcAft>
                          <a:spcPts val="200"/>
                        </a:spcAft>
                        <a:buFont typeface="Arial" panose="020B0604020202020204" pitchFamily="34" charset="0"/>
                        <a:buChar char="•"/>
                      </a:pPr>
                      <a:r>
                        <a:rPr lang="en-IN" sz="800" b="1" u="none" strike="noStrike" dirty="0">
                          <a:solidFill>
                            <a:schemeClr val="accent1"/>
                          </a:solidFill>
                          <a:effectLst/>
                        </a:rPr>
                        <a:t>Executed 100+ large-scale DC Migration</a:t>
                      </a:r>
                    </a:p>
                    <a:p>
                      <a:pPr marL="92075" indent="-92075" algn="l" rtl="0" fontAlgn="ctr">
                        <a:lnSpc>
                          <a:spcPct val="100000"/>
                        </a:lnSpc>
                        <a:spcBef>
                          <a:spcPts val="0"/>
                        </a:spcBef>
                        <a:spcAft>
                          <a:spcPts val="200"/>
                        </a:spcAft>
                        <a:buFont typeface="Arial" panose="020B0604020202020204" pitchFamily="34" charset="0"/>
                        <a:buChar char="•"/>
                      </a:pPr>
                      <a:r>
                        <a:rPr lang="en-US" sz="800" b="0" u="none" strike="noStrike" dirty="0">
                          <a:solidFill>
                            <a:srgbClr val="000000"/>
                          </a:solidFill>
                          <a:effectLst/>
                        </a:rPr>
                        <a:t>24*7 monitoring &amp; management by global operation center with industry standard practice &amp; tool.</a:t>
                      </a:r>
                    </a:p>
                    <a:p>
                      <a:pPr marL="92075" indent="-92075" algn="l" rtl="0" fontAlgn="ctr">
                        <a:lnSpc>
                          <a:spcPct val="100000"/>
                        </a:lnSpc>
                        <a:spcBef>
                          <a:spcPts val="0"/>
                        </a:spcBef>
                        <a:spcAft>
                          <a:spcPts val="200"/>
                        </a:spcAft>
                        <a:buFont typeface="Arial" panose="020B0604020202020204" pitchFamily="34" charset="0"/>
                        <a:buChar char="•"/>
                      </a:pPr>
                      <a:r>
                        <a:rPr lang="en-IN" sz="800" b="0" u="none" strike="noStrike" kern="1200" dirty="0">
                          <a:solidFill>
                            <a:srgbClr val="000000"/>
                          </a:solidFill>
                          <a:effectLst/>
                        </a:rPr>
                        <a:t>100+ Cloud Certified Professional</a:t>
                      </a:r>
                      <a:endParaRPr lang="en-IN" sz="800" b="0" i="0" u="none" strike="noStrike" dirty="0">
                        <a:solidFill>
                          <a:srgbClr val="000000"/>
                        </a:solidFill>
                        <a:effectLst/>
                        <a:latin typeface="+mn-lt"/>
                      </a:endParaRPr>
                    </a:p>
                  </a:txBody>
                  <a:tcPr marL="72000" marR="72000" marT="0" marB="0" anchor="ctr"/>
                </a:tc>
                <a:extLst>
                  <a:ext uri="{0D108BD9-81ED-4DB2-BD59-A6C34878D82A}">
                    <a16:rowId xmlns:a16="http://schemas.microsoft.com/office/drawing/2014/main" val="1439565160"/>
                  </a:ext>
                </a:extLst>
              </a:tr>
              <a:tr h="803868">
                <a:tc>
                  <a:txBody>
                    <a:bodyPr/>
                    <a:lstStyle/>
                    <a:p>
                      <a:pPr marL="92075" marR="0" lvl="0" indent="-92075" algn="l" defTabSz="1219018" rtl="0" eaLnBrk="1" fontAlgn="ctr" latinLnBrk="0" hangingPunct="1">
                        <a:lnSpc>
                          <a:spcPct val="100000"/>
                        </a:lnSpc>
                        <a:spcBef>
                          <a:spcPts val="0"/>
                        </a:spcBef>
                        <a:spcAft>
                          <a:spcPts val="200"/>
                        </a:spcAft>
                        <a:buClrTx/>
                        <a:buSzTx/>
                        <a:buFont typeface="Arial" panose="020B0604020202020204" pitchFamily="34" charset="0"/>
                        <a:buChar char="•"/>
                        <a:tabLst/>
                        <a:defRPr/>
                      </a:pPr>
                      <a:r>
                        <a:rPr lang="en-US" sz="800" b="1" u="none" strike="noStrike" kern="1200" dirty="0">
                          <a:solidFill>
                            <a:schemeClr val="accent1"/>
                          </a:solidFill>
                          <a:effectLst/>
                        </a:rPr>
                        <a:t>Dedicated connectivity to </a:t>
                      </a:r>
                      <a:r>
                        <a:rPr lang="en-US" sz="800" b="1" u="none" strike="noStrike" kern="1200" dirty="0" err="1">
                          <a:solidFill>
                            <a:schemeClr val="accent1"/>
                          </a:solidFill>
                          <a:effectLst/>
                        </a:rPr>
                        <a:t>hyperscaler</a:t>
                      </a:r>
                      <a:r>
                        <a:rPr lang="en-US" sz="800" b="1" u="none" strike="noStrike" kern="1200" dirty="0">
                          <a:solidFill>
                            <a:schemeClr val="accent1"/>
                          </a:solidFill>
                          <a:effectLst/>
                        </a:rPr>
                        <a:t> clouds </a:t>
                      </a:r>
                    </a:p>
                    <a:p>
                      <a:pPr marL="92075" marR="0" lvl="0" indent="-92075" algn="l" defTabSz="1219018" rtl="0" eaLnBrk="1" fontAlgn="ctr" latinLnBrk="0" hangingPunct="1">
                        <a:lnSpc>
                          <a:spcPct val="100000"/>
                        </a:lnSpc>
                        <a:spcBef>
                          <a:spcPts val="0"/>
                        </a:spcBef>
                        <a:spcAft>
                          <a:spcPts val="200"/>
                        </a:spcAft>
                        <a:buClrTx/>
                        <a:buSzTx/>
                        <a:buFont typeface="Arial" panose="020B0604020202020204" pitchFamily="34" charset="0"/>
                        <a:buChar char="•"/>
                        <a:tabLst/>
                        <a:defRPr/>
                      </a:pPr>
                      <a:r>
                        <a:rPr lang="en-US" sz="800" b="0" u="none" strike="noStrike" dirty="0">
                          <a:solidFill>
                            <a:srgbClr val="000000"/>
                          </a:solidFill>
                          <a:effectLst/>
                        </a:rPr>
                        <a:t>High Speed fiber for lower latency</a:t>
                      </a:r>
                    </a:p>
                    <a:p>
                      <a:pPr marL="92075" marR="0" lvl="0" indent="-92075" algn="l" defTabSz="1219018" rtl="0" eaLnBrk="1" fontAlgn="ctr" latinLnBrk="0" hangingPunct="1">
                        <a:lnSpc>
                          <a:spcPct val="100000"/>
                        </a:lnSpc>
                        <a:spcBef>
                          <a:spcPts val="0"/>
                        </a:spcBef>
                        <a:spcAft>
                          <a:spcPts val="200"/>
                        </a:spcAft>
                        <a:buClrTx/>
                        <a:buSzTx/>
                        <a:buFont typeface="Arial" panose="020B0604020202020204" pitchFamily="34" charset="0"/>
                        <a:buChar char="•"/>
                        <a:tabLst/>
                        <a:defRPr/>
                      </a:pPr>
                      <a:r>
                        <a:rPr lang="en-US" sz="800" b="0" u="none" strike="noStrike" dirty="0">
                          <a:solidFill>
                            <a:srgbClr val="000000"/>
                          </a:solidFill>
                          <a:effectLst/>
                        </a:rPr>
                        <a:t>Centrally managed cloud based SDWAN solution</a:t>
                      </a:r>
                      <a:endParaRPr lang="en-IN" sz="800" b="1" u="none" strike="noStrike" kern="1200" dirty="0">
                        <a:solidFill>
                          <a:schemeClr val="accent1"/>
                        </a:solidFill>
                        <a:effectLst/>
                        <a:latin typeface="+mn-lt"/>
                        <a:ea typeface="+mn-ea"/>
                        <a:cs typeface="+mn-cs"/>
                      </a:endParaRPr>
                    </a:p>
                  </a:txBody>
                  <a:tcPr marL="72000" marR="72000" marT="0" marB="0" anchor="ctr"/>
                </a:tc>
                <a:extLst>
                  <a:ext uri="{0D108BD9-81ED-4DB2-BD59-A6C34878D82A}">
                    <a16:rowId xmlns:a16="http://schemas.microsoft.com/office/drawing/2014/main" val="1135672969"/>
                  </a:ext>
                </a:extLst>
              </a:tr>
              <a:tr h="810724">
                <a:tc>
                  <a:txBody>
                    <a:bodyPr/>
                    <a:lstStyle/>
                    <a:p>
                      <a:pPr marL="92075" marR="0" lvl="0" indent="-92075" algn="l" defTabSz="914264" rtl="0" eaLnBrk="1" fontAlgn="t" latinLnBrk="0" hangingPunct="1">
                        <a:lnSpc>
                          <a:spcPct val="100000"/>
                        </a:lnSpc>
                        <a:spcBef>
                          <a:spcPts val="0"/>
                        </a:spcBef>
                        <a:spcAft>
                          <a:spcPts val="200"/>
                        </a:spcAft>
                        <a:buClrTx/>
                        <a:buSzTx/>
                        <a:buFont typeface="Arial" panose="020B0604020202020204" pitchFamily="34" charset="0"/>
                        <a:buChar char="•"/>
                        <a:tabLst/>
                        <a:defRPr/>
                      </a:pPr>
                      <a:r>
                        <a:rPr lang="en-US" sz="800" b="1" u="none" strike="noStrike" kern="1200" dirty="0">
                          <a:solidFill>
                            <a:schemeClr val="accent1"/>
                          </a:solidFill>
                          <a:effectLst/>
                        </a:rPr>
                        <a:t>Highly scalable and secured hosting environment</a:t>
                      </a:r>
                    </a:p>
                    <a:p>
                      <a:pPr marL="92075" marR="0" lvl="0" indent="-92075" algn="l" defTabSz="914264" rtl="0" eaLnBrk="1" fontAlgn="t" latinLnBrk="0" hangingPunct="1">
                        <a:lnSpc>
                          <a:spcPct val="100000"/>
                        </a:lnSpc>
                        <a:spcBef>
                          <a:spcPts val="0"/>
                        </a:spcBef>
                        <a:spcAft>
                          <a:spcPts val="200"/>
                        </a:spcAft>
                        <a:buClrTx/>
                        <a:buSzTx/>
                        <a:buFont typeface="Arial" panose="020B0604020202020204" pitchFamily="34" charset="0"/>
                        <a:buChar char="•"/>
                        <a:tabLst/>
                        <a:defRPr/>
                      </a:pPr>
                      <a:r>
                        <a:rPr lang="en-US" sz="800" b="1" u="none" strike="noStrike" kern="1200" dirty="0">
                          <a:solidFill>
                            <a:schemeClr val="tx1"/>
                          </a:solidFill>
                          <a:effectLst/>
                        </a:rPr>
                        <a:t>Scalable Firewall with Managed Services </a:t>
                      </a:r>
                    </a:p>
                    <a:p>
                      <a:pPr marL="92075" marR="0" lvl="0" indent="-92075" algn="l" defTabSz="914264" rtl="0" eaLnBrk="1" fontAlgn="t" latinLnBrk="0" hangingPunct="1">
                        <a:lnSpc>
                          <a:spcPct val="100000"/>
                        </a:lnSpc>
                        <a:spcBef>
                          <a:spcPts val="0"/>
                        </a:spcBef>
                        <a:spcAft>
                          <a:spcPts val="200"/>
                        </a:spcAft>
                        <a:buClrTx/>
                        <a:buSzTx/>
                        <a:buFont typeface="Arial" panose="020B0604020202020204" pitchFamily="34" charset="0"/>
                        <a:buChar char="•"/>
                        <a:tabLst/>
                        <a:defRPr/>
                      </a:pPr>
                      <a:r>
                        <a:rPr lang="en-US" sz="800" b="1" u="none" strike="noStrike" kern="1200" dirty="0">
                          <a:solidFill>
                            <a:schemeClr val="tx1"/>
                          </a:solidFill>
                          <a:effectLst/>
                        </a:rPr>
                        <a:t>AV managed services </a:t>
                      </a:r>
                    </a:p>
                    <a:p>
                      <a:pPr marL="92075" marR="0" lvl="0" indent="-92075" algn="l" defTabSz="914264" rtl="0" eaLnBrk="1" fontAlgn="t" latinLnBrk="0" hangingPunct="1">
                        <a:lnSpc>
                          <a:spcPct val="100000"/>
                        </a:lnSpc>
                        <a:spcBef>
                          <a:spcPts val="0"/>
                        </a:spcBef>
                        <a:spcAft>
                          <a:spcPts val="200"/>
                        </a:spcAft>
                        <a:buClrTx/>
                        <a:buSzTx/>
                        <a:buFont typeface="Arial" panose="020B0604020202020204" pitchFamily="34" charset="0"/>
                        <a:buChar char="•"/>
                        <a:tabLst/>
                        <a:defRPr/>
                      </a:pPr>
                      <a:r>
                        <a:rPr lang="en-US" sz="800" b="1" u="none" strike="noStrike" kern="1200" dirty="0">
                          <a:solidFill>
                            <a:schemeClr val="tx1"/>
                          </a:solidFill>
                          <a:effectLst/>
                        </a:rPr>
                        <a:t>Managed SOC services SIEM , WAF &amp; DDOS </a:t>
                      </a:r>
                      <a:endParaRPr lang="en-IN" sz="800" b="1" i="0" u="none" strike="noStrike" kern="1200" dirty="0">
                        <a:solidFill>
                          <a:schemeClr val="tx1"/>
                        </a:solidFill>
                        <a:effectLst/>
                        <a:latin typeface="+mn-lt"/>
                        <a:ea typeface="+mn-ea"/>
                        <a:cs typeface="+mn-cs"/>
                      </a:endParaRPr>
                    </a:p>
                  </a:txBody>
                  <a:tcPr marL="72000" marR="72000" marT="0" marB="0" anchor="ctr"/>
                </a:tc>
                <a:extLst>
                  <a:ext uri="{0D108BD9-81ED-4DB2-BD59-A6C34878D82A}">
                    <a16:rowId xmlns:a16="http://schemas.microsoft.com/office/drawing/2014/main" val="3242214373"/>
                  </a:ext>
                </a:extLst>
              </a:tr>
            </a:tbl>
          </a:graphicData>
        </a:graphic>
      </p:graphicFrame>
    </p:spTree>
    <p:extLst>
      <p:ext uri="{BB962C8B-B14F-4D97-AF65-F5344CB8AC3E}">
        <p14:creationId xmlns:p14="http://schemas.microsoft.com/office/powerpoint/2010/main" val="195553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6ED0-A0DF-4200-ABBE-A12C01E061EC}"/>
              </a:ext>
            </a:extLst>
          </p:cNvPr>
          <p:cNvSpPr>
            <a:spLocks noGrp="1"/>
          </p:cNvSpPr>
          <p:nvPr>
            <p:ph type="title"/>
          </p:nvPr>
        </p:nvSpPr>
        <p:spPr>
          <a:xfrm>
            <a:off x="324000" y="257731"/>
            <a:ext cx="7537450" cy="369332"/>
          </a:xfrm>
        </p:spPr>
        <p:txBody>
          <a:bodyPr/>
          <a:lstStyle/>
          <a:p>
            <a:r>
              <a:rPr lang="en-IN" dirty="0"/>
              <a:t>OptionS Comparison</a:t>
            </a:r>
          </a:p>
        </p:txBody>
      </p:sp>
      <p:cxnSp>
        <p:nvCxnSpPr>
          <p:cNvPr id="17" name="Straight Connector 16">
            <a:extLst>
              <a:ext uri="{FF2B5EF4-FFF2-40B4-BE49-F238E27FC236}">
                <a16:creationId xmlns:a16="http://schemas.microsoft.com/office/drawing/2014/main" id="{028E60FA-0552-44E5-B4CC-A132B215B021}"/>
              </a:ext>
            </a:extLst>
          </p:cNvPr>
          <p:cNvCxnSpPr>
            <a:cxnSpLocks/>
          </p:cNvCxnSpPr>
          <p:nvPr/>
        </p:nvCxnSpPr>
        <p:spPr>
          <a:xfrm>
            <a:off x="3744987" y="987425"/>
            <a:ext cx="0" cy="3744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FF6CB6-F4FD-4B16-BDD5-F63FDDB9684D}"/>
              </a:ext>
            </a:extLst>
          </p:cNvPr>
          <p:cNvCxnSpPr>
            <a:cxnSpLocks/>
          </p:cNvCxnSpPr>
          <p:nvPr/>
        </p:nvCxnSpPr>
        <p:spPr>
          <a:xfrm>
            <a:off x="6283692" y="987425"/>
            <a:ext cx="0" cy="3744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A38912-798E-4D35-8EE6-397DD6343CCF}"/>
              </a:ext>
            </a:extLst>
          </p:cNvPr>
          <p:cNvCxnSpPr>
            <a:cxnSpLocks/>
          </p:cNvCxnSpPr>
          <p:nvPr/>
        </p:nvCxnSpPr>
        <p:spPr>
          <a:xfrm>
            <a:off x="323850" y="3289915"/>
            <a:ext cx="8496300" cy="0"/>
          </a:xfrm>
          <a:prstGeom prst="line">
            <a:avLst/>
          </a:prstGeom>
          <a:ln w="1905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4A0CAA-DD10-42D6-B8F7-2045FC4827F0}"/>
              </a:ext>
            </a:extLst>
          </p:cNvPr>
          <p:cNvSpPr txBox="1"/>
          <p:nvPr/>
        </p:nvSpPr>
        <p:spPr>
          <a:xfrm>
            <a:off x="3854549" y="987425"/>
            <a:ext cx="2328202" cy="307777"/>
          </a:xfrm>
          <a:prstGeom prst="rect">
            <a:avLst/>
          </a:prstGeom>
          <a:noFill/>
        </p:spPr>
        <p:txBody>
          <a:bodyPr wrap="square" rtlCol="0">
            <a:spAutoFit/>
          </a:bodyPr>
          <a:lstStyle/>
          <a:p>
            <a:r>
              <a:rPr lang="en-IN" sz="1400" b="1" dirty="0">
                <a:solidFill>
                  <a:schemeClr val="accent1"/>
                </a:solidFill>
              </a:rPr>
              <a:t>HYBRID CLOUD</a:t>
            </a:r>
          </a:p>
        </p:txBody>
      </p:sp>
      <p:sp>
        <p:nvSpPr>
          <p:cNvPr id="27" name="TextBox 26">
            <a:extLst>
              <a:ext uri="{FF2B5EF4-FFF2-40B4-BE49-F238E27FC236}">
                <a16:creationId xmlns:a16="http://schemas.microsoft.com/office/drawing/2014/main" id="{50361571-2083-48B3-AC98-061DEADB3A6E}"/>
              </a:ext>
            </a:extLst>
          </p:cNvPr>
          <p:cNvSpPr txBox="1"/>
          <p:nvPr/>
        </p:nvSpPr>
        <p:spPr>
          <a:xfrm>
            <a:off x="3854549" y="1336701"/>
            <a:ext cx="2328202" cy="176971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50" dirty="0"/>
              <a:t>Workload across multiple cloud</a:t>
            </a:r>
          </a:p>
          <a:p>
            <a:pPr marL="171450" indent="-171450">
              <a:spcAft>
                <a:spcPts val="600"/>
              </a:spcAft>
              <a:buFont typeface="Arial" panose="020B0604020202020204" pitchFamily="34" charset="0"/>
              <a:buChar char="•"/>
            </a:pPr>
            <a:r>
              <a:rPr lang="en-US" sz="1050" dirty="0"/>
              <a:t>Leverage best of both of types of cloud</a:t>
            </a:r>
          </a:p>
          <a:p>
            <a:pPr marL="171450" indent="-171450">
              <a:spcAft>
                <a:spcPts val="600"/>
              </a:spcAft>
              <a:buFont typeface="Arial" panose="020B0604020202020204" pitchFamily="34" charset="0"/>
              <a:buChar char="•"/>
            </a:pPr>
            <a:r>
              <a:rPr lang="en-US" sz="1050" dirty="0"/>
              <a:t>Managed and scalable network</a:t>
            </a:r>
          </a:p>
          <a:p>
            <a:pPr marL="171450" indent="-171450">
              <a:spcAft>
                <a:spcPts val="600"/>
              </a:spcAft>
              <a:buFont typeface="Arial" panose="020B0604020202020204" pitchFamily="34" charset="0"/>
              <a:buChar char="•"/>
            </a:pPr>
            <a:r>
              <a:rPr lang="en-US" sz="1050" dirty="0"/>
              <a:t>Scalability and on-demand functionality</a:t>
            </a:r>
          </a:p>
          <a:p>
            <a:pPr marL="171450" indent="-171450">
              <a:spcAft>
                <a:spcPts val="600"/>
              </a:spcAft>
              <a:buFont typeface="Arial" panose="020B0604020202020204" pitchFamily="34" charset="0"/>
              <a:buChar char="•"/>
            </a:pPr>
            <a:r>
              <a:rPr lang="en-US" sz="1050" dirty="0"/>
              <a:t>Low latency dedicated network</a:t>
            </a:r>
          </a:p>
          <a:p>
            <a:pPr marL="171450" indent="-171450">
              <a:spcAft>
                <a:spcPts val="600"/>
              </a:spcAft>
              <a:buFont typeface="Arial" panose="020B0604020202020204" pitchFamily="34" charset="0"/>
              <a:buChar char="•"/>
            </a:pPr>
            <a:r>
              <a:rPr lang="en-US" sz="1050" dirty="0"/>
              <a:t>Lower TCO</a:t>
            </a:r>
            <a:endParaRPr lang="en-IN" sz="1050" dirty="0"/>
          </a:p>
        </p:txBody>
      </p:sp>
      <p:cxnSp>
        <p:nvCxnSpPr>
          <p:cNvPr id="28" name="Straight Connector 27">
            <a:extLst>
              <a:ext uri="{FF2B5EF4-FFF2-40B4-BE49-F238E27FC236}">
                <a16:creationId xmlns:a16="http://schemas.microsoft.com/office/drawing/2014/main" id="{97AA68FD-0FEC-485B-8951-F163BA3E5272}"/>
              </a:ext>
            </a:extLst>
          </p:cNvPr>
          <p:cNvCxnSpPr>
            <a:cxnSpLocks/>
          </p:cNvCxnSpPr>
          <p:nvPr/>
        </p:nvCxnSpPr>
        <p:spPr>
          <a:xfrm>
            <a:off x="1206282" y="987425"/>
            <a:ext cx="0" cy="374491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039021-E9E8-4D5D-B176-A6A7ED4495DF}"/>
              </a:ext>
            </a:extLst>
          </p:cNvPr>
          <p:cNvSpPr txBox="1"/>
          <p:nvPr/>
        </p:nvSpPr>
        <p:spPr>
          <a:xfrm>
            <a:off x="6393253" y="987425"/>
            <a:ext cx="2328202" cy="307777"/>
          </a:xfrm>
          <a:prstGeom prst="rect">
            <a:avLst/>
          </a:prstGeom>
          <a:noFill/>
        </p:spPr>
        <p:txBody>
          <a:bodyPr wrap="square" rtlCol="0">
            <a:spAutoFit/>
          </a:bodyPr>
          <a:lstStyle/>
          <a:p>
            <a:r>
              <a:rPr lang="en-IN" sz="1400" b="1" dirty="0">
                <a:solidFill>
                  <a:schemeClr val="accent1"/>
                </a:solidFill>
              </a:rPr>
              <a:t>HYPERSCALER</a:t>
            </a:r>
          </a:p>
        </p:txBody>
      </p:sp>
      <p:sp>
        <p:nvSpPr>
          <p:cNvPr id="36" name="TextBox 35">
            <a:extLst>
              <a:ext uri="{FF2B5EF4-FFF2-40B4-BE49-F238E27FC236}">
                <a16:creationId xmlns:a16="http://schemas.microsoft.com/office/drawing/2014/main" id="{B23C460E-4DA1-4CCF-8495-1852D7B70609}"/>
              </a:ext>
            </a:extLst>
          </p:cNvPr>
          <p:cNvSpPr txBox="1"/>
          <p:nvPr/>
        </p:nvSpPr>
        <p:spPr>
          <a:xfrm>
            <a:off x="6393253" y="1336701"/>
            <a:ext cx="2328202" cy="169277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50" dirty="0"/>
              <a:t>All workload of any of one Hyperscaler</a:t>
            </a:r>
          </a:p>
          <a:p>
            <a:pPr marL="171450" indent="-171450">
              <a:spcAft>
                <a:spcPts val="600"/>
              </a:spcAft>
              <a:buFont typeface="Arial" panose="020B0604020202020204" pitchFamily="34" charset="0"/>
              <a:buChar char="•"/>
            </a:pPr>
            <a:r>
              <a:rPr lang="en-US" sz="1050" dirty="0"/>
              <a:t>Leverage best of both of types of cloud</a:t>
            </a:r>
          </a:p>
          <a:p>
            <a:pPr marL="171450" indent="-171450">
              <a:spcAft>
                <a:spcPts val="600"/>
              </a:spcAft>
              <a:buFont typeface="Arial" panose="020B0604020202020204" pitchFamily="34" charset="0"/>
              <a:buChar char="•"/>
            </a:pPr>
            <a:r>
              <a:rPr lang="en-US" sz="1050" dirty="0"/>
              <a:t>Managed and scalable network</a:t>
            </a:r>
          </a:p>
          <a:p>
            <a:pPr marL="171450" indent="-171450">
              <a:spcAft>
                <a:spcPts val="600"/>
              </a:spcAft>
              <a:buFont typeface="Arial" panose="020B0604020202020204" pitchFamily="34" charset="0"/>
              <a:buChar char="•"/>
            </a:pPr>
            <a:r>
              <a:rPr lang="en-US" sz="1050" dirty="0"/>
              <a:t>Scalability and on-demand functionality</a:t>
            </a:r>
          </a:p>
          <a:p>
            <a:pPr marL="171450" indent="-171450">
              <a:spcAft>
                <a:spcPts val="600"/>
              </a:spcAft>
              <a:buFont typeface="Arial" panose="020B0604020202020204" pitchFamily="34" charset="0"/>
              <a:buChar char="•"/>
            </a:pPr>
            <a:r>
              <a:rPr lang="en-US" sz="1050" dirty="0"/>
              <a:t>Lower TCO</a:t>
            </a:r>
            <a:endParaRPr lang="en-IN" sz="1050" dirty="0"/>
          </a:p>
        </p:txBody>
      </p:sp>
      <p:sp>
        <p:nvSpPr>
          <p:cNvPr id="37" name="TextBox 36">
            <a:extLst>
              <a:ext uri="{FF2B5EF4-FFF2-40B4-BE49-F238E27FC236}">
                <a16:creationId xmlns:a16="http://schemas.microsoft.com/office/drawing/2014/main" id="{8BD836D6-FE52-4184-8E55-66ED3F783A36}"/>
              </a:ext>
            </a:extLst>
          </p:cNvPr>
          <p:cNvSpPr txBox="1"/>
          <p:nvPr/>
        </p:nvSpPr>
        <p:spPr>
          <a:xfrm>
            <a:off x="1307224" y="987425"/>
            <a:ext cx="2328202" cy="307777"/>
          </a:xfrm>
          <a:prstGeom prst="rect">
            <a:avLst/>
          </a:prstGeom>
          <a:noFill/>
        </p:spPr>
        <p:txBody>
          <a:bodyPr wrap="square" rtlCol="0">
            <a:spAutoFit/>
          </a:bodyPr>
          <a:lstStyle/>
          <a:p>
            <a:r>
              <a:rPr lang="en-IN" sz="1400" b="1" dirty="0">
                <a:solidFill>
                  <a:schemeClr val="accent1"/>
                </a:solidFill>
              </a:rPr>
              <a:t>SIFY CI</a:t>
            </a:r>
          </a:p>
        </p:txBody>
      </p:sp>
      <p:sp>
        <p:nvSpPr>
          <p:cNvPr id="38" name="TextBox 37">
            <a:extLst>
              <a:ext uri="{FF2B5EF4-FFF2-40B4-BE49-F238E27FC236}">
                <a16:creationId xmlns:a16="http://schemas.microsoft.com/office/drawing/2014/main" id="{7632EB35-E026-4931-AB7A-84334C277904}"/>
              </a:ext>
            </a:extLst>
          </p:cNvPr>
          <p:cNvSpPr txBox="1"/>
          <p:nvPr/>
        </p:nvSpPr>
        <p:spPr>
          <a:xfrm>
            <a:off x="1307224" y="1336701"/>
            <a:ext cx="2328202" cy="169277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IN" sz="1050" dirty="0"/>
              <a:t>All business system managed and controlled by single Cloud vendor</a:t>
            </a:r>
          </a:p>
          <a:p>
            <a:pPr marL="171450" indent="-171450">
              <a:spcAft>
                <a:spcPts val="600"/>
              </a:spcAft>
              <a:buFont typeface="Arial" panose="020B0604020202020204" pitchFamily="34" charset="0"/>
              <a:buChar char="•"/>
            </a:pPr>
            <a:r>
              <a:rPr lang="en-IN" sz="1050" dirty="0" err="1"/>
              <a:t>Hyperscaler</a:t>
            </a:r>
            <a:r>
              <a:rPr lang="en-IN" sz="1050" dirty="0"/>
              <a:t> adjacency</a:t>
            </a:r>
          </a:p>
          <a:p>
            <a:pPr marL="171450" indent="-171450">
              <a:spcAft>
                <a:spcPts val="600"/>
              </a:spcAft>
              <a:buFont typeface="Arial" panose="020B0604020202020204" pitchFamily="34" charset="0"/>
              <a:buChar char="•"/>
            </a:pPr>
            <a:r>
              <a:rPr lang="en-IN" sz="1050" dirty="0"/>
              <a:t>Managed and scalable network</a:t>
            </a:r>
          </a:p>
          <a:p>
            <a:pPr marL="171450" indent="-171450">
              <a:spcAft>
                <a:spcPts val="600"/>
              </a:spcAft>
              <a:buFont typeface="Arial" panose="020B0604020202020204" pitchFamily="34" charset="0"/>
              <a:buChar char="•"/>
            </a:pPr>
            <a:r>
              <a:rPr lang="en-IN" sz="1050" dirty="0"/>
              <a:t>Scalability and on-demand functionality</a:t>
            </a:r>
          </a:p>
          <a:p>
            <a:pPr marL="171450" indent="-171450">
              <a:spcAft>
                <a:spcPts val="600"/>
              </a:spcAft>
              <a:buFont typeface="Arial" panose="020B0604020202020204" pitchFamily="34" charset="0"/>
              <a:buChar char="•"/>
            </a:pPr>
            <a:r>
              <a:rPr lang="en-IN" sz="1050" dirty="0"/>
              <a:t>Lower TCO</a:t>
            </a:r>
          </a:p>
        </p:txBody>
      </p:sp>
      <p:sp>
        <p:nvSpPr>
          <p:cNvPr id="39" name="TextBox 38">
            <a:extLst>
              <a:ext uri="{FF2B5EF4-FFF2-40B4-BE49-F238E27FC236}">
                <a16:creationId xmlns:a16="http://schemas.microsoft.com/office/drawing/2014/main" id="{DD255060-FFCA-4A46-8C50-F25573C3A61C}"/>
              </a:ext>
            </a:extLst>
          </p:cNvPr>
          <p:cNvSpPr txBox="1"/>
          <p:nvPr/>
        </p:nvSpPr>
        <p:spPr>
          <a:xfrm>
            <a:off x="3854549" y="3402023"/>
            <a:ext cx="2328202" cy="89255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50" dirty="0"/>
              <a:t>Scattered Workload</a:t>
            </a:r>
          </a:p>
          <a:p>
            <a:pPr marL="171450" indent="-171450">
              <a:spcAft>
                <a:spcPts val="600"/>
              </a:spcAft>
              <a:buFont typeface="Arial" panose="020B0604020202020204" pitchFamily="34" charset="0"/>
              <a:buChar char="•"/>
            </a:pPr>
            <a:r>
              <a:rPr lang="en-US" sz="1050" dirty="0"/>
              <a:t>Integration challenges</a:t>
            </a:r>
          </a:p>
          <a:p>
            <a:pPr marL="171450" indent="-171450">
              <a:spcAft>
                <a:spcPts val="600"/>
              </a:spcAft>
              <a:buFont typeface="Arial" panose="020B0604020202020204" pitchFamily="34" charset="0"/>
              <a:buChar char="•"/>
            </a:pPr>
            <a:r>
              <a:rPr lang="en-US" sz="1050" dirty="0"/>
              <a:t>Additional Network and security requirement</a:t>
            </a:r>
            <a:endParaRPr lang="en-IN" sz="1050" dirty="0"/>
          </a:p>
        </p:txBody>
      </p:sp>
      <p:sp>
        <p:nvSpPr>
          <p:cNvPr id="40" name="TextBox 39">
            <a:extLst>
              <a:ext uri="{FF2B5EF4-FFF2-40B4-BE49-F238E27FC236}">
                <a16:creationId xmlns:a16="http://schemas.microsoft.com/office/drawing/2014/main" id="{000D107A-AC14-4713-B537-65BA466D75F6}"/>
              </a:ext>
            </a:extLst>
          </p:cNvPr>
          <p:cNvSpPr txBox="1"/>
          <p:nvPr/>
        </p:nvSpPr>
        <p:spPr>
          <a:xfrm>
            <a:off x="6393253" y="3402023"/>
            <a:ext cx="2328202" cy="89255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50" dirty="0"/>
              <a:t>High TCO</a:t>
            </a:r>
          </a:p>
          <a:p>
            <a:pPr marL="171450" indent="-171450">
              <a:spcAft>
                <a:spcPts val="600"/>
              </a:spcAft>
              <a:buFont typeface="Arial" panose="020B0604020202020204" pitchFamily="34" charset="0"/>
              <a:buChar char="•"/>
            </a:pPr>
            <a:r>
              <a:rPr lang="en-US" sz="1050" dirty="0"/>
              <a:t>Data out charges</a:t>
            </a:r>
          </a:p>
          <a:p>
            <a:pPr marL="171450" indent="-171450">
              <a:spcAft>
                <a:spcPts val="600"/>
              </a:spcAft>
              <a:buFont typeface="Arial" panose="020B0604020202020204" pitchFamily="34" charset="0"/>
              <a:buChar char="•"/>
            </a:pPr>
            <a:r>
              <a:rPr lang="en-US" sz="1050" dirty="0"/>
              <a:t>Additional Network and security Requirement</a:t>
            </a:r>
            <a:endParaRPr lang="en-IN" sz="1050" dirty="0"/>
          </a:p>
        </p:txBody>
      </p:sp>
      <p:sp>
        <p:nvSpPr>
          <p:cNvPr id="41" name="TextBox 40">
            <a:extLst>
              <a:ext uri="{FF2B5EF4-FFF2-40B4-BE49-F238E27FC236}">
                <a16:creationId xmlns:a16="http://schemas.microsoft.com/office/drawing/2014/main" id="{4F129F9D-95A3-4593-80CC-1E4DBE081204}"/>
              </a:ext>
            </a:extLst>
          </p:cNvPr>
          <p:cNvSpPr txBox="1"/>
          <p:nvPr/>
        </p:nvSpPr>
        <p:spPr>
          <a:xfrm>
            <a:off x="1307224" y="3402023"/>
            <a:ext cx="2328202" cy="49244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50" dirty="0"/>
              <a:t>All workload on one cloud</a:t>
            </a:r>
          </a:p>
          <a:p>
            <a:pPr marL="171450" indent="-171450">
              <a:spcAft>
                <a:spcPts val="600"/>
              </a:spcAft>
              <a:buFont typeface="Arial" panose="020B0604020202020204" pitchFamily="34" charset="0"/>
              <a:buChar char="•"/>
            </a:pPr>
            <a:r>
              <a:rPr lang="en-US" sz="1050" dirty="0"/>
              <a:t>Single vendor scenario</a:t>
            </a:r>
            <a:endParaRPr lang="en-IN" sz="1050" dirty="0"/>
          </a:p>
        </p:txBody>
      </p:sp>
      <p:pic>
        <p:nvPicPr>
          <p:cNvPr id="42" name="Graphic 41" descr="Thumbs up sign with solid fill">
            <a:extLst>
              <a:ext uri="{FF2B5EF4-FFF2-40B4-BE49-F238E27FC236}">
                <a16:creationId xmlns:a16="http://schemas.microsoft.com/office/drawing/2014/main" id="{48B68B72-009F-46EC-B626-97D8DDE10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492" y="1073859"/>
            <a:ext cx="493486" cy="442685"/>
          </a:xfrm>
          <a:prstGeom prst="rect">
            <a:avLst/>
          </a:prstGeom>
        </p:spPr>
      </p:pic>
      <p:pic>
        <p:nvPicPr>
          <p:cNvPr id="43" name="Graphic 42" descr="Thumbs up sign with solid fill">
            <a:extLst>
              <a:ext uri="{FF2B5EF4-FFF2-40B4-BE49-F238E27FC236}">
                <a16:creationId xmlns:a16="http://schemas.microsoft.com/office/drawing/2014/main" id="{D55B2DB6-1534-48B4-8B02-71FDBAE673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44161" y="3507187"/>
            <a:ext cx="493486" cy="442685"/>
          </a:xfrm>
          <a:prstGeom prst="rect">
            <a:avLst/>
          </a:prstGeom>
        </p:spPr>
      </p:pic>
    </p:spTree>
    <p:extLst>
      <p:ext uri="{BB962C8B-B14F-4D97-AF65-F5344CB8AC3E}">
        <p14:creationId xmlns:p14="http://schemas.microsoft.com/office/powerpoint/2010/main" val="2939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239C-028B-473C-B836-7396D2CDFDC2}"/>
              </a:ext>
            </a:extLst>
          </p:cNvPr>
          <p:cNvSpPr>
            <a:spLocks noGrp="1"/>
          </p:cNvSpPr>
          <p:nvPr>
            <p:ph type="title"/>
          </p:nvPr>
        </p:nvSpPr>
        <p:spPr/>
        <p:txBody>
          <a:bodyPr/>
          <a:lstStyle/>
          <a:p>
            <a:r>
              <a:rPr lang="en-IN" dirty="0"/>
              <a:t>Sify Cloudinfinit v/s Hyperscalers</a:t>
            </a:r>
          </a:p>
        </p:txBody>
      </p:sp>
      <p:sp>
        <p:nvSpPr>
          <p:cNvPr id="5" name="Freeform: Shape 4">
            <a:extLst>
              <a:ext uri="{FF2B5EF4-FFF2-40B4-BE49-F238E27FC236}">
                <a16:creationId xmlns:a16="http://schemas.microsoft.com/office/drawing/2014/main" id="{9A564ECD-EE69-426C-BF47-936C45C781C2}"/>
              </a:ext>
            </a:extLst>
          </p:cNvPr>
          <p:cNvSpPr/>
          <p:nvPr/>
        </p:nvSpPr>
        <p:spPr>
          <a:xfrm>
            <a:off x="3147217" y="1553958"/>
            <a:ext cx="1165730" cy="486465"/>
          </a:xfrm>
          <a:custGeom>
            <a:avLst/>
            <a:gdLst>
              <a:gd name="connsiteX0" fmla="*/ 0 w 1165730"/>
              <a:gd name="connsiteY0" fmla="*/ 48647 h 486465"/>
              <a:gd name="connsiteX1" fmla="*/ 48647 w 1165730"/>
              <a:gd name="connsiteY1" fmla="*/ 0 h 486465"/>
              <a:gd name="connsiteX2" fmla="*/ 1117084 w 1165730"/>
              <a:gd name="connsiteY2" fmla="*/ 0 h 486465"/>
              <a:gd name="connsiteX3" fmla="*/ 1165731 w 1165730"/>
              <a:gd name="connsiteY3" fmla="*/ 48647 h 486465"/>
              <a:gd name="connsiteX4" fmla="*/ 1165730 w 1165730"/>
              <a:gd name="connsiteY4" fmla="*/ 437819 h 486465"/>
              <a:gd name="connsiteX5" fmla="*/ 1117083 w 1165730"/>
              <a:gd name="connsiteY5" fmla="*/ 486466 h 486465"/>
              <a:gd name="connsiteX6" fmla="*/ 48647 w 1165730"/>
              <a:gd name="connsiteY6" fmla="*/ 486465 h 486465"/>
              <a:gd name="connsiteX7" fmla="*/ 0 w 1165730"/>
              <a:gd name="connsiteY7" fmla="*/ 437818 h 486465"/>
              <a:gd name="connsiteX8" fmla="*/ 0 w 1165730"/>
              <a:gd name="connsiteY8" fmla="*/ 48647 h 4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0" h="486465">
                <a:moveTo>
                  <a:pt x="0" y="48647"/>
                </a:moveTo>
                <a:cubicBezTo>
                  <a:pt x="0" y="21780"/>
                  <a:pt x="21780" y="0"/>
                  <a:pt x="48647" y="0"/>
                </a:cubicBezTo>
                <a:lnTo>
                  <a:pt x="1117084" y="0"/>
                </a:lnTo>
                <a:cubicBezTo>
                  <a:pt x="1143951" y="0"/>
                  <a:pt x="1165731" y="21780"/>
                  <a:pt x="1165731" y="48647"/>
                </a:cubicBezTo>
                <a:cubicBezTo>
                  <a:pt x="1165731" y="178371"/>
                  <a:pt x="1165730" y="308095"/>
                  <a:pt x="1165730" y="437819"/>
                </a:cubicBezTo>
                <a:cubicBezTo>
                  <a:pt x="1165730" y="464686"/>
                  <a:pt x="1143950" y="486466"/>
                  <a:pt x="1117083" y="486466"/>
                </a:cubicBezTo>
                <a:lnTo>
                  <a:pt x="48647" y="486465"/>
                </a:lnTo>
                <a:cubicBezTo>
                  <a:pt x="21780" y="486465"/>
                  <a:pt x="0" y="464685"/>
                  <a:pt x="0" y="437818"/>
                </a:cubicBezTo>
                <a:lnTo>
                  <a:pt x="0" y="48647"/>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968" tIns="59968" rIns="59968" bIns="59968" numCol="1" spcCol="1270" anchor="ctr" anchorCtr="0">
            <a:noAutofit/>
          </a:bodyPr>
          <a:lstStyle/>
          <a:p>
            <a:pPr marL="0" lvl="0" indent="0" algn="ctr" defTabSz="533400">
              <a:lnSpc>
                <a:spcPct val="90000"/>
              </a:lnSpc>
              <a:spcBef>
                <a:spcPct val="0"/>
              </a:spcBef>
              <a:spcAft>
                <a:spcPct val="35000"/>
              </a:spcAft>
              <a:buNone/>
            </a:pPr>
            <a:r>
              <a:rPr lang="en-IN" sz="1200" kern="1200" dirty="0"/>
              <a:t>Hyperscalers</a:t>
            </a:r>
          </a:p>
        </p:txBody>
      </p:sp>
      <p:sp>
        <p:nvSpPr>
          <p:cNvPr id="8" name="Freeform: Shape 7">
            <a:extLst>
              <a:ext uri="{FF2B5EF4-FFF2-40B4-BE49-F238E27FC236}">
                <a16:creationId xmlns:a16="http://schemas.microsoft.com/office/drawing/2014/main" id="{F410D89B-C4D9-4EA6-8E13-48A8763417B7}"/>
              </a:ext>
            </a:extLst>
          </p:cNvPr>
          <p:cNvSpPr/>
          <p:nvPr/>
        </p:nvSpPr>
        <p:spPr>
          <a:xfrm>
            <a:off x="4831050" y="1553958"/>
            <a:ext cx="1165730" cy="486465"/>
          </a:xfrm>
          <a:custGeom>
            <a:avLst/>
            <a:gdLst>
              <a:gd name="connsiteX0" fmla="*/ 0 w 1165730"/>
              <a:gd name="connsiteY0" fmla="*/ 48647 h 486465"/>
              <a:gd name="connsiteX1" fmla="*/ 48647 w 1165730"/>
              <a:gd name="connsiteY1" fmla="*/ 0 h 486465"/>
              <a:gd name="connsiteX2" fmla="*/ 1117084 w 1165730"/>
              <a:gd name="connsiteY2" fmla="*/ 0 h 486465"/>
              <a:gd name="connsiteX3" fmla="*/ 1165731 w 1165730"/>
              <a:gd name="connsiteY3" fmla="*/ 48647 h 486465"/>
              <a:gd name="connsiteX4" fmla="*/ 1165730 w 1165730"/>
              <a:gd name="connsiteY4" fmla="*/ 437819 h 486465"/>
              <a:gd name="connsiteX5" fmla="*/ 1117083 w 1165730"/>
              <a:gd name="connsiteY5" fmla="*/ 486466 h 486465"/>
              <a:gd name="connsiteX6" fmla="*/ 48647 w 1165730"/>
              <a:gd name="connsiteY6" fmla="*/ 486465 h 486465"/>
              <a:gd name="connsiteX7" fmla="*/ 0 w 1165730"/>
              <a:gd name="connsiteY7" fmla="*/ 437818 h 486465"/>
              <a:gd name="connsiteX8" fmla="*/ 0 w 1165730"/>
              <a:gd name="connsiteY8" fmla="*/ 48647 h 4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0" h="486465">
                <a:moveTo>
                  <a:pt x="0" y="48647"/>
                </a:moveTo>
                <a:cubicBezTo>
                  <a:pt x="0" y="21780"/>
                  <a:pt x="21780" y="0"/>
                  <a:pt x="48647" y="0"/>
                </a:cubicBezTo>
                <a:lnTo>
                  <a:pt x="1117084" y="0"/>
                </a:lnTo>
                <a:cubicBezTo>
                  <a:pt x="1143951" y="0"/>
                  <a:pt x="1165731" y="21780"/>
                  <a:pt x="1165731" y="48647"/>
                </a:cubicBezTo>
                <a:cubicBezTo>
                  <a:pt x="1165731" y="178371"/>
                  <a:pt x="1165730" y="308095"/>
                  <a:pt x="1165730" y="437819"/>
                </a:cubicBezTo>
                <a:cubicBezTo>
                  <a:pt x="1165730" y="464686"/>
                  <a:pt x="1143950" y="486466"/>
                  <a:pt x="1117083" y="486466"/>
                </a:cubicBezTo>
                <a:lnTo>
                  <a:pt x="48647" y="486465"/>
                </a:lnTo>
                <a:cubicBezTo>
                  <a:pt x="21780" y="486465"/>
                  <a:pt x="0" y="464685"/>
                  <a:pt x="0" y="437818"/>
                </a:cubicBezTo>
                <a:lnTo>
                  <a:pt x="0" y="48647"/>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968" tIns="59968" rIns="59968" bIns="59968" numCol="1" spcCol="1270" anchor="ctr" anchorCtr="0">
            <a:noAutofit/>
          </a:bodyPr>
          <a:lstStyle/>
          <a:p>
            <a:pPr marL="0" lvl="0" indent="0" algn="ctr" defTabSz="533400">
              <a:lnSpc>
                <a:spcPct val="90000"/>
              </a:lnSpc>
              <a:spcBef>
                <a:spcPct val="0"/>
              </a:spcBef>
              <a:spcAft>
                <a:spcPct val="35000"/>
              </a:spcAft>
              <a:buNone/>
            </a:pPr>
            <a:r>
              <a:rPr lang="en-IN" sz="1200" kern="1200" dirty="0"/>
              <a:t>CloudInfinit</a:t>
            </a:r>
          </a:p>
        </p:txBody>
      </p:sp>
      <p:sp>
        <p:nvSpPr>
          <p:cNvPr id="11" name="Isosceles Triangle 10">
            <a:extLst>
              <a:ext uri="{FF2B5EF4-FFF2-40B4-BE49-F238E27FC236}">
                <a16:creationId xmlns:a16="http://schemas.microsoft.com/office/drawing/2014/main" id="{DEEC84A1-D5BF-4B93-9F4B-01261D5F1D16}"/>
              </a:ext>
            </a:extLst>
          </p:cNvPr>
          <p:cNvSpPr/>
          <p:nvPr/>
        </p:nvSpPr>
        <p:spPr>
          <a:xfrm>
            <a:off x="4329138" y="4225797"/>
            <a:ext cx="485721" cy="485721"/>
          </a:xfrm>
          <a:prstGeom prst="triangle">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50364B5A-5F85-4D21-9D25-51436EFDC690}"/>
              </a:ext>
            </a:extLst>
          </p:cNvPr>
          <p:cNvSpPr/>
          <p:nvPr/>
        </p:nvSpPr>
        <p:spPr>
          <a:xfrm rot="240000">
            <a:off x="3114391" y="4017660"/>
            <a:ext cx="2915216" cy="203851"/>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9EA676A7-69C2-4A65-8E1A-CA9E6A5D9502}"/>
              </a:ext>
            </a:extLst>
          </p:cNvPr>
          <p:cNvSpPr/>
          <p:nvPr/>
        </p:nvSpPr>
        <p:spPr>
          <a:xfrm rot="240000">
            <a:off x="4867862" y="3650413"/>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3" tIns="53793" rIns="53793" bIns="53793" numCol="1" spcCol="1270" anchor="ctr" anchorCtr="0">
            <a:noAutofit/>
          </a:bodyPr>
          <a:lstStyle/>
          <a:p>
            <a:pPr marL="0" lvl="0" indent="0" algn="ctr" defTabSz="400050">
              <a:lnSpc>
                <a:spcPct val="90000"/>
              </a:lnSpc>
              <a:spcBef>
                <a:spcPct val="0"/>
              </a:spcBef>
              <a:spcAft>
                <a:spcPct val="35000"/>
              </a:spcAft>
              <a:buNone/>
            </a:pPr>
            <a:r>
              <a:rPr lang="en-IN" sz="900" kern="1200" dirty="0"/>
              <a:t>Billing\Commercial viability\ </a:t>
            </a:r>
          </a:p>
        </p:txBody>
      </p:sp>
      <p:sp>
        <p:nvSpPr>
          <p:cNvPr id="16" name="Freeform: Shape 15">
            <a:extLst>
              <a:ext uri="{FF2B5EF4-FFF2-40B4-BE49-F238E27FC236}">
                <a16:creationId xmlns:a16="http://schemas.microsoft.com/office/drawing/2014/main" id="{2584338A-E1AB-439E-85B4-BEC8EE67EFC6}"/>
              </a:ext>
            </a:extLst>
          </p:cNvPr>
          <p:cNvSpPr/>
          <p:nvPr/>
        </p:nvSpPr>
        <p:spPr>
          <a:xfrm rot="240000">
            <a:off x="4900243" y="3222978"/>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2" tIns="53793" rIns="53793" bIns="53793" numCol="1" spcCol="1270" anchor="ctr" anchorCtr="0">
            <a:noAutofit/>
          </a:bodyPr>
          <a:lstStyle/>
          <a:p>
            <a:pPr marL="0" lvl="0" indent="0" algn="ctr" defTabSz="400050">
              <a:lnSpc>
                <a:spcPct val="90000"/>
              </a:lnSpc>
              <a:spcBef>
                <a:spcPct val="0"/>
              </a:spcBef>
              <a:spcAft>
                <a:spcPct val="35000"/>
              </a:spcAft>
              <a:buNone/>
            </a:pPr>
            <a:r>
              <a:rPr lang="en-IN" sz="900" kern="1200" dirty="0"/>
              <a:t>Network Implementation </a:t>
            </a:r>
          </a:p>
        </p:txBody>
      </p:sp>
      <p:sp>
        <p:nvSpPr>
          <p:cNvPr id="17" name="Freeform: Shape 16">
            <a:extLst>
              <a:ext uri="{FF2B5EF4-FFF2-40B4-BE49-F238E27FC236}">
                <a16:creationId xmlns:a16="http://schemas.microsoft.com/office/drawing/2014/main" id="{EBB10123-8093-444D-BA5D-01D76A969CDE}"/>
              </a:ext>
            </a:extLst>
          </p:cNvPr>
          <p:cNvSpPr/>
          <p:nvPr/>
        </p:nvSpPr>
        <p:spPr>
          <a:xfrm rot="240000">
            <a:off x="4932625" y="2795544"/>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3" tIns="53793" rIns="53793" bIns="53792" numCol="1" spcCol="1270" anchor="ctr" anchorCtr="0">
            <a:noAutofit/>
          </a:bodyPr>
          <a:lstStyle/>
          <a:p>
            <a:pPr marL="0" lvl="0" indent="0" algn="ctr" defTabSz="400050">
              <a:lnSpc>
                <a:spcPct val="90000"/>
              </a:lnSpc>
              <a:spcBef>
                <a:spcPct val="0"/>
              </a:spcBef>
              <a:spcAft>
                <a:spcPct val="35000"/>
              </a:spcAft>
              <a:buNone/>
            </a:pPr>
            <a:r>
              <a:rPr lang="en-IN" sz="900" kern="1200" dirty="0"/>
              <a:t>Operation Orchestration</a:t>
            </a:r>
          </a:p>
        </p:txBody>
      </p:sp>
      <p:sp>
        <p:nvSpPr>
          <p:cNvPr id="18" name="Freeform: Shape 17">
            <a:extLst>
              <a:ext uri="{FF2B5EF4-FFF2-40B4-BE49-F238E27FC236}">
                <a16:creationId xmlns:a16="http://schemas.microsoft.com/office/drawing/2014/main" id="{10739D04-3025-44EA-93D4-62C1944ACA08}"/>
              </a:ext>
            </a:extLst>
          </p:cNvPr>
          <p:cNvSpPr/>
          <p:nvPr/>
        </p:nvSpPr>
        <p:spPr>
          <a:xfrm rot="240000">
            <a:off x="4965006" y="2368109"/>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2" tIns="53792" rIns="53793" bIns="53793" numCol="1" spcCol="1270" anchor="ctr" anchorCtr="0">
            <a:noAutofit/>
          </a:bodyPr>
          <a:lstStyle/>
          <a:p>
            <a:pPr marL="0" lvl="0" indent="0" algn="ctr" defTabSz="400050">
              <a:lnSpc>
                <a:spcPct val="90000"/>
              </a:lnSpc>
              <a:spcBef>
                <a:spcPct val="0"/>
              </a:spcBef>
              <a:spcAft>
                <a:spcPct val="35000"/>
              </a:spcAft>
              <a:buNone/>
            </a:pPr>
            <a:r>
              <a:rPr lang="en-IN" sz="900" kern="1200" dirty="0"/>
              <a:t>Technology Specifications</a:t>
            </a:r>
          </a:p>
        </p:txBody>
      </p:sp>
      <p:sp>
        <p:nvSpPr>
          <p:cNvPr id="19" name="Freeform: Shape 18">
            <a:extLst>
              <a:ext uri="{FF2B5EF4-FFF2-40B4-BE49-F238E27FC236}">
                <a16:creationId xmlns:a16="http://schemas.microsoft.com/office/drawing/2014/main" id="{2666C2C9-3E53-47AE-871C-FBF829DF6FDA}"/>
              </a:ext>
            </a:extLst>
          </p:cNvPr>
          <p:cNvSpPr/>
          <p:nvPr/>
        </p:nvSpPr>
        <p:spPr>
          <a:xfrm rot="240000">
            <a:off x="3184028" y="3533840"/>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3" tIns="53793" rIns="53793" bIns="53792" numCol="1" spcCol="1270" anchor="ctr" anchorCtr="0">
            <a:noAutofit/>
          </a:bodyPr>
          <a:lstStyle/>
          <a:p>
            <a:pPr marL="0" lvl="0" indent="0" algn="ctr" defTabSz="400050">
              <a:lnSpc>
                <a:spcPct val="90000"/>
              </a:lnSpc>
              <a:spcBef>
                <a:spcPct val="0"/>
              </a:spcBef>
              <a:spcAft>
                <a:spcPct val="35000"/>
              </a:spcAft>
              <a:buNone/>
            </a:pPr>
            <a:r>
              <a:rPr lang="en-IN" sz="900" kern="1200" dirty="0"/>
              <a:t>Time Slicing billing </a:t>
            </a:r>
          </a:p>
        </p:txBody>
      </p:sp>
      <p:sp>
        <p:nvSpPr>
          <p:cNvPr id="20" name="Freeform: Shape 19">
            <a:extLst>
              <a:ext uri="{FF2B5EF4-FFF2-40B4-BE49-F238E27FC236}">
                <a16:creationId xmlns:a16="http://schemas.microsoft.com/office/drawing/2014/main" id="{A1245C6A-0160-4DC0-BE9F-851129EF6E9A}"/>
              </a:ext>
            </a:extLst>
          </p:cNvPr>
          <p:cNvSpPr/>
          <p:nvPr/>
        </p:nvSpPr>
        <p:spPr>
          <a:xfrm rot="240000">
            <a:off x="3216410" y="3106405"/>
            <a:ext cx="1156870" cy="399518"/>
          </a:xfrm>
          <a:custGeom>
            <a:avLst/>
            <a:gdLst>
              <a:gd name="connsiteX0" fmla="*/ 0 w 1156870"/>
              <a:gd name="connsiteY0" fmla="*/ 66588 h 399518"/>
              <a:gd name="connsiteX1" fmla="*/ 66588 w 1156870"/>
              <a:gd name="connsiteY1" fmla="*/ 0 h 399518"/>
              <a:gd name="connsiteX2" fmla="*/ 1090282 w 1156870"/>
              <a:gd name="connsiteY2" fmla="*/ 0 h 399518"/>
              <a:gd name="connsiteX3" fmla="*/ 1156870 w 1156870"/>
              <a:gd name="connsiteY3" fmla="*/ 66588 h 399518"/>
              <a:gd name="connsiteX4" fmla="*/ 1156870 w 1156870"/>
              <a:gd name="connsiteY4" fmla="*/ 332930 h 399518"/>
              <a:gd name="connsiteX5" fmla="*/ 1090282 w 1156870"/>
              <a:gd name="connsiteY5" fmla="*/ 399518 h 399518"/>
              <a:gd name="connsiteX6" fmla="*/ 66588 w 1156870"/>
              <a:gd name="connsiteY6" fmla="*/ 399518 h 399518"/>
              <a:gd name="connsiteX7" fmla="*/ 0 w 1156870"/>
              <a:gd name="connsiteY7" fmla="*/ 332930 h 399518"/>
              <a:gd name="connsiteX8" fmla="*/ 0 w 1156870"/>
              <a:gd name="connsiteY8" fmla="*/ 66588 h 39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70" h="399518">
                <a:moveTo>
                  <a:pt x="0" y="66588"/>
                </a:moveTo>
                <a:cubicBezTo>
                  <a:pt x="0" y="29812"/>
                  <a:pt x="29812" y="0"/>
                  <a:pt x="66588" y="0"/>
                </a:cubicBezTo>
                <a:lnTo>
                  <a:pt x="1090282" y="0"/>
                </a:lnTo>
                <a:cubicBezTo>
                  <a:pt x="1127058" y="0"/>
                  <a:pt x="1156870" y="29812"/>
                  <a:pt x="1156870" y="66588"/>
                </a:cubicBezTo>
                <a:lnTo>
                  <a:pt x="1156870" y="332930"/>
                </a:lnTo>
                <a:cubicBezTo>
                  <a:pt x="1156870" y="369706"/>
                  <a:pt x="1127058" y="399518"/>
                  <a:pt x="1090282" y="399518"/>
                </a:cubicBezTo>
                <a:lnTo>
                  <a:pt x="66588" y="399518"/>
                </a:lnTo>
                <a:cubicBezTo>
                  <a:pt x="29812" y="399518"/>
                  <a:pt x="0" y="369706"/>
                  <a:pt x="0" y="332930"/>
                </a:cubicBezTo>
                <a:lnTo>
                  <a:pt x="0" y="66588"/>
                </a:lnTo>
                <a:close/>
              </a:path>
            </a:pathLst>
          </a:custGeom>
          <a:solidFill>
            <a:schemeClr val="accent5"/>
          </a:solidFill>
          <a:ln w="6350">
            <a:solidFill>
              <a:schemeClr val="accent5">
                <a:lumMod val="40000"/>
                <a:lumOff val="60000"/>
              </a:schemeClr>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3793" tIns="53792" rIns="53793" bIns="53793" numCol="1" spcCol="1270" anchor="ctr" anchorCtr="0">
            <a:noAutofit/>
          </a:bodyPr>
          <a:lstStyle/>
          <a:p>
            <a:pPr marL="0" lvl="0" indent="0" algn="ctr" defTabSz="400050">
              <a:lnSpc>
                <a:spcPct val="90000"/>
              </a:lnSpc>
              <a:spcBef>
                <a:spcPct val="0"/>
              </a:spcBef>
              <a:spcAft>
                <a:spcPct val="35000"/>
              </a:spcAft>
              <a:buNone/>
            </a:pPr>
            <a:r>
              <a:rPr lang="en-IN" sz="900" kern="1200" dirty="0"/>
              <a:t>Sizing / T-shirt based</a:t>
            </a:r>
          </a:p>
        </p:txBody>
      </p:sp>
      <p:sp>
        <p:nvSpPr>
          <p:cNvPr id="14" name="Rectangle: Top Corners Rounded 13">
            <a:extLst>
              <a:ext uri="{FF2B5EF4-FFF2-40B4-BE49-F238E27FC236}">
                <a16:creationId xmlns:a16="http://schemas.microsoft.com/office/drawing/2014/main" id="{A7ABF7A9-9732-49FD-B0D1-56B5FB8D5A49}"/>
              </a:ext>
            </a:extLst>
          </p:cNvPr>
          <p:cNvSpPr/>
          <p:nvPr/>
        </p:nvSpPr>
        <p:spPr>
          <a:xfrm rot="16200000">
            <a:off x="-1500" y="1777907"/>
            <a:ext cx="3279779" cy="2629079"/>
          </a:xfrm>
          <a:prstGeom prst="round2SameRect">
            <a:avLst>
              <a:gd name="adj1" fmla="val 4732"/>
              <a:gd name="adj2" fmla="val 0"/>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N" dirty="0">
              <a:latin typeface="+mj-lt"/>
            </a:endParaRPr>
          </a:p>
        </p:txBody>
      </p:sp>
      <p:sp>
        <p:nvSpPr>
          <p:cNvPr id="15" name="Rectangle: Rounded Corners 14">
            <a:extLst>
              <a:ext uri="{FF2B5EF4-FFF2-40B4-BE49-F238E27FC236}">
                <a16:creationId xmlns:a16="http://schemas.microsoft.com/office/drawing/2014/main" id="{927A68A6-7DB7-4C93-B7CD-607995F926E5}"/>
              </a:ext>
            </a:extLst>
          </p:cNvPr>
          <p:cNvSpPr/>
          <p:nvPr/>
        </p:nvSpPr>
        <p:spPr>
          <a:xfrm>
            <a:off x="324000" y="987425"/>
            <a:ext cx="8496150" cy="369888"/>
          </a:xfrm>
          <a:prstGeom prst="roundRect">
            <a:avLst>
              <a:gd name="adj" fmla="val 337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6" name="TextBox 5">
            <a:extLst>
              <a:ext uri="{FF2B5EF4-FFF2-40B4-BE49-F238E27FC236}">
                <a16:creationId xmlns:a16="http://schemas.microsoft.com/office/drawing/2014/main" id="{2C86925C-8E64-46FC-982F-A68F7E2B9682}"/>
              </a:ext>
            </a:extLst>
          </p:cNvPr>
          <p:cNvSpPr txBox="1"/>
          <p:nvPr/>
        </p:nvSpPr>
        <p:spPr>
          <a:xfrm>
            <a:off x="464234" y="1575479"/>
            <a:ext cx="2370406" cy="287771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IN" sz="1200" dirty="0">
                <a:latin typeface="+mj-lt"/>
              </a:rPr>
              <a:t>Additional services procurement for shared storage</a:t>
            </a:r>
          </a:p>
          <a:p>
            <a:pPr marL="171450" indent="-171450">
              <a:spcAft>
                <a:spcPts val="600"/>
              </a:spcAft>
              <a:buFont typeface="Arial" panose="020B0604020202020204" pitchFamily="34" charset="0"/>
              <a:buChar char="•"/>
            </a:pPr>
            <a:r>
              <a:rPr lang="en-IN" sz="1200" dirty="0">
                <a:latin typeface="+mj-lt"/>
              </a:rPr>
              <a:t>T-Shirt Based sizing</a:t>
            </a:r>
          </a:p>
          <a:p>
            <a:pPr marL="171450" indent="-171450">
              <a:spcAft>
                <a:spcPts val="600"/>
              </a:spcAft>
              <a:buFont typeface="Arial" panose="020B0604020202020204" pitchFamily="34" charset="0"/>
              <a:buChar char="•"/>
            </a:pPr>
            <a:r>
              <a:rPr lang="en-IN" sz="1200" dirty="0">
                <a:latin typeface="+mj-lt"/>
              </a:rPr>
              <a:t>Oracle with Oracle Linux only</a:t>
            </a:r>
          </a:p>
          <a:p>
            <a:pPr marL="171450" indent="-171450">
              <a:spcAft>
                <a:spcPts val="600"/>
              </a:spcAft>
              <a:buFont typeface="Arial" panose="020B0604020202020204" pitchFamily="34" charset="0"/>
              <a:buChar char="•"/>
            </a:pPr>
            <a:r>
              <a:rPr lang="en-IN" sz="1200" dirty="0">
                <a:latin typeface="+mj-lt"/>
              </a:rPr>
              <a:t>Cannot support multi cloud/hybrid cloud orchestrations</a:t>
            </a:r>
          </a:p>
          <a:p>
            <a:pPr marL="171450" indent="-171450">
              <a:spcAft>
                <a:spcPts val="600"/>
              </a:spcAft>
              <a:buFont typeface="Arial" panose="020B0604020202020204" pitchFamily="34" charset="0"/>
              <a:buChar char="•"/>
            </a:pPr>
            <a:r>
              <a:rPr lang="en-IN" sz="1200" dirty="0">
                <a:latin typeface="+mj-lt"/>
              </a:rPr>
              <a:t>Only storage backups</a:t>
            </a:r>
          </a:p>
          <a:p>
            <a:pPr marL="171450" indent="-171450">
              <a:spcAft>
                <a:spcPts val="600"/>
              </a:spcAft>
              <a:buFont typeface="Arial" panose="020B0604020202020204" pitchFamily="34" charset="0"/>
              <a:buChar char="•"/>
            </a:pPr>
            <a:r>
              <a:rPr lang="en-IN" sz="1200" dirty="0">
                <a:latin typeface="+mj-lt"/>
              </a:rPr>
              <a:t>Rely on Telecom and other vendors for all network and connectivity requirement</a:t>
            </a:r>
          </a:p>
        </p:txBody>
      </p:sp>
      <p:sp>
        <p:nvSpPr>
          <p:cNvPr id="9" name="Rectangle: Top Corners Rounded 8">
            <a:extLst>
              <a:ext uri="{FF2B5EF4-FFF2-40B4-BE49-F238E27FC236}">
                <a16:creationId xmlns:a16="http://schemas.microsoft.com/office/drawing/2014/main" id="{7FF5A0A0-6042-4325-8733-BDDD3088B502}"/>
              </a:ext>
            </a:extLst>
          </p:cNvPr>
          <p:cNvSpPr/>
          <p:nvPr/>
        </p:nvSpPr>
        <p:spPr>
          <a:xfrm rot="5400000" flipH="1">
            <a:off x="5865721" y="1777907"/>
            <a:ext cx="3279779" cy="2629079"/>
          </a:xfrm>
          <a:prstGeom prst="round2SameRect">
            <a:avLst>
              <a:gd name="adj1" fmla="val 5535"/>
              <a:gd name="adj2" fmla="val 0"/>
            </a:avLst>
          </a:prstGeom>
          <a:solidFill>
            <a:schemeClr val="accent5">
              <a:lumMod val="20000"/>
              <a:lumOff val="80000"/>
            </a:schemeClr>
          </a:solid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IN" dirty="0">
              <a:latin typeface="+mj-lt"/>
            </a:endParaRPr>
          </a:p>
        </p:txBody>
      </p:sp>
      <p:sp>
        <p:nvSpPr>
          <p:cNvPr id="10" name="TextBox 9">
            <a:extLst>
              <a:ext uri="{FF2B5EF4-FFF2-40B4-BE49-F238E27FC236}">
                <a16:creationId xmlns:a16="http://schemas.microsoft.com/office/drawing/2014/main" id="{7AB1EF83-0FF2-4F4F-AC4B-047B06610EA2}"/>
              </a:ext>
            </a:extLst>
          </p:cNvPr>
          <p:cNvSpPr txBox="1"/>
          <p:nvPr/>
        </p:nvSpPr>
        <p:spPr>
          <a:xfrm>
            <a:off x="6320407" y="1575479"/>
            <a:ext cx="2370406" cy="2877711"/>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IN" sz="1200" dirty="0">
                <a:latin typeface="+mj-lt"/>
              </a:rPr>
              <a:t>Shared Storage feasibility w/o technical complications</a:t>
            </a:r>
          </a:p>
          <a:p>
            <a:pPr marL="171450" indent="-171450">
              <a:spcAft>
                <a:spcPts val="600"/>
              </a:spcAft>
              <a:buFont typeface="Arial" panose="020B0604020202020204" pitchFamily="34" charset="0"/>
              <a:buChar char="•"/>
            </a:pPr>
            <a:r>
              <a:rPr lang="en-IN" sz="1200" dirty="0">
                <a:latin typeface="+mj-lt"/>
              </a:rPr>
              <a:t>Customized Sizing </a:t>
            </a:r>
          </a:p>
          <a:p>
            <a:pPr marL="171450" indent="-171450">
              <a:spcAft>
                <a:spcPts val="600"/>
              </a:spcAft>
              <a:buFont typeface="Arial" panose="020B0604020202020204" pitchFamily="34" charset="0"/>
              <a:buChar char="•"/>
            </a:pPr>
            <a:r>
              <a:rPr lang="en-IN" sz="1200" dirty="0">
                <a:latin typeface="+mj-lt"/>
              </a:rPr>
              <a:t>Support for Oracle with standard Linux</a:t>
            </a:r>
          </a:p>
          <a:p>
            <a:pPr marL="171450" indent="-171450">
              <a:spcAft>
                <a:spcPts val="600"/>
              </a:spcAft>
              <a:buFont typeface="Arial" panose="020B0604020202020204" pitchFamily="34" charset="0"/>
              <a:buChar char="•"/>
            </a:pPr>
            <a:r>
              <a:rPr lang="en-IN" sz="1200" dirty="0">
                <a:latin typeface="+mj-lt"/>
              </a:rPr>
              <a:t>Common orchestration for multi cloud/hybrid cloud ecosystem</a:t>
            </a:r>
          </a:p>
          <a:p>
            <a:pPr marL="171450" indent="-171450">
              <a:spcAft>
                <a:spcPts val="600"/>
              </a:spcAft>
              <a:buFont typeface="Arial" panose="020B0604020202020204" pitchFamily="34" charset="0"/>
              <a:buChar char="•"/>
            </a:pPr>
            <a:r>
              <a:rPr lang="en-IN" sz="1200" dirty="0">
                <a:latin typeface="+mj-lt"/>
              </a:rPr>
              <a:t>Managed backup with tape options </a:t>
            </a:r>
          </a:p>
          <a:p>
            <a:pPr marL="171450" indent="-171450">
              <a:spcAft>
                <a:spcPts val="600"/>
              </a:spcAft>
              <a:buFont typeface="Arial" panose="020B0604020202020204" pitchFamily="34" charset="0"/>
              <a:buChar char="•"/>
            </a:pPr>
            <a:r>
              <a:rPr lang="en-IN" sz="1200" dirty="0">
                <a:latin typeface="+mj-lt"/>
              </a:rPr>
              <a:t>Telecom business backbone support for all network and VPN requirement</a:t>
            </a:r>
          </a:p>
        </p:txBody>
      </p:sp>
      <p:sp>
        <p:nvSpPr>
          <p:cNvPr id="7" name="TextBox 6">
            <a:extLst>
              <a:ext uri="{FF2B5EF4-FFF2-40B4-BE49-F238E27FC236}">
                <a16:creationId xmlns:a16="http://schemas.microsoft.com/office/drawing/2014/main" id="{6AFCC4D5-C51E-4B37-9DF2-1AC6AF113455}"/>
              </a:ext>
            </a:extLst>
          </p:cNvPr>
          <p:cNvSpPr txBox="1"/>
          <p:nvPr/>
        </p:nvSpPr>
        <p:spPr>
          <a:xfrm>
            <a:off x="464234" y="989055"/>
            <a:ext cx="8226579" cy="338554"/>
          </a:xfrm>
          <a:prstGeom prst="rect">
            <a:avLst/>
          </a:prstGeom>
          <a:noFill/>
        </p:spPr>
        <p:txBody>
          <a:bodyPr wrap="square" rtlCol="0">
            <a:spAutoFit/>
          </a:bodyPr>
          <a:lstStyle/>
          <a:p>
            <a:pPr algn="ctr"/>
            <a:r>
              <a:rPr lang="en-IN" sz="1600" b="1" cap="all" dirty="0">
                <a:solidFill>
                  <a:schemeClr val="bg1"/>
                </a:solidFill>
                <a:latin typeface="+mj-lt"/>
              </a:rPr>
              <a:t>Private Cloud with all flexibility and features of Hyperscalers</a:t>
            </a:r>
          </a:p>
        </p:txBody>
      </p:sp>
    </p:spTree>
    <p:extLst>
      <p:ext uri="{BB962C8B-B14F-4D97-AF65-F5344CB8AC3E}">
        <p14:creationId xmlns:p14="http://schemas.microsoft.com/office/powerpoint/2010/main" val="4021116262"/>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Sify Theme 11102018">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5225ff6-d8db-4da8-8d9c-1f925f835688" ContentTypeId="0x0101" PreviousValue="false"/>
</file>

<file path=customXml/itemProps1.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2.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3.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F2B61C-B540-4BC0-AC3E-83528A72D13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Sify Theme 11102018</Template>
  <TotalTime>8674</TotalTime>
  <Words>2620</Words>
  <Application>Microsoft Office PowerPoint</Application>
  <PresentationFormat>On-screen Show (16:9)</PresentationFormat>
  <Paragraphs>410</Paragraphs>
  <Slides>28</Slides>
  <Notes>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Sify Theme Nov20</vt:lpstr>
      <vt:lpstr>Sify Theme 11102018</vt:lpstr>
      <vt:lpstr>PowerPoint Presentation</vt:lpstr>
      <vt:lpstr>AGENDA  </vt:lpstr>
      <vt:lpstr>AGENDA  </vt:lpstr>
      <vt:lpstr>Requirement Summary</vt:lpstr>
      <vt:lpstr>VISION</vt:lpstr>
      <vt:lpstr>Mahindra Logistics infra / Cloud : current challenges</vt:lpstr>
      <vt:lpstr>Critical Success Factor</vt:lpstr>
      <vt:lpstr>OptionS Comparison</vt:lpstr>
      <vt:lpstr>Sify Cloudinfinit v/s Hyperscalers</vt:lpstr>
      <vt:lpstr>Scope of work</vt:lpstr>
      <vt:lpstr>PowerPoint Presentation</vt:lpstr>
      <vt:lpstr>Business case: TCO Comparison – Current vs SIFy CLOUD</vt:lpstr>
      <vt:lpstr>Saving Analysis  </vt:lpstr>
      <vt:lpstr>Sify cloud adoption business benefits</vt:lpstr>
      <vt:lpstr>Sify cloud adoption business benefits</vt:lpstr>
      <vt:lpstr>Solution Building Blocks</vt:lpstr>
      <vt:lpstr>Migration plan</vt:lpstr>
      <vt:lpstr>services delivery model</vt:lpstr>
      <vt:lpstr>Service dashboards</vt:lpstr>
      <vt:lpstr>PowerPoint Presentation</vt:lpstr>
      <vt:lpstr>Security as a service for the Hybrid IT</vt:lpstr>
      <vt:lpstr>PowerPoint Presentation</vt:lpstr>
      <vt:lpstr>Business benefits to MLL</vt:lpstr>
      <vt:lpstr>PowerPoint Presentation</vt:lpstr>
      <vt:lpstr>MAHINDRA FINANCE: DIGITAL TRANSFORMATION FOR NBFC</vt:lpstr>
      <vt:lpstr>PRAMERICA LIFE: DIGITAL TRANSFORMATION FOR LIFE INSURANCE</vt:lpstr>
      <vt:lpstr>PowerPoint Presentation</vt:lpstr>
      <vt:lpstr>O365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227</cp:revision>
  <dcterms:created xsi:type="dcterms:W3CDTF">2020-10-26T06:38:47Z</dcterms:created>
  <dcterms:modified xsi:type="dcterms:W3CDTF">2023-09-19T07:00:54Z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