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748" r:id="rId5"/>
    <p:sldMasterId id="2147483757" r:id="rId6"/>
    <p:sldMasterId id="2147483778" r:id="rId7"/>
  </p:sldMasterIdLst>
  <p:notesMasterIdLst>
    <p:notesMasterId r:id="rId42"/>
  </p:notesMasterIdLst>
  <p:sldIdLst>
    <p:sldId id="534" r:id="rId8"/>
    <p:sldId id="484" r:id="rId9"/>
    <p:sldId id="535" r:id="rId10"/>
    <p:sldId id="485" r:id="rId11"/>
    <p:sldId id="487" r:id="rId12"/>
    <p:sldId id="536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37" r:id="rId21"/>
    <p:sldId id="540" r:id="rId22"/>
    <p:sldId id="2555" r:id="rId23"/>
    <p:sldId id="542" r:id="rId24"/>
    <p:sldId id="558" r:id="rId25"/>
    <p:sldId id="543" r:id="rId26"/>
    <p:sldId id="544" r:id="rId27"/>
    <p:sldId id="545" r:id="rId28"/>
    <p:sldId id="546" r:id="rId29"/>
    <p:sldId id="547" r:id="rId30"/>
    <p:sldId id="548" r:id="rId31"/>
    <p:sldId id="559" r:id="rId32"/>
    <p:sldId id="550" r:id="rId33"/>
    <p:sldId id="538" r:id="rId34"/>
    <p:sldId id="492" r:id="rId35"/>
    <p:sldId id="511" r:id="rId36"/>
    <p:sldId id="513" r:id="rId37"/>
    <p:sldId id="514" r:id="rId38"/>
    <p:sldId id="539" r:id="rId39"/>
    <p:sldId id="528" r:id="rId40"/>
    <p:sldId id="474" r:id="rId41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3" orient="horz" pos="404">
          <p15:clr>
            <a:srgbClr val="A4A3A4"/>
          </p15:clr>
        </p15:guide>
        <p15:guide id="4" pos="226" userDrawn="1">
          <p15:clr>
            <a:srgbClr val="A4A3A4"/>
          </p15:clr>
        </p15:guide>
        <p15:guide id="5" pos="5527">
          <p15:clr>
            <a:srgbClr val="A4A3A4"/>
          </p15:clr>
        </p15:guide>
        <p15:guide id="6" pos="2903" userDrawn="1">
          <p15:clr>
            <a:srgbClr val="A4A3A4"/>
          </p15:clr>
        </p15:guide>
        <p15:guide id="7" pos="2789" userDrawn="1">
          <p15:clr>
            <a:srgbClr val="A4A3A4"/>
          </p15:clr>
        </p15:guide>
        <p15:guide id="8" pos="2971" userDrawn="1">
          <p15:clr>
            <a:srgbClr val="A4A3A4"/>
          </p15:clr>
        </p15:guide>
        <p15:guide id="13" orient="horz" pos="2952">
          <p15:clr>
            <a:srgbClr val="A4A3A4"/>
          </p15:clr>
        </p15:guide>
        <p15:guide id="14" pos="2880" userDrawn="1">
          <p15:clr>
            <a:srgbClr val="A4A3A4"/>
          </p15:clr>
        </p15:guide>
        <p15:guide id="15" pos="2881">
          <p15:clr>
            <a:srgbClr val="A4A3A4"/>
          </p15:clr>
        </p15:guide>
        <p15:guide id="16" pos="28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013883" initials="0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E77"/>
    <a:srgbClr val="98B5D8"/>
    <a:srgbClr val="FFFFFF"/>
    <a:srgbClr val="FCFDFE"/>
    <a:srgbClr val="BFD1E7"/>
    <a:srgbClr val="EAF0F7"/>
    <a:srgbClr val="595959"/>
    <a:srgbClr val="0067B8"/>
    <a:srgbClr val="93CFDE"/>
    <a:srgbClr val="FDD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D1434C-C755-4D2B-86B5-F82355D4D3CE}" v="3" dt="2019-09-03T10:50:42.269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9" autoAdjust="0"/>
    <p:restoredTop sz="95274" autoAdjust="0"/>
  </p:normalViewPr>
  <p:slideViewPr>
    <p:cSldViewPr snapToGrid="0" showGuides="1">
      <p:cViewPr varScale="1">
        <p:scale>
          <a:sx n="137" d="100"/>
          <a:sy n="137" d="100"/>
        </p:scale>
        <p:origin x="696" y="138"/>
      </p:cViewPr>
      <p:guideLst>
        <p:guide orient="horz" pos="645"/>
        <p:guide orient="horz" pos="404"/>
        <p:guide pos="226"/>
        <p:guide pos="5527"/>
        <p:guide pos="2903"/>
        <p:guide pos="2789"/>
        <p:guide pos="2971"/>
        <p:guide orient="horz" pos="2952"/>
        <p:guide pos="2880"/>
        <p:guide pos="2881"/>
        <p:guide pos="2896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B2F16-8264-495D-AB67-625163ADBC2A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26F8F359-D2DE-4E59-8E21-D56662D78A14}">
      <dgm:prSet phldrT="[Text]" custT="1"/>
      <dgm:spPr/>
      <dgm:t>
        <a:bodyPr/>
        <a:lstStyle/>
        <a:p>
          <a:r>
            <a:rPr lang="en-US" sz="800" dirty="0">
              <a:solidFill>
                <a:schemeClr val="tx1"/>
              </a:solidFill>
            </a:rPr>
            <a:t>Conventional</a:t>
          </a:r>
          <a:r>
            <a:rPr lang="en-US" sz="800" baseline="0" dirty="0">
              <a:solidFill>
                <a:schemeClr val="tx1"/>
              </a:solidFill>
            </a:rPr>
            <a:t> education with little to no involvement of technology in profiling, assessment and delivery</a:t>
          </a:r>
          <a:endParaRPr lang="en-US" sz="800" dirty="0">
            <a:solidFill>
              <a:schemeClr val="tx1"/>
            </a:solidFill>
          </a:endParaRPr>
        </a:p>
      </dgm:t>
    </dgm:pt>
    <dgm:pt modelId="{DDC8A444-D9DF-4978-BACB-F9DFC80E51DD}" type="parTrans" cxnId="{0075E0C8-7841-4CF8-8C86-412F643598F7}">
      <dgm:prSet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490CE92A-7BAE-41C8-AAB3-9ED18924D751}" type="sibTrans" cxnId="{0075E0C8-7841-4CF8-8C86-412F643598F7}">
      <dgm:prSet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C967B130-BA87-4B92-B197-B3E0A1AE3EFE}">
      <dgm:prSet phldrT="[Text]" custT="1"/>
      <dgm:spPr/>
      <dgm:t>
        <a:bodyPr/>
        <a:lstStyle/>
        <a:p>
          <a:r>
            <a:rPr lang="en-US" sz="800" dirty="0">
              <a:solidFill>
                <a:schemeClr val="tx1"/>
              </a:solidFill>
            </a:rPr>
            <a:t>Technology</a:t>
          </a:r>
          <a:r>
            <a:rPr lang="en-US" sz="800" baseline="0" dirty="0">
              <a:solidFill>
                <a:schemeClr val="tx1"/>
              </a:solidFill>
            </a:rPr>
            <a:t> enabled education with digital assessments, advanced profiling and digital delivery</a:t>
          </a:r>
          <a:endParaRPr lang="en-US" sz="800" dirty="0">
            <a:solidFill>
              <a:schemeClr val="tx1"/>
            </a:solidFill>
          </a:endParaRPr>
        </a:p>
      </dgm:t>
    </dgm:pt>
    <dgm:pt modelId="{87C97675-68E0-4FAA-BF9D-8558DF660735}" type="parTrans" cxnId="{735F80A7-E141-45FB-B18B-F7F4500D69DA}">
      <dgm:prSet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DC4E764D-3454-4DC0-920F-5C33E27CC543}" type="sibTrans" cxnId="{735F80A7-E141-45FB-B18B-F7F4500D69DA}">
      <dgm:prSet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E6F8B612-F8C7-4CFB-87BA-D3530C51153A}" type="pres">
      <dgm:prSet presAssocID="{8E2B2F16-8264-495D-AB67-625163ADBC2A}" presName="CompostProcess" presStyleCnt="0">
        <dgm:presLayoutVars>
          <dgm:dir/>
          <dgm:resizeHandles val="exact"/>
        </dgm:presLayoutVars>
      </dgm:prSet>
      <dgm:spPr/>
    </dgm:pt>
    <dgm:pt modelId="{5BB90FCF-66B2-4867-B717-54883027828A}" type="pres">
      <dgm:prSet presAssocID="{8E2B2F16-8264-495D-AB67-625163ADBC2A}" presName="arrow" presStyleLbl="bgShp" presStyleIdx="0" presStyleCnt="1" custScaleX="117647" custScaleY="78028"/>
      <dgm:spPr/>
    </dgm:pt>
    <dgm:pt modelId="{5C201AB2-A02E-4E0A-BBD7-2E3A21547D08}" type="pres">
      <dgm:prSet presAssocID="{8E2B2F16-8264-495D-AB67-625163ADBC2A}" presName="linearProcess" presStyleCnt="0"/>
      <dgm:spPr/>
    </dgm:pt>
    <dgm:pt modelId="{1A5CCC22-2845-4BAE-BDA5-9143F5813CB4}" type="pres">
      <dgm:prSet presAssocID="{26F8F359-D2DE-4E59-8E21-D56662D78A14}" presName="textNode" presStyleLbl="node1" presStyleIdx="0" presStyleCnt="2" custScaleX="110001" custLinFactX="-11706" custLinFactNeighborX="-100000" custLinFactNeighborY="3817">
        <dgm:presLayoutVars>
          <dgm:bulletEnabled val="1"/>
        </dgm:presLayoutVars>
      </dgm:prSet>
      <dgm:spPr/>
    </dgm:pt>
    <dgm:pt modelId="{82729D54-5465-4481-9F94-F0F1332A2969}" type="pres">
      <dgm:prSet presAssocID="{490CE92A-7BAE-41C8-AAB3-9ED18924D751}" presName="sibTrans" presStyleCnt="0"/>
      <dgm:spPr/>
    </dgm:pt>
    <dgm:pt modelId="{9034EB17-8F7B-44D8-AB26-325FD5964BB3}" type="pres">
      <dgm:prSet presAssocID="{C967B130-BA87-4B92-B197-B3E0A1AE3EFE}" presName="textNode" presStyleLbl="node1" presStyleIdx="1" presStyleCnt="2" custLinFactNeighborX="80183" custLinFactNeighborY="-1908">
        <dgm:presLayoutVars>
          <dgm:bulletEnabled val="1"/>
        </dgm:presLayoutVars>
      </dgm:prSet>
      <dgm:spPr/>
    </dgm:pt>
  </dgm:ptLst>
  <dgm:cxnLst>
    <dgm:cxn modelId="{F8A4A713-D92B-4374-88EE-CDE4DD94F86B}" type="presOf" srcId="{8E2B2F16-8264-495D-AB67-625163ADBC2A}" destId="{E6F8B612-F8C7-4CFB-87BA-D3530C51153A}" srcOrd="0" destOrd="0" presId="urn:microsoft.com/office/officeart/2005/8/layout/hProcess9"/>
    <dgm:cxn modelId="{19685138-ABF8-45A2-8C94-B5DB6CFBC840}" type="presOf" srcId="{C967B130-BA87-4B92-B197-B3E0A1AE3EFE}" destId="{9034EB17-8F7B-44D8-AB26-325FD5964BB3}" srcOrd="0" destOrd="0" presId="urn:microsoft.com/office/officeart/2005/8/layout/hProcess9"/>
    <dgm:cxn modelId="{BCA3CD78-C1FE-47D0-B592-656145087921}" type="presOf" srcId="{26F8F359-D2DE-4E59-8E21-D56662D78A14}" destId="{1A5CCC22-2845-4BAE-BDA5-9143F5813CB4}" srcOrd="0" destOrd="0" presId="urn:microsoft.com/office/officeart/2005/8/layout/hProcess9"/>
    <dgm:cxn modelId="{735F80A7-E141-45FB-B18B-F7F4500D69DA}" srcId="{8E2B2F16-8264-495D-AB67-625163ADBC2A}" destId="{C967B130-BA87-4B92-B197-B3E0A1AE3EFE}" srcOrd="1" destOrd="0" parTransId="{87C97675-68E0-4FAA-BF9D-8558DF660735}" sibTransId="{DC4E764D-3454-4DC0-920F-5C33E27CC543}"/>
    <dgm:cxn modelId="{0075E0C8-7841-4CF8-8C86-412F643598F7}" srcId="{8E2B2F16-8264-495D-AB67-625163ADBC2A}" destId="{26F8F359-D2DE-4E59-8E21-D56662D78A14}" srcOrd="0" destOrd="0" parTransId="{DDC8A444-D9DF-4978-BACB-F9DFC80E51DD}" sibTransId="{490CE92A-7BAE-41C8-AAB3-9ED18924D751}"/>
    <dgm:cxn modelId="{EB65A739-4910-47FD-83EA-9A4918EB29C3}" type="presParOf" srcId="{E6F8B612-F8C7-4CFB-87BA-D3530C51153A}" destId="{5BB90FCF-66B2-4867-B717-54883027828A}" srcOrd="0" destOrd="0" presId="urn:microsoft.com/office/officeart/2005/8/layout/hProcess9"/>
    <dgm:cxn modelId="{89DF98EB-0E39-4CEF-BD54-B5957B4EADA4}" type="presParOf" srcId="{E6F8B612-F8C7-4CFB-87BA-D3530C51153A}" destId="{5C201AB2-A02E-4E0A-BBD7-2E3A21547D08}" srcOrd="1" destOrd="0" presId="urn:microsoft.com/office/officeart/2005/8/layout/hProcess9"/>
    <dgm:cxn modelId="{22DDBE05-5128-4565-918B-12B6654D06A9}" type="presParOf" srcId="{5C201AB2-A02E-4E0A-BBD7-2E3A21547D08}" destId="{1A5CCC22-2845-4BAE-BDA5-9143F5813CB4}" srcOrd="0" destOrd="0" presId="urn:microsoft.com/office/officeart/2005/8/layout/hProcess9"/>
    <dgm:cxn modelId="{57C5E1CF-D948-423A-A82F-66131961A25A}" type="presParOf" srcId="{5C201AB2-A02E-4E0A-BBD7-2E3A21547D08}" destId="{82729D54-5465-4481-9F94-F0F1332A2969}" srcOrd="1" destOrd="0" presId="urn:microsoft.com/office/officeart/2005/8/layout/hProcess9"/>
    <dgm:cxn modelId="{35F1F938-D5AE-4EF2-955A-E95ADB765D47}" type="presParOf" srcId="{5C201AB2-A02E-4E0A-BBD7-2E3A21547D08}" destId="{9034EB17-8F7B-44D8-AB26-325FD5964BB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2B2F16-8264-495D-AB67-625163ADBC2A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26F8F359-D2DE-4E59-8E21-D56662D78A14}">
      <dgm:prSet phldrT="[Text]" custT="1"/>
      <dgm:spPr/>
      <dgm:t>
        <a:bodyPr/>
        <a:lstStyle/>
        <a:p>
          <a:r>
            <a:rPr lang="en-US" sz="800" dirty="0">
              <a:solidFill>
                <a:schemeClr val="tx1"/>
              </a:solidFill>
            </a:rPr>
            <a:t>Majority</a:t>
          </a:r>
          <a:r>
            <a:rPr lang="en-US" sz="800" baseline="0" dirty="0">
              <a:solidFill>
                <a:schemeClr val="tx1"/>
              </a:solidFill>
            </a:rPr>
            <a:t> of learning taking place in classrooms and physical locations</a:t>
          </a:r>
          <a:endParaRPr lang="en-US" sz="800" dirty="0">
            <a:solidFill>
              <a:schemeClr val="tx1"/>
            </a:solidFill>
          </a:endParaRPr>
        </a:p>
      </dgm:t>
    </dgm:pt>
    <dgm:pt modelId="{DDC8A444-D9DF-4978-BACB-F9DFC80E51DD}" type="parTrans" cxnId="{0075E0C8-7841-4CF8-8C86-412F643598F7}">
      <dgm:prSet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490CE92A-7BAE-41C8-AAB3-9ED18924D751}" type="sibTrans" cxnId="{0075E0C8-7841-4CF8-8C86-412F643598F7}">
      <dgm:prSet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C967B130-BA87-4B92-B197-B3E0A1AE3EFE}">
      <dgm:prSet phldrT="[Text]" custT="1"/>
      <dgm:spPr/>
      <dgm:t>
        <a:bodyPr/>
        <a:lstStyle/>
        <a:p>
          <a:r>
            <a:rPr lang="en-US" sz="800" dirty="0">
              <a:solidFill>
                <a:schemeClr val="tx1"/>
              </a:solidFill>
            </a:rPr>
            <a:t>Majority of education being delivered online with participants at</a:t>
          </a:r>
          <a:r>
            <a:rPr lang="en-US" sz="800" baseline="0" dirty="0">
              <a:solidFill>
                <a:schemeClr val="tx1"/>
              </a:solidFill>
            </a:rPr>
            <a:t> different geographical locations</a:t>
          </a:r>
          <a:endParaRPr lang="en-US" sz="800" dirty="0">
            <a:solidFill>
              <a:schemeClr val="tx1"/>
            </a:solidFill>
          </a:endParaRPr>
        </a:p>
      </dgm:t>
    </dgm:pt>
    <dgm:pt modelId="{87C97675-68E0-4FAA-BF9D-8558DF660735}" type="parTrans" cxnId="{735F80A7-E141-45FB-B18B-F7F4500D69DA}">
      <dgm:prSet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DC4E764D-3454-4DC0-920F-5C33E27CC543}" type="sibTrans" cxnId="{735F80A7-E141-45FB-B18B-F7F4500D69DA}">
      <dgm:prSet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E6F8B612-F8C7-4CFB-87BA-D3530C51153A}" type="pres">
      <dgm:prSet presAssocID="{8E2B2F16-8264-495D-AB67-625163ADBC2A}" presName="CompostProcess" presStyleCnt="0">
        <dgm:presLayoutVars>
          <dgm:dir/>
          <dgm:resizeHandles val="exact"/>
        </dgm:presLayoutVars>
      </dgm:prSet>
      <dgm:spPr/>
    </dgm:pt>
    <dgm:pt modelId="{5BB90FCF-66B2-4867-B717-54883027828A}" type="pres">
      <dgm:prSet presAssocID="{8E2B2F16-8264-495D-AB67-625163ADBC2A}" presName="arrow" presStyleLbl="bgShp" presStyleIdx="0" presStyleCnt="1"/>
      <dgm:spPr/>
    </dgm:pt>
    <dgm:pt modelId="{5C201AB2-A02E-4E0A-BBD7-2E3A21547D08}" type="pres">
      <dgm:prSet presAssocID="{8E2B2F16-8264-495D-AB67-625163ADBC2A}" presName="linearProcess" presStyleCnt="0"/>
      <dgm:spPr/>
    </dgm:pt>
    <dgm:pt modelId="{1A5CCC22-2845-4BAE-BDA5-9143F5813CB4}" type="pres">
      <dgm:prSet presAssocID="{26F8F359-D2DE-4E59-8E21-D56662D78A14}" presName="textNode" presStyleLbl="node1" presStyleIdx="0" presStyleCnt="2" custLinFactX="-16297" custLinFactNeighborX="-100000" custLinFactNeighborY="3817">
        <dgm:presLayoutVars>
          <dgm:bulletEnabled val="1"/>
        </dgm:presLayoutVars>
      </dgm:prSet>
      <dgm:spPr/>
    </dgm:pt>
    <dgm:pt modelId="{82729D54-5465-4481-9F94-F0F1332A2969}" type="pres">
      <dgm:prSet presAssocID="{490CE92A-7BAE-41C8-AAB3-9ED18924D751}" presName="sibTrans" presStyleCnt="0"/>
      <dgm:spPr/>
    </dgm:pt>
    <dgm:pt modelId="{9034EB17-8F7B-44D8-AB26-325FD5964BB3}" type="pres">
      <dgm:prSet presAssocID="{C967B130-BA87-4B92-B197-B3E0A1AE3EFE}" presName="textNode" presStyleLbl="node1" presStyleIdx="1" presStyleCnt="2" custLinFactX="1010" custLinFactNeighborX="100000" custLinFactNeighborY="-1908">
        <dgm:presLayoutVars>
          <dgm:bulletEnabled val="1"/>
        </dgm:presLayoutVars>
      </dgm:prSet>
      <dgm:spPr/>
    </dgm:pt>
  </dgm:ptLst>
  <dgm:cxnLst>
    <dgm:cxn modelId="{B76B0546-9B0B-4C87-B7CA-B7BAFECE1BB5}" type="presOf" srcId="{26F8F359-D2DE-4E59-8E21-D56662D78A14}" destId="{1A5CCC22-2845-4BAE-BDA5-9143F5813CB4}" srcOrd="0" destOrd="0" presId="urn:microsoft.com/office/officeart/2005/8/layout/hProcess9"/>
    <dgm:cxn modelId="{735F80A7-E141-45FB-B18B-F7F4500D69DA}" srcId="{8E2B2F16-8264-495D-AB67-625163ADBC2A}" destId="{C967B130-BA87-4B92-B197-B3E0A1AE3EFE}" srcOrd="1" destOrd="0" parTransId="{87C97675-68E0-4FAA-BF9D-8558DF660735}" sibTransId="{DC4E764D-3454-4DC0-920F-5C33E27CC543}"/>
    <dgm:cxn modelId="{973C9CBD-A385-44BB-BD60-9B92E2C35638}" type="presOf" srcId="{8E2B2F16-8264-495D-AB67-625163ADBC2A}" destId="{E6F8B612-F8C7-4CFB-87BA-D3530C51153A}" srcOrd="0" destOrd="0" presId="urn:microsoft.com/office/officeart/2005/8/layout/hProcess9"/>
    <dgm:cxn modelId="{0075E0C8-7841-4CF8-8C86-412F643598F7}" srcId="{8E2B2F16-8264-495D-AB67-625163ADBC2A}" destId="{26F8F359-D2DE-4E59-8E21-D56662D78A14}" srcOrd="0" destOrd="0" parTransId="{DDC8A444-D9DF-4978-BACB-F9DFC80E51DD}" sibTransId="{490CE92A-7BAE-41C8-AAB3-9ED18924D751}"/>
    <dgm:cxn modelId="{F1F169D4-6BD4-4676-A8E1-3E1F2C92DD61}" type="presOf" srcId="{C967B130-BA87-4B92-B197-B3E0A1AE3EFE}" destId="{9034EB17-8F7B-44D8-AB26-325FD5964BB3}" srcOrd="0" destOrd="0" presId="urn:microsoft.com/office/officeart/2005/8/layout/hProcess9"/>
    <dgm:cxn modelId="{C1758C7E-126C-496F-8494-20C3C9ADDA57}" type="presParOf" srcId="{E6F8B612-F8C7-4CFB-87BA-D3530C51153A}" destId="{5BB90FCF-66B2-4867-B717-54883027828A}" srcOrd="0" destOrd="0" presId="urn:microsoft.com/office/officeart/2005/8/layout/hProcess9"/>
    <dgm:cxn modelId="{0D407340-A9C8-466C-B770-513E9E15D174}" type="presParOf" srcId="{E6F8B612-F8C7-4CFB-87BA-D3530C51153A}" destId="{5C201AB2-A02E-4E0A-BBD7-2E3A21547D08}" srcOrd="1" destOrd="0" presId="urn:microsoft.com/office/officeart/2005/8/layout/hProcess9"/>
    <dgm:cxn modelId="{F9A265BA-8F26-45F1-BE38-81D560298C4D}" type="presParOf" srcId="{5C201AB2-A02E-4E0A-BBD7-2E3A21547D08}" destId="{1A5CCC22-2845-4BAE-BDA5-9143F5813CB4}" srcOrd="0" destOrd="0" presId="urn:microsoft.com/office/officeart/2005/8/layout/hProcess9"/>
    <dgm:cxn modelId="{5B1957C8-3460-493E-9831-4D2F0CBC5EF9}" type="presParOf" srcId="{5C201AB2-A02E-4E0A-BBD7-2E3A21547D08}" destId="{82729D54-5465-4481-9F94-F0F1332A2969}" srcOrd="1" destOrd="0" presId="urn:microsoft.com/office/officeart/2005/8/layout/hProcess9"/>
    <dgm:cxn modelId="{E6353BD3-1C61-4F65-B64B-EC02D583794D}" type="presParOf" srcId="{5C201AB2-A02E-4E0A-BBD7-2E3A21547D08}" destId="{9034EB17-8F7B-44D8-AB26-325FD5964BB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2B2F16-8264-495D-AB67-625163ADBC2A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</dgm:pt>
    <dgm:pt modelId="{26F8F359-D2DE-4E59-8E21-D56662D78A14}">
      <dgm:prSet phldrT="[Text]" custT="1"/>
      <dgm:spPr/>
      <dgm:t>
        <a:bodyPr/>
        <a:lstStyle/>
        <a:p>
          <a:r>
            <a:rPr lang="en-US" sz="800" dirty="0">
              <a:solidFill>
                <a:schemeClr val="tx1"/>
              </a:solidFill>
            </a:rPr>
            <a:t>Majority</a:t>
          </a:r>
          <a:r>
            <a:rPr lang="en-US" sz="800" baseline="0" dirty="0">
              <a:solidFill>
                <a:schemeClr val="tx1"/>
              </a:solidFill>
            </a:rPr>
            <a:t> of learning taking place in classrooms and physical locations</a:t>
          </a:r>
          <a:endParaRPr lang="en-US" sz="800" dirty="0">
            <a:solidFill>
              <a:schemeClr val="tx1"/>
            </a:solidFill>
          </a:endParaRPr>
        </a:p>
      </dgm:t>
    </dgm:pt>
    <dgm:pt modelId="{DDC8A444-D9DF-4978-BACB-F9DFC80E51DD}" type="parTrans" cxnId="{0075E0C8-7841-4CF8-8C86-412F643598F7}">
      <dgm:prSet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490CE92A-7BAE-41C8-AAB3-9ED18924D751}" type="sibTrans" cxnId="{0075E0C8-7841-4CF8-8C86-412F643598F7}">
      <dgm:prSet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C967B130-BA87-4B92-B197-B3E0A1AE3EFE}">
      <dgm:prSet phldrT="[Text]"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Majority of education being delivered online with participants at</a:t>
          </a:r>
          <a:r>
            <a:rPr lang="en-US" sz="800" baseline="0">
              <a:solidFill>
                <a:schemeClr val="tx1"/>
              </a:solidFill>
            </a:rPr>
            <a:t> different geographical locations</a:t>
          </a:r>
          <a:endParaRPr lang="en-US" sz="800" dirty="0">
            <a:solidFill>
              <a:schemeClr val="tx1"/>
            </a:solidFill>
          </a:endParaRPr>
        </a:p>
      </dgm:t>
    </dgm:pt>
    <dgm:pt modelId="{87C97675-68E0-4FAA-BF9D-8558DF660735}" type="parTrans" cxnId="{735F80A7-E141-45FB-B18B-F7F4500D69DA}">
      <dgm:prSet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DC4E764D-3454-4DC0-920F-5C33E27CC543}" type="sibTrans" cxnId="{735F80A7-E141-45FB-B18B-F7F4500D69DA}">
      <dgm:prSet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E6F8B612-F8C7-4CFB-87BA-D3530C51153A}" type="pres">
      <dgm:prSet presAssocID="{8E2B2F16-8264-495D-AB67-625163ADBC2A}" presName="CompostProcess" presStyleCnt="0">
        <dgm:presLayoutVars>
          <dgm:dir/>
          <dgm:resizeHandles val="exact"/>
        </dgm:presLayoutVars>
      </dgm:prSet>
      <dgm:spPr/>
    </dgm:pt>
    <dgm:pt modelId="{5BB90FCF-66B2-4867-B717-54883027828A}" type="pres">
      <dgm:prSet presAssocID="{8E2B2F16-8264-495D-AB67-625163ADBC2A}" presName="arrow" presStyleLbl="bgShp" presStyleIdx="0" presStyleCnt="1" custScaleX="117647"/>
      <dgm:spPr/>
    </dgm:pt>
    <dgm:pt modelId="{5C201AB2-A02E-4E0A-BBD7-2E3A21547D08}" type="pres">
      <dgm:prSet presAssocID="{8E2B2F16-8264-495D-AB67-625163ADBC2A}" presName="linearProcess" presStyleCnt="0"/>
      <dgm:spPr/>
    </dgm:pt>
    <dgm:pt modelId="{1A5CCC22-2845-4BAE-BDA5-9143F5813CB4}" type="pres">
      <dgm:prSet presAssocID="{26F8F359-D2DE-4E59-8E21-D56662D78A14}" presName="textNode" presStyleLbl="node1" presStyleIdx="0" presStyleCnt="2" custLinFactX="-24930" custLinFactNeighborX="-100000" custLinFactNeighborY="-1942">
        <dgm:presLayoutVars>
          <dgm:bulletEnabled val="1"/>
        </dgm:presLayoutVars>
      </dgm:prSet>
      <dgm:spPr/>
    </dgm:pt>
    <dgm:pt modelId="{82729D54-5465-4481-9F94-F0F1332A2969}" type="pres">
      <dgm:prSet presAssocID="{490CE92A-7BAE-41C8-AAB3-9ED18924D751}" presName="sibTrans" presStyleCnt="0"/>
      <dgm:spPr/>
    </dgm:pt>
    <dgm:pt modelId="{9034EB17-8F7B-44D8-AB26-325FD5964BB3}" type="pres">
      <dgm:prSet presAssocID="{C967B130-BA87-4B92-B197-B3E0A1AE3EFE}" presName="textNode" presStyleLbl="node1" presStyleIdx="1" presStyleCnt="2" custLinFactX="1010" custLinFactNeighborX="100000" custLinFactNeighborY="-1908">
        <dgm:presLayoutVars>
          <dgm:bulletEnabled val="1"/>
        </dgm:presLayoutVars>
      </dgm:prSet>
      <dgm:spPr/>
    </dgm:pt>
  </dgm:ptLst>
  <dgm:cxnLst>
    <dgm:cxn modelId="{6279AF5A-2729-468C-B189-BF7B90666D6B}" type="presOf" srcId="{26F8F359-D2DE-4E59-8E21-D56662D78A14}" destId="{1A5CCC22-2845-4BAE-BDA5-9143F5813CB4}" srcOrd="0" destOrd="0" presId="urn:microsoft.com/office/officeart/2005/8/layout/hProcess9"/>
    <dgm:cxn modelId="{735F80A7-E141-45FB-B18B-F7F4500D69DA}" srcId="{8E2B2F16-8264-495D-AB67-625163ADBC2A}" destId="{C967B130-BA87-4B92-B197-B3E0A1AE3EFE}" srcOrd="1" destOrd="0" parTransId="{87C97675-68E0-4FAA-BF9D-8558DF660735}" sibTransId="{DC4E764D-3454-4DC0-920F-5C33E27CC543}"/>
    <dgm:cxn modelId="{0075E0C8-7841-4CF8-8C86-412F643598F7}" srcId="{8E2B2F16-8264-495D-AB67-625163ADBC2A}" destId="{26F8F359-D2DE-4E59-8E21-D56662D78A14}" srcOrd="0" destOrd="0" parTransId="{DDC8A444-D9DF-4978-BACB-F9DFC80E51DD}" sibTransId="{490CE92A-7BAE-41C8-AAB3-9ED18924D751}"/>
    <dgm:cxn modelId="{5BF7D5E9-5912-4663-9DFA-CE505F35F2E3}" type="presOf" srcId="{8E2B2F16-8264-495D-AB67-625163ADBC2A}" destId="{E6F8B612-F8C7-4CFB-87BA-D3530C51153A}" srcOrd="0" destOrd="0" presId="urn:microsoft.com/office/officeart/2005/8/layout/hProcess9"/>
    <dgm:cxn modelId="{1DBCD2F6-9B3F-40E6-90CE-C50BFB655621}" type="presOf" srcId="{C967B130-BA87-4B92-B197-B3E0A1AE3EFE}" destId="{9034EB17-8F7B-44D8-AB26-325FD5964BB3}" srcOrd="0" destOrd="0" presId="urn:microsoft.com/office/officeart/2005/8/layout/hProcess9"/>
    <dgm:cxn modelId="{03B8EE42-7163-4609-926F-64CD9BAA3CB2}" type="presParOf" srcId="{E6F8B612-F8C7-4CFB-87BA-D3530C51153A}" destId="{5BB90FCF-66B2-4867-B717-54883027828A}" srcOrd="0" destOrd="0" presId="urn:microsoft.com/office/officeart/2005/8/layout/hProcess9"/>
    <dgm:cxn modelId="{079CFAE1-AC4B-45C9-8399-CDF97AFF174C}" type="presParOf" srcId="{E6F8B612-F8C7-4CFB-87BA-D3530C51153A}" destId="{5C201AB2-A02E-4E0A-BBD7-2E3A21547D08}" srcOrd="1" destOrd="0" presId="urn:microsoft.com/office/officeart/2005/8/layout/hProcess9"/>
    <dgm:cxn modelId="{E8415150-6A92-4555-B4A5-B6661AEFF905}" type="presParOf" srcId="{5C201AB2-A02E-4E0A-BBD7-2E3A21547D08}" destId="{1A5CCC22-2845-4BAE-BDA5-9143F5813CB4}" srcOrd="0" destOrd="0" presId="urn:microsoft.com/office/officeart/2005/8/layout/hProcess9"/>
    <dgm:cxn modelId="{BD5922AC-B448-472E-8F21-ABA7C7CE5DF9}" type="presParOf" srcId="{5C201AB2-A02E-4E0A-BBD7-2E3A21547D08}" destId="{82729D54-5465-4481-9F94-F0F1332A2969}" srcOrd="1" destOrd="0" presId="urn:microsoft.com/office/officeart/2005/8/layout/hProcess9"/>
    <dgm:cxn modelId="{27B24A05-A592-4CBF-80F8-CA98EF7B03E1}" type="presParOf" srcId="{5C201AB2-A02E-4E0A-BBD7-2E3A21547D08}" destId="{9034EB17-8F7B-44D8-AB26-325FD5964BB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90FCF-66B2-4867-B717-54883027828A}">
      <dsp:nvSpPr>
        <dsp:cNvPr id="0" name=""/>
        <dsp:cNvSpPr/>
      </dsp:nvSpPr>
      <dsp:spPr>
        <a:xfrm>
          <a:off x="1" y="98173"/>
          <a:ext cx="7250109" cy="69727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CCC22-2845-4BAE-BDA5-9143F5813CB4}">
      <dsp:nvSpPr>
        <dsp:cNvPr id="0" name=""/>
        <dsp:cNvSpPr/>
      </dsp:nvSpPr>
      <dsp:spPr>
        <a:xfrm>
          <a:off x="0" y="281729"/>
          <a:ext cx="2915931" cy="3574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Conventional</a:t>
          </a:r>
          <a:r>
            <a:rPr lang="en-US" sz="800" kern="1200" baseline="0" dirty="0">
              <a:solidFill>
                <a:schemeClr val="tx1"/>
              </a:solidFill>
            </a:rPr>
            <a:t> education with little to no involvement of technology in profiling, assessment and delivery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17449" y="299178"/>
        <a:ext cx="2881033" cy="322550"/>
      </dsp:txXfrm>
    </dsp:sp>
    <dsp:sp modelId="{9034EB17-8F7B-44D8-AB26-325FD5964BB3}">
      <dsp:nvSpPr>
        <dsp:cNvPr id="0" name=""/>
        <dsp:cNvSpPr/>
      </dsp:nvSpPr>
      <dsp:spPr>
        <a:xfrm>
          <a:off x="4229531" y="261265"/>
          <a:ext cx="2650822" cy="3574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Technology</a:t>
          </a:r>
          <a:r>
            <a:rPr lang="en-US" sz="800" kern="1200" baseline="0" dirty="0">
              <a:solidFill>
                <a:schemeClr val="tx1"/>
              </a:solidFill>
            </a:rPr>
            <a:t> enabled education with digital assessments, advanced profiling and digital delivery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4246980" y="278714"/>
        <a:ext cx="2615924" cy="322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90FCF-66B2-4867-B717-54883027828A}">
      <dsp:nvSpPr>
        <dsp:cNvPr id="0" name=""/>
        <dsp:cNvSpPr/>
      </dsp:nvSpPr>
      <dsp:spPr>
        <a:xfrm>
          <a:off x="640309" y="0"/>
          <a:ext cx="7256843" cy="77536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CCC22-2845-4BAE-BDA5-9143F5813CB4}">
      <dsp:nvSpPr>
        <dsp:cNvPr id="0" name=""/>
        <dsp:cNvSpPr/>
      </dsp:nvSpPr>
      <dsp:spPr>
        <a:xfrm>
          <a:off x="649777" y="244449"/>
          <a:ext cx="2561238" cy="3101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Majority</a:t>
          </a:r>
          <a:r>
            <a:rPr lang="en-US" sz="800" kern="1200" baseline="0" dirty="0">
              <a:solidFill>
                <a:schemeClr val="tx1"/>
              </a:solidFill>
            </a:rPr>
            <a:t> of learning taking place in classrooms and physical locations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664917" y="259589"/>
        <a:ext cx="2530958" cy="279867"/>
      </dsp:txXfrm>
    </dsp:sp>
    <dsp:sp modelId="{9034EB17-8F7B-44D8-AB26-325FD5964BB3}">
      <dsp:nvSpPr>
        <dsp:cNvPr id="0" name=""/>
        <dsp:cNvSpPr/>
      </dsp:nvSpPr>
      <dsp:spPr>
        <a:xfrm>
          <a:off x="4934909" y="226693"/>
          <a:ext cx="2561238" cy="3101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Majority of education being delivered online with participants at</a:t>
          </a:r>
          <a:r>
            <a:rPr lang="en-US" sz="800" kern="1200" baseline="0" dirty="0">
              <a:solidFill>
                <a:schemeClr val="tx1"/>
              </a:solidFill>
            </a:rPr>
            <a:t> different geographical locations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4950049" y="241833"/>
        <a:ext cx="2530958" cy="279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90FCF-66B2-4867-B717-54883027828A}">
      <dsp:nvSpPr>
        <dsp:cNvPr id="0" name=""/>
        <dsp:cNvSpPr/>
      </dsp:nvSpPr>
      <dsp:spPr>
        <a:xfrm>
          <a:off x="1" y="0"/>
          <a:ext cx="7250109" cy="77827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CCC22-2845-4BAE-BDA5-9143F5813CB4}">
      <dsp:nvSpPr>
        <dsp:cNvPr id="0" name=""/>
        <dsp:cNvSpPr/>
      </dsp:nvSpPr>
      <dsp:spPr>
        <a:xfrm>
          <a:off x="0" y="227435"/>
          <a:ext cx="2492226" cy="3113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Majority</a:t>
          </a:r>
          <a:r>
            <a:rPr lang="en-US" sz="800" kern="1200" baseline="0" dirty="0">
              <a:solidFill>
                <a:schemeClr val="tx1"/>
              </a:solidFill>
            </a:rPr>
            <a:t> of learning taking place in classrooms and physical locations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15197" y="242632"/>
        <a:ext cx="2461832" cy="280914"/>
      </dsp:txXfrm>
    </dsp:sp>
    <dsp:sp modelId="{9034EB17-8F7B-44D8-AB26-325FD5964BB3}">
      <dsp:nvSpPr>
        <dsp:cNvPr id="0" name=""/>
        <dsp:cNvSpPr/>
      </dsp:nvSpPr>
      <dsp:spPr>
        <a:xfrm>
          <a:off x="4193986" y="227541"/>
          <a:ext cx="2492226" cy="3113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</a:rPr>
            <a:t>Majority of education being delivered online with participants at</a:t>
          </a:r>
          <a:r>
            <a:rPr lang="en-US" sz="800" kern="1200" baseline="0">
              <a:solidFill>
                <a:schemeClr val="tx1"/>
              </a:solidFill>
            </a:rPr>
            <a:t> different geographical locations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4209183" y="242738"/>
        <a:ext cx="2461832" cy="280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58456-C41B-40D1-8F1E-3E01E3ED8636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0C7FB-05A3-4118-86D5-E4ADFF43D7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2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are the</a:t>
            </a:r>
            <a:r>
              <a:rPr lang="en-US" baseline="0" dirty="0"/>
              <a:t> key success factors of driving the 4 key pillars of education industry in India along with their success factors and the corresponding IT enablement opportunities that they open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1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5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59B40-27DC-4632-B077-219A485005E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1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59" tIns="34831" rIns="69659" bIns="3483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80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endParaRPr lang="en-IN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endParaRPr lang="en-IN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1586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08A3319-5104-4E46-B7BB-4F68F196E48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89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2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68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52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7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216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905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90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7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2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2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8432" indent="0">
              <a:buNone/>
              <a:defRPr sz="2100"/>
            </a:lvl2pPr>
            <a:lvl3pPr marL="696864" indent="0">
              <a:buNone/>
              <a:defRPr sz="1800"/>
            </a:lvl3pPr>
            <a:lvl4pPr marL="1045296" indent="0">
              <a:buNone/>
              <a:defRPr sz="1500"/>
            </a:lvl4pPr>
            <a:lvl5pPr marL="1393728" indent="0">
              <a:buNone/>
              <a:defRPr sz="1500"/>
            </a:lvl5pPr>
            <a:lvl6pPr marL="1742161" indent="0">
              <a:buNone/>
              <a:defRPr sz="1500"/>
            </a:lvl6pPr>
            <a:lvl7pPr marL="2090593" indent="0">
              <a:buNone/>
              <a:defRPr sz="1500"/>
            </a:lvl7pPr>
            <a:lvl8pPr marL="2439025" indent="0">
              <a:buNone/>
              <a:defRPr sz="1500"/>
            </a:lvl8pPr>
            <a:lvl9pPr marL="2787457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C9DCF62E-A4F4-42AB-A8EE-74B886D41FF4}"/>
              </a:ext>
            </a:extLst>
          </p:cNvPr>
          <p:cNvGrpSpPr/>
          <p:nvPr userDrawn="1"/>
        </p:nvGrpSpPr>
        <p:grpSpPr>
          <a:xfrm rot="16200000">
            <a:off x="3868537" y="1710689"/>
            <a:ext cx="1405044" cy="1808430"/>
            <a:chOff x="9651545" y="1652096"/>
            <a:chExt cx="1873392" cy="2411240"/>
          </a:xfrm>
        </p:grpSpPr>
        <p:sp>
          <p:nvSpPr>
            <p:cNvPr id="8" name="Rectangle 80">
              <a:extLst>
                <a:ext uri="{FF2B5EF4-FFF2-40B4-BE49-F238E27FC236}">
                  <a16:creationId xmlns:a16="http://schemas.microsoft.com/office/drawing/2014/main" id="{C375357E-FAC9-4CD3-8A0B-E0DD0F41A148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EC2422-8495-4CA8-9C42-4C9CB0D789F6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AutoShape 60">
            <a:extLst>
              <a:ext uri="{FF2B5EF4-FFF2-40B4-BE49-F238E27FC236}">
                <a16:creationId xmlns:a16="http://schemas.microsoft.com/office/drawing/2014/main" id="{A7ABD64C-41A9-4D2A-B30E-C38778DC57F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831959" y="2076200"/>
            <a:ext cx="3480083" cy="107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prstClr val="black"/>
                </a:solidFill>
              </a:rPr>
              <a:t>Thank you</a:t>
            </a:r>
          </a:p>
        </p:txBody>
      </p:sp>
      <p:pic>
        <p:nvPicPr>
          <p:cNvPr id="18" name="Picture 6" descr="http://skillwise.in/consulting/images_new/logo/sify.png">
            <a:extLst>
              <a:ext uri="{FF2B5EF4-FFF2-40B4-BE49-F238E27FC236}">
                <a16:creationId xmlns:a16="http://schemas.microsoft.com/office/drawing/2014/main" id="{14CDEA47-6575-4AE8-939E-085EEADD4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296" y="-156924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104A88-D5AC-48A6-A044-F03AE144E917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87637-F030-4BD7-B944-4016C5C0ECCF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6B4D0E-D160-4E8F-916C-3ADD45ECA9F2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AF86A-D38D-402E-97A8-1EB596390E9E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4C54D9-6E1F-49EF-8C53-81F84A804AEE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CFA3EB-FAD2-4DF7-A769-76ECD26EF43F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54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endParaRPr lang="en-IN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endParaRPr lang="en-IN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1586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08A3319-5104-4E46-B7BB-4F68F196E48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239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90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75" r:id="rId36"/>
    <p:sldLayoutId id="2147483798" r:id="rId37"/>
    <p:sldLayoutId id="2147483799" r:id="rId38"/>
    <p:sldLayoutId id="2147483800" r:id="rId39"/>
    <p:sldLayoutId id="2147483802" r:id="rId40"/>
  </p:sldLayoutIdLst>
  <p:hf hdr="0" ftr="0" dt="0"/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hf hdr="0" ftr="0" dt="0"/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9686" tIns="34843" rIns="69686" bIns="34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9686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 ftr="0" dt="0"/>
  <p:txStyles>
    <p:titleStyle>
      <a:lvl1pPr algn="ctr" defTabSz="696864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324" indent="-261324" algn="l" defTabSz="6968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202" indent="-217770" algn="l" defTabSz="6968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1080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512" indent="-174216" algn="l" defTabSz="6968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945" indent="-174216" algn="l" defTabSz="6968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377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809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241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673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432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864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296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728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161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593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025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457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hf hdr="0" ftr="0" dt="0"/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4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11" Type="http://schemas.openxmlformats.org/officeDocument/2006/relationships/image" Target="../media/image70.emf"/><Relationship Id="rId5" Type="http://schemas.openxmlformats.org/officeDocument/2006/relationships/image" Target="../media/image64.emf"/><Relationship Id="rId10" Type="http://schemas.openxmlformats.org/officeDocument/2006/relationships/image" Target="../media/image69.emf"/><Relationship Id="rId4" Type="http://schemas.openxmlformats.org/officeDocument/2006/relationships/image" Target="../media/image63.emf"/><Relationship Id="rId9" Type="http://schemas.openxmlformats.org/officeDocument/2006/relationships/image" Target="../media/image6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3.emf"/><Relationship Id="rId7" Type="http://schemas.openxmlformats.org/officeDocument/2006/relationships/image" Target="../media/image64.emf"/><Relationship Id="rId12" Type="http://schemas.openxmlformats.org/officeDocument/2006/relationships/image" Target="../media/image76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11" Type="http://schemas.openxmlformats.org/officeDocument/2006/relationships/image" Target="../media/image75.png"/><Relationship Id="rId5" Type="http://schemas.openxmlformats.org/officeDocument/2006/relationships/image" Target="../media/image67.emf"/><Relationship Id="rId10" Type="http://schemas.openxmlformats.org/officeDocument/2006/relationships/image" Target="../media/image74.png"/><Relationship Id="rId4" Type="http://schemas.openxmlformats.org/officeDocument/2006/relationships/image" Target="../media/image65.emf"/><Relationship Id="rId9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7.png"/><Relationship Id="rId2" Type="http://schemas.openxmlformats.org/officeDocument/2006/relationships/image" Target="../media/image77.jpe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png"/><Relationship Id="rId15" Type="http://schemas.openxmlformats.org/officeDocument/2006/relationships/image" Target="../media/image90.jpeg"/><Relationship Id="rId10" Type="http://schemas.openxmlformats.org/officeDocument/2006/relationships/image" Target="../media/image85.jpe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jpeg"/><Relationship Id="rId18" Type="http://schemas.openxmlformats.org/officeDocument/2006/relationships/image" Target="../media/image114.png"/><Relationship Id="rId3" Type="http://schemas.openxmlformats.org/officeDocument/2006/relationships/image" Target="../media/image99.svg"/><Relationship Id="rId21" Type="http://schemas.openxmlformats.org/officeDocument/2006/relationships/image" Target="../media/image117.png"/><Relationship Id="rId7" Type="http://schemas.openxmlformats.org/officeDocument/2006/relationships/image" Target="../media/image103.svg"/><Relationship Id="rId12" Type="http://schemas.openxmlformats.org/officeDocument/2006/relationships/image" Target="../media/image108.png"/><Relationship Id="rId17" Type="http://schemas.openxmlformats.org/officeDocument/2006/relationships/image" Target="../media/image113.jpe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image" Target="../media/image107.jpeg"/><Relationship Id="rId5" Type="http://schemas.openxmlformats.org/officeDocument/2006/relationships/image" Target="../media/image101.sv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10" Type="http://schemas.openxmlformats.org/officeDocument/2006/relationships/image" Target="../media/image106.png"/><Relationship Id="rId19" Type="http://schemas.openxmlformats.org/officeDocument/2006/relationships/image" Target="../media/image115.jpeg"/><Relationship Id="rId4" Type="http://schemas.openxmlformats.org/officeDocument/2006/relationships/image" Target="../media/image100.png"/><Relationship Id="rId9" Type="http://schemas.openxmlformats.org/officeDocument/2006/relationships/image" Target="../media/image105.svg"/><Relationship Id="rId14" Type="http://schemas.openxmlformats.org/officeDocument/2006/relationships/image" Target="../media/image110.jpeg"/><Relationship Id="rId22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4.jpeg"/><Relationship Id="rId11" Type="http://schemas.openxmlformats.org/officeDocument/2006/relationships/image" Target="../media/image129.jpeg"/><Relationship Id="rId5" Type="http://schemas.openxmlformats.org/officeDocument/2006/relationships/image" Target="../media/image123.png"/><Relationship Id="rId10" Type="http://schemas.openxmlformats.org/officeDocument/2006/relationships/image" Target="../media/image128.jpeg"/><Relationship Id="rId4" Type="http://schemas.openxmlformats.org/officeDocument/2006/relationships/image" Target="../media/image122.png"/><Relationship Id="rId9" Type="http://schemas.openxmlformats.org/officeDocument/2006/relationships/image" Target="../media/image1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55.png"/><Relationship Id="rId3" Type="http://schemas.openxmlformats.org/officeDocument/2006/relationships/image" Target="../media/image132.png"/><Relationship Id="rId21" Type="http://schemas.openxmlformats.org/officeDocument/2006/relationships/image" Target="../media/image150.png"/><Relationship Id="rId7" Type="http://schemas.openxmlformats.org/officeDocument/2006/relationships/image" Target="../media/image136.jpe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2" Type="http://schemas.openxmlformats.org/officeDocument/2006/relationships/image" Target="../media/image131.pn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5" Type="http://schemas.openxmlformats.org/officeDocument/2006/relationships/image" Target="../media/image134.gif"/><Relationship Id="rId15" Type="http://schemas.openxmlformats.org/officeDocument/2006/relationships/image" Target="../media/image144.png"/><Relationship Id="rId23" Type="http://schemas.openxmlformats.org/officeDocument/2006/relationships/image" Target="../media/image152.png"/><Relationship Id="rId28" Type="http://schemas.openxmlformats.org/officeDocument/2006/relationships/image" Target="../media/image157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jpeg"/><Relationship Id="rId27" Type="http://schemas.openxmlformats.org/officeDocument/2006/relationships/image" Target="../media/image1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3.jpe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jpe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ducation">
            <a:extLst>
              <a:ext uri="{FF2B5EF4-FFF2-40B4-BE49-F238E27FC236}">
                <a16:creationId xmlns:a16="http://schemas.microsoft.com/office/drawing/2014/main" id="{B4644F1A-34D1-4464-9EB3-D755D7D50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29" t="320" r="-57" b="-320"/>
          <a:stretch/>
        </p:blipFill>
        <p:spPr bwMode="auto">
          <a:xfrm>
            <a:off x="0" y="0"/>
            <a:ext cx="9148397" cy="381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1">
            <a:extLst>
              <a:ext uri="{FF2B5EF4-FFF2-40B4-BE49-F238E27FC236}">
                <a16:creationId xmlns:a16="http://schemas.microsoft.com/office/drawing/2014/main" id="{8E1B10AA-0F41-4BA4-9F51-3CFC83EB8F45}"/>
              </a:ext>
            </a:extLst>
          </p:cNvPr>
          <p:cNvGrpSpPr/>
          <p:nvPr/>
        </p:nvGrpSpPr>
        <p:grpSpPr>
          <a:xfrm>
            <a:off x="7508282" y="0"/>
            <a:ext cx="1465634" cy="829997"/>
            <a:chOff x="9753599" y="1"/>
            <a:chExt cx="1739885" cy="985307"/>
          </a:xfrm>
        </p:grpSpPr>
        <p:sp>
          <p:nvSpPr>
            <p:cNvPr id="48" name="Round Same Side Corner Rectangle 72">
              <a:extLst>
                <a:ext uri="{FF2B5EF4-FFF2-40B4-BE49-F238E27FC236}">
                  <a16:creationId xmlns:a16="http://schemas.microsoft.com/office/drawing/2014/main" id="{F72D2674-F0CF-44C9-B68F-27DC2E9D825F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9" name="Picture 2" descr="Image result for sify logo">
              <a:extLst>
                <a:ext uri="{FF2B5EF4-FFF2-40B4-BE49-F238E27FC236}">
                  <a16:creationId xmlns:a16="http://schemas.microsoft.com/office/drawing/2014/main" id="{0311B4A9-3021-4D01-8066-0578C3453A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0BE23916-8DC3-401D-82DB-C68D8D001502}"/>
              </a:ext>
            </a:extLst>
          </p:cNvPr>
          <p:cNvSpPr/>
          <p:nvPr/>
        </p:nvSpPr>
        <p:spPr>
          <a:xfrm>
            <a:off x="-4397" y="3785539"/>
            <a:ext cx="9145025" cy="135796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IN" dirty="0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D3CD01DA-F8AD-44C7-B299-ACFBDECE5553}"/>
              </a:ext>
            </a:extLst>
          </p:cNvPr>
          <p:cNvSpPr txBox="1">
            <a:spLocks/>
          </p:cNvSpPr>
          <p:nvPr/>
        </p:nvSpPr>
        <p:spPr>
          <a:xfrm>
            <a:off x="358775" y="4180471"/>
            <a:ext cx="8505825" cy="523198"/>
          </a:xfrm>
          <a:prstGeom prst="rect">
            <a:avLst/>
          </a:prstGeom>
        </p:spPr>
        <p:txBody>
          <a:bodyPr wrap="square" lIns="0" tIns="45709" rIns="91417" bIns="45709" anchor="t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SIFY CAPABILITY PRESENTATION - EDUCATION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9AB759-C9D1-4000-99FB-43FC60C3561E}"/>
              </a:ext>
            </a:extLst>
          </p:cNvPr>
          <p:cNvSpPr/>
          <p:nvPr/>
        </p:nvSpPr>
        <p:spPr>
          <a:xfrm>
            <a:off x="-4397" y="3724425"/>
            <a:ext cx="9148397" cy="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3B1202-95F6-4A13-959F-51CE09AB5521}"/>
              </a:ext>
            </a:extLst>
          </p:cNvPr>
          <p:cNvGrpSpPr/>
          <p:nvPr/>
        </p:nvGrpSpPr>
        <p:grpSpPr>
          <a:xfrm>
            <a:off x="4788029" y="3457015"/>
            <a:ext cx="3960683" cy="598324"/>
            <a:chOff x="4788029" y="2919805"/>
            <a:chExt cx="3960683" cy="598324"/>
          </a:xfrm>
        </p:grpSpPr>
        <p:sp>
          <p:nvSpPr>
            <p:cNvPr id="66" name="Oval 65"/>
            <p:cNvSpPr/>
            <p:nvPr/>
          </p:nvSpPr>
          <p:spPr>
            <a:xfrm>
              <a:off x="4788029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4951524" y="3094606"/>
              <a:ext cx="273090" cy="278167"/>
            </a:xfrm>
            <a:custGeom>
              <a:avLst/>
              <a:gdLst>
                <a:gd name="T0" fmla="*/ 2747 w 2756"/>
                <a:gd name="T1" fmla="*/ 2617 h 2872"/>
                <a:gd name="T2" fmla="*/ 2208 w 2756"/>
                <a:gd name="T3" fmla="*/ 1817 h 2872"/>
                <a:gd name="T4" fmla="*/ 1722 w 2756"/>
                <a:gd name="T5" fmla="*/ 1575 h 2872"/>
                <a:gd name="T6" fmla="*/ 1970 w 2756"/>
                <a:gd name="T7" fmla="*/ 995 h 2872"/>
                <a:gd name="T8" fmla="*/ 1989 w 2756"/>
                <a:gd name="T9" fmla="*/ 520 h 2872"/>
                <a:gd name="T10" fmla="*/ 1383 w 2756"/>
                <a:gd name="T11" fmla="*/ 0 h 2872"/>
                <a:gd name="T12" fmla="*/ 1378 w 2756"/>
                <a:gd name="T13" fmla="*/ 0 h 2872"/>
                <a:gd name="T14" fmla="*/ 1374 w 2756"/>
                <a:gd name="T15" fmla="*/ 0 h 2872"/>
                <a:gd name="T16" fmla="*/ 767 w 2756"/>
                <a:gd name="T17" fmla="*/ 520 h 2872"/>
                <a:gd name="T18" fmla="*/ 786 w 2756"/>
                <a:gd name="T19" fmla="*/ 995 h 2872"/>
                <a:gd name="T20" fmla="*/ 808 w 2756"/>
                <a:gd name="T21" fmla="*/ 1099 h 2872"/>
                <a:gd name="T22" fmla="*/ 1178 w 2756"/>
                <a:gd name="T23" fmla="*/ 1320 h 2872"/>
                <a:gd name="T24" fmla="*/ 1239 w 2756"/>
                <a:gd name="T25" fmla="*/ 1296 h 2872"/>
                <a:gd name="T26" fmla="*/ 1463 w 2756"/>
                <a:gd name="T27" fmla="*/ 1296 h 2872"/>
                <a:gd name="T28" fmla="*/ 1549 w 2756"/>
                <a:gd name="T29" fmla="*/ 1382 h 2872"/>
                <a:gd name="T30" fmla="*/ 1463 w 2756"/>
                <a:gd name="T31" fmla="*/ 1468 h 2872"/>
                <a:gd name="T32" fmla="*/ 1239 w 2756"/>
                <a:gd name="T33" fmla="*/ 1468 h 2872"/>
                <a:gd name="T34" fmla="*/ 1159 w 2756"/>
                <a:gd name="T35" fmla="*/ 1416 h 2872"/>
                <a:gd name="T36" fmla="*/ 866 w 2756"/>
                <a:gd name="T37" fmla="*/ 1288 h 2872"/>
                <a:gd name="T38" fmla="*/ 1034 w 2756"/>
                <a:gd name="T39" fmla="*/ 1575 h 2872"/>
                <a:gd name="T40" fmla="*/ 548 w 2756"/>
                <a:gd name="T41" fmla="*/ 1817 h 2872"/>
                <a:gd name="T42" fmla="*/ 9 w 2756"/>
                <a:gd name="T43" fmla="*/ 2617 h 2872"/>
                <a:gd name="T44" fmla="*/ 179 w 2756"/>
                <a:gd name="T45" fmla="*/ 2747 h 2872"/>
                <a:gd name="T46" fmla="*/ 1378 w 2756"/>
                <a:gd name="T47" fmla="*/ 2872 h 2872"/>
                <a:gd name="T48" fmla="*/ 2577 w 2756"/>
                <a:gd name="T49" fmla="*/ 2747 h 2872"/>
                <a:gd name="T50" fmla="*/ 2747 w 2756"/>
                <a:gd name="T51" fmla="*/ 2617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56" h="2872">
                  <a:moveTo>
                    <a:pt x="2747" y="2617"/>
                  </a:moveTo>
                  <a:cubicBezTo>
                    <a:pt x="2717" y="2051"/>
                    <a:pt x="2208" y="1817"/>
                    <a:pt x="2208" y="1817"/>
                  </a:cubicBezTo>
                  <a:cubicBezTo>
                    <a:pt x="2086" y="1760"/>
                    <a:pt x="1866" y="1649"/>
                    <a:pt x="1722" y="1575"/>
                  </a:cubicBezTo>
                  <a:cubicBezTo>
                    <a:pt x="1907" y="1373"/>
                    <a:pt x="1961" y="1042"/>
                    <a:pt x="1970" y="995"/>
                  </a:cubicBezTo>
                  <a:cubicBezTo>
                    <a:pt x="2009" y="783"/>
                    <a:pt x="1989" y="520"/>
                    <a:pt x="1989" y="520"/>
                  </a:cubicBezTo>
                  <a:cubicBezTo>
                    <a:pt x="1954" y="8"/>
                    <a:pt x="1437" y="0"/>
                    <a:pt x="1383" y="0"/>
                  </a:cubicBezTo>
                  <a:cubicBezTo>
                    <a:pt x="1380" y="0"/>
                    <a:pt x="1378" y="0"/>
                    <a:pt x="1378" y="0"/>
                  </a:cubicBezTo>
                  <a:cubicBezTo>
                    <a:pt x="1378" y="0"/>
                    <a:pt x="1376" y="0"/>
                    <a:pt x="1374" y="0"/>
                  </a:cubicBezTo>
                  <a:cubicBezTo>
                    <a:pt x="1325" y="0"/>
                    <a:pt x="802" y="5"/>
                    <a:pt x="767" y="520"/>
                  </a:cubicBezTo>
                  <a:cubicBezTo>
                    <a:pt x="767" y="520"/>
                    <a:pt x="747" y="783"/>
                    <a:pt x="786" y="995"/>
                  </a:cubicBezTo>
                  <a:cubicBezTo>
                    <a:pt x="789" y="1009"/>
                    <a:pt x="795" y="1047"/>
                    <a:pt x="808" y="1099"/>
                  </a:cubicBezTo>
                  <a:cubicBezTo>
                    <a:pt x="905" y="1227"/>
                    <a:pt x="1055" y="1289"/>
                    <a:pt x="1178" y="1320"/>
                  </a:cubicBezTo>
                  <a:cubicBezTo>
                    <a:pt x="1194" y="1305"/>
                    <a:pt x="1215" y="1296"/>
                    <a:pt x="1239" y="1296"/>
                  </a:cubicBezTo>
                  <a:cubicBezTo>
                    <a:pt x="1463" y="1296"/>
                    <a:pt x="1463" y="1296"/>
                    <a:pt x="1463" y="1296"/>
                  </a:cubicBezTo>
                  <a:cubicBezTo>
                    <a:pt x="1511" y="1296"/>
                    <a:pt x="1549" y="1334"/>
                    <a:pt x="1549" y="1382"/>
                  </a:cubicBezTo>
                  <a:cubicBezTo>
                    <a:pt x="1549" y="1429"/>
                    <a:pt x="1511" y="1468"/>
                    <a:pt x="1463" y="1468"/>
                  </a:cubicBezTo>
                  <a:cubicBezTo>
                    <a:pt x="1239" y="1468"/>
                    <a:pt x="1239" y="1468"/>
                    <a:pt x="1239" y="1468"/>
                  </a:cubicBezTo>
                  <a:cubicBezTo>
                    <a:pt x="1203" y="1468"/>
                    <a:pt x="1173" y="1446"/>
                    <a:pt x="1159" y="1416"/>
                  </a:cubicBezTo>
                  <a:cubicBezTo>
                    <a:pt x="1067" y="1394"/>
                    <a:pt x="961" y="1355"/>
                    <a:pt x="866" y="1288"/>
                  </a:cubicBezTo>
                  <a:cubicBezTo>
                    <a:pt x="904" y="1386"/>
                    <a:pt x="958" y="1492"/>
                    <a:pt x="1034" y="1575"/>
                  </a:cubicBezTo>
                  <a:cubicBezTo>
                    <a:pt x="890" y="1649"/>
                    <a:pt x="670" y="1760"/>
                    <a:pt x="548" y="1817"/>
                  </a:cubicBezTo>
                  <a:cubicBezTo>
                    <a:pt x="548" y="1817"/>
                    <a:pt x="39" y="2051"/>
                    <a:pt x="9" y="2617"/>
                  </a:cubicBezTo>
                  <a:cubicBezTo>
                    <a:pt x="9" y="2617"/>
                    <a:pt x="0" y="2712"/>
                    <a:pt x="179" y="2747"/>
                  </a:cubicBezTo>
                  <a:cubicBezTo>
                    <a:pt x="179" y="2747"/>
                    <a:pt x="725" y="2872"/>
                    <a:pt x="1378" y="2872"/>
                  </a:cubicBezTo>
                  <a:cubicBezTo>
                    <a:pt x="2031" y="2872"/>
                    <a:pt x="2577" y="2747"/>
                    <a:pt x="2577" y="2747"/>
                  </a:cubicBezTo>
                  <a:cubicBezTo>
                    <a:pt x="2756" y="2712"/>
                    <a:pt x="2747" y="2617"/>
                    <a:pt x="2747" y="261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4986223" y="3065160"/>
              <a:ext cx="203692" cy="143470"/>
            </a:xfrm>
            <a:custGeom>
              <a:avLst/>
              <a:gdLst>
                <a:gd name="T0" fmla="*/ 242 w 2056"/>
                <a:gd name="T1" fmla="*/ 1481 h 1481"/>
                <a:gd name="T2" fmla="*/ 296 w 2056"/>
                <a:gd name="T3" fmla="*/ 1481 h 1481"/>
                <a:gd name="T4" fmla="*/ 296 w 2056"/>
                <a:gd name="T5" fmla="*/ 843 h 1481"/>
                <a:gd name="T6" fmla="*/ 297 w 2056"/>
                <a:gd name="T7" fmla="*/ 838 h 1481"/>
                <a:gd name="T8" fmla="*/ 297 w 2056"/>
                <a:gd name="T9" fmla="*/ 744 h 1481"/>
                <a:gd name="T10" fmla="*/ 451 w 2056"/>
                <a:gd name="T11" fmla="*/ 340 h 1481"/>
                <a:gd name="T12" fmla="*/ 1030 w 2056"/>
                <a:gd name="T13" fmla="*/ 135 h 1481"/>
                <a:gd name="T14" fmla="*/ 1604 w 2056"/>
                <a:gd name="T15" fmla="*/ 338 h 1481"/>
                <a:gd name="T16" fmla="*/ 1759 w 2056"/>
                <a:gd name="T17" fmla="*/ 744 h 1481"/>
                <a:gd name="T18" fmla="*/ 1759 w 2056"/>
                <a:gd name="T19" fmla="*/ 844 h 1481"/>
                <a:gd name="T20" fmla="*/ 1760 w 2056"/>
                <a:gd name="T21" fmla="*/ 847 h 1481"/>
                <a:gd name="T22" fmla="*/ 1760 w 2056"/>
                <a:gd name="T23" fmla="*/ 1481 h 1481"/>
                <a:gd name="T24" fmla="*/ 1814 w 2056"/>
                <a:gd name="T25" fmla="*/ 1481 h 1481"/>
                <a:gd name="T26" fmla="*/ 2056 w 2056"/>
                <a:gd name="T27" fmla="*/ 1239 h 1481"/>
                <a:gd name="T28" fmla="*/ 2056 w 2056"/>
                <a:gd name="T29" fmla="*/ 1007 h 1481"/>
                <a:gd name="T30" fmla="*/ 1889 w 2056"/>
                <a:gd name="T31" fmla="*/ 777 h 1481"/>
                <a:gd name="T32" fmla="*/ 1889 w 2056"/>
                <a:gd name="T33" fmla="*/ 744 h 1481"/>
                <a:gd name="T34" fmla="*/ 1695 w 2056"/>
                <a:gd name="T35" fmla="*/ 245 h 1481"/>
                <a:gd name="T36" fmla="*/ 1029 w 2056"/>
                <a:gd name="T37" fmla="*/ 6 h 1481"/>
                <a:gd name="T38" fmla="*/ 361 w 2056"/>
                <a:gd name="T39" fmla="*/ 247 h 1481"/>
                <a:gd name="T40" fmla="*/ 167 w 2056"/>
                <a:gd name="T41" fmla="*/ 744 h 1481"/>
                <a:gd name="T42" fmla="*/ 167 w 2056"/>
                <a:gd name="T43" fmla="*/ 776 h 1481"/>
                <a:gd name="T44" fmla="*/ 0 w 2056"/>
                <a:gd name="T45" fmla="*/ 1006 h 1481"/>
                <a:gd name="T46" fmla="*/ 0 w 2056"/>
                <a:gd name="T47" fmla="*/ 1239 h 1481"/>
                <a:gd name="T48" fmla="*/ 242 w 2056"/>
                <a:gd name="T49" fmla="*/ 1481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6" h="1481">
                  <a:moveTo>
                    <a:pt x="242" y="1481"/>
                  </a:moveTo>
                  <a:cubicBezTo>
                    <a:pt x="296" y="1481"/>
                    <a:pt x="296" y="1481"/>
                    <a:pt x="296" y="1481"/>
                  </a:cubicBezTo>
                  <a:cubicBezTo>
                    <a:pt x="296" y="843"/>
                    <a:pt x="296" y="843"/>
                    <a:pt x="296" y="843"/>
                  </a:cubicBezTo>
                  <a:cubicBezTo>
                    <a:pt x="296" y="842"/>
                    <a:pt x="297" y="840"/>
                    <a:pt x="297" y="838"/>
                  </a:cubicBezTo>
                  <a:cubicBezTo>
                    <a:pt x="297" y="744"/>
                    <a:pt x="297" y="744"/>
                    <a:pt x="297" y="744"/>
                  </a:cubicBezTo>
                  <a:cubicBezTo>
                    <a:pt x="297" y="576"/>
                    <a:pt x="349" y="440"/>
                    <a:pt x="451" y="340"/>
                  </a:cubicBezTo>
                  <a:cubicBezTo>
                    <a:pt x="662" y="132"/>
                    <a:pt x="1023" y="134"/>
                    <a:pt x="1030" y="135"/>
                  </a:cubicBezTo>
                  <a:cubicBezTo>
                    <a:pt x="1034" y="135"/>
                    <a:pt x="1392" y="130"/>
                    <a:pt x="1604" y="338"/>
                  </a:cubicBezTo>
                  <a:cubicBezTo>
                    <a:pt x="1707" y="438"/>
                    <a:pt x="1759" y="575"/>
                    <a:pt x="1759" y="744"/>
                  </a:cubicBezTo>
                  <a:cubicBezTo>
                    <a:pt x="1759" y="844"/>
                    <a:pt x="1759" y="844"/>
                    <a:pt x="1759" y="844"/>
                  </a:cubicBezTo>
                  <a:cubicBezTo>
                    <a:pt x="1759" y="845"/>
                    <a:pt x="1760" y="846"/>
                    <a:pt x="1760" y="847"/>
                  </a:cubicBezTo>
                  <a:cubicBezTo>
                    <a:pt x="1760" y="1481"/>
                    <a:pt x="1760" y="1481"/>
                    <a:pt x="1760" y="1481"/>
                  </a:cubicBezTo>
                  <a:cubicBezTo>
                    <a:pt x="1814" y="1481"/>
                    <a:pt x="1814" y="1481"/>
                    <a:pt x="1814" y="1481"/>
                  </a:cubicBezTo>
                  <a:cubicBezTo>
                    <a:pt x="1948" y="1481"/>
                    <a:pt x="2056" y="1373"/>
                    <a:pt x="2056" y="1239"/>
                  </a:cubicBezTo>
                  <a:cubicBezTo>
                    <a:pt x="2056" y="1007"/>
                    <a:pt x="2056" y="1007"/>
                    <a:pt x="2056" y="1007"/>
                  </a:cubicBezTo>
                  <a:cubicBezTo>
                    <a:pt x="2056" y="899"/>
                    <a:pt x="1986" y="808"/>
                    <a:pt x="1889" y="777"/>
                  </a:cubicBezTo>
                  <a:cubicBezTo>
                    <a:pt x="1889" y="744"/>
                    <a:pt x="1889" y="744"/>
                    <a:pt x="1889" y="744"/>
                  </a:cubicBezTo>
                  <a:cubicBezTo>
                    <a:pt x="1889" y="539"/>
                    <a:pt x="1823" y="371"/>
                    <a:pt x="1695" y="245"/>
                  </a:cubicBezTo>
                  <a:cubicBezTo>
                    <a:pt x="1444" y="0"/>
                    <a:pt x="1043" y="6"/>
                    <a:pt x="1029" y="6"/>
                  </a:cubicBezTo>
                  <a:cubicBezTo>
                    <a:pt x="1012" y="6"/>
                    <a:pt x="611" y="1"/>
                    <a:pt x="361" y="247"/>
                  </a:cubicBezTo>
                  <a:cubicBezTo>
                    <a:pt x="232" y="373"/>
                    <a:pt x="167" y="540"/>
                    <a:pt x="167" y="744"/>
                  </a:cubicBezTo>
                  <a:cubicBezTo>
                    <a:pt x="167" y="776"/>
                    <a:pt x="167" y="776"/>
                    <a:pt x="167" y="776"/>
                  </a:cubicBezTo>
                  <a:cubicBezTo>
                    <a:pt x="70" y="808"/>
                    <a:pt x="0" y="899"/>
                    <a:pt x="0" y="1006"/>
                  </a:cubicBezTo>
                  <a:cubicBezTo>
                    <a:pt x="0" y="1239"/>
                    <a:pt x="0" y="1239"/>
                    <a:pt x="0" y="1239"/>
                  </a:cubicBezTo>
                  <a:cubicBezTo>
                    <a:pt x="0" y="1373"/>
                    <a:pt x="108" y="1481"/>
                    <a:pt x="242" y="148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624785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5769565" y="3082163"/>
              <a:ext cx="344604" cy="340043"/>
            </a:xfrm>
            <a:custGeom>
              <a:avLst/>
              <a:gdLst>
                <a:gd name="T0" fmla="*/ 179 w 316"/>
                <a:gd name="T1" fmla="*/ 86 h 320"/>
                <a:gd name="T2" fmla="*/ 221 w 316"/>
                <a:gd name="T3" fmla="*/ 53 h 320"/>
                <a:gd name="T4" fmla="*/ 223 w 316"/>
                <a:gd name="T5" fmla="*/ 53 h 320"/>
                <a:gd name="T6" fmla="*/ 215 w 316"/>
                <a:gd name="T7" fmla="*/ 76 h 320"/>
                <a:gd name="T8" fmla="*/ 228 w 316"/>
                <a:gd name="T9" fmla="*/ 76 h 320"/>
                <a:gd name="T10" fmla="*/ 264 w 316"/>
                <a:gd name="T11" fmla="*/ 90 h 320"/>
                <a:gd name="T12" fmla="*/ 257 w 316"/>
                <a:gd name="T13" fmla="*/ 125 h 320"/>
                <a:gd name="T14" fmla="*/ 230 w 316"/>
                <a:gd name="T15" fmla="*/ 96 h 320"/>
                <a:gd name="T16" fmla="*/ 223 w 316"/>
                <a:gd name="T17" fmla="*/ 117 h 320"/>
                <a:gd name="T18" fmla="*/ 221 w 316"/>
                <a:gd name="T19" fmla="*/ 119 h 320"/>
                <a:gd name="T20" fmla="*/ 24 w 316"/>
                <a:gd name="T21" fmla="*/ 186 h 320"/>
                <a:gd name="T22" fmla="*/ 74 w 316"/>
                <a:gd name="T23" fmla="*/ 167 h 320"/>
                <a:gd name="T24" fmla="*/ 24 w 316"/>
                <a:gd name="T25" fmla="*/ 186 h 320"/>
                <a:gd name="T26" fmla="*/ 86 w 316"/>
                <a:gd name="T27" fmla="*/ 31 h 320"/>
                <a:gd name="T28" fmla="*/ 74 w 316"/>
                <a:gd name="T29" fmla="*/ 31 h 320"/>
                <a:gd name="T30" fmla="*/ 119 w 316"/>
                <a:gd name="T31" fmla="*/ 37 h 320"/>
                <a:gd name="T32" fmla="*/ 119 w 316"/>
                <a:gd name="T33" fmla="*/ 25 h 320"/>
                <a:gd name="T34" fmla="*/ 119 w 316"/>
                <a:gd name="T35" fmla="*/ 37 h 320"/>
                <a:gd name="T36" fmla="*/ 74 w 316"/>
                <a:gd name="T37" fmla="*/ 134 h 320"/>
                <a:gd name="T38" fmla="*/ 24 w 316"/>
                <a:gd name="T39" fmla="*/ 138 h 320"/>
                <a:gd name="T40" fmla="*/ 132 w 316"/>
                <a:gd name="T41" fmla="*/ 119 h 320"/>
                <a:gd name="T42" fmla="*/ 125 w 316"/>
                <a:gd name="T43" fmla="*/ 126 h 320"/>
                <a:gd name="T44" fmla="*/ 110 w 316"/>
                <a:gd name="T45" fmla="*/ 131 h 320"/>
                <a:gd name="T46" fmla="*/ 125 w 316"/>
                <a:gd name="T47" fmla="*/ 126 h 320"/>
                <a:gd name="T48" fmla="*/ 74 w 316"/>
                <a:gd name="T49" fmla="*/ 147 h 320"/>
                <a:gd name="T50" fmla="*/ 15 w 316"/>
                <a:gd name="T51" fmla="*/ 158 h 320"/>
                <a:gd name="T52" fmla="*/ 74 w 316"/>
                <a:gd name="T53" fmla="*/ 195 h 320"/>
                <a:gd name="T54" fmla="*/ 0 w 316"/>
                <a:gd name="T55" fmla="*/ 216 h 320"/>
                <a:gd name="T56" fmla="*/ 154 w 316"/>
                <a:gd name="T57" fmla="*/ 0 h 320"/>
                <a:gd name="T58" fmla="*/ 142 w 316"/>
                <a:gd name="T59" fmla="*/ 134 h 320"/>
                <a:gd name="T60" fmla="*/ 15 w 316"/>
                <a:gd name="T61" fmla="*/ 110 h 320"/>
                <a:gd name="T62" fmla="*/ 103 w 316"/>
                <a:gd name="T63" fmla="*/ 31 h 320"/>
                <a:gd name="T64" fmla="*/ 134 w 316"/>
                <a:gd name="T65" fmla="*/ 31 h 320"/>
                <a:gd name="T66" fmla="*/ 103 w 316"/>
                <a:gd name="T67" fmla="*/ 31 h 320"/>
                <a:gd name="T68" fmla="*/ 80 w 316"/>
                <a:gd name="T69" fmla="*/ 47 h 320"/>
                <a:gd name="T70" fmla="*/ 80 w 316"/>
                <a:gd name="T71" fmla="*/ 16 h 320"/>
                <a:gd name="T72" fmla="*/ 15 w 316"/>
                <a:gd name="T73" fmla="*/ 99 h 320"/>
                <a:gd name="T74" fmla="*/ 142 w 316"/>
                <a:gd name="T75" fmla="*/ 61 h 320"/>
                <a:gd name="T76" fmla="*/ 15 w 316"/>
                <a:gd name="T77" fmla="*/ 99 h 320"/>
                <a:gd name="T78" fmla="*/ 132 w 316"/>
                <a:gd name="T79" fmla="*/ 71 h 320"/>
                <a:gd name="T80" fmla="*/ 24 w 316"/>
                <a:gd name="T81" fmla="*/ 89 h 320"/>
                <a:gd name="T82" fmla="*/ 110 w 316"/>
                <a:gd name="T83" fmla="*/ 82 h 320"/>
                <a:gd name="T84" fmla="*/ 125 w 316"/>
                <a:gd name="T85" fmla="*/ 77 h 320"/>
                <a:gd name="T86" fmla="*/ 110 w 316"/>
                <a:gd name="T87" fmla="*/ 82 h 320"/>
                <a:gd name="T88" fmla="*/ 229 w 316"/>
                <a:gd name="T89" fmla="*/ 306 h 320"/>
                <a:gd name="T90" fmla="*/ 205 w 316"/>
                <a:gd name="T91" fmla="*/ 320 h 320"/>
                <a:gd name="T92" fmla="*/ 173 w 316"/>
                <a:gd name="T93" fmla="*/ 306 h 320"/>
                <a:gd name="T94" fmla="*/ 86 w 316"/>
                <a:gd name="T95" fmla="*/ 295 h 320"/>
                <a:gd name="T96" fmla="*/ 316 w 316"/>
                <a:gd name="T97" fmla="*/ 149 h 320"/>
                <a:gd name="T98" fmla="*/ 229 w 316"/>
                <a:gd name="T99" fmla="*/ 295 h 320"/>
                <a:gd name="T100" fmla="*/ 301 w 316"/>
                <a:gd name="T101" fmla="*/ 160 h 320"/>
                <a:gd name="T102" fmla="*/ 101 w 316"/>
                <a:gd name="T103" fmla="*/ 28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320">
                  <a:moveTo>
                    <a:pt x="179" y="87"/>
                  </a:moveTo>
                  <a:cubicBezTo>
                    <a:pt x="179" y="87"/>
                    <a:pt x="179" y="87"/>
                    <a:pt x="179" y="86"/>
                  </a:cubicBezTo>
                  <a:cubicBezTo>
                    <a:pt x="179" y="86"/>
                    <a:pt x="179" y="85"/>
                    <a:pt x="179" y="85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21" y="53"/>
                    <a:pt x="221" y="53"/>
                    <a:pt x="222" y="53"/>
                  </a:cubicBezTo>
                  <a:cubicBezTo>
                    <a:pt x="222" y="53"/>
                    <a:pt x="222" y="53"/>
                    <a:pt x="223" y="53"/>
                  </a:cubicBezTo>
                  <a:cubicBezTo>
                    <a:pt x="223" y="53"/>
                    <a:pt x="224" y="54"/>
                    <a:pt x="223" y="55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7" y="76"/>
                    <a:pt x="228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9" y="76"/>
                    <a:pt x="250" y="76"/>
                    <a:pt x="264" y="90"/>
                  </a:cubicBezTo>
                  <a:cubicBezTo>
                    <a:pt x="273" y="99"/>
                    <a:pt x="278" y="110"/>
                    <a:pt x="278" y="125"/>
                  </a:cubicBezTo>
                  <a:cubicBezTo>
                    <a:pt x="257" y="125"/>
                    <a:pt x="257" y="125"/>
                    <a:pt x="257" y="125"/>
                  </a:cubicBezTo>
                  <a:cubicBezTo>
                    <a:pt x="257" y="116"/>
                    <a:pt x="255" y="109"/>
                    <a:pt x="250" y="104"/>
                  </a:cubicBezTo>
                  <a:cubicBezTo>
                    <a:pt x="243" y="97"/>
                    <a:pt x="233" y="96"/>
                    <a:pt x="230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4" y="118"/>
                    <a:pt x="223" y="119"/>
                    <a:pt x="223" y="119"/>
                  </a:cubicBezTo>
                  <a:cubicBezTo>
                    <a:pt x="222" y="120"/>
                    <a:pt x="221" y="120"/>
                    <a:pt x="221" y="119"/>
                  </a:cubicBezTo>
                  <a:lnTo>
                    <a:pt x="179" y="87"/>
                  </a:lnTo>
                  <a:close/>
                  <a:moveTo>
                    <a:pt x="24" y="186"/>
                  </a:moveTo>
                  <a:cubicBezTo>
                    <a:pt x="74" y="186"/>
                    <a:pt x="74" y="186"/>
                    <a:pt x="74" y="186"/>
                  </a:cubicBezTo>
                  <a:cubicBezTo>
                    <a:pt x="74" y="167"/>
                    <a:pt x="74" y="167"/>
                    <a:pt x="74" y="167"/>
                  </a:cubicBezTo>
                  <a:cubicBezTo>
                    <a:pt x="24" y="167"/>
                    <a:pt x="24" y="167"/>
                    <a:pt x="24" y="167"/>
                  </a:cubicBezTo>
                  <a:lnTo>
                    <a:pt x="24" y="186"/>
                  </a:lnTo>
                  <a:close/>
                  <a:moveTo>
                    <a:pt x="80" y="37"/>
                  </a:moveTo>
                  <a:cubicBezTo>
                    <a:pt x="83" y="37"/>
                    <a:pt x="86" y="35"/>
                    <a:pt x="86" y="31"/>
                  </a:cubicBezTo>
                  <a:cubicBezTo>
                    <a:pt x="86" y="28"/>
                    <a:pt x="83" y="25"/>
                    <a:pt x="80" y="25"/>
                  </a:cubicBezTo>
                  <a:cubicBezTo>
                    <a:pt x="77" y="25"/>
                    <a:pt x="74" y="28"/>
                    <a:pt x="74" y="31"/>
                  </a:cubicBezTo>
                  <a:cubicBezTo>
                    <a:pt x="74" y="35"/>
                    <a:pt x="77" y="37"/>
                    <a:pt x="80" y="37"/>
                  </a:cubicBezTo>
                  <a:close/>
                  <a:moveTo>
                    <a:pt x="119" y="37"/>
                  </a:moveTo>
                  <a:cubicBezTo>
                    <a:pt x="122" y="37"/>
                    <a:pt x="125" y="35"/>
                    <a:pt x="125" y="31"/>
                  </a:cubicBezTo>
                  <a:cubicBezTo>
                    <a:pt x="125" y="28"/>
                    <a:pt x="122" y="25"/>
                    <a:pt x="119" y="25"/>
                  </a:cubicBezTo>
                  <a:cubicBezTo>
                    <a:pt x="115" y="25"/>
                    <a:pt x="113" y="28"/>
                    <a:pt x="113" y="31"/>
                  </a:cubicBezTo>
                  <a:cubicBezTo>
                    <a:pt x="113" y="35"/>
                    <a:pt x="115" y="37"/>
                    <a:pt x="119" y="37"/>
                  </a:cubicBezTo>
                  <a:close/>
                  <a:moveTo>
                    <a:pt x="132" y="134"/>
                  </a:moveTo>
                  <a:cubicBezTo>
                    <a:pt x="74" y="134"/>
                    <a:pt x="74" y="134"/>
                    <a:pt x="74" y="134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132" y="119"/>
                    <a:pt x="132" y="119"/>
                    <a:pt x="132" y="119"/>
                  </a:cubicBezTo>
                  <a:lnTo>
                    <a:pt x="132" y="134"/>
                  </a:lnTo>
                  <a:close/>
                  <a:moveTo>
                    <a:pt x="125" y="126"/>
                  </a:moveTo>
                  <a:cubicBezTo>
                    <a:pt x="110" y="126"/>
                    <a:pt x="110" y="126"/>
                    <a:pt x="110" y="126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25" y="131"/>
                    <a:pt x="125" y="131"/>
                    <a:pt x="125" y="131"/>
                  </a:cubicBezTo>
                  <a:lnTo>
                    <a:pt x="125" y="126"/>
                  </a:lnTo>
                  <a:close/>
                  <a:moveTo>
                    <a:pt x="15" y="147"/>
                  </a:moveTo>
                  <a:cubicBezTo>
                    <a:pt x="74" y="147"/>
                    <a:pt x="74" y="147"/>
                    <a:pt x="74" y="14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74" y="195"/>
                    <a:pt x="74" y="195"/>
                    <a:pt x="74" y="195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5" y="110"/>
                    <a:pt x="15" y="110"/>
                    <a:pt x="15" y="110"/>
                  </a:cubicBezTo>
                  <a:lnTo>
                    <a:pt x="15" y="147"/>
                  </a:lnTo>
                  <a:close/>
                  <a:moveTo>
                    <a:pt x="103" y="31"/>
                  </a:moveTo>
                  <a:cubicBezTo>
                    <a:pt x="103" y="40"/>
                    <a:pt x="110" y="47"/>
                    <a:pt x="119" y="47"/>
                  </a:cubicBezTo>
                  <a:cubicBezTo>
                    <a:pt x="127" y="47"/>
                    <a:pt x="134" y="40"/>
                    <a:pt x="134" y="31"/>
                  </a:cubicBezTo>
                  <a:cubicBezTo>
                    <a:pt x="134" y="23"/>
                    <a:pt x="127" y="16"/>
                    <a:pt x="119" y="16"/>
                  </a:cubicBezTo>
                  <a:cubicBezTo>
                    <a:pt x="110" y="16"/>
                    <a:pt x="103" y="23"/>
                    <a:pt x="103" y="31"/>
                  </a:cubicBezTo>
                  <a:close/>
                  <a:moveTo>
                    <a:pt x="65" y="31"/>
                  </a:moveTo>
                  <a:cubicBezTo>
                    <a:pt x="65" y="40"/>
                    <a:pt x="72" y="47"/>
                    <a:pt x="80" y="47"/>
                  </a:cubicBezTo>
                  <a:cubicBezTo>
                    <a:pt x="89" y="47"/>
                    <a:pt x="96" y="40"/>
                    <a:pt x="96" y="31"/>
                  </a:cubicBezTo>
                  <a:cubicBezTo>
                    <a:pt x="96" y="23"/>
                    <a:pt x="89" y="16"/>
                    <a:pt x="80" y="16"/>
                  </a:cubicBezTo>
                  <a:cubicBezTo>
                    <a:pt x="72" y="16"/>
                    <a:pt x="65" y="23"/>
                    <a:pt x="65" y="31"/>
                  </a:cubicBezTo>
                  <a:close/>
                  <a:moveTo>
                    <a:pt x="15" y="99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5" y="61"/>
                    <a:pt x="15" y="61"/>
                    <a:pt x="15" y="61"/>
                  </a:cubicBezTo>
                  <a:lnTo>
                    <a:pt x="15" y="99"/>
                  </a:lnTo>
                  <a:close/>
                  <a:moveTo>
                    <a:pt x="24" y="71"/>
                  </a:moveTo>
                  <a:cubicBezTo>
                    <a:pt x="132" y="71"/>
                    <a:pt x="132" y="71"/>
                    <a:pt x="132" y="71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24" y="71"/>
                  </a:lnTo>
                  <a:close/>
                  <a:moveTo>
                    <a:pt x="110" y="82"/>
                  </a:moveTo>
                  <a:cubicBezTo>
                    <a:pt x="125" y="82"/>
                    <a:pt x="125" y="82"/>
                    <a:pt x="125" y="82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10" y="77"/>
                    <a:pt x="110" y="77"/>
                    <a:pt x="110" y="77"/>
                  </a:cubicBezTo>
                  <a:lnTo>
                    <a:pt x="110" y="82"/>
                  </a:lnTo>
                  <a:close/>
                  <a:moveTo>
                    <a:pt x="229" y="295"/>
                  </a:moveTo>
                  <a:cubicBezTo>
                    <a:pt x="229" y="306"/>
                    <a:pt x="229" y="306"/>
                    <a:pt x="229" y="306"/>
                  </a:cubicBezTo>
                  <a:cubicBezTo>
                    <a:pt x="258" y="307"/>
                    <a:pt x="279" y="310"/>
                    <a:pt x="279" y="313"/>
                  </a:cubicBezTo>
                  <a:cubicBezTo>
                    <a:pt x="279" y="317"/>
                    <a:pt x="246" y="320"/>
                    <a:pt x="205" y="320"/>
                  </a:cubicBezTo>
                  <a:cubicBezTo>
                    <a:pt x="165" y="320"/>
                    <a:pt x="132" y="317"/>
                    <a:pt x="132" y="313"/>
                  </a:cubicBezTo>
                  <a:cubicBezTo>
                    <a:pt x="132" y="310"/>
                    <a:pt x="149" y="308"/>
                    <a:pt x="173" y="306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316" y="149"/>
                    <a:pt x="316" y="149"/>
                    <a:pt x="316" y="149"/>
                  </a:cubicBezTo>
                  <a:cubicBezTo>
                    <a:pt x="316" y="295"/>
                    <a:pt x="316" y="295"/>
                    <a:pt x="316" y="295"/>
                  </a:cubicBezTo>
                  <a:lnTo>
                    <a:pt x="229" y="295"/>
                  </a:lnTo>
                  <a:close/>
                  <a:moveTo>
                    <a:pt x="301" y="283"/>
                  </a:moveTo>
                  <a:cubicBezTo>
                    <a:pt x="301" y="160"/>
                    <a:pt x="301" y="160"/>
                    <a:pt x="301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1" y="283"/>
                    <a:pt x="101" y="283"/>
                    <a:pt x="101" y="283"/>
                  </a:cubicBezTo>
                  <a:lnTo>
                    <a:pt x="301" y="28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6461538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75" name="Freeform 8"/>
            <p:cNvSpPr>
              <a:spLocks noEditPoints="1"/>
            </p:cNvSpPr>
            <p:nvPr/>
          </p:nvSpPr>
          <p:spPr bwMode="auto">
            <a:xfrm>
              <a:off x="6634067" y="3077325"/>
              <a:ext cx="268605" cy="300485"/>
            </a:xfrm>
            <a:custGeom>
              <a:avLst/>
              <a:gdLst>
                <a:gd name="T0" fmla="*/ 119 w 137"/>
                <a:gd name="T1" fmla="*/ 114 h 158"/>
                <a:gd name="T2" fmla="*/ 86 w 137"/>
                <a:gd name="T3" fmla="*/ 114 h 158"/>
                <a:gd name="T4" fmla="*/ 86 w 137"/>
                <a:gd name="T5" fmla="*/ 79 h 158"/>
                <a:gd name="T6" fmla="*/ 94 w 137"/>
                <a:gd name="T7" fmla="*/ 79 h 158"/>
                <a:gd name="T8" fmla="*/ 94 w 137"/>
                <a:gd name="T9" fmla="*/ 97 h 158"/>
                <a:gd name="T10" fmla="*/ 109 w 137"/>
                <a:gd name="T11" fmla="*/ 97 h 158"/>
                <a:gd name="T12" fmla="*/ 109 w 137"/>
                <a:gd name="T13" fmla="*/ 104 h 158"/>
                <a:gd name="T14" fmla="*/ 121 w 137"/>
                <a:gd name="T15" fmla="*/ 94 h 158"/>
                <a:gd name="T16" fmla="*/ 109 w 137"/>
                <a:gd name="T17" fmla="*/ 85 h 158"/>
                <a:gd name="T18" fmla="*/ 109 w 137"/>
                <a:gd name="T19" fmla="*/ 93 h 158"/>
                <a:gd name="T20" fmla="*/ 99 w 137"/>
                <a:gd name="T21" fmla="*/ 93 h 158"/>
                <a:gd name="T22" fmla="*/ 99 w 137"/>
                <a:gd name="T23" fmla="*/ 79 h 158"/>
                <a:gd name="T24" fmla="*/ 117 w 137"/>
                <a:gd name="T25" fmla="*/ 79 h 158"/>
                <a:gd name="T26" fmla="*/ 117 w 137"/>
                <a:gd name="T27" fmla="*/ 79 h 158"/>
                <a:gd name="T28" fmla="*/ 137 w 137"/>
                <a:gd name="T29" fmla="*/ 54 h 158"/>
                <a:gd name="T30" fmla="*/ 112 w 137"/>
                <a:gd name="T31" fmla="*/ 29 h 158"/>
                <a:gd name="T32" fmla="*/ 111 w 137"/>
                <a:gd name="T33" fmla="*/ 29 h 158"/>
                <a:gd name="T34" fmla="*/ 112 w 137"/>
                <a:gd name="T35" fmla="*/ 24 h 158"/>
                <a:gd name="T36" fmla="*/ 89 w 137"/>
                <a:gd name="T37" fmla="*/ 1 h 158"/>
                <a:gd name="T38" fmla="*/ 70 w 137"/>
                <a:gd name="T39" fmla="*/ 10 h 158"/>
                <a:gd name="T40" fmla="*/ 52 w 137"/>
                <a:gd name="T41" fmla="*/ 1 h 158"/>
                <a:gd name="T42" fmla="*/ 29 w 137"/>
                <a:gd name="T43" fmla="*/ 24 h 158"/>
                <a:gd name="T44" fmla="*/ 29 w 137"/>
                <a:gd name="T45" fmla="*/ 29 h 158"/>
                <a:gd name="T46" fmla="*/ 26 w 137"/>
                <a:gd name="T47" fmla="*/ 29 h 158"/>
                <a:gd name="T48" fmla="*/ 1 w 137"/>
                <a:gd name="T49" fmla="*/ 54 h 158"/>
                <a:gd name="T50" fmla="*/ 24 w 137"/>
                <a:gd name="T51" fmla="*/ 79 h 158"/>
                <a:gd name="T52" fmla="*/ 24 w 137"/>
                <a:gd name="T53" fmla="*/ 79 h 158"/>
                <a:gd name="T54" fmla="*/ 44 w 137"/>
                <a:gd name="T55" fmla="*/ 79 h 158"/>
                <a:gd name="T56" fmla="*/ 44 w 137"/>
                <a:gd name="T57" fmla="*/ 92 h 158"/>
                <a:gd name="T58" fmla="*/ 34 w 137"/>
                <a:gd name="T59" fmla="*/ 92 h 158"/>
                <a:gd name="T60" fmla="*/ 34 w 137"/>
                <a:gd name="T61" fmla="*/ 85 h 158"/>
                <a:gd name="T62" fmla="*/ 22 w 137"/>
                <a:gd name="T63" fmla="*/ 95 h 158"/>
                <a:gd name="T64" fmla="*/ 34 w 137"/>
                <a:gd name="T65" fmla="*/ 104 h 158"/>
                <a:gd name="T66" fmla="*/ 34 w 137"/>
                <a:gd name="T67" fmla="*/ 97 h 158"/>
                <a:gd name="T68" fmla="*/ 48 w 137"/>
                <a:gd name="T69" fmla="*/ 97 h 158"/>
                <a:gd name="T70" fmla="*/ 48 w 137"/>
                <a:gd name="T71" fmla="*/ 79 h 158"/>
                <a:gd name="T72" fmla="*/ 57 w 137"/>
                <a:gd name="T73" fmla="*/ 79 h 158"/>
                <a:gd name="T74" fmla="*/ 57 w 137"/>
                <a:gd name="T75" fmla="*/ 114 h 158"/>
                <a:gd name="T76" fmla="*/ 15 w 137"/>
                <a:gd name="T77" fmla="*/ 114 h 158"/>
                <a:gd name="T78" fmla="*/ 15 w 137"/>
                <a:gd name="T79" fmla="*/ 107 h 158"/>
                <a:gd name="T80" fmla="*/ 4 w 137"/>
                <a:gd name="T81" fmla="*/ 117 h 158"/>
                <a:gd name="T82" fmla="*/ 15 w 137"/>
                <a:gd name="T83" fmla="*/ 126 h 158"/>
                <a:gd name="T84" fmla="*/ 15 w 137"/>
                <a:gd name="T85" fmla="*/ 119 h 158"/>
                <a:gd name="T86" fmla="*/ 61 w 137"/>
                <a:gd name="T87" fmla="*/ 119 h 158"/>
                <a:gd name="T88" fmla="*/ 61 w 137"/>
                <a:gd name="T89" fmla="*/ 79 h 158"/>
                <a:gd name="T90" fmla="*/ 68 w 137"/>
                <a:gd name="T91" fmla="*/ 79 h 158"/>
                <a:gd name="T92" fmla="*/ 68 w 137"/>
                <a:gd name="T93" fmla="*/ 146 h 158"/>
                <a:gd name="T94" fmla="*/ 61 w 137"/>
                <a:gd name="T95" fmla="*/ 146 h 158"/>
                <a:gd name="T96" fmla="*/ 71 w 137"/>
                <a:gd name="T97" fmla="*/ 158 h 158"/>
                <a:gd name="T98" fmla="*/ 80 w 137"/>
                <a:gd name="T99" fmla="*/ 146 h 158"/>
                <a:gd name="T100" fmla="*/ 73 w 137"/>
                <a:gd name="T101" fmla="*/ 146 h 158"/>
                <a:gd name="T102" fmla="*/ 73 w 137"/>
                <a:gd name="T103" fmla="*/ 79 h 158"/>
                <a:gd name="T104" fmla="*/ 81 w 137"/>
                <a:gd name="T105" fmla="*/ 79 h 158"/>
                <a:gd name="T106" fmla="*/ 81 w 137"/>
                <a:gd name="T107" fmla="*/ 119 h 158"/>
                <a:gd name="T108" fmla="*/ 119 w 137"/>
                <a:gd name="T109" fmla="*/ 119 h 158"/>
                <a:gd name="T110" fmla="*/ 119 w 137"/>
                <a:gd name="T111" fmla="*/ 126 h 158"/>
                <a:gd name="T112" fmla="*/ 131 w 137"/>
                <a:gd name="T113" fmla="*/ 116 h 158"/>
                <a:gd name="T114" fmla="*/ 119 w 137"/>
                <a:gd name="T115" fmla="*/ 107 h 158"/>
                <a:gd name="T116" fmla="*/ 119 w 137"/>
                <a:gd name="T117" fmla="*/ 114 h 158"/>
                <a:gd name="T118" fmla="*/ 119 w 137"/>
                <a:gd name="T119" fmla="*/ 114 h 158"/>
                <a:gd name="T120" fmla="*/ 119 w 137"/>
                <a:gd name="T121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158">
                  <a:moveTo>
                    <a:pt x="119" y="114"/>
                  </a:moveTo>
                  <a:cubicBezTo>
                    <a:pt x="86" y="114"/>
                    <a:pt x="86" y="114"/>
                    <a:pt x="86" y="114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29" y="77"/>
                    <a:pt x="137" y="65"/>
                    <a:pt x="137" y="54"/>
                  </a:cubicBezTo>
                  <a:cubicBezTo>
                    <a:pt x="137" y="40"/>
                    <a:pt x="126" y="29"/>
                    <a:pt x="112" y="29"/>
                  </a:cubicBezTo>
                  <a:cubicBezTo>
                    <a:pt x="112" y="29"/>
                    <a:pt x="112" y="29"/>
                    <a:pt x="111" y="29"/>
                  </a:cubicBezTo>
                  <a:cubicBezTo>
                    <a:pt x="112" y="27"/>
                    <a:pt x="112" y="26"/>
                    <a:pt x="112" y="24"/>
                  </a:cubicBezTo>
                  <a:cubicBezTo>
                    <a:pt x="111" y="11"/>
                    <a:pt x="102" y="2"/>
                    <a:pt x="89" y="1"/>
                  </a:cubicBezTo>
                  <a:cubicBezTo>
                    <a:pt x="81" y="1"/>
                    <a:pt x="74" y="5"/>
                    <a:pt x="70" y="10"/>
                  </a:cubicBezTo>
                  <a:cubicBezTo>
                    <a:pt x="66" y="5"/>
                    <a:pt x="60" y="1"/>
                    <a:pt x="52" y="1"/>
                  </a:cubicBezTo>
                  <a:cubicBezTo>
                    <a:pt x="39" y="0"/>
                    <a:pt x="29" y="12"/>
                    <a:pt x="29" y="24"/>
                  </a:cubicBezTo>
                  <a:cubicBezTo>
                    <a:pt x="28" y="26"/>
                    <a:pt x="29" y="27"/>
                    <a:pt x="29" y="29"/>
                  </a:cubicBezTo>
                  <a:cubicBezTo>
                    <a:pt x="28" y="29"/>
                    <a:pt x="27" y="29"/>
                    <a:pt x="26" y="29"/>
                  </a:cubicBezTo>
                  <a:cubicBezTo>
                    <a:pt x="12" y="28"/>
                    <a:pt x="2" y="41"/>
                    <a:pt x="1" y="54"/>
                  </a:cubicBezTo>
                  <a:cubicBezTo>
                    <a:pt x="0" y="67"/>
                    <a:pt x="12" y="77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19" y="107"/>
                    <a:pt x="119" y="107"/>
                    <a:pt x="119" y="107"/>
                  </a:cubicBezTo>
                  <a:lnTo>
                    <a:pt x="119" y="114"/>
                  </a:lnTo>
                  <a:close/>
                  <a:moveTo>
                    <a:pt x="119" y="114"/>
                  </a:moveTo>
                  <a:cubicBezTo>
                    <a:pt x="119" y="114"/>
                    <a:pt x="119" y="114"/>
                    <a:pt x="119" y="114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7298294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77" name="Freeform 91"/>
            <p:cNvSpPr>
              <a:spLocks noEditPoints="1"/>
            </p:cNvSpPr>
            <p:nvPr/>
          </p:nvSpPr>
          <p:spPr bwMode="auto">
            <a:xfrm>
              <a:off x="7428902" y="3109081"/>
              <a:ext cx="352449" cy="249216"/>
            </a:xfrm>
            <a:custGeom>
              <a:avLst/>
              <a:gdLst>
                <a:gd name="T0" fmla="*/ 444 w 444"/>
                <a:gd name="T1" fmla="*/ 286 h 322"/>
                <a:gd name="T2" fmla="*/ 444 w 444"/>
                <a:gd name="T3" fmla="*/ 0 h 322"/>
                <a:gd name="T4" fmla="*/ 0 w 444"/>
                <a:gd name="T5" fmla="*/ 0 h 322"/>
                <a:gd name="T6" fmla="*/ 0 w 444"/>
                <a:gd name="T7" fmla="*/ 286 h 322"/>
                <a:gd name="T8" fmla="*/ 182 w 444"/>
                <a:gd name="T9" fmla="*/ 286 h 322"/>
                <a:gd name="T10" fmla="*/ 182 w 444"/>
                <a:gd name="T11" fmla="*/ 305 h 322"/>
                <a:gd name="T12" fmla="*/ 85 w 444"/>
                <a:gd name="T13" fmla="*/ 305 h 322"/>
                <a:gd name="T14" fmla="*/ 85 w 444"/>
                <a:gd name="T15" fmla="*/ 322 h 322"/>
                <a:gd name="T16" fmla="*/ 352 w 444"/>
                <a:gd name="T17" fmla="*/ 322 h 322"/>
                <a:gd name="T18" fmla="*/ 352 w 444"/>
                <a:gd name="T19" fmla="*/ 305 h 322"/>
                <a:gd name="T20" fmla="*/ 260 w 444"/>
                <a:gd name="T21" fmla="*/ 305 h 322"/>
                <a:gd name="T22" fmla="*/ 260 w 444"/>
                <a:gd name="T23" fmla="*/ 286 h 322"/>
                <a:gd name="T24" fmla="*/ 444 w 444"/>
                <a:gd name="T25" fmla="*/ 286 h 322"/>
                <a:gd name="T26" fmla="*/ 31 w 444"/>
                <a:gd name="T27" fmla="*/ 246 h 322"/>
                <a:gd name="T28" fmla="*/ 31 w 444"/>
                <a:gd name="T29" fmla="*/ 33 h 322"/>
                <a:gd name="T30" fmla="*/ 413 w 444"/>
                <a:gd name="T31" fmla="*/ 33 h 322"/>
                <a:gd name="T32" fmla="*/ 413 w 444"/>
                <a:gd name="T33" fmla="*/ 246 h 322"/>
                <a:gd name="T34" fmla="*/ 31 w 444"/>
                <a:gd name="T35" fmla="*/ 246 h 322"/>
                <a:gd name="T36" fmla="*/ 31 w 444"/>
                <a:gd name="T37" fmla="*/ 24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322">
                  <a:moveTo>
                    <a:pt x="444" y="286"/>
                  </a:moveTo>
                  <a:lnTo>
                    <a:pt x="444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182" y="286"/>
                  </a:lnTo>
                  <a:lnTo>
                    <a:pt x="182" y="305"/>
                  </a:lnTo>
                  <a:lnTo>
                    <a:pt x="85" y="305"/>
                  </a:lnTo>
                  <a:lnTo>
                    <a:pt x="85" y="322"/>
                  </a:lnTo>
                  <a:lnTo>
                    <a:pt x="352" y="322"/>
                  </a:lnTo>
                  <a:lnTo>
                    <a:pt x="352" y="305"/>
                  </a:lnTo>
                  <a:lnTo>
                    <a:pt x="260" y="305"/>
                  </a:lnTo>
                  <a:lnTo>
                    <a:pt x="260" y="286"/>
                  </a:lnTo>
                  <a:lnTo>
                    <a:pt x="444" y="286"/>
                  </a:lnTo>
                  <a:close/>
                  <a:moveTo>
                    <a:pt x="31" y="246"/>
                  </a:moveTo>
                  <a:lnTo>
                    <a:pt x="31" y="33"/>
                  </a:lnTo>
                  <a:lnTo>
                    <a:pt x="413" y="33"/>
                  </a:lnTo>
                  <a:lnTo>
                    <a:pt x="413" y="246"/>
                  </a:lnTo>
                  <a:lnTo>
                    <a:pt x="31" y="246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92"/>
            <p:cNvSpPr>
              <a:spLocks noEditPoints="1"/>
            </p:cNvSpPr>
            <p:nvPr/>
          </p:nvSpPr>
          <p:spPr bwMode="auto">
            <a:xfrm>
              <a:off x="7511458" y="3157066"/>
              <a:ext cx="187337" cy="45664"/>
            </a:xfrm>
            <a:custGeom>
              <a:avLst/>
              <a:gdLst>
                <a:gd name="T0" fmla="*/ 0 w 236"/>
                <a:gd name="T1" fmla="*/ 59 h 59"/>
                <a:gd name="T2" fmla="*/ 236 w 236"/>
                <a:gd name="T3" fmla="*/ 59 h 59"/>
                <a:gd name="T4" fmla="*/ 236 w 236"/>
                <a:gd name="T5" fmla="*/ 0 h 59"/>
                <a:gd name="T6" fmla="*/ 0 w 236"/>
                <a:gd name="T7" fmla="*/ 0 h 59"/>
                <a:gd name="T8" fmla="*/ 0 w 236"/>
                <a:gd name="T9" fmla="*/ 59 h 59"/>
                <a:gd name="T10" fmla="*/ 5 w 236"/>
                <a:gd name="T11" fmla="*/ 4 h 59"/>
                <a:gd name="T12" fmla="*/ 231 w 236"/>
                <a:gd name="T13" fmla="*/ 4 h 59"/>
                <a:gd name="T14" fmla="*/ 231 w 236"/>
                <a:gd name="T15" fmla="*/ 54 h 59"/>
                <a:gd name="T16" fmla="*/ 5 w 236"/>
                <a:gd name="T17" fmla="*/ 54 h 59"/>
                <a:gd name="T18" fmla="*/ 5 w 236"/>
                <a:gd name="T1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59">
                  <a:moveTo>
                    <a:pt x="0" y="59"/>
                  </a:moveTo>
                  <a:lnTo>
                    <a:pt x="236" y="59"/>
                  </a:lnTo>
                  <a:lnTo>
                    <a:pt x="236" y="0"/>
                  </a:lnTo>
                  <a:lnTo>
                    <a:pt x="0" y="0"/>
                  </a:lnTo>
                  <a:lnTo>
                    <a:pt x="0" y="59"/>
                  </a:lnTo>
                  <a:close/>
                  <a:moveTo>
                    <a:pt x="5" y="4"/>
                  </a:moveTo>
                  <a:lnTo>
                    <a:pt x="231" y="4"/>
                  </a:lnTo>
                  <a:lnTo>
                    <a:pt x="231" y="54"/>
                  </a:lnTo>
                  <a:lnTo>
                    <a:pt x="5" y="5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93"/>
            <p:cNvSpPr>
              <a:spLocks noEditPoints="1"/>
            </p:cNvSpPr>
            <p:nvPr/>
          </p:nvSpPr>
          <p:spPr bwMode="auto">
            <a:xfrm>
              <a:off x="7509870" y="3208148"/>
              <a:ext cx="57948" cy="41794"/>
            </a:xfrm>
            <a:custGeom>
              <a:avLst/>
              <a:gdLst>
                <a:gd name="T0" fmla="*/ 0 w 73"/>
                <a:gd name="T1" fmla="*/ 54 h 54"/>
                <a:gd name="T2" fmla="*/ 73 w 73"/>
                <a:gd name="T3" fmla="*/ 54 h 54"/>
                <a:gd name="T4" fmla="*/ 73 w 73"/>
                <a:gd name="T5" fmla="*/ 0 h 54"/>
                <a:gd name="T6" fmla="*/ 0 w 73"/>
                <a:gd name="T7" fmla="*/ 0 h 54"/>
                <a:gd name="T8" fmla="*/ 0 w 73"/>
                <a:gd name="T9" fmla="*/ 54 h 54"/>
                <a:gd name="T10" fmla="*/ 5 w 73"/>
                <a:gd name="T11" fmla="*/ 5 h 54"/>
                <a:gd name="T12" fmla="*/ 68 w 73"/>
                <a:gd name="T13" fmla="*/ 5 h 54"/>
                <a:gd name="T14" fmla="*/ 68 w 73"/>
                <a:gd name="T15" fmla="*/ 50 h 54"/>
                <a:gd name="T16" fmla="*/ 5 w 73"/>
                <a:gd name="T17" fmla="*/ 50 h 54"/>
                <a:gd name="T18" fmla="*/ 5 w 73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lnTo>
                    <a:pt x="73" y="5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8" y="5"/>
                  </a:lnTo>
                  <a:lnTo>
                    <a:pt x="68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94"/>
            <p:cNvSpPr>
              <a:spLocks noEditPoints="1"/>
            </p:cNvSpPr>
            <p:nvPr/>
          </p:nvSpPr>
          <p:spPr bwMode="auto">
            <a:xfrm>
              <a:off x="7574961" y="3208148"/>
              <a:ext cx="58741" cy="41794"/>
            </a:xfrm>
            <a:custGeom>
              <a:avLst/>
              <a:gdLst>
                <a:gd name="T0" fmla="*/ 0 w 74"/>
                <a:gd name="T1" fmla="*/ 54 h 54"/>
                <a:gd name="T2" fmla="*/ 74 w 74"/>
                <a:gd name="T3" fmla="*/ 54 h 54"/>
                <a:gd name="T4" fmla="*/ 74 w 74"/>
                <a:gd name="T5" fmla="*/ 0 h 54"/>
                <a:gd name="T6" fmla="*/ 0 w 74"/>
                <a:gd name="T7" fmla="*/ 0 h 54"/>
                <a:gd name="T8" fmla="*/ 0 w 74"/>
                <a:gd name="T9" fmla="*/ 54 h 54"/>
                <a:gd name="T10" fmla="*/ 5 w 74"/>
                <a:gd name="T11" fmla="*/ 5 h 54"/>
                <a:gd name="T12" fmla="*/ 69 w 74"/>
                <a:gd name="T13" fmla="*/ 5 h 54"/>
                <a:gd name="T14" fmla="*/ 69 w 74"/>
                <a:gd name="T15" fmla="*/ 50 h 54"/>
                <a:gd name="T16" fmla="*/ 5 w 74"/>
                <a:gd name="T17" fmla="*/ 50 h 54"/>
                <a:gd name="T18" fmla="*/ 5 w 74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4">
                  <a:moveTo>
                    <a:pt x="0" y="54"/>
                  </a:moveTo>
                  <a:lnTo>
                    <a:pt x="74" y="54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9" y="5"/>
                  </a:lnTo>
                  <a:lnTo>
                    <a:pt x="69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95"/>
            <p:cNvSpPr>
              <a:spLocks noEditPoints="1"/>
            </p:cNvSpPr>
            <p:nvPr/>
          </p:nvSpPr>
          <p:spPr bwMode="auto">
            <a:xfrm>
              <a:off x="7640848" y="3208148"/>
              <a:ext cx="57948" cy="41794"/>
            </a:xfrm>
            <a:custGeom>
              <a:avLst/>
              <a:gdLst>
                <a:gd name="T0" fmla="*/ 73 w 73"/>
                <a:gd name="T1" fmla="*/ 0 h 54"/>
                <a:gd name="T2" fmla="*/ 0 w 73"/>
                <a:gd name="T3" fmla="*/ 0 h 54"/>
                <a:gd name="T4" fmla="*/ 0 w 73"/>
                <a:gd name="T5" fmla="*/ 54 h 54"/>
                <a:gd name="T6" fmla="*/ 73 w 73"/>
                <a:gd name="T7" fmla="*/ 54 h 54"/>
                <a:gd name="T8" fmla="*/ 73 w 73"/>
                <a:gd name="T9" fmla="*/ 0 h 54"/>
                <a:gd name="T10" fmla="*/ 68 w 73"/>
                <a:gd name="T11" fmla="*/ 50 h 54"/>
                <a:gd name="T12" fmla="*/ 5 w 73"/>
                <a:gd name="T13" fmla="*/ 50 h 54"/>
                <a:gd name="T14" fmla="*/ 5 w 73"/>
                <a:gd name="T15" fmla="*/ 5 h 54"/>
                <a:gd name="T16" fmla="*/ 68 w 73"/>
                <a:gd name="T17" fmla="*/ 5 h 54"/>
                <a:gd name="T18" fmla="*/ 68 w 7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73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73" y="54"/>
                  </a:lnTo>
                  <a:lnTo>
                    <a:pt x="73" y="0"/>
                  </a:lnTo>
                  <a:close/>
                  <a:moveTo>
                    <a:pt x="68" y="50"/>
                  </a:moveTo>
                  <a:lnTo>
                    <a:pt x="5" y="50"/>
                  </a:lnTo>
                  <a:lnTo>
                    <a:pt x="5" y="5"/>
                  </a:lnTo>
                  <a:lnTo>
                    <a:pt x="68" y="5"/>
                  </a:lnTo>
                  <a:lnTo>
                    <a:pt x="68" y="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96"/>
            <p:cNvSpPr>
              <a:spLocks noChangeArrowheads="1"/>
            </p:cNvSpPr>
            <p:nvPr/>
          </p:nvSpPr>
          <p:spPr bwMode="auto">
            <a:xfrm>
              <a:off x="7509870" y="3259229"/>
              <a:ext cx="52391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Rectangle 97"/>
            <p:cNvSpPr>
              <a:spLocks noChangeArrowheads="1"/>
            </p:cNvSpPr>
            <p:nvPr/>
          </p:nvSpPr>
          <p:spPr bwMode="auto">
            <a:xfrm>
              <a:off x="7509870" y="3264647"/>
              <a:ext cx="57948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Rectangle 98"/>
            <p:cNvSpPr>
              <a:spLocks noChangeArrowheads="1"/>
            </p:cNvSpPr>
            <p:nvPr/>
          </p:nvSpPr>
          <p:spPr bwMode="auto">
            <a:xfrm>
              <a:off x="7509870" y="3272387"/>
              <a:ext cx="48422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Rectangle 99"/>
            <p:cNvSpPr>
              <a:spLocks noChangeArrowheads="1"/>
            </p:cNvSpPr>
            <p:nvPr/>
          </p:nvSpPr>
          <p:spPr bwMode="auto">
            <a:xfrm>
              <a:off x="7509870" y="3279352"/>
              <a:ext cx="53979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Rectangle 100"/>
            <p:cNvSpPr>
              <a:spLocks noChangeArrowheads="1"/>
            </p:cNvSpPr>
            <p:nvPr/>
          </p:nvSpPr>
          <p:spPr bwMode="auto">
            <a:xfrm>
              <a:off x="7508282" y="3287091"/>
              <a:ext cx="33340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Rectangle 101"/>
            <p:cNvSpPr>
              <a:spLocks noChangeArrowheads="1"/>
            </p:cNvSpPr>
            <p:nvPr/>
          </p:nvSpPr>
          <p:spPr bwMode="auto">
            <a:xfrm>
              <a:off x="7574961" y="3259229"/>
              <a:ext cx="53185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Rectangle 102"/>
            <p:cNvSpPr>
              <a:spLocks noChangeArrowheads="1"/>
            </p:cNvSpPr>
            <p:nvPr/>
          </p:nvSpPr>
          <p:spPr bwMode="auto">
            <a:xfrm>
              <a:off x="7574961" y="3264647"/>
              <a:ext cx="58741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Rectangle 103"/>
            <p:cNvSpPr>
              <a:spLocks noChangeArrowheads="1"/>
            </p:cNvSpPr>
            <p:nvPr/>
          </p:nvSpPr>
          <p:spPr bwMode="auto">
            <a:xfrm>
              <a:off x="7574961" y="3272387"/>
              <a:ext cx="46834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Rectangle 104"/>
            <p:cNvSpPr>
              <a:spLocks noChangeArrowheads="1"/>
            </p:cNvSpPr>
            <p:nvPr/>
          </p:nvSpPr>
          <p:spPr bwMode="auto">
            <a:xfrm>
              <a:off x="7574961" y="3279352"/>
              <a:ext cx="53185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Rectangle 105"/>
            <p:cNvSpPr>
              <a:spLocks noChangeArrowheads="1"/>
            </p:cNvSpPr>
            <p:nvPr/>
          </p:nvSpPr>
          <p:spPr bwMode="auto">
            <a:xfrm>
              <a:off x="7571786" y="3287091"/>
              <a:ext cx="35721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Rectangle 106"/>
            <p:cNvSpPr>
              <a:spLocks noChangeArrowheads="1"/>
            </p:cNvSpPr>
            <p:nvPr/>
          </p:nvSpPr>
          <p:spPr bwMode="auto">
            <a:xfrm>
              <a:off x="7642435" y="3259229"/>
              <a:ext cx="52391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Rectangle 107"/>
            <p:cNvSpPr>
              <a:spLocks noChangeArrowheads="1"/>
            </p:cNvSpPr>
            <p:nvPr/>
          </p:nvSpPr>
          <p:spPr bwMode="auto">
            <a:xfrm>
              <a:off x="7642435" y="3264647"/>
              <a:ext cx="58741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Rectangle 108"/>
            <p:cNvSpPr>
              <a:spLocks noChangeArrowheads="1"/>
            </p:cNvSpPr>
            <p:nvPr/>
          </p:nvSpPr>
          <p:spPr bwMode="auto">
            <a:xfrm>
              <a:off x="7642435" y="3272387"/>
              <a:ext cx="46834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Rectangle 109"/>
            <p:cNvSpPr>
              <a:spLocks noChangeArrowheads="1"/>
            </p:cNvSpPr>
            <p:nvPr/>
          </p:nvSpPr>
          <p:spPr bwMode="auto">
            <a:xfrm>
              <a:off x="7642435" y="3279352"/>
              <a:ext cx="52391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Rectangle 110"/>
            <p:cNvSpPr>
              <a:spLocks noChangeArrowheads="1"/>
            </p:cNvSpPr>
            <p:nvPr/>
          </p:nvSpPr>
          <p:spPr bwMode="auto">
            <a:xfrm>
              <a:off x="7639259" y="3287091"/>
              <a:ext cx="33340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11"/>
            <p:cNvSpPr>
              <a:spLocks noEditPoints="1"/>
            </p:cNvSpPr>
            <p:nvPr/>
          </p:nvSpPr>
          <p:spPr bwMode="auto">
            <a:xfrm>
              <a:off x="7509870" y="3142361"/>
              <a:ext cx="88112" cy="9288"/>
            </a:xfrm>
            <a:custGeom>
              <a:avLst/>
              <a:gdLst>
                <a:gd name="T0" fmla="*/ 111 w 111"/>
                <a:gd name="T1" fmla="*/ 0 h 12"/>
                <a:gd name="T2" fmla="*/ 0 w 111"/>
                <a:gd name="T3" fmla="*/ 0 h 12"/>
                <a:gd name="T4" fmla="*/ 0 w 111"/>
                <a:gd name="T5" fmla="*/ 12 h 12"/>
                <a:gd name="T6" fmla="*/ 111 w 111"/>
                <a:gd name="T7" fmla="*/ 12 h 12"/>
                <a:gd name="T8" fmla="*/ 111 w 111"/>
                <a:gd name="T9" fmla="*/ 0 h 12"/>
                <a:gd name="T10" fmla="*/ 106 w 111"/>
                <a:gd name="T11" fmla="*/ 7 h 12"/>
                <a:gd name="T12" fmla="*/ 5 w 111"/>
                <a:gd name="T13" fmla="*/ 7 h 12"/>
                <a:gd name="T14" fmla="*/ 5 w 111"/>
                <a:gd name="T15" fmla="*/ 5 h 12"/>
                <a:gd name="T16" fmla="*/ 106 w 111"/>
                <a:gd name="T17" fmla="*/ 5 h 12"/>
                <a:gd name="T18" fmla="*/ 106 w 111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2">
                  <a:moveTo>
                    <a:pt x="11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1" y="12"/>
                  </a:lnTo>
                  <a:lnTo>
                    <a:pt x="111" y="0"/>
                  </a:lnTo>
                  <a:close/>
                  <a:moveTo>
                    <a:pt x="106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106" y="5"/>
                  </a:lnTo>
                  <a:lnTo>
                    <a:pt x="106" y="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8135048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99" name="Freeform 55"/>
            <p:cNvSpPr>
              <a:spLocks noEditPoints="1"/>
            </p:cNvSpPr>
            <p:nvPr/>
          </p:nvSpPr>
          <p:spPr bwMode="auto">
            <a:xfrm>
              <a:off x="8259416" y="3031526"/>
              <a:ext cx="364929" cy="328503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Group 99"/>
            <p:cNvGrpSpPr/>
            <p:nvPr/>
          </p:nvGrpSpPr>
          <p:grpSpPr>
            <a:xfrm>
              <a:off x="8388623" y="3216696"/>
              <a:ext cx="96700" cy="84209"/>
              <a:chOff x="592450" y="1344089"/>
              <a:chExt cx="237453" cy="212084"/>
            </a:xfrm>
            <a:solidFill>
              <a:srgbClr val="92D050"/>
            </a:solidFill>
          </p:grpSpPr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2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8DBF99-9D25-448D-A3EC-467B6DA4AD4D}"/>
              </a:ext>
            </a:extLst>
          </p:cNvPr>
          <p:cNvSpPr/>
          <p:nvPr/>
        </p:nvSpPr>
        <p:spPr>
          <a:xfrm>
            <a:off x="272655" y="366705"/>
            <a:ext cx="7505982" cy="347365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Use Cases-Digital solutions &amp; E-Learning</a:t>
            </a:r>
            <a:endParaRPr lang="en-IN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775" y="2386337"/>
            <a:ext cx="8310623" cy="125039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/>
          <p:cNvGrpSpPr/>
          <p:nvPr/>
        </p:nvGrpSpPr>
        <p:grpSpPr>
          <a:xfrm>
            <a:off x="359331" y="1023938"/>
            <a:ext cx="8310623" cy="1281204"/>
            <a:chOff x="555585" y="698391"/>
            <a:chExt cx="8310623" cy="1281204"/>
          </a:xfrm>
        </p:grpSpPr>
        <p:sp>
          <p:nvSpPr>
            <p:cNvPr id="7" name="Rounded Rectangle 6"/>
            <p:cNvSpPr/>
            <p:nvPr/>
          </p:nvSpPr>
          <p:spPr>
            <a:xfrm>
              <a:off x="555585" y="729205"/>
              <a:ext cx="8310623" cy="125039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21916" y="1371922"/>
              <a:ext cx="31409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749"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Ability to deliver MOOC(Massive Open Online Courses) and other E-learning courses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16914" y="1398595"/>
              <a:ext cx="29120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749">
                <a:defRPr/>
              </a:pPr>
              <a:r>
                <a:rPr lang="en-US" sz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Delivery of education and training to remote  areas where traditional models fail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20767" y="1002798"/>
              <a:ext cx="9768" cy="8665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878802" y="698391"/>
              <a:ext cx="182384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u="sng" kern="1200" dirty="0">
                  <a:solidFill>
                    <a:schemeClr val="tx1"/>
                  </a:solidFill>
                  <a:latin typeface="Calibri" pitchFamily="34" charset="0"/>
                  <a:cs typeface="Arial" panose="020B0604020202020204" pitchFamily="34" charset="0"/>
                </a:rPr>
                <a:t>Application Context</a:t>
              </a:r>
              <a:endParaRPr lang="en-US" sz="1300" b="1" u="sng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718895" y="2362808"/>
            <a:ext cx="18238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u="sng" kern="1200" dirty="0">
                <a:solidFill>
                  <a:schemeClr val="bg1"/>
                </a:solidFill>
                <a:latin typeface="Calibri" pitchFamily="34" charset="0"/>
                <a:cs typeface="Arial" panose="020B0604020202020204" pitchFamily="34" charset="0"/>
              </a:rPr>
              <a:t>Benefits</a:t>
            </a:r>
            <a:endParaRPr lang="en-US" sz="1300" b="1" u="sng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7462" y="3081830"/>
            <a:ext cx="3517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and training no longer bound by geography or language and is  delivered at lower costs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514086" y="2712663"/>
            <a:ext cx="9768" cy="86659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11687" y="3142681"/>
            <a:ext cx="3246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the reach and delivery of education and training at low cost</a:t>
            </a:r>
          </a:p>
        </p:txBody>
      </p:sp>
      <p:pic>
        <p:nvPicPr>
          <p:cNvPr id="16" name="Picture 8" descr="Related image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8378" y="1263681"/>
            <a:ext cx="534828" cy="53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308" y="1364721"/>
            <a:ext cx="1136179" cy="332748"/>
          </a:xfrm>
          <a:prstGeom prst="rect">
            <a:avLst/>
          </a:prstGeom>
        </p:spPr>
      </p:pic>
      <p:pic>
        <p:nvPicPr>
          <p:cNvPr id="18" name="Picture 4" descr="Related image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862" y="2506804"/>
            <a:ext cx="659396" cy="6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378" y="2554853"/>
            <a:ext cx="642024" cy="629183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8DBF99-9D25-448D-A3EC-467B6DA4AD4D}"/>
              </a:ext>
            </a:extLst>
          </p:cNvPr>
          <p:cNvSpPr/>
          <p:nvPr/>
        </p:nvSpPr>
        <p:spPr>
          <a:xfrm>
            <a:off x="272655" y="366705"/>
            <a:ext cx="7505982" cy="347365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Use Cases-Digital Classroom</a:t>
            </a:r>
            <a:endParaRPr lang="en-IN" dirty="0">
              <a:solidFill>
                <a:srgbClr val="FF0000"/>
              </a:solidFill>
              <a:latin typeface="Trebuchet MS" pitchFamily="34" charset="0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357702" y="1154958"/>
            <a:ext cx="8342466" cy="1286268"/>
            <a:chOff x="523742" y="698391"/>
            <a:chExt cx="8342466" cy="1286268"/>
          </a:xfrm>
        </p:grpSpPr>
        <p:sp>
          <p:nvSpPr>
            <p:cNvPr id="21" name="Rounded Rectangle 20"/>
            <p:cNvSpPr/>
            <p:nvPr/>
          </p:nvSpPr>
          <p:spPr>
            <a:xfrm>
              <a:off x="555585" y="729205"/>
              <a:ext cx="8310623" cy="125039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3742" y="1522994"/>
              <a:ext cx="24928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749"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Digitization of course material and digital streaming of course contents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34686" y="1512515"/>
              <a:ext cx="29120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749">
                <a:defRPr/>
              </a:pPr>
              <a:r>
                <a:rPr lang="en-US" sz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Digital delivery of assessments, results and feedback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170734" y="1061924"/>
              <a:ext cx="9768" cy="8665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878802" y="698391"/>
              <a:ext cx="182384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u="sng" kern="1200" dirty="0">
                  <a:solidFill>
                    <a:schemeClr val="tx1"/>
                  </a:solidFill>
                  <a:latin typeface="Calibri" pitchFamily="34" charset="0"/>
                  <a:cs typeface="Arial" panose="020B0604020202020204" pitchFamily="34" charset="0"/>
                </a:rPr>
                <a:t>Application Context</a:t>
              </a:r>
              <a:endParaRPr lang="en-US" sz="1300" b="1" u="sng" dirty="0"/>
            </a:p>
          </p:txBody>
        </p:sp>
      </p:grpSp>
      <p:pic>
        <p:nvPicPr>
          <p:cNvPr id="26" name="Picture 2" descr="Image result for learning content icon png"/>
          <p:cNvPicPr>
            <a:picLocks noChangeAspect="1" noChangeArrowheads="1"/>
          </p:cNvPicPr>
          <p:nvPr/>
        </p:nvPicPr>
        <p:blipFill>
          <a:blip r:embed="rId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117" y="1400110"/>
            <a:ext cx="596535" cy="6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online assessments icon png"/>
          <p:cNvPicPr>
            <a:picLocks noChangeAspect="1" noChangeArrowheads="1"/>
          </p:cNvPicPr>
          <p:nvPr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6893" y="1414531"/>
            <a:ext cx="666792" cy="6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546587" y="1969082"/>
            <a:ext cx="1927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749"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Usage of AR/VR for delivery of lectures/training content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560" y="1471923"/>
            <a:ext cx="654847" cy="491135"/>
          </a:xfrm>
          <a:prstGeom prst="rect">
            <a:avLst/>
          </a:prstGeom>
        </p:spPr>
      </p:pic>
      <p:grpSp>
        <p:nvGrpSpPr>
          <p:cNvPr id="3" name="Group 29"/>
          <p:cNvGrpSpPr/>
          <p:nvPr/>
        </p:nvGrpSpPr>
        <p:grpSpPr>
          <a:xfrm>
            <a:off x="388989" y="1535783"/>
            <a:ext cx="8385124" cy="2282731"/>
            <a:chOff x="541755" y="929608"/>
            <a:chExt cx="8385124" cy="2282731"/>
          </a:xfrm>
        </p:grpSpPr>
        <p:sp>
          <p:nvSpPr>
            <p:cNvPr id="31" name="Rounded Rectangle 30"/>
            <p:cNvSpPr/>
            <p:nvPr/>
          </p:nvSpPr>
          <p:spPr>
            <a:xfrm>
              <a:off x="541755" y="1911182"/>
              <a:ext cx="8310623" cy="125039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01875" y="1887653"/>
              <a:ext cx="182384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u="sng" kern="1200" dirty="0">
                  <a:solidFill>
                    <a:schemeClr val="bg1"/>
                  </a:solidFill>
                  <a:latin typeface="Calibri" pitchFamily="34" charset="0"/>
                  <a:cs typeface="Arial" panose="020B0604020202020204" pitchFamily="34" charset="0"/>
                </a:rPr>
                <a:t>Benefits</a:t>
              </a:r>
              <a:endParaRPr lang="en-US" sz="13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10757" y="2814800"/>
              <a:ext cx="20679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Improved student experience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147692" y="2186924"/>
              <a:ext cx="9768" cy="86659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381209" y="2750674"/>
              <a:ext cx="27636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Easy and smart tracking of student performance and delivery of feedback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441953" y="929608"/>
              <a:ext cx="9768" cy="8665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51721" y="2189823"/>
              <a:ext cx="9768" cy="86659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6451721" y="2548633"/>
              <a:ext cx="24751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Delivery of realistic learning models based on AR/VR leads to better student cognition</a:t>
              </a:r>
            </a:p>
          </p:txBody>
        </p:sp>
        <p:pic>
          <p:nvPicPr>
            <p:cNvPr id="39" name="Picture 24" descr="Related image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311" y="2324414"/>
              <a:ext cx="522721" cy="522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5931" y="1981045"/>
              <a:ext cx="686737" cy="686737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129" y="2891633"/>
            <a:ext cx="501788" cy="522696"/>
          </a:xfrm>
          <a:prstGeom prst="rect">
            <a:avLst/>
          </a:prstGeom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Sify</a:t>
            </a:r>
            <a:r>
              <a:rPr lang="en-US" dirty="0"/>
              <a:t> overall relevance </a:t>
            </a:r>
          </a:p>
        </p:txBody>
      </p:sp>
      <p:graphicFrame>
        <p:nvGraphicFramePr>
          <p:cNvPr id="4" name="Group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654072"/>
              </p:ext>
            </p:extLst>
          </p:nvPr>
        </p:nvGraphicFramePr>
        <p:xfrm>
          <a:off x="361950" y="1025525"/>
          <a:ext cx="8412164" cy="36607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8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5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3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Solution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Arial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Education Functions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Arial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Sify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Services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Arial" charset="0"/>
                      </a:endParaRPr>
                    </a:p>
                  </a:txBody>
                  <a:tcPr marL="126000" marR="126000" marT="109329" marB="6654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09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Cloud services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defTabSz="56327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dirty="0">
                          <a:latin typeface="+mj-lt"/>
                        </a:rPr>
                        <a:t> On</a:t>
                      </a:r>
                      <a:r>
                        <a:rPr lang="en-US" sz="1000" baseline="0" dirty="0">
                          <a:latin typeface="+mj-lt"/>
                        </a:rPr>
                        <a:t> demand infrastructure to work on new digital learning focus</a:t>
                      </a:r>
                      <a:endParaRPr lang="en-US" sz="1000" dirty="0">
                        <a:latin typeface="+mj-lt"/>
                      </a:endParaRP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Fully managed enterprise grade, virtual infrastructure for enabling digital learning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 Management of complete education content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Scalable test and development test environment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Respond to evolving e-learning dynamics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Storing the huge data generated through content, classroom recordings, student submissions for meaningful insights</a:t>
                      </a:r>
                      <a:endParaRPr kumimoji="0" lang="en-US" sz="1000" u="none" strike="noStrike" cap="none" normalizeH="0" baseline="0" dirty="0">
                        <a:ln>
                          <a:noFill/>
                        </a:ln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Sify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GoInfinit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Cloud+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AWS-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GoInfinit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AWS+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Azure –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GoInfinit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Azure+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CDN –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GoInfinit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Accelerate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Security –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GoInfinit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Secure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Sify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Global Cloud Connect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Goinfinit Container, VPE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Goinfinit Auxiliary Services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5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Data Center Transformation -  hybrid cloud, policy-based governance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Speeds up ROI with investments in digital solutions with Cloud &amp; Managed Infra with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Opex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model minimize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Capex</a:t>
                      </a:r>
                      <a:endParaRPr kumimoji="0" lang="en-US" sz="1000" u="none" strike="noStrike" cap="none" normalizeH="0" baseline="0" dirty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Consolidation, optimization, virtualization and workload migration for agile and scalable online learning solutions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Sify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Private Cloud –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GoInfint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Container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GoInfinit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Cloud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AWS/Azure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Sify Tier III Data Centers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Sify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Global Cloud Connect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Sify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Managed Services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77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Collaboration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Online Classroom Training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Video conferencing for remote learning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Conducting Guest Lectures/ Seminars through UC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Hosted Video Conference,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Vidyo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5977" marB="665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Sify</a:t>
            </a:r>
            <a:r>
              <a:rPr lang="en-US" dirty="0"/>
              <a:t> overall relevance Contd.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72819"/>
              </p:ext>
            </p:extLst>
          </p:nvPr>
        </p:nvGraphicFramePr>
        <p:xfrm>
          <a:off x="358776" y="1084379"/>
          <a:ext cx="8415338" cy="363840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9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8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19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Solution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Arial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Education Functions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Arial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Sify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Services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Arial" charset="0"/>
                      </a:endParaRPr>
                    </a:p>
                  </a:txBody>
                  <a:tcPr marL="126000" marR="126000" marT="109329" marB="6654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4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Application services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(Industry Standard Applications)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CRM, Analytics &amp; Machine learning for better student engagement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Information shared can be accessed anytime/anywhere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Real time collaboration between students and teachers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Live streaming of media to a large audience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Azure stack, Office 365 Suite &amp; EMS, Azure Media Services, Power BI, DB Management System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9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Application services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(Sify Applications)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Elearning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(LMS), Online training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Conduct computer based tests to accommodate larger numbers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ITest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testing and assessment  platform, E-Learning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07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Telecom &amp;  Data Networks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Inter-Campus Connectivity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Real time data sharing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Robust e-education/ online education model</a:t>
                      </a:r>
                      <a:endParaRPr kumimoji="0" lang="en-US" sz="1000" u="none" strike="noStrike" cap="none" normalizeH="0" baseline="0" dirty="0">
                        <a:ln>
                          <a:noFill/>
                        </a:ln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000" u="none" strike="noStrike" cap="none" normalizeH="0" baseline="0" dirty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Managed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WiFi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, Internet of Things, Managed Network,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Sify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MPLS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2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Security Consulting &amp; Managed Services; Data Protection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5977" marB="665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Protection against data breaches, hacks and leakages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9329" marB="665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Security Consulting services, network security services, managed security services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Goinfinit Backup, Goinfinit Recover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L="126000" marR="126000" marT="105977" marB="665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education">
            <a:extLst>
              <a:ext uri="{FF2B5EF4-FFF2-40B4-BE49-F238E27FC236}">
                <a16:creationId xmlns:a16="http://schemas.microsoft.com/office/drawing/2014/main" id="{9905FEB8-45C6-4CE3-B3D2-19D4E2599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237" y="1144106"/>
            <a:ext cx="9140764" cy="28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9" name="Rectangle 8"/>
          <p:cNvSpPr/>
          <p:nvPr/>
        </p:nvSpPr>
        <p:spPr>
          <a:xfrm>
            <a:off x="0" y="4002649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-3237" y="1120706"/>
            <a:ext cx="9144001" cy="2861796"/>
          </a:xfrm>
          <a:prstGeom prst="rect">
            <a:avLst/>
          </a:prstGeom>
          <a:solidFill>
            <a:schemeClr val="tx1">
              <a:lumMod val="75000"/>
              <a:lumOff val="25000"/>
              <a:alpha val="1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342545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IN" cap="all" dirty="0">
                <a:solidFill>
                  <a:schemeClr val="bg1"/>
                </a:solidFill>
                <a:latin typeface="Trebuchet MS" pitchFamily="34" charset="0"/>
              </a:rPr>
              <a:t>Introducing </a:t>
            </a:r>
            <a:r>
              <a:rPr lang="en-IN" cap="all" dirty="0" err="1">
                <a:solidFill>
                  <a:schemeClr val="bg1"/>
                </a:solidFill>
                <a:latin typeface="Trebuchet MS" pitchFamily="34" charset="0"/>
              </a:rPr>
              <a:t>sify</a:t>
            </a:r>
            <a:r>
              <a:rPr lang="en-IN" cap="all" dirty="0">
                <a:solidFill>
                  <a:schemeClr val="bg1"/>
                </a:solidFill>
                <a:latin typeface="Trebuchet MS" pitchFamily="34" charset="0"/>
              </a:rPr>
              <a:t> &amp; </a:t>
            </a:r>
            <a:r>
              <a:rPr lang="en-IN" cap="all" dirty="0" err="1">
                <a:solidFill>
                  <a:schemeClr val="bg1"/>
                </a:solidFill>
                <a:latin typeface="Trebuchet MS" pitchFamily="34" charset="0"/>
              </a:rPr>
              <a:t>cloud@core</a:t>
            </a:r>
            <a:endParaRPr lang="en-US" cap="all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96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8">
            <a:extLst>
              <a:ext uri="{FF2B5EF4-FFF2-40B4-BE49-F238E27FC236}">
                <a16:creationId xmlns:a16="http://schemas.microsoft.com/office/drawing/2014/main" id="{B2684FDA-D184-4CA7-B53D-321A39C24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7944" tIns="33972" rIns="67944" bIns="33972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 balanced portfolio to help clients navigate digital transformation</a:t>
            </a:r>
            <a:endParaRPr lang="en-SG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8C07D35-5658-4D2D-AE6D-7073FB47127C}"/>
              </a:ext>
            </a:extLst>
          </p:cNvPr>
          <p:cNvGrpSpPr/>
          <p:nvPr/>
        </p:nvGrpSpPr>
        <p:grpSpPr>
          <a:xfrm>
            <a:off x="879231" y="696097"/>
            <a:ext cx="7805962" cy="3897456"/>
            <a:chOff x="637589" y="512253"/>
            <a:chExt cx="8157654" cy="41743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634D29-8903-4CBE-BD7F-B34F2EC3F98F}"/>
                </a:ext>
              </a:extLst>
            </p:cNvPr>
            <p:cNvSpPr/>
            <p:nvPr/>
          </p:nvSpPr>
          <p:spPr>
            <a:xfrm>
              <a:off x="824794" y="4381133"/>
              <a:ext cx="1974208" cy="199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Trebuchet MS" panose="020B0603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F18FBE-55AD-40A4-88D1-CC609618C12B}"/>
                </a:ext>
              </a:extLst>
            </p:cNvPr>
            <p:cNvSpPr/>
            <p:nvPr/>
          </p:nvSpPr>
          <p:spPr>
            <a:xfrm>
              <a:off x="795125" y="2480246"/>
              <a:ext cx="1639779" cy="3560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Trebuchet MS" panose="020B0603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983B07-68DE-47A0-9916-52B79C9DA14A}"/>
                </a:ext>
              </a:extLst>
            </p:cNvPr>
            <p:cNvSpPr/>
            <p:nvPr/>
          </p:nvSpPr>
          <p:spPr>
            <a:xfrm>
              <a:off x="795126" y="1653199"/>
              <a:ext cx="1655556" cy="1864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Trebuchet MS" panose="020B0603020202020204" pitchFamily="34" charset="0"/>
              </a:endParaRPr>
            </a:p>
          </p:txBody>
        </p:sp>
        <p:pic>
          <p:nvPicPr>
            <p:cNvPr id="7" name="Picture 1305">
              <a:extLst>
                <a:ext uri="{FF2B5EF4-FFF2-40B4-BE49-F238E27FC236}">
                  <a16:creationId xmlns:a16="http://schemas.microsoft.com/office/drawing/2014/main" id="{0AE14556-C009-4756-8EF4-E4BEE02B0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114" y="907901"/>
              <a:ext cx="2072303" cy="207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F4CF84-8672-4C8E-9954-896563F21C47}"/>
                </a:ext>
              </a:extLst>
            </p:cNvPr>
            <p:cNvSpPr/>
            <p:nvPr/>
          </p:nvSpPr>
          <p:spPr>
            <a:xfrm>
              <a:off x="3158578" y="1218523"/>
              <a:ext cx="1451522" cy="14325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312B320-8307-46F7-B304-5D915A16437A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3137424" y="2363089"/>
              <a:ext cx="490183" cy="368054"/>
            </a:xfrm>
            <a:custGeom>
              <a:avLst/>
              <a:gdLst>
                <a:gd name="T0" fmla="*/ 8 w 248"/>
                <a:gd name="T1" fmla="*/ 0 h 186"/>
                <a:gd name="T2" fmla="*/ 0 w 248"/>
                <a:gd name="T3" fmla="*/ 44 h 186"/>
                <a:gd name="T4" fmla="*/ 211 w 248"/>
                <a:gd name="T5" fmla="*/ 186 h 186"/>
                <a:gd name="T6" fmla="*/ 248 w 248"/>
                <a:gd name="T7" fmla="*/ 162 h 186"/>
                <a:gd name="T8" fmla="*/ 8 w 24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86">
                  <a:moveTo>
                    <a:pt x="8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5" y="67"/>
                    <a:pt x="158" y="118"/>
                    <a:pt x="211" y="186"/>
                  </a:cubicBezTo>
                  <a:cubicBezTo>
                    <a:pt x="248" y="162"/>
                    <a:pt x="248" y="162"/>
                    <a:pt x="248" y="162"/>
                  </a:cubicBezTo>
                  <a:cubicBezTo>
                    <a:pt x="189" y="84"/>
                    <a:pt x="105" y="26"/>
                    <a:pt x="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03920DC-DBEB-416E-AC3D-03ABA9A3C794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3700076" y="2641274"/>
              <a:ext cx="547900" cy="185700"/>
            </a:xfrm>
            <a:custGeom>
              <a:avLst/>
              <a:gdLst>
                <a:gd name="T0" fmla="*/ 24 w 277"/>
                <a:gd name="T1" fmla="*/ 94 h 94"/>
                <a:gd name="T2" fmla="*/ 218 w 277"/>
                <a:gd name="T3" fmla="*/ 44 h 94"/>
                <a:gd name="T4" fmla="*/ 272 w 277"/>
                <a:gd name="T5" fmla="*/ 48 h 94"/>
                <a:gd name="T6" fmla="*/ 277 w 277"/>
                <a:gd name="T7" fmla="*/ 4 h 94"/>
                <a:gd name="T8" fmla="*/ 218 w 277"/>
                <a:gd name="T9" fmla="*/ 0 h 94"/>
                <a:gd name="T10" fmla="*/ 0 w 277"/>
                <a:gd name="T11" fmla="*/ 56 h 94"/>
                <a:gd name="T12" fmla="*/ 24 w 277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94">
                  <a:moveTo>
                    <a:pt x="24" y="94"/>
                  </a:moveTo>
                  <a:cubicBezTo>
                    <a:pt x="81" y="62"/>
                    <a:pt x="148" y="44"/>
                    <a:pt x="218" y="44"/>
                  </a:cubicBezTo>
                  <a:cubicBezTo>
                    <a:pt x="236" y="44"/>
                    <a:pt x="254" y="45"/>
                    <a:pt x="272" y="48"/>
                  </a:cubicBezTo>
                  <a:cubicBezTo>
                    <a:pt x="277" y="4"/>
                    <a:pt x="277" y="4"/>
                    <a:pt x="277" y="4"/>
                  </a:cubicBezTo>
                  <a:cubicBezTo>
                    <a:pt x="258" y="1"/>
                    <a:pt x="238" y="0"/>
                    <a:pt x="218" y="0"/>
                  </a:cubicBezTo>
                  <a:cubicBezTo>
                    <a:pt x="139" y="0"/>
                    <a:pt x="65" y="20"/>
                    <a:pt x="0" y="56"/>
                  </a:cubicBezTo>
                  <a:lnTo>
                    <a:pt x="24" y="9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3232974-DA8E-4433-873B-AFEDA4F41BF0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4588384" y="1581152"/>
              <a:ext cx="184027" cy="565465"/>
            </a:xfrm>
            <a:custGeom>
              <a:avLst/>
              <a:gdLst>
                <a:gd name="T0" fmla="*/ 44 w 93"/>
                <a:gd name="T1" fmla="*/ 71 h 286"/>
                <a:gd name="T2" fmla="*/ 50 w 93"/>
                <a:gd name="T3" fmla="*/ 4 h 286"/>
                <a:gd name="T4" fmla="*/ 6 w 93"/>
                <a:gd name="T5" fmla="*/ 0 h 286"/>
                <a:gd name="T6" fmla="*/ 0 w 93"/>
                <a:gd name="T7" fmla="*/ 71 h 286"/>
                <a:gd name="T8" fmla="*/ 55 w 93"/>
                <a:gd name="T9" fmla="*/ 286 h 286"/>
                <a:gd name="T10" fmla="*/ 93 w 93"/>
                <a:gd name="T11" fmla="*/ 263 h 286"/>
                <a:gd name="T12" fmla="*/ 44 w 93"/>
                <a:gd name="T13" fmla="*/ 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86">
                  <a:moveTo>
                    <a:pt x="44" y="71"/>
                  </a:moveTo>
                  <a:cubicBezTo>
                    <a:pt x="44" y="48"/>
                    <a:pt x="46" y="26"/>
                    <a:pt x="50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23"/>
                    <a:pt x="0" y="47"/>
                    <a:pt x="0" y="71"/>
                  </a:cubicBezTo>
                  <a:cubicBezTo>
                    <a:pt x="0" y="149"/>
                    <a:pt x="20" y="222"/>
                    <a:pt x="55" y="286"/>
                  </a:cubicBezTo>
                  <a:cubicBezTo>
                    <a:pt x="93" y="263"/>
                    <a:pt x="93" y="263"/>
                    <a:pt x="93" y="263"/>
                  </a:cubicBezTo>
                  <a:cubicBezTo>
                    <a:pt x="62" y="206"/>
                    <a:pt x="44" y="141"/>
                    <a:pt x="44" y="7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CDADFA6-9862-46A7-9295-7FE99AB866DF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4318138" y="2226610"/>
              <a:ext cx="369728" cy="468434"/>
            </a:xfrm>
            <a:custGeom>
              <a:avLst/>
              <a:gdLst>
                <a:gd name="T0" fmla="*/ 45 w 187"/>
                <a:gd name="T1" fmla="*/ 237 h 237"/>
                <a:gd name="T2" fmla="*/ 187 w 187"/>
                <a:gd name="T3" fmla="*/ 36 h 237"/>
                <a:gd name="T4" fmla="*/ 161 w 187"/>
                <a:gd name="T5" fmla="*/ 0 h 237"/>
                <a:gd name="T6" fmla="*/ 0 w 187"/>
                <a:gd name="T7" fmla="*/ 232 h 237"/>
                <a:gd name="T8" fmla="*/ 45 w 18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37">
                  <a:moveTo>
                    <a:pt x="45" y="237"/>
                  </a:moveTo>
                  <a:cubicBezTo>
                    <a:pt x="70" y="156"/>
                    <a:pt x="121" y="86"/>
                    <a:pt x="187" y="36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85" y="57"/>
                    <a:pt x="27" y="138"/>
                    <a:pt x="0" y="232"/>
                  </a:cubicBezTo>
                  <a:lnTo>
                    <a:pt x="45" y="23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2B9681C-4466-49B2-B4FA-BEDDDDBDFB94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4151064" y="1134836"/>
              <a:ext cx="499384" cy="381438"/>
            </a:xfrm>
            <a:custGeom>
              <a:avLst/>
              <a:gdLst>
                <a:gd name="T0" fmla="*/ 36 w 253"/>
                <a:gd name="T1" fmla="*/ 0 h 193"/>
                <a:gd name="T2" fmla="*/ 0 w 253"/>
                <a:gd name="T3" fmla="*/ 26 h 193"/>
                <a:gd name="T4" fmla="*/ 237 w 253"/>
                <a:gd name="T5" fmla="*/ 193 h 193"/>
                <a:gd name="T6" fmla="*/ 253 w 253"/>
                <a:gd name="T7" fmla="*/ 151 h 193"/>
                <a:gd name="T8" fmla="*/ 36 w 253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93">
                  <a:moveTo>
                    <a:pt x="36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58" y="105"/>
                    <a:pt x="140" y="165"/>
                    <a:pt x="237" y="193"/>
                  </a:cubicBezTo>
                  <a:cubicBezTo>
                    <a:pt x="253" y="151"/>
                    <a:pt x="253" y="151"/>
                    <a:pt x="253" y="151"/>
                  </a:cubicBezTo>
                  <a:cubicBezTo>
                    <a:pt x="165" y="127"/>
                    <a:pt x="89" y="73"/>
                    <a:pt x="36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ECBE525A-6DC7-44A4-88C6-148A8D2265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H="1" flipV="1">
              <a:off x="4296240" y="2613381"/>
              <a:ext cx="142204" cy="201594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C550584B-1A49-42E9-BD2C-78D5E6350D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V="1">
              <a:off x="3666797" y="2708274"/>
              <a:ext cx="35133" cy="220833"/>
            </a:xfrm>
            <a:prstGeom prst="line">
              <a:avLst/>
            </a:prstGeom>
            <a:noFill/>
            <a:ln w="28575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964E9347-9FBF-4DE5-BEE2-8DDF4ACCDE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V="1">
              <a:off x="3001485" y="2339663"/>
              <a:ext cx="219160" cy="144713"/>
            </a:xfrm>
            <a:prstGeom prst="line">
              <a:avLst/>
            </a:prstGeom>
            <a:noFill/>
            <a:ln w="285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E0EC02B8-E0B0-43DA-B677-C4EF5346D3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H="1">
              <a:off x="4567600" y="1412308"/>
              <a:ext cx="182355" cy="126310"/>
            </a:xfrm>
            <a:prstGeom prst="line">
              <a:avLst/>
            </a:prstGeom>
            <a:noFill/>
            <a:ln w="2857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D4C664A4-4D50-4576-80FA-B9588EDE41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H="1" flipV="1">
              <a:off x="4648738" y="2147500"/>
              <a:ext cx="256802" cy="31786"/>
            </a:xfrm>
            <a:prstGeom prst="line">
              <a:avLst/>
            </a:prstGeom>
            <a:noFill/>
            <a:ln w="28575" cap="flat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712B1BC-56BD-4814-BEC3-790AF6612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007" y="1721161"/>
              <a:ext cx="858308" cy="459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154EF00C-5CE1-4A7D-B4D5-22420E2FDF1B}"/>
                </a:ext>
              </a:extLst>
            </p:cNvPr>
            <p:cNvGrpSpPr/>
            <p:nvPr/>
          </p:nvGrpSpPr>
          <p:grpSpPr>
            <a:xfrm>
              <a:off x="4350463" y="2778592"/>
              <a:ext cx="519273" cy="519273"/>
              <a:chOff x="3414009" y="3200894"/>
              <a:chExt cx="429151" cy="429151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31FE3D3-C78A-42B5-B701-E091A242AA7A}"/>
                  </a:ext>
                </a:extLst>
              </p:cNvPr>
              <p:cNvSpPr/>
              <p:nvPr/>
            </p:nvSpPr>
            <p:spPr>
              <a:xfrm>
                <a:off x="3414009" y="3200894"/>
                <a:ext cx="429151" cy="42915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Group 3719">
                <a:extLst>
                  <a:ext uri="{FF2B5EF4-FFF2-40B4-BE49-F238E27FC236}">
                    <a16:creationId xmlns:a16="http://schemas.microsoft.com/office/drawing/2014/main" id="{848EBD83-14A3-474C-8968-B205AE91F3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7848" y="3312484"/>
                <a:ext cx="271485" cy="169061"/>
                <a:chOff x="4310063" y="1130297"/>
                <a:chExt cx="3119439" cy="1943100"/>
              </a:xfrm>
              <a:solidFill>
                <a:schemeClr val="bg1"/>
              </a:solidFill>
            </p:grpSpPr>
            <p:sp>
              <p:nvSpPr>
                <p:cNvPr id="124" name="Freeform 333">
                  <a:extLst>
                    <a:ext uri="{FF2B5EF4-FFF2-40B4-BE49-F238E27FC236}">
                      <a16:creationId xmlns:a16="http://schemas.microsoft.com/office/drawing/2014/main" id="{4E9020C7-ABDE-4FED-B934-9FF2ACE49B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14938" y="2389192"/>
                  <a:ext cx="388938" cy="387351"/>
                </a:xfrm>
                <a:custGeom>
                  <a:avLst/>
                  <a:gdLst>
                    <a:gd name="T0" fmla="*/ 2147483647 w 245"/>
                    <a:gd name="T1" fmla="*/ 2147483647 h 244"/>
                    <a:gd name="T2" fmla="*/ 0 w 245"/>
                    <a:gd name="T3" fmla="*/ 2147483647 h 244"/>
                    <a:gd name="T4" fmla="*/ 0 w 245"/>
                    <a:gd name="T5" fmla="*/ 0 h 244"/>
                    <a:gd name="T6" fmla="*/ 2147483647 w 245"/>
                    <a:gd name="T7" fmla="*/ 0 h 244"/>
                    <a:gd name="T8" fmla="*/ 2147483647 w 245"/>
                    <a:gd name="T9" fmla="*/ 2147483647 h 244"/>
                    <a:gd name="T10" fmla="*/ 2147483647 w 245"/>
                    <a:gd name="T11" fmla="*/ 2147483647 h 244"/>
                    <a:gd name="T12" fmla="*/ 2147483647 w 245"/>
                    <a:gd name="T13" fmla="*/ 0 h 244"/>
                    <a:gd name="T14" fmla="*/ 2147483647 w 245"/>
                    <a:gd name="T15" fmla="*/ 0 h 244"/>
                    <a:gd name="T16" fmla="*/ 2147483647 w 245"/>
                    <a:gd name="T17" fmla="*/ 2147483647 h 244"/>
                    <a:gd name="T18" fmla="*/ 2147483647 w 245"/>
                    <a:gd name="T19" fmla="*/ 2147483647 h 244"/>
                    <a:gd name="T20" fmla="*/ 2147483647 w 245"/>
                    <a:gd name="T21" fmla="*/ 2147483647 h 244"/>
                    <a:gd name="T22" fmla="*/ 2147483647 w 245"/>
                    <a:gd name="T23" fmla="*/ 2147483647 h 244"/>
                    <a:gd name="T24" fmla="*/ 2147483647 w 245"/>
                    <a:gd name="T25" fmla="*/ 2147483647 h 244"/>
                    <a:gd name="T26" fmla="*/ 2147483647 w 245"/>
                    <a:gd name="T27" fmla="*/ 2147483647 h 244"/>
                    <a:gd name="T28" fmla="*/ 2147483647 w 245"/>
                    <a:gd name="T29" fmla="*/ 2147483647 h 244"/>
                    <a:gd name="T30" fmla="*/ 2147483647 w 245"/>
                    <a:gd name="T31" fmla="*/ 2147483647 h 244"/>
                    <a:gd name="T32" fmla="*/ 2147483647 w 245"/>
                    <a:gd name="T33" fmla="*/ 2147483647 h 244"/>
                    <a:gd name="T34" fmla="*/ 2147483647 w 245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5" h="244">
                      <a:moveTo>
                        <a:pt x="245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5" y="0"/>
                      </a:lnTo>
                      <a:lnTo>
                        <a:pt x="245" y="244"/>
                      </a:lnTo>
                      <a:close/>
                      <a:moveTo>
                        <a:pt x="16" y="228"/>
                      </a:moveTo>
                      <a:lnTo>
                        <a:pt x="229" y="228"/>
                      </a:lnTo>
                      <a:lnTo>
                        <a:pt x="229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2" y="69"/>
                      </a:lnTo>
                      <a:lnTo>
                        <a:pt x="82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Freeform 334">
                  <a:extLst>
                    <a:ext uri="{FF2B5EF4-FFF2-40B4-BE49-F238E27FC236}">
                      <a16:creationId xmlns:a16="http://schemas.microsoft.com/office/drawing/2014/main" id="{848D170F-8E00-4887-94F4-ED2ECEA50B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78438" y="2530480"/>
                  <a:ext cx="217488" cy="204788"/>
                </a:xfrm>
                <a:custGeom>
                  <a:avLst/>
                  <a:gdLst>
                    <a:gd name="T0" fmla="*/ 2147483647 w 68"/>
                    <a:gd name="T1" fmla="*/ 0 h 64"/>
                    <a:gd name="T2" fmla="*/ 2147483647 w 68"/>
                    <a:gd name="T3" fmla="*/ 2147483647 h 64"/>
                    <a:gd name="T4" fmla="*/ 2147483647 w 68"/>
                    <a:gd name="T5" fmla="*/ 2147483647 h 64"/>
                    <a:gd name="T6" fmla="*/ 2147483647 w 68"/>
                    <a:gd name="T7" fmla="*/ 2147483647 h 64"/>
                    <a:gd name="T8" fmla="*/ 2147483647 w 68"/>
                    <a:gd name="T9" fmla="*/ 2147483647 h 64"/>
                    <a:gd name="T10" fmla="*/ 2147483647 w 68"/>
                    <a:gd name="T11" fmla="*/ 2147483647 h 64"/>
                    <a:gd name="T12" fmla="*/ 2147483647 w 68"/>
                    <a:gd name="T13" fmla="*/ 2147483647 h 64"/>
                    <a:gd name="T14" fmla="*/ 2147483647 w 68"/>
                    <a:gd name="T15" fmla="*/ 2147483647 h 64"/>
                    <a:gd name="T16" fmla="*/ 2147483647 w 68"/>
                    <a:gd name="T17" fmla="*/ 2147483647 h 64"/>
                    <a:gd name="T18" fmla="*/ 2147483647 w 68"/>
                    <a:gd name="T19" fmla="*/ 2147483647 h 64"/>
                    <a:gd name="T20" fmla="*/ 2147483647 w 68"/>
                    <a:gd name="T21" fmla="*/ 2147483647 h 64"/>
                    <a:gd name="T22" fmla="*/ 2147483647 w 68"/>
                    <a:gd name="T23" fmla="*/ 2147483647 h 64"/>
                    <a:gd name="T24" fmla="*/ 2147483647 w 68"/>
                    <a:gd name="T25" fmla="*/ 2147483647 h 64"/>
                    <a:gd name="T26" fmla="*/ 2147483647 w 68"/>
                    <a:gd name="T27" fmla="*/ 2147483647 h 64"/>
                    <a:gd name="T28" fmla="*/ 2147483647 w 68"/>
                    <a:gd name="T29" fmla="*/ 2147483647 h 64"/>
                    <a:gd name="T30" fmla="*/ 2147483647 w 68"/>
                    <a:gd name="T31" fmla="*/ 2147483647 h 64"/>
                    <a:gd name="T32" fmla="*/ 2147483647 w 68"/>
                    <a:gd name="T33" fmla="*/ 2147483647 h 64"/>
                    <a:gd name="T34" fmla="*/ 2147483647 w 68"/>
                    <a:gd name="T35" fmla="*/ 2147483647 h 64"/>
                    <a:gd name="T36" fmla="*/ 2147483647 w 68"/>
                    <a:gd name="T37" fmla="*/ 2147483647 h 64"/>
                    <a:gd name="T38" fmla="*/ 2147483647 w 68"/>
                    <a:gd name="T39" fmla="*/ 2147483647 h 64"/>
                    <a:gd name="T40" fmla="*/ 2147483647 w 68"/>
                    <a:gd name="T41" fmla="*/ 0 h 64"/>
                    <a:gd name="T42" fmla="*/ 2147483647 w 68"/>
                    <a:gd name="T43" fmla="*/ 2147483647 h 64"/>
                    <a:gd name="T44" fmla="*/ 2147483647 w 68"/>
                    <a:gd name="T45" fmla="*/ 2147483647 h 64"/>
                    <a:gd name="T46" fmla="*/ 2147483647 w 68"/>
                    <a:gd name="T47" fmla="*/ 2147483647 h 64"/>
                    <a:gd name="T48" fmla="*/ 2147483647 w 68"/>
                    <a:gd name="T49" fmla="*/ 2147483647 h 64"/>
                    <a:gd name="T50" fmla="*/ 2147483647 w 68"/>
                    <a:gd name="T51" fmla="*/ 2147483647 h 64"/>
                    <a:gd name="T52" fmla="*/ 2147483647 w 68"/>
                    <a:gd name="T53" fmla="*/ 2147483647 h 64"/>
                    <a:gd name="T54" fmla="*/ 2147483647 w 68"/>
                    <a:gd name="T55" fmla="*/ 2147483647 h 64"/>
                    <a:gd name="T56" fmla="*/ 2147483647 w 68"/>
                    <a:gd name="T57" fmla="*/ 2147483647 h 64"/>
                    <a:gd name="T58" fmla="*/ 2147483647 w 68"/>
                    <a:gd name="T59" fmla="*/ 2147483647 h 64"/>
                    <a:gd name="T60" fmla="*/ 2147483647 w 68"/>
                    <a:gd name="T61" fmla="*/ 2147483647 h 64"/>
                    <a:gd name="T62" fmla="*/ 2147483647 w 68"/>
                    <a:gd name="T63" fmla="*/ 2147483647 h 64"/>
                    <a:gd name="T64" fmla="*/ 2147483647 w 68"/>
                    <a:gd name="T65" fmla="*/ 2147483647 h 64"/>
                    <a:gd name="T66" fmla="*/ 2147483647 w 68"/>
                    <a:gd name="T67" fmla="*/ 2147483647 h 64"/>
                    <a:gd name="T68" fmla="*/ 2147483647 w 68"/>
                    <a:gd name="T69" fmla="*/ 2147483647 h 64"/>
                    <a:gd name="T70" fmla="*/ 2147483647 w 68"/>
                    <a:gd name="T71" fmla="*/ 2147483647 h 64"/>
                    <a:gd name="T72" fmla="*/ 2147483647 w 68"/>
                    <a:gd name="T73" fmla="*/ 2147483647 h 64"/>
                    <a:gd name="T74" fmla="*/ 2147483647 w 68"/>
                    <a:gd name="T75" fmla="*/ 2147483647 h 64"/>
                    <a:gd name="T76" fmla="*/ 2147483647 w 68"/>
                    <a:gd name="T77" fmla="*/ 2147483647 h 64"/>
                    <a:gd name="T78" fmla="*/ 2147483647 w 68"/>
                    <a:gd name="T79" fmla="*/ 2147483647 h 64"/>
                    <a:gd name="T80" fmla="*/ 2147483647 w 68"/>
                    <a:gd name="T81" fmla="*/ 2147483647 h 64"/>
                    <a:gd name="T82" fmla="*/ 2147483647 w 68"/>
                    <a:gd name="T83" fmla="*/ 2147483647 h 64"/>
                    <a:gd name="T84" fmla="*/ 2147483647 w 68"/>
                    <a:gd name="T85" fmla="*/ 2147483647 h 64"/>
                    <a:gd name="T86" fmla="*/ 2147483647 w 68"/>
                    <a:gd name="T87" fmla="*/ 2147483647 h 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68" h="64">
                      <a:moveTo>
                        <a:pt x="42" y="0"/>
                      </a:moveTo>
                      <a:cubicBezTo>
                        <a:pt x="27" y="0"/>
                        <a:pt x="16" y="12"/>
                        <a:pt x="16" y="26"/>
                      </a:cubicBezTo>
                      <a:cubicBezTo>
                        <a:pt x="16" y="29"/>
                        <a:pt x="16" y="31"/>
                        <a:pt x="17" y="33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1" y="53"/>
                        <a:pt x="8" y="53"/>
                        <a:pt x="6" y="54"/>
                      </a:cubicBezTo>
                      <a:cubicBezTo>
                        <a:pt x="2" y="55"/>
                        <a:pt x="0" y="58"/>
                        <a:pt x="1" y="61"/>
                      </a:cubicBezTo>
                      <a:cubicBezTo>
                        <a:pt x="2" y="63"/>
                        <a:pt x="5" y="64"/>
                        <a:pt x="9" y="62"/>
                      </a:cubicBezTo>
                      <a:cubicBezTo>
                        <a:pt x="12" y="61"/>
                        <a:pt x="14" y="59"/>
                        <a:pt x="14" y="56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22" y="44"/>
                        <a:pt x="26" y="47"/>
                        <a:pt x="30" y="50"/>
                      </a:cubicBezTo>
                      <a:cubicBezTo>
                        <a:pt x="29" y="49"/>
                        <a:pt x="27" y="50"/>
                        <a:pt x="25" y="50"/>
                      </a:cubicBezTo>
                      <a:cubicBezTo>
                        <a:pt x="22" y="52"/>
                        <a:pt x="19" y="55"/>
                        <a:pt x="20" y="57"/>
                      </a:cubicBezTo>
                      <a:cubicBezTo>
                        <a:pt x="21" y="59"/>
                        <a:pt x="25" y="60"/>
                        <a:pt x="28" y="59"/>
                      </a:cubicBezTo>
                      <a:cubicBezTo>
                        <a:pt x="32" y="58"/>
                        <a:pt x="34" y="55"/>
                        <a:pt x="34" y="53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6" y="52"/>
                        <a:pt x="39" y="53"/>
                        <a:pt x="42" y="53"/>
                      </a:cubicBezTo>
                      <a:cubicBezTo>
                        <a:pt x="56" y="53"/>
                        <a:pt x="68" y="41"/>
                        <a:pt x="68" y="26"/>
                      </a:cubicBezTo>
                      <a:cubicBezTo>
                        <a:pt x="68" y="12"/>
                        <a:pt x="56" y="0"/>
                        <a:pt x="42" y="0"/>
                      </a:cubicBezTo>
                      <a:close/>
                      <a:moveTo>
                        <a:pt x="22" y="39"/>
                      </a:move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7"/>
                        <a:pt x="32" y="38"/>
                        <a:pt x="32" y="38"/>
                      </a:cubicBezTo>
                      <a:cubicBezTo>
                        <a:pt x="32" y="47"/>
                        <a:pt x="32" y="47"/>
                        <a:pt x="32" y="47"/>
                      </a:cubicBezTo>
                      <a:cubicBezTo>
                        <a:pt x="28" y="46"/>
                        <a:pt x="24" y="43"/>
                        <a:pt x="22" y="39"/>
                      </a:cubicBezTo>
                      <a:close/>
                      <a:moveTo>
                        <a:pt x="42" y="50"/>
                      </a:moveTo>
                      <a:cubicBezTo>
                        <a:pt x="39" y="50"/>
                        <a:pt x="36" y="49"/>
                        <a:pt x="34" y="4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6" y="41"/>
                        <a:pt x="39" y="42"/>
                        <a:pt x="42" y="42"/>
                      </a:cubicBezTo>
                      <a:cubicBezTo>
                        <a:pt x="50" y="42"/>
                        <a:pt x="57" y="35"/>
                        <a:pt x="57" y="26"/>
                      </a:cubicBezTo>
                      <a:cubicBezTo>
                        <a:pt x="57" y="18"/>
                        <a:pt x="50" y="11"/>
                        <a:pt x="42" y="11"/>
                      </a:cubicBezTo>
                      <a:cubicBezTo>
                        <a:pt x="33" y="11"/>
                        <a:pt x="27" y="18"/>
                        <a:pt x="27" y="26"/>
                      </a:cubicBezTo>
                      <a:cubicBezTo>
                        <a:pt x="27" y="28"/>
                        <a:pt x="27" y="30"/>
                        <a:pt x="27" y="31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1"/>
                        <a:pt x="18" y="29"/>
                        <a:pt x="18" y="26"/>
                      </a:cubicBezTo>
                      <a:cubicBezTo>
                        <a:pt x="18" y="13"/>
                        <a:pt x="29" y="3"/>
                        <a:pt x="42" y="3"/>
                      </a:cubicBezTo>
                      <a:cubicBezTo>
                        <a:pt x="55" y="3"/>
                        <a:pt x="65" y="13"/>
                        <a:pt x="65" y="26"/>
                      </a:cubicBezTo>
                      <a:cubicBezTo>
                        <a:pt x="65" y="39"/>
                        <a:pt x="55" y="50"/>
                        <a:pt x="42" y="50"/>
                      </a:cubicBezTo>
                      <a:close/>
                      <a:moveTo>
                        <a:pt x="35" y="26"/>
                      </a:moveTo>
                      <a:cubicBezTo>
                        <a:pt x="35" y="23"/>
                        <a:pt x="38" y="19"/>
                        <a:pt x="42" y="19"/>
                      </a:cubicBezTo>
                      <a:cubicBezTo>
                        <a:pt x="46" y="19"/>
                        <a:pt x="49" y="23"/>
                        <a:pt x="49" y="26"/>
                      </a:cubicBezTo>
                      <a:cubicBezTo>
                        <a:pt x="49" y="30"/>
                        <a:pt x="46" y="33"/>
                        <a:pt x="42" y="33"/>
                      </a:cubicBezTo>
                      <a:cubicBezTo>
                        <a:pt x="38" y="33"/>
                        <a:pt x="35" y="30"/>
                        <a:pt x="35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Freeform 393">
                  <a:extLst>
                    <a:ext uri="{FF2B5EF4-FFF2-40B4-BE49-F238E27FC236}">
                      <a16:creationId xmlns:a16="http://schemas.microsoft.com/office/drawing/2014/main" id="{997BDFAE-DAC1-46F0-BEFB-4566D93E31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10063" y="1130297"/>
                  <a:ext cx="3119439" cy="1943100"/>
                </a:xfrm>
                <a:custGeom>
                  <a:avLst/>
                  <a:gdLst>
                    <a:gd name="T0" fmla="*/ 2147483647 w 976"/>
                    <a:gd name="T1" fmla="*/ 2147483647 h 608"/>
                    <a:gd name="T2" fmla="*/ 2147483647 w 976"/>
                    <a:gd name="T3" fmla="*/ 2147483647 h 608"/>
                    <a:gd name="T4" fmla="*/ 2147483647 w 976"/>
                    <a:gd name="T5" fmla="*/ 2147483647 h 608"/>
                    <a:gd name="T6" fmla="*/ 2147483647 w 976"/>
                    <a:gd name="T7" fmla="*/ 2147483647 h 608"/>
                    <a:gd name="T8" fmla="*/ 2147483647 w 976"/>
                    <a:gd name="T9" fmla="*/ 2147483647 h 608"/>
                    <a:gd name="T10" fmla="*/ 2147483647 w 976"/>
                    <a:gd name="T11" fmla="*/ 2147483647 h 608"/>
                    <a:gd name="T12" fmla="*/ 2147483647 w 976"/>
                    <a:gd name="T13" fmla="*/ 2147483647 h 608"/>
                    <a:gd name="T14" fmla="*/ 2147483647 w 976"/>
                    <a:gd name="T15" fmla="*/ 2147483647 h 608"/>
                    <a:gd name="T16" fmla="*/ 2147483647 w 976"/>
                    <a:gd name="T17" fmla="*/ 2147483647 h 608"/>
                    <a:gd name="T18" fmla="*/ 2147483647 w 976"/>
                    <a:gd name="T19" fmla="*/ 2147483647 h 608"/>
                    <a:gd name="T20" fmla="*/ 2147483647 w 976"/>
                    <a:gd name="T21" fmla="*/ 2147483647 h 608"/>
                    <a:gd name="T22" fmla="*/ 2147483647 w 976"/>
                    <a:gd name="T23" fmla="*/ 2147483647 h 608"/>
                    <a:gd name="T24" fmla="*/ 2147483647 w 976"/>
                    <a:gd name="T25" fmla="*/ 2147483647 h 608"/>
                    <a:gd name="T26" fmla="*/ 0 w 976"/>
                    <a:gd name="T27" fmla="*/ 2147483647 h 608"/>
                    <a:gd name="T28" fmla="*/ 2147483647 w 976"/>
                    <a:gd name="T29" fmla="*/ 2147483647 h 608"/>
                    <a:gd name="T30" fmla="*/ 2147483647 w 976"/>
                    <a:gd name="T31" fmla="*/ 2147483647 h 608"/>
                    <a:gd name="T32" fmla="*/ 2147483647 w 976"/>
                    <a:gd name="T33" fmla="*/ 2147483647 h 608"/>
                    <a:gd name="T34" fmla="*/ 2147483647 w 976"/>
                    <a:gd name="T35" fmla="*/ 2147483647 h 608"/>
                    <a:gd name="T36" fmla="*/ 2147483647 w 976"/>
                    <a:gd name="T37" fmla="*/ 2147483647 h 608"/>
                    <a:gd name="T38" fmla="*/ 2147483647 w 976"/>
                    <a:gd name="T39" fmla="*/ 2147483647 h 608"/>
                    <a:gd name="T40" fmla="*/ 2147483647 w 976"/>
                    <a:gd name="T41" fmla="*/ 2147483647 h 608"/>
                    <a:gd name="T42" fmla="*/ 2147483647 w 976"/>
                    <a:gd name="T43" fmla="*/ 2147483647 h 608"/>
                    <a:gd name="T44" fmla="*/ 2147483647 w 976"/>
                    <a:gd name="T45" fmla="*/ 2147483647 h 608"/>
                    <a:gd name="T46" fmla="*/ 2147483647 w 976"/>
                    <a:gd name="T47" fmla="*/ 0 h 608"/>
                    <a:gd name="T48" fmla="*/ 2147483647 w 976"/>
                    <a:gd name="T49" fmla="*/ 2147483647 h 608"/>
                    <a:gd name="T50" fmla="*/ 2147483647 w 976"/>
                    <a:gd name="T51" fmla="*/ 2147483647 h 608"/>
                    <a:gd name="T52" fmla="*/ 2147483647 w 976"/>
                    <a:gd name="T53" fmla="*/ 2147483647 h 608"/>
                    <a:gd name="T54" fmla="*/ 2147483647 w 976"/>
                    <a:gd name="T55" fmla="*/ 2147483647 h 608"/>
                    <a:gd name="T56" fmla="*/ 2147483647 w 976"/>
                    <a:gd name="T57" fmla="*/ 2147483647 h 608"/>
                    <a:gd name="T58" fmla="*/ 2147483647 w 976"/>
                    <a:gd name="T59" fmla="*/ 2147483647 h 608"/>
                    <a:gd name="T60" fmla="*/ 2147483647 w 976"/>
                    <a:gd name="T61" fmla="*/ 2147483647 h 608"/>
                    <a:gd name="T62" fmla="*/ 2147483647 w 976"/>
                    <a:gd name="T63" fmla="*/ 2147483647 h 608"/>
                    <a:gd name="T64" fmla="*/ 2147483647 w 976"/>
                    <a:gd name="T65" fmla="*/ 2147483647 h 608"/>
                    <a:gd name="T66" fmla="*/ 2147483647 w 976"/>
                    <a:gd name="T67" fmla="*/ 2147483647 h 608"/>
                    <a:gd name="T68" fmla="*/ 2147483647 w 976"/>
                    <a:gd name="T69" fmla="*/ 2147483647 h 608"/>
                    <a:gd name="T70" fmla="*/ 2147483647 w 976"/>
                    <a:gd name="T71" fmla="*/ 2147483647 h 608"/>
                    <a:gd name="T72" fmla="*/ 2147483647 w 976"/>
                    <a:gd name="T73" fmla="*/ 2147483647 h 608"/>
                    <a:gd name="T74" fmla="*/ 2147483647 w 976"/>
                    <a:gd name="T75" fmla="*/ 2147483647 h 608"/>
                    <a:gd name="T76" fmla="*/ 2147483647 w 976"/>
                    <a:gd name="T77" fmla="*/ 2147483647 h 608"/>
                    <a:gd name="T78" fmla="*/ 2147483647 w 976"/>
                    <a:gd name="T79" fmla="*/ 2147483647 h 608"/>
                    <a:gd name="T80" fmla="*/ 2147483647 w 976"/>
                    <a:gd name="T81" fmla="*/ 2147483647 h 608"/>
                    <a:gd name="T82" fmla="*/ 2147483647 w 976"/>
                    <a:gd name="T83" fmla="*/ 2147483647 h 608"/>
                    <a:gd name="T84" fmla="*/ 2147483647 w 976"/>
                    <a:gd name="T85" fmla="*/ 2147483647 h 608"/>
                    <a:gd name="T86" fmla="*/ 2147483647 w 976"/>
                    <a:gd name="T87" fmla="*/ 2147483647 h 608"/>
                    <a:gd name="T88" fmla="*/ 2147483647 w 976"/>
                    <a:gd name="T89" fmla="*/ 2147483647 h 608"/>
                    <a:gd name="T90" fmla="*/ 2147483647 w 976"/>
                    <a:gd name="T91" fmla="*/ 2147483647 h 608"/>
                    <a:gd name="T92" fmla="*/ 2147483647 w 976"/>
                    <a:gd name="T93" fmla="*/ 2147483647 h 608"/>
                    <a:gd name="T94" fmla="*/ 2147483647 w 976"/>
                    <a:gd name="T95" fmla="*/ 2147483647 h 608"/>
                    <a:gd name="T96" fmla="*/ 2147483647 w 976"/>
                    <a:gd name="T97" fmla="*/ 2147483647 h 608"/>
                    <a:gd name="T98" fmla="*/ 2147483647 w 976"/>
                    <a:gd name="T99" fmla="*/ 2147483647 h 608"/>
                    <a:gd name="T100" fmla="*/ 2147483647 w 976"/>
                    <a:gd name="T101" fmla="*/ 2147483647 h 608"/>
                    <a:gd name="T102" fmla="*/ 2147483647 w 976"/>
                    <a:gd name="T103" fmla="*/ 2147483647 h 608"/>
                    <a:gd name="T104" fmla="*/ 2147483647 w 976"/>
                    <a:gd name="T105" fmla="*/ 2147483647 h 608"/>
                    <a:gd name="T106" fmla="*/ 2147483647 w 976"/>
                    <a:gd name="T107" fmla="*/ 2147483647 h 608"/>
                    <a:gd name="T108" fmla="*/ 2147483647 w 976"/>
                    <a:gd name="T109" fmla="*/ 2147483647 h 608"/>
                    <a:gd name="T110" fmla="*/ 2147483647 w 976"/>
                    <a:gd name="T111" fmla="*/ 2147483647 h 608"/>
                    <a:gd name="T112" fmla="*/ 2147483647 w 976"/>
                    <a:gd name="T113" fmla="*/ 2147483647 h 608"/>
                    <a:gd name="T114" fmla="*/ 2147483647 w 976"/>
                    <a:gd name="T115" fmla="*/ 2147483647 h 60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976" h="608">
                      <a:moveTo>
                        <a:pt x="766" y="608"/>
                      </a:moveTo>
                      <a:cubicBezTo>
                        <a:pt x="734" y="608"/>
                        <a:pt x="703" y="601"/>
                        <a:pt x="674" y="587"/>
                      </a:cubicBezTo>
                      <a:cubicBezTo>
                        <a:pt x="668" y="584"/>
                        <a:pt x="668" y="584"/>
                        <a:pt x="668" y="584"/>
                      </a:cubicBezTo>
                      <a:cubicBezTo>
                        <a:pt x="663" y="587"/>
                        <a:pt x="663" y="587"/>
                        <a:pt x="663" y="587"/>
                      </a:cubicBezTo>
                      <a:cubicBezTo>
                        <a:pt x="638" y="601"/>
                        <a:pt x="609" y="608"/>
                        <a:pt x="580" y="608"/>
                      </a:cubicBezTo>
                      <a:cubicBezTo>
                        <a:pt x="542" y="608"/>
                        <a:pt x="505" y="595"/>
                        <a:pt x="474" y="572"/>
                      </a:cubicBezTo>
                      <a:cubicBezTo>
                        <a:pt x="467" y="566"/>
                        <a:pt x="467" y="566"/>
                        <a:pt x="467" y="566"/>
                      </a:cubicBezTo>
                      <a:cubicBezTo>
                        <a:pt x="459" y="572"/>
                        <a:pt x="459" y="572"/>
                        <a:pt x="459" y="572"/>
                      </a:cubicBezTo>
                      <a:cubicBezTo>
                        <a:pt x="428" y="595"/>
                        <a:pt x="392" y="608"/>
                        <a:pt x="353" y="608"/>
                      </a:cubicBezTo>
                      <a:cubicBezTo>
                        <a:pt x="317" y="608"/>
                        <a:pt x="282" y="597"/>
                        <a:pt x="253" y="576"/>
                      </a:cubicBezTo>
                      <a:cubicBezTo>
                        <a:pt x="245" y="570"/>
                        <a:pt x="245" y="570"/>
                        <a:pt x="245" y="570"/>
                      </a:cubicBezTo>
                      <a:cubicBezTo>
                        <a:pt x="237" y="576"/>
                        <a:pt x="237" y="576"/>
                        <a:pt x="237" y="576"/>
                      </a:cubicBezTo>
                      <a:cubicBezTo>
                        <a:pt x="211" y="597"/>
                        <a:pt x="180" y="608"/>
                        <a:pt x="146" y="608"/>
                      </a:cubicBezTo>
                      <a:cubicBezTo>
                        <a:pt x="66" y="608"/>
                        <a:pt x="0" y="542"/>
                        <a:pt x="0" y="461"/>
                      </a:cubicBezTo>
                      <a:cubicBezTo>
                        <a:pt x="0" y="381"/>
                        <a:pt x="66" y="315"/>
                        <a:pt x="146" y="315"/>
                      </a:cubicBezTo>
                      <a:cubicBezTo>
                        <a:pt x="149" y="315"/>
                        <a:pt x="152" y="315"/>
                        <a:pt x="154" y="315"/>
                      </a:cubicBezTo>
                      <a:cubicBezTo>
                        <a:pt x="170" y="316"/>
                        <a:pt x="170" y="316"/>
                        <a:pt x="170" y="316"/>
                      </a:cubicBezTo>
                      <a:cubicBezTo>
                        <a:pt x="167" y="301"/>
                        <a:pt x="167" y="301"/>
                        <a:pt x="167" y="301"/>
                      </a:cubicBezTo>
                      <a:cubicBezTo>
                        <a:pt x="166" y="294"/>
                        <a:pt x="166" y="288"/>
                        <a:pt x="166" y="281"/>
                      </a:cubicBezTo>
                      <a:cubicBezTo>
                        <a:pt x="166" y="211"/>
                        <a:pt x="223" y="154"/>
                        <a:pt x="293" y="154"/>
                      </a:cubicBezTo>
                      <a:cubicBezTo>
                        <a:pt x="309" y="154"/>
                        <a:pt x="324" y="157"/>
                        <a:pt x="339" y="163"/>
                      </a:cubicBezTo>
                      <a:cubicBezTo>
                        <a:pt x="352" y="168"/>
                        <a:pt x="352" y="168"/>
                        <a:pt x="352" y="168"/>
                      </a:cubicBezTo>
                      <a:cubicBezTo>
                        <a:pt x="356" y="154"/>
                        <a:pt x="356" y="154"/>
                        <a:pt x="356" y="154"/>
                      </a:cubicBezTo>
                      <a:cubicBezTo>
                        <a:pt x="379" y="64"/>
                        <a:pt x="461" y="0"/>
                        <a:pt x="554" y="0"/>
                      </a:cubicBezTo>
                      <a:cubicBezTo>
                        <a:pt x="656" y="0"/>
                        <a:pt x="744" y="76"/>
                        <a:pt x="758" y="177"/>
                      </a:cubicBezTo>
                      <a:cubicBezTo>
                        <a:pt x="759" y="188"/>
                        <a:pt x="759" y="188"/>
                        <a:pt x="759" y="188"/>
                      </a:cubicBezTo>
                      <a:cubicBezTo>
                        <a:pt x="770" y="188"/>
                        <a:pt x="770" y="188"/>
                        <a:pt x="770" y="188"/>
                      </a:cubicBezTo>
                      <a:cubicBezTo>
                        <a:pt x="884" y="190"/>
                        <a:pt x="976" y="284"/>
                        <a:pt x="976" y="398"/>
                      </a:cubicBezTo>
                      <a:cubicBezTo>
                        <a:pt x="976" y="514"/>
                        <a:pt x="882" y="608"/>
                        <a:pt x="766" y="608"/>
                      </a:cubicBezTo>
                      <a:close/>
                      <a:moveTo>
                        <a:pt x="668" y="563"/>
                      </a:moveTo>
                      <a:cubicBezTo>
                        <a:pt x="682" y="570"/>
                        <a:pt x="682" y="570"/>
                        <a:pt x="682" y="570"/>
                      </a:cubicBezTo>
                      <a:cubicBezTo>
                        <a:pt x="709" y="583"/>
                        <a:pt x="737" y="589"/>
                        <a:pt x="766" y="589"/>
                      </a:cubicBezTo>
                      <a:cubicBezTo>
                        <a:pt x="872" y="589"/>
                        <a:pt x="958" y="504"/>
                        <a:pt x="958" y="398"/>
                      </a:cubicBezTo>
                      <a:cubicBezTo>
                        <a:pt x="958" y="294"/>
                        <a:pt x="873" y="208"/>
                        <a:pt x="770" y="206"/>
                      </a:cubicBezTo>
                      <a:cubicBezTo>
                        <a:pt x="743" y="206"/>
                        <a:pt x="743" y="206"/>
                        <a:pt x="743" y="206"/>
                      </a:cubicBezTo>
                      <a:cubicBezTo>
                        <a:pt x="739" y="180"/>
                        <a:pt x="739" y="180"/>
                        <a:pt x="739" y="180"/>
                      </a:cubicBezTo>
                      <a:cubicBezTo>
                        <a:pt x="727" y="88"/>
                        <a:pt x="647" y="19"/>
                        <a:pt x="554" y="19"/>
                      </a:cubicBezTo>
                      <a:cubicBezTo>
                        <a:pt x="469" y="19"/>
                        <a:pt x="395" y="76"/>
                        <a:pt x="373" y="159"/>
                      </a:cubicBezTo>
                      <a:cubicBezTo>
                        <a:pt x="365" y="193"/>
                        <a:pt x="365" y="193"/>
                        <a:pt x="365" y="193"/>
                      </a:cubicBezTo>
                      <a:cubicBezTo>
                        <a:pt x="332" y="180"/>
                        <a:pt x="332" y="180"/>
                        <a:pt x="332" y="180"/>
                      </a:cubicBezTo>
                      <a:cubicBezTo>
                        <a:pt x="320" y="175"/>
                        <a:pt x="306" y="173"/>
                        <a:pt x="293" y="173"/>
                      </a:cubicBezTo>
                      <a:cubicBezTo>
                        <a:pt x="233" y="173"/>
                        <a:pt x="184" y="221"/>
                        <a:pt x="184" y="281"/>
                      </a:cubicBezTo>
                      <a:cubicBezTo>
                        <a:pt x="184" y="287"/>
                        <a:pt x="185" y="292"/>
                        <a:pt x="186" y="298"/>
                      </a:cubicBezTo>
                      <a:cubicBezTo>
                        <a:pt x="192" y="336"/>
                        <a:pt x="192" y="336"/>
                        <a:pt x="192" y="336"/>
                      </a:cubicBezTo>
                      <a:cubicBezTo>
                        <a:pt x="153" y="334"/>
                        <a:pt x="153" y="334"/>
                        <a:pt x="153" y="334"/>
                      </a:cubicBezTo>
                      <a:cubicBezTo>
                        <a:pt x="151" y="334"/>
                        <a:pt x="149" y="333"/>
                        <a:pt x="146" y="333"/>
                      </a:cubicBezTo>
                      <a:cubicBezTo>
                        <a:pt x="76" y="333"/>
                        <a:pt x="19" y="391"/>
                        <a:pt x="19" y="461"/>
                      </a:cubicBezTo>
                      <a:cubicBezTo>
                        <a:pt x="19" y="532"/>
                        <a:pt x="76" y="589"/>
                        <a:pt x="146" y="589"/>
                      </a:cubicBezTo>
                      <a:cubicBezTo>
                        <a:pt x="176" y="589"/>
                        <a:pt x="203" y="580"/>
                        <a:pt x="226" y="562"/>
                      </a:cubicBezTo>
                      <a:cubicBezTo>
                        <a:pt x="244" y="547"/>
                        <a:pt x="244" y="547"/>
                        <a:pt x="244" y="547"/>
                      </a:cubicBezTo>
                      <a:cubicBezTo>
                        <a:pt x="263" y="561"/>
                        <a:pt x="263" y="561"/>
                        <a:pt x="263" y="561"/>
                      </a:cubicBezTo>
                      <a:cubicBezTo>
                        <a:pt x="290" y="580"/>
                        <a:pt x="321" y="589"/>
                        <a:pt x="353" y="589"/>
                      </a:cubicBezTo>
                      <a:cubicBezTo>
                        <a:pt x="388" y="589"/>
                        <a:pt x="420" y="578"/>
                        <a:pt x="448" y="557"/>
                      </a:cubicBezTo>
                      <a:cubicBezTo>
                        <a:pt x="467" y="542"/>
                        <a:pt x="467" y="542"/>
                        <a:pt x="467" y="542"/>
                      </a:cubicBezTo>
                      <a:cubicBezTo>
                        <a:pt x="486" y="557"/>
                        <a:pt x="486" y="557"/>
                        <a:pt x="486" y="557"/>
                      </a:cubicBezTo>
                      <a:cubicBezTo>
                        <a:pt x="513" y="578"/>
                        <a:pt x="546" y="589"/>
                        <a:pt x="580" y="589"/>
                      </a:cubicBezTo>
                      <a:cubicBezTo>
                        <a:pt x="606" y="589"/>
                        <a:pt x="632" y="583"/>
                        <a:pt x="654" y="571"/>
                      </a:cubicBezTo>
                      <a:lnTo>
                        <a:pt x="668" y="563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Freeform 445">
                  <a:extLst>
                    <a:ext uri="{FF2B5EF4-FFF2-40B4-BE49-F238E27FC236}">
                      <a16:creationId xmlns:a16="http://schemas.microsoft.com/office/drawing/2014/main" id="{6CDE9D74-2D66-4115-A5C7-FC56F39713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62725" y="2389192"/>
                  <a:ext cx="390525" cy="387351"/>
                </a:xfrm>
                <a:custGeom>
                  <a:avLst/>
                  <a:gdLst>
                    <a:gd name="T0" fmla="*/ 2147483647 w 246"/>
                    <a:gd name="T1" fmla="*/ 2147483647 h 244"/>
                    <a:gd name="T2" fmla="*/ 0 w 246"/>
                    <a:gd name="T3" fmla="*/ 2147483647 h 244"/>
                    <a:gd name="T4" fmla="*/ 0 w 246"/>
                    <a:gd name="T5" fmla="*/ 0 h 244"/>
                    <a:gd name="T6" fmla="*/ 2147483647 w 246"/>
                    <a:gd name="T7" fmla="*/ 0 h 244"/>
                    <a:gd name="T8" fmla="*/ 2147483647 w 246"/>
                    <a:gd name="T9" fmla="*/ 2147483647 h 244"/>
                    <a:gd name="T10" fmla="*/ 2147483647 w 246"/>
                    <a:gd name="T11" fmla="*/ 2147483647 h 244"/>
                    <a:gd name="T12" fmla="*/ 2147483647 w 246"/>
                    <a:gd name="T13" fmla="*/ 0 h 244"/>
                    <a:gd name="T14" fmla="*/ 2147483647 w 246"/>
                    <a:gd name="T15" fmla="*/ 0 h 244"/>
                    <a:gd name="T16" fmla="*/ 2147483647 w 246"/>
                    <a:gd name="T17" fmla="*/ 2147483647 h 244"/>
                    <a:gd name="T18" fmla="*/ 2147483647 w 246"/>
                    <a:gd name="T19" fmla="*/ 2147483647 h 244"/>
                    <a:gd name="T20" fmla="*/ 2147483647 w 246"/>
                    <a:gd name="T21" fmla="*/ 2147483647 h 244"/>
                    <a:gd name="T22" fmla="*/ 2147483647 w 246"/>
                    <a:gd name="T23" fmla="*/ 2147483647 h 244"/>
                    <a:gd name="T24" fmla="*/ 2147483647 w 246"/>
                    <a:gd name="T25" fmla="*/ 2147483647 h 244"/>
                    <a:gd name="T26" fmla="*/ 2147483647 w 246"/>
                    <a:gd name="T27" fmla="*/ 2147483647 h 244"/>
                    <a:gd name="T28" fmla="*/ 2147483647 w 246"/>
                    <a:gd name="T29" fmla="*/ 2147483647 h 244"/>
                    <a:gd name="T30" fmla="*/ 2147483647 w 246"/>
                    <a:gd name="T31" fmla="*/ 2147483647 h 244"/>
                    <a:gd name="T32" fmla="*/ 2147483647 w 246"/>
                    <a:gd name="T33" fmla="*/ 2147483647 h 244"/>
                    <a:gd name="T34" fmla="*/ 2147483647 w 246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6" h="244">
                      <a:moveTo>
                        <a:pt x="246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9" y="0"/>
                      </a:lnTo>
                      <a:lnTo>
                        <a:pt x="99" y="54"/>
                      </a:lnTo>
                      <a:lnTo>
                        <a:pt x="149" y="54"/>
                      </a:lnTo>
                      <a:lnTo>
                        <a:pt x="149" y="0"/>
                      </a:lnTo>
                      <a:lnTo>
                        <a:pt x="246" y="0"/>
                      </a:lnTo>
                      <a:lnTo>
                        <a:pt x="246" y="244"/>
                      </a:lnTo>
                      <a:close/>
                      <a:moveTo>
                        <a:pt x="16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3" y="69"/>
                      </a:lnTo>
                      <a:lnTo>
                        <a:pt x="83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Freeform 446">
                  <a:extLst>
                    <a:ext uri="{FF2B5EF4-FFF2-40B4-BE49-F238E27FC236}">
                      <a16:creationId xmlns:a16="http://schemas.microsoft.com/office/drawing/2014/main" id="{C6D7C8B8-16EB-4675-B24C-3CB3799BF5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8138" y="2549530"/>
                  <a:ext cx="195263" cy="149225"/>
                </a:xfrm>
                <a:custGeom>
                  <a:avLst/>
                  <a:gdLst>
                    <a:gd name="T0" fmla="*/ 2147483647 w 61"/>
                    <a:gd name="T1" fmla="*/ 2147483647 h 47"/>
                    <a:gd name="T2" fmla="*/ 2147483647 w 61"/>
                    <a:gd name="T3" fmla="*/ 2147483647 h 47"/>
                    <a:gd name="T4" fmla="*/ 2147483647 w 61"/>
                    <a:gd name="T5" fmla="*/ 2147483647 h 47"/>
                    <a:gd name="T6" fmla="*/ 2147483647 w 61"/>
                    <a:gd name="T7" fmla="*/ 0 h 47"/>
                    <a:gd name="T8" fmla="*/ 2147483647 w 61"/>
                    <a:gd name="T9" fmla="*/ 0 h 47"/>
                    <a:gd name="T10" fmla="*/ 2147483647 w 61"/>
                    <a:gd name="T11" fmla="*/ 2147483647 h 47"/>
                    <a:gd name="T12" fmla="*/ 2147483647 w 61"/>
                    <a:gd name="T13" fmla="*/ 2147483647 h 47"/>
                    <a:gd name="T14" fmla="*/ 2147483647 w 61"/>
                    <a:gd name="T15" fmla="*/ 2147483647 h 47"/>
                    <a:gd name="T16" fmla="*/ 0 w 61"/>
                    <a:gd name="T17" fmla="*/ 2147483647 h 47"/>
                    <a:gd name="T18" fmla="*/ 0 w 61"/>
                    <a:gd name="T19" fmla="*/ 2147483647 h 47"/>
                    <a:gd name="T20" fmla="*/ 2147483647 w 61"/>
                    <a:gd name="T21" fmla="*/ 2147483647 h 47"/>
                    <a:gd name="T22" fmla="*/ 2147483647 w 61"/>
                    <a:gd name="T23" fmla="*/ 2147483647 h 47"/>
                    <a:gd name="T24" fmla="*/ 2147483647 w 61"/>
                    <a:gd name="T25" fmla="*/ 2147483647 h 47"/>
                    <a:gd name="T26" fmla="*/ 2147483647 w 61"/>
                    <a:gd name="T27" fmla="*/ 2147483647 h 47"/>
                    <a:gd name="T28" fmla="*/ 2147483647 w 61"/>
                    <a:gd name="T29" fmla="*/ 2147483647 h 47"/>
                    <a:gd name="T30" fmla="*/ 2147483647 w 61"/>
                    <a:gd name="T31" fmla="*/ 2147483647 h 47"/>
                    <a:gd name="T32" fmla="*/ 2147483647 w 61"/>
                    <a:gd name="T33" fmla="*/ 2147483647 h 47"/>
                    <a:gd name="T34" fmla="*/ 2147483647 w 61"/>
                    <a:gd name="T35" fmla="*/ 2147483647 h 47"/>
                    <a:gd name="T36" fmla="*/ 2147483647 w 61"/>
                    <a:gd name="T37" fmla="*/ 2147483647 h 47"/>
                    <a:gd name="T38" fmla="*/ 2147483647 w 61"/>
                    <a:gd name="T39" fmla="*/ 2147483647 h 47"/>
                    <a:gd name="T40" fmla="*/ 2147483647 w 61"/>
                    <a:gd name="T41" fmla="*/ 2147483647 h 47"/>
                    <a:gd name="T42" fmla="*/ 2147483647 w 61"/>
                    <a:gd name="T43" fmla="*/ 2147483647 h 47"/>
                    <a:gd name="T44" fmla="*/ 2147483647 w 61"/>
                    <a:gd name="T45" fmla="*/ 21474836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1" h="47">
                      <a:moveTo>
                        <a:pt x="58" y="3"/>
                      </a:move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6" y="0"/>
                        <a:pt x="26" y="1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0" y="4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5"/>
                        <a:pt x="13" y="5"/>
                        <a:pt x="1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7" y="8"/>
                        <a:pt x="59" y="9"/>
                        <a:pt x="59" y="11"/>
                      </a:cubicBezTo>
                      <a:cubicBezTo>
                        <a:pt x="59" y="47"/>
                        <a:pt x="59" y="47"/>
                        <a:pt x="59" y="47"/>
                      </a:cubicBezTo>
                      <a:cubicBezTo>
                        <a:pt x="60" y="46"/>
                        <a:pt x="61" y="45"/>
                        <a:pt x="61" y="4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4"/>
                        <a:pt x="60" y="3"/>
                        <a:pt x="58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 447">
                  <a:extLst>
                    <a:ext uri="{FF2B5EF4-FFF2-40B4-BE49-F238E27FC236}">
                      <a16:creationId xmlns:a16="http://schemas.microsoft.com/office/drawing/2014/main" id="{A4E97EEA-C756-4CCD-94DC-8834720B0E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5438" y="2581280"/>
                  <a:ext cx="192088" cy="150813"/>
                </a:xfrm>
                <a:custGeom>
                  <a:avLst/>
                  <a:gdLst>
                    <a:gd name="T0" fmla="*/ 2147483647 w 60"/>
                    <a:gd name="T1" fmla="*/ 2147483647 h 47"/>
                    <a:gd name="T2" fmla="*/ 2147483647 w 60"/>
                    <a:gd name="T3" fmla="*/ 2147483647 h 47"/>
                    <a:gd name="T4" fmla="*/ 2147483647 w 60"/>
                    <a:gd name="T5" fmla="*/ 2147483647 h 47"/>
                    <a:gd name="T6" fmla="*/ 2147483647 w 60"/>
                    <a:gd name="T7" fmla="*/ 0 h 47"/>
                    <a:gd name="T8" fmla="*/ 2147483647 w 60"/>
                    <a:gd name="T9" fmla="*/ 0 h 47"/>
                    <a:gd name="T10" fmla="*/ 2147483647 w 60"/>
                    <a:gd name="T11" fmla="*/ 2147483647 h 47"/>
                    <a:gd name="T12" fmla="*/ 2147483647 w 60"/>
                    <a:gd name="T13" fmla="*/ 2147483647 h 47"/>
                    <a:gd name="T14" fmla="*/ 0 w 60"/>
                    <a:gd name="T15" fmla="*/ 2147483647 h 47"/>
                    <a:gd name="T16" fmla="*/ 0 w 60"/>
                    <a:gd name="T17" fmla="*/ 2147483647 h 47"/>
                    <a:gd name="T18" fmla="*/ 2147483647 w 60"/>
                    <a:gd name="T19" fmla="*/ 2147483647 h 47"/>
                    <a:gd name="T20" fmla="*/ 2147483647 w 60"/>
                    <a:gd name="T21" fmla="*/ 2147483647 h 47"/>
                    <a:gd name="T22" fmla="*/ 2147483647 w 60"/>
                    <a:gd name="T23" fmla="*/ 2147483647 h 47"/>
                    <a:gd name="T24" fmla="*/ 2147483647 w 60"/>
                    <a:gd name="T25" fmla="*/ 2147483647 h 47"/>
                    <a:gd name="T26" fmla="*/ 2147483647 w 60"/>
                    <a:gd name="T27" fmla="*/ 2147483647 h 4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0" h="47">
                      <a:moveTo>
                        <a:pt x="57" y="4"/>
                      </a:move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5"/>
                        <a:pt x="0" y="6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1" y="47"/>
                        <a:pt x="2" y="47"/>
                      </a:cubicBezTo>
                      <a:cubicBezTo>
                        <a:pt x="57" y="47"/>
                        <a:pt x="57" y="47"/>
                        <a:pt x="57" y="47"/>
                      </a:cubicBezTo>
                      <a:cubicBezTo>
                        <a:pt x="59" y="47"/>
                        <a:pt x="60" y="46"/>
                        <a:pt x="60" y="4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5"/>
                        <a:pt x="59" y="4"/>
                        <a:pt x="57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448">
                  <a:extLst>
                    <a:ext uri="{FF2B5EF4-FFF2-40B4-BE49-F238E27FC236}">
                      <a16:creationId xmlns:a16="http://schemas.microsoft.com/office/drawing/2014/main" id="{9AC9DEB2-B75A-47DF-9EDF-3B4DD7B0DE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5525" y="2389192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4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4" y="14"/>
                      </a:lnTo>
                      <a:lnTo>
                        <a:pt x="14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449">
                  <a:extLst>
                    <a:ext uri="{FF2B5EF4-FFF2-40B4-BE49-F238E27FC236}">
                      <a16:creationId xmlns:a16="http://schemas.microsoft.com/office/drawing/2014/main" id="{3FF1FB67-5284-49AA-82C1-1AC70CB12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4113" y="2597155"/>
                  <a:ext cx="63500" cy="38100"/>
                </a:xfrm>
                <a:custGeom>
                  <a:avLst/>
                  <a:gdLst>
                    <a:gd name="T0" fmla="*/ 2147483647 w 20"/>
                    <a:gd name="T1" fmla="*/ 2147483647 h 12"/>
                    <a:gd name="T2" fmla="*/ 2147483647 w 20"/>
                    <a:gd name="T3" fmla="*/ 2147483647 h 12"/>
                    <a:gd name="T4" fmla="*/ 2147483647 w 20"/>
                    <a:gd name="T5" fmla="*/ 2147483647 h 12"/>
                    <a:gd name="T6" fmla="*/ 2147483647 w 20"/>
                    <a:gd name="T7" fmla="*/ 2147483647 h 12"/>
                    <a:gd name="T8" fmla="*/ 2147483647 w 20"/>
                    <a:gd name="T9" fmla="*/ 0 h 12"/>
                    <a:gd name="T10" fmla="*/ 2147483647 w 20"/>
                    <a:gd name="T11" fmla="*/ 2147483647 h 12"/>
                    <a:gd name="T12" fmla="*/ 2147483647 w 20"/>
                    <a:gd name="T13" fmla="*/ 2147483647 h 12"/>
                    <a:gd name="T14" fmla="*/ 2147483647 w 20"/>
                    <a:gd name="T15" fmla="*/ 2147483647 h 12"/>
                    <a:gd name="T16" fmla="*/ 2147483647 w 20"/>
                    <a:gd name="T17" fmla="*/ 2147483647 h 12"/>
                    <a:gd name="T18" fmla="*/ 2147483647 w 20"/>
                    <a:gd name="T19" fmla="*/ 2147483647 h 12"/>
                    <a:gd name="T20" fmla="*/ 2147483647 w 20"/>
                    <a:gd name="T21" fmla="*/ 2147483647 h 12"/>
                    <a:gd name="T22" fmla="*/ 2147483647 w 20"/>
                    <a:gd name="T23" fmla="*/ 2147483647 h 12"/>
                    <a:gd name="T24" fmla="*/ 2147483647 w 20"/>
                    <a:gd name="T25" fmla="*/ 2147483647 h 12"/>
                    <a:gd name="T26" fmla="*/ 2147483647 w 20"/>
                    <a:gd name="T27" fmla="*/ 2147483647 h 12"/>
                    <a:gd name="T28" fmla="*/ 2147483647 w 20"/>
                    <a:gd name="T29" fmla="*/ 0 h 12"/>
                    <a:gd name="T30" fmla="*/ 2147483647 w 20"/>
                    <a:gd name="T31" fmla="*/ 2147483647 h 12"/>
                    <a:gd name="T32" fmla="*/ 0 w 20"/>
                    <a:gd name="T33" fmla="*/ 2147483647 h 12"/>
                    <a:gd name="T34" fmla="*/ 0 w 20"/>
                    <a:gd name="T35" fmla="*/ 2147483647 h 12"/>
                    <a:gd name="T36" fmla="*/ 0 w 20"/>
                    <a:gd name="T37" fmla="*/ 2147483647 h 12"/>
                    <a:gd name="T38" fmla="*/ 2147483647 w 20"/>
                    <a:gd name="T39" fmla="*/ 2147483647 h 12"/>
                    <a:gd name="T40" fmla="*/ 2147483647 w 20"/>
                    <a:gd name="T41" fmla="*/ 2147483647 h 12"/>
                    <a:gd name="T42" fmla="*/ 2147483647 w 20"/>
                    <a:gd name="T43" fmla="*/ 2147483647 h 12"/>
                    <a:gd name="T44" fmla="*/ 2147483647 w 20"/>
                    <a:gd name="T45" fmla="*/ 2147483647 h 12"/>
                    <a:gd name="T46" fmla="*/ 2147483647 w 20"/>
                    <a:gd name="T47" fmla="*/ 2147483647 h 12"/>
                    <a:gd name="T48" fmla="*/ 2147483647 w 20"/>
                    <a:gd name="T49" fmla="*/ 2147483647 h 12"/>
                    <a:gd name="T50" fmla="*/ 2147483647 w 20"/>
                    <a:gd name="T51" fmla="*/ 2147483647 h 12"/>
                    <a:gd name="T52" fmla="*/ 2147483647 w 20"/>
                    <a:gd name="T53" fmla="*/ 2147483647 h 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0" h="12">
                      <a:moveTo>
                        <a:pt x="19" y="10"/>
                      </a:move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8"/>
                        <a:pt x="19" y="6"/>
                        <a:pt x="18" y="4"/>
                      </a:cubicBezTo>
                      <a:cubicBezTo>
                        <a:pt x="17" y="2"/>
                        <a:pt x="15" y="1"/>
                        <a:pt x="12" y="0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" y="1"/>
                        <a:pt x="3" y="2"/>
                        <a:pt x="2" y="4"/>
                      </a:cubicBezTo>
                      <a:cubicBezTo>
                        <a:pt x="1" y="6"/>
                        <a:pt x="0" y="8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5" y="12"/>
                        <a:pt x="6" y="12"/>
                        <a:pt x="7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2"/>
                        <a:pt x="15" y="12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7" y="11"/>
                        <a:pt x="18" y="11"/>
                        <a:pt x="19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Freeform 450">
                  <a:extLst>
                    <a:ext uri="{FF2B5EF4-FFF2-40B4-BE49-F238E27FC236}">
                      <a16:creationId xmlns:a16="http://schemas.microsoft.com/office/drawing/2014/main" id="{FA87D132-59E5-4223-8660-C11A2D1F0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2688" y="2600330"/>
                  <a:ext cx="6350" cy="6350"/>
                </a:xfrm>
                <a:custGeom>
                  <a:avLst/>
                  <a:gdLst>
                    <a:gd name="T0" fmla="*/ 0 w 2"/>
                    <a:gd name="T1" fmla="*/ 2147483647 h 2"/>
                    <a:gd name="T2" fmla="*/ 2147483647 w 2"/>
                    <a:gd name="T3" fmla="*/ 2147483647 h 2"/>
                    <a:gd name="T4" fmla="*/ 2147483647 w 2"/>
                    <a:gd name="T5" fmla="*/ 2147483647 h 2"/>
                    <a:gd name="T6" fmla="*/ 2147483647 w 2"/>
                    <a:gd name="T7" fmla="*/ 0 h 2"/>
                    <a:gd name="T8" fmla="*/ 0 w 2"/>
                    <a:gd name="T9" fmla="*/ 2147483647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Freeform 451">
                  <a:extLst>
                    <a:ext uri="{FF2B5EF4-FFF2-40B4-BE49-F238E27FC236}">
                      <a16:creationId xmlns:a16="http://schemas.microsoft.com/office/drawing/2014/main" id="{17E1D893-8938-451D-B093-06C1F6D07C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49988" y="2565405"/>
                  <a:ext cx="31750" cy="34925"/>
                </a:xfrm>
                <a:custGeom>
                  <a:avLst/>
                  <a:gdLst>
                    <a:gd name="T0" fmla="*/ 0 w 10"/>
                    <a:gd name="T1" fmla="*/ 2147483647 h 11"/>
                    <a:gd name="T2" fmla="*/ 2147483647 w 10"/>
                    <a:gd name="T3" fmla="*/ 2147483647 h 11"/>
                    <a:gd name="T4" fmla="*/ 2147483647 w 10"/>
                    <a:gd name="T5" fmla="*/ 2147483647 h 11"/>
                    <a:gd name="T6" fmla="*/ 2147483647 w 10"/>
                    <a:gd name="T7" fmla="*/ 2147483647 h 11"/>
                    <a:gd name="T8" fmla="*/ 2147483647 w 10"/>
                    <a:gd name="T9" fmla="*/ 2147483647 h 11"/>
                    <a:gd name="T10" fmla="*/ 2147483647 w 10"/>
                    <a:gd name="T11" fmla="*/ 2147483647 h 11"/>
                    <a:gd name="T12" fmla="*/ 2147483647 w 10"/>
                    <a:gd name="T13" fmla="*/ 2147483647 h 11"/>
                    <a:gd name="T14" fmla="*/ 2147483647 w 10"/>
                    <a:gd name="T15" fmla="*/ 2147483647 h 11"/>
                    <a:gd name="T16" fmla="*/ 2147483647 w 10"/>
                    <a:gd name="T17" fmla="*/ 0 h 11"/>
                    <a:gd name="T18" fmla="*/ 0 w 10"/>
                    <a:gd name="T19" fmla="*/ 2147483647 h 11"/>
                    <a:gd name="T20" fmla="*/ 0 w 10"/>
                    <a:gd name="T21" fmla="*/ 2147483647 h 11"/>
                    <a:gd name="T22" fmla="*/ 0 w 10"/>
                    <a:gd name="T23" fmla="*/ 2147483647 h 11"/>
                    <a:gd name="T24" fmla="*/ 0 w 10"/>
                    <a:gd name="T25" fmla="*/ 2147483647 h 11"/>
                    <a:gd name="T26" fmla="*/ 2147483647 w 10"/>
                    <a:gd name="T27" fmla="*/ 2147483647 h 11"/>
                    <a:gd name="T28" fmla="*/ 2147483647 w 10"/>
                    <a:gd name="T29" fmla="*/ 2147483647 h 11"/>
                    <a:gd name="T30" fmla="*/ 2147483647 w 10"/>
                    <a:gd name="T31" fmla="*/ 2147483647 h 11"/>
                    <a:gd name="T32" fmla="*/ 2147483647 w 10"/>
                    <a:gd name="T33" fmla="*/ 2147483647 h 11"/>
                    <a:gd name="T34" fmla="*/ 2147483647 w 10"/>
                    <a:gd name="T35" fmla="*/ 2147483647 h 11"/>
                    <a:gd name="T36" fmla="*/ 2147483647 w 10"/>
                    <a:gd name="T37" fmla="*/ 2147483647 h 11"/>
                    <a:gd name="T38" fmla="*/ 2147483647 w 10"/>
                    <a:gd name="T39" fmla="*/ 2147483647 h 11"/>
                    <a:gd name="T40" fmla="*/ 2147483647 w 10"/>
                    <a:gd name="T41" fmla="*/ 2147483647 h 11"/>
                    <a:gd name="T42" fmla="*/ 2147483647 w 10"/>
                    <a:gd name="T43" fmla="*/ 2147483647 h 11"/>
                    <a:gd name="T44" fmla="*/ 2147483647 w 10"/>
                    <a:gd name="T45" fmla="*/ 2147483647 h 11"/>
                    <a:gd name="T46" fmla="*/ 2147483647 w 10"/>
                    <a:gd name="T47" fmla="*/ 2147483647 h 11"/>
                    <a:gd name="T48" fmla="*/ 2147483647 w 10"/>
                    <a:gd name="T49" fmla="*/ 2147483647 h 1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0" h="11">
                      <a:moveTo>
                        <a:pt x="0" y="6"/>
                      </a:move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1" y="9"/>
                        <a:pt x="3" y="11"/>
                        <a:pt x="5" y="11"/>
                      </a:cubicBezTo>
                      <a:cubicBezTo>
                        <a:pt x="7" y="11"/>
                        <a:pt x="8" y="9"/>
                        <a:pt x="9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3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  <a:moveTo>
                        <a:pt x="1" y="5"/>
                      </a:move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7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9" y="5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9"/>
                        <a:pt x="6" y="11"/>
                        <a:pt x="5" y="11"/>
                      </a:cubicBezTo>
                      <a:cubicBezTo>
                        <a:pt x="3" y="11"/>
                        <a:pt x="2" y="9"/>
                        <a:pt x="1" y="7"/>
                      </a:cubicBezTo>
                      <a:cubicBezTo>
                        <a:pt x="1" y="7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Freeform 452">
                  <a:extLst>
                    <a:ext uri="{FF2B5EF4-FFF2-40B4-BE49-F238E27FC236}">
                      <a16:creationId xmlns:a16="http://schemas.microsoft.com/office/drawing/2014/main" id="{E5885518-5158-447F-B0B1-75F5465D10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92838" y="2533655"/>
                  <a:ext cx="239713" cy="177800"/>
                </a:xfrm>
                <a:custGeom>
                  <a:avLst/>
                  <a:gdLst>
                    <a:gd name="T0" fmla="*/ 2147483647 w 75"/>
                    <a:gd name="T1" fmla="*/ 2147483647 h 56"/>
                    <a:gd name="T2" fmla="*/ 2147483647 w 75"/>
                    <a:gd name="T3" fmla="*/ 2147483647 h 56"/>
                    <a:gd name="T4" fmla="*/ 0 w 75"/>
                    <a:gd name="T5" fmla="*/ 2147483647 h 56"/>
                    <a:gd name="T6" fmla="*/ 0 w 75"/>
                    <a:gd name="T7" fmla="*/ 2147483647 h 56"/>
                    <a:gd name="T8" fmla="*/ 2147483647 w 75"/>
                    <a:gd name="T9" fmla="*/ 0 h 56"/>
                    <a:gd name="T10" fmla="*/ 2147483647 w 75"/>
                    <a:gd name="T11" fmla="*/ 0 h 56"/>
                    <a:gd name="T12" fmla="*/ 2147483647 w 75"/>
                    <a:gd name="T13" fmla="*/ 2147483647 h 56"/>
                    <a:gd name="T14" fmla="*/ 2147483647 w 75"/>
                    <a:gd name="T15" fmla="*/ 2147483647 h 56"/>
                    <a:gd name="T16" fmla="*/ 2147483647 w 75"/>
                    <a:gd name="T17" fmla="*/ 2147483647 h 56"/>
                    <a:gd name="T18" fmla="*/ 2147483647 w 75"/>
                    <a:gd name="T19" fmla="*/ 2147483647 h 56"/>
                    <a:gd name="T20" fmla="*/ 2147483647 w 75"/>
                    <a:gd name="T21" fmla="*/ 2147483647 h 56"/>
                    <a:gd name="T22" fmla="*/ 2147483647 w 75"/>
                    <a:gd name="T23" fmla="*/ 2147483647 h 56"/>
                    <a:gd name="T24" fmla="*/ 2147483647 w 75"/>
                    <a:gd name="T25" fmla="*/ 2147483647 h 56"/>
                    <a:gd name="T26" fmla="*/ 2147483647 w 75"/>
                    <a:gd name="T27" fmla="*/ 2147483647 h 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75" h="56">
                      <a:moveTo>
                        <a:pt x="72" y="56"/>
                      </a:moveTo>
                      <a:cubicBezTo>
                        <a:pt x="4" y="56"/>
                        <a:pt x="4" y="56"/>
                        <a:pt x="4" y="56"/>
                      </a:cubicBezTo>
                      <a:cubicBezTo>
                        <a:pt x="2" y="56"/>
                        <a:pt x="0" y="55"/>
                        <a:pt x="0" y="5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3" y="0"/>
                        <a:pt x="75" y="2"/>
                        <a:pt x="75" y="3"/>
                      </a:cubicBezTo>
                      <a:cubicBezTo>
                        <a:pt x="75" y="53"/>
                        <a:pt x="75" y="53"/>
                        <a:pt x="75" y="53"/>
                      </a:cubicBezTo>
                      <a:cubicBezTo>
                        <a:pt x="75" y="55"/>
                        <a:pt x="73" y="56"/>
                        <a:pt x="72" y="56"/>
                      </a:cubicBezTo>
                      <a:close/>
                      <a:moveTo>
                        <a:pt x="4" y="53"/>
                      </a:moveTo>
                      <a:cubicBezTo>
                        <a:pt x="71" y="53"/>
                        <a:pt x="71" y="53"/>
                        <a:pt x="71" y="53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4" y="5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Rectangle 453">
                  <a:extLst>
                    <a:ext uri="{FF2B5EF4-FFF2-40B4-BE49-F238E27FC236}">
                      <a16:creationId xmlns:a16="http://schemas.microsoft.com/office/drawing/2014/main" id="{717C24A9-8F4C-45DD-B396-AC0A0EA5A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9838" y="2581280"/>
                  <a:ext cx="80963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Rectangle 454">
                  <a:extLst>
                    <a:ext uri="{FF2B5EF4-FFF2-40B4-BE49-F238E27FC236}">
                      <a16:creationId xmlns:a16="http://schemas.microsoft.com/office/drawing/2014/main" id="{950993E3-1B8C-41D0-9E24-E75872E6C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9838" y="2603505"/>
                  <a:ext cx="80963" cy="95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Rectangle 455">
                  <a:extLst>
                    <a:ext uri="{FF2B5EF4-FFF2-40B4-BE49-F238E27FC236}">
                      <a16:creationId xmlns:a16="http://schemas.microsoft.com/office/drawing/2014/main" id="{4C4ABA8F-057F-4F91-9A9F-A4B309874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9838" y="2628905"/>
                  <a:ext cx="80963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reeform 456">
                  <a:extLst>
                    <a:ext uri="{FF2B5EF4-FFF2-40B4-BE49-F238E27FC236}">
                      <a16:creationId xmlns:a16="http://schemas.microsoft.com/office/drawing/2014/main" id="{D06BC9A7-8B11-4BFF-8790-69B79CB328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46813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4" y="16"/>
                      </a:lnTo>
                      <a:lnTo>
                        <a:pt x="14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Freeform 457">
                  <a:extLst>
                    <a:ext uri="{FF2B5EF4-FFF2-40B4-BE49-F238E27FC236}">
                      <a16:creationId xmlns:a16="http://schemas.microsoft.com/office/drawing/2014/main" id="{AE691CBC-54BA-4A19-B2C6-47FEB10D57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81738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6" y="16"/>
                      </a:lnTo>
                      <a:lnTo>
                        <a:pt x="16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Freeform 458">
                  <a:extLst>
                    <a:ext uri="{FF2B5EF4-FFF2-40B4-BE49-F238E27FC236}">
                      <a16:creationId xmlns:a16="http://schemas.microsoft.com/office/drawing/2014/main" id="{9E09A887-6D4B-4CF1-B1B7-3529DF9FFF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19838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4" y="16"/>
                      </a:lnTo>
                      <a:lnTo>
                        <a:pt x="14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Freeform 459">
                  <a:extLst>
                    <a:ext uri="{FF2B5EF4-FFF2-40B4-BE49-F238E27FC236}">
                      <a16:creationId xmlns:a16="http://schemas.microsoft.com/office/drawing/2014/main" id="{3FA1958C-9D34-4AA9-AA5A-490FFA1E4F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54763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4" y="16"/>
                      </a:lnTo>
                      <a:lnTo>
                        <a:pt x="14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Freeform 463">
                  <a:extLst>
                    <a:ext uri="{FF2B5EF4-FFF2-40B4-BE49-F238E27FC236}">
                      <a16:creationId xmlns:a16="http://schemas.microsoft.com/office/drawing/2014/main" id="{572BDB5B-BBA4-4344-94F7-C21F2C5776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62725" y="1938341"/>
                  <a:ext cx="390525" cy="387351"/>
                </a:xfrm>
                <a:custGeom>
                  <a:avLst/>
                  <a:gdLst>
                    <a:gd name="T0" fmla="*/ 2147483647 w 246"/>
                    <a:gd name="T1" fmla="*/ 2147483647 h 244"/>
                    <a:gd name="T2" fmla="*/ 0 w 246"/>
                    <a:gd name="T3" fmla="*/ 2147483647 h 244"/>
                    <a:gd name="T4" fmla="*/ 0 w 246"/>
                    <a:gd name="T5" fmla="*/ 0 h 244"/>
                    <a:gd name="T6" fmla="*/ 2147483647 w 246"/>
                    <a:gd name="T7" fmla="*/ 0 h 244"/>
                    <a:gd name="T8" fmla="*/ 2147483647 w 246"/>
                    <a:gd name="T9" fmla="*/ 2147483647 h 244"/>
                    <a:gd name="T10" fmla="*/ 2147483647 w 246"/>
                    <a:gd name="T11" fmla="*/ 2147483647 h 244"/>
                    <a:gd name="T12" fmla="*/ 2147483647 w 246"/>
                    <a:gd name="T13" fmla="*/ 0 h 244"/>
                    <a:gd name="T14" fmla="*/ 2147483647 w 246"/>
                    <a:gd name="T15" fmla="*/ 0 h 244"/>
                    <a:gd name="T16" fmla="*/ 2147483647 w 246"/>
                    <a:gd name="T17" fmla="*/ 2147483647 h 244"/>
                    <a:gd name="T18" fmla="*/ 2147483647 w 246"/>
                    <a:gd name="T19" fmla="*/ 2147483647 h 244"/>
                    <a:gd name="T20" fmla="*/ 2147483647 w 246"/>
                    <a:gd name="T21" fmla="*/ 2147483647 h 244"/>
                    <a:gd name="T22" fmla="*/ 2147483647 w 246"/>
                    <a:gd name="T23" fmla="*/ 2147483647 h 244"/>
                    <a:gd name="T24" fmla="*/ 2147483647 w 246"/>
                    <a:gd name="T25" fmla="*/ 2147483647 h 244"/>
                    <a:gd name="T26" fmla="*/ 2147483647 w 246"/>
                    <a:gd name="T27" fmla="*/ 2147483647 h 244"/>
                    <a:gd name="T28" fmla="*/ 2147483647 w 246"/>
                    <a:gd name="T29" fmla="*/ 2147483647 h 244"/>
                    <a:gd name="T30" fmla="*/ 2147483647 w 246"/>
                    <a:gd name="T31" fmla="*/ 2147483647 h 244"/>
                    <a:gd name="T32" fmla="*/ 2147483647 w 246"/>
                    <a:gd name="T33" fmla="*/ 2147483647 h 244"/>
                    <a:gd name="T34" fmla="*/ 2147483647 w 246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6" h="244">
                      <a:moveTo>
                        <a:pt x="246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9" y="0"/>
                      </a:lnTo>
                      <a:lnTo>
                        <a:pt x="99" y="55"/>
                      </a:lnTo>
                      <a:lnTo>
                        <a:pt x="149" y="55"/>
                      </a:lnTo>
                      <a:lnTo>
                        <a:pt x="149" y="0"/>
                      </a:lnTo>
                      <a:lnTo>
                        <a:pt x="246" y="0"/>
                      </a:lnTo>
                      <a:lnTo>
                        <a:pt x="246" y="244"/>
                      </a:lnTo>
                      <a:close/>
                      <a:moveTo>
                        <a:pt x="16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3" y="69"/>
                      </a:lnTo>
                      <a:lnTo>
                        <a:pt x="83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Freeform 464">
                  <a:extLst>
                    <a:ext uri="{FF2B5EF4-FFF2-40B4-BE49-F238E27FC236}">
                      <a16:creationId xmlns:a16="http://schemas.microsoft.com/office/drawing/2014/main" id="{AB916DA3-B403-416A-8C5C-1FD339659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56388" y="2120904"/>
                  <a:ext cx="139700" cy="153988"/>
                </a:xfrm>
                <a:custGeom>
                  <a:avLst/>
                  <a:gdLst>
                    <a:gd name="T0" fmla="*/ 2147483647 w 44"/>
                    <a:gd name="T1" fmla="*/ 0 h 48"/>
                    <a:gd name="T2" fmla="*/ 2147483647 w 44"/>
                    <a:gd name="T3" fmla="*/ 0 h 48"/>
                    <a:gd name="T4" fmla="*/ 2147483647 w 44"/>
                    <a:gd name="T5" fmla="*/ 0 h 48"/>
                    <a:gd name="T6" fmla="*/ 0 w 44"/>
                    <a:gd name="T7" fmla="*/ 2147483647 h 48"/>
                    <a:gd name="T8" fmla="*/ 0 w 44"/>
                    <a:gd name="T9" fmla="*/ 2147483647 h 48"/>
                    <a:gd name="T10" fmla="*/ 2147483647 w 44"/>
                    <a:gd name="T11" fmla="*/ 2147483647 h 48"/>
                    <a:gd name="T12" fmla="*/ 2147483647 w 44"/>
                    <a:gd name="T13" fmla="*/ 2147483647 h 48"/>
                    <a:gd name="T14" fmla="*/ 2147483647 w 44"/>
                    <a:gd name="T15" fmla="*/ 2147483647 h 48"/>
                    <a:gd name="T16" fmla="*/ 2147483647 w 44"/>
                    <a:gd name="T17" fmla="*/ 2147483647 h 48"/>
                    <a:gd name="T18" fmla="*/ 2147483647 w 44"/>
                    <a:gd name="T19" fmla="*/ 2147483647 h 48"/>
                    <a:gd name="T20" fmla="*/ 2147483647 w 44"/>
                    <a:gd name="T21" fmla="*/ 0 h 48"/>
                    <a:gd name="T22" fmla="*/ 2147483647 w 44"/>
                    <a:gd name="T23" fmla="*/ 2147483647 h 48"/>
                    <a:gd name="T24" fmla="*/ 2147483647 w 44"/>
                    <a:gd name="T25" fmla="*/ 2147483647 h 48"/>
                    <a:gd name="T26" fmla="*/ 2147483647 w 44"/>
                    <a:gd name="T27" fmla="*/ 2147483647 h 48"/>
                    <a:gd name="T28" fmla="*/ 2147483647 w 44"/>
                    <a:gd name="T29" fmla="*/ 2147483647 h 48"/>
                    <a:gd name="T30" fmla="*/ 2147483647 w 44"/>
                    <a:gd name="T31" fmla="*/ 2147483647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4" h="48">
                      <a:moveTo>
                        <a:pt x="42" y="0"/>
                      </a:move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7"/>
                        <a:pt x="1" y="48"/>
                        <a:pt x="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3" y="48"/>
                        <a:pt x="44" y="47"/>
                        <a:pt x="44" y="46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2"/>
                        <a:pt x="44" y="1"/>
                        <a:pt x="44" y="1"/>
                      </a:cubicBezTo>
                      <a:cubicBezTo>
                        <a:pt x="43" y="0"/>
                        <a:pt x="43" y="0"/>
                        <a:pt x="42" y="0"/>
                      </a:cubicBezTo>
                      <a:close/>
                      <a:moveTo>
                        <a:pt x="42" y="46"/>
                      </a:move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lnTo>
                        <a:pt x="42" y="4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Freeform 465">
                  <a:extLst>
                    <a:ext uri="{FF2B5EF4-FFF2-40B4-BE49-F238E27FC236}">
                      <a16:creationId xmlns:a16="http://schemas.microsoft.com/office/drawing/2014/main" id="{A8F3874F-77E8-4972-B233-C55002FA77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4963" y="2076454"/>
                  <a:ext cx="142875" cy="152400"/>
                </a:xfrm>
                <a:custGeom>
                  <a:avLst/>
                  <a:gdLst>
                    <a:gd name="T0" fmla="*/ 2147483647 w 45"/>
                    <a:gd name="T1" fmla="*/ 0 h 48"/>
                    <a:gd name="T2" fmla="*/ 2147483647 w 45"/>
                    <a:gd name="T3" fmla="*/ 0 h 48"/>
                    <a:gd name="T4" fmla="*/ 0 w 45"/>
                    <a:gd name="T5" fmla="*/ 2147483647 h 48"/>
                    <a:gd name="T6" fmla="*/ 0 w 45"/>
                    <a:gd name="T7" fmla="*/ 2147483647 h 48"/>
                    <a:gd name="T8" fmla="*/ 2147483647 w 45"/>
                    <a:gd name="T9" fmla="*/ 2147483647 h 48"/>
                    <a:gd name="T10" fmla="*/ 2147483647 w 45"/>
                    <a:gd name="T11" fmla="*/ 2147483647 h 48"/>
                    <a:gd name="T12" fmla="*/ 2147483647 w 45"/>
                    <a:gd name="T13" fmla="*/ 2147483647 h 48"/>
                    <a:gd name="T14" fmla="*/ 2147483647 w 45"/>
                    <a:gd name="T15" fmla="*/ 2147483647 h 48"/>
                    <a:gd name="T16" fmla="*/ 2147483647 w 45"/>
                    <a:gd name="T17" fmla="*/ 2147483647 h 48"/>
                    <a:gd name="T18" fmla="*/ 2147483647 w 45"/>
                    <a:gd name="T19" fmla="*/ 2147483647 h 48"/>
                    <a:gd name="T20" fmla="*/ 2147483647 w 45"/>
                    <a:gd name="T21" fmla="*/ 2147483647 h 48"/>
                    <a:gd name="T22" fmla="*/ 2147483647 w 45"/>
                    <a:gd name="T23" fmla="*/ 2147483647 h 48"/>
                    <a:gd name="T24" fmla="*/ 2147483647 w 45"/>
                    <a:gd name="T25" fmla="*/ 2147483647 h 48"/>
                    <a:gd name="T26" fmla="*/ 2147483647 w 45"/>
                    <a:gd name="T27" fmla="*/ 0 h 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5" h="48">
                      <a:moveTo>
                        <a:pt x="4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2" y="46"/>
                        <a:pt x="42" y="46"/>
                        <a:pt x="42" y="46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3" y="48"/>
                        <a:pt x="45" y="47"/>
                        <a:pt x="45" y="46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1"/>
                        <a:pt x="43" y="0"/>
                        <a:pt x="4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Rectangle 466">
                  <a:extLst>
                    <a:ext uri="{FF2B5EF4-FFF2-40B4-BE49-F238E27FC236}">
                      <a16:creationId xmlns:a16="http://schemas.microsoft.com/office/drawing/2014/main" id="{3617FC91-A268-45B9-94F5-DDCE22A88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159004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Rectangle 467">
                  <a:extLst>
                    <a:ext uri="{FF2B5EF4-FFF2-40B4-BE49-F238E27FC236}">
                      <a16:creationId xmlns:a16="http://schemas.microsoft.com/office/drawing/2014/main" id="{2C8D6F19-1810-4845-89E8-05388F9F2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181229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Rectangle 468">
                  <a:extLst>
                    <a:ext uri="{FF2B5EF4-FFF2-40B4-BE49-F238E27FC236}">
                      <a16:creationId xmlns:a16="http://schemas.microsoft.com/office/drawing/2014/main" id="{6B782226-0640-412A-A832-2B5A74DE9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200279"/>
                  <a:ext cx="104775" cy="95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Rectangle 469">
                  <a:extLst>
                    <a:ext uri="{FF2B5EF4-FFF2-40B4-BE49-F238E27FC236}">
                      <a16:creationId xmlns:a16="http://schemas.microsoft.com/office/drawing/2014/main" id="{C6FA71F1-2233-4387-BAF7-179D96DAC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222504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Rectangle 470">
                  <a:extLst>
                    <a:ext uri="{FF2B5EF4-FFF2-40B4-BE49-F238E27FC236}">
                      <a16:creationId xmlns:a16="http://schemas.microsoft.com/office/drawing/2014/main" id="{D71758E1-5837-4D43-A66B-FAFCA04326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246317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Freeform 471">
                  <a:extLst>
                    <a:ext uri="{FF2B5EF4-FFF2-40B4-BE49-F238E27FC236}">
                      <a16:creationId xmlns:a16="http://schemas.microsoft.com/office/drawing/2014/main" id="{7E42D5AC-6F7C-4EE0-BDE0-569EA9B025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5525" y="1938341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4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4" y="14"/>
                      </a:lnTo>
                      <a:lnTo>
                        <a:pt x="14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Freeform 472">
                  <a:extLst>
                    <a:ext uri="{FF2B5EF4-FFF2-40B4-BE49-F238E27FC236}">
                      <a16:creationId xmlns:a16="http://schemas.microsoft.com/office/drawing/2014/main" id="{45A2D89D-EA96-42F7-A394-2D5B76314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5538" y="2209804"/>
                  <a:ext cx="182563" cy="80963"/>
                </a:xfrm>
                <a:custGeom>
                  <a:avLst/>
                  <a:gdLst>
                    <a:gd name="T0" fmla="*/ 2147483647 w 57"/>
                    <a:gd name="T1" fmla="*/ 2147483647 h 25"/>
                    <a:gd name="T2" fmla="*/ 0 w 57"/>
                    <a:gd name="T3" fmla="*/ 0 h 25"/>
                    <a:gd name="T4" fmla="*/ 0 w 57"/>
                    <a:gd name="T5" fmla="*/ 2147483647 h 25"/>
                    <a:gd name="T6" fmla="*/ 2147483647 w 57"/>
                    <a:gd name="T7" fmla="*/ 2147483647 h 25"/>
                    <a:gd name="T8" fmla="*/ 2147483647 w 57"/>
                    <a:gd name="T9" fmla="*/ 2147483647 h 25"/>
                    <a:gd name="T10" fmla="*/ 2147483647 w 57"/>
                    <a:gd name="T11" fmla="*/ 0 h 25"/>
                    <a:gd name="T12" fmla="*/ 2147483647 w 57"/>
                    <a:gd name="T13" fmla="*/ 2147483647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7" h="25">
                      <a:moveTo>
                        <a:pt x="29" y="11"/>
                      </a:moveTo>
                      <a:cubicBezTo>
                        <a:pt x="13" y="11"/>
                        <a:pt x="0" y="6"/>
                        <a:pt x="0" y="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20"/>
                        <a:pt x="13" y="25"/>
                        <a:pt x="29" y="25"/>
                      </a:cubicBezTo>
                      <a:cubicBezTo>
                        <a:pt x="44" y="25"/>
                        <a:pt x="57" y="20"/>
                        <a:pt x="57" y="14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6"/>
                        <a:pt x="44" y="11"/>
                        <a:pt x="29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473">
                  <a:extLst>
                    <a:ext uri="{FF2B5EF4-FFF2-40B4-BE49-F238E27FC236}">
                      <a16:creationId xmlns:a16="http://schemas.microsoft.com/office/drawing/2014/main" id="{97785C99-00AE-43D5-8F3A-D07494E5D3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5538" y="2155829"/>
                  <a:ext cx="182563" cy="79375"/>
                </a:xfrm>
                <a:custGeom>
                  <a:avLst/>
                  <a:gdLst>
                    <a:gd name="T0" fmla="*/ 2147483647 w 57"/>
                    <a:gd name="T1" fmla="*/ 2147483647 h 25"/>
                    <a:gd name="T2" fmla="*/ 0 w 57"/>
                    <a:gd name="T3" fmla="*/ 0 h 25"/>
                    <a:gd name="T4" fmla="*/ 0 w 57"/>
                    <a:gd name="T5" fmla="*/ 2147483647 h 25"/>
                    <a:gd name="T6" fmla="*/ 2147483647 w 57"/>
                    <a:gd name="T7" fmla="*/ 2147483647 h 25"/>
                    <a:gd name="T8" fmla="*/ 2147483647 w 57"/>
                    <a:gd name="T9" fmla="*/ 2147483647 h 25"/>
                    <a:gd name="T10" fmla="*/ 2147483647 w 57"/>
                    <a:gd name="T11" fmla="*/ 0 h 25"/>
                    <a:gd name="T12" fmla="*/ 2147483647 w 57"/>
                    <a:gd name="T13" fmla="*/ 2147483647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7" h="25">
                      <a:moveTo>
                        <a:pt x="29" y="11"/>
                      </a:moveTo>
                      <a:cubicBezTo>
                        <a:pt x="13" y="11"/>
                        <a:pt x="0" y="6"/>
                        <a:pt x="0" y="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20"/>
                        <a:pt x="13" y="25"/>
                        <a:pt x="29" y="25"/>
                      </a:cubicBezTo>
                      <a:cubicBezTo>
                        <a:pt x="44" y="25"/>
                        <a:pt x="57" y="20"/>
                        <a:pt x="57" y="14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6"/>
                        <a:pt x="44" y="11"/>
                        <a:pt x="29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Freeform 474">
                  <a:extLst>
                    <a:ext uri="{FF2B5EF4-FFF2-40B4-BE49-F238E27FC236}">
                      <a16:creationId xmlns:a16="http://schemas.microsoft.com/office/drawing/2014/main" id="{5060E28D-39ED-4896-9A4E-EAB0C0E159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05538" y="2063754"/>
                  <a:ext cx="182563" cy="117475"/>
                </a:xfrm>
                <a:custGeom>
                  <a:avLst/>
                  <a:gdLst>
                    <a:gd name="T0" fmla="*/ 2147483647 w 57"/>
                    <a:gd name="T1" fmla="*/ 0 h 37"/>
                    <a:gd name="T2" fmla="*/ 0 w 57"/>
                    <a:gd name="T3" fmla="*/ 2147483647 h 37"/>
                    <a:gd name="T4" fmla="*/ 0 w 57"/>
                    <a:gd name="T5" fmla="*/ 2147483647 h 37"/>
                    <a:gd name="T6" fmla="*/ 0 w 57"/>
                    <a:gd name="T7" fmla="*/ 2147483647 h 37"/>
                    <a:gd name="T8" fmla="*/ 2147483647 w 57"/>
                    <a:gd name="T9" fmla="*/ 2147483647 h 37"/>
                    <a:gd name="T10" fmla="*/ 2147483647 w 57"/>
                    <a:gd name="T11" fmla="*/ 2147483647 h 37"/>
                    <a:gd name="T12" fmla="*/ 2147483647 w 57"/>
                    <a:gd name="T13" fmla="*/ 2147483647 h 37"/>
                    <a:gd name="T14" fmla="*/ 2147483647 w 57"/>
                    <a:gd name="T15" fmla="*/ 0 h 37"/>
                    <a:gd name="T16" fmla="*/ 2147483647 w 57"/>
                    <a:gd name="T17" fmla="*/ 2147483647 h 37"/>
                    <a:gd name="T18" fmla="*/ 2147483647 w 57"/>
                    <a:gd name="T19" fmla="*/ 2147483647 h 37"/>
                    <a:gd name="T20" fmla="*/ 2147483647 w 57"/>
                    <a:gd name="T21" fmla="*/ 2147483647 h 37"/>
                    <a:gd name="T22" fmla="*/ 2147483647 w 57"/>
                    <a:gd name="T23" fmla="*/ 2147483647 h 37"/>
                    <a:gd name="T24" fmla="*/ 2147483647 w 57"/>
                    <a:gd name="T25" fmla="*/ 2147483647 h 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7" h="37">
                      <a:moveTo>
                        <a:pt x="29" y="0"/>
                      </a:moveTo>
                      <a:cubicBezTo>
                        <a:pt x="13" y="0"/>
                        <a:pt x="0" y="5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2"/>
                        <a:pt x="13" y="37"/>
                        <a:pt x="29" y="37"/>
                      </a:cubicBezTo>
                      <a:cubicBezTo>
                        <a:pt x="44" y="37"/>
                        <a:pt x="57" y="32"/>
                        <a:pt x="57" y="26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57" y="5"/>
                        <a:pt x="44" y="0"/>
                        <a:pt x="29" y="0"/>
                      </a:cubicBezTo>
                      <a:close/>
                      <a:moveTo>
                        <a:pt x="29" y="23"/>
                      </a:moveTo>
                      <a:cubicBezTo>
                        <a:pt x="13" y="23"/>
                        <a:pt x="1" y="18"/>
                        <a:pt x="1" y="12"/>
                      </a:cubicBezTo>
                      <a:cubicBezTo>
                        <a:pt x="1" y="6"/>
                        <a:pt x="13" y="1"/>
                        <a:pt x="29" y="1"/>
                      </a:cubicBezTo>
                      <a:cubicBezTo>
                        <a:pt x="44" y="1"/>
                        <a:pt x="57" y="6"/>
                        <a:pt x="57" y="12"/>
                      </a:cubicBezTo>
                      <a:cubicBezTo>
                        <a:pt x="57" y="18"/>
                        <a:pt x="44" y="23"/>
                        <a:pt x="29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Freeform 475">
                  <a:extLst>
                    <a:ext uri="{FF2B5EF4-FFF2-40B4-BE49-F238E27FC236}">
                      <a16:creationId xmlns:a16="http://schemas.microsoft.com/office/drawing/2014/main" id="{68A2AF00-B997-45D3-ADF5-808460B9E1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15063" y="2066929"/>
                  <a:ext cx="165100" cy="66675"/>
                </a:xfrm>
                <a:custGeom>
                  <a:avLst/>
                  <a:gdLst>
                    <a:gd name="T0" fmla="*/ 2147483647 w 52"/>
                    <a:gd name="T1" fmla="*/ 0 h 21"/>
                    <a:gd name="T2" fmla="*/ 0 w 52"/>
                    <a:gd name="T3" fmla="*/ 2147483647 h 21"/>
                    <a:gd name="T4" fmla="*/ 2147483647 w 52"/>
                    <a:gd name="T5" fmla="*/ 2147483647 h 21"/>
                    <a:gd name="T6" fmla="*/ 2147483647 w 52"/>
                    <a:gd name="T7" fmla="*/ 2147483647 h 21"/>
                    <a:gd name="T8" fmla="*/ 2147483647 w 52"/>
                    <a:gd name="T9" fmla="*/ 0 h 21"/>
                    <a:gd name="T10" fmla="*/ 2147483647 w 52"/>
                    <a:gd name="T11" fmla="*/ 2147483647 h 21"/>
                    <a:gd name="T12" fmla="*/ 2147483647 w 52"/>
                    <a:gd name="T13" fmla="*/ 2147483647 h 21"/>
                    <a:gd name="T14" fmla="*/ 2147483647 w 52"/>
                    <a:gd name="T15" fmla="*/ 2147483647 h 21"/>
                    <a:gd name="T16" fmla="*/ 2147483647 w 52"/>
                    <a:gd name="T17" fmla="*/ 2147483647 h 21"/>
                    <a:gd name="T18" fmla="*/ 2147483647 w 52"/>
                    <a:gd name="T19" fmla="*/ 2147483647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2" h="21">
                      <a:moveTo>
                        <a:pt x="26" y="0"/>
                      </a:moveTo>
                      <a:cubicBezTo>
                        <a:pt x="11" y="0"/>
                        <a:pt x="0" y="5"/>
                        <a:pt x="0" y="10"/>
                      </a:cubicBezTo>
                      <a:cubicBezTo>
                        <a:pt x="0" y="16"/>
                        <a:pt x="11" y="21"/>
                        <a:pt x="26" y="21"/>
                      </a:cubicBezTo>
                      <a:cubicBezTo>
                        <a:pt x="40" y="21"/>
                        <a:pt x="52" y="16"/>
                        <a:pt x="52" y="10"/>
                      </a:cubicBezTo>
                      <a:cubicBezTo>
                        <a:pt x="52" y="5"/>
                        <a:pt x="40" y="0"/>
                        <a:pt x="26" y="0"/>
                      </a:cubicBezTo>
                      <a:close/>
                      <a:moveTo>
                        <a:pt x="26" y="19"/>
                      </a:moveTo>
                      <a:cubicBezTo>
                        <a:pt x="13" y="19"/>
                        <a:pt x="3" y="15"/>
                        <a:pt x="3" y="10"/>
                      </a:cubicBezTo>
                      <a:cubicBezTo>
                        <a:pt x="3" y="5"/>
                        <a:pt x="13" y="1"/>
                        <a:pt x="26" y="1"/>
                      </a:cubicBezTo>
                      <a:cubicBezTo>
                        <a:pt x="38" y="1"/>
                        <a:pt x="48" y="5"/>
                        <a:pt x="48" y="10"/>
                      </a:cubicBezTo>
                      <a:cubicBezTo>
                        <a:pt x="48" y="15"/>
                        <a:pt x="38" y="19"/>
                        <a:pt x="26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476">
                  <a:extLst>
                    <a:ext uri="{FF2B5EF4-FFF2-40B4-BE49-F238E27FC236}">
                      <a16:creationId xmlns:a16="http://schemas.microsoft.com/office/drawing/2014/main" id="{142C19BC-E4C8-423F-814C-48D901AA36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7263" y="2389192"/>
                  <a:ext cx="385763" cy="387351"/>
                </a:xfrm>
                <a:custGeom>
                  <a:avLst/>
                  <a:gdLst>
                    <a:gd name="T0" fmla="*/ 2147483647 w 243"/>
                    <a:gd name="T1" fmla="*/ 2147483647 h 244"/>
                    <a:gd name="T2" fmla="*/ 0 w 243"/>
                    <a:gd name="T3" fmla="*/ 2147483647 h 244"/>
                    <a:gd name="T4" fmla="*/ 0 w 243"/>
                    <a:gd name="T5" fmla="*/ 0 h 244"/>
                    <a:gd name="T6" fmla="*/ 2147483647 w 243"/>
                    <a:gd name="T7" fmla="*/ 0 h 244"/>
                    <a:gd name="T8" fmla="*/ 2147483647 w 243"/>
                    <a:gd name="T9" fmla="*/ 2147483647 h 244"/>
                    <a:gd name="T10" fmla="*/ 2147483647 w 243"/>
                    <a:gd name="T11" fmla="*/ 2147483647 h 244"/>
                    <a:gd name="T12" fmla="*/ 2147483647 w 243"/>
                    <a:gd name="T13" fmla="*/ 0 h 244"/>
                    <a:gd name="T14" fmla="*/ 2147483647 w 243"/>
                    <a:gd name="T15" fmla="*/ 0 h 244"/>
                    <a:gd name="T16" fmla="*/ 2147483647 w 243"/>
                    <a:gd name="T17" fmla="*/ 2147483647 h 244"/>
                    <a:gd name="T18" fmla="*/ 2147483647 w 243"/>
                    <a:gd name="T19" fmla="*/ 2147483647 h 244"/>
                    <a:gd name="T20" fmla="*/ 2147483647 w 243"/>
                    <a:gd name="T21" fmla="*/ 2147483647 h 244"/>
                    <a:gd name="T22" fmla="*/ 2147483647 w 243"/>
                    <a:gd name="T23" fmla="*/ 2147483647 h 244"/>
                    <a:gd name="T24" fmla="*/ 2147483647 w 243"/>
                    <a:gd name="T25" fmla="*/ 2147483647 h 244"/>
                    <a:gd name="T26" fmla="*/ 2147483647 w 243"/>
                    <a:gd name="T27" fmla="*/ 2147483647 h 244"/>
                    <a:gd name="T28" fmla="*/ 2147483647 w 243"/>
                    <a:gd name="T29" fmla="*/ 2147483647 h 244"/>
                    <a:gd name="T30" fmla="*/ 2147483647 w 243"/>
                    <a:gd name="T31" fmla="*/ 2147483647 h 244"/>
                    <a:gd name="T32" fmla="*/ 2147483647 w 243"/>
                    <a:gd name="T33" fmla="*/ 2147483647 h 244"/>
                    <a:gd name="T34" fmla="*/ 2147483647 w 243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3" h="244">
                      <a:moveTo>
                        <a:pt x="243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3" y="0"/>
                      </a:lnTo>
                      <a:lnTo>
                        <a:pt x="243" y="244"/>
                      </a:lnTo>
                      <a:close/>
                      <a:moveTo>
                        <a:pt x="16" y="228"/>
                      </a:moveTo>
                      <a:lnTo>
                        <a:pt x="229" y="228"/>
                      </a:lnTo>
                      <a:lnTo>
                        <a:pt x="229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0" y="69"/>
                      </a:lnTo>
                      <a:lnTo>
                        <a:pt x="80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Freeform 477">
                  <a:extLst>
                    <a:ext uri="{FF2B5EF4-FFF2-40B4-BE49-F238E27FC236}">
                      <a16:creationId xmlns:a16="http://schemas.microsoft.com/office/drawing/2014/main" id="{512FF374-0370-492A-9A91-44EF41B6CC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75213" y="2517780"/>
                  <a:ext cx="185738" cy="142875"/>
                </a:xfrm>
                <a:custGeom>
                  <a:avLst/>
                  <a:gdLst>
                    <a:gd name="T0" fmla="*/ 2147483647 w 58"/>
                    <a:gd name="T1" fmla="*/ 0 h 45"/>
                    <a:gd name="T2" fmla="*/ 2147483647 w 58"/>
                    <a:gd name="T3" fmla="*/ 0 h 45"/>
                    <a:gd name="T4" fmla="*/ 0 w 58"/>
                    <a:gd name="T5" fmla="*/ 2147483647 h 45"/>
                    <a:gd name="T6" fmla="*/ 0 w 58"/>
                    <a:gd name="T7" fmla="*/ 2147483647 h 45"/>
                    <a:gd name="T8" fmla="*/ 2147483647 w 58"/>
                    <a:gd name="T9" fmla="*/ 2147483647 h 45"/>
                    <a:gd name="T10" fmla="*/ 2147483647 w 58"/>
                    <a:gd name="T11" fmla="*/ 2147483647 h 45"/>
                    <a:gd name="T12" fmla="*/ 2147483647 w 58"/>
                    <a:gd name="T13" fmla="*/ 2147483647 h 45"/>
                    <a:gd name="T14" fmla="*/ 2147483647 w 58"/>
                    <a:gd name="T15" fmla="*/ 2147483647 h 45"/>
                    <a:gd name="T16" fmla="*/ 2147483647 w 58"/>
                    <a:gd name="T17" fmla="*/ 0 h 45"/>
                    <a:gd name="T18" fmla="*/ 2147483647 w 58"/>
                    <a:gd name="T19" fmla="*/ 2147483647 h 45"/>
                    <a:gd name="T20" fmla="*/ 2147483647 w 58"/>
                    <a:gd name="T21" fmla="*/ 2147483647 h 45"/>
                    <a:gd name="T22" fmla="*/ 2147483647 w 58"/>
                    <a:gd name="T23" fmla="*/ 2147483647 h 45"/>
                    <a:gd name="T24" fmla="*/ 2147483647 w 58"/>
                    <a:gd name="T25" fmla="*/ 2147483647 h 45"/>
                    <a:gd name="T26" fmla="*/ 2147483647 w 58"/>
                    <a:gd name="T27" fmla="*/ 2147483647 h 45"/>
                    <a:gd name="T28" fmla="*/ 2147483647 w 58"/>
                    <a:gd name="T29" fmla="*/ 2147483647 h 45"/>
                    <a:gd name="T30" fmla="*/ 2147483647 w 58"/>
                    <a:gd name="T31" fmla="*/ 2147483647 h 45"/>
                    <a:gd name="T32" fmla="*/ 2147483647 w 58"/>
                    <a:gd name="T33" fmla="*/ 2147483647 h 45"/>
                    <a:gd name="T34" fmla="*/ 2147483647 w 58"/>
                    <a:gd name="T35" fmla="*/ 2147483647 h 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" h="45">
                      <a:moveTo>
                        <a:pt x="54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43"/>
                        <a:pt x="2" y="45"/>
                        <a:pt x="5" y="45"/>
                      </a:cubicBez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6" y="45"/>
                        <a:pt x="58" y="43"/>
                        <a:pt x="58" y="41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8" y="2"/>
                        <a:pt x="56" y="0"/>
                        <a:pt x="54" y="0"/>
                      </a:cubicBezTo>
                      <a:close/>
                      <a:moveTo>
                        <a:pt x="55" y="41"/>
                      </a:moveTo>
                      <a:cubicBezTo>
                        <a:pt x="55" y="42"/>
                        <a:pt x="55" y="42"/>
                        <a:pt x="54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4" y="42"/>
                        <a:pt x="3" y="42"/>
                        <a:pt x="3" y="4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5" y="3"/>
                        <a:pt x="55" y="3"/>
                        <a:pt x="55" y="4"/>
                      </a:cubicBezTo>
                      <a:lnTo>
                        <a:pt x="55" y="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Rectangle 478">
                  <a:extLst>
                    <a:ext uri="{FF2B5EF4-FFF2-40B4-BE49-F238E27FC236}">
                      <a16:creationId xmlns:a16="http://schemas.microsoft.com/office/drawing/2014/main" id="{8BF6C6C1-6226-447A-ADD1-B2980316BD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1888" y="2663830"/>
                  <a:ext cx="52388" cy="95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Rectangle 479">
                  <a:extLst>
                    <a:ext uri="{FF2B5EF4-FFF2-40B4-BE49-F238E27FC236}">
                      <a16:creationId xmlns:a16="http://schemas.microsoft.com/office/drawing/2014/main" id="{785F27EF-CE79-42E2-A576-D6C990760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38" y="2676530"/>
                  <a:ext cx="93663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Rectangle 480">
                  <a:extLst>
                    <a:ext uri="{FF2B5EF4-FFF2-40B4-BE49-F238E27FC236}">
                      <a16:creationId xmlns:a16="http://schemas.microsoft.com/office/drawing/2014/main" id="{BB1C9357-A5F2-4FCD-A052-E2BBB2DA7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3800" y="2714630"/>
                  <a:ext cx="50800" cy="111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481">
                  <a:extLst>
                    <a:ext uri="{FF2B5EF4-FFF2-40B4-BE49-F238E27FC236}">
                      <a16:creationId xmlns:a16="http://schemas.microsoft.com/office/drawing/2014/main" id="{1446A53E-EDF1-4D8E-B81B-C63E70065B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72038" y="2686055"/>
                  <a:ext cx="195263" cy="58738"/>
                </a:xfrm>
                <a:custGeom>
                  <a:avLst/>
                  <a:gdLst>
                    <a:gd name="T0" fmla="*/ 2147483647 w 61"/>
                    <a:gd name="T1" fmla="*/ 0 h 18"/>
                    <a:gd name="T2" fmla="*/ 0 w 61"/>
                    <a:gd name="T3" fmla="*/ 2147483647 h 18"/>
                    <a:gd name="T4" fmla="*/ 2147483647 w 61"/>
                    <a:gd name="T5" fmla="*/ 2147483647 h 18"/>
                    <a:gd name="T6" fmla="*/ 2147483647 w 61"/>
                    <a:gd name="T7" fmla="*/ 2147483647 h 18"/>
                    <a:gd name="T8" fmla="*/ 2147483647 w 61"/>
                    <a:gd name="T9" fmla="*/ 2147483647 h 18"/>
                    <a:gd name="T10" fmla="*/ 2147483647 w 61"/>
                    <a:gd name="T11" fmla="*/ 2147483647 h 18"/>
                    <a:gd name="T12" fmla="*/ 2147483647 w 61"/>
                    <a:gd name="T13" fmla="*/ 2147483647 h 18"/>
                    <a:gd name="T14" fmla="*/ 2147483647 w 61"/>
                    <a:gd name="T15" fmla="*/ 2147483647 h 18"/>
                    <a:gd name="T16" fmla="*/ 2147483647 w 61"/>
                    <a:gd name="T17" fmla="*/ 2147483647 h 18"/>
                    <a:gd name="T18" fmla="*/ 2147483647 w 61"/>
                    <a:gd name="T19" fmla="*/ 2147483647 h 18"/>
                    <a:gd name="T20" fmla="*/ 2147483647 w 61"/>
                    <a:gd name="T21" fmla="*/ 2147483647 h 18"/>
                    <a:gd name="T22" fmla="*/ 2147483647 w 61"/>
                    <a:gd name="T23" fmla="*/ 2147483647 h 18"/>
                    <a:gd name="T24" fmla="*/ 2147483647 w 61"/>
                    <a:gd name="T25" fmla="*/ 2147483647 h 18"/>
                    <a:gd name="T26" fmla="*/ 2147483647 w 61"/>
                    <a:gd name="T27" fmla="*/ 2147483647 h 18"/>
                    <a:gd name="T28" fmla="*/ 2147483647 w 61"/>
                    <a:gd name="T29" fmla="*/ 2147483647 h 18"/>
                    <a:gd name="T30" fmla="*/ 2147483647 w 61"/>
                    <a:gd name="T31" fmla="*/ 2147483647 h 18"/>
                    <a:gd name="T32" fmla="*/ 2147483647 w 61"/>
                    <a:gd name="T33" fmla="*/ 2147483647 h 18"/>
                    <a:gd name="T34" fmla="*/ 2147483647 w 61"/>
                    <a:gd name="T35" fmla="*/ 2147483647 h 18"/>
                    <a:gd name="T36" fmla="*/ 2147483647 w 61"/>
                    <a:gd name="T37" fmla="*/ 2147483647 h 18"/>
                    <a:gd name="T38" fmla="*/ 2147483647 w 61"/>
                    <a:gd name="T39" fmla="*/ 2147483647 h 18"/>
                    <a:gd name="T40" fmla="*/ 2147483647 w 61"/>
                    <a:gd name="T41" fmla="*/ 2147483647 h 18"/>
                    <a:gd name="T42" fmla="*/ 2147483647 w 61"/>
                    <a:gd name="T43" fmla="*/ 2147483647 h 18"/>
                    <a:gd name="T44" fmla="*/ 2147483647 w 61"/>
                    <a:gd name="T45" fmla="*/ 2147483647 h 18"/>
                    <a:gd name="T46" fmla="*/ 2147483647 w 61"/>
                    <a:gd name="T47" fmla="*/ 2147483647 h 18"/>
                    <a:gd name="T48" fmla="*/ 2147483647 w 61"/>
                    <a:gd name="T49" fmla="*/ 2147483647 h 18"/>
                    <a:gd name="T50" fmla="*/ 2147483647 w 61"/>
                    <a:gd name="T51" fmla="*/ 2147483647 h 18"/>
                    <a:gd name="T52" fmla="*/ 2147483647 w 61"/>
                    <a:gd name="T53" fmla="*/ 2147483647 h 18"/>
                    <a:gd name="T54" fmla="*/ 2147483647 w 61"/>
                    <a:gd name="T55" fmla="*/ 2147483647 h 18"/>
                    <a:gd name="T56" fmla="*/ 2147483647 w 61"/>
                    <a:gd name="T57" fmla="*/ 2147483647 h 18"/>
                    <a:gd name="T58" fmla="*/ 2147483647 w 61"/>
                    <a:gd name="T59" fmla="*/ 2147483647 h 18"/>
                    <a:gd name="T60" fmla="*/ 2147483647 w 61"/>
                    <a:gd name="T61" fmla="*/ 2147483647 h 18"/>
                    <a:gd name="T62" fmla="*/ 2147483647 w 61"/>
                    <a:gd name="T63" fmla="*/ 2147483647 h 18"/>
                    <a:gd name="T64" fmla="*/ 2147483647 w 61"/>
                    <a:gd name="T65" fmla="*/ 2147483647 h 18"/>
                    <a:gd name="T66" fmla="*/ 2147483647 w 61"/>
                    <a:gd name="T67" fmla="*/ 2147483647 h 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1" h="18">
                      <a:moveTo>
                        <a:pt x="59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18"/>
                        <a:pt x="2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60" y="18"/>
                        <a:pt x="61" y="17"/>
                        <a:pt x="61" y="16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1" y="1"/>
                        <a:pt x="60" y="0"/>
                        <a:pt x="59" y="0"/>
                      </a:cubicBezTo>
                      <a:close/>
                      <a:moveTo>
                        <a:pt x="21" y="15"/>
                      </a:move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lnTo>
                        <a:pt x="21" y="15"/>
                      </a:lnTo>
                      <a:close/>
                      <a:moveTo>
                        <a:pt x="21" y="12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lnTo>
                        <a:pt x="21" y="12"/>
                      </a:lnTo>
                      <a:close/>
                      <a:moveTo>
                        <a:pt x="21" y="10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lnTo>
                        <a:pt x="21" y="10"/>
                      </a:lnTo>
                      <a:close/>
                      <a:moveTo>
                        <a:pt x="21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lnTo>
                        <a:pt x="21" y="7"/>
                      </a:lnTo>
                      <a:close/>
                      <a:moveTo>
                        <a:pt x="21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lnTo>
                        <a:pt x="21" y="4"/>
                      </a:lnTo>
                      <a:close/>
                      <a:moveTo>
                        <a:pt x="32" y="11"/>
                      </a:move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2" y="9"/>
                        <a:pt x="32" y="9"/>
                      </a:cubicBezTo>
                      <a:lnTo>
                        <a:pt x="32" y="11"/>
                      </a:lnTo>
                      <a:close/>
                      <a:moveTo>
                        <a:pt x="32" y="8"/>
                      </a:move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lnTo>
                        <a:pt x="32" y="8"/>
                      </a:lnTo>
                      <a:close/>
                      <a:moveTo>
                        <a:pt x="46" y="15"/>
                      </a:moveTo>
                      <a:cubicBezTo>
                        <a:pt x="45" y="15"/>
                        <a:pt x="45" y="15"/>
                        <a:pt x="45" y="15"/>
                      </a:cubicBezTo>
                      <a:cubicBezTo>
                        <a:pt x="45" y="14"/>
                        <a:pt x="45" y="14"/>
                        <a:pt x="46" y="14"/>
                      </a:cubicBezTo>
                      <a:cubicBezTo>
                        <a:pt x="46" y="14"/>
                        <a:pt x="46" y="14"/>
                        <a:pt x="46" y="15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lose/>
                      <a:moveTo>
                        <a:pt x="49" y="15"/>
                      </a:moveTo>
                      <a:cubicBezTo>
                        <a:pt x="49" y="15"/>
                        <a:pt x="48" y="15"/>
                        <a:pt x="48" y="15"/>
                      </a:cubicBezTo>
                      <a:cubicBezTo>
                        <a:pt x="48" y="14"/>
                        <a:pt x="49" y="14"/>
                        <a:pt x="49" y="14"/>
                      </a:cubicBezTo>
                      <a:cubicBezTo>
                        <a:pt x="49" y="14"/>
                        <a:pt x="50" y="14"/>
                        <a:pt x="50" y="15"/>
                      </a:cubicBezTo>
                      <a:cubicBezTo>
                        <a:pt x="50" y="15"/>
                        <a:pt x="49" y="15"/>
                        <a:pt x="49" y="15"/>
                      </a:cubicBezTo>
                      <a:close/>
                      <a:moveTo>
                        <a:pt x="52" y="15"/>
                      </a:moveTo>
                      <a:cubicBezTo>
                        <a:pt x="52" y="15"/>
                        <a:pt x="52" y="15"/>
                        <a:pt x="52" y="15"/>
                      </a:cubicBezTo>
                      <a:cubicBezTo>
                        <a:pt x="52" y="14"/>
                        <a:pt x="52" y="14"/>
                        <a:pt x="52" y="14"/>
                      </a:cubicBezTo>
                      <a:cubicBezTo>
                        <a:pt x="53" y="14"/>
                        <a:pt x="53" y="14"/>
                        <a:pt x="53" y="15"/>
                      </a:cubicBezTo>
                      <a:cubicBezTo>
                        <a:pt x="53" y="15"/>
                        <a:pt x="53" y="15"/>
                        <a:pt x="52" y="15"/>
                      </a:cubicBezTo>
                      <a:close/>
                      <a:moveTo>
                        <a:pt x="58" y="13"/>
                      </a:move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58" y="8"/>
                        <a:pt x="58" y="8"/>
                        <a:pt x="58" y="8"/>
                      </a:cubicBezTo>
                      <a:lnTo>
                        <a:pt x="58" y="13"/>
                      </a:lnTo>
                      <a:close/>
                      <a:moveTo>
                        <a:pt x="58" y="7"/>
                      </a:move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lnTo>
                        <a:pt x="58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Rectangle 482">
                  <a:extLst>
                    <a:ext uri="{FF2B5EF4-FFF2-40B4-BE49-F238E27FC236}">
                      <a16:creationId xmlns:a16="http://schemas.microsoft.com/office/drawing/2014/main" id="{96E1F463-71F1-4A88-98D3-D8792D53B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3800" y="2695580"/>
                  <a:ext cx="50800" cy="127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Freeform 483">
                  <a:extLst>
                    <a:ext uri="{FF2B5EF4-FFF2-40B4-BE49-F238E27FC236}">
                      <a16:creationId xmlns:a16="http://schemas.microsoft.com/office/drawing/2014/main" id="{624125AD-C5EF-4902-A2E3-951D9D05B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14938" y="1938341"/>
                  <a:ext cx="388938" cy="387351"/>
                </a:xfrm>
                <a:custGeom>
                  <a:avLst/>
                  <a:gdLst>
                    <a:gd name="T0" fmla="*/ 2147483647 w 245"/>
                    <a:gd name="T1" fmla="*/ 2147483647 h 244"/>
                    <a:gd name="T2" fmla="*/ 0 w 245"/>
                    <a:gd name="T3" fmla="*/ 2147483647 h 244"/>
                    <a:gd name="T4" fmla="*/ 0 w 245"/>
                    <a:gd name="T5" fmla="*/ 0 h 244"/>
                    <a:gd name="T6" fmla="*/ 2147483647 w 245"/>
                    <a:gd name="T7" fmla="*/ 0 h 244"/>
                    <a:gd name="T8" fmla="*/ 2147483647 w 245"/>
                    <a:gd name="T9" fmla="*/ 2147483647 h 244"/>
                    <a:gd name="T10" fmla="*/ 2147483647 w 245"/>
                    <a:gd name="T11" fmla="*/ 2147483647 h 244"/>
                    <a:gd name="T12" fmla="*/ 2147483647 w 245"/>
                    <a:gd name="T13" fmla="*/ 0 h 244"/>
                    <a:gd name="T14" fmla="*/ 2147483647 w 245"/>
                    <a:gd name="T15" fmla="*/ 0 h 244"/>
                    <a:gd name="T16" fmla="*/ 2147483647 w 245"/>
                    <a:gd name="T17" fmla="*/ 2147483647 h 244"/>
                    <a:gd name="T18" fmla="*/ 2147483647 w 245"/>
                    <a:gd name="T19" fmla="*/ 2147483647 h 244"/>
                    <a:gd name="T20" fmla="*/ 2147483647 w 245"/>
                    <a:gd name="T21" fmla="*/ 2147483647 h 244"/>
                    <a:gd name="T22" fmla="*/ 2147483647 w 245"/>
                    <a:gd name="T23" fmla="*/ 2147483647 h 244"/>
                    <a:gd name="T24" fmla="*/ 2147483647 w 245"/>
                    <a:gd name="T25" fmla="*/ 2147483647 h 244"/>
                    <a:gd name="T26" fmla="*/ 2147483647 w 245"/>
                    <a:gd name="T27" fmla="*/ 2147483647 h 244"/>
                    <a:gd name="T28" fmla="*/ 2147483647 w 245"/>
                    <a:gd name="T29" fmla="*/ 2147483647 h 244"/>
                    <a:gd name="T30" fmla="*/ 2147483647 w 245"/>
                    <a:gd name="T31" fmla="*/ 2147483647 h 244"/>
                    <a:gd name="T32" fmla="*/ 2147483647 w 245"/>
                    <a:gd name="T33" fmla="*/ 2147483647 h 244"/>
                    <a:gd name="T34" fmla="*/ 2147483647 w 245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5" h="244">
                      <a:moveTo>
                        <a:pt x="245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5" y="0"/>
                      </a:lnTo>
                      <a:lnTo>
                        <a:pt x="245" y="244"/>
                      </a:lnTo>
                      <a:close/>
                      <a:moveTo>
                        <a:pt x="16" y="228"/>
                      </a:moveTo>
                      <a:lnTo>
                        <a:pt x="229" y="228"/>
                      </a:lnTo>
                      <a:lnTo>
                        <a:pt x="229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2" y="69"/>
                      </a:lnTo>
                      <a:lnTo>
                        <a:pt x="82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Freeform 484">
                  <a:extLst>
                    <a:ext uri="{FF2B5EF4-FFF2-40B4-BE49-F238E27FC236}">
                      <a16:creationId xmlns:a16="http://schemas.microsoft.com/office/drawing/2014/main" id="{3F2CDAE6-C767-44CF-B034-808DC55D1D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41938" y="2070104"/>
                  <a:ext cx="157163" cy="198438"/>
                </a:xfrm>
                <a:custGeom>
                  <a:avLst/>
                  <a:gdLst>
                    <a:gd name="T0" fmla="*/ 2147483647 w 49"/>
                    <a:gd name="T1" fmla="*/ 2147483647 h 62"/>
                    <a:gd name="T2" fmla="*/ 2147483647 w 49"/>
                    <a:gd name="T3" fmla="*/ 2147483647 h 62"/>
                    <a:gd name="T4" fmla="*/ 2147483647 w 49"/>
                    <a:gd name="T5" fmla="*/ 2147483647 h 62"/>
                    <a:gd name="T6" fmla="*/ 2147483647 w 49"/>
                    <a:gd name="T7" fmla="*/ 2147483647 h 62"/>
                    <a:gd name="T8" fmla="*/ 2147483647 w 49"/>
                    <a:gd name="T9" fmla="*/ 2147483647 h 62"/>
                    <a:gd name="T10" fmla="*/ 2147483647 w 49"/>
                    <a:gd name="T11" fmla="*/ 2147483647 h 62"/>
                    <a:gd name="T12" fmla="*/ 2147483647 w 49"/>
                    <a:gd name="T13" fmla="*/ 2147483647 h 62"/>
                    <a:gd name="T14" fmla="*/ 2147483647 w 49"/>
                    <a:gd name="T15" fmla="*/ 2147483647 h 62"/>
                    <a:gd name="T16" fmla="*/ 2147483647 w 49"/>
                    <a:gd name="T17" fmla="*/ 2147483647 h 62"/>
                    <a:gd name="T18" fmla="*/ 2147483647 w 49"/>
                    <a:gd name="T19" fmla="*/ 2147483647 h 62"/>
                    <a:gd name="T20" fmla="*/ 2147483647 w 49"/>
                    <a:gd name="T21" fmla="*/ 2147483647 h 62"/>
                    <a:gd name="T22" fmla="*/ 2147483647 w 49"/>
                    <a:gd name="T23" fmla="*/ 2147483647 h 62"/>
                    <a:gd name="T24" fmla="*/ 2147483647 w 49"/>
                    <a:gd name="T25" fmla="*/ 2147483647 h 62"/>
                    <a:gd name="T26" fmla="*/ 2147483647 w 49"/>
                    <a:gd name="T27" fmla="*/ 2147483647 h 62"/>
                    <a:gd name="T28" fmla="*/ 2147483647 w 49"/>
                    <a:gd name="T29" fmla="*/ 2147483647 h 62"/>
                    <a:gd name="T30" fmla="*/ 2147483647 w 49"/>
                    <a:gd name="T31" fmla="*/ 2147483647 h 62"/>
                    <a:gd name="T32" fmla="*/ 2147483647 w 49"/>
                    <a:gd name="T33" fmla="*/ 0 h 62"/>
                    <a:gd name="T34" fmla="*/ 2147483647 w 49"/>
                    <a:gd name="T35" fmla="*/ 0 h 62"/>
                    <a:gd name="T36" fmla="*/ 2147483647 w 49"/>
                    <a:gd name="T37" fmla="*/ 0 h 62"/>
                    <a:gd name="T38" fmla="*/ 0 w 49"/>
                    <a:gd name="T39" fmla="*/ 2147483647 h 62"/>
                    <a:gd name="T40" fmla="*/ 0 w 49"/>
                    <a:gd name="T41" fmla="*/ 2147483647 h 62"/>
                    <a:gd name="T42" fmla="*/ 2147483647 w 49"/>
                    <a:gd name="T43" fmla="*/ 2147483647 h 62"/>
                    <a:gd name="T44" fmla="*/ 2147483647 w 49"/>
                    <a:gd name="T45" fmla="*/ 2147483647 h 62"/>
                    <a:gd name="T46" fmla="*/ 2147483647 w 49"/>
                    <a:gd name="T47" fmla="*/ 2147483647 h 62"/>
                    <a:gd name="T48" fmla="*/ 2147483647 w 49"/>
                    <a:gd name="T49" fmla="*/ 2147483647 h 62"/>
                    <a:gd name="T50" fmla="*/ 2147483647 w 49"/>
                    <a:gd name="T51" fmla="*/ 2147483647 h 62"/>
                    <a:gd name="T52" fmla="*/ 2147483647 w 49"/>
                    <a:gd name="T53" fmla="*/ 2147483647 h 62"/>
                    <a:gd name="T54" fmla="*/ 2147483647 w 49"/>
                    <a:gd name="T55" fmla="*/ 2147483647 h 62"/>
                    <a:gd name="T56" fmla="*/ 2147483647 w 49"/>
                    <a:gd name="T57" fmla="*/ 2147483647 h 62"/>
                    <a:gd name="T58" fmla="*/ 2147483647 w 49"/>
                    <a:gd name="T59" fmla="*/ 2147483647 h 62"/>
                    <a:gd name="T60" fmla="*/ 2147483647 w 49"/>
                    <a:gd name="T61" fmla="*/ 2147483647 h 62"/>
                    <a:gd name="T62" fmla="*/ 2147483647 w 49"/>
                    <a:gd name="T63" fmla="*/ 2147483647 h 6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9" h="62">
                      <a:moveTo>
                        <a:pt x="46" y="48"/>
                      </a:moveTo>
                      <a:cubicBezTo>
                        <a:pt x="46" y="58"/>
                        <a:pt x="46" y="58"/>
                        <a:pt x="46" y="58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ubicBezTo>
                        <a:pt x="46" y="59"/>
                        <a:pt x="45" y="59"/>
                        <a:pt x="45" y="59"/>
                      </a:cubicBezTo>
                      <a:cubicBezTo>
                        <a:pt x="5" y="59"/>
                        <a:pt x="5" y="59"/>
                        <a:pt x="5" y="59"/>
                      </a:cubicBezTo>
                      <a:cubicBezTo>
                        <a:pt x="4" y="59"/>
                        <a:pt x="4" y="59"/>
                        <a:pt x="4" y="58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5"/>
                        <a:pt x="34" y="17"/>
                        <a:pt x="37" y="17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6" y="21"/>
                        <a:pt x="46" y="21"/>
                        <a:pt x="46" y="21"/>
                      </a:cubicBezTo>
                      <a:cubicBezTo>
                        <a:pt x="46" y="21"/>
                        <a:pt x="47" y="21"/>
                        <a:pt x="47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49" y="13"/>
                        <a:pt x="49" y="13"/>
                        <a:pt x="49" y="13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0"/>
                        <a:pt x="3" y="62"/>
                        <a:pt x="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6" y="62"/>
                        <a:pt x="48" y="62"/>
                        <a:pt x="49" y="60"/>
                      </a:cubicBezTo>
                      <a:cubicBezTo>
                        <a:pt x="49" y="60"/>
                        <a:pt x="49" y="59"/>
                        <a:pt x="49" y="58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lnTo>
                        <a:pt x="46" y="48"/>
                      </a:lnTo>
                      <a:close/>
                      <a:moveTo>
                        <a:pt x="35" y="5"/>
                      </a:move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6" y="13"/>
                        <a:pt x="35" y="13"/>
                        <a:pt x="35" y="12"/>
                      </a:cubicBezTo>
                      <a:lnTo>
                        <a:pt x="3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Freeform 485">
                  <a:extLst>
                    <a:ext uri="{FF2B5EF4-FFF2-40B4-BE49-F238E27FC236}">
                      <a16:creationId xmlns:a16="http://schemas.microsoft.com/office/drawing/2014/main" id="{A39AD9CB-9834-4A7F-B9E6-D9ED59909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095504"/>
                  <a:ext cx="63500" cy="6350"/>
                </a:xfrm>
                <a:custGeom>
                  <a:avLst/>
                  <a:gdLst>
                    <a:gd name="T0" fmla="*/ 2147483647 w 20"/>
                    <a:gd name="T1" fmla="*/ 2147483647 h 2"/>
                    <a:gd name="T2" fmla="*/ 2147483647 w 20"/>
                    <a:gd name="T3" fmla="*/ 2147483647 h 2"/>
                    <a:gd name="T4" fmla="*/ 2147483647 w 20"/>
                    <a:gd name="T5" fmla="*/ 0 h 2"/>
                    <a:gd name="T6" fmla="*/ 2147483647 w 20"/>
                    <a:gd name="T7" fmla="*/ 0 h 2"/>
                    <a:gd name="T8" fmla="*/ 2147483647 w 20"/>
                    <a:gd name="T9" fmla="*/ 2147483647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">
                      <a:moveTo>
                        <a:pt x="1" y="2"/>
                      </a:moveTo>
                      <a:cubicBezTo>
                        <a:pt x="7" y="2"/>
                        <a:pt x="13" y="2"/>
                        <a:pt x="18" y="2"/>
                      </a:cubicBezTo>
                      <a:cubicBezTo>
                        <a:pt x="20" y="2"/>
                        <a:pt x="20" y="0"/>
                        <a:pt x="18" y="0"/>
                      </a:cubicBezTo>
                      <a:cubicBezTo>
                        <a:pt x="13" y="0"/>
                        <a:pt x="7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Freeform 486">
                  <a:extLst>
                    <a:ext uri="{FF2B5EF4-FFF2-40B4-BE49-F238E27FC236}">
                      <a16:creationId xmlns:a16="http://schemas.microsoft.com/office/drawing/2014/main" id="{E99AB265-88F5-419A-94AF-C13279BE8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14554"/>
                  <a:ext cx="63500" cy="6350"/>
                </a:xfrm>
                <a:custGeom>
                  <a:avLst/>
                  <a:gdLst>
                    <a:gd name="T0" fmla="*/ 2147483647 w 20"/>
                    <a:gd name="T1" fmla="*/ 2147483647 h 2"/>
                    <a:gd name="T2" fmla="*/ 2147483647 w 20"/>
                    <a:gd name="T3" fmla="*/ 2147483647 h 2"/>
                    <a:gd name="T4" fmla="*/ 2147483647 w 20"/>
                    <a:gd name="T5" fmla="*/ 0 h 2"/>
                    <a:gd name="T6" fmla="*/ 2147483647 w 20"/>
                    <a:gd name="T7" fmla="*/ 0 h 2"/>
                    <a:gd name="T8" fmla="*/ 2147483647 w 20"/>
                    <a:gd name="T9" fmla="*/ 2147483647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">
                      <a:moveTo>
                        <a:pt x="1" y="2"/>
                      </a:moveTo>
                      <a:cubicBezTo>
                        <a:pt x="7" y="2"/>
                        <a:pt x="13" y="2"/>
                        <a:pt x="18" y="2"/>
                      </a:cubicBezTo>
                      <a:cubicBezTo>
                        <a:pt x="20" y="2"/>
                        <a:pt x="20" y="0"/>
                        <a:pt x="18" y="0"/>
                      </a:cubicBezTo>
                      <a:cubicBezTo>
                        <a:pt x="13" y="0"/>
                        <a:pt x="7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Freeform 487">
                  <a:extLst>
                    <a:ext uri="{FF2B5EF4-FFF2-40B4-BE49-F238E27FC236}">
                      <a16:creationId xmlns:a16="http://schemas.microsoft.com/office/drawing/2014/main" id="{A0366CA3-1ED9-4C60-A22A-7CC38DB4F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33604"/>
                  <a:ext cx="115888" cy="3175"/>
                </a:xfrm>
                <a:custGeom>
                  <a:avLst/>
                  <a:gdLst>
                    <a:gd name="T0" fmla="*/ 2147483647 w 36"/>
                    <a:gd name="T1" fmla="*/ 2147483647 h 1"/>
                    <a:gd name="T2" fmla="*/ 2147483647 w 36"/>
                    <a:gd name="T3" fmla="*/ 2147483647 h 1"/>
                    <a:gd name="T4" fmla="*/ 2147483647 w 36"/>
                    <a:gd name="T5" fmla="*/ 0 h 1"/>
                    <a:gd name="T6" fmla="*/ 2147483647 w 36"/>
                    <a:gd name="T7" fmla="*/ 0 h 1"/>
                    <a:gd name="T8" fmla="*/ 2147483647 w 36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1" y="1"/>
                      </a:moveTo>
                      <a:cubicBezTo>
                        <a:pt x="7" y="1"/>
                        <a:pt x="29" y="1"/>
                        <a:pt x="35" y="1"/>
                      </a:cubicBezTo>
                      <a:cubicBezTo>
                        <a:pt x="36" y="1"/>
                        <a:pt x="36" y="0"/>
                        <a:pt x="35" y="0"/>
                      </a:cubicBezTo>
                      <a:cubicBezTo>
                        <a:pt x="29" y="0"/>
                        <a:pt x="7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Freeform 488">
                  <a:extLst>
                    <a:ext uri="{FF2B5EF4-FFF2-40B4-BE49-F238E27FC236}">
                      <a16:creationId xmlns:a16="http://schemas.microsoft.com/office/drawing/2014/main" id="{58F96830-4934-4721-A7D0-BE78754C5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49479"/>
                  <a:ext cx="115888" cy="6350"/>
                </a:xfrm>
                <a:custGeom>
                  <a:avLst/>
                  <a:gdLst>
                    <a:gd name="T0" fmla="*/ 2147483647 w 36"/>
                    <a:gd name="T1" fmla="*/ 0 h 2"/>
                    <a:gd name="T2" fmla="*/ 2147483647 w 36"/>
                    <a:gd name="T3" fmla="*/ 0 h 2"/>
                    <a:gd name="T4" fmla="*/ 2147483647 w 36"/>
                    <a:gd name="T5" fmla="*/ 2147483647 h 2"/>
                    <a:gd name="T6" fmla="*/ 2147483647 w 36"/>
                    <a:gd name="T7" fmla="*/ 2147483647 h 2"/>
                    <a:gd name="T8" fmla="*/ 2147483647 w 36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2">
                      <a:moveTo>
                        <a:pt x="35" y="0"/>
                      </a:moveTo>
                      <a:cubicBezTo>
                        <a:pt x="29" y="0"/>
                        <a:pt x="7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7" y="2"/>
                        <a:pt x="29" y="2"/>
                        <a:pt x="35" y="2"/>
                      </a:cubicBezTo>
                      <a:cubicBezTo>
                        <a:pt x="36" y="2"/>
                        <a:pt x="36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Freeform 489">
                  <a:extLst>
                    <a:ext uri="{FF2B5EF4-FFF2-40B4-BE49-F238E27FC236}">
                      <a16:creationId xmlns:a16="http://schemas.microsoft.com/office/drawing/2014/main" id="{F217CFF0-5126-44D1-9785-8CA828AA66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68529"/>
                  <a:ext cx="115888" cy="3175"/>
                </a:xfrm>
                <a:custGeom>
                  <a:avLst/>
                  <a:gdLst>
                    <a:gd name="T0" fmla="*/ 2147483647 w 36"/>
                    <a:gd name="T1" fmla="*/ 0 h 1"/>
                    <a:gd name="T2" fmla="*/ 2147483647 w 36"/>
                    <a:gd name="T3" fmla="*/ 0 h 1"/>
                    <a:gd name="T4" fmla="*/ 2147483647 w 36"/>
                    <a:gd name="T5" fmla="*/ 2147483647 h 1"/>
                    <a:gd name="T6" fmla="*/ 2147483647 w 36"/>
                    <a:gd name="T7" fmla="*/ 2147483647 h 1"/>
                    <a:gd name="T8" fmla="*/ 2147483647 w 36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5" y="0"/>
                      </a:moveTo>
                      <a:cubicBezTo>
                        <a:pt x="29" y="0"/>
                        <a:pt x="7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7" y="1"/>
                        <a:pt x="29" y="1"/>
                        <a:pt x="35" y="1"/>
                      </a:cubicBezTo>
                      <a:cubicBezTo>
                        <a:pt x="36" y="1"/>
                        <a:pt x="36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490">
                  <a:extLst>
                    <a:ext uri="{FF2B5EF4-FFF2-40B4-BE49-F238E27FC236}">
                      <a16:creationId xmlns:a16="http://schemas.microsoft.com/office/drawing/2014/main" id="{DCAD49DD-1268-489B-9D4F-41E918716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84404"/>
                  <a:ext cx="109538" cy="6350"/>
                </a:xfrm>
                <a:custGeom>
                  <a:avLst/>
                  <a:gdLst>
                    <a:gd name="T0" fmla="*/ 2147483647 w 34"/>
                    <a:gd name="T1" fmla="*/ 0 h 2"/>
                    <a:gd name="T2" fmla="*/ 2147483647 w 34"/>
                    <a:gd name="T3" fmla="*/ 0 h 2"/>
                    <a:gd name="T4" fmla="*/ 2147483647 w 34"/>
                    <a:gd name="T5" fmla="*/ 2147483647 h 2"/>
                    <a:gd name="T6" fmla="*/ 2147483647 w 34"/>
                    <a:gd name="T7" fmla="*/ 2147483647 h 2"/>
                    <a:gd name="T8" fmla="*/ 2147483647 w 3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2">
                      <a:moveTo>
                        <a:pt x="33" y="0"/>
                      </a:moveTo>
                      <a:cubicBezTo>
                        <a:pt x="28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8" y="2"/>
                        <a:pt x="33" y="2"/>
                      </a:cubicBezTo>
                      <a:cubicBezTo>
                        <a:pt x="34" y="2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Freeform 491">
                  <a:extLst>
                    <a:ext uri="{FF2B5EF4-FFF2-40B4-BE49-F238E27FC236}">
                      <a16:creationId xmlns:a16="http://schemas.microsoft.com/office/drawing/2014/main" id="{56011001-BF66-45AA-8D62-86F0D870A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203454"/>
                  <a:ext cx="103188" cy="6350"/>
                </a:xfrm>
                <a:custGeom>
                  <a:avLst/>
                  <a:gdLst>
                    <a:gd name="T0" fmla="*/ 2147483647 w 32"/>
                    <a:gd name="T1" fmla="*/ 0 h 2"/>
                    <a:gd name="T2" fmla="*/ 2147483647 w 32"/>
                    <a:gd name="T3" fmla="*/ 0 h 2"/>
                    <a:gd name="T4" fmla="*/ 2147483647 w 32"/>
                    <a:gd name="T5" fmla="*/ 2147483647 h 2"/>
                    <a:gd name="T6" fmla="*/ 2147483647 w 32"/>
                    <a:gd name="T7" fmla="*/ 2147483647 h 2"/>
                    <a:gd name="T8" fmla="*/ 2147483647 w 32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2">
                      <a:moveTo>
                        <a:pt x="31" y="0"/>
                      </a:moveTo>
                      <a:cubicBezTo>
                        <a:pt x="25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5" y="2"/>
                        <a:pt x="31" y="2"/>
                      </a:cubicBezTo>
                      <a:cubicBezTo>
                        <a:pt x="32" y="2"/>
                        <a:pt x="32" y="0"/>
                        <a:pt x="3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Freeform 492">
                  <a:extLst>
                    <a:ext uri="{FF2B5EF4-FFF2-40B4-BE49-F238E27FC236}">
                      <a16:creationId xmlns:a16="http://schemas.microsoft.com/office/drawing/2014/main" id="{DBA161C2-475F-41DB-B1F9-3BBBABBDF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219329"/>
                  <a:ext cx="100013" cy="6350"/>
                </a:xfrm>
                <a:custGeom>
                  <a:avLst/>
                  <a:gdLst>
                    <a:gd name="T0" fmla="*/ 2147483647 w 31"/>
                    <a:gd name="T1" fmla="*/ 0 h 2"/>
                    <a:gd name="T2" fmla="*/ 2147483647 w 31"/>
                    <a:gd name="T3" fmla="*/ 0 h 2"/>
                    <a:gd name="T4" fmla="*/ 2147483647 w 31"/>
                    <a:gd name="T5" fmla="*/ 2147483647 h 2"/>
                    <a:gd name="T6" fmla="*/ 2147483647 w 31"/>
                    <a:gd name="T7" fmla="*/ 2147483647 h 2"/>
                    <a:gd name="T8" fmla="*/ 2147483647 w 3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" h="2">
                      <a:moveTo>
                        <a:pt x="30" y="0"/>
                      </a:moveTo>
                      <a:cubicBezTo>
                        <a:pt x="25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5" y="2"/>
                        <a:pt x="30" y="2"/>
                      </a:cubicBezTo>
                      <a:cubicBezTo>
                        <a:pt x="31" y="2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Freeform 493">
                  <a:extLst>
                    <a:ext uri="{FF2B5EF4-FFF2-40B4-BE49-F238E27FC236}">
                      <a16:creationId xmlns:a16="http://schemas.microsoft.com/office/drawing/2014/main" id="{F8EA8790-D0CE-451B-B1FC-C3BAFB811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235204"/>
                  <a:ext cx="100013" cy="7938"/>
                </a:xfrm>
                <a:custGeom>
                  <a:avLst/>
                  <a:gdLst>
                    <a:gd name="T0" fmla="*/ 2147483647 w 31"/>
                    <a:gd name="T1" fmla="*/ 0 h 2"/>
                    <a:gd name="T2" fmla="*/ 2147483647 w 31"/>
                    <a:gd name="T3" fmla="*/ 0 h 2"/>
                    <a:gd name="T4" fmla="*/ 2147483647 w 31"/>
                    <a:gd name="T5" fmla="*/ 2147483647 h 2"/>
                    <a:gd name="T6" fmla="*/ 2147483647 w 31"/>
                    <a:gd name="T7" fmla="*/ 2147483647 h 2"/>
                    <a:gd name="T8" fmla="*/ 2147483647 w 3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" h="2">
                      <a:moveTo>
                        <a:pt x="30" y="0"/>
                      </a:moveTo>
                      <a:cubicBezTo>
                        <a:pt x="25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5" y="2"/>
                        <a:pt x="30" y="2"/>
                      </a:cubicBezTo>
                      <a:cubicBezTo>
                        <a:pt x="31" y="2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Freeform 494">
                  <a:extLst>
                    <a:ext uri="{FF2B5EF4-FFF2-40B4-BE49-F238E27FC236}">
                      <a16:creationId xmlns:a16="http://schemas.microsoft.com/office/drawing/2014/main" id="{A89506E1-3C97-4072-92A0-94456D819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4500" y="2114554"/>
                  <a:ext cx="15875" cy="9525"/>
                </a:xfrm>
                <a:custGeom>
                  <a:avLst/>
                  <a:gdLst>
                    <a:gd name="T0" fmla="*/ 2147483647 w 5"/>
                    <a:gd name="T1" fmla="*/ 0 h 3"/>
                    <a:gd name="T2" fmla="*/ 0 w 5"/>
                    <a:gd name="T3" fmla="*/ 2147483647 h 3"/>
                    <a:gd name="T4" fmla="*/ 2147483647 w 5"/>
                    <a:gd name="T5" fmla="*/ 2147483647 h 3"/>
                    <a:gd name="T6" fmla="*/ 2147483647 w 5"/>
                    <a:gd name="T7" fmla="*/ 2147483647 h 3"/>
                    <a:gd name="T8" fmla="*/ 2147483647 w 5"/>
                    <a:gd name="T9" fmla="*/ 2147483647 h 3"/>
                    <a:gd name="T10" fmla="*/ 2147483647 w 5"/>
                    <a:gd name="T11" fmla="*/ 2147483647 h 3"/>
                    <a:gd name="T12" fmla="*/ 2147483647 w 5"/>
                    <a:gd name="T13" fmla="*/ 2147483647 h 3"/>
                    <a:gd name="T14" fmla="*/ 2147483647 w 5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3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2" y="2"/>
                      </a:cubicBezTo>
                      <a:cubicBezTo>
                        <a:pt x="4" y="3"/>
                        <a:pt x="5" y="3"/>
                        <a:pt x="5" y="3"/>
                      </a:cubicBezTo>
                      <a:cubicBezTo>
                        <a:pt x="5" y="3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1"/>
                        <a:pt x="3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Freeform 495">
                  <a:extLst>
                    <a:ext uri="{FF2B5EF4-FFF2-40B4-BE49-F238E27FC236}">
                      <a16:creationId xmlns:a16="http://schemas.microsoft.com/office/drawing/2014/main" id="{6D0F5798-633E-4502-9199-CB3236A4A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7350" y="2203454"/>
                  <a:ext cx="28575" cy="36513"/>
                </a:xfrm>
                <a:custGeom>
                  <a:avLst/>
                  <a:gdLst>
                    <a:gd name="T0" fmla="*/ 2147483647 w 9"/>
                    <a:gd name="T1" fmla="*/ 2147483647 h 11"/>
                    <a:gd name="T2" fmla="*/ 2147483647 w 9"/>
                    <a:gd name="T3" fmla="*/ 2147483647 h 11"/>
                    <a:gd name="T4" fmla="*/ 2147483647 w 9"/>
                    <a:gd name="T5" fmla="*/ 2147483647 h 11"/>
                    <a:gd name="T6" fmla="*/ 2147483647 w 9"/>
                    <a:gd name="T7" fmla="*/ 2147483647 h 11"/>
                    <a:gd name="T8" fmla="*/ 2147483647 w 9"/>
                    <a:gd name="T9" fmla="*/ 0 h 11"/>
                    <a:gd name="T10" fmla="*/ 2147483647 w 9"/>
                    <a:gd name="T11" fmla="*/ 0 h 11"/>
                    <a:gd name="T12" fmla="*/ 0 w 9"/>
                    <a:gd name="T13" fmla="*/ 2147483647 h 11"/>
                    <a:gd name="T14" fmla="*/ 0 w 9"/>
                    <a:gd name="T15" fmla="*/ 2147483647 h 11"/>
                    <a:gd name="T16" fmla="*/ 0 w 9"/>
                    <a:gd name="T17" fmla="*/ 2147483647 h 11"/>
                    <a:gd name="T18" fmla="*/ 2147483647 w 9"/>
                    <a:gd name="T19" fmla="*/ 2147483647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11">
                      <a:moveTo>
                        <a:pt x="1" y="10"/>
                      </a:move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3" y="9"/>
                        <a:pt x="7" y="6"/>
                        <a:pt x="9" y="4"/>
                      </a:cubicBezTo>
                      <a:cubicBezTo>
                        <a:pt x="9" y="4"/>
                        <a:pt x="7" y="2"/>
                        <a:pt x="5" y="1"/>
                      </a:cubicBezTo>
                      <a:cubicBezTo>
                        <a:pt x="4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7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Freeform 496">
                  <a:extLst>
                    <a:ext uri="{FF2B5EF4-FFF2-40B4-BE49-F238E27FC236}">
                      <a16:creationId xmlns:a16="http://schemas.microsoft.com/office/drawing/2014/main" id="{5A009F13-B74D-486E-88DF-CA852CB86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73700" y="2114554"/>
                  <a:ext cx="66675" cy="98425"/>
                </a:xfrm>
                <a:custGeom>
                  <a:avLst/>
                  <a:gdLst>
                    <a:gd name="T0" fmla="*/ 2147483647 w 21"/>
                    <a:gd name="T1" fmla="*/ 2147483647 h 31"/>
                    <a:gd name="T2" fmla="*/ 2147483647 w 21"/>
                    <a:gd name="T3" fmla="*/ 2147483647 h 31"/>
                    <a:gd name="T4" fmla="*/ 2147483647 w 21"/>
                    <a:gd name="T5" fmla="*/ 2147483647 h 31"/>
                    <a:gd name="T6" fmla="*/ 2147483647 w 21"/>
                    <a:gd name="T7" fmla="*/ 2147483647 h 31"/>
                    <a:gd name="T8" fmla="*/ 2147483647 w 21"/>
                    <a:gd name="T9" fmla="*/ 2147483647 h 31"/>
                    <a:gd name="T10" fmla="*/ 2147483647 w 21"/>
                    <a:gd name="T11" fmla="*/ 2147483647 h 31"/>
                    <a:gd name="T12" fmla="*/ 2147483647 w 21"/>
                    <a:gd name="T13" fmla="*/ 2147483647 h 31"/>
                    <a:gd name="T14" fmla="*/ 2147483647 w 21"/>
                    <a:gd name="T15" fmla="*/ 2147483647 h 31"/>
                    <a:gd name="T16" fmla="*/ 2147483647 w 21"/>
                    <a:gd name="T17" fmla="*/ 2147483647 h 31"/>
                    <a:gd name="T18" fmla="*/ 2147483647 w 21"/>
                    <a:gd name="T19" fmla="*/ 2147483647 h 31"/>
                    <a:gd name="T20" fmla="*/ 2147483647 w 21"/>
                    <a:gd name="T21" fmla="*/ 2147483647 h 31"/>
                    <a:gd name="T22" fmla="*/ 2147483647 w 21"/>
                    <a:gd name="T23" fmla="*/ 2147483647 h 31"/>
                    <a:gd name="T24" fmla="*/ 2147483647 w 21"/>
                    <a:gd name="T25" fmla="*/ 2147483647 h 31"/>
                    <a:gd name="T26" fmla="*/ 0 w 21"/>
                    <a:gd name="T27" fmla="*/ 2147483647 h 31"/>
                    <a:gd name="T28" fmla="*/ 2147483647 w 21"/>
                    <a:gd name="T29" fmla="*/ 2147483647 h 31"/>
                    <a:gd name="T30" fmla="*/ 2147483647 w 21"/>
                    <a:gd name="T31" fmla="*/ 2147483647 h 31"/>
                    <a:gd name="T32" fmla="*/ 2147483647 w 21"/>
                    <a:gd name="T33" fmla="*/ 2147483647 h 31"/>
                    <a:gd name="T34" fmla="*/ 2147483647 w 21"/>
                    <a:gd name="T35" fmla="*/ 2147483647 h 31"/>
                    <a:gd name="T36" fmla="*/ 2147483647 w 21"/>
                    <a:gd name="T37" fmla="*/ 2147483647 h 31"/>
                    <a:gd name="T38" fmla="*/ 2147483647 w 21"/>
                    <a:gd name="T39" fmla="*/ 2147483647 h 31"/>
                    <a:gd name="T40" fmla="*/ 2147483647 w 21"/>
                    <a:gd name="T41" fmla="*/ 2147483647 h 3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31">
                      <a:moveTo>
                        <a:pt x="7" y="31"/>
                      </a:moveTo>
                      <a:cubicBezTo>
                        <a:pt x="9" y="26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0" y="3"/>
                        <a:pt x="18" y="2"/>
                      </a:cubicBezTo>
                      <a:cubicBezTo>
                        <a:pt x="17" y="1"/>
                        <a:pt x="15" y="0"/>
                        <a:pt x="15" y="1"/>
                      </a:cubicBezTo>
                      <a:cubicBezTo>
                        <a:pt x="15" y="1"/>
                        <a:pt x="15" y="1"/>
                        <a:pt x="15" y="2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5" y="19"/>
                        <a:pt x="1" y="25"/>
                        <a:pt x="0" y="27"/>
                      </a:cubicBezTo>
                      <a:cubicBezTo>
                        <a:pt x="0" y="27"/>
                        <a:pt x="2" y="28"/>
                        <a:pt x="3" y="29"/>
                      </a:cubicBezTo>
                      <a:cubicBezTo>
                        <a:pt x="5" y="30"/>
                        <a:pt x="7" y="31"/>
                        <a:pt x="7" y="31"/>
                      </a:cubicBezTo>
                      <a:close/>
                      <a:moveTo>
                        <a:pt x="8" y="11"/>
                      </a:move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4"/>
                        <a:pt x="11" y="8"/>
                        <a:pt x="9" y="12"/>
                      </a:cubicBezTo>
                      <a:lnTo>
                        <a:pt x="8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Freeform 497">
                  <a:extLst>
                    <a:ext uri="{FF2B5EF4-FFF2-40B4-BE49-F238E27FC236}">
                      <a16:creationId xmlns:a16="http://schemas.microsoft.com/office/drawing/2014/main" id="{B0240E7A-B987-4666-863D-F460D675AA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5525" y="1503365"/>
                  <a:ext cx="387350" cy="390526"/>
                </a:xfrm>
                <a:custGeom>
                  <a:avLst/>
                  <a:gdLst>
                    <a:gd name="T0" fmla="*/ 2147483647 w 244"/>
                    <a:gd name="T1" fmla="*/ 2147483647 h 246"/>
                    <a:gd name="T2" fmla="*/ 0 w 244"/>
                    <a:gd name="T3" fmla="*/ 2147483647 h 246"/>
                    <a:gd name="T4" fmla="*/ 0 w 244"/>
                    <a:gd name="T5" fmla="*/ 0 h 246"/>
                    <a:gd name="T6" fmla="*/ 2147483647 w 244"/>
                    <a:gd name="T7" fmla="*/ 0 h 246"/>
                    <a:gd name="T8" fmla="*/ 2147483647 w 244"/>
                    <a:gd name="T9" fmla="*/ 2147483647 h 246"/>
                    <a:gd name="T10" fmla="*/ 2147483647 w 244"/>
                    <a:gd name="T11" fmla="*/ 2147483647 h 246"/>
                    <a:gd name="T12" fmla="*/ 2147483647 w 244"/>
                    <a:gd name="T13" fmla="*/ 0 h 246"/>
                    <a:gd name="T14" fmla="*/ 2147483647 w 244"/>
                    <a:gd name="T15" fmla="*/ 0 h 246"/>
                    <a:gd name="T16" fmla="*/ 2147483647 w 244"/>
                    <a:gd name="T17" fmla="*/ 2147483647 h 246"/>
                    <a:gd name="T18" fmla="*/ 2147483647 w 244"/>
                    <a:gd name="T19" fmla="*/ 2147483647 h 246"/>
                    <a:gd name="T20" fmla="*/ 2147483647 w 244"/>
                    <a:gd name="T21" fmla="*/ 2147483647 h 246"/>
                    <a:gd name="T22" fmla="*/ 2147483647 w 244"/>
                    <a:gd name="T23" fmla="*/ 2147483647 h 246"/>
                    <a:gd name="T24" fmla="*/ 2147483647 w 244"/>
                    <a:gd name="T25" fmla="*/ 2147483647 h 246"/>
                    <a:gd name="T26" fmla="*/ 2147483647 w 244"/>
                    <a:gd name="T27" fmla="*/ 2147483647 h 246"/>
                    <a:gd name="T28" fmla="*/ 2147483647 w 244"/>
                    <a:gd name="T29" fmla="*/ 2147483647 h 246"/>
                    <a:gd name="T30" fmla="*/ 2147483647 w 244"/>
                    <a:gd name="T31" fmla="*/ 2147483647 h 246"/>
                    <a:gd name="T32" fmla="*/ 2147483647 w 244"/>
                    <a:gd name="T33" fmla="*/ 2147483647 h 246"/>
                    <a:gd name="T34" fmla="*/ 2147483647 w 244"/>
                    <a:gd name="T35" fmla="*/ 2147483647 h 2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6">
                      <a:moveTo>
                        <a:pt x="244" y="246"/>
                      </a:moveTo>
                      <a:lnTo>
                        <a:pt x="0" y="246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6"/>
                      </a:lnTo>
                      <a:close/>
                      <a:moveTo>
                        <a:pt x="14" y="230"/>
                      </a:moveTo>
                      <a:lnTo>
                        <a:pt x="230" y="230"/>
                      </a:lnTo>
                      <a:lnTo>
                        <a:pt x="230" y="17"/>
                      </a:lnTo>
                      <a:lnTo>
                        <a:pt x="163" y="17"/>
                      </a:lnTo>
                      <a:lnTo>
                        <a:pt x="163" y="71"/>
                      </a:lnTo>
                      <a:lnTo>
                        <a:pt x="81" y="71"/>
                      </a:lnTo>
                      <a:lnTo>
                        <a:pt x="81" y="17"/>
                      </a:lnTo>
                      <a:lnTo>
                        <a:pt x="14" y="17"/>
                      </a:lnTo>
                      <a:lnTo>
                        <a:pt x="14" y="23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498">
                  <a:extLst>
                    <a:ext uri="{FF2B5EF4-FFF2-40B4-BE49-F238E27FC236}">
                      <a16:creationId xmlns:a16="http://schemas.microsoft.com/office/drawing/2014/main" id="{C3419071-24BC-445C-9763-91B48C2DC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698628"/>
                  <a:ext cx="220663" cy="58738"/>
                </a:xfrm>
                <a:custGeom>
                  <a:avLst/>
                  <a:gdLst>
                    <a:gd name="T0" fmla="*/ 2147483647 w 69"/>
                    <a:gd name="T1" fmla="*/ 2147483647 h 18"/>
                    <a:gd name="T2" fmla="*/ 2147483647 w 69"/>
                    <a:gd name="T3" fmla="*/ 0 h 18"/>
                    <a:gd name="T4" fmla="*/ 2147483647 w 69"/>
                    <a:gd name="T5" fmla="*/ 2147483647 h 18"/>
                    <a:gd name="T6" fmla="*/ 2147483647 w 69"/>
                    <a:gd name="T7" fmla="*/ 2147483647 h 18"/>
                    <a:gd name="T8" fmla="*/ 2147483647 w 69"/>
                    <a:gd name="T9" fmla="*/ 2147483647 h 18"/>
                    <a:gd name="T10" fmla="*/ 2147483647 w 69"/>
                    <a:gd name="T11" fmla="*/ 2147483647 h 18"/>
                    <a:gd name="T12" fmla="*/ 2147483647 w 69"/>
                    <a:gd name="T13" fmla="*/ 2147483647 h 18"/>
                    <a:gd name="T14" fmla="*/ 2147483647 w 69"/>
                    <a:gd name="T15" fmla="*/ 2147483647 h 18"/>
                    <a:gd name="T16" fmla="*/ 2147483647 w 69"/>
                    <a:gd name="T17" fmla="*/ 2147483647 h 18"/>
                    <a:gd name="T18" fmla="*/ 2147483647 w 69"/>
                    <a:gd name="T19" fmla="*/ 2147483647 h 18"/>
                    <a:gd name="T20" fmla="*/ 2147483647 w 69"/>
                    <a:gd name="T21" fmla="*/ 214748364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8">
                      <a:moveTo>
                        <a:pt x="67" y="1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2" y="13"/>
                        <a:pt x="29" y="13"/>
                        <a:pt x="27" y="1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1" y="4"/>
                        <a:pt x="0" y="5"/>
                        <a:pt x="2" y="6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9" y="18"/>
                        <a:pt x="32" y="18"/>
                        <a:pt x="34" y="17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9" y="2"/>
                        <a:pt x="68" y="1"/>
                        <a:pt x="6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Freeform 499">
                  <a:extLst>
                    <a:ext uri="{FF2B5EF4-FFF2-40B4-BE49-F238E27FC236}">
                      <a16:creationId xmlns:a16="http://schemas.microsoft.com/office/drawing/2014/main" id="{E5E014B7-FAD2-42E2-A60F-24CF8291A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714503"/>
                  <a:ext cx="220663" cy="58738"/>
                </a:xfrm>
                <a:custGeom>
                  <a:avLst/>
                  <a:gdLst>
                    <a:gd name="T0" fmla="*/ 2147483647 w 69"/>
                    <a:gd name="T1" fmla="*/ 2147483647 h 18"/>
                    <a:gd name="T2" fmla="*/ 2147483647 w 69"/>
                    <a:gd name="T3" fmla="*/ 0 h 18"/>
                    <a:gd name="T4" fmla="*/ 2147483647 w 69"/>
                    <a:gd name="T5" fmla="*/ 2147483647 h 18"/>
                    <a:gd name="T6" fmla="*/ 2147483647 w 69"/>
                    <a:gd name="T7" fmla="*/ 2147483647 h 18"/>
                    <a:gd name="T8" fmla="*/ 2147483647 w 69"/>
                    <a:gd name="T9" fmla="*/ 2147483647 h 18"/>
                    <a:gd name="T10" fmla="*/ 2147483647 w 69"/>
                    <a:gd name="T11" fmla="*/ 2147483647 h 18"/>
                    <a:gd name="T12" fmla="*/ 2147483647 w 69"/>
                    <a:gd name="T13" fmla="*/ 2147483647 h 18"/>
                    <a:gd name="T14" fmla="*/ 2147483647 w 69"/>
                    <a:gd name="T15" fmla="*/ 2147483647 h 18"/>
                    <a:gd name="T16" fmla="*/ 2147483647 w 69"/>
                    <a:gd name="T17" fmla="*/ 2147483647 h 18"/>
                    <a:gd name="T18" fmla="*/ 2147483647 w 69"/>
                    <a:gd name="T19" fmla="*/ 2147483647 h 18"/>
                    <a:gd name="T20" fmla="*/ 2147483647 w 69"/>
                    <a:gd name="T21" fmla="*/ 214748364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8">
                      <a:moveTo>
                        <a:pt x="67" y="1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2" y="14"/>
                        <a:pt x="29" y="14"/>
                        <a:pt x="27" y="1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1" y="5"/>
                        <a:pt x="0" y="6"/>
                        <a:pt x="2" y="7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9" y="18"/>
                        <a:pt x="32" y="18"/>
                        <a:pt x="34" y="18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9" y="3"/>
                        <a:pt x="68" y="2"/>
                        <a:pt x="6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Freeform 500">
                  <a:extLst>
                    <a:ext uri="{FF2B5EF4-FFF2-40B4-BE49-F238E27FC236}">
                      <a16:creationId xmlns:a16="http://schemas.microsoft.com/office/drawing/2014/main" id="{1B0AB643-81BB-41EE-A4F9-27E4D9CFA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733553"/>
                  <a:ext cx="220663" cy="58738"/>
                </a:xfrm>
                <a:custGeom>
                  <a:avLst/>
                  <a:gdLst>
                    <a:gd name="T0" fmla="*/ 2147483647 w 69"/>
                    <a:gd name="T1" fmla="*/ 2147483647 h 18"/>
                    <a:gd name="T2" fmla="*/ 2147483647 w 69"/>
                    <a:gd name="T3" fmla="*/ 0 h 18"/>
                    <a:gd name="T4" fmla="*/ 2147483647 w 69"/>
                    <a:gd name="T5" fmla="*/ 2147483647 h 18"/>
                    <a:gd name="T6" fmla="*/ 2147483647 w 69"/>
                    <a:gd name="T7" fmla="*/ 2147483647 h 18"/>
                    <a:gd name="T8" fmla="*/ 2147483647 w 69"/>
                    <a:gd name="T9" fmla="*/ 2147483647 h 18"/>
                    <a:gd name="T10" fmla="*/ 2147483647 w 69"/>
                    <a:gd name="T11" fmla="*/ 2147483647 h 18"/>
                    <a:gd name="T12" fmla="*/ 2147483647 w 69"/>
                    <a:gd name="T13" fmla="*/ 2147483647 h 18"/>
                    <a:gd name="T14" fmla="*/ 2147483647 w 69"/>
                    <a:gd name="T15" fmla="*/ 2147483647 h 18"/>
                    <a:gd name="T16" fmla="*/ 2147483647 w 69"/>
                    <a:gd name="T17" fmla="*/ 2147483647 h 18"/>
                    <a:gd name="T18" fmla="*/ 2147483647 w 69"/>
                    <a:gd name="T19" fmla="*/ 2147483647 h 18"/>
                    <a:gd name="T20" fmla="*/ 2147483647 w 69"/>
                    <a:gd name="T21" fmla="*/ 214748364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8">
                      <a:moveTo>
                        <a:pt x="67" y="1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2" y="13"/>
                        <a:pt x="29" y="13"/>
                        <a:pt x="27" y="1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1" y="5"/>
                        <a:pt x="0" y="6"/>
                        <a:pt x="2" y="6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9" y="18"/>
                        <a:pt x="32" y="18"/>
                        <a:pt x="34" y="17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9" y="2"/>
                        <a:pt x="68" y="1"/>
                        <a:pt x="6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Freeform 501">
                  <a:extLst>
                    <a:ext uri="{FF2B5EF4-FFF2-40B4-BE49-F238E27FC236}">
                      <a16:creationId xmlns:a16="http://schemas.microsoft.com/office/drawing/2014/main" id="{27074463-1599-43AB-AB5D-4C94C03A9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749428"/>
                  <a:ext cx="220663" cy="61913"/>
                </a:xfrm>
                <a:custGeom>
                  <a:avLst/>
                  <a:gdLst>
                    <a:gd name="T0" fmla="*/ 2147483647 w 69"/>
                    <a:gd name="T1" fmla="*/ 2147483647 h 19"/>
                    <a:gd name="T2" fmla="*/ 2147483647 w 69"/>
                    <a:gd name="T3" fmla="*/ 0 h 19"/>
                    <a:gd name="T4" fmla="*/ 2147483647 w 69"/>
                    <a:gd name="T5" fmla="*/ 2147483647 h 19"/>
                    <a:gd name="T6" fmla="*/ 2147483647 w 69"/>
                    <a:gd name="T7" fmla="*/ 2147483647 h 19"/>
                    <a:gd name="T8" fmla="*/ 2147483647 w 69"/>
                    <a:gd name="T9" fmla="*/ 2147483647 h 19"/>
                    <a:gd name="T10" fmla="*/ 2147483647 w 69"/>
                    <a:gd name="T11" fmla="*/ 2147483647 h 19"/>
                    <a:gd name="T12" fmla="*/ 2147483647 w 69"/>
                    <a:gd name="T13" fmla="*/ 2147483647 h 19"/>
                    <a:gd name="T14" fmla="*/ 2147483647 w 69"/>
                    <a:gd name="T15" fmla="*/ 2147483647 h 19"/>
                    <a:gd name="T16" fmla="*/ 2147483647 w 69"/>
                    <a:gd name="T17" fmla="*/ 2147483647 h 19"/>
                    <a:gd name="T18" fmla="*/ 2147483647 w 69"/>
                    <a:gd name="T19" fmla="*/ 2147483647 h 19"/>
                    <a:gd name="T20" fmla="*/ 2147483647 w 69"/>
                    <a:gd name="T21" fmla="*/ 2147483647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9">
                      <a:moveTo>
                        <a:pt x="67" y="2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2" y="14"/>
                        <a:pt x="29" y="14"/>
                        <a:pt x="27" y="1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1" y="5"/>
                        <a:pt x="0" y="6"/>
                        <a:pt x="2" y="7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9" y="19"/>
                        <a:pt x="32" y="19"/>
                        <a:pt x="34" y="18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9" y="3"/>
                        <a:pt x="68" y="2"/>
                        <a:pt x="67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Freeform 502">
                  <a:extLst>
                    <a:ext uri="{FF2B5EF4-FFF2-40B4-BE49-F238E27FC236}">
                      <a16:creationId xmlns:a16="http://schemas.microsoft.com/office/drawing/2014/main" id="{4BDDB944-9B20-4BD1-9990-1010AD660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7613" y="1692278"/>
                  <a:ext cx="19050" cy="6350"/>
                </a:xfrm>
                <a:custGeom>
                  <a:avLst/>
                  <a:gdLst>
                    <a:gd name="T0" fmla="*/ 2147483647 w 6"/>
                    <a:gd name="T1" fmla="*/ 0 h 2"/>
                    <a:gd name="T2" fmla="*/ 2147483647 w 6"/>
                    <a:gd name="T3" fmla="*/ 0 h 2"/>
                    <a:gd name="T4" fmla="*/ 2147483647 w 6"/>
                    <a:gd name="T5" fmla="*/ 2147483647 h 2"/>
                    <a:gd name="T6" fmla="*/ 2147483647 w 6"/>
                    <a:gd name="T7" fmla="*/ 2147483647 h 2"/>
                    <a:gd name="T8" fmla="*/ 2147483647 w 6"/>
                    <a:gd name="T9" fmla="*/ 2147483647 h 2"/>
                    <a:gd name="T10" fmla="*/ 2147483647 w 6"/>
                    <a:gd name="T11" fmla="*/ 2147483647 h 2"/>
                    <a:gd name="T12" fmla="*/ 2147483647 w 6"/>
                    <a:gd name="T13" fmla="*/ 2147483647 h 2"/>
                    <a:gd name="T14" fmla="*/ 2147483647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2">
                      <a:moveTo>
                        <a:pt x="5" y="0"/>
                      </a:moveTo>
                      <a:cubicBezTo>
                        <a:pt x="4" y="0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6" y="1"/>
                        <a:pt x="6" y="1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Freeform 503">
                  <a:extLst>
                    <a:ext uri="{FF2B5EF4-FFF2-40B4-BE49-F238E27FC236}">
                      <a16:creationId xmlns:a16="http://schemas.microsoft.com/office/drawing/2014/main" id="{301FB779-CD34-4D8F-8F6C-63BEE3497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513" y="1701803"/>
                  <a:ext cx="15875" cy="6350"/>
                </a:xfrm>
                <a:custGeom>
                  <a:avLst/>
                  <a:gdLst>
                    <a:gd name="T0" fmla="*/ 0 w 5"/>
                    <a:gd name="T1" fmla="*/ 0 h 2"/>
                    <a:gd name="T2" fmla="*/ 2147483647 w 5"/>
                    <a:gd name="T3" fmla="*/ 2147483647 h 2"/>
                    <a:gd name="T4" fmla="*/ 2147483647 w 5"/>
                    <a:gd name="T5" fmla="*/ 2147483647 h 2"/>
                    <a:gd name="T6" fmla="*/ 2147483647 w 5"/>
                    <a:gd name="T7" fmla="*/ 2147483647 h 2"/>
                    <a:gd name="T8" fmla="*/ 2147483647 w 5"/>
                    <a:gd name="T9" fmla="*/ 0 h 2"/>
                    <a:gd name="T10" fmla="*/ 0 w 5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Freeform 504">
                  <a:extLst>
                    <a:ext uri="{FF2B5EF4-FFF2-40B4-BE49-F238E27FC236}">
                      <a16:creationId xmlns:a16="http://schemas.microsoft.com/office/drawing/2014/main" id="{91523A91-4776-4B19-B0DD-4DA664613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6188" y="1682753"/>
                  <a:ext cx="19050" cy="6350"/>
                </a:xfrm>
                <a:custGeom>
                  <a:avLst/>
                  <a:gdLst>
                    <a:gd name="T0" fmla="*/ 2147483647 w 6"/>
                    <a:gd name="T1" fmla="*/ 0 h 2"/>
                    <a:gd name="T2" fmla="*/ 2147483647 w 6"/>
                    <a:gd name="T3" fmla="*/ 0 h 2"/>
                    <a:gd name="T4" fmla="*/ 2147483647 w 6"/>
                    <a:gd name="T5" fmla="*/ 2147483647 h 2"/>
                    <a:gd name="T6" fmla="*/ 2147483647 w 6"/>
                    <a:gd name="T7" fmla="*/ 2147483647 h 2"/>
                    <a:gd name="T8" fmla="*/ 2147483647 w 6"/>
                    <a:gd name="T9" fmla="*/ 2147483647 h 2"/>
                    <a:gd name="T10" fmla="*/ 2147483647 w 6"/>
                    <a:gd name="T11" fmla="*/ 2147483647 h 2"/>
                    <a:gd name="T12" fmla="*/ 2147483647 w 6"/>
                    <a:gd name="T13" fmla="*/ 2147483647 h 2"/>
                    <a:gd name="T14" fmla="*/ 2147483647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2">
                      <a:moveTo>
                        <a:pt x="5" y="0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6" y="1"/>
                        <a:pt x="6" y="1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Freeform 505">
                  <a:extLst>
                    <a:ext uri="{FF2B5EF4-FFF2-40B4-BE49-F238E27FC236}">
                      <a16:creationId xmlns:a16="http://schemas.microsoft.com/office/drawing/2014/main" id="{5B43174D-F436-4F2D-A236-B413685873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02363" y="1657353"/>
                  <a:ext cx="220663" cy="79375"/>
                </a:xfrm>
                <a:custGeom>
                  <a:avLst/>
                  <a:gdLst>
                    <a:gd name="T0" fmla="*/ 2147483647 w 69"/>
                    <a:gd name="T1" fmla="*/ 2147483647 h 25"/>
                    <a:gd name="T2" fmla="*/ 2147483647 w 69"/>
                    <a:gd name="T3" fmla="*/ 2147483647 h 25"/>
                    <a:gd name="T4" fmla="*/ 2147483647 w 69"/>
                    <a:gd name="T5" fmla="*/ 2147483647 h 25"/>
                    <a:gd name="T6" fmla="*/ 2147483647 w 69"/>
                    <a:gd name="T7" fmla="*/ 2147483647 h 25"/>
                    <a:gd name="T8" fmla="*/ 2147483647 w 69"/>
                    <a:gd name="T9" fmla="*/ 2147483647 h 25"/>
                    <a:gd name="T10" fmla="*/ 2147483647 w 69"/>
                    <a:gd name="T11" fmla="*/ 2147483647 h 25"/>
                    <a:gd name="T12" fmla="*/ 2147483647 w 69"/>
                    <a:gd name="T13" fmla="*/ 2147483647 h 25"/>
                    <a:gd name="T14" fmla="*/ 2147483647 w 69"/>
                    <a:gd name="T15" fmla="*/ 2147483647 h 25"/>
                    <a:gd name="T16" fmla="*/ 2147483647 w 69"/>
                    <a:gd name="T17" fmla="*/ 2147483647 h 25"/>
                    <a:gd name="T18" fmla="*/ 2147483647 w 69"/>
                    <a:gd name="T19" fmla="*/ 2147483647 h 25"/>
                    <a:gd name="T20" fmla="*/ 2147483647 w 69"/>
                    <a:gd name="T21" fmla="*/ 2147483647 h 25"/>
                    <a:gd name="T22" fmla="*/ 2147483647 w 69"/>
                    <a:gd name="T23" fmla="*/ 2147483647 h 25"/>
                    <a:gd name="T24" fmla="*/ 2147483647 w 69"/>
                    <a:gd name="T25" fmla="*/ 2147483647 h 25"/>
                    <a:gd name="T26" fmla="*/ 2147483647 w 69"/>
                    <a:gd name="T27" fmla="*/ 2147483647 h 25"/>
                    <a:gd name="T28" fmla="*/ 2147483647 w 69"/>
                    <a:gd name="T29" fmla="*/ 2147483647 h 25"/>
                    <a:gd name="T30" fmla="*/ 2147483647 w 69"/>
                    <a:gd name="T31" fmla="*/ 2147483647 h 25"/>
                    <a:gd name="T32" fmla="*/ 2147483647 w 69"/>
                    <a:gd name="T33" fmla="*/ 2147483647 h 25"/>
                    <a:gd name="T34" fmla="*/ 2147483647 w 69"/>
                    <a:gd name="T35" fmla="*/ 2147483647 h 25"/>
                    <a:gd name="T36" fmla="*/ 2147483647 w 69"/>
                    <a:gd name="T37" fmla="*/ 2147483647 h 25"/>
                    <a:gd name="T38" fmla="*/ 2147483647 w 69"/>
                    <a:gd name="T39" fmla="*/ 2147483647 h 25"/>
                    <a:gd name="T40" fmla="*/ 2147483647 w 69"/>
                    <a:gd name="T41" fmla="*/ 2147483647 h 25"/>
                    <a:gd name="T42" fmla="*/ 2147483647 w 69"/>
                    <a:gd name="T43" fmla="*/ 2147483647 h 25"/>
                    <a:gd name="T44" fmla="*/ 2147483647 w 69"/>
                    <a:gd name="T45" fmla="*/ 2147483647 h 25"/>
                    <a:gd name="T46" fmla="*/ 2147483647 w 69"/>
                    <a:gd name="T47" fmla="*/ 2147483647 h 25"/>
                    <a:gd name="T48" fmla="*/ 2147483647 w 69"/>
                    <a:gd name="T49" fmla="*/ 2147483647 h 25"/>
                    <a:gd name="T50" fmla="*/ 2147483647 w 69"/>
                    <a:gd name="T51" fmla="*/ 2147483647 h 25"/>
                    <a:gd name="T52" fmla="*/ 2147483647 w 69"/>
                    <a:gd name="T53" fmla="*/ 2147483647 h 25"/>
                    <a:gd name="T54" fmla="*/ 2147483647 w 69"/>
                    <a:gd name="T55" fmla="*/ 2147483647 h 25"/>
                    <a:gd name="T56" fmla="*/ 2147483647 w 69"/>
                    <a:gd name="T57" fmla="*/ 2147483647 h 25"/>
                    <a:gd name="T58" fmla="*/ 2147483647 w 69"/>
                    <a:gd name="T59" fmla="*/ 2147483647 h 25"/>
                    <a:gd name="T60" fmla="*/ 2147483647 w 69"/>
                    <a:gd name="T61" fmla="*/ 2147483647 h 25"/>
                    <a:gd name="T62" fmla="*/ 2147483647 w 69"/>
                    <a:gd name="T63" fmla="*/ 2147483647 h 25"/>
                    <a:gd name="T64" fmla="*/ 2147483647 w 69"/>
                    <a:gd name="T65" fmla="*/ 2147483647 h 25"/>
                    <a:gd name="T66" fmla="*/ 2147483647 w 69"/>
                    <a:gd name="T67" fmla="*/ 2147483647 h 25"/>
                    <a:gd name="T68" fmla="*/ 2147483647 w 69"/>
                    <a:gd name="T69" fmla="*/ 2147483647 h 25"/>
                    <a:gd name="T70" fmla="*/ 2147483647 w 69"/>
                    <a:gd name="T71" fmla="*/ 2147483647 h 25"/>
                    <a:gd name="T72" fmla="*/ 2147483647 w 69"/>
                    <a:gd name="T73" fmla="*/ 2147483647 h 25"/>
                    <a:gd name="T74" fmla="*/ 2147483647 w 69"/>
                    <a:gd name="T75" fmla="*/ 2147483647 h 25"/>
                    <a:gd name="T76" fmla="*/ 2147483647 w 69"/>
                    <a:gd name="T77" fmla="*/ 2147483647 h 25"/>
                    <a:gd name="T78" fmla="*/ 2147483647 w 69"/>
                    <a:gd name="T79" fmla="*/ 2147483647 h 25"/>
                    <a:gd name="T80" fmla="*/ 2147483647 w 69"/>
                    <a:gd name="T81" fmla="*/ 2147483647 h 25"/>
                    <a:gd name="T82" fmla="*/ 2147483647 w 69"/>
                    <a:gd name="T83" fmla="*/ 2147483647 h 25"/>
                    <a:gd name="T84" fmla="*/ 2147483647 w 69"/>
                    <a:gd name="T85" fmla="*/ 2147483647 h 25"/>
                    <a:gd name="T86" fmla="*/ 2147483647 w 69"/>
                    <a:gd name="T87" fmla="*/ 2147483647 h 25"/>
                    <a:gd name="T88" fmla="*/ 2147483647 w 69"/>
                    <a:gd name="T89" fmla="*/ 2147483647 h 25"/>
                    <a:gd name="T90" fmla="*/ 2147483647 w 69"/>
                    <a:gd name="T91" fmla="*/ 2147483647 h 25"/>
                    <a:gd name="T92" fmla="*/ 2147483647 w 69"/>
                    <a:gd name="T93" fmla="*/ 2147483647 h 25"/>
                    <a:gd name="T94" fmla="*/ 2147483647 w 69"/>
                    <a:gd name="T95" fmla="*/ 2147483647 h 25"/>
                    <a:gd name="T96" fmla="*/ 2147483647 w 69"/>
                    <a:gd name="T97" fmla="*/ 2147483647 h 25"/>
                    <a:gd name="T98" fmla="*/ 2147483647 w 69"/>
                    <a:gd name="T99" fmla="*/ 2147483647 h 25"/>
                    <a:gd name="T100" fmla="*/ 2147483647 w 69"/>
                    <a:gd name="T101" fmla="*/ 2147483647 h 25"/>
                    <a:gd name="T102" fmla="*/ 2147483647 w 69"/>
                    <a:gd name="T103" fmla="*/ 2147483647 h 25"/>
                    <a:gd name="T104" fmla="*/ 2147483647 w 69"/>
                    <a:gd name="T105" fmla="*/ 2147483647 h 25"/>
                    <a:gd name="T106" fmla="*/ 2147483647 w 69"/>
                    <a:gd name="T107" fmla="*/ 2147483647 h 25"/>
                    <a:gd name="T108" fmla="*/ 2147483647 w 69"/>
                    <a:gd name="T109" fmla="*/ 2147483647 h 25"/>
                    <a:gd name="T110" fmla="*/ 2147483647 w 69"/>
                    <a:gd name="T111" fmla="*/ 2147483647 h 25"/>
                    <a:gd name="T112" fmla="*/ 2147483647 w 69"/>
                    <a:gd name="T113" fmla="*/ 2147483647 h 25"/>
                    <a:gd name="T114" fmla="*/ 2147483647 w 69"/>
                    <a:gd name="T115" fmla="*/ 2147483647 h 25"/>
                    <a:gd name="T116" fmla="*/ 2147483647 w 69"/>
                    <a:gd name="T117" fmla="*/ 2147483647 h 2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" h="25">
                      <a:moveTo>
                        <a:pt x="67" y="8"/>
                      </a:move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0" y="0"/>
                        <a:pt x="38" y="0"/>
                        <a:pt x="37" y="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1" y="12"/>
                        <a:pt x="0" y="13"/>
                        <a:pt x="2" y="13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9" y="25"/>
                        <a:pt x="32" y="25"/>
                        <a:pt x="34" y="24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9" y="9"/>
                        <a:pt x="68" y="8"/>
                        <a:pt x="67" y="8"/>
                      </a:cubicBezTo>
                      <a:close/>
                      <a:moveTo>
                        <a:pt x="29" y="16"/>
                      </a:move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lnTo>
                        <a:pt x="29" y="16"/>
                      </a:lnTo>
                      <a:close/>
                      <a:moveTo>
                        <a:pt x="39" y="15"/>
                      </a:move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7" y="12"/>
                        <a:pt x="26" y="12"/>
                        <a:pt x="25" y="12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1"/>
                        <a:pt x="29" y="11"/>
                        <a:pt x="30" y="10"/>
                      </a:cubicBezTo>
                      <a:cubicBezTo>
                        <a:pt x="32" y="10"/>
                        <a:pt x="35" y="10"/>
                        <a:pt x="37" y="11"/>
                      </a:cubicBezTo>
                      <a:cubicBezTo>
                        <a:pt x="40" y="11"/>
                        <a:pt x="40" y="12"/>
                        <a:pt x="38" y="13"/>
                      </a:cubicBezTo>
                      <a:cubicBezTo>
                        <a:pt x="37" y="13"/>
                        <a:pt x="36" y="14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lnTo>
                        <a:pt x="39" y="15"/>
                      </a:lnTo>
                      <a:close/>
                      <a:moveTo>
                        <a:pt x="46" y="12"/>
                      </a:move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6" y="9"/>
                        <a:pt x="35" y="9"/>
                        <a:pt x="35" y="9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8"/>
                        <a:pt x="38" y="8"/>
                        <a:pt x="39" y="7"/>
                      </a:cubicBezTo>
                      <a:cubicBezTo>
                        <a:pt x="40" y="7"/>
                        <a:pt x="43" y="7"/>
                        <a:pt x="46" y="8"/>
                      </a:cubicBezTo>
                      <a:cubicBezTo>
                        <a:pt x="48" y="8"/>
                        <a:pt x="48" y="9"/>
                        <a:pt x="47" y="10"/>
                      </a:cubicBezTo>
                      <a:cubicBezTo>
                        <a:pt x="46" y="10"/>
                        <a:pt x="45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lnTo>
                        <a:pt x="46" y="12"/>
                      </a:lnTo>
                      <a:close/>
                      <a:moveTo>
                        <a:pt x="53" y="8"/>
                      </a:moveTo>
                      <a:cubicBezTo>
                        <a:pt x="52" y="8"/>
                        <a:pt x="51" y="8"/>
                        <a:pt x="50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50" y="8"/>
                        <a:pt x="51" y="7"/>
                      </a:cubicBezTo>
                      <a:cubicBezTo>
                        <a:pt x="52" y="7"/>
                        <a:pt x="52" y="7"/>
                        <a:pt x="51" y="7"/>
                      </a:cubicBezTo>
                      <a:cubicBezTo>
                        <a:pt x="51" y="7"/>
                        <a:pt x="51" y="7"/>
                        <a:pt x="49" y="7"/>
                      </a:cubicBezTo>
                      <a:cubicBezTo>
                        <a:pt x="48" y="7"/>
                        <a:pt x="46" y="7"/>
                        <a:pt x="45" y="7"/>
                      </a:cubicBezTo>
                      <a:cubicBezTo>
                        <a:pt x="44" y="7"/>
                        <a:pt x="44" y="6"/>
                        <a:pt x="46" y="5"/>
                      </a:cubicBezTo>
                      <a:cubicBezTo>
                        <a:pt x="46" y="5"/>
                        <a:pt x="47" y="5"/>
                        <a:pt x="48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8" y="6"/>
                        <a:pt x="47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6"/>
                        <a:pt x="48" y="6"/>
                        <a:pt x="49" y="6"/>
                      </a:cubicBezTo>
                      <a:cubicBezTo>
                        <a:pt x="51" y="6"/>
                        <a:pt x="52" y="6"/>
                        <a:pt x="53" y="6"/>
                      </a:cubicBezTo>
                      <a:cubicBezTo>
                        <a:pt x="54" y="7"/>
                        <a:pt x="55" y="7"/>
                        <a:pt x="53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Freeform 506">
                  <a:extLst>
                    <a:ext uri="{FF2B5EF4-FFF2-40B4-BE49-F238E27FC236}">
                      <a16:creationId xmlns:a16="http://schemas.microsoft.com/office/drawing/2014/main" id="{F841F7E3-63A6-4441-AD8F-1E93783A63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57850" y="1938341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5" y="228"/>
                      </a:moveTo>
                      <a:lnTo>
                        <a:pt x="228" y="228"/>
                      </a:lnTo>
                      <a:lnTo>
                        <a:pt x="228" y="14"/>
                      </a:lnTo>
                      <a:lnTo>
                        <a:pt x="164" y="14"/>
                      </a:lnTo>
                      <a:lnTo>
                        <a:pt x="164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5" y="14"/>
                      </a:lnTo>
                      <a:lnTo>
                        <a:pt x="15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" name="Freeform 507">
                  <a:extLst>
                    <a:ext uri="{FF2B5EF4-FFF2-40B4-BE49-F238E27FC236}">
                      <a16:creationId xmlns:a16="http://schemas.microsoft.com/office/drawing/2014/main" id="{61CD8807-66E6-46A4-B172-4E867F6745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72163" y="2146304"/>
                  <a:ext cx="112713" cy="115888"/>
                </a:xfrm>
                <a:custGeom>
                  <a:avLst/>
                  <a:gdLst>
                    <a:gd name="T0" fmla="*/ 2147483647 w 35"/>
                    <a:gd name="T1" fmla="*/ 2147483647 h 36"/>
                    <a:gd name="T2" fmla="*/ 2147483647 w 35"/>
                    <a:gd name="T3" fmla="*/ 2147483647 h 36"/>
                    <a:gd name="T4" fmla="*/ 2147483647 w 35"/>
                    <a:gd name="T5" fmla="*/ 2147483647 h 36"/>
                    <a:gd name="T6" fmla="*/ 2147483647 w 35"/>
                    <a:gd name="T7" fmla="*/ 2147483647 h 36"/>
                    <a:gd name="T8" fmla="*/ 2147483647 w 35"/>
                    <a:gd name="T9" fmla="*/ 2147483647 h 36"/>
                    <a:gd name="T10" fmla="*/ 2147483647 w 35"/>
                    <a:gd name="T11" fmla="*/ 0 h 36"/>
                    <a:gd name="T12" fmla="*/ 2147483647 w 35"/>
                    <a:gd name="T13" fmla="*/ 2147483647 h 36"/>
                    <a:gd name="T14" fmla="*/ 2147483647 w 35"/>
                    <a:gd name="T15" fmla="*/ 2147483647 h 36"/>
                    <a:gd name="T16" fmla="*/ 2147483647 w 35"/>
                    <a:gd name="T17" fmla="*/ 2147483647 h 36"/>
                    <a:gd name="T18" fmla="*/ 2147483647 w 35"/>
                    <a:gd name="T19" fmla="*/ 2147483647 h 36"/>
                    <a:gd name="T20" fmla="*/ 2147483647 w 35"/>
                    <a:gd name="T21" fmla="*/ 2147483647 h 36"/>
                    <a:gd name="T22" fmla="*/ 2147483647 w 35"/>
                    <a:gd name="T23" fmla="*/ 2147483647 h 36"/>
                    <a:gd name="T24" fmla="*/ 2147483647 w 35"/>
                    <a:gd name="T25" fmla="*/ 2147483647 h 36"/>
                    <a:gd name="T26" fmla="*/ 0 w 35"/>
                    <a:gd name="T27" fmla="*/ 2147483647 h 36"/>
                    <a:gd name="T28" fmla="*/ 2147483647 w 35"/>
                    <a:gd name="T29" fmla="*/ 2147483647 h 36"/>
                    <a:gd name="T30" fmla="*/ 2147483647 w 35"/>
                    <a:gd name="T31" fmla="*/ 2147483647 h 36"/>
                    <a:gd name="T32" fmla="*/ 2147483647 w 35"/>
                    <a:gd name="T33" fmla="*/ 2147483647 h 36"/>
                    <a:gd name="T34" fmla="*/ 2147483647 w 35"/>
                    <a:gd name="T35" fmla="*/ 2147483647 h 36"/>
                    <a:gd name="T36" fmla="*/ 2147483647 w 35"/>
                    <a:gd name="T37" fmla="*/ 2147483647 h 36"/>
                    <a:gd name="T38" fmla="*/ 2147483647 w 35"/>
                    <a:gd name="T39" fmla="*/ 2147483647 h 36"/>
                    <a:gd name="T40" fmla="*/ 2147483647 w 35"/>
                    <a:gd name="T41" fmla="*/ 2147483647 h 36"/>
                    <a:gd name="T42" fmla="*/ 2147483647 w 35"/>
                    <a:gd name="T43" fmla="*/ 2147483647 h 36"/>
                    <a:gd name="T44" fmla="*/ 2147483647 w 35"/>
                    <a:gd name="T45" fmla="*/ 2147483647 h 36"/>
                    <a:gd name="T46" fmla="*/ 2147483647 w 35"/>
                    <a:gd name="T47" fmla="*/ 2147483647 h 36"/>
                    <a:gd name="T48" fmla="*/ 2147483647 w 35"/>
                    <a:gd name="T49" fmla="*/ 2147483647 h 36"/>
                    <a:gd name="T50" fmla="*/ 2147483647 w 35"/>
                    <a:gd name="T51" fmla="*/ 2147483647 h 36"/>
                    <a:gd name="T52" fmla="*/ 2147483647 w 35"/>
                    <a:gd name="T53" fmla="*/ 2147483647 h 36"/>
                    <a:gd name="T54" fmla="*/ 2147483647 w 35"/>
                    <a:gd name="T55" fmla="*/ 2147483647 h 36"/>
                    <a:gd name="T56" fmla="*/ 2147483647 w 35"/>
                    <a:gd name="T57" fmla="*/ 2147483647 h 36"/>
                    <a:gd name="T58" fmla="*/ 2147483647 w 35"/>
                    <a:gd name="T59" fmla="*/ 2147483647 h 36"/>
                    <a:gd name="T60" fmla="*/ 2147483647 w 35"/>
                    <a:gd name="T61" fmla="*/ 2147483647 h 36"/>
                    <a:gd name="T62" fmla="*/ 2147483647 w 35"/>
                    <a:gd name="T63" fmla="*/ 2147483647 h 36"/>
                    <a:gd name="T64" fmla="*/ 2147483647 w 35"/>
                    <a:gd name="T65" fmla="*/ 2147483647 h 36"/>
                    <a:gd name="T66" fmla="*/ 2147483647 w 35"/>
                    <a:gd name="T67" fmla="*/ 2147483647 h 36"/>
                    <a:gd name="T68" fmla="*/ 2147483647 w 35"/>
                    <a:gd name="T69" fmla="*/ 2147483647 h 36"/>
                    <a:gd name="T70" fmla="*/ 2147483647 w 35"/>
                    <a:gd name="T71" fmla="*/ 2147483647 h 36"/>
                    <a:gd name="T72" fmla="*/ 2147483647 w 35"/>
                    <a:gd name="T73" fmla="*/ 2147483647 h 36"/>
                    <a:gd name="T74" fmla="*/ 2147483647 w 35"/>
                    <a:gd name="T75" fmla="*/ 2147483647 h 36"/>
                    <a:gd name="T76" fmla="*/ 2147483647 w 35"/>
                    <a:gd name="T77" fmla="*/ 2147483647 h 36"/>
                    <a:gd name="T78" fmla="*/ 2147483647 w 35"/>
                    <a:gd name="T79" fmla="*/ 2147483647 h 36"/>
                    <a:gd name="T80" fmla="*/ 2147483647 w 35"/>
                    <a:gd name="T81" fmla="*/ 2147483647 h 36"/>
                    <a:gd name="T82" fmla="*/ 2147483647 w 35"/>
                    <a:gd name="T83" fmla="*/ 2147483647 h 36"/>
                    <a:gd name="T84" fmla="*/ 2147483647 w 35"/>
                    <a:gd name="T85" fmla="*/ 2147483647 h 36"/>
                    <a:gd name="T86" fmla="*/ 2147483647 w 35"/>
                    <a:gd name="T87" fmla="*/ 2147483647 h 36"/>
                    <a:gd name="T88" fmla="*/ 2147483647 w 35"/>
                    <a:gd name="T89" fmla="*/ 2147483647 h 36"/>
                    <a:gd name="T90" fmla="*/ 2147483647 w 35"/>
                    <a:gd name="T91" fmla="*/ 2147483647 h 36"/>
                    <a:gd name="T92" fmla="*/ 2147483647 w 35"/>
                    <a:gd name="T93" fmla="*/ 2147483647 h 36"/>
                    <a:gd name="T94" fmla="*/ 2147483647 w 35"/>
                    <a:gd name="T95" fmla="*/ 2147483647 h 36"/>
                    <a:gd name="T96" fmla="*/ 2147483647 w 35"/>
                    <a:gd name="T97" fmla="*/ 2147483647 h 36"/>
                    <a:gd name="T98" fmla="*/ 2147483647 w 35"/>
                    <a:gd name="T99" fmla="*/ 2147483647 h 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5" h="36">
                      <a:moveTo>
                        <a:pt x="30" y="6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7" y="7"/>
                        <a:pt x="27" y="7"/>
                        <a:pt x="26" y="6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6" y="2"/>
                        <a:pt x="26" y="2"/>
                        <a:pt x="25" y="3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5"/>
                        <a:pt x="22" y="4"/>
                        <a:pt x="21" y="4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0"/>
                        <a:pt x="20" y="1"/>
                        <a:pt x="20" y="1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4"/>
                        <a:pt x="18" y="4"/>
                        <a:pt x="18" y="4"/>
                      </a:cubicBezTo>
                      <a:cubicBezTo>
                        <a:pt x="17" y="4"/>
                        <a:pt x="17" y="4"/>
                        <a:pt x="16" y="4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5" y="0"/>
                        <a:pt x="15" y="0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4"/>
                        <a:pt x="12" y="4"/>
                        <a:pt x="12" y="5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8" y="7"/>
                        <a:pt x="7" y="8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0"/>
                        <a:pt x="5" y="11"/>
                        <a:pt x="4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1" y="11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5"/>
                        <a:pt x="3" y="16"/>
                        <a:pt x="3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0"/>
                        <a:pt x="3" y="21"/>
                        <a:pt x="4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1" y="23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1" y="25"/>
                        <a:pt x="2" y="25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5" y="25"/>
                        <a:pt x="5" y="26"/>
                        <a:pt x="6" y="26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3" y="29"/>
                        <a:pt x="3" y="29"/>
                        <a:pt x="4" y="29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30"/>
                        <a:pt x="5" y="30"/>
                        <a:pt x="5" y="30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8" y="29"/>
                        <a:pt x="9" y="29"/>
                        <a:pt x="9" y="30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10" y="34"/>
                        <a:pt x="10" y="33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2" y="32"/>
                        <a:pt x="13" y="32"/>
                        <a:pt x="14" y="32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6"/>
                        <a:pt x="15" y="36"/>
                        <a:pt x="16" y="35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7" y="33"/>
                        <a:pt x="17" y="33"/>
                        <a:pt x="18" y="33"/>
                      </a:cubicBezTo>
                      <a:cubicBezTo>
                        <a:pt x="18" y="33"/>
                        <a:pt x="18" y="33"/>
                        <a:pt x="19" y="33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5"/>
                        <a:pt x="22" y="35"/>
                        <a:pt x="22" y="35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32"/>
                        <a:pt x="23" y="32"/>
                        <a:pt x="24" y="31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4"/>
                        <a:pt x="26" y="34"/>
                        <a:pt x="26" y="34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7" y="30"/>
                        <a:pt x="27" y="29"/>
                        <a:pt x="28" y="28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1" y="30"/>
                        <a:pt x="31" y="30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2" y="29"/>
                        <a:pt x="32" y="29"/>
                        <a:pt x="31" y="28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6"/>
                        <a:pt x="30" y="25"/>
                        <a:pt x="31" y="24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5" y="24"/>
                        <a:pt x="34" y="23"/>
                        <a:pt x="34" y="23"/>
                      </a:cubicBezTo>
                      <a:cubicBezTo>
                        <a:pt x="32" y="22"/>
                        <a:pt x="32" y="22"/>
                        <a:pt x="32" y="22"/>
                      </a:cubicBezTo>
                      <a:cubicBezTo>
                        <a:pt x="32" y="21"/>
                        <a:pt x="32" y="20"/>
                        <a:pt x="32" y="19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2" y="16"/>
                        <a:pt x="32" y="15"/>
                        <a:pt x="32" y="14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5" y="13"/>
                        <a:pt x="34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1"/>
                        <a:pt x="34" y="11"/>
                        <a:pt x="33" y="11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1"/>
                        <a:pt x="30" y="10"/>
                        <a:pt x="30" y="10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8"/>
                        <a:pt x="32" y="7"/>
                        <a:pt x="32" y="7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1" y="6"/>
                        <a:pt x="30" y="6"/>
                        <a:pt x="30" y="6"/>
                      </a:cubicBezTo>
                      <a:close/>
                      <a:moveTo>
                        <a:pt x="5" y="18"/>
                      </a:moveTo>
                      <a:cubicBezTo>
                        <a:pt x="6" y="16"/>
                        <a:pt x="6" y="15"/>
                        <a:pt x="6" y="13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7"/>
                        <a:pt x="12" y="18"/>
                        <a:pt x="12" y="18"/>
                      </a:cubicBezTo>
                      <a:cubicBezTo>
                        <a:pt x="12" y="19"/>
                        <a:pt x="12" y="19"/>
                        <a:pt x="12" y="20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1"/>
                        <a:pt x="5" y="20"/>
                        <a:pt x="5" y="18"/>
                      </a:cubicBezTo>
                      <a:close/>
                      <a:moveTo>
                        <a:pt x="16" y="30"/>
                      </a:moveTo>
                      <a:cubicBezTo>
                        <a:pt x="13" y="30"/>
                        <a:pt x="10" y="28"/>
                        <a:pt x="8" y="25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4" y="23"/>
                        <a:pt x="15" y="23"/>
                        <a:pt x="16" y="24"/>
                      </a:cubicBezTo>
                      <a:lnTo>
                        <a:pt x="16" y="30"/>
                      </a:lnTo>
                      <a:close/>
                      <a:moveTo>
                        <a:pt x="19" y="30"/>
                      </a:move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3"/>
                        <a:pt x="21" y="23"/>
                        <a:pt x="22" y="22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5" y="28"/>
                        <a:pt x="22" y="30"/>
                        <a:pt x="19" y="30"/>
                      </a:cubicBezTo>
                      <a:close/>
                      <a:moveTo>
                        <a:pt x="20" y="18"/>
                      </a:moveTo>
                      <a:cubicBezTo>
                        <a:pt x="20" y="19"/>
                        <a:pt x="19" y="21"/>
                        <a:pt x="18" y="21"/>
                      </a:cubicBezTo>
                      <a:cubicBezTo>
                        <a:pt x="16" y="21"/>
                        <a:pt x="15" y="19"/>
                        <a:pt x="15" y="18"/>
                      </a:cubicBezTo>
                      <a:cubicBezTo>
                        <a:pt x="15" y="17"/>
                        <a:pt x="16" y="16"/>
                        <a:pt x="18" y="16"/>
                      </a:cubicBezTo>
                      <a:cubicBezTo>
                        <a:pt x="19" y="16"/>
                        <a:pt x="20" y="17"/>
                        <a:pt x="20" y="18"/>
                      </a:cubicBezTo>
                      <a:close/>
                      <a:moveTo>
                        <a:pt x="13" y="14"/>
                      </a:move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0" y="8"/>
                        <a:pt x="13" y="6"/>
                        <a:pt x="16" y="6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3"/>
                        <a:pt x="14" y="13"/>
                        <a:pt x="13" y="14"/>
                      </a:cubicBezTo>
                      <a:close/>
                      <a:moveTo>
                        <a:pt x="30" y="18"/>
                      </a:moveTo>
                      <a:cubicBezTo>
                        <a:pt x="30" y="20"/>
                        <a:pt x="29" y="21"/>
                        <a:pt x="29" y="23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9"/>
                        <a:pt x="23" y="19"/>
                        <a:pt x="23" y="18"/>
                      </a:cubicBezTo>
                      <a:cubicBezTo>
                        <a:pt x="23" y="18"/>
                        <a:pt x="23" y="17"/>
                        <a:pt x="23" y="17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5"/>
                        <a:pt x="30" y="16"/>
                        <a:pt x="30" y="18"/>
                      </a:cubicBezTo>
                      <a:close/>
                      <a:moveTo>
                        <a:pt x="27" y="11"/>
                      </a:move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1" y="13"/>
                        <a:pt x="20" y="13"/>
                        <a:pt x="19" y="1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22" y="6"/>
                        <a:pt x="25" y="8"/>
                        <a:pt x="27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" name="Freeform 508">
                  <a:extLst>
                    <a:ext uri="{FF2B5EF4-FFF2-40B4-BE49-F238E27FC236}">
                      <a16:creationId xmlns:a16="http://schemas.microsoft.com/office/drawing/2014/main" id="{B7E4C50C-D9D5-48D2-884A-2E1C6950E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6438" y="2117729"/>
                  <a:ext cx="28575" cy="38100"/>
                </a:xfrm>
                <a:custGeom>
                  <a:avLst/>
                  <a:gdLst>
                    <a:gd name="T0" fmla="*/ 2147483647 w 9"/>
                    <a:gd name="T1" fmla="*/ 0 h 12"/>
                    <a:gd name="T2" fmla="*/ 0 w 9"/>
                    <a:gd name="T3" fmla="*/ 2147483647 h 12"/>
                    <a:gd name="T4" fmla="*/ 2147483647 w 9"/>
                    <a:gd name="T5" fmla="*/ 2147483647 h 12"/>
                    <a:gd name="T6" fmla="*/ 2147483647 w 9"/>
                    <a:gd name="T7" fmla="*/ 2147483647 h 12"/>
                    <a:gd name="T8" fmla="*/ 2147483647 w 9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2">
                      <a:moveTo>
                        <a:pt x="4" y="0"/>
                      </a:move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9" y="9"/>
                        <a:pt x="9" y="6"/>
                      </a:cubicBezTo>
                      <a:cubicBezTo>
                        <a:pt x="9" y="3"/>
                        <a:pt x="7" y="0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" name="Freeform 509">
                  <a:extLst>
                    <a:ext uri="{FF2B5EF4-FFF2-40B4-BE49-F238E27FC236}">
                      <a16:creationId xmlns:a16="http://schemas.microsoft.com/office/drawing/2014/main" id="{C839DD6A-B1BA-472E-BD01-791ACFAA74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54688" y="2085979"/>
                  <a:ext cx="195263" cy="133350"/>
                </a:xfrm>
                <a:custGeom>
                  <a:avLst/>
                  <a:gdLst>
                    <a:gd name="T0" fmla="*/ 2147483647 w 61"/>
                    <a:gd name="T1" fmla="*/ 0 h 42"/>
                    <a:gd name="T2" fmla="*/ 2147483647 w 61"/>
                    <a:gd name="T3" fmla="*/ 0 h 42"/>
                    <a:gd name="T4" fmla="*/ 0 w 61"/>
                    <a:gd name="T5" fmla="*/ 2147483647 h 42"/>
                    <a:gd name="T6" fmla="*/ 0 w 61"/>
                    <a:gd name="T7" fmla="*/ 2147483647 h 42"/>
                    <a:gd name="T8" fmla="*/ 2147483647 w 61"/>
                    <a:gd name="T9" fmla="*/ 2147483647 h 42"/>
                    <a:gd name="T10" fmla="*/ 2147483647 w 61"/>
                    <a:gd name="T11" fmla="*/ 2147483647 h 42"/>
                    <a:gd name="T12" fmla="*/ 2147483647 w 61"/>
                    <a:gd name="T13" fmla="*/ 2147483647 h 42"/>
                    <a:gd name="T14" fmla="*/ 2147483647 w 61"/>
                    <a:gd name="T15" fmla="*/ 2147483647 h 42"/>
                    <a:gd name="T16" fmla="*/ 2147483647 w 61"/>
                    <a:gd name="T17" fmla="*/ 2147483647 h 42"/>
                    <a:gd name="T18" fmla="*/ 2147483647 w 61"/>
                    <a:gd name="T19" fmla="*/ 2147483647 h 42"/>
                    <a:gd name="T20" fmla="*/ 2147483647 w 61"/>
                    <a:gd name="T21" fmla="*/ 0 h 42"/>
                    <a:gd name="T22" fmla="*/ 2147483647 w 61"/>
                    <a:gd name="T23" fmla="*/ 2147483647 h 42"/>
                    <a:gd name="T24" fmla="*/ 2147483647 w 61"/>
                    <a:gd name="T25" fmla="*/ 2147483647 h 42"/>
                    <a:gd name="T26" fmla="*/ 2147483647 w 61"/>
                    <a:gd name="T27" fmla="*/ 2147483647 h 42"/>
                    <a:gd name="T28" fmla="*/ 2147483647 w 61"/>
                    <a:gd name="T29" fmla="*/ 2147483647 h 42"/>
                    <a:gd name="T30" fmla="*/ 2147483647 w 61"/>
                    <a:gd name="T31" fmla="*/ 2147483647 h 42"/>
                    <a:gd name="T32" fmla="*/ 2147483647 w 61"/>
                    <a:gd name="T33" fmla="*/ 2147483647 h 42"/>
                    <a:gd name="T34" fmla="*/ 2147483647 w 61"/>
                    <a:gd name="T35" fmla="*/ 2147483647 h 42"/>
                    <a:gd name="T36" fmla="*/ 2147483647 w 61"/>
                    <a:gd name="T37" fmla="*/ 2147483647 h 42"/>
                    <a:gd name="T38" fmla="*/ 2147483647 w 61"/>
                    <a:gd name="T39" fmla="*/ 2147483647 h 42"/>
                    <a:gd name="T40" fmla="*/ 2147483647 w 61"/>
                    <a:gd name="T41" fmla="*/ 2147483647 h 42"/>
                    <a:gd name="T42" fmla="*/ 2147483647 w 61"/>
                    <a:gd name="T43" fmla="*/ 2147483647 h 42"/>
                    <a:gd name="T44" fmla="*/ 2147483647 w 61"/>
                    <a:gd name="T45" fmla="*/ 2147483647 h 42"/>
                    <a:gd name="T46" fmla="*/ 2147483647 w 61"/>
                    <a:gd name="T47" fmla="*/ 2147483647 h 42"/>
                    <a:gd name="T48" fmla="*/ 2147483647 w 61"/>
                    <a:gd name="T49" fmla="*/ 2147483647 h 42"/>
                    <a:gd name="T50" fmla="*/ 2147483647 w 61"/>
                    <a:gd name="T51" fmla="*/ 2147483647 h 42"/>
                    <a:gd name="T52" fmla="*/ 2147483647 w 61"/>
                    <a:gd name="T53" fmla="*/ 2147483647 h 42"/>
                    <a:gd name="T54" fmla="*/ 2147483647 w 61"/>
                    <a:gd name="T55" fmla="*/ 2147483647 h 42"/>
                    <a:gd name="T56" fmla="*/ 2147483647 w 61"/>
                    <a:gd name="T57" fmla="*/ 2147483647 h 42"/>
                    <a:gd name="T58" fmla="*/ 2147483647 w 61"/>
                    <a:gd name="T59" fmla="*/ 2147483647 h 42"/>
                    <a:gd name="T60" fmla="*/ 2147483647 w 61"/>
                    <a:gd name="T61" fmla="*/ 2147483647 h 4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61" h="42">
                      <a:moveTo>
                        <a:pt x="6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2"/>
                        <a:pt x="0" y="42"/>
                        <a:pt x="1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6" y="41"/>
                        <a:pt x="36" y="39"/>
                        <a:pt x="36" y="37"/>
                      </a:cubicBezTo>
                      <a:cubicBezTo>
                        <a:pt x="36" y="27"/>
                        <a:pt x="44" y="18"/>
                        <a:pt x="55" y="18"/>
                      </a:cubicBezTo>
                      <a:cubicBezTo>
                        <a:pt x="57" y="18"/>
                        <a:pt x="59" y="18"/>
                        <a:pt x="61" y="19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1" y="1"/>
                        <a:pt x="61" y="0"/>
                        <a:pt x="60" y="0"/>
                      </a:cubicBezTo>
                      <a:close/>
                      <a:moveTo>
                        <a:pt x="14" y="25"/>
                      </a:moveTo>
                      <a:cubicBezTo>
                        <a:pt x="9" y="25"/>
                        <a:pt x="6" y="21"/>
                        <a:pt x="6" y="16"/>
                      </a:cubicBezTo>
                      <a:cubicBezTo>
                        <a:pt x="6" y="11"/>
                        <a:pt x="9" y="7"/>
                        <a:pt x="15" y="7"/>
                      </a:cubicBezTo>
                      <a:cubicBezTo>
                        <a:pt x="20" y="7"/>
                        <a:pt x="23" y="11"/>
                        <a:pt x="23" y="16"/>
                      </a:cubicBezTo>
                      <a:cubicBezTo>
                        <a:pt x="23" y="22"/>
                        <a:pt x="20" y="25"/>
                        <a:pt x="14" y="25"/>
                      </a:cubicBezTo>
                      <a:close/>
                      <a:moveTo>
                        <a:pt x="30" y="25"/>
                      </a:moveTo>
                      <a:cubicBezTo>
                        <a:pt x="28" y="25"/>
                        <a:pt x="26" y="25"/>
                        <a:pt x="25" y="24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7" y="21"/>
                        <a:pt x="29" y="22"/>
                        <a:pt x="31" y="22"/>
                      </a:cubicBezTo>
                      <a:cubicBezTo>
                        <a:pt x="32" y="22"/>
                        <a:pt x="33" y="21"/>
                        <a:pt x="33" y="20"/>
                      </a:cubicBezTo>
                      <a:cubicBezTo>
                        <a:pt x="33" y="19"/>
                        <a:pt x="33" y="18"/>
                        <a:pt x="30" y="17"/>
                      </a:cubicBezTo>
                      <a:cubicBezTo>
                        <a:pt x="27" y="16"/>
                        <a:pt x="25" y="15"/>
                        <a:pt x="25" y="12"/>
                      </a:cubicBezTo>
                      <a:cubicBezTo>
                        <a:pt x="25" y="9"/>
                        <a:pt x="28" y="7"/>
                        <a:pt x="32" y="7"/>
                      </a:cubicBezTo>
                      <a:cubicBezTo>
                        <a:pt x="34" y="7"/>
                        <a:pt x="36" y="7"/>
                        <a:pt x="37" y="8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5" y="10"/>
                        <a:pt x="34" y="10"/>
                        <a:pt x="32" y="10"/>
                      </a:cubicBezTo>
                      <a:cubicBezTo>
                        <a:pt x="30" y="10"/>
                        <a:pt x="30" y="11"/>
                        <a:pt x="30" y="12"/>
                      </a:cubicBezTo>
                      <a:cubicBezTo>
                        <a:pt x="30" y="13"/>
                        <a:pt x="31" y="13"/>
                        <a:pt x="33" y="14"/>
                      </a:cubicBezTo>
                      <a:cubicBezTo>
                        <a:pt x="36" y="15"/>
                        <a:pt x="38" y="17"/>
                        <a:pt x="38" y="20"/>
                      </a:cubicBezTo>
                      <a:cubicBezTo>
                        <a:pt x="38" y="23"/>
                        <a:pt x="35" y="25"/>
                        <a:pt x="30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Freeform 510">
                  <a:extLst>
                    <a:ext uri="{FF2B5EF4-FFF2-40B4-BE49-F238E27FC236}">
                      <a16:creationId xmlns:a16="http://schemas.microsoft.com/office/drawing/2014/main" id="{C228A81B-CF0C-4692-A65C-BED2CDBAE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57850" y="1503365"/>
                  <a:ext cx="387350" cy="390526"/>
                </a:xfrm>
                <a:custGeom>
                  <a:avLst/>
                  <a:gdLst>
                    <a:gd name="T0" fmla="*/ 2147483647 w 244"/>
                    <a:gd name="T1" fmla="*/ 2147483647 h 246"/>
                    <a:gd name="T2" fmla="*/ 0 w 244"/>
                    <a:gd name="T3" fmla="*/ 2147483647 h 246"/>
                    <a:gd name="T4" fmla="*/ 0 w 244"/>
                    <a:gd name="T5" fmla="*/ 0 h 246"/>
                    <a:gd name="T6" fmla="*/ 2147483647 w 244"/>
                    <a:gd name="T7" fmla="*/ 0 h 246"/>
                    <a:gd name="T8" fmla="*/ 2147483647 w 244"/>
                    <a:gd name="T9" fmla="*/ 2147483647 h 246"/>
                    <a:gd name="T10" fmla="*/ 2147483647 w 244"/>
                    <a:gd name="T11" fmla="*/ 2147483647 h 246"/>
                    <a:gd name="T12" fmla="*/ 2147483647 w 244"/>
                    <a:gd name="T13" fmla="*/ 0 h 246"/>
                    <a:gd name="T14" fmla="*/ 2147483647 w 244"/>
                    <a:gd name="T15" fmla="*/ 0 h 246"/>
                    <a:gd name="T16" fmla="*/ 2147483647 w 244"/>
                    <a:gd name="T17" fmla="*/ 2147483647 h 246"/>
                    <a:gd name="T18" fmla="*/ 2147483647 w 244"/>
                    <a:gd name="T19" fmla="*/ 2147483647 h 246"/>
                    <a:gd name="T20" fmla="*/ 2147483647 w 244"/>
                    <a:gd name="T21" fmla="*/ 2147483647 h 246"/>
                    <a:gd name="T22" fmla="*/ 2147483647 w 244"/>
                    <a:gd name="T23" fmla="*/ 2147483647 h 246"/>
                    <a:gd name="T24" fmla="*/ 2147483647 w 244"/>
                    <a:gd name="T25" fmla="*/ 2147483647 h 246"/>
                    <a:gd name="T26" fmla="*/ 2147483647 w 244"/>
                    <a:gd name="T27" fmla="*/ 2147483647 h 246"/>
                    <a:gd name="T28" fmla="*/ 2147483647 w 244"/>
                    <a:gd name="T29" fmla="*/ 2147483647 h 246"/>
                    <a:gd name="T30" fmla="*/ 2147483647 w 244"/>
                    <a:gd name="T31" fmla="*/ 2147483647 h 246"/>
                    <a:gd name="T32" fmla="*/ 2147483647 w 244"/>
                    <a:gd name="T33" fmla="*/ 2147483647 h 246"/>
                    <a:gd name="T34" fmla="*/ 2147483647 w 244"/>
                    <a:gd name="T35" fmla="*/ 2147483647 h 2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6">
                      <a:moveTo>
                        <a:pt x="244" y="246"/>
                      </a:moveTo>
                      <a:lnTo>
                        <a:pt x="0" y="246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6"/>
                      </a:lnTo>
                      <a:close/>
                      <a:moveTo>
                        <a:pt x="15" y="230"/>
                      </a:moveTo>
                      <a:lnTo>
                        <a:pt x="228" y="230"/>
                      </a:lnTo>
                      <a:lnTo>
                        <a:pt x="228" y="17"/>
                      </a:lnTo>
                      <a:lnTo>
                        <a:pt x="164" y="17"/>
                      </a:lnTo>
                      <a:lnTo>
                        <a:pt x="164" y="71"/>
                      </a:lnTo>
                      <a:lnTo>
                        <a:pt x="81" y="71"/>
                      </a:lnTo>
                      <a:lnTo>
                        <a:pt x="81" y="17"/>
                      </a:lnTo>
                      <a:lnTo>
                        <a:pt x="15" y="17"/>
                      </a:lnTo>
                      <a:lnTo>
                        <a:pt x="15" y="23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" name="Freeform 511">
                  <a:extLst>
                    <a:ext uri="{FF2B5EF4-FFF2-40B4-BE49-F238E27FC236}">
                      <a16:creationId xmlns:a16="http://schemas.microsoft.com/office/drawing/2014/main" id="{E4B22C15-A3AC-4599-8902-1F9C068B4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6588" y="1635128"/>
                  <a:ext cx="207963" cy="207963"/>
                </a:xfrm>
                <a:custGeom>
                  <a:avLst/>
                  <a:gdLst>
                    <a:gd name="T0" fmla="*/ 2147483647 w 65"/>
                    <a:gd name="T1" fmla="*/ 2147483647 h 65"/>
                    <a:gd name="T2" fmla="*/ 2147483647 w 65"/>
                    <a:gd name="T3" fmla="*/ 2147483647 h 65"/>
                    <a:gd name="T4" fmla="*/ 2147483647 w 65"/>
                    <a:gd name="T5" fmla="*/ 2147483647 h 65"/>
                    <a:gd name="T6" fmla="*/ 2147483647 w 65"/>
                    <a:gd name="T7" fmla="*/ 2147483647 h 65"/>
                    <a:gd name="T8" fmla="*/ 2147483647 w 65"/>
                    <a:gd name="T9" fmla="*/ 2147483647 h 65"/>
                    <a:gd name="T10" fmla="*/ 2147483647 w 65"/>
                    <a:gd name="T11" fmla="*/ 2147483647 h 65"/>
                    <a:gd name="T12" fmla="*/ 2147483647 w 65"/>
                    <a:gd name="T13" fmla="*/ 2147483647 h 65"/>
                    <a:gd name="T14" fmla="*/ 2147483647 w 65"/>
                    <a:gd name="T15" fmla="*/ 2147483647 h 65"/>
                    <a:gd name="T16" fmla="*/ 2147483647 w 65"/>
                    <a:gd name="T17" fmla="*/ 2147483647 h 65"/>
                    <a:gd name="T18" fmla="*/ 2147483647 w 65"/>
                    <a:gd name="T19" fmla="*/ 2147483647 h 65"/>
                    <a:gd name="T20" fmla="*/ 2147483647 w 65"/>
                    <a:gd name="T21" fmla="*/ 2147483647 h 65"/>
                    <a:gd name="T22" fmla="*/ 2147483647 w 65"/>
                    <a:gd name="T23" fmla="*/ 2147483647 h 65"/>
                    <a:gd name="T24" fmla="*/ 2147483647 w 65"/>
                    <a:gd name="T25" fmla="*/ 2147483647 h 65"/>
                    <a:gd name="T26" fmla="*/ 2147483647 w 65"/>
                    <a:gd name="T27" fmla="*/ 2147483647 h 65"/>
                    <a:gd name="T28" fmla="*/ 2147483647 w 65"/>
                    <a:gd name="T29" fmla="*/ 2147483647 h 65"/>
                    <a:gd name="T30" fmla="*/ 2147483647 w 65"/>
                    <a:gd name="T31" fmla="*/ 0 h 65"/>
                    <a:gd name="T32" fmla="*/ 2147483647 w 65"/>
                    <a:gd name="T33" fmla="*/ 2147483647 h 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5" h="65">
                      <a:moveTo>
                        <a:pt x="24" y="8"/>
                      </a:move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1" y="44"/>
                        <a:pt x="16" y="44"/>
                        <a:pt x="11" y="46"/>
                      </a:cubicBezTo>
                      <a:cubicBezTo>
                        <a:pt x="4" y="49"/>
                        <a:pt x="0" y="54"/>
                        <a:pt x="1" y="59"/>
                      </a:cubicBezTo>
                      <a:cubicBezTo>
                        <a:pt x="3" y="64"/>
                        <a:pt x="10" y="65"/>
                        <a:pt x="17" y="63"/>
                      </a:cubicBezTo>
                      <a:cubicBezTo>
                        <a:pt x="23" y="60"/>
                        <a:pt x="27" y="56"/>
                        <a:pt x="27" y="51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62" y="39"/>
                        <a:pt x="62" y="39"/>
                        <a:pt x="62" y="39"/>
                      </a:cubicBezTo>
                      <a:cubicBezTo>
                        <a:pt x="59" y="38"/>
                        <a:pt x="54" y="37"/>
                        <a:pt x="49" y="39"/>
                      </a:cubicBezTo>
                      <a:cubicBezTo>
                        <a:pt x="42" y="42"/>
                        <a:pt x="37" y="47"/>
                        <a:pt x="39" y="52"/>
                      </a:cubicBezTo>
                      <a:cubicBezTo>
                        <a:pt x="41" y="57"/>
                        <a:pt x="48" y="58"/>
                        <a:pt x="55" y="56"/>
                      </a:cubicBezTo>
                      <a:cubicBezTo>
                        <a:pt x="61" y="53"/>
                        <a:pt x="65" y="49"/>
                        <a:pt x="65" y="44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5" y="0"/>
                        <a:pt x="65" y="0"/>
                        <a:pt x="65" y="0"/>
                      </a:cubicBezTo>
                      <a:lnTo>
                        <a:pt x="24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" name="Freeform 512">
                  <a:extLst>
                    <a:ext uri="{FF2B5EF4-FFF2-40B4-BE49-F238E27FC236}">
                      <a16:creationId xmlns:a16="http://schemas.microsoft.com/office/drawing/2014/main" id="{4F49840A-B59A-40E9-A51A-9ACE55733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57850" y="2389192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5" y="228"/>
                      </a:moveTo>
                      <a:lnTo>
                        <a:pt x="228" y="228"/>
                      </a:lnTo>
                      <a:lnTo>
                        <a:pt x="228" y="14"/>
                      </a:lnTo>
                      <a:lnTo>
                        <a:pt x="164" y="14"/>
                      </a:lnTo>
                      <a:lnTo>
                        <a:pt x="164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5" y="14"/>
                      </a:lnTo>
                      <a:lnTo>
                        <a:pt x="15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Freeform 513">
                  <a:extLst>
                    <a:ext uri="{FF2B5EF4-FFF2-40B4-BE49-F238E27FC236}">
                      <a16:creationId xmlns:a16="http://schemas.microsoft.com/office/drawing/2014/main" id="{C88D2FEE-F766-4B66-A017-3570821B15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38813" y="2533655"/>
                  <a:ext cx="236538" cy="180975"/>
                </a:xfrm>
                <a:custGeom>
                  <a:avLst/>
                  <a:gdLst>
                    <a:gd name="T0" fmla="*/ 0 w 74"/>
                    <a:gd name="T1" fmla="*/ 2147483647 h 57"/>
                    <a:gd name="T2" fmla="*/ 2147483647 w 74"/>
                    <a:gd name="T3" fmla="*/ 0 h 57"/>
                    <a:gd name="T4" fmla="*/ 2147483647 w 74"/>
                    <a:gd name="T5" fmla="*/ 2147483647 h 57"/>
                    <a:gd name="T6" fmla="*/ 2147483647 w 74"/>
                    <a:gd name="T7" fmla="*/ 2147483647 h 57"/>
                    <a:gd name="T8" fmla="*/ 2147483647 w 74"/>
                    <a:gd name="T9" fmla="*/ 2147483647 h 57"/>
                    <a:gd name="T10" fmla="*/ 2147483647 w 74"/>
                    <a:gd name="T11" fmla="*/ 2147483647 h 57"/>
                    <a:gd name="T12" fmla="*/ 2147483647 w 74"/>
                    <a:gd name="T13" fmla="*/ 2147483647 h 57"/>
                    <a:gd name="T14" fmla="*/ 2147483647 w 74"/>
                    <a:gd name="T15" fmla="*/ 2147483647 h 57"/>
                    <a:gd name="T16" fmla="*/ 2147483647 w 74"/>
                    <a:gd name="T17" fmla="*/ 2147483647 h 57"/>
                    <a:gd name="T18" fmla="*/ 2147483647 w 74"/>
                    <a:gd name="T19" fmla="*/ 2147483647 h 57"/>
                    <a:gd name="T20" fmla="*/ 2147483647 w 74"/>
                    <a:gd name="T21" fmla="*/ 2147483647 h 57"/>
                    <a:gd name="T22" fmla="*/ 2147483647 w 74"/>
                    <a:gd name="T23" fmla="*/ 2147483647 h 57"/>
                    <a:gd name="T24" fmla="*/ 2147483647 w 74"/>
                    <a:gd name="T25" fmla="*/ 2147483647 h 57"/>
                    <a:gd name="T26" fmla="*/ 2147483647 w 74"/>
                    <a:gd name="T27" fmla="*/ 2147483647 h 57"/>
                    <a:gd name="T28" fmla="*/ 2147483647 w 74"/>
                    <a:gd name="T29" fmla="*/ 2147483647 h 57"/>
                    <a:gd name="T30" fmla="*/ 2147483647 w 74"/>
                    <a:gd name="T31" fmla="*/ 2147483647 h 57"/>
                    <a:gd name="T32" fmla="*/ 2147483647 w 74"/>
                    <a:gd name="T33" fmla="*/ 2147483647 h 57"/>
                    <a:gd name="T34" fmla="*/ 2147483647 w 74"/>
                    <a:gd name="T35" fmla="*/ 2147483647 h 57"/>
                    <a:gd name="T36" fmla="*/ 2147483647 w 74"/>
                    <a:gd name="T37" fmla="*/ 2147483647 h 57"/>
                    <a:gd name="T38" fmla="*/ 2147483647 w 74"/>
                    <a:gd name="T39" fmla="*/ 2147483647 h 57"/>
                    <a:gd name="T40" fmla="*/ 2147483647 w 74"/>
                    <a:gd name="T41" fmla="*/ 2147483647 h 57"/>
                    <a:gd name="T42" fmla="*/ 2147483647 w 74"/>
                    <a:gd name="T43" fmla="*/ 2147483647 h 57"/>
                    <a:gd name="T44" fmla="*/ 2147483647 w 74"/>
                    <a:gd name="T45" fmla="*/ 2147483647 h 57"/>
                    <a:gd name="T46" fmla="*/ 2147483647 w 74"/>
                    <a:gd name="T47" fmla="*/ 2147483647 h 57"/>
                    <a:gd name="T48" fmla="*/ 2147483647 w 74"/>
                    <a:gd name="T49" fmla="*/ 2147483647 h 57"/>
                    <a:gd name="T50" fmla="*/ 2147483647 w 74"/>
                    <a:gd name="T51" fmla="*/ 2147483647 h 57"/>
                    <a:gd name="T52" fmla="*/ 2147483647 w 74"/>
                    <a:gd name="T53" fmla="*/ 2147483647 h 57"/>
                    <a:gd name="T54" fmla="*/ 2147483647 w 74"/>
                    <a:gd name="T55" fmla="*/ 2147483647 h 57"/>
                    <a:gd name="T56" fmla="*/ 2147483647 w 74"/>
                    <a:gd name="T57" fmla="*/ 2147483647 h 57"/>
                    <a:gd name="T58" fmla="*/ 2147483647 w 74"/>
                    <a:gd name="T59" fmla="*/ 2147483647 h 57"/>
                    <a:gd name="T60" fmla="*/ 2147483647 w 74"/>
                    <a:gd name="T61" fmla="*/ 2147483647 h 57"/>
                    <a:gd name="T62" fmla="*/ 2147483647 w 74"/>
                    <a:gd name="T63" fmla="*/ 2147483647 h 57"/>
                    <a:gd name="T64" fmla="*/ 2147483647 w 74"/>
                    <a:gd name="T65" fmla="*/ 2147483647 h 57"/>
                    <a:gd name="T66" fmla="*/ 2147483647 w 74"/>
                    <a:gd name="T67" fmla="*/ 2147483647 h 57"/>
                    <a:gd name="T68" fmla="*/ 2147483647 w 74"/>
                    <a:gd name="T69" fmla="*/ 2147483647 h 57"/>
                    <a:gd name="T70" fmla="*/ 2147483647 w 74"/>
                    <a:gd name="T71" fmla="*/ 2147483647 h 57"/>
                    <a:gd name="T72" fmla="*/ 2147483647 w 74"/>
                    <a:gd name="T73" fmla="*/ 2147483647 h 57"/>
                    <a:gd name="T74" fmla="*/ 2147483647 w 74"/>
                    <a:gd name="T75" fmla="*/ 2147483647 h 57"/>
                    <a:gd name="T76" fmla="*/ 2147483647 w 74"/>
                    <a:gd name="T77" fmla="*/ 2147483647 h 57"/>
                    <a:gd name="T78" fmla="*/ 2147483647 w 74"/>
                    <a:gd name="T79" fmla="*/ 2147483647 h 57"/>
                    <a:gd name="T80" fmla="*/ 2147483647 w 74"/>
                    <a:gd name="T81" fmla="*/ 2147483647 h 57"/>
                    <a:gd name="T82" fmla="*/ 2147483647 w 74"/>
                    <a:gd name="T83" fmla="*/ 2147483647 h 57"/>
                    <a:gd name="T84" fmla="*/ 2147483647 w 74"/>
                    <a:gd name="T85" fmla="*/ 2147483647 h 57"/>
                    <a:gd name="T86" fmla="*/ 2147483647 w 74"/>
                    <a:gd name="T87" fmla="*/ 2147483647 h 57"/>
                    <a:gd name="T88" fmla="*/ 2147483647 w 74"/>
                    <a:gd name="T89" fmla="*/ 2147483647 h 57"/>
                    <a:gd name="T90" fmla="*/ 2147483647 w 74"/>
                    <a:gd name="T91" fmla="*/ 2147483647 h 57"/>
                    <a:gd name="T92" fmla="*/ 2147483647 w 74"/>
                    <a:gd name="T93" fmla="*/ 2147483647 h 57"/>
                    <a:gd name="T94" fmla="*/ 2147483647 w 74"/>
                    <a:gd name="T95" fmla="*/ 2147483647 h 57"/>
                    <a:gd name="T96" fmla="*/ 2147483647 w 74"/>
                    <a:gd name="T97" fmla="*/ 2147483647 h 57"/>
                    <a:gd name="T98" fmla="*/ 2147483647 w 74"/>
                    <a:gd name="T99" fmla="*/ 2147483647 h 57"/>
                    <a:gd name="T100" fmla="*/ 2147483647 w 74"/>
                    <a:gd name="T101" fmla="*/ 2147483647 h 57"/>
                    <a:gd name="T102" fmla="*/ 2147483647 w 74"/>
                    <a:gd name="T103" fmla="*/ 2147483647 h 57"/>
                    <a:gd name="T104" fmla="*/ 2147483647 w 74"/>
                    <a:gd name="T105" fmla="*/ 2147483647 h 57"/>
                    <a:gd name="T106" fmla="*/ 2147483647 w 74"/>
                    <a:gd name="T107" fmla="*/ 2147483647 h 5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74" h="57">
                      <a:moveTo>
                        <a:pt x="0" y="0"/>
                      </a:move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74" y="57"/>
                        <a:pt x="74" y="57"/>
                        <a:pt x="74" y="57"/>
                      </a:cubicBezTo>
                      <a:cubicBezTo>
                        <a:pt x="74" y="0"/>
                        <a:pt x="74" y="0"/>
                        <a:pt x="74" y="0"/>
                      </a:cubicBezTo>
                      <a:lnTo>
                        <a:pt x="0" y="0"/>
                      </a:lnTo>
                      <a:close/>
                      <a:moveTo>
                        <a:pt x="58" y="4"/>
                      </a:move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58" y="9"/>
                        <a:pt x="58" y="9"/>
                        <a:pt x="58" y="9"/>
                      </a:cubicBezTo>
                      <a:lnTo>
                        <a:pt x="58" y="4"/>
                      </a:lnTo>
                      <a:close/>
                      <a:moveTo>
                        <a:pt x="39" y="4"/>
                      </a:moveTo>
                      <a:cubicBezTo>
                        <a:pt x="45" y="4"/>
                        <a:pt x="45" y="4"/>
                        <a:pt x="45" y="4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lnTo>
                        <a:pt x="39" y="4"/>
                      </a:lnTo>
                      <a:close/>
                      <a:moveTo>
                        <a:pt x="30" y="4"/>
                      </a:move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lnTo>
                        <a:pt x="30" y="4"/>
                      </a:lnTo>
                      <a:close/>
                      <a:moveTo>
                        <a:pt x="21" y="4"/>
                      </a:move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lnTo>
                        <a:pt x="21" y="4"/>
                      </a:lnTo>
                      <a:close/>
                      <a:moveTo>
                        <a:pt x="11" y="4"/>
                      </a:move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lnTo>
                        <a:pt x="11" y="4"/>
                      </a:lnTo>
                      <a:close/>
                      <a:moveTo>
                        <a:pt x="2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lnTo>
                        <a:pt x="2" y="4"/>
                      </a:lnTo>
                      <a:close/>
                      <a:moveTo>
                        <a:pt x="8" y="53"/>
                      </a:moveTo>
                      <a:cubicBezTo>
                        <a:pt x="2" y="53"/>
                        <a:pt x="2" y="53"/>
                        <a:pt x="2" y="53"/>
                      </a:cubicBezTo>
                      <a:cubicBezTo>
                        <a:pt x="2" y="48"/>
                        <a:pt x="2" y="48"/>
                        <a:pt x="2" y="48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lnTo>
                        <a:pt x="8" y="53"/>
                      </a:lnTo>
                      <a:close/>
                      <a:moveTo>
                        <a:pt x="17" y="53"/>
                      </a:move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lnTo>
                        <a:pt x="17" y="53"/>
                      </a:lnTo>
                      <a:close/>
                      <a:moveTo>
                        <a:pt x="18" y="39"/>
                      </a:moveTo>
                      <a:cubicBezTo>
                        <a:pt x="18" y="41"/>
                        <a:pt x="16" y="44"/>
                        <a:pt x="13" y="4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6" y="13"/>
                        <a:pt x="18" y="15"/>
                        <a:pt x="18" y="18"/>
                      </a:cubicBezTo>
                      <a:lnTo>
                        <a:pt x="18" y="39"/>
                      </a:lnTo>
                      <a:close/>
                      <a:moveTo>
                        <a:pt x="26" y="53"/>
                      </a:moveTo>
                      <a:cubicBezTo>
                        <a:pt x="21" y="53"/>
                        <a:pt x="21" y="53"/>
                        <a:pt x="21" y="53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lnTo>
                        <a:pt x="26" y="53"/>
                      </a:lnTo>
                      <a:close/>
                      <a:moveTo>
                        <a:pt x="36" y="53"/>
                      </a:moveTo>
                      <a:cubicBezTo>
                        <a:pt x="30" y="53"/>
                        <a:pt x="30" y="53"/>
                        <a:pt x="30" y="53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lnTo>
                        <a:pt x="36" y="53"/>
                      </a:lnTo>
                      <a:close/>
                      <a:moveTo>
                        <a:pt x="45" y="53"/>
                      </a:move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39" y="47"/>
                        <a:pt x="39" y="47"/>
                        <a:pt x="39" y="47"/>
                      </a:cubicBezTo>
                      <a:cubicBezTo>
                        <a:pt x="45" y="47"/>
                        <a:pt x="45" y="47"/>
                        <a:pt x="45" y="47"/>
                      </a:cubicBezTo>
                      <a:lnTo>
                        <a:pt x="45" y="53"/>
                      </a:lnTo>
                      <a:close/>
                      <a:moveTo>
                        <a:pt x="27" y="44"/>
                      </a:moveTo>
                      <a:cubicBezTo>
                        <a:pt x="24" y="44"/>
                        <a:pt x="22" y="41"/>
                        <a:pt x="22" y="39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5"/>
                        <a:pt x="24" y="13"/>
                        <a:pt x="27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1" y="13"/>
                        <a:pt x="53" y="15"/>
                        <a:pt x="53" y="18"/>
                      </a:cubicBezTo>
                      <a:cubicBezTo>
                        <a:pt x="53" y="39"/>
                        <a:pt x="53" y="39"/>
                        <a:pt x="53" y="39"/>
                      </a:cubicBezTo>
                      <a:cubicBezTo>
                        <a:pt x="53" y="41"/>
                        <a:pt x="51" y="44"/>
                        <a:pt x="48" y="44"/>
                      </a:cubicBezTo>
                      <a:lnTo>
                        <a:pt x="27" y="44"/>
                      </a:lnTo>
                      <a:close/>
                      <a:moveTo>
                        <a:pt x="54" y="53"/>
                      </a:moveTo>
                      <a:cubicBezTo>
                        <a:pt x="48" y="53"/>
                        <a:pt x="48" y="53"/>
                        <a:pt x="48" y="53"/>
                      </a:cubicBezTo>
                      <a:cubicBezTo>
                        <a:pt x="48" y="47"/>
                        <a:pt x="48" y="47"/>
                        <a:pt x="48" y="47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lnTo>
                        <a:pt x="54" y="53"/>
                      </a:lnTo>
                      <a:close/>
                      <a:moveTo>
                        <a:pt x="54" y="9"/>
                      </a:move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lnTo>
                        <a:pt x="54" y="9"/>
                      </a:lnTo>
                      <a:close/>
                      <a:moveTo>
                        <a:pt x="63" y="53"/>
                      </a:move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lnTo>
                        <a:pt x="63" y="53"/>
                      </a:lnTo>
                      <a:close/>
                      <a:moveTo>
                        <a:pt x="73" y="53"/>
                      </a:moveTo>
                      <a:cubicBezTo>
                        <a:pt x="67" y="53"/>
                        <a:pt x="67" y="53"/>
                        <a:pt x="67" y="53"/>
                      </a:cubicBezTo>
                      <a:cubicBezTo>
                        <a:pt x="67" y="47"/>
                        <a:pt x="67" y="47"/>
                        <a:pt x="67" y="47"/>
                      </a:cubicBezTo>
                      <a:cubicBezTo>
                        <a:pt x="73" y="47"/>
                        <a:pt x="73" y="47"/>
                        <a:pt x="73" y="47"/>
                      </a:cubicBezTo>
                      <a:lnTo>
                        <a:pt x="73" y="53"/>
                      </a:lnTo>
                      <a:close/>
                      <a:moveTo>
                        <a:pt x="73" y="44"/>
                      </a:moveTo>
                      <a:cubicBezTo>
                        <a:pt x="61" y="44"/>
                        <a:pt x="61" y="44"/>
                        <a:pt x="61" y="44"/>
                      </a:cubicBezTo>
                      <a:cubicBezTo>
                        <a:pt x="59" y="44"/>
                        <a:pt x="57" y="41"/>
                        <a:pt x="57" y="39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7" y="15"/>
                        <a:pt x="59" y="13"/>
                        <a:pt x="61" y="13"/>
                      </a:cubicBezTo>
                      <a:cubicBezTo>
                        <a:pt x="73" y="13"/>
                        <a:pt x="73" y="13"/>
                        <a:pt x="73" y="13"/>
                      </a:cubicBezTo>
                      <a:lnTo>
                        <a:pt x="73" y="44"/>
                      </a:lnTo>
                      <a:close/>
                      <a:moveTo>
                        <a:pt x="67" y="9"/>
                      </a:moveTo>
                      <a:cubicBezTo>
                        <a:pt x="67" y="4"/>
                        <a:pt x="67" y="4"/>
                        <a:pt x="67" y="4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9"/>
                        <a:pt x="73" y="9"/>
                        <a:pt x="73" y="9"/>
                      </a:cubicBezTo>
                      <a:lnTo>
                        <a:pt x="67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B4FED6-2CD9-44C5-925C-D9EE2727CD84}"/>
                </a:ext>
              </a:extLst>
            </p:cNvPr>
            <p:cNvGrpSpPr/>
            <p:nvPr/>
          </p:nvGrpSpPr>
          <p:grpSpPr>
            <a:xfrm>
              <a:off x="4926417" y="2027843"/>
              <a:ext cx="519273" cy="519273"/>
              <a:chOff x="4465991" y="3091817"/>
              <a:chExt cx="429151" cy="429151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FD76189-816F-4AE4-95E3-C07FE8F7DB78}"/>
                  </a:ext>
                </a:extLst>
              </p:cNvPr>
              <p:cNvSpPr/>
              <p:nvPr/>
            </p:nvSpPr>
            <p:spPr>
              <a:xfrm>
                <a:off x="4465991" y="3091817"/>
                <a:ext cx="429151" cy="4291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1052">
                <a:extLst>
                  <a:ext uri="{FF2B5EF4-FFF2-40B4-BE49-F238E27FC236}">
                    <a16:creationId xmlns:a16="http://schemas.microsoft.com/office/drawing/2014/main" id="{456F1E91-05A8-4B7A-9555-2FF918122A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8131" y="3201005"/>
                <a:ext cx="213715" cy="216194"/>
                <a:chOff x="4714875" y="2174876"/>
                <a:chExt cx="1016000" cy="1030288"/>
              </a:xfrm>
              <a:solidFill>
                <a:schemeClr val="bg1"/>
              </a:solidFill>
            </p:grpSpPr>
            <p:sp>
              <p:nvSpPr>
                <p:cNvPr id="118" name="Freeform 47">
                  <a:extLst>
                    <a:ext uri="{FF2B5EF4-FFF2-40B4-BE49-F238E27FC236}">
                      <a16:creationId xmlns:a16="http://schemas.microsoft.com/office/drawing/2014/main" id="{A2813EB3-FFA6-42CA-B02D-631A0D219F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14875" y="2324101"/>
                  <a:ext cx="539750" cy="566738"/>
                </a:xfrm>
                <a:custGeom>
                  <a:avLst/>
                  <a:gdLst>
                    <a:gd name="T0" fmla="*/ 2147483647 w 340"/>
                    <a:gd name="T1" fmla="*/ 2147483647 h 357"/>
                    <a:gd name="T2" fmla="*/ 2147483647 w 340"/>
                    <a:gd name="T3" fmla="*/ 2147483647 h 357"/>
                    <a:gd name="T4" fmla="*/ 2147483647 w 340"/>
                    <a:gd name="T5" fmla="*/ 2147483647 h 357"/>
                    <a:gd name="T6" fmla="*/ 2147483647 w 340"/>
                    <a:gd name="T7" fmla="*/ 2147483647 h 357"/>
                    <a:gd name="T8" fmla="*/ 2147483647 w 340"/>
                    <a:gd name="T9" fmla="*/ 2147483647 h 357"/>
                    <a:gd name="T10" fmla="*/ 2147483647 w 340"/>
                    <a:gd name="T11" fmla="*/ 2147483647 h 357"/>
                    <a:gd name="T12" fmla="*/ 2147483647 w 340"/>
                    <a:gd name="T13" fmla="*/ 2147483647 h 357"/>
                    <a:gd name="T14" fmla="*/ 2147483647 w 340"/>
                    <a:gd name="T15" fmla="*/ 2147483647 h 357"/>
                    <a:gd name="T16" fmla="*/ 2147483647 w 340"/>
                    <a:gd name="T17" fmla="*/ 2147483647 h 357"/>
                    <a:gd name="T18" fmla="*/ 2147483647 w 340"/>
                    <a:gd name="T19" fmla="*/ 2147483647 h 357"/>
                    <a:gd name="T20" fmla="*/ 2147483647 w 340"/>
                    <a:gd name="T21" fmla="*/ 2147483647 h 357"/>
                    <a:gd name="T22" fmla="*/ 2147483647 w 340"/>
                    <a:gd name="T23" fmla="*/ 2147483647 h 357"/>
                    <a:gd name="T24" fmla="*/ 2147483647 w 340"/>
                    <a:gd name="T25" fmla="*/ 2147483647 h 357"/>
                    <a:gd name="T26" fmla="*/ 2147483647 w 340"/>
                    <a:gd name="T27" fmla="*/ 2147483647 h 357"/>
                    <a:gd name="T28" fmla="*/ 2147483647 w 340"/>
                    <a:gd name="T29" fmla="*/ 2147483647 h 357"/>
                    <a:gd name="T30" fmla="*/ 2147483647 w 340"/>
                    <a:gd name="T31" fmla="*/ 2147483647 h 357"/>
                    <a:gd name="T32" fmla="*/ 2147483647 w 340"/>
                    <a:gd name="T33" fmla="*/ 2147483647 h 357"/>
                    <a:gd name="T34" fmla="*/ 2147483647 w 340"/>
                    <a:gd name="T35" fmla="*/ 2147483647 h 357"/>
                    <a:gd name="T36" fmla="*/ 2147483647 w 340"/>
                    <a:gd name="T37" fmla="*/ 2147483647 h 357"/>
                    <a:gd name="T38" fmla="*/ 2147483647 w 340"/>
                    <a:gd name="T39" fmla="*/ 2147483647 h 357"/>
                    <a:gd name="T40" fmla="*/ 2147483647 w 340"/>
                    <a:gd name="T41" fmla="*/ 2147483647 h 357"/>
                    <a:gd name="T42" fmla="*/ 2147483647 w 340"/>
                    <a:gd name="T43" fmla="*/ 2147483647 h 357"/>
                    <a:gd name="T44" fmla="*/ 2147483647 w 340"/>
                    <a:gd name="T45" fmla="*/ 2147483647 h 357"/>
                    <a:gd name="T46" fmla="*/ 2147483647 w 340"/>
                    <a:gd name="T47" fmla="*/ 2147483647 h 357"/>
                    <a:gd name="T48" fmla="*/ 2147483647 w 340"/>
                    <a:gd name="T49" fmla="*/ 2147483647 h 357"/>
                    <a:gd name="T50" fmla="*/ 2147483647 w 340"/>
                    <a:gd name="T51" fmla="*/ 0 h 357"/>
                    <a:gd name="T52" fmla="*/ 0 w 340"/>
                    <a:gd name="T53" fmla="*/ 2147483647 h 357"/>
                    <a:gd name="T54" fmla="*/ 2147483647 w 340"/>
                    <a:gd name="T55" fmla="*/ 2147483647 h 357"/>
                    <a:gd name="T56" fmla="*/ 2147483647 w 340"/>
                    <a:gd name="T57" fmla="*/ 2147483647 h 357"/>
                    <a:gd name="T58" fmla="*/ 2147483647 w 340"/>
                    <a:gd name="T59" fmla="*/ 2147483647 h 357"/>
                    <a:gd name="T60" fmla="*/ 2147483647 w 340"/>
                    <a:gd name="T61" fmla="*/ 2147483647 h 357"/>
                    <a:gd name="T62" fmla="*/ 2147483647 w 340"/>
                    <a:gd name="T63" fmla="*/ 2147483647 h 357"/>
                    <a:gd name="T64" fmla="*/ 2147483647 w 340"/>
                    <a:gd name="T65" fmla="*/ 2147483647 h 357"/>
                    <a:gd name="T66" fmla="*/ 2147483647 w 340"/>
                    <a:gd name="T67" fmla="*/ 2147483647 h 357"/>
                    <a:gd name="T68" fmla="*/ 2147483647 w 340"/>
                    <a:gd name="T69" fmla="*/ 2147483647 h 357"/>
                    <a:gd name="T70" fmla="*/ 2147483647 w 340"/>
                    <a:gd name="T71" fmla="*/ 2147483647 h 357"/>
                    <a:gd name="T72" fmla="*/ 2147483647 w 340"/>
                    <a:gd name="T73" fmla="*/ 2147483647 h 357"/>
                    <a:gd name="T74" fmla="*/ 2147483647 w 340"/>
                    <a:gd name="T75" fmla="*/ 2147483647 h 357"/>
                    <a:gd name="T76" fmla="*/ 2147483647 w 340"/>
                    <a:gd name="T77" fmla="*/ 2147483647 h 35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40" h="357">
                      <a:moveTo>
                        <a:pt x="300" y="303"/>
                      </a:moveTo>
                      <a:lnTo>
                        <a:pt x="40" y="303"/>
                      </a:lnTo>
                      <a:lnTo>
                        <a:pt x="40" y="321"/>
                      </a:lnTo>
                      <a:lnTo>
                        <a:pt x="16" y="321"/>
                      </a:lnTo>
                      <a:lnTo>
                        <a:pt x="16" y="357"/>
                      </a:lnTo>
                      <a:lnTo>
                        <a:pt x="323" y="357"/>
                      </a:lnTo>
                      <a:lnTo>
                        <a:pt x="323" y="321"/>
                      </a:lnTo>
                      <a:lnTo>
                        <a:pt x="300" y="321"/>
                      </a:lnTo>
                      <a:lnTo>
                        <a:pt x="300" y="303"/>
                      </a:lnTo>
                      <a:close/>
                      <a:moveTo>
                        <a:pt x="151" y="149"/>
                      </a:moveTo>
                      <a:lnTo>
                        <a:pt x="151" y="296"/>
                      </a:lnTo>
                      <a:lnTo>
                        <a:pt x="189" y="296"/>
                      </a:lnTo>
                      <a:lnTo>
                        <a:pt x="189" y="149"/>
                      </a:lnTo>
                      <a:lnTo>
                        <a:pt x="151" y="149"/>
                      </a:lnTo>
                      <a:close/>
                      <a:moveTo>
                        <a:pt x="56" y="149"/>
                      </a:moveTo>
                      <a:lnTo>
                        <a:pt x="56" y="296"/>
                      </a:lnTo>
                      <a:lnTo>
                        <a:pt x="94" y="296"/>
                      </a:lnTo>
                      <a:lnTo>
                        <a:pt x="94" y="149"/>
                      </a:lnTo>
                      <a:lnTo>
                        <a:pt x="56" y="149"/>
                      </a:lnTo>
                      <a:close/>
                      <a:moveTo>
                        <a:pt x="243" y="149"/>
                      </a:moveTo>
                      <a:lnTo>
                        <a:pt x="243" y="296"/>
                      </a:lnTo>
                      <a:lnTo>
                        <a:pt x="283" y="296"/>
                      </a:lnTo>
                      <a:lnTo>
                        <a:pt x="283" y="149"/>
                      </a:lnTo>
                      <a:lnTo>
                        <a:pt x="243" y="149"/>
                      </a:lnTo>
                      <a:close/>
                      <a:moveTo>
                        <a:pt x="340" y="107"/>
                      </a:moveTo>
                      <a:lnTo>
                        <a:pt x="170" y="0"/>
                      </a:lnTo>
                      <a:lnTo>
                        <a:pt x="0" y="107"/>
                      </a:lnTo>
                      <a:lnTo>
                        <a:pt x="7" y="128"/>
                      </a:lnTo>
                      <a:lnTo>
                        <a:pt x="40" y="128"/>
                      </a:lnTo>
                      <a:lnTo>
                        <a:pt x="40" y="142"/>
                      </a:lnTo>
                      <a:lnTo>
                        <a:pt x="300" y="142"/>
                      </a:lnTo>
                      <a:lnTo>
                        <a:pt x="300" y="128"/>
                      </a:lnTo>
                      <a:lnTo>
                        <a:pt x="333" y="128"/>
                      </a:lnTo>
                      <a:lnTo>
                        <a:pt x="340" y="107"/>
                      </a:lnTo>
                      <a:close/>
                      <a:moveTo>
                        <a:pt x="52" y="104"/>
                      </a:moveTo>
                      <a:lnTo>
                        <a:pt x="170" y="29"/>
                      </a:lnTo>
                      <a:lnTo>
                        <a:pt x="288" y="104"/>
                      </a:lnTo>
                      <a:lnTo>
                        <a:pt x="52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48">
                  <a:extLst>
                    <a:ext uri="{FF2B5EF4-FFF2-40B4-BE49-F238E27FC236}">
                      <a16:creationId xmlns:a16="http://schemas.microsoft.com/office/drawing/2014/main" id="{29596E95-FB13-4D2F-B64B-E5C5B9D6F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563" y="2466976"/>
                  <a:ext cx="322263" cy="239713"/>
                </a:xfrm>
                <a:custGeom>
                  <a:avLst/>
                  <a:gdLst>
                    <a:gd name="T0" fmla="*/ 2147483647 w 203"/>
                    <a:gd name="T1" fmla="*/ 2147483647 h 151"/>
                    <a:gd name="T2" fmla="*/ 2147483647 w 203"/>
                    <a:gd name="T3" fmla="*/ 0 h 151"/>
                    <a:gd name="T4" fmla="*/ 2147483647 w 203"/>
                    <a:gd name="T5" fmla="*/ 2147483647 h 151"/>
                    <a:gd name="T6" fmla="*/ 0 w 203"/>
                    <a:gd name="T7" fmla="*/ 2147483647 h 151"/>
                    <a:gd name="T8" fmla="*/ 0 w 203"/>
                    <a:gd name="T9" fmla="*/ 2147483647 h 151"/>
                    <a:gd name="T10" fmla="*/ 2147483647 w 203"/>
                    <a:gd name="T11" fmla="*/ 2147483647 h 151"/>
                    <a:gd name="T12" fmla="*/ 2147483647 w 203"/>
                    <a:gd name="T13" fmla="*/ 2147483647 h 151"/>
                    <a:gd name="T14" fmla="*/ 2147483647 w 203"/>
                    <a:gd name="T15" fmla="*/ 2147483647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3" h="151">
                      <a:moveTo>
                        <a:pt x="203" y="76"/>
                      </a:moveTo>
                      <a:lnTo>
                        <a:pt x="118" y="0"/>
                      </a:lnTo>
                      <a:lnTo>
                        <a:pt x="118" y="38"/>
                      </a:lnTo>
                      <a:lnTo>
                        <a:pt x="0" y="38"/>
                      </a:lnTo>
                      <a:lnTo>
                        <a:pt x="0" y="113"/>
                      </a:lnTo>
                      <a:lnTo>
                        <a:pt x="118" y="113"/>
                      </a:lnTo>
                      <a:lnTo>
                        <a:pt x="118" y="151"/>
                      </a:lnTo>
                      <a:lnTo>
                        <a:pt x="203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49">
                  <a:extLst>
                    <a:ext uri="{FF2B5EF4-FFF2-40B4-BE49-F238E27FC236}">
                      <a16:creationId xmlns:a16="http://schemas.microsoft.com/office/drawing/2014/main" id="{3C562208-DB59-4F5A-AC50-634B49D455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563" y="2684463"/>
                  <a:ext cx="322263" cy="239713"/>
                </a:xfrm>
                <a:custGeom>
                  <a:avLst/>
                  <a:gdLst>
                    <a:gd name="T0" fmla="*/ 0 w 203"/>
                    <a:gd name="T1" fmla="*/ 2147483647 h 151"/>
                    <a:gd name="T2" fmla="*/ 2147483647 w 203"/>
                    <a:gd name="T3" fmla="*/ 2147483647 h 151"/>
                    <a:gd name="T4" fmla="*/ 2147483647 w 203"/>
                    <a:gd name="T5" fmla="*/ 2147483647 h 151"/>
                    <a:gd name="T6" fmla="*/ 2147483647 w 203"/>
                    <a:gd name="T7" fmla="*/ 2147483647 h 151"/>
                    <a:gd name="T8" fmla="*/ 2147483647 w 203"/>
                    <a:gd name="T9" fmla="*/ 2147483647 h 151"/>
                    <a:gd name="T10" fmla="*/ 2147483647 w 203"/>
                    <a:gd name="T11" fmla="*/ 2147483647 h 151"/>
                    <a:gd name="T12" fmla="*/ 2147483647 w 203"/>
                    <a:gd name="T13" fmla="*/ 0 h 151"/>
                    <a:gd name="T14" fmla="*/ 0 w 203"/>
                    <a:gd name="T15" fmla="*/ 2147483647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3" h="151">
                      <a:moveTo>
                        <a:pt x="0" y="76"/>
                      </a:moveTo>
                      <a:lnTo>
                        <a:pt x="85" y="151"/>
                      </a:lnTo>
                      <a:lnTo>
                        <a:pt x="85" y="113"/>
                      </a:lnTo>
                      <a:lnTo>
                        <a:pt x="203" y="113"/>
                      </a:lnTo>
                      <a:lnTo>
                        <a:pt x="203" y="38"/>
                      </a:lnTo>
                      <a:lnTo>
                        <a:pt x="85" y="38"/>
                      </a:lnTo>
                      <a:lnTo>
                        <a:pt x="85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50">
                  <a:extLst>
                    <a:ext uri="{FF2B5EF4-FFF2-40B4-BE49-F238E27FC236}">
                      <a16:creationId xmlns:a16="http://schemas.microsoft.com/office/drawing/2014/main" id="{491EDF9B-1321-4365-AF66-EC1BF2B4F6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33975" y="2174876"/>
                  <a:ext cx="596900" cy="1030288"/>
                </a:xfrm>
                <a:custGeom>
                  <a:avLst/>
                  <a:gdLst>
                    <a:gd name="T0" fmla="*/ 2147483647 w 159"/>
                    <a:gd name="T1" fmla="*/ 0 h 275"/>
                    <a:gd name="T2" fmla="*/ 2147483647 w 159"/>
                    <a:gd name="T3" fmla="*/ 0 h 275"/>
                    <a:gd name="T4" fmla="*/ 0 w 159"/>
                    <a:gd name="T5" fmla="*/ 2147483647 h 275"/>
                    <a:gd name="T6" fmla="*/ 0 w 159"/>
                    <a:gd name="T7" fmla="*/ 2147483647 h 275"/>
                    <a:gd name="T8" fmla="*/ 2147483647 w 159"/>
                    <a:gd name="T9" fmla="*/ 2147483647 h 275"/>
                    <a:gd name="T10" fmla="*/ 2147483647 w 159"/>
                    <a:gd name="T11" fmla="*/ 2147483647 h 275"/>
                    <a:gd name="T12" fmla="*/ 2147483647 w 159"/>
                    <a:gd name="T13" fmla="*/ 2147483647 h 275"/>
                    <a:gd name="T14" fmla="*/ 2147483647 w 159"/>
                    <a:gd name="T15" fmla="*/ 2147483647 h 275"/>
                    <a:gd name="T16" fmla="*/ 2147483647 w 159"/>
                    <a:gd name="T17" fmla="*/ 2147483647 h 275"/>
                    <a:gd name="T18" fmla="*/ 2147483647 w 159"/>
                    <a:gd name="T19" fmla="*/ 2147483647 h 275"/>
                    <a:gd name="T20" fmla="*/ 2147483647 w 159"/>
                    <a:gd name="T21" fmla="*/ 2147483647 h 275"/>
                    <a:gd name="T22" fmla="*/ 2147483647 w 159"/>
                    <a:gd name="T23" fmla="*/ 2147483647 h 275"/>
                    <a:gd name="T24" fmla="*/ 0 w 159"/>
                    <a:gd name="T25" fmla="*/ 2147483647 h 275"/>
                    <a:gd name="T26" fmla="*/ 0 w 159"/>
                    <a:gd name="T27" fmla="*/ 2147483647 h 275"/>
                    <a:gd name="T28" fmla="*/ 2147483647 w 159"/>
                    <a:gd name="T29" fmla="*/ 2147483647 h 275"/>
                    <a:gd name="T30" fmla="*/ 2147483647 w 159"/>
                    <a:gd name="T31" fmla="*/ 2147483647 h 275"/>
                    <a:gd name="T32" fmla="*/ 2147483647 w 159"/>
                    <a:gd name="T33" fmla="*/ 2147483647 h 275"/>
                    <a:gd name="T34" fmla="*/ 2147483647 w 159"/>
                    <a:gd name="T35" fmla="*/ 2147483647 h 275"/>
                    <a:gd name="T36" fmla="*/ 2147483647 w 159"/>
                    <a:gd name="T37" fmla="*/ 0 h 275"/>
                    <a:gd name="T38" fmla="*/ 2147483647 w 159"/>
                    <a:gd name="T39" fmla="*/ 2147483647 h 275"/>
                    <a:gd name="T40" fmla="*/ 2147483647 w 159"/>
                    <a:gd name="T41" fmla="*/ 2147483647 h 275"/>
                    <a:gd name="T42" fmla="*/ 2147483647 w 159"/>
                    <a:gd name="T43" fmla="*/ 2147483647 h 275"/>
                    <a:gd name="T44" fmla="*/ 2147483647 w 159"/>
                    <a:gd name="T45" fmla="*/ 2147483647 h 275"/>
                    <a:gd name="T46" fmla="*/ 2147483647 w 159"/>
                    <a:gd name="T47" fmla="*/ 2147483647 h 2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59" h="275">
                      <a:moveTo>
                        <a:pt x="135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2"/>
                      </a:cubicBezTo>
                      <a:cubicBezTo>
                        <a:pt x="147" y="22"/>
                        <a:pt x="147" y="22"/>
                        <a:pt x="147" y="22"/>
                      </a:cubicBezTo>
                      <a:cubicBezTo>
                        <a:pt x="147" y="23"/>
                        <a:pt x="147" y="24"/>
                        <a:pt x="147" y="24"/>
                      </a:cubicBezTo>
                      <a:cubicBezTo>
                        <a:pt x="147" y="236"/>
                        <a:pt x="147" y="236"/>
                        <a:pt x="147" y="236"/>
                      </a:cubicBezTo>
                      <a:cubicBezTo>
                        <a:pt x="12" y="236"/>
                        <a:pt x="12" y="236"/>
                        <a:pt x="12" y="236"/>
                      </a:cubicBezTo>
                      <a:cubicBezTo>
                        <a:pt x="12" y="202"/>
                        <a:pt x="12" y="202"/>
                        <a:pt x="12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0" y="265"/>
                        <a:pt x="11" y="275"/>
                        <a:pt x="24" y="275"/>
                      </a:cubicBezTo>
                      <a:cubicBezTo>
                        <a:pt x="135" y="275"/>
                        <a:pt x="135" y="275"/>
                        <a:pt x="135" y="275"/>
                      </a:cubicBezTo>
                      <a:cubicBezTo>
                        <a:pt x="148" y="275"/>
                        <a:pt x="159" y="265"/>
                        <a:pt x="159" y="251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11"/>
                        <a:pt x="148" y="0"/>
                        <a:pt x="135" y="0"/>
                      </a:cubicBezTo>
                      <a:close/>
                      <a:moveTo>
                        <a:pt x="80" y="269"/>
                      </a:moveTo>
                      <a:cubicBezTo>
                        <a:pt x="72" y="269"/>
                        <a:pt x="66" y="263"/>
                        <a:pt x="66" y="255"/>
                      </a:cubicBezTo>
                      <a:cubicBezTo>
                        <a:pt x="66" y="247"/>
                        <a:pt x="72" y="241"/>
                        <a:pt x="80" y="241"/>
                      </a:cubicBezTo>
                      <a:cubicBezTo>
                        <a:pt x="87" y="241"/>
                        <a:pt x="94" y="247"/>
                        <a:pt x="94" y="255"/>
                      </a:cubicBezTo>
                      <a:cubicBezTo>
                        <a:pt x="94" y="263"/>
                        <a:pt x="87" y="269"/>
                        <a:pt x="80" y="2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3" name="Group 21">
              <a:extLst>
                <a:ext uri="{FF2B5EF4-FFF2-40B4-BE49-F238E27FC236}">
                  <a16:creationId xmlns:a16="http://schemas.microsoft.com/office/drawing/2014/main" id="{2C7BDC7A-6EA3-4676-9D4D-904609D0F10E}"/>
                </a:ext>
              </a:extLst>
            </p:cNvPr>
            <p:cNvGrpSpPr/>
            <p:nvPr/>
          </p:nvGrpSpPr>
          <p:grpSpPr>
            <a:xfrm>
              <a:off x="3259798" y="2920230"/>
              <a:ext cx="519273" cy="519273"/>
              <a:chOff x="5052129" y="2232970"/>
              <a:chExt cx="429151" cy="42915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ADD5174-EED5-480F-8FC8-01340EDEFAB4}"/>
                  </a:ext>
                </a:extLst>
              </p:cNvPr>
              <p:cNvSpPr/>
              <p:nvPr/>
            </p:nvSpPr>
            <p:spPr>
              <a:xfrm>
                <a:off x="5052129" y="2232970"/>
                <a:ext cx="429151" cy="42915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4" name="Group 11520">
                <a:extLst>
                  <a:ext uri="{FF2B5EF4-FFF2-40B4-BE49-F238E27FC236}">
                    <a16:creationId xmlns:a16="http://schemas.microsoft.com/office/drawing/2014/main" id="{7B783EB7-4226-4918-ABA1-3D2FDC7F9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54255" y="2335523"/>
                <a:ext cx="241153" cy="194561"/>
                <a:chOff x="3690943" y="1549408"/>
                <a:chExt cx="747714" cy="603253"/>
              </a:xfrm>
              <a:solidFill>
                <a:schemeClr val="bg1"/>
              </a:solidFill>
            </p:grpSpPr>
            <p:sp>
              <p:nvSpPr>
                <p:cNvPr id="79" name="Freeform 92">
                  <a:extLst>
                    <a:ext uri="{FF2B5EF4-FFF2-40B4-BE49-F238E27FC236}">
                      <a16:creationId xmlns:a16="http://schemas.microsoft.com/office/drawing/2014/main" id="{301F4670-2780-4BC6-8846-7C794B5B90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22718" y="1587508"/>
                  <a:ext cx="136525" cy="533402"/>
                </a:xfrm>
                <a:custGeom>
                  <a:avLst/>
                  <a:gdLst>
                    <a:gd name="T0" fmla="*/ 2147483647 w 86"/>
                    <a:gd name="T1" fmla="*/ 2147483647 h 336"/>
                    <a:gd name="T2" fmla="*/ 0 w 86"/>
                    <a:gd name="T3" fmla="*/ 0 h 336"/>
                    <a:gd name="T4" fmla="*/ 0 w 86"/>
                    <a:gd name="T5" fmla="*/ 2147483647 h 336"/>
                    <a:gd name="T6" fmla="*/ 2147483647 w 86"/>
                    <a:gd name="T7" fmla="*/ 2147483647 h 336"/>
                    <a:gd name="T8" fmla="*/ 2147483647 w 86"/>
                    <a:gd name="T9" fmla="*/ 2147483647 h 336"/>
                    <a:gd name="T10" fmla="*/ 2147483647 w 86"/>
                    <a:gd name="T11" fmla="*/ 2147483647 h 336"/>
                    <a:gd name="T12" fmla="*/ 2147483647 w 86"/>
                    <a:gd name="T13" fmla="*/ 2147483647 h 336"/>
                    <a:gd name="T14" fmla="*/ 2147483647 w 86"/>
                    <a:gd name="T15" fmla="*/ 2147483647 h 336"/>
                    <a:gd name="T16" fmla="*/ 2147483647 w 86"/>
                    <a:gd name="T17" fmla="*/ 2147483647 h 336"/>
                    <a:gd name="T18" fmla="*/ 2147483647 w 86"/>
                    <a:gd name="T19" fmla="*/ 2147483647 h 336"/>
                    <a:gd name="T20" fmla="*/ 2147483647 w 86"/>
                    <a:gd name="T21" fmla="*/ 2147483647 h 336"/>
                    <a:gd name="T22" fmla="*/ 2147483647 w 86"/>
                    <a:gd name="T23" fmla="*/ 2147483647 h 336"/>
                    <a:gd name="T24" fmla="*/ 2147483647 w 86"/>
                    <a:gd name="T25" fmla="*/ 2147483647 h 336"/>
                    <a:gd name="T26" fmla="*/ 2147483647 w 86"/>
                    <a:gd name="T27" fmla="*/ 2147483647 h 336"/>
                    <a:gd name="T28" fmla="*/ 2147483647 w 86"/>
                    <a:gd name="T29" fmla="*/ 2147483647 h 336"/>
                    <a:gd name="T30" fmla="*/ 2147483647 w 86"/>
                    <a:gd name="T31" fmla="*/ 2147483647 h 336"/>
                    <a:gd name="T32" fmla="*/ 2147483647 w 86"/>
                    <a:gd name="T33" fmla="*/ 2147483647 h 336"/>
                    <a:gd name="T34" fmla="*/ 2147483647 w 86"/>
                    <a:gd name="T35" fmla="*/ 2147483647 h 336"/>
                    <a:gd name="T36" fmla="*/ 2147483647 w 86"/>
                    <a:gd name="T37" fmla="*/ 2147483647 h 336"/>
                    <a:gd name="T38" fmla="*/ 2147483647 w 86"/>
                    <a:gd name="T39" fmla="*/ 2147483647 h 336"/>
                    <a:gd name="T40" fmla="*/ 2147483647 w 86"/>
                    <a:gd name="T41" fmla="*/ 2147483647 h 336"/>
                    <a:gd name="T42" fmla="*/ 2147483647 w 86"/>
                    <a:gd name="T43" fmla="*/ 2147483647 h 336"/>
                    <a:gd name="T44" fmla="*/ 2147483647 w 86"/>
                    <a:gd name="T45" fmla="*/ 2147483647 h 336"/>
                    <a:gd name="T46" fmla="*/ 2147483647 w 86"/>
                    <a:gd name="T47" fmla="*/ 2147483647 h 336"/>
                    <a:gd name="T48" fmla="*/ 2147483647 w 86"/>
                    <a:gd name="T49" fmla="*/ 2147483647 h 336"/>
                    <a:gd name="T50" fmla="*/ 2147483647 w 86"/>
                    <a:gd name="T51" fmla="*/ 2147483647 h 336"/>
                    <a:gd name="T52" fmla="*/ 2147483647 w 86"/>
                    <a:gd name="T53" fmla="*/ 2147483647 h 336"/>
                    <a:gd name="T54" fmla="*/ 2147483647 w 86"/>
                    <a:gd name="T55" fmla="*/ 2147483647 h 336"/>
                    <a:gd name="T56" fmla="*/ 2147483647 w 86"/>
                    <a:gd name="T57" fmla="*/ 2147483647 h 336"/>
                    <a:gd name="T58" fmla="*/ 2147483647 w 86"/>
                    <a:gd name="T59" fmla="*/ 2147483647 h 336"/>
                    <a:gd name="T60" fmla="*/ 2147483647 w 86"/>
                    <a:gd name="T61" fmla="*/ 2147483647 h 336"/>
                    <a:gd name="T62" fmla="*/ 2147483647 w 86"/>
                    <a:gd name="T63" fmla="*/ 2147483647 h 336"/>
                    <a:gd name="T64" fmla="*/ 2147483647 w 86"/>
                    <a:gd name="T65" fmla="*/ 2147483647 h 336"/>
                    <a:gd name="T66" fmla="*/ 2147483647 w 86"/>
                    <a:gd name="T67" fmla="*/ 2147483647 h 336"/>
                    <a:gd name="T68" fmla="*/ 2147483647 w 86"/>
                    <a:gd name="T69" fmla="*/ 2147483647 h 336"/>
                    <a:gd name="T70" fmla="*/ 2147483647 w 86"/>
                    <a:gd name="T71" fmla="*/ 2147483647 h 336"/>
                    <a:gd name="T72" fmla="*/ 2147483647 w 86"/>
                    <a:gd name="T73" fmla="*/ 2147483647 h 336"/>
                    <a:gd name="T74" fmla="*/ 2147483647 w 86"/>
                    <a:gd name="T75" fmla="*/ 2147483647 h 336"/>
                    <a:gd name="T76" fmla="*/ 2147483647 w 86"/>
                    <a:gd name="T77" fmla="*/ 2147483647 h 336"/>
                    <a:gd name="T78" fmla="*/ 2147483647 w 86"/>
                    <a:gd name="T79" fmla="*/ 2147483647 h 336"/>
                    <a:gd name="T80" fmla="*/ 2147483647 w 86"/>
                    <a:gd name="T81" fmla="*/ 2147483647 h 336"/>
                    <a:gd name="T82" fmla="*/ 2147483647 w 86"/>
                    <a:gd name="T83" fmla="*/ 2147483647 h 336"/>
                    <a:gd name="T84" fmla="*/ 2147483647 w 86"/>
                    <a:gd name="T85" fmla="*/ 2147483647 h 336"/>
                    <a:gd name="T86" fmla="*/ 2147483647 w 86"/>
                    <a:gd name="T87" fmla="*/ 2147483647 h 336"/>
                    <a:gd name="T88" fmla="*/ 2147483647 w 86"/>
                    <a:gd name="T89" fmla="*/ 2147483647 h 336"/>
                    <a:gd name="T90" fmla="*/ 2147483647 w 86"/>
                    <a:gd name="T91" fmla="*/ 2147483647 h 336"/>
                    <a:gd name="T92" fmla="*/ 2147483647 w 86"/>
                    <a:gd name="T93" fmla="*/ 2147483647 h 336"/>
                    <a:gd name="T94" fmla="*/ 2147483647 w 86"/>
                    <a:gd name="T95" fmla="*/ 2147483647 h 336"/>
                    <a:gd name="T96" fmla="*/ 2147483647 w 86"/>
                    <a:gd name="T97" fmla="*/ 2147483647 h 336"/>
                    <a:gd name="T98" fmla="*/ 2147483647 w 86"/>
                    <a:gd name="T99" fmla="*/ 2147483647 h 336"/>
                    <a:gd name="T100" fmla="*/ 2147483647 w 86"/>
                    <a:gd name="T101" fmla="*/ 2147483647 h 336"/>
                    <a:gd name="T102" fmla="*/ 2147483647 w 86"/>
                    <a:gd name="T103" fmla="*/ 2147483647 h 336"/>
                    <a:gd name="T104" fmla="*/ 2147483647 w 86"/>
                    <a:gd name="T105" fmla="*/ 2147483647 h 336"/>
                    <a:gd name="T106" fmla="*/ 2147483647 w 86"/>
                    <a:gd name="T107" fmla="*/ 2147483647 h 336"/>
                    <a:gd name="T108" fmla="*/ 2147483647 w 86"/>
                    <a:gd name="T109" fmla="*/ 2147483647 h 336"/>
                    <a:gd name="T110" fmla="*/ 2147483647 w 86"/>
                    <a:gd name="T111" fmla="*/ 2147483647 h 336"/>
                    <a:gd name="T112" fmla="*/ 2147483647 w 86"/>
                    <a:gd name="T113" fmla="*/ 2147483647 h 336"/>
                    <a:gd name="T114" fmla="*/ 2147483647 w 86"/>
                    <a:gd name="T115" fmla="*/ 2147483647 h 336"/>
                    <a:gd name="T116" fmla="*/ 2147483647 w 86"/>
                    <a:gd name="T117" fmla="*/ 2147483647 h 336"/>
                    <a:gd name="T118" fmla="*/ 2147483647 w 86"/>
                    <a:gd name="T119" fmla="*/ 2147483647 h 3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6" h="336">
                      <a:moveTo>
                        <a:pt x="86" y="17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86" y="330"/>
                      </a:lnTo>
                      <a:lnTo>
                        <a:pt x="86" y="17"/>
                      </a:lnTo>
                      <a:close/>
                      <a:moveTo>
                        <a:pt x="84" y="324"/>
                      </a:moveTo>
                      <a:lnTo>
                        <a:pt x="4" y="328"/>
                      </a:lnTo>
                      <a:lnTo>
                        <a:pt x="4" y="307"/>
                      </a:lnTo>
                      <a:lnTo>
                        <a:pt x="84" y="305"/>
                      </a:lnTo>
                      <a:lnTo>
                        <a:pt x="84" y="324"/>
                      </a:lnTo>
                      <a:close/>
                      <a:moveTo>
                        <a:pt x="84" y="295"/>
                      </a:moveTo>
                      <a:lnTo>
                        <a:pt x="4" y="299"/>
                      </a:lnTo>
                      <a:lnTo>
                        <a:pt x="4" y="277"/>
                      </a:lnTo>
                      <a:lnTo>
                        <a:pt x="84" y="275"/>
                      </a:lnTo>
                      <a:lnTo>
                        <a:pt x="84" y="295"/>
                      </a:lnTo>
                      <a:close/>
                      <a:moveTo>
                        <a:pt x="84" y="268"/>
                      </a:moveTo>
                      <a:lnTo>
                        <a:pt x="4" y="270"/>
                      </a:lnTo>
                      <a:lnTo>
                        <a:pt x="4" y="248"/>
                      </a:lnTo>
                      <a:lnTo>
                        <a:pt x="84" y="248"/>
                      </a:lnTo>
                      <a:lnTo>
                        <a:pt x="84" y="268"/>
                      </a:lnTo>
                      <a:close/>
                      <a:moveTo>
                        <a:pt x="84" y="240"/>
                      </a:moveTo>
                      <a:lnTo>
                        <a:pt x="4" y="238"/>
                      </a:lnTo>
                      <a:lnTo>
                        <a:pt x="4" y="217"/>
                      </a:lnTo>
                      <a:lnTo>
                        <a:pt x="84" y="219"/>
                      </a:lnTo>
                      <a:lnTo>
                        <a:pt x="84" y="240"/>
                      </a:lnTo>
                      <a:close/>
                      <a:moveTo>
                        <a:pt x="84" y="211"/>
                      </a:moveTo>
                      <a:lnTo>
                        <a:pt x="4" y="209"/>
                      </a:lnTo>
                      <a:lnTo>
                        <a:pt x="4" y="187"/>
                      </a:lnTo>
                      <a:lnTo>
                        <a:pt x="84" y="191"/>
                      </a:lnTo>
                      <a:lnTo>
                        <a:pt x="84" y="211"/>
                      </a:lnTo>
                      <a:close/>
                      <a:moveTo>
                        <a:pt x="84" y="184"/>
                      </a:moveTo>
                      <a:lnTo>
                        <a:pt x="4" y="180"/>
                      </a:lnTo>
                      <a:lnTo>
                        <a:pt x="4" y="158"/>
                      </a:lnTo>
                      <a:lnTo>
                        <a:pt x="84" y="164"/>
                      </a:lnTo>
                      <a:lnTo>
                        <a:pt x="84" y="184"/>
                      </a:lnTo>
                      <a:close/>
                      <a:moveTo>
                        <a:pt x="84" y="156"/>
                      </a:moveTo>
                      <a:lnTo>
                        <a:pt x="4" y="148"/>
                      </a:lnTo>
                      <a:lnTo>
                        <a:pt x="4" y="129"/>
                      </a:lnTo>
                      <a:lnTo>
                        <a:pt x="84" y="135"/>
                      </a:lnTo>
                      <a:lnTo>
                        <a:pt x="84" y="156"/>
                      </a:lnTo>
                      <a:close/>
                      <a:moveTo>
                        <a:pt x="84" y="127"/>
                      </a:moveTo>
                      <a:lnTo>
                        <a:pt x="4" y="119"/>
                      </a:lnTo>
                      <a:lnTo>
                        <a:pt x="4" y="98"/>
                      </a:lnTo>
                      <a:lnTo>
                        <a:pt x="84" y="107"/>
                      </a:lnTo>
                      <a:lnTo>
                        <a:pt x="84" y="127"/>
                      </a:lnTo>
                      <a:close/>
                      <a:moveTo>
                        <a:pt x="84" y="100"/>
                      </a:moveTo>
                      <a:lnTo>
                        <a:pt x="4" y="90"/>
                      </a:lnTo>
                      <a:lnTo>
                        <a:pt x="4" y="68"/>
                      </a:lnTo>
                      <a:lnTo>
                        <a:pt x="84" y="80"/>
                      </a:lnTo>
                      <a:lnTo>
                        <a:pt x="84" y="100"/>
                      </a:lnTo>
                      <a:close/>
                      <a:moveTo>
                        <a:pt x="84" y="70"/>
                      </a:moveTo>
                      <a:lnTo>
                        <a:pt x="4" y="59"/>
                      </a:lnTo>
                      <a:lnTo>
                        <a:pt x="4" y="39"/>
                      </a:lnTo>
                      <a:lnTo>
                        <a:pt x="84" y="51"/>
                      </a:lnTo>
                      <a:lnTo>
                        <a:pt x="84" y="70"/>
                      </a:lnTo>
                      <a:close/>
                      <a:moveTo>
                        <a:pt x="84" y="43"/>
                      </a:moveTo>
                      <a:lnTo>
                        <a:pt x="6" y="29"/>
                      </a:lnTo>
                      <a:lnTo>
                        <a:pt x="6" y="8"/>
                      </a:lnTo>
                      <a:lnTo>
                        <a:pt x="84" y="23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Freeform 93">
                  <a:extLst>
                    <a:ext uri="{FF2B5EF4-FFF2-40B4-BE49-F238E27FC236}">
                      <a16:creationId xmlns:a16="http://schemas.microsoft.com/office/drawing/2014/main" id="{C1D761E3-0441-4D81-A844-22F30F00E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652595"/>
                  <a:ext cx="115889" cy="42863"/>
                </a:xfrm>
                <a:custGeom>
                  <a:avLst/>
                  <a:gdLst>
                    <a:gd name="T0" fmla="*/ 2147483647 w 73"/>
                    <a:gd name="T1" fmla="*/ 2147483647 h 27"/>
                    <a:gd name="T2" fmla="*/ 0 w 73"/>
                    <a:gd name="T3" fmla="*/ 0 h 27"/>
                    <a:gd name="T4" fmla="*/ 0 w 73"/>
                    <a:gd name="T5" fmla="*/ 2147483647 h 27"/>
                    <a:gd name="T6" fmla="*/ 2147483647 w 73"/>
                    <a:gd name="T7" fmla="*/ 2147483647 h 27"/>
                    <a:gd name="T8" fmla="*/ 2147483647 w 73"/>
                    <a:gd name="T9" fmla="*/ 2147483647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7">
                      <a:moveTo>
                        <a:pt x="73" y="12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73" y="27"/>
                      </a:lnTo>
                      <a:lnTo>
                        <a:pt x="7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Freeform 94">
                  <a:extLst>
                    <a:ext uri="{FF2B5EF4-FFF2-40B4-BE49-F238E27FC236}">
                      <a16:creationId xmlns:a16="http://schemas.microsoft.com/office/drawing/2014/main" id="{CCDFC104-1D03-4C09-9FFE-52DBAC5A6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698633"/>
                  <a:ext cx="115889" cy="44450"/>
                </a:xfrm>
                <a:custGeom>
                  <a:avLst/>
                  <a:gdLst>
                    <a:gd name="T0" fmla="*/ 2147483647 w 73"/>
                    <a:gd name="T1" fmla="*/ 2147483647 h 28"/>
                    <a:gd name="T2" fmla="*/ 0 w 73"/>
                    <a:gd name="T3" fmla="*/ 0 h 28"/>
                    <a:gd name="T4" fmla="*/ 0 w 73"/>
                    <a:gd name="T5" fmla="*/ 2147483647 h 28"/>
                    <a:gd name="T6" fmla="*/ 2147483647 w 73"/>
                    <a:gd name="T7" fmla="*/ 2147483647 h 28"/>
                    <a:gd name="T8" fmla="*/ 2147483647 w 73"/>
                    <a:gd name="T9" fmla="*/ 214748364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8">
                      <a:moveTo>
                        <a:pt x="73" y="12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73" y="28"/>
                      </a:lnTo>
                      <a:lnTo>
                        <a:pt x="7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Freeform 95">
                  <a:extLst>
                    <a:ext uri="{FF2B5EF4-FFF2-40B4-BE49-F238E27FC236}">
                      <a16:creationId xmlns:a16="http://schemas.microsoft.com/office/drawing/2014/main" id="{62670925-7AE9-4C2E-BCE7-9414FC82A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749433"/>
                  <a:ext cx="115889" cy="36513"/>
                </a:xfrm>
                <a:custGeom>
                  <a:avLst/>
                  <a:gdLst>
                    <a:gd name="T0" fmla="*/ 2147483647 w 73"/>
                    <a:gd name="T1" fmla="*/ 2147483647 h 23"/>
                    <a:gd name="T2" fmla="*/ 0 w 73"/>
                    <a:gd name="T3" fmla="*/ 0 h 23"/>
                    <a:gd name="T4" fmla="*/ 0 w 73"/>
                    <a:gd name="T5" fmla="*/ 2147483647 h 23"/>
                    <a:gd name="T6" fmla="*/ 2147483647 w 73"/>
                    <a:gd name="T7" fmla="*/ 2147483647 h 23"/>
                    <a:gd name="T8" fmla="*/ 2147483647 w 73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3">
                      <a:moveTo>
                        <a:pt x="73" y="7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3" y="23"/>
                      </a:lnTo>
                      <a:lnTo>
                        <a:pt x="73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Freeform 96">
                  <a:extLst>
                    <a:ext uri="{FF2B5EF4-FFF2-40B4-BE49-F238E27FC236}">
                      <a16:creationId xmlns:a16="http://schemas.microsoft.com/office/drawing/2014/main" id="{CBDD0F9D-064D-40E2-8BD8-1BCF75FF8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795472"/>
                  <a:ext cx="115889" cy="33338"/>
                </a:xfrm>
                <a:custGeom>
                  <a:avLst/>
                  <a:gdLst>
                    <a:gd name="T0" fmla="*/ 2147483647 w 73"/>
                    <a:gd name="T1" fmla="*/ 2147483647 h 21"/>
                    <a:gd name="T2" fmla="*/ 0 w 73"/>
                    <a:gd name="T3" fmla="*/ 0 h 21"/>
                    <a:gd name="T4" fmla="*/ 0 w 73"/>
                    <a:gd name="T5" fmla="*/ 2147483647 h 21"/>
                    <a:gd name="T6" fmla="*/ 2147483647 w 73"/>
                    <a:gd name="T7" fmla="*/ 2147483647 h 21"/>
                    <a:gd name="T8" fmla="*/ 2147483647 w 73"/>
                    <a:gd name="T9" fmla="*/ 2147483647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1">
                      <a:moveTo>
                        <a:pt x="73" y="6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3" y="21"/>
                      </a:lnTo>
                      <a:lnTo>
                        <a:pt x="7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Freeform 97">
                  <a:extLst>
                    <a:ext uri="{FF2B5EF4-FFF2-40B4-BE49-F238E27FC236}">
                      <a16:creationId xmlns:a16="http://schemas.microsoft.com/office/drawing/2014/main" id="{F8C54F86-0121-49B9-9950-9CD868A78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887547"/>
                  <a:ext cx="115889" cy="31749"/>
                </a:xfrm>
                <a:custGeom>
                  <a:avLst/>
                  <a:gdLst>
                    <a:gd name="T0" fmla="*/ 2147483647 w 73"/>
                    <a:gd name="T1" fmla="*/ 2147483647 h 20"/>
                    <a:gd name="T2" fmla="*/ 0 w 73"/>
                    <a:gd name="T3" fmla="*/ 0 h 20"/>
                    <a:gd name="T4" fmla="*/ 0 w 73"/>
                    <a:gd name="T5" fmla="*/ 2147483647 h 20"/>
                    <a:gd name="T6" fmla="*/ 2147483647 w 73"/>
                    <a:gd name="T7" fmla="*/ 2147483647 h 20"/>
                    <a:gd name="T8" fmla="*/ 2147483647 w 73"/>
                    <a:gd name="T9" fmla="*/ 214748364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0">
                      <a:moveTo>
                        <a:pt x="73" y="4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73" y="20"/>
                      </a:lnTo>
                      <a:lnTo>
                        <a:pt x="73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98">
                  <a:extLst>
                    <a:ext uri="{FF2B5EF4-FFF2-40B4-BE49-F238E27FC236}">
                      <a16:creationId xmlns:a16="http://schemas.microsoft.com/office/drawing/2014/main" id="{52BBE19C-F05D-4E1E-A809-493F4CE63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938347"/>
                  <a:ext cx="115889" cy="23813"/>
                </a:xfrm>
                <a:custGeom>
                  <a:avLst/>
                  <a:gdLst>
                    <a:gd name="T0" fmla="*/ 2147483647 w 73"/>
                    <a:gd name="T1" fmla="*/ 2147483647 h 15"/>
                    <a:gd name="T2" fmla="*/ 0 w 73"/>
                    <a:gd name="T3" fmla="*/ 0 h 15"/>
                    <a:gd name="T4" fmla="*/ 0 w 73"/>
                    <a:gd name="T5" fmla="*/ 2147483647 h 15"/>
                    <a:gd name="T6" fmla="*/ 2147483647 w 73"/>
                    <a:gd name="T7" fmla="*/ 2147483647 h 15"/>
                    <a:gd name="T8" fmla="*/ 2147483647 w 73"/>
                    <a:gd name="T9" fmla="*/ 2147483647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15">
                      <a:moveTo>
                        <a:pt x="73" y="2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3" y="15"/>
                      </a:lnTo>
                      <a:lnTo>
                        <a:pt x="7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tangle 99">
                  <a:extLst>
                    <a:ext uri="{FF2B5EF4-FFF2-40B4-BE49-F238E27FC236}">
                      <a16:creationId xmlns:a16="http://schemas.microsoft.com/office/drawing/2014/main" id="{77099C82-C980-490A-880E-6C068BF32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5418" y="1984385"/>
                  <a:ext cx="115889" cy="2540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Freeform 100">
                  <a:extLst>
                    <a:ext uri="{FF2B5EF4-FFF2-40B4-BE49-F238E27FC236}">
                      <a16:creationId xmlns:a16="http://schemas.microsoft.com/office/drawing/2014/main" id="{C37C0621-7566-4AF7-87D3-9DDC07E0B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2027247"/>
                  <a:ext cx="115889" cy="31749"/>
                </a:xfrm>
                <a:custGeom>
                  <a:avLst/>
                  <a:gdLst>
                    <a:gd name="T0" fmla="*/ 2147483647 w 73"/>
                    <a:gd name="T1" fmla="*/ 0 h 20"/>
                    <a:gd name="T2" fmla="*/ 0 w 73"/>
                    <a:gd name="T3" fmla="*/ 2147483647 h 20"/>
                    <a:gd name="T4" fmla="*/ 0 w 73"/>
                    <a:gd name="T5" fmla="*/ 2147483647 h 20"/>
                    <a:gd name="T6" fmla="*/ 2147483647 w 73"/>
                    <a:gd name="T7" fmla="*/ 2147483647 h 20"/>
                    <a:gd name="T8" fmla="*/ 2147483647 w 73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0">
                      <a:moveTo>
                        <a:pt x="73" y="0"/>
                      </a:moveTo>
                      <a:lnTo>
                        <a:pt x="0" y="2"/>
                      </a:lnTo>
                      <a:lnTo>
                        <a:pt x="0" y="20"/>
                      </a:lnTo>
                      <a:lnTo>
                        <a:pt x="73" y="16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Freeform 101">
                  <a:extLst>
                    <a:ext uri="{FF2B5EF4-FFF2-40B4-BE49-F238E27FC236}">
                      <a16:creationId xmlns:a16="http://schemas.microsoft.com/office/drawing/2014/main" id="{626C2E58-082F-4141-9D66-5AD904ADBC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5418" y="1606558"/>
                  <a:ext cx="117476" cy="46038"/>
                </a:xfrm>
                <a:custGeom>
                  <a:avLst/>
                  <a:gdLst>
                    <a:gd name="T0" fmla="*/ 0 w 38"/>
                    <a:gd name="T1" fmla="*/ 0 h 15"/>
                    <a:gd name="T2" fmla="*/ 2147483647 w 38"/>
                    <a:gd name="T3" fmla="*/ 2147483647 h 15"/>
                    <a:gd name="T4" fmla="*/ 2147483647 w 38"/>
                    <a:gd name="T5" fmla="*/ 2147483647 h 15"/>
                    <a:gd name="T6" fmla="*/ 2147483647 w 38"/>
                    <a:gd name="T7" fmla="*/ 2147483647 h 15"/>
                    <a:gd name="T8" fmla="*/ 2147483647 w 38"/>
                    <a:gd name="T9" fmla="*/ 2147483647 h 15"/>
                    <a:gd name="T10" fmla="*/ 2147483647 w 38"/>
                    <a:gd name="T11" fmla="*/ 2147483647 h 15"/>
                    <a:gd name="T12" fmla="*/ 2147483647 w 38"/>
                    <a:gd name="T13" fmla="*/ 2147483647 h 15"/>
                    <a:gd name="T14" fmla="*/ 2147483647 w 38"/>
                    <a:gd name="T15" fmla="*/ 2147483647 h 15"/>
                    <a:gd name="T16" fmla="*/ 2147483647 w 38"/>
                    <a:gd name="T17" fmla="*/ 2147483647 h 15"/>
                    <a:gd name="T18" fmla="*/ 2147483647 w 38"/>
                    <a:gd name="T19" fmla="*/ 2147483647 h 15"/>
                    <a:gd name="T20" fmla="*/ 2147483647 w 38"/>
                    <a:gd name="T21" fmla="*/ 2147483647 h 15"/>
                    <a:gd name="T22" fmla="*/ 2147483647 w 38"/>
                    <a:gd name="T23" fmla="*/ 2147483647 h 15"/>
                    <a:gd name="T24" fmla="*/ 2147483647 w 38"/>
                    <a:gd name="T25" fmla="*/ 2147483647 h 15"/>
                    <a:gd name="T26" fmla="*/ 2147483647 w 38"/>
                    <a:gd name="T27" fmla="*/ 2147483647 h 15"/>
                    <a:gd name="T28" fmla="*/ 2147483647 w 38"/>
                    <a:gd name="T29" fmla="*/ 2147483647 h 15"/>
                    <a:gd name="T30" fmla="*/ 2147483647 w 38"/>
                    <a:gd name="T31" fmla="*/ 2147483647 h 15"/>
                    <a:gd name="T32" fmla="*/ 2147483647 w 38"/>
                    <a:gd name="T33" fmla="*/ 2147483647 h 15"/>
                    <a:gd name="T34" fmla="*/ 2147483647 w 38"/>
                    <a:gd name="T35" fmla="*/ 2147483647 h 15"/>
                    <a:gd name="T36" fmla="*/ 2147483647 w 38"/>
                    <a:gd name="T37" fmla="*/ 2147483647 h 15"/>
                    <a:gd name="T38" fmla="*/ 2147483647 w 38"/>
                    <a:gd name="T39" fmla="*/ 2147483647 h 15"/>
                    <a:gd name="T40" fmla="*/ 2147483647 w 38"/>
                    <a:gd name="T41" fmla="*/ 2147483647 h 15"/>
                    <a:gd name="T42" fmla="*/ 2147483647 w 38"/>
                    <a:gd name="T43" fmla="*/ 2147483647 h 15"/>
                    <a:gd name="T44" fmla="*/ 2147483647 w 38"/>
                    <a:gd name="T45" fmla="*/ 2147483647 h 15"/>
                    <a:gd name="T46" fmla="*/ 2147483647 w 38"/>
                    <a:gd name="T47" fmla="*/ 2147483647 h 15"/>
                    <a:gd name="T48" fmla="*/ 2147483647 w 38"/>
                    <a:gd name="T49" fmla="*/ 2147483647 h 15"/>
                    <a:gd name="T50" fmla="*/ 2147483647 w 38"/>
                    <a:gd name="T51" fmla="*/ 2147483647 h 15"/>
                    <a:gd name="T52" fmla="*/ 2147483647 w 38"/>
                    <a:gd name="T53" fmla="*/ 2147483647 h 15"/>
                    <a:gd name="T54" fmla="*/ 2147483647 w 38"/>
                    <a:gd name="T55" fmla="*/ 2147483647 h 15"/>
                    <a:gd name="T56" fmla="*/ 2147483647 w 38"/>
                    <a:gd name="T57" fmla="*/ 2147483647 h 15"/>
                    <a:gd name="T58" fmla="*/ 2147483647 w 38"/>
                    <a:gd name="T59" fmla="*/ 2147483647 h 15"/>
                    <a:gd name="T60" fmla="*/ 2147483647 w 38"/>
                    <a:gd name="T61" fmla="*/ 2147483647 h 15"/>
                    <a:gd name="T62" fmla="*/ 2147483647 w 38"/>
                    <a:gd name="T63" fmla="*/ 2147483647 h 15"/>
                    <a:gd name="T64" fmla="*/ 2147483647 w 38"/>
                    <a:gd name="T65" fmla="*/ 2147483647 h 15"/>
                    <a:gd name="T66" fmla="*/ 2147483647 w 38"/>
                    <a:gd name="T67" fmla="*/ 2147483647 h 15"/>
                    <a:gd name="T68" fmla="*/ 2147483647 w 38"/>
                    <a:gd name="T69" fmla="*/ 2147483647 h 15"/>
                    <a:gd name="T70" fmla="*/ 2147483647 w 38"/>
                    <a:gd name="T71" fmla="*/ 2147483647 h 15"/>
                    <a:gd name="T72" fmla="*/ 2147483647 w 38"/>
                    <a:gd name="T73" fmla="*/ 2147483647 h 15"/>
                    <a:gd name="T74" fmla="*/ 2147483647 w 38"/>
                    <a:gd name="T75" fmla="*/ 2147483647 h 15"/>
                    <a:gd name="T76" fmla="*/ 2147483647 w 38"/>
                    <a:gd name="T77" fmla="*/ 2147483647 h 15"/>
                    <a:gd name="T78" fmla="*/ 2147483647 w 38"/>
                    <a:gd name="T79" fmla="*/ 2147483647 h 15"/>
                    <a:gd name="T80" fmla="*/ 2147483647 w 38"/>
                    <a:gd name="T81" fmla="*/ 2147483647 h 15"/>
                    <a:gd name="T82" fmla="*/ 2147483647 w 38"/>
                    <a:gd name="T83" fmla="*/ 2147483647 h 1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8" h="15">
                      <a:moveTo>
                        <a:pt x="38" y="7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lnTo>
                        <a:pt x="38" y="7"/>
                      </a:lnTo>
                      <a:close/>
                      <a:moveTo>
                        <a:pt x="18" y="4"/>
                      </a:moveTo>
                      <a:cubicBezTo>
                        <a:pt x="18" y="4"/>
                        <a:pt x="18" y="4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7" y="4"/>
                        <a:pt x="18" y="4"/>
                        <a:pt x="18" y="4"/>
                      </a:cubicBezTo>
                      <a:close/>
                      <a:moveTo>
                        <a:pt x="2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7"/>
                      </a:lnTo>
                      <a:close/>
                      <a:moveTo>
                        <a:pt x="4" y="8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8"/>
                      </a:lnTo>
                      <a:close/>
                      <a:moveTo>
                        <a:pt x="6" y="8"/>
                      </a:move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lnTo>
                        <a:pt x="6" y="8"/>
                      </a:lnTo>
                      <a:close/>
                      <a:moveTo>
                        <a:pt x="7" y="8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9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8"/>
                      </a:lnTo>
                      <a:close/>
                      <a:moveTo>
                        <a:pt x="11" y="9"/>
                      </a:move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3"/>
                        <a:pt x="11" y="3"/>
                        <a:pt x="11" y="3"/>
                      </a:cubicBezTo>
                      <a:lnTo>
                        <a:pt x="11" y="9"/>
                      </a:lnTo>
                      <a:close/>
                      <a:moveTo>
                        <a:pt x="13" y="9"/>
                      </a:move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lnTo>
                        <a:pt x="13" y="9"/>
                      </a:lnTo>
                      <a:close/>
                      <a:moveTo>
                        <a:pt x="14" y="9"/>
                      </a:move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lnTo>
                        <a:pt x="14" y="9"/>
                      </a:lnTo>
                      <a:close/>
                      <a:moveTo>
                        <a:pt x="16" y="10"/>
                      </a:moveTo>
                      <a:cubicBezTo>
                        <a:pt x="16" y="10"/>
                        <a:pt x="16" y="9"/>
                        <a:pt x="16" y="9"/>
                      </a:cubicBezTo>
                      <a:cubicBezTo>
                        <a:pt x="16" y="9"/>
                        <a:pt x="16" y="8"/>
                        <a:pt x="16" y="8"/>
                      </a:cubicBezTo>
                      <a:cubicBezTo>
                        <a:pt x="16" y="9"/>
                        <a:pt x="17" y="9"/>
                        <a:pt x="17" y="9"/>
                      </a:cubicBezTo>
                      <a:cubicBezTo>
                        <a:pt x="17" y="10"/>
                        <a:pt x="16" y="10"/>
                        <a:pt x="16" y="10"/>
                      </a:cubicBezTo>
                      <a:close/>
                      <a:moveTo>
                        <a:pt x="16" y="7"/>
                      </a:move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7" y="7"/>
                        <a:pt x="17" y="7"/>
                      </a:cubicBezTo>
                      <a:cubicBezTo>
                        <a:pt x="17" y="7"/>
                        <a:pt x="16" y="7"/>
                        <a:pt x="16" y="7"/>
                      </a:cubicBezTo>
                      <a:close/>
                      <a:moveTo>
                        <a:pt x="16" y="5"/>
                      </a:moveTo>
                      <a:cubicBezTo>
                        <a:pt x="16" y="5"/>
                        <a:pt x="16" y="5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7" y="4"/>
                        <a:pt x="17" y="4"/>
                      </a:cubicBezTo>
                      <a:cubicBezTo>
                        <a:pt x="17" y="5"/>
                        <a:pt x="16" y="5"/>
                        <a:pt x="16" y="5"/>
                      </a:cubicBezTo>
                      <a:close/>
                      <a:moveTo>
                        <a:pt x="18" y="10"/>
                      </a:move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lnTo>
                        <a:pt x="18" y="10"/>
                      </a:lnTo>
                      <a:close/>
                      <a:moveTo>
                        <a:pt x="18" y="8"/>
                      </a:move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lnTo>
                        <a:pt x="18" y="8"/>
                      </a:lnTo>
                      <a:close/>
                      <a:moveTo>
                        <a:pt x="37" y="14"/>
                      </a:move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lnTo>
                        <a:pt x="37" y="14"/>
                      </a:lnTo>
                      <a:close/>
                      <a:moveTo>
                        <a:pt x="37" y="10"/>
                      </a:move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37" y="8"/>
                        <a:pt x="37" y="8"/>
                        <a:pt x="37" y="8"/>
                      </a:cubicBezTo>
                      <a:lnTo>
                        <a:pt x="37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102">
                  <a:extLst>
                    <a:ext uri="{FF2B5EF4-FFF2-40B4-BE49-F238E27FC236}">
                      <a16:creationId xmlns:a16="http://schemas.microsoft.com/office/drawing/2014/main" id="{DA164AE0-88FB-49AD-882F-B14111C4B9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5418" y="1841510"/>
                  <a:ext cx="115889" cy="34925"/>
                </a:xfrm>
                <a:custGeom>
                  <a:avLst/>
                  <a:gdLst>
                    <a:gd name="T0" fmla="*/ 0 w 37"/>
                    <a:gd name="T1" fmla="*/ 0 h 11"/>
                    <a:gd name="T2" fmla="*/ 2147483647 w 37"/>
                    <a:gd name="T3" fmla="*/ 2147483647 h 11"/>
                    <a:gd name="T4" fmla="*/ 2147483647 w 37"/>
                    <a:gd name="T5" fmla="*/ 2147483647 h 11"/>
                    <a:gd name="T6" fmla="*/ 2147483647 w 37"/>
                    <a:gd name="T7" fmla="*/ 2147483647 h 11"/>
                    <a:gd name="T8" fmla="*/ 2147483647 w 37"/>
                    <a:gd name="T9" fmla="*/ 2147483647 h 11"/>
                    <a:gd name="T10" fmla="*/ 2147483647 w 37"/>
                    <a:gd name="T11" fmla="*/ 2147483647 h 11"/>
                    <a:gd name="T12" fmla="*/ 2147483647 w 37"/>
                    <a:gd name="T13" fmla="*/ 2147483647 h 11"/>
                    <a:gd name="T14" fmla="*/ 2147483647 w 37"/>
                    <a:gd name="T15" fmla="*/ 2147483647 h 11"/>
                    <a:gd name="T16" fmla="*/ 2147483647 w 37"/>
                    <a:gd name="T17" fmla="*/ 2147483647 h 11"/>
                    <a:gd name="T18" fmla="*/ 2147483647 w 37"/>
                    <a:gd name="T19" fmla="*/ 2147483647 h 11"/>
                    <a:gd name="T20" fmla="*/ 2147483647 w 37"/>
                    <a:gd name="T21" fmla="*/ 2147483647 h 11"/>
                    <a:gd name="T22" fmla="*/ 2147483647 w 37"/>
                    <a:gd name="T23" fmla="*/ 2147483647 h 11"/>
                    <a:gd name="T24" fmla="*/ 2147483647 w 37"/>
                    <a:gd name="T25" fmla="*/ 2147483647 h 11"/>
                    <a:gd name="T26" fmla="*/ 2147483647 w 37"/>
                    <a:gd name="T27" fmla="*/ 2147483647 h 11"/>
                    <a:gd name="T28" fmla="*/ 2147483647 w 37"/>
                    <a:gd name="T29" fmla="*/ 2147483647 h 11"/>
                    <a:gd name="T30" fmla="*/ 2147483647 w 37"/>
                    <a:gd name="T31" fmla="*/ 2147483647 h 11"/>
                    <a:gd name="T32" fmla="*/ 2147483647 w 37"/>
                    <a:gd name="T33" fmla="*/ 2147483647 h 11"/>
                    <a:gd name="T34" fmla="*/ 2147483647 w 37"/>
                    <a:gd name="T35" fmla="*/ 2147483647 h 11"/>
                    <a:gd name="T36" fmla="*/ 2147483647 w 37"/>
                    <a:gd name="T37" fmla="*/ 2147483647 h 11"/>
                    <a:gd name="T38" fmla="*/ 2147483647 w 37"/>
                    <a:gd name="T39" fmla="*/ 2147483647 h 11"/>
                    <a:gd name="T40" fmla="*/ 2147483647 w 37"/>
                    <a:gd name="T41" fmla="*/ 2147483647 h 11"/>
                    <a:gd name="T42" fmla="*/ 2147483647 w 37"/>
                    <a:gd name="T43" fmla="*/ 2147483647 h 11"/>
                    <a:gd name="T44" fmla="*/ 2147483647 w 37"/>
                    <a:gd name="T45" fmla="*/ 2147483647 h 11"/>
                    <a:gd name="T46" fmla="*/ 2147483647 w 37"/>
                    <a:gd name="T47" fmla="*/ 2147483647 h 11"/>
                    <a:gd name="T48" fmla="*/ 2147483647 w 37"/>
                    <a:gd name="T49" fmla="*/ 2147483647 h 11"/>
                    <a:gd name="T50" fmla="*/ 2147483647 w 37"/>
                    <a:gd name="T51" fmla="*/ 2147483647 h 11"/>
                    <a:gd name="T52" fmla="*/ 2147483647 w 37"/>
                    <a:gd name="T53" fmla="*/ 2147483647 h 11"/>
                    <a:gd name="T54" fmla="*/ 2147483647 w 37"/>
                    <a:gd name="T55" fmla="*/ 2147483647 h 11"/>
                    <a:gd name="T56" fmla="*/ 2147483647 w 37"/>
                    <a:gd name="T57" fmla="*/ 2147483647 h 11"/>
                    <a:gd name="T58" fmla="*/ 2147483647 w 37"/>
                    <a:gd name="T59" fmla="*/ 2147483647 h 11"/>
                    <a:gd name="T60" fmla="*/ 2147483647 w 37"/>
                    <a:gd name="T61" fmla="*/ 2147483647 h 11"/>
                    <a:gd name="T62" fmla="*/ 2147483647 w 37"/>
                    <a:gd name="T63" fmla="*/ 2147483647 h 11"/>
                    <a:gd name="T64" fmla="*/ 2147483647 w 37"/>
                    <a:gd name="T65" fmla="*/ 2147483647 h 11"/>
                    <a:gd name="T66" fmla="*/ 2147483647 w 37"/>
                    <a:gd name="T67" fmla="*/ 2147483647 h 11"/>
                    <a:gd name="T68" fmla="*/ 2147483647 w 37"/>
                    <a:gd name="T69" fmla="*/ 2147483647 h 11"/>
                    <a:gd name="T70" fmla="*/ 2147483647 w 37"/>
                    <a:gd name="T71" fmla="*/ 2147483647 h 11"/>
                    <a:gd name="T72" fmla="*/ 2147483647 w 37"/>
                    <a:gd name="T73" fmla="*/ 2147483647 h 11"/>
                    <a:gd name="T74" fmla="*/ 2147483647 w 37"/>
                    <a:gd name="T75" fmla="*/ 2147483647 h 11"/>
                    <a:gd name="T76" fmla="*/ 2147483647 w 37"/>
                    <a:gd name="T77" fmla="*/ 2147483647 h 11"/>
                    <a:gd name="T78" fmla="*/ 2147483647 w 37"/>
                    <a:gd name="T79" fmla="*/ 2147483647 h 11"/>
                    <a:gd name="T80" fmla="*/ 2147483647 w 37"/>
                    <a:gd name="T81" fmla="*/ 2147483647 h 11"/>
                    <a:gd name="T82" fmla="*/ 2147483647 w 37"/>
                    <a:gd name="T83" fmla="*/ 2147483647 h 1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7" h="11">
                      <a:moveTo>
                        <a:pt x="37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lnTo>
                        <a:pt x="37" y="3"/>
                      </a:lnTo>
                      <a:close/>
                      <a:moveTo>
                        <a:pt x="17" y="2"/>
                      </a:moveTo>
                      <a:cubicBezTo>
                        <a:pt x="17" y="2"/>
                        <a:pt x="18" y="3"/>
                        <a:pt x="18" y="3"/>
                      </a:cubicBezTo>
                      <a:cubicBezTo>
                        <a:pt x="18" y="3"/>
                        <a:pt x="17" y="4"/>
                        <a:pt x="17" y="4"/>
                      </a:cubicBezTo>
                      <a:cubicBezTo>
                        <a:pt x="17" y="4"/>
                        <a:pt x="17" y="3"/>
                        <a:pt x="17" y="3"/>
                      </a:cubicBezTo>
                      <a:cubicBezTo>
                        <a:pt x="17" y="3"/>
                        <a:pt x="17" y="2"/>
                        <a:pt x="17" y="2"/>
                      </a:cubicBezTo>
                      <a:close/>
                      <a:moveTo>
                        <a:pt x="1" y="8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8"/>
                      </a:lnTo>
                      <a:close/>
                      <a:moveTo>
                        <a:pt x="3" y="8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8"/>
                      </a:lnTo>
                      <a:close/>
                      <a:moveTo>
                        <a:pt x="5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lnTo>
                        <a:pt x="5" y="8"/>
                      </a:lnTo>
                      <a:close/>
                      <a:moveTo>
                        <a:pt x="7" y="8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8"/>
                      </a:lnTo>
                      <a:close/>
                      <a:moveTo>
                        <a:pt x="10" y="8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lnTo>
                        <a:pt x="10" y="8"/>
                      </a:lnTo>
                      <a:close/>
                      <a:moveTo>
                        <a:pt x="12" y="8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lnTo>
                        <a:pt x="12" y="8"/>
                      </a:lnTo>
                      <a:close/>
                      <a:moveTo>
                        <a:pt x="14" y="8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lnTo>
                        <a:pt x="14" y="8"/>
                      </a:lnTo>
                      <a:close/>
                      <a:moveTo>
                        <a:pt x="16" y="8"/>
                      </a:move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lose/>
                      <a:moveTo>
                        <a:pt x="16" y="6"/>
                      </a:moveTo>
                      <a:cubicBezTo>
                        <a:pt x="15" y="6"/>
                        <a:pt x="15" y="6"/>
                        <a:pt x="15" y="5"/>
                      </a:cubicBezTo>
                      <a:cubicBezTo>
                        <a:pt x="15" y="5"/>
                        <a:pt x="15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6"/>
                        <a:pt x="16" y="6"/>
                        <a:pt x="16" y="6"/>
                      </a:cubicBezTo>
                      <a:close/>
                      <a:moveTo>
                        <a:pt x="16" y="4"/>
                      </a:move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3"/>
                        <a:pt x="15" y="2"/>
                        <a:pt x="16" y="2"/>
                      </a:cubicBezTo>
                      <a:cubicBezTo>
                        <a:pt x="16" y="2"/>
                        <a:pt x="16" y="3"/>
                        <a:pt x="16" y="3"/>
                      </a:cubicBezTo>
                      <a:cubicBezTo>
                        <a:pt x="16" y="3"/>
                        <a:pt x="16" y="4"/>
                        <a:pt x="16" y="4"/>
                      </a:cubicBezTo>
                      <a:close/>
                      <a:moveTo>
                        <a:pt x="18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lnTo>
                        <a:pt x="18" y="8"/>
                      </a:lnTo>
                      <a:close/>
                      <a:moveTo>
                        <a:pt x="18" y="6"/>
                      </a:move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lnTo>
                        <a:pt x="18" y="6"/>
                      </a:lnTo>
                      <a:close/>
                      <a:moveTo>
                        <a:pt x="37" y="10"/>
                      </a:move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37" y="7"/>
                        <a:pt x="37" y="7"/>
                        <a:pt x="37" y="7"/>
                      </a:cubicBezTo>
                      <a:lnTo>
                        <a:pt x="37" y="10"/>
                      </a:lnTo>
                      <a:close/>
                      <a:moveTo>
                        <a:pt x="37" y="6"/>
                      </a:move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37" y="4"/>
                        <a:pt x="37" y="4"/>
                        <a:pt x="37" y="4"/>
                      </a:cubicBezTo>
                      <a:lnTo>
                        <a:pt x="3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103">
                  <a:extLst>
                    <a:ext uri="{FF2B5EF4-FFF2-40B4-BE49-F238E27FC236}">
                      <a16:creationId xmlns:a16="http://schemas.microsoft.com/office/drawing/2014/main" id="{04597286-412A-4C06-B924-C89BE53DA9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5418" y="2074873"/>
                  <a:ext cx="115889" cy="30163"/>
                </a:xfrm>
                <a:custGeom>
                  <a:avLst/>
                  <a:gdLst>
                    <a:gd name="T0" fmla="*/ 0 w 37"/>
                    <a:gd name="T1" fmla="*/ 2147483647 h 10"/>
                    <a:gd name="T2" fmla="*/ 2147483647 w 37"/>
                    <a:gd name="T3" fmla="*/ 2147483647 h 10"/>
                    <a:gd name="T4" fmla="*/ 2147483647 w 37"/>
                    <a:gd name="T5" fmla="*/ 2147483647 h 10"/>
                    <a:gd name="T6" fmla="*/ 2147483647 w 37"/>
                    <a:gd name="T7" fmla="*/ 2147483647 h 10"/>
                    <a:gd name="T8" fmla="*/ 2147483647 w 37"/>
                    <a:gd name="T9" fmla="*/ 2147483647 h 10"/>
                    <a:gd name="T10" fmla="*/ 2147483647 w 37"/>
                    <a:gd name="T11" fmla="*/ 2147483647 h 10"/>
                    <a:gd name="T12" fmla="*/ 2147483647 w 37"/>
                    <a:gd name="T13" fmla="*/ 2147483647 h 10"/>
                    <a:gd name="T14" fmla="*/ 2147483647 w 37"/>
                    <a:gd name="T15" fmla="*/ 2147483647 h 10"/>
                    <a:gd name="T16" fmla="*/ 2147483647 w 37"/>
                    <a:gd name="T17" fmla="*/ 2147483647 h 10"/>
                    <a:gd name="T18" fmla="*/ 2147483647 w 37"/>
                    <a:gd name="T19" fmla="*/ 2147483647 h 10"/>
                    <a:gd name="T20" fmla="*/ 2147483647 w 37"/>
                    <a:gd name="T21" fmla="*/ 2147483647 h 10"/>
                    <a:gd name="T22" fmla="*/ 2147483647 w 37"/>
                    <a:gd name="T23" fmla="*/ 2147483647 h 10"/>
                    <a:gd name="T24" fmla="*/ 2147483647 w 37"/>
                    <a:gd name="T25" fmla="*/ 2147483647 h 10"/>
                    <a:gd name="T26" fmla="*/ 2147483647 w 37"/>
                    <a:gd name="T27" fmla="*/ 2147483647 h 10"/>
                    <a:gd name="T28" fmla="*/ 2147483647 w 37"/>
                    <a:gd name="T29" fmla="*/ 2147483647 h 10"/>
                    <a:gd name="T30" fmla="*/ 2147483647 w 37"/>
                    <a:gd name="T31" fmla="*/ 2147483647 h 10"/>
                    <a:gd name="T32" fmla="*/ 2147483647 w 37"/>
                    <a:gd name="T33" fmla="*/ 2147483647 h 10"/>
                    <a:gd name="T34" fmla="*/ 2147483647 w 37"/>
                    <a:gd name="T35" fmla="*/ 2147483647 h 10"/>
                    <a:gd name="T36" fmla="*/ 2147483647 w 37"/>
                    <a:gd name="T37" fmla="*/ 2147483647 h 10"/>
                    <a:gd name="T38" fmla="*/ 2147483647 w 37"/>
                    <a:gd name="T39" fmla="*/ 2147483647 h 10"/>
                    <a:gd name="T40" fmla="*/ 2147483647 w 37"/>
                    <a:gd name="T41" fmla="*/ 2147483647 h 10"/>
                    <a:gd name="T42" fmla="*/ 2147483647 w 37"/>
                    <a:gd name="T43" fmla="*/ 2147483647 h 10"/>
                    <a:gd name="T44" fmla="*/ 2147483647 w 37"/>
                    <a:gd name="T45" fmla="*/ 2147483647 h 10"/>
                    <a:gd name="T46" fmla="*/ 2147483647 w 37"/>
                    <a:gd name="T47" fmla="*/ 2147483647 h 10"/>
                    <a:gd name="T48" fmla="*/ 2147483647 w 37"/>
                    <a:gd name="T49" fmla="*/ 2147483647 h 10"/>
                    <a:gd name="T50" fmla="*/ 2147483647 w 37"/>
                    <a:gd name="T51" fmla="*/ 2147483647 h 10"/>
                    <a:gd name="T52" fmla="*/ 2147483647 w 37"/>
                    <a:gd name="T53" fmla="*/ 2147483647 h 10"/>
                    <a:gd name="T54" fmla="*/ 2147483647 w 37"/>
                    <a:gd name="T55" fmla="*/ 2147483647 h 10"/>
                    <a:gd name="T56" fmla="*/ 2147483647 w 37"/>
                    <a:gd name="T57" fmla="*/ 2147483647 h 10"/>
                    <a:gd name="T58" fmla="*/ 2147483647 w 37"/>
                    <a:gd name="T59" fmla="*/ 2147483647 h 10"/>
                    <a:gd name="T60" fmla="*/ 2147483647 w 37"/>
                    <a:gd name="T61" fmla="*/ 2147483647 h 10"/>
                    <a:gd name="T62" fmla="*/ 2147483647 w 37"/>
                    <a:gd name="T63" fmla="*/ 2147483647 h 10"/>
                    <a:gd name="T64" fmla="*/ 2147483647 w 37"/>
                    <a:gd name="T65" fmla="*/ 2147483647 h 10"/>
                    <a:gd name="T66" fmla="*/ 2147483647 w 37"/>
                    <a:gd name="T67" fmla="*/ 2147483647 h 10"/>
                    <a:gd name="T68" fmla="*/ 2147483647 w 37"/>
                    <a:gd name="T69" fmla="*/ 2147483647 h 10"/>
                    <a:gd name="T70" fmla="*/ 2147483647 w 37"/>
                    <a:gd name="T71" fmla="*/ 2147483647 h 10"/>
                    <a:gd name="T72" fmla="*/ 2147483647 w 37"/>
                    <a:gd name="T73" fmla="*/ 2147483647 h 10"/>
                    <a:gd name="T74" fmla="*/ 2147483647 w 37"/>
                    <a:gd name="T75" fmla="*/ 2147483647 h 10"/>
                    <a:gd name="T76" fmla="*/ 2147483647 w 37"/>
                    <a:gd name="T77" fmla="*/ 2147483647 h 10"/>
                    <a:gd name="T78" fmla="*/ 2147483647 w 37"/>
                    <a:gd name="T79" fmla="*/ 2147483647 h 10"/>
                    <a:gd name="T80" fmla="*/ 2147483647 w 37"/>
                    <a:gd name="T81" fmla="*/ 2147483647 h 10"/>
                    <a:gd name="T82" fmla="*/ 2147483647 w 37"/>
                    <a:gd name="T83" fmla="*/ 2147483647 h 1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7" h="10">
                      <a:moveTo>
                        <a:pt x="37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7" y="8"/>
                        <a:pt x="37" y="8"/>
                        <a:pt x="37" y="8"/>
                      </a:cubicBezTo>
                      <a:lnTo>
                        <a:pt x="37" y="0"/>
                      </a:lnTo>
                      <a:close/>
                      <a:moveTo>
                        <a:pt x="17" y="2"/>
                      </a:moveTo>
                      <a:cubicBezTo>
                        <a:pt x="17" y="2"/>
                        <a:pt x="18" y="2"/>
                        <a:pt x="18" y="2"/>
                      </a:cubicBezTo>
                      <a:cubicBezTo>
                        <a:pt x="18" y="3"/>
                        <a:pt x="17" y="3"/>
                        <a:pt x="17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lose/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1" y="9"/>
                      </a:lnTo>
                      <a:close/>
                      <a:moveTo>
                        <a:pt x="3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lnTo>
                        <a:pt x="3" y="9"/>
                      </a:lnTo>
                      <a:close/>
                      <a:moveTo>
                        <a:pt x="5" y="8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8"/>
                      </a:lnTo>
                      <a:close/>
                      <a:moveTo>
                        <a:pt x="7" y="8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8"/>
                      </a:lnTo>
                      <a:close/>
                      <a:moveTo>
                        <a:pt x="10" y="8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lnTo>
                        <a:pt x="10" y="8"/>
                      </a:lnTo>
                      <a:close/>
                      <a:moveTo>
                        <a:pt x="12" y="8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lnTo>
                        <a:pt x="12" y="8"/>
                      </a:lnTo>
                      <a:close/>
                      <a:moveTo>
                        <a:pt x="14" y="8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lnTo>
                        <a:pt x="14" y="8"/>
                      </a:lnTo>
                      <a:close/>
                      <a:moveTo>
                        <a:pt x="16" y="8"/>
                      </a:moveTo>
                      <a:cubicBezTo>
                        <a:pt x="15" y="8"/>
                        <a:pt x="15" y="8"/>
                        <a:pt x="15" y="7"/>
                      </a:cubicBez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8"/>
                        <a:pt x="16" y="8"/>
                        <a:pt x="16" y="8"/>
                      </a:cubicBezTo>
                      <a:close/>
                      <a:moveTo>
                        <a:pt x="16" y="6"/>
                      </a:move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5" y="5"/>
                        <a:pt x="15" y="4"/>
                        <a:pt x="16" y="4"/>
                      </a:cubicBezTo>
                      <a:cubicBezTo>
                        <a:pt x="16" y="4"/>
                        <a:pt x="16" y="5"/>
                        <a:pt x="16" y="5"/>
                      </a:cubicBezTo>
                      <a:cubicBezTo>
                        <a:pt x="16" y="5"/>
                        <a:pt x="16" y="6"/>
                        <a:pt x="16" y="6"/>
                      </a:cubicBezTo>
                      <a:close/>
                      <a:moveTo>
                        <a:pt x="16" y="3"/>
                      </a:move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2"/>
                        <a:pt x="15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3"/>
                        <a:pt x="16" y="3"/>
                        <a:pt x="16" y="3"/>
                      </a:cubicBezTo>
                      <a:close/>
                      <a:moveTo>
                        <a:pt x="18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lnTo>
                        <a:pt x="18" y="8"/>
                      </a:lnTo>
                      <a:close/>
                      <a:moveTo>
                        <a:pt x="18" y="5"/>
                      </a:move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lnTo>
                        <a:pt x="18" y="5"/>
                      </a:lnTo>
                      <a:close/>
                      <a:moveTo>
                        <a:pt x="37" y="7"/>
                      </a:move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37" y="4"/>
                        <a:pt x="37" y="4"/>
                        <a:pt x="37" y="4"/>
                      </a:cubicBezTo>
                      <a:lnTo>
                        <a:pt x="37" y="7"/>
                      </a:lnTo>
                      <a:close/>
                      <a:moveTo>
                        <a:pt x="37" y="3"/>
                      </a:move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37" y="1"/>
                        <a:pt x="37" y="1"/>
                        <a:pt x="37" y="1"/>
                      </a:cubicBezTo>
                      <a:lnTo>
                        <a:pt x="37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104">
                  <a:extLst>
                    <a:ext uri="{FF2B5EF4-FFF2-40B4-BE49-F238E27FC236}">
                      <a16:creationId xmlns:a16="http://schemas.microsoft.com/office/drawing/2014/main" id="{72B1390E-273B-459E-8AE6-DCCBF88F40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56081" y="1633546"/>
                  <a:ext cx="107950" cy="471490"/>
                </a:xfrm>
                <a:custGeom>
                  <a:avLst/>
                  <a:gdLst>
                    <a:gd name="T0" fmla="*/ 2147483647 w 68"/>
                    <a:gd name="T1" fmla="*/ 2147483647 h 297"/>
                    <a:gd name="T2" fmla="*/ 0 w 68"/>
                    <a:gd name="T3" fmla="*/ 0 h 297"/>
                    <a:gd name="T4" fmla="*/ 0 w 68"/>
                    <a:gd name="T5" fmla="*/ 2147483647 h 297"/>
                    <a:gd name="T6" fmla="*/ 2147483647 w 68"/>
                    <a:gd name="T7" fmla="*/ 2147483647 h 297"/>
                    <a:gd name="T8" fmla="*/ 2147483647 w 68"/>
                    <a:gd name="T9" fmla="*/ 2147483647 h 297"/>
                    <a:gd name="T10" fmla="*/ 2147483647 w 68"/>
                    <a:gd name="T11" fmla="*/ 2147483647 h 297"/>
                    <a:gd name="T12" fmla="*/ 2147483647 w 68"/>
                    <a:gd name="T13" fmla="*/ 2147483647 h 297"/>
                    <a:gd name="T14" fmla="*/ 2147483647 w 68"/>
                    <a:gd name="T15" fmla="*/ 2147483647 h 297"/>
                    <a:gd name="T16" fmla="*/ 2147483647 w 68"/>
                    <a:gd name="T17" fmla="*/ 2147483647 h 297"/>
                    <a:gd name="T18" fmla="*/ 2147483647 w 68"/>
                    <a:gd name="T19" fmla="*/ 2147483647 h 297"/>
                    <a:gd name="T20" fmla="*/ 2147483647 w 68"/>
                    <a:gd name="T21" fmla="*/ 2147483647 h 297"/>
                    <a:gd name="T22" fmla="*/ 2147483647 w 68"/>
                    <a:gd name="T23" fmla="*/ 2147483647 h 297"/>
                    <a:gd name="T24" fmla="*/ 2147483647 w 68"/>
                    <a:gd name="T25" fmla="*/ 2147483647 h 297"/>
                    <a:gd name="T26" fmla="*/ 2147483647 w 68"/>
                    <a:gd name="T27" fmla="*/ 2147483647 h 297"/>
                    <a:gd name="T28" fmla="*/ 2147483647 w 68"/>
                    <a:gd name="T29" fmla="*/ 2147483647 h 297"/>
                    <a:gd name="T30" fmla="*/ 2147483647 w 68"/>
                    <a:gd name="T31" fmla="*/ 2147483647 h 297"/>
                    <a:gd name="T32" fmla="*/ 2147483647 w 68"/>
                    <a:gd name="T33" fmla="*/ 2147483647 h 297"/>
                    <a:gd name="T34" fmla="*/ 2147483647 w 68"/>
                    <a:gd name="T35" fmla="*/ 2147483647 h 297"/>
                    <a:gd name="T36" fmla="*/ 2147483647 w 68"/>
                    <a:gd name="T37" fmla="*/ 2147483647 h 297"/>
                    <a:gd name="T38" fmla="*/ 2147483647 w 68"/>
                    <a:gd name="T39" fmla="*/ 2147483647 h 297"/>
                    <a:gd name="T40" fmla="*/ 2147483647 w 68"/>
                    <a:gd name="T41" fmla="*/ 2147483647 h 297"/>
                    <a:gd name="T42" fmla="*/ 2147483647 w 68"/>
                    <a:gd name="T43" fmla="*/ 2147483647 h 297"/>
                    <a:gd name="T44" fmla="*/ 2147483647 w 68"/>
                    <a:gd name="T45" fmla="*/ 2147483647 h 297"/>
                    <a:gd name="T46" fmla="*/ 2147483647 w 68"/>
                    <a:gd name="T47" fmla="*/ 2147483647 h 297"/>
                    <a:gd name="T48" fmla="*/ 2147483647 w 68"/>
                    <a:gd name="T49" fmla="*/ 2147483647 h 297"/>
                    <a:gd name="T50" fmla="*/ 2147483647 w 68"/>
                    <a:gd name="T51" fmla="*/ 2147483647 h 297"/>
                    <a:gd name="T52" fmla="*/ 2147483647 w 68"/>
                    <a:gd name="T53" fmla="*/ 2147483647 h 297"/>
                    <a:gd name="T54" fmla="*/ 2147483647 w 68"/>
                    <a:gd name="T55" fmla="*/ 2147483647 h 297"/>
                    <a:gd name="T56" fmla="*/ 2147483647 w 68"/>
                    <a:gd name="T57" fmla="*/ 2147483647 h 297"/>
                    <a:gd name="T58" fmla="*/ 2147483647 w 68"/>
                    <a:gd name="T59" fmla="*/ 2147483647 h 297"/>
                    <a:gd name="T60" fmla="*/ 2147483647 w 68"/>
                    <a:gd name="T61" fmla="*/ 2147483647 h 297"/>
                    <a:gd name="T62" fmla="*/ 2147483647 w 68"/>
                    <a:gd name="T63" fmla="*/ 2147483647 h 297"/>
                    <a:gd name="T64" fmla="*/ 2147483647 w 68"/>
                    <a:gd name="T65" fmla="*/ 2147483647 h 297"/>
                    <a:gd name="T66" fmla="*/ 2147483647 w 68"/>
                    <a:gd name="T67" fmla="*/ 2147483647 h 297"/>
                    <a:gd name="T68" fmla="*/ 2147483647 w 68"/>
                    <a:gd name="T69" fmla="*/ 2147483647 h 297"/>
                    <a:gd name="T70" fmla="*/ 2147483647 w 68"/>
                    <a:gd name="T71" fmla="*/ 2147483647 h 297"/>
                    <a:gd name="T72" fmla="*/ 2147483647 w 68"/>
                    <a:gd name="T73" fmla="*/ 2147483647 h 297"/>
                    <a:gd name="T74" fmla="*/ 2147483647 w 68"/>
                    <a:gd name="T75" fmla="*/ 2147483647 h 297"/>
                    <a:gd name="T76" fmla="*/ 2147483647 w 68"/>
                    <a:gd name="T77" fmla="*/ 2147483647 h 297"/>
                    <a:gd name="T78" fmla="*/ 2147483647 w 68"/>
                    <a:gd name="T79" fmla="*/ 2147483647 h 297"/>
                    <a:gd name="T80" fmla="*/ 2147483647 w 68"/>
                    <a:gd name="T81" fmla="*/ 2147483647 h 297"/>
                    <a:gd name="T82" fmla="*/ 2147483647 w 68"/>
                    <a:gd name="T83" fmla="*/ 2147483647 h 297"/>
                    <a:gd name="T84" fmla="*/ 2147483647 w 68"/>
                    <a:gd name="T85" fmla="*/ 2147483647 h 297"/>
                    <a:gd name="T86" fmla="*/ 2147483647 w 68"/>
                    <a:gd name="T87" fmla="*/ 2147483647 h 297"/>
                    <a:gd name="T88" fmla="*/ 2147483647 w 68"/>
                    <a:gd name="T89" fmla="*/ 2147483647 h 297"/>
                    <a:gd name="T90" fmla="*/ 2147483647 w 68"/>
                    <a:gd name="T91" fmla="*/ 2147483647 h 297"/>
                    <a:gd name="T92" fmla="*/ 2147483647 w 68"/>
                    <a:gd name="T93" fmla="*/ 2147483647 h 297"/>
                    <a:gd name="T94" fmla="*/ 2147483647 w 68"/>
                    <a:gd name="T95" fmla="*/ 2147483647 h 297"/>
                    <a:gd name="T96" fmla="*/ 2147483647 w 68"/>
                    <a:gd name="T97" fmla="*/ 2147483647 h 297"/>
                    <a:gd name="T98" fmla="*/ 2147483647 w 68"/>
                    <a:gd name="T99" fmla="*/ 2147483647 h 297"/>
                    <a:gd name="T100" fmla="*/ 2147483647 w 68"/>
                    <a:gd name="T101" fmla="*/ 2147483647 h 297"/>
                    <a:gd name="T102" fmla="*/ 2147483647 w 68"/>
                    <a:gd name="T103" fmla="*/ 2147483647 h 297"/>
                    <a:gd name="T104" fmla="*/ 2147483647 w 68"/>
                    <a:gd name="T105" fmla="*/ 2147483647 h 297"/>
                    <a:gd name="T106" fmla="*/ 2147483647 w 68"/>
                    <a:gd name="T107" fmla="*/ 2147483647 h 297"/>
                    <a:gd name="T108" fmla="*/ 2147483647 w 68"/>
                    <a:gd name="T109" fmla="*/ 2147483647 h 297"/>
                    <a:gd name="T110" fmla="*/ 2147483647 w 68"/>
                    <a:gd name="T111" fmla="*/ 2147483647 h 297"/>
                    <a:gd name="T112" fmla="*/ 2147483647 w 68"/>
                    <a:gd name="T113" fmla="*/ 2147483647 h 297"/>
                    <a:gd name="T114" fmla="*/ 2147483647 w 68"/>
                    <a:gd name="T115" fmla="*/ 2147483647 h 297"/>
                    <a:gd name="T116" fmla="*/ 2147483647 w 68"/>
                    <a:gd name="T117" fmla="*/ 2147483647 h 297"/>
                    <a:gd name="T118" fmla="*/ 2147483647 w 68"/>
                    <a:gd name="T119" fmla="*/ 2147483647 h 29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8" h="297">
                      <a:moveTo>
                        <a:pt x="68" y="14"/>
                      </a:moveTo>
                      <a:lnTo>
                        <a:pt x="0" y="0"/>
                      </a:lnTo>
                      <a:lnTo>
                        <a:pt x="0" y="297"/>
                      </a:lnTo>
                      <a:lnTo>
                        <a:pt x="68" y="291"/>
                      </a:lnTo>
                      <a:lnTo>
                        <a:pt x="68" y="14"/>
                      </a:lnTo>
                      <a:close/>
                      <a:moveTo>
                        <a:pt x="64" y="287"/>
                      </a:moveTo>
                      <a:lnTo>
                        <a:pt x="4" y="289"/>
                      </a:lnTo>
                      <a:lnTo>
                        <a:pt x="4" y="272"/>
                      </a:lnTo>
                      <a:lnTo>
                        <a:pt x="64" y="270"/>
                      </a:lnTo>
                      <a:lnTo>
                        <a:pt x="64" y="287"/>
                      </a:lnTo>
                      <a:close/>
                      <a:moveTo>
                        <a:pt x="64" y="262"/>
                      </a:moveTo>
                      <a:lnTo>
                        <a:pt x="4" y="264"/>
                      </a:lnTo>
                      <a:lnTo>
                        <a:pt x="4" y="244"/>
                      </a:lnTo>
                      <a:lnTo>
                        <a:pt x="64" y="244"/>
                      </a:lnTo>
                      <a:lnTo>
                        <a:pt x="64" y="262"/>
                      </a:lnTo>
                      <a:close/>
                      <a:moveTo>
                        <a:pt x="64" y="237"/>
                      </a:moveTo>
                      <a:lnTo>
                        <a:pt x="4" y="237"/>
                      </a:lnTo>
                      <a:lnTo>
                        <a:pt x="4" y="219"/>
                      </a:lnTo>
                      <a:lnTo>
                        <a:pt x="64" y="219"/>
                      </a:lnTo>
                      <a:lnTo>
                        <a:pt x="64" y="237"/>
                      </a:lnTo>
                      <a:close/>
                      <a:moveTo>
                        <a:pt x="64" y="211"/>
                      </a:moveTo>
                      <a:lnTo>
                        <a:pt x="4" y="211"/>
                      </a:lnTo>
                      <a:lnTo>
                        <a:pt x="4" y="192"/>
                      </a:lnTo>
                      <a:lnTo>
                        <a:pt x="64" y="194"/>
                      </a:lnTo>
                      <a:lnTo>
                        <a:pt x="64" y="211"/>
                      </a:lnTo>
                      <a:close/>
                      <a:moveTo>
                        <a:pt x="64" y="186"/>
                      </a:moveTo>
                      <a:lnTo>
                        <a:pt x="4" y="184"/>
                      </a:lnTo>
                      <a:lnTo>
                        <a:pt x="4" y="166"/>
                      </a:lnTo>
                      <a:lnTo>
                        <a:pt x="64" y="168"/>
                      </a:lnTo>
                      <a:lnTo>
                        <a:pt x="64" y="186"/>
                      </a:lnTo>
                      <a:close/>
                      <a:moveTo>
                        <a:pt x="64" y="162"/>
                      </a:moveTo>
                      <a:lnTo>
                        <a:pt x="4" y="158"/>
                      </a:lnTo>
                      <a:lnTo>
                        <a:pt x="4" y="139"/>
                      </a:lnTo>
                      <a:lnTo>
                        <a:pt x="64" y="145"/>
                      </a:lnTo>
                      <a:lnTo>
                        <a:pt x="64" y="162"/>
                      </a:lnTo>
                      <a:close/>
                      <a:moveTo>
                        <a:pt x="64" y="137"/>
                      </a:moveTo>
                      <a:lnTo>
                        <a:pt x="4" y="131"/>
                      </a:lnTo>
                      <a:lnTo>
                        <a:pt x="4" y="114"/>
                      </a:lnTo>
                      <a:lnTo>
                        <a:pt x="64" y="119"/>
                      </a:lnTo>
                      <a:lnTo>
                        <a:pt x="64" y="137"/>
                      </a:lnTo>
                      <a:close/>
                      <a:moveTo>
                        <a:pt x="64" y="112"/>
                      </a:moveTo>
                      <a:lnTo>
                        <a:pt x="4" y="106"/>
                      </a:lnTo>
                      <a:lnTo>
                        <a:pt x="4" y="86"/>
                      </a:lnTo>
                      <a:lnTo>
                        <a:pt x="64" y="94"/>
                      </a:lnTo>
                      <a:lnTo>
                        <a:pt x="64" y="112"/>
                      </a:lnTo>
                      <a:close/>
                      <a:moveTo>
                        <a:pt x="64" y="86"/>
                      </a:moveTo>
                      <a:lnTo>
                        <a:pt x="4" y="78"/>
                      </a:lnTo>
                      <a:lnTo>
                        <a:pt x="4" y="61"/>
                      </a:lnTo>
                      <a:lnTo>
                        <a:pt x="64" y="69"/>
                      </a:lnTo>
                      <a:lnTo>
                        <a:pt x="64" y="86"/>
                      </a:lnTo>
                      <a:close/>
                      <a:moveTo>
                        <a:pt x="64" y="61"/>
                      </a:moveTo>
                      <a:lnTo>
                        <a:pt x="4" y="53"/>
                      </a:lnTo>
                      <a:lnTo>
                        <a:pt x="4" y="33"/>
                      </a:lnTo>
                      <a:lnTo>
                        <a:pt x="64" y="43"/>
                      </a:lnTo>
                      <a:lnTo>
                        <a:pt x="64" y="61"/>
                      </a:lnTo>
                      <a:close/>
                      <a:moveTo>
                        <a:pt x="64" y="37"/>
                      </a:moveTo>
                      <a:lnTo>
                        <a:pt x="4" y="26"/>
                      </a:lnTo>
                      <a:lnTo>
                        <a:pt x="4" y="8"/>
                      </a:lnTo>
                      <a:lnTo>
                        <a:pt x="64" y="20"/>
                      </a:lnTo>
                      <a:lnTo>
                        <a:pt x="64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105">
                  <a:extLst>
                    <a:ext uri="{FF2B5EF4-FFF2-40B4-BE49-F238E27FC236}">
                      <a16:creationId xmlns:a16="http://schemas.microsoft.com/office/drawing/2014/main" id="{839AB70D-9D75-4692-8632-65555E902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689108"/>
                  <a:ext cx="90488" cy="38100"/>
                </a:xfrm>
                <a:custGeom>
                  <a:avLst/>
                  <a:gdLst>
                    <a:gd name="T0" fmla="*/ 2147483647 w 57"/>
                    <a:gd name="T1" fmla="*/ 2147483647 h 24"/>
                    <a:gd name="T2" fmla="*/ 0 w 57"/>
                    <a:gd name="T3" fmla="*/ 0 h 24"/>
                    <a:gd name="T4" fmla="*/ 0 w 57"/>
                    <a:gd name="T5" fmla="*/ 2147483647 h 24"/>
                    <a:gd name="T6" fmla="*/ 2147483647 w 57"/>
                    <a:gd name="T7" fmla="*/ 2147483647 h 24"/>
                    <a:gd name="T8" fmla="*/ 2147483647 w 57"/>
                    <a:gd name="T9" fmla="*/ 2147483647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4">
                      <a:moveTo>
                        <a:pt x="57" y="1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7" y="24"/>
                      </a:lnTo>
                      <a:lnTo>
                        <a:pt x="57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106">
                  <a:extLst>
                    <a:ext uri="{FF2B5EF4-FFF2-40B4-BE49-F238E27FC236}">
                      <a16:creationId xmlns:a16="http://schemas.microsoft.com/office/drawing/2014/main" id="{8871A65E-72CF-4D8B-921C-2295F039D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733559"/>
                  <a:ext cx="90488" cy="33338"/>
                </a:xfrm>
                <a:custGeom>
                  <a:avLst/>
                  <a:gdLst>
                    <a:gd name="T0" fmla="*/ 2147483647 w 57"/>
                    <a:gd name="T1" fmla="*/ 2147483647 h 21"/>
                    <a:gd name="T2" fmla="*/ 0 w 57"/>
                    <a:gd name="T3" fmla="*/ 0 h 21"/>
                    <a:gd name="T4" fmla="*/ 0 w 57"/>
                    <a:gd name="T5" fmla="*/ 2147483647 h 21"/>
                    <a:gd name="T6" fmla="*/ 2147483647 w 57"/>
                    <a:gd name="T7" fmla="*/ 2147483647 h 21"/>
                    <a:gd name="T8" fmla="*/ 2147483647 w 57"/>
                    <a:gd name="T9" fmla="*/ 2147483647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1">
                      <a:moveTo>
                        <a:pt x="57" y="8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57" y="21"/>
                      </a:lnTo>
                      <a:lnTo>
                        <a:pt x="5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107">
                  <a:extLst>
                    <a:ext uri="{FF2B5EF4-FFF2-40B4-BE49-F238E27FC236}">
                      <a16:creationId xmlns:a16="http://schemas.microsoft.com/office/drawing/2014/main" id="{4EC6FFBE-A858-407B-BD3E-A27399BEE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773246"/>
                  <a:ext cx="90488" cy="34925"/>
                </a:xfrm>
                <a:custGeom>
                  <a:avLst/>
                  <a:gdLst>
                    <a:gd name="T0" fmla="*/ 2147483647 w 57"/>
                    <a:gd name="T1" fmla="*/ 2147483647 h 22"/>
                    <a:gd name="T2" fmla="*/ 0 w 57"/>
                    <a:gd name="T3" fmla="*/ 0 h 22"/>
                    <a:gd name="T4" fmla="*/ 0 w 57"/>
                    <a:gd name="T5" fmla="*/ 2147483647 h 22"/>
                    <a:gd name="T6" fmla="*/ 2147483647 w 57"/>
                    <a:gd name="T7" fmla="*/ 2147483647 h 22"/>
                    <a:gd name="T8" fmla="*/ 2147483647 w 57"/>
                    <a:gd name="T9" fmla="*/ 2147483647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2">
                      <a:moveTo>
                        <a:pt x="57" y="8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7" y="22"/>
                      </a:lnTo>
                      <a:lnTo>
                        <a:pt x="5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108">
                  <a:extLst>
                    <a:ext uri="{FF2B5EF4-FFF2-40B4-BE49-F238E27FC236}">
                      <a16:creationId xmlns:a16="http://schemas.microsoft.com/office/drawing/2014/main" id="{9ABCD8E0-BA18-4840-BA88-6FBF4003A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816109"/>
                  <a:ext cx="90488" cy="31749"/>
                </a:xfrm>
                <a:custGeom>
                  <a:avLst/>
                  <a:gdLst>
                    <a:gd name="T0" fmla="*/ 2147483647 w 57"/>
                    <a:gd name="T1" fmla="*/ 2147483647 h 20"/>
                    <a:gd name="T2" fmla="*/ 0 w 57"/>
                    <a:gd name="T3" fmla="*/ 0 h 20"/>
                    <a:gd name="T4" fmla="*/ 0 w 57"/>
                    <a:gd name="T5" fmla="*/ 2147483647 h 20"/>
                    <a:gd name="T6" fmla="*/ 2147483647 w 57"/>
                    <a:gd name="T7" fmla="*/ 2147483647 h 20"/>
                    <a:gd name="T8" fmla="*/ 2147483647 w 57"/>
                    <a:gd name="T9" fmla="*/ 214748364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0">
                      <a:moveTo>
                        <a:pt x="57" y="6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7" y="20"/>
                      </a:lnTo>
                      <a:lnTo>
                        <a:pt x="5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109">
                  <a:extLst>
                    <a:ext uri="{FF2B5EF4-FFF2-40B4-BE49-F238E27FC236}">
                      <a16:creationId xmlns:a16="http://schemas.microsoft.com/office/drawing/2014/main" id="{81282E72-957C-41CB-B609-5049AC38C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900247"/>
                  <a:ext cx="90488" cy="25401"/>
                </a:xfrm>
                <a:custGeom>
                  <a:avLst/>
                  <a:gdLst>
                    <a:gd name="T0" fmla="*/ 2147483647 w 57"/>
                    <a:gd name="T1" fmla="*/ 2147483647 h 16"/>
                    <a:gd name="T2" fmla="*/ 0 w 57"/>
                    <a:gd name="T3" fmla="*/ 0 h 16"/>
                    <a:gd name="T4" fmla="*/ 0 w 57"/>
                    <a:gd name="T5" fmla="*/ 2147483647 h 16"/>
                    <a:gd name="T6" fmla="*/ 2147483647 w 57"/>
                    <a:gd name="T7" fmla="*/ 2147483647 h 16"/>
                    <a:gd name="T8" fmla="*/ 2147483647 w 57"/>
                    <a:gd name="T9" fmla="*/ 2147483647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16">
                      <a:moveTo>
                        <a:pt x="57" y="2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7" y="16"/>
                      </a:lnTo>
                      <a:lnTo>
                        <a:pt x="57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110">
                  <a:extLst>
                    <a:ext uri="{FF2B5EF4-FFF2-40B4-BE49-F238E27FC236}">
                      <a16:creationId xmlns:a16="http://schemas.microsoft.com/office/drawing/2014/main" id="{D6CD9B87-B968-425E-A2E7-16678E9A3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941522"/>
                  <a:ext cx="90488" cy="23813"/>
                </a:xfrm>
                <a:custGeom>
                  <a:avLst/>
                  <a:gdLst>
                    <a:gd name="T0" fmla="*/ 2147483647 w 57"/>
                    <a:gd name="T1" fmla="*/ 2147483647 h 15"/>
                    <a:gd name="T2" fmla="*/ 0 w 57"/>
                    <a:gd name="T3" fmla="*/ 0 h 15"/>
                    <a:gd name="T4" fmla="*/ 0 w 57"/>
                    <a:gd name="T5" fmla="*/ 2147483647 h 15"/>
                    <a:gd name="T6" fmla="*/ 2147483647 w 57"/>
                    <a:gd name="T7" fmla="*/ 2147483647 h 15"/>
                    <a:gd name="T8" fmla="*/ 2147483647 w 57"/>
                    <a:gd name="T9" fmla="*/ 2147483647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15">
                      <a:moveTo>
                        <a:pt x="57" y="2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57" y="15"/>
                      </a:lnTo>
                      <a:lnTo>
                        <a:pt x="57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Rectangle 111">
                  <a:extLst>
                    <a:ext uri="{FF2B5EF4-FFF2-40B4-BE49-F238E27FC236}">
                      <a16:creationId xmlns:a16="http://schemas.microsoft.com/office/drawing/2014/main" id="{824858D8-DF0C-4705-B27B-A5FF3496F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5606" y="1984385"/>
                  <a:ext cx="90488" cy="2222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112">
                  <a:extLst>
                    <a:ext uri="{FF2B5EF4-FFF2-40B4-BE49-F238E27FC236}">
                      <a16:creationId xmlns:a16="http://schemas.microsoft.com/office/drawing/2014/main" id="{DEEBCA9A-122B-4DAA-BCE2-D72D22F39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2024073"/>
                  <a:ext cx="90488" cy="25401"/>
                </a:xfrm>
                <a:custGeom>
                  <a:avLst/>
                  <a:gdLst>
                    <a:gd name="T0" fmla="*/ 2147483647 w 57"/>
                    <a:gd name="T1" fmla="*/ 0 h 16"/>
                    <a:gd name="T2" fmla="*/ 0 w 57"/>
                    <a:gd name="T3" fmla="*/ 0 h 16"/>
                    <a:gd name="T4" fmla="*/ 0 w 57"/>
                    <a:gd name="T5" fmla="*/ 2147483647 h 16"/>
                    <a:gd name="T6" fmla="*/ 2147483647 w 57"/>
                    <a:gd name="T7" fmla="*/ 2147483647 h 16"/>
                    <a:gd name="T8" fmla="*/ 2147483647 w 57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16">
                      <a:moveTo>
                        <a:pt x="57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7" y="1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113">
                  <a:extLst>
                    <a:ext uri="{FF2B5EF4-FFF2-40B4-BE49-F238E27FC236}">
                      <a16:creationId xmlns:a16="http://schemas.microsoft.com/office/drawing/2014/main" id="{2231F459-7499-4E39-A05F-35B01A88D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5606" y="1649420"/>
                  <a:ext cx="90488" cy="39688"/>
                </a:xfrm>
                <a:custGeom>
                  <a:avLst/>
                  <a:gdLst>
                    <a:gd name="T0" fmla="*/ 0 w 29"/>
                    <a:gd name="T1" fmla="*/ 0 h 13"/>
                    <a:gd name="T2" fmla="*/ 2147483647 w 29"/>
                    <a:gd name="T3" fmla="*/ 2147483647 h 13"/>
                    <a:gd name="T4" fmla="*/ 2147483647 w 29"/>
                    <a:gd name="T5" fmla="*/ 2147483647 h 13"/>
                    <a:gd name="T6" fmla="*/ 2147483647 w 29"/>
                    <a:gd name="T7" fmla="*/ 2147483647 h 13"/>
                    <a:gd name="T8" fmla="*/ 2147483647 w 29"/>
                    <a:gd name="T9" fmla="*/ 2147483647 h 13"/>
                    <a:gd name="T10" fmla="*/ 0 w 29"/>
                    <a:gd name="T11" fmla="*/ 2147483647 h 13"/>
                    <a:gd name="T12" fmla="*/ 2147483647 w 29"/>
                    <a:gd name="T13" fmla="*/ 2147483647 h 13"/>
                    <a:gd name="T14" fmla="*/ 2147483647 w 29"/>
                    <a:gd name="T15" fmla="*/ 2147483647 h 13"/>
                    <a:gd name="T16" fmla="*/ 2147483647 w 29"/>
                    <a:gd name="T17" fmla="*/ 2147483647 h 13"/>
                    <a:gd name="T18" fmla="*/ 2147483647 w 29"/>
                    <a:gd name="T19" fmla="*/ 2147483647 h 13"/>
                    <a:gd name="T20" fmla="*/ 2147483647 w 29"/>
                    <a:gd name="T21" fmla="*/ 2147483647 h 13"/>
                    <a:gd name="T22" fmla="*/ 2147483647 w 29"/>
                    <a:gd name="T23" fmla="*/ 2147483647 h 13"/>
                    <a:gd name="T24" fmla="*/ 2147483647 w 29"/>
                    <a:gd name="T25" fmla="*/ 2147483647 h 13"/>
                    <a:gd name="T26" fmla="*/ 2147483647 w 29"/>
                    <a:gd name="T27" fmla="*/ 2147483647 h 13"/>
                    <a:gd name="T28" fmla="*/ 2147483647 w 29"/>
                    <a:gd name="T29" fmla="*/ 2147483647 h 13"/>
                    <a:gd name="T30" fmla="*/ 2147483647 w 29"/>
                    <a:gd name="T31" fmla="*/ 2147483647 h 13"/>
                    <a:gd name="T32" fmla="*/ 2147483647 w 29"/>
                    <a:gd name="T33" fmla="*/ 2147483647 h 13"/>
                    <a:gd name="T34" fmla="*/ 2147483647 w 29"/>
                    <a:gd name="T35" fmla="*/ 2147483647 h 13"/>
                    <a:gd name="T36" fmla="*/ 2147483647 w 29"/>
                    <a:gd name="T37" fmla="*/ 2147483647 h 13"/>
                    <a:gd name="T38" fmla="*/ 2147483647 w 29"/>
                    <a:gd name="T39" fmla="*/ 2147483647 h 13"/>
                    <a:gd name="T40" fmla="*/ 2147483647 w 29"/>
                    <a:gd name="T41" fmla="*/ 2147483647 h 13"/>
                    <a:gd name="T42" fmla="*/ 2147483647 w 29"/>
                    <a:gd name="T43" fmla="*/ 2147483647 h 13"/>
                    <a:gd name="T44" fmla="*/ 2147483647 w 29"/>
                    <a:gd name="T45" fmla="*/ 2147483647 h 13"/>
                    <a:gd name="T46" fmla="*/ 2147483647 w 29"/>
                    <a:gd name="T47" fmla="*/ 2147483647 h 13"/>
                    <a:gd name="T48" fmla="*/ 2147483647 w 29"/>
                    <a:gd name="T49" fmla="*/ 2147483647 h 13"/>
                    <a:gd name="T50" fmla="*/ 2147483647 w 29"/>
                    <a:gd name="T51" fmla="*/ 2147483647 h 13"/>
                    <a:gd name="T52" fmla="*/ 2147483647 w 29"/>
                    <a:gd name="T53" fmla="*/ 2147483647 h 13"/>
                    <a:gd name="T54" fmla="*/ 2147483647 w 29"/>
                    <a:gd name="T55" fmla="*/ 2147483647 h 13"/>
                    <a:gd name="T56" fmla="*/ 2147483647 w 29"/>
                    <a:gd name="T57" fmla="*/ 2147483647 h 13"/>
                    <a:gd name="T58" fmla="*/ 2147483647 w 29"/>
                    <a:gd name="T59" fmla="*/ 2147483647 h 13"/>
                    <a:gd name="T60" fmla="*/ 2147483647 w 29"/>
                    <a:gd name="T61" fmla="*/ 2147483647 h 13"/>
                    <a:gd name="T62" fmla="*/ 2147483647 w 29"/>
                    <a:gd name="T63" fmla="*/ 2147483647 h 13"/>
                    <a:gd name="T64" fmla="*/ 2147483647 w 29"/>
                    <a:gd name="T65" fmla="*/ 2147483647 h 13"/>
                    <a:gd name="T66" fmla="*/ 2147483647 w 29"/>
                    <a:gd name="T67" fmla="*/ 2147483647 h 13"/>
                    <a:gd name="T68" fmla="*/ 2147483647 w 29"/>
                    <a:gd name="T69" fmla="*/ 2147483647 h 13"/>
                    <a:gd name="T70" fmla="*/ 2147483647 w 29"/>
                    <a:gd name="T71" fmla="*/ 2147483647 h 13"/>
                    <a:gd name="T72" fmla="*/ 2147483647 w 29"/>
                    <a:gd name="T73" fmla="*/ 2147483647 h 13"/>
                    <a:gd name="T74" fmla="*/ 2147483647 w 29"/>
                    <a:gd name="T75" fmla="*/ 2147483647 h 13"/>
                    <a:gd name="T76" fmla="*/ 2147483647 w 29"/>
                    <a:gd name="T77" fmla="*/ 2147483647 h 13"/>
                    <a:gd name="T78" fmla="*/ 2147483647 w 29"/>
                    <a:gd name="T79" fmla="*/ 2147483647 h 13"/>
                    <a:gd name="T80" fmla="*/ 2147483647 w 29"/>
                    <a:gd name="T81" fmla="*/ 2147483647 h 13"/>
                    <a:gd name="T82" fmla="*/ 2147483647 w 29"/>
                    <a:gd name="T83" fmla="*/ 2147483647 h 1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9" h="13">
                      <a:moveTo>
                        <a:pt x="29" y="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lnTo>
                        <a:pt x="29" y="5"/>
                      </a:lnTo>
                      <a:close/>
                      <a:moveTo>
                        <a:pt x="13" y="3"/>
                      </a:moveTo>
                      <a:cubicBezTo>
                        <a:pt x="14" y="3"/>
                        <a:pt x="14" y="4"/>
                        <a:pt x="14" y="4"/>
                      </a:cubicBezTo>
                      <a:cubicBezTo>
                        <a:pt x="14" y="4"/>
                        <a:pt x="14" y="5"/>
                        <a:pt x="13" y="5"/>
                      </a:cubicBezTo>
                      <a:cubicBezTo>
                        <a:pt x="13" y="5"/>
                        <a:pt x="13" y="4"/>
                        <a:pt x="13" y="4"/>
                      </a:cubicBezTo>
                      <a:cubicBezTo>
                        <a:pt x="13" y="4"/>
                        <a:pt x="13" y="3"/>
                        <a:pt x="13" y="3"/>
                      </a:cubicBezTo>
                      <a:close/>
                      <a:moveTo>
                        <a:pt x="1" y="7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7"/>
                      </a:lnTo>
                      <a:close/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7" y="8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8" y="8"/>
                      </a:move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8"/>
                      </a:lnTo>
                      <a:close/>
                      <a:moveTo>
                        <a:pt x="9" y="8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lnTo>
                        <a:pt x="9" y="8"/>
                      </a:lnTo>
                      <a:close/>
                      <a:moveTo>
                        <a:pt x="11" y="8"/>
                      </a:move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lnTo>
                        <a:pt x="11" y="8"/>
                      </a:lnTo>
                      <a:close/>
                      <a:moveTo>
                        <a:pt x="12" y="9"/>
                      </a:moveTo>
                      <a:cubicBezTo>
                        <a:pt x="12" y="9"/>
                        <a:pt x="12" y="8"/>
                        <a:pt x="12" y="8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2" y="7"/>
                        <a:pt x="13" y="8"/>
                        <a:pt x="13" y="8"/>
                      </a:cubicBezTo>
                      <a:cubicBezTo>
                        <a:pt x="13" y="8"/>
                        <a:pt x="12" y="9"/>
                        <a:pt x="12" y="9"/>
                      </a:cubicBezTo>
                      <a:close/>
                      <a:moveTo>
                        <a:pt x="12" y="7"/>
                      </a:move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5"/>
                        <a:pt x="12" y="5"/>
                      </a:cubicBezTo>
                      <a:cubicBezTo>
                        <a:pt x="12" y="5"/>
                        <a:pt x="13" y="6"/>
                        <a:pt x="13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lose/>
                      <a:moveTo>
                        <a:pt x="12" y="4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3" y="4"/>
                        <a:pt x="13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lose/>
                      <a:moveTo>
                        <a:pt x="14" y="9"/>
                      </a:move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lnTo>
                        <a:pt x="14" y="9"/>
                      </a:lnTo>
                      <a:close/>
                      <a:moveTo>
                        <a:pt x="14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lnTo>
                        <a:pt x="14" y="7"/>
                      </a:lnTo>
                      <a:close/>
                      <a:moveTo>
                        <a:pt x="29" y="12"/>
                      </a:move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12"/>
                      </a:lnTo>
                      <a:close/>
                      <a:moveTo>
                        <a:pt x="29" y="9"/>
                      </a:move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29" y="6"/>
                        <a:pt x="29" y="6"/>
                        <a:pt x="29" y="6"/>
                      </a:cubicBezTo>
                      <a:lnTo>
                        <a:pt x="29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114">
                  <a:extLst>
                    <a:ext uri="{FF2B5EF4-FFF2-40B4-BE49-F238E27FC236}">
                      <a16:creationId xmlns:a16="http://schemas.microsoft.com/office/drawing/2014/main" id="{6E0EDBED-BBAC-4709-B698-AD603DEB45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5606" y="1857384"/>
                  <a:ext cx="90488" cy="30163"/>
                </a:xfrm>
                <a:custGeom>
                  <a:avLst/>
                  <a:gdLst>
                    <a:gd name="T0" fmla="*/ 0 w 29"/>
                    <a:gd name="T1" fmla="*/ 0 h 10"/>
                    <a:gd name="T2" fmla="*/ 2147483647 w 29"/>
                    <a:gd name="T3" fmla="*/ 2147483647 h 10"/>
                    <a:gd name="T4" fmla="*/ 2147483647 w 29"/>
                    <a:gd name="T5" fmla="*/ 2147483647 h 10"/>
                    <a:gd name="T6" fmla="*/ 2147483647 w 29"/>
                    <a:gd name="T7" fmla="*/ 2147483647 h 10"/>
                    <a:gd name="T8" fmla="*/ 2147483647 w 29"/>
                    <a:gd name="T9" fmla="*/ 2147483647 h 10"/>
                    <a:gd name="T10" fmla="*/ 0 w 29"/>
                    <a:gd name="T11" fmla="*/ 2147483647 h 10"/>
                    <a:gd name="T12" fmla="*/ 2147483647 w 29"/>
                    <a:gd name="T13" fmla="*/ 2147483647 h 10"/>
                    <a:gd name="T14" fmla="*/ 2147483647 w 29"/>
                    <a:gd name="T15" fmla="*/ 2147483647 h 10"/>
                    <a:gd name="T16" fmla="*/ 2147483647 w 29"/>
                    <a:gd name="T17" fmla="*/ 2147483647 h 10"/>
                    <a:gd name="T18" fmla="*/ 2147483647 w 29"/>
                    <a:gd name="T19" fmla="*/ 2147483647 h 10"/>
                    <a:gd name="T20" fmla="*/ 2147483647 w 29"/>
                    <a:gd name="T21" fmla="*/ 2147483647 h 10"/>
                    <a:gd name="T22" fmla="*/ 2147483647 w 29"/>
                    <a:gd name="T23" fmla="*/ 2147483647 h 10"/>
                    <a:gd name="T24" fmla="*/ 2147483647 w 29"/>
                    <a:gd name="T25" fmla="*/ 2147483647 h 10"/>
                    <a:gd name="T26" fmla="*/ 2147483647 w 29"/>
                    <a:gd name="T27" fmla="*/ 2147483647 h 10"/>
                    <a:gd name="T28" fmla="*/ 2147483647 w 29"/>
                    <a:gd name="T29" fmla="*/ 2147483647 h 10"/>
                    <a:gd name="T30" fmla="*/ 2147483647 w 29"/>
                    <a:gd name="T31" fmla="*/ 2147483647 h 10"/>
                    <a:gd name="T32" fmla="*/ 2147483647 w 29"/>
                    <a:gd name="T33" fmla="*/ 2147483647 h 10"/>
                    <a:gd name="T34" fmla="*/ 2147483647 w 29"/>
                    <a:gd name="T35" fmla="*/ 2147483647 h 10"/>
                    <a:gd name="T36" fmla="*/ 2147483647 w 29"/>
                    <a:gd name="T37" fmla="*/ 2147483647 h 10"/>
                    <a:gd name="T38" fmla="*/ 2147483647 w 29"/>
                    <a:gd name="T39" fmla="*/ 2147483647 h 10"/>
                    <a:gd name="T40" fmla="*/ 2147483647 w 29"/>
                    <a:gd name="T41" fmla="*/ 2147483647 h 10"/>
                    <a:gd name="T42" fmla="*/ 2147483647 w 29"/>
                    <a:gd name="T43" fmla="*/ 2147483647 h 10"/>
                    <a:gd name="T44" fmla="*/ 2147483647 w 29"/>
                    <a:gd name="T45" fmla="*/ 2147483647 h 10"/>
                    <a:gd name="T46" fmla="*/ 2147483647 w 29"/>
                    <a:gd name="T47" fmla="*/ 2147483647 h 10"/>
                    <a:gd name="T48" fmla="*/ 2147483647 w 29"/>
                    <a:gd name="T49" fmla="*/ 2147483647 h 10"/>
                    <a:gd name="T50" fmla="*/ 2147483647 w 29"/>
                    <a:gd name="T51" fmla="*/ 2147483647 h 10"/>
                    <a:gd name="T52" fmla="*/ 2147483647 w 29"/>
                    <a:gd name="T53" fmla="*/ 2147483647 h 10"/>
                    <a:gd name="T54" fmla="*/ 2147483647 w 29"/>
                    <a:gd name="T55" fmla="*/ 2147483647 h 10"/>
                    <a:gd name="T56" fmla="*/ 2147483647 w 29"/>
                    <a:gd name="T57" fmla="*/ 2147483647 h 10"/>
                    <a:gd name="T58" fmla="*/ 2147483647 w 29"/>
                    <a:gd name="T59" fmla="*/ 2147483647 h 10"/>
                    <a:gd name="T60" fmla="*/ 2147483647 w 29"/>
                    <a:gd name="T61" fmla="*/ 2147483647 h 10"/>
                    <a:gd name="T62" fmla="*/ 2147483647 w 29"/>
                    <a:gd name="T63" fmla="*/ 2147483647 h 10"/>
                    <a:gd name="T64" fmla="*/ 2147483647 w 29"/>
                    <a:gd name="T65" fmla="*/ 2147483647 h 10"/>
                    <a:gd name="T66" fmla="*/ 2147483647 w 29"/>
                    <a:gd name="T67" fmla="*/ 2147483647 h 10"/>
                    <a:gd name="T68" fmla="*/ 2147483647 w 29"/>
                    <a:gd name="T69" fmla="*/ 2147483647 h 10"/>
                    <a:gd name="T70" fmla="*/ 2147483647 w 29"/>
                    <a:gd name="T71" fmla="*/ 2147483647 h 10"/>
                    <a:gd name="T72" fmla="*/ 2147483647 w 29"/>
                    <a:gd name="T73" fmla="*/ 2147483647 h 10"/>
                    <a:gd name="T74" fmla="*/ 2147483647 w 29"/>
                    <a:gd name="T75" fmla="*/ 2147483647 h 10"/>
                    <a:gd name="T76" fmla="*/ 2147483647 w 29"/>
                    <a:gd name="T77" fmla="*/ 2147483647 h 10"/>
                    <a:gd name="T78" fmla="*/ 2147483647 w 29"/>
                    <a:gd name="T79" fmla="*/ 2147483647 h 10"/>
                    <a:gd name="T80" fmla="*/ 2147483647 w 29"/>
                    <a:gd name="T81" fmla="*/ 2147483647 h 10"/>
                    <a:gd name="T82" fmla="*/ 2147483647 w 29"/>
                    <a:gd name="T83" fmla="*/ 2147483647 h 1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9" h="10">
                      <a:moveTo>
                        <a:pt x="29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lnTo>
                        <a:pt x="29" y="2"/>
                      </a:lnTo>
                      <a:close/>
                      <a:moveTo>
                        <a:pt x="13" y="2"/>
                      </a:move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3"/>
                        <a:pt x="14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2"/>
                        <a:pt x="13" y="2"/>
                      </a:cubicBezTo>
                      <a:close/>
                      <a:moveTo>
                        <a:pt x="1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7"/>
                      </a:lnTo>
                      <a:close/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7"/>
                      </a:lnTo>
                      <a:close/>
                      <a:moveTo>
                        <a:pt x="9" y="7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7"/>
                      </a:lnTo>
                      <a:close/>
                      <a:moveTo>
                        <a:pt x="11" y="8"/>
                      </a:move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lnTo>
                        <a:pt x="11" y="8"/>
                      </a:lnTo>
                      <a:close/>
                      <a:moveTo>
                        <a:pt x="12" y="8"/>
                      </a:move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2" y="7"/>
                        <a:pt x="12" y="6"/>
                        <a:pt x="12" y="6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8"/>
                        <a:pt x="12" y="8"/>
                      </a:cubicBezTo>
                      <a:close/>
                      <a:moveTo>
                        <a:pt x="12" y="6"/>
                      </a:moveTo>
                      <a:cubicBezTo>
                        <a:pt x="12" y="6"/>
                        <a:pt x="12" y="5"/>
                        <a:pt x="12" y="5"/>
                      </a:cubicBezTo>
                      <a:cubicBezTo>
                        <a:pt x="12" y="5"/>
                        <a:pt x="12" y="4"/>
                        <a:pt x="12" y="4"/>
                      </a:cubicBezTo>
                      <a:cubicBezTo>
                        <a:pt x="12" y="4"/>
                        <a:pt x="12" y="5"/>
                        <a:pt x="12" y="5"/>
                      </a:cubicBezTo>
                      <a:cubicBezTo>
                        <a:pt x="12" y="5"/>
                        <a:pt x="12" y="6"/>
                        <a:pt x="12" y="6"/>
                      </a:cubicBezTo>
                      <a:close/>
                      <a:moveTo>
                        <a:pt x="12" y="3"/>
                      </a:move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lose/>
                      <a:moveTo>
                        <a:pt x="14" y="8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lnTo>
                        <a:pt x="14" y="8"/>
                      </a:lnTo>
                      <a:close/>
                      <a:moveTo>
                        <a:pt x="14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lnTo>
                        <a:pt x="14" y="6"/>
                      </a:lnTo>
                      <a:close/>
                      <a:moveTo>
                        <a:pt x="29" y="9"/>
                      </a:move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lnTo>
                        <a:pt x="29" y="9"/>
                      </a:lnTo>
                      <a:close/>
                      <a:moveTo>
                        <a:pt x="29" y="6"/>
                      </a:move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29" y="3"/>
                        <a:pt x="29" y="3"/>
                        <a:pt x="29" y="3"/>
                      </a:cubicBezTo>
                      <a:lnTo>
                        <a:pt x="29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115">
                  <a:extLst>
                    <a:ext uri="{FF2B5EF4-FFF2-40B4-BE49-F238E27FC236}">
                      <a16:creationId xmlns:a16="http://schemas.microsoft.com/office/drawing/2014/main" id="{0BA18606-A10E-4BD0-89EF-70F2C60E50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5606" y="2065348"/>
                  <a:ext cx="90488" cy="23813"/>
                </a:xfrm>
                <a:custGeom>
                  <a:avLst/>
                  <a:gdLst>
                    <a:gd name="T0" fmla="*/ 0 w 29"/>
                    <a:gd name="T1" fmla="*/ 2147483647 h 8"/>
                    <a:gd name="T2" fmla="*/ 2147483647 w 29"/>
                    <a:gd name="T3" fmla="*/ 2147483647 h 8"/>
                    <a:gd name="T4" fmla="*/ 2147483647 w 29"/>
                    <a:gd name="T5" fmla="*/ 2147483647 h 8"/>
                    <a:gd name="T6" fmla="*/ 2147483647 w 29"/>
                    <a:gd name="T7" fmla="*/ 2147483647 h 8"/>
                    <a:gd name="T8" fmla="*/ 2147483647 w 29"/>
                    <a:gd name="T9" fmla="*/ 2147483647 h 8"/>
                    <a:gd name="T10" fmla="*/ 0 w 29"/>
                    <a:gd name="T11" fmla="*/ 2147483647 h 8"/>
                    <a:gd name="T12" fmla="*/ 2147483647 w 29"/>
                    <a:gd name="T13" fmla="*/ 2147483647 h 8"/>
                    <a:gd name="T14" fmla="*/ 2147483647 w 29"/>
                    <a:gd name="T15" fmla="*/ 2147483647 h 8"/>
                    <a:gd name="T16" fmla="*/ 2147483647 w 29"/>
                    <a:gd name="T17" fmla="*/ 2147483647 h 8"/>
                    <a:gd name="T18" fmla="*/ 2147483647 w 29"/>
                    <a:gd name="T19" fmla="*/ 2147483647 h 8"/>
                    <a:gd name="T20" fmla="*/ 2147483647 w 29"/>
                    <a:gd name="T21" fmla="*/ 2147483647 h 8"/>
                    <a:gd name="T22" fmla="*/ 2147483647 w 29"/>
                    <a:gd name="T23" fmla="*/ 2147483647 h 8"/>
                    <a:gd name="T24" fmla="*/ 2147483647 w 29"/>
                    <a:gd name="T25" fmla="*/ 2147483647 h 8"/>
                    <a:gd name="T26" fmla="*/ 2147483647 w 29"/>
                    <a:gd name="T27" fmla="*/ 2147483647 h 8"/>
                    <a:gd name="T28" fmla="*/ 2147483647 w 29"/>
                    <a:gd name="T29" fmla="*/ 2147483647 h 8"/>
                    <a:gd name="T30" fmla="*/ 2147483647 w 29"/>
                    <a:gd name="T31" fmla="*/ 2147483647 h 8"/>
                    <a:gd name="T32" fmla="*/ 2147483647 w 29"/>
                    <a:gd name="T33" fmla="*/ 2147483647 h 8"/>
                    <a:gd name="T34" fmla="*/ 2147483647 w 29"/>
                    <a:gd name="T35" fmla="*/ 2147483647 h 8"/>
                    <a:gd name="T36" fmla="*/ 2147483647 w 29"/>
                    <a:gd name="T37" fmla="*/ 2147483647 h 8"/>
                    <a:gd name="T38" fmla="*/ 2147483647 w 29"/>
                    <a:gd name="T39" fmla="*/ 2147483647 h 8"/>
                    <a:gd name="T40" fmla="*/ 2147483647 w 29"/>
                    <a:gd name="T41" fmla="*/ 2147483647 h 8"/>
                    <a:gd name="T42" fmla="*/ 2147483647 w 29"/>
                    <a:gd name="T43" fmla="*/ 2147483647 h 8"/>
                    <a:gd name="T44" fmla="*/ 2147483647 w 29"/>
                    <a:gd name="T45" fmla="*/ 2147483647 h 8"/>
                    <a:gd name="T46" fmla="*/ 2147483647 w 29"/>
                    <a:gd name="T47" fmla="*/ 2147483647 h 8"/>
                    <a:gd name="T48" fmla="*/ 2147483647 w 29"/>
                    <a:gd name="T49" fmla="*/ 2147483647 h 8"/>
                    <a:gd name="T50" fmla="*/ 2147483647 w 29"/>
                    <a:gd name="T51" fmla="*/ 2147483647 h 8"/>
                    <a:gd name="T52" fmla="*/ 2147483647 w 29"/>
                    <a:gd name="T53" fmla="*/ 2147483647 h 8"/>
                    <a:gd name="T54" fmla="*/ 2147483647 w 29"/>
                    <a:gd name="T55" fmla="*/ 2147483647 h 8"/>
                    <a:gd name="T56" fmla="*/ 2147483647 w 29"/>
                    <a:gd name="T57" fmla="*/ 2147483647 h 8"/>
                    <a:gd name="T58" fmla="*/ 2147483647 w 29"/>
                    <a:gd name="T59" fmla="*/ 2147483647 h 8"/>
                    <a:gd name="T60" fmla="*/ 2147483647 w 29"/>
                    <a:gd name="T61" fmla="*/ 2147483647 h 8"/>
                    <a:gd name="T62" fmla="*/ 2147483647 w 29"/>
                    <a:gd name="T63" fmla="*/ 2147483647 h 8"/>
                    <a:gd name="T64" fmla="*/ 2147483647 w 29"/>
                    <a:gd name="T65" fmla="*/ 2147483647 h 8"/>
                    <a:gd name="T66" fmla="*/ 2147483647 w 29"/>
                    <a:gd name="T67" fmla="*/ 2147483647 h 8"/>
                    <a:gd name="T68" fmla="*/ 2147483647 w 29"/>
                    <a:gd name="T69" fmla="*/ 2147483647 h 8"/>
                    <a:gd name="T70" fmla="*/ 2147483647 w 29"/>
                    <a:gd name="T71" fmla="*/ 2147483647 h 8"/>
                    <a:gd name="T72" fmla="*/ 2147483647 w 29"/>
                    <a:gd name="T73" fmla="*/ 2147483647 h 8"/>
                    <a:gd name="T74" fmla="*/ 2147483647 w 29"/>
                    <a:gd name="T75" fmla="*/ 2147483647 h 8"/>
                    <a:gd name="T76" fmla="*/ 2147483647 w 29"/>
                    <a:gd name="T77" fmla="*/ 2147483647 h 8"/>
                    <a:gd name="T78" fmla="*/ 2147483647 w 29"/>
                    <a:gd name="T79" fmla="*/ 2147483647 h 8"/>
                    <a:gd name="T80" fmla="*/ 2147483647 w 29"/>
                    <a:gd name="T81" fmla="*/ 2147483647 h 8"/>
                    <a:gd name="T82" fmla="*/ 2147483647 w 29"/>
                    <a:gd name="T83" fmla="*/ 0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9" h="8">
                      <a:moveTo>
                        <a:pt x="29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9" y="7"/>
                        <a:pt x="29" y="7"/>
                        <a:pt x="29" y="7"/>
                      </a:cubicBezTo>
                      <a:lnTo>
                        <a:pt x="29" y="0"/>
                      </a:lnTo>
                      <a:close/>
                      <a:moveTo>
                        <a:pt x="13" y="1"/>
                      </a:moveTo>
                      <a:cubicBezTo>
                        <a:pt x="14" y="1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1"/>
                        <a:pt x="13" y="1"/>
                      </a:cubicBezTo>
                      <a:close/>
                      <a:moveTo>
                        <a:pt x="1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1" y="7"/>
                      </a:lnTo>
                      <a:close/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lnTo>
                        <a:pt x="2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lnTo>
                        <a:pt x="8" y="7"/>
                      </a:lnTo>
                      <a:close/>
                      <a:moveTo>
                        <a:pt x="9" y="7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lnTo>
                        <a:pt x="9" y="7"/>
                      </a:lnTo>
                      <a:close/>
                      <a:moveTo>
                        <a:pt x="11" y="7"/>
                      </a:move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lnTo>
                        <a:pt x="11" y="7"/>
                      </a:lnTo>
                      <a:close/>
                      <a:moveTo>
                        <a:pt x="12" y="7"/>
                      </a:moveTo>
                      <a:cubicBezTo>
                        <a:pt x="12" y="7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7"/>
                        <a:pt x="12" y="7"/>
                      </a:cubicBezTo>
                      <a:close/>
                      <a:moveTo>
                        <a:pt x="12" y="5"/>
                      </a:moveTo>
                      <a:cubicBezTo>
                        <a:pt x="12" y="5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4"/>
                        <a:pt x="12" y="4"/>
                      </a:cubicBezTo>
                      <a:cubicBezTo>
                        <a:pt x="12" y="4"/>
                        <a:pt x="12" y="5"/>
                        <a:pt x="12" y="5"/>
                      </a:cubicBezTo>
                      <a:close/>
                      <a:moveTo>
                        <a:pt x="12" y="3"/>
                      </a:moveTo>
                      <a:cubicBezTo>
                        <a:pt x="12" y="3"/>
                        <a:pt x="12" y="2"/>
                        <a:pt x="12" y="2"/>
                      </a:cubicBezTo>
                      <a:cubicBezTo>
                        <a:pt x="12" y="2"/>
                        <a:pt x="12" y="1"/>
                        <a:pt x="12" y="1"/>
                      </a:cubicBezTo>
                      <a:cubicBezTo>
                        <a:pt x="12" y="1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lose/>
                      <a:moveTo>
                        <a:pt x="14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lnTo>
                        <a:pt x="14" y="7"/>
                      </a:lnTo>
                      <a:close/>
                      <a:moveTo>
                        <a:pt x="14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3"/>
                        <a:pt x="14" y="3"/>
                        <a:pt x="14" y="3"/>
                      </a:cubicBezTo>
                      <a:lnTo>
                        <a:pt x="14" y="5"/>
                      </a:lnTo>
                      <a:close/>
                      <a:moveTo>
                        <a:pt x="29" y="6"/>
                      </a:move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29" y="3"/>
                        <a:pt x="29" y="3"/>
                        <a:pt x="29" y="3"/>
                      </a:cubicBezTo>
                      <a:lnTo>
                        <a:pt x="29" y="6"/>
                      </a:lnTo>
                      <a:close/>
                      <a:moveTo>
                        <a:pt x="29" y="3"/>
                      </a:move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2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116">
                  <a:extLst>
                    <a:ext uri="{FF2B5EF4-FFF2-40B4-BE49-F238E27FC236}">
                      <a16:creationId xmlns:a16="http://schemas.microsoft.com/office/drawing/2014/main" id="{E8609A75-F98D-4D07-AE0F-72ACC88AC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90943" y="1549408"/>
                  <a:ext cx="747714" cy="603253"/>
                </a:xfrm>
                <a:custGeom>
                  <a:avLst/>
                  <a:gdLst>
                    <a:gd name="T0" fmla="*/ 2147483647 w 471"/>
                    <a:gd name="T1" fmla="*/ 2147483647 h 380"/>
                    <a:gd name="T2" fmla="*/ 2147483647 w 471"/>
                    <a:gd name="T3" fmla="*/ 2147483647 h 380"/>
                    <a:gd name="T4" fmla="*/ 2147483647 w 471"/>
                    <a:gd name="T5" fmla="*/ 2147483647 h 380"/>
                    <a:gd name="T6" fmla="*/ 2147483647 w 471"/>
                    <a:gd name="T7" fmla="*/ 2147483647 h 380"/>
                    <a:gd name="T8" fmla="*/ 2147483647 w 471"/>
                    <a:gd name="T9" fmla="*/ 2147483647 h 380"/>
                    <a:gd name="T10" fmla="*/ 2147483647 w 471"/>
                    <a:gd name="T11" fmla="*/ 2147483647 h 380"/>
                    <a:gd name="T12" fmla="*/ 2147483647 w 471"/>
                    <a:gd name="T13" fmla="*/ 0 h 380"/>
                    <a:gd name="T14" fmla="*/ 0 w 471"/>
                    <a:gd name="T15" fmla="*/ 2147483647 h 380"/>
                    <a:gd name="T16" fmla="*/ 0 w 471"/>
                    <a:gd name="T17" fmla="*/ 2147483647 h 380"/>
                    <a:gd name="T18" fmla="*/ 2147483647 w 471"/>
                    <a:gd name="T19" fmla="*/ 2147483647 h 380"/>
                    <a:gd name="T20" fmla="*/ 2147483647 w 471"/>
                    <a:gd name="T21" fmla="*/ 2147483647 h 380"/>
                    <a:gd name="T22" fmla="*/ 2147483647 w 471"/>
                    <a:gd name="T23" fmla="*/ 2147483647 h 380"/>
                    <a:gd name="T24" fmla="*/ 2147483647 w 471"/>
                    <a:gd name="T25" fmla="*/ 2147483647 h 380"/>
                    <a:gd name="T26" fmla="*/ 2147483647 w 471"/>
                    <a:gd name="T27" fmla="*/ 2147483647 h 380"/>
                    <a:gd name="T28" fmla="*/ 2147483647 w 471"/>
                    <a:gd name="T29" fmla="*/ 2147483647 h 380"/>
                    <a:gd name="T30" fmla="*/ 2147483647 w 471"/>
                    <a:gd name="T31" fmla="*/ 2147483647 h 380"/>
                    <a:gd name="T32" fmla="*/ 2147483647 w 471"/>
                    <a:gd name="T33" fmla="*/ 2147483647 h 380"/>
                    <a:gd name="T34" fmla="*/ 2147483647 w 471"/>
                    <a:gd name="T35" fmla="*/ 2147483647 h 380"/>
                    <a:gd name="T36" fmla="*/ 2147483647 w 471"/>
                    <a:gd name="T37" fmla="*/ 2147483647 h 380"/>
                    <a:gd name="T38" fmla="*/ 2147483647 w 471"/>
                    <a:gd name="T39" fmla="*/ 2147483647 h 380"/>
                    <a:gd name="T40" fmla="*/ 2147483647 w 471"/>
                    <a:gd name="T41" fmla="*/ 2147483647 h 380"/>
                    <a:gd name="T42" fmla="*/ 2147483647 w 471"/>
                    <a:gd name="T43" fmla="*/ 2147483647 h 380"/>
                    <a:gd name="T44" fmla="*/ 2147483647 w 471"/>
                    <a:gd name="T45" fmla="*/ 2147483647 h 380"/>
                    <a:gd name="T46" fmla="*/ 2147483647 w 471"/>
                    <a:gd name="T47" fmla="*/ 2147483647 h 380"/>
                    <a:gd name="T48" fmla="*/ 2147483647 w 471"/>
                    <a:gd name="T49" fmla="*/ 2147483647 h 380"/>
                    <a:gd name="T50" fmla="*/ 2147483647 w 471"/>
                    <a:gd name="T51" fmla="*/ 2147483647 h 380"/>
                    <a:gd name="T52" fmla="*/ 2147483647 w 471"/>
                    <a:gd name="T53" fmla="*/ 2147483647 h 380"/>
                    <a:gd name="T54" fmla="*/ 2147483647 w 471"/>
                    <a:gd name="T55" fmla="*/ 2147483647 h 380"/>
                    <a:gd name="T56" fmla="*/ 2147483647 w 471"/>
                    <a:gd name="T57" fmla="*/ 2147483647 h 380"/>
                    <a:gd name="T58" fmla="*/ 2147483647 w 471"/>
                    <a:gd name="T59" fmla="*/ 2147483647 h 380"/>
                    <a:gd name="T60" fmla="*/ 2147483647 w 471"/>
                    <a:gd name="T61" fmla="*/ 2147483647 h 380"/>
                    <a:gd name="T62" fmla="*/ 2147483647 w 471"/>
                    <a:gd name="T63" fmla="*/ 2147483647 h 380"/>
                    <a:gd name="T64" fmla="*/ 2147483647 w 471"/>
                    <a:gd name="T65" fmla="*/ 2147483647 h 380"/>
                    <a:gd name="T66" fmla="*/ 2147483647 w 471"/>
                    <a:gd name="T67" fmla="*/ 2147483647 h 380"/>
                    <a:gd name="T68" fmla="*/ 2147483647 w 471"/>
                    <a:gd name="T69" fmla="*/ 2147483647 h 380"/>
                    <a:gd name="T70" fmla="*/ 2147483647 w 471"/>
                    <a:gd name="T71" fmla="*/ 2147483647 h 380"/>
                    <a:gd name="T72" fmla="*/ 2147483647 w 471"/>
                    <a:gd name="T73" fmla="*/ 2147483647 h 38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471" h="380">
                      <a:moveTo>
                        <a:pt x="399" y="57"/>
                      </a:moveTo>
                      <a:lnTo>
                        <a:pt x="371" y="61"/>
                      </a:lnTo>
                      <a:lnTo>
                        <a:pt x="371" y="53"/>
                      </a:lnTo>
                      <a:lnTo>
                        <a:pt x="281" y="34"/>
                      </a:lnTo>
                      <a:lnTo>
                        <a:pt x="246" y="40"/>
                      </a:lnTo>
                      <a:lnTo>
                        <a:pt x="246" y="26"/>
                      </a:lnTo>
                      <a:lnTo>
                        <a:pt x="131" y="0"/>
                      </a:lnTo>
                      <a:lnTo>
                        <a:pt x="0" y="30"/>
                      </a:lnTo>
                      <a:lnTo>
                        <a:pt x="0" y="370"/>
                      </a:lnTo>
                      <a:lnTo>
                        <a:pt x="131" y="380"/>
                      </a:lnTo>
                      <a:lnTo>
                        <a:pt x="246" y="372"/>
                      </a:lnTo>
                      <a:lnTo>
                        <a:pt x="246" y="366"/>
                      </a:lnTo>
                      <a:lnTo>
                        <a:pt x="281" y="368"/>
                      </a:lnTo>
                      <a:lnTo>
                        <a:pt x="371" y="360"/>
                      </a:lnTo>
                      <a:lnTo>
                        <a:pt x="371" y="356"/>
                      </a:lnTo>
                      <a:lnTo>
                        <a:pt x="397" y="358"/>
                      </a:lnTo>
                      <a:lnTo>
                        <a:pt x="471" y="352"/>
                      </a:lnTo>
                      <a:lnTo>
                        <a:pt x="471" y="75"/>
                      </a:lnTo>
                      <a:lnTo>
                        <a:pt x="399" y="57"/>
                      </a:lnTo>
                      <a:close/>
                      <a:moveTo>
                        <a:pt x="236" y="358"/>
                      </a:moveTo>
                      <a:lnTo>
                        <a:pt x="142" y="366"/>
                      </a:lnTo>
                      <a:lnTo>
                        <a:pt x="142" y="18"/>
                      </a:lnTo>
                      <a:lnTo>
                        <a:pt x="236" y="38"/>
                      </a:lnTo>
                      <a:lnTo>
                        <a:pt x="236" y="358"/>
                      </a:lnTo>
                      <a:close/>
                      <a:moveTo>
                        <a:pt x="363" y="350"/>
                      </a:moveTo>
                      <a:lnTo>
                        <a:pt x="289" y="354"/>
                      </a:lnTo>
                      <a:lnTo>
                        <a:pt x="289" y="47"/>
                      </a:lnTo>
                      <a:lnTo>
                        <a:pt x="363" y="63"/>
                      </a:lnTo>
                      <a:lnTo>
                        <a:pt x="363" y="350"/>
                      </a:lnTo>
                      <a:close/>
                      <a:moveTo>
                        <a:pt x="467" y="342"/>
                      </a:moveTo>
                      <a:lnTo>
                        <a:pt x="406" y="346"/>
                      </a:lnTo>
                      <a:lnTo>
                        <a:pt x="406" y="71"/>
                      </a:lnTo>
                      <a:lnTo>
                        <a:pt x="467" y="83"/>
                      </a:lnTo>
                      <a:lnTo>
                        <a:pt x="467" y="3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117">
                  <a:extLst>
                    <a:ext uri="{FF2B5EF4-FFF2-40B4-BE49-F238E27FC236}">
                      <a16:creationId xmlns:a16="http://schemas.microsoft.com/office/drawing/2014/main" id="{F0F17176-FE22-4A90-B727-6E3DD68F73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38626" y="1671647"/>
                  <a:ext cx="87313" cy="420690"/>
                </a:xfrm>
                <a:custGeom>
                  <a:avLst/>
                  <a:gdLst>
                    <a:gd name="T0" fmla="*/ 2147483647 w 55"/>
                    <a:gd name="T1" fmla="*/ 2147483647 h 265"/>
                    <a:gd name="T2" fmla="*/ 0 w 55"/>
                    <a:gd name="T3" fmla="*/ 0 h 265"/>
                    <a:gd name="T4" fmla="*/ 0 w 55"/>
                    <a:gd name="T5" fmla="*/ 2147483647 h 265"/>
                    <a:gd name="T6" fmla="*/ 2147483647 w 55"/>
                    <a:gd name="T7" fmla="*/ 2147483647 h 265"/>
                    <a:gd name="T8" fmla="*/ 2147483647 w 55"/>
                    <a:gd name="T9" fmla="*/ 2147483647 h 265"/>
                    <a:gd name="T10" fmla="*/ 2147483647 w 55"/>
                    <a:gd name="T11" fmla="*/ 2147483647 h 265"/>
                    <a:gd name="T12" fmla="*/ 2147483647 w 55"/>
                    <a:gd name="T13" fmla="*/ 2147483647 h 265"/>
                    <a:gd name="T14" fmla="*/ 2147483647 w 55"/>
                    <a:gd name="T15" fmla="*/ 2147483647 h 265"/>
                    <a:gd name="T16" fmla="*/ 2147483647 w 55"/>
                    <a:gd name="T17" fmla="*/ 2147483647 h 265"/>
                    <a:gd name="T18" fmla="*/ 2147483647 w 55"/>
                    <a:gd name="T19" fmla="*/ 2147483647 h 265"/>
                    <a:gd name="T20" fmla="*/ 2147483647 w 55"/>
                    <a:gd name="T21" fmla="*/ 2147483647 h 265"/>
                    <a:gd name="T22" fmla="*/ 2147483647 w 55"/>
                    <a:gd name="T23" fmla="*/ 2147483647 h 265"/>
                    <a:gd name="T24" fmla="*/ 2147483647 w 55"/>
                    <a:gd name="T25" fmla="*/ 2147483647 h 265"/>
                    <a:gd name="T26" fmla="*/ 2147483647 w 55"/>
                    <a:gd name="T27" fmla="*/ 2147483647 h 265"/>
                    <a:gd name="T28" fmla="*/ 2147483647 w 55"/>
                    <a:gd name="T29" fmla="*/ 2147483647 h 265"/>
                    <a:gd name="T30" fmla="*/ 2147483647 w 55"/>
                    <a:gd name="T31" fmla="*/ 2147483647 h 265"/>
                    <a:gd name="T32" fmla="*/ 2147483647 w 55"/>
                    <a:gd name="T33" fmla="*/ 2147483647 h 265"/>
                    <a:gd name="T34" fmla="*/ 2147483647 w 55"/>
                    <a:gd name="T35" fmla="*/ 2147483647 h 265"/>
                    <a:gd name="T36" fmla="*/ 2147483647 w 55"/>
                    <a:gd name="T37" fmla="*/ 2147483647 h 265"/>
                    <a:gd name="T38" fmla="*/ 2147483647 w 55"/>
                    <a:gd name="T39" fmla="*/ 2147483647 h 265"/>
                    <a:gd name="T40" fmla="*/ 2147483647 w 55"/>
                    <a:gd name="T41" fmla="*/ 2147483647 h 265"/>
                    <a:gd name="T42" fmla="*/ 2147483647 w 55"/>
                    <a:gd name="T43" fmla="*/ 2147483647 h 265"/>
                    <a:gd name="T44" fmla="*/ 2147483647 w 55"/>
                    <a:gd name="T45" fmla="*/ 2147483647 h 265"/>
                    <a:gd name="T46" fmla="*/ 2147483647 w 55"/>
                    <a:gd name="T47" fmla="*/ 2147483647 h 265"/>
                    <a:gd name="T48" fmla="*/ 2147483647 w 55"/>
                    <a:gd name="T49" fmla="*/ 2147483647 h 265"/>
                    <a:gd name="T50" fmla="*/ 2147483647 w 55"/>
                    <a:gd name="T51" fmla="*/ 2147483647 h 265"/>
                    <a:gd name="T52" fmla="*/ 2147483647 w 55"/>
                    <a:gd name="T53" fmla="*/ 2147483647 h 265"/>
                    <a:gd name="T54" fmla="*/ 2147483647 w 55"/>
                    <a:gd name="T55" fmla="*/ 2147483647 h 265"/>
                    <a:gd name="T56" fmla="*/ 2147483647 w 55"/>
                    <a:gd name="T57" fmla="*/ 2147483647 h 265"/>
                    <a:gd name="T58" fmla="*/ 2147483647 w 55"/>
                    <a:gd name="T59" fmla="*/ 2147483647 h 265"/>
                    <a:gd name="T60" fmla="*/ 2147483647 w 55"/>
                    <a:gd name="T61" fmla="*/ 2147483647 h 265"/>
                    <a:gd name="T62" fmla="*/ 2147483647 w 55"/>
                    <a:gd name="T63" fmla="*/ 2147483647 h 265"/>
                    <a:gd name="T64" fmla="*/ 2147483647 w 55"/>
                    <a:gd name="T65" fmla="*/ 2147483647 h 265"/>
                    <a:gd name="T66" fmla="*/ 2147483647 w 55"/>
                    <a:gd name="T67" fmla="*/ 2147483647 h 265"/>
                    <a:gd name="T68" fmla="*/ 2147483647 w 55"/>
                    <a:gd name="T69" fmla="*/ 2147483647 h 265"/>
                    <a:gd name="T70" fmla="*/ 2147483647 w 55"/>
                    <a:gd name="T71" fmla="*/ 2147483647 h 265"/>
                    <a:gd name="T72" fmla="*/ 2147483647 w 55"/>
                    <a:gd name="T73" fmla="*/ 2147483647 h 265"/>
                    <a:gd name="T74" fmla="*/ 2147483647 w 55"/>
                    <a:gd name="T75" fmla="*/ 2147483647 h 265"/>
                    <a:gd name="T76" fmla="*/ 2147483647 w 55"/>
                    <a:gd name="T77" fmla="*/ 2147483647 h 265"/>
                    <a:gd name="T78" fmla="*/ 2147483647 w 55"/>
                    <a:gd name="T79" fmla="*/ 2147483647 h 265"/>
                    <a:gd name="T80" fmla="*/ 2147483647 w 55"/>
                    <a:gd name="T81" fmla="*/ 2147483647 h 265"/>
                    <a:gd name="T82" fmla="*/ 2147483647 w 55"/>
                    <a:gd name="T83" fmla="*/ 2147483647 h 265"/>
                    <a:gd name="T84" fmla="*/ 2147483647 w 55"/>
                    <a:gd name="T85" fmla="*/ 2147483647 h 265"/>
                    <a:gd name="T86" fmla="*/ 2147483647 w 55"/>
                    <a:gd name="T87" fmla="*/ 2147483647 h 265"/>
                    <a:gd name="T88" fmla="*/ 2147483647 w 55"/>
                    <a:gd name="T89" fmla="*/ 2147483647 h 265"/>
                    <a:gd name="T90" fmla="*/ 2147483647 w 55"/>
                    <a:gd name="T91" fmla="*/ 2147483647 h 265"/>
                    <a:gd name="T92" fmla="*/ 2147483647 w 55"/>
                    <a:gd name="T93" fmla="*/ 2147483647 h 265"/>
                    <a:gd name="T94" fmla="*/ 2147483647 w 55"/>
                    <a:gd name="T95" fmla="*/ 2147483647 h 265"/>
                    <a:gd name="T96" fmla="*/ 2147483647 w 55"/>
                    <a:gd name="T97" fmla="*/ 2147483647 h 265"/>
                    <a:gd name="T98" fmla="*/ 2147483647 w 55"/>
                    <a:gd name="T99" fmla="*/ 2147483647 h 265"/>
                    <a:gd name="T100" fmla="*/ 2147483647 w 55"/>
                    <a:gd name="T101" fmla="*/ 2147483647 h 265"/>
                    <a:gd name="T102" fmla="*/ 2147483647 w 55"/>
                    <a:gd name="T103" fmla="*/ 2147483647 h 265"/>
                    <a:gd name="T104" fmla="*/ 2147483647 w 55"/>
                    <a:gd name="T105" fmla="*/ 2147483647 h 265"/>
                    <a:gd name="T106" fmla="*/ 2147483647 w 55"/>
                    <a:gd name="T107" fmla="*/ 2147483647 h 265"/>
                    <a:gd name="T108" fmla="*/ 2147483647 w 55"/>
                    <a:gd name="T109" fmla="*/ 2147483647 h 265"/>
                    <a:gd name="T110" fmla="*/ 2147483647 w 55"/>
                    <a:gd name="T111" fmla="*/ 2147483647 h 265"/>
                    <a:gd name="T112" fmla="*/ 2147483647 w 55"/>
                    <a:gd name="T113" fmla="*/ 2147483647 h 265"/>
                    <a:gd name="T114" fmla="*/ 2147483647 w 55"/>
                    <a:gd name="T115" fmla="*/ 2147483647 h 265"/>
                    <a:gd name="T116" fmla="*/ 2147483647 w 55"/>
                    <a:gd name="T117" fmla="*/ 2147483647 h 265"/>
                    <a:gd name="T118" fmla="*/ 2147483647 w 55"/>
                    <a:gd name="T119" fmla="*/ 2147483647 h 26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5" h="265">
                      <a:moveTo>
                        <a:pt x="55" y="9"/>
                      </a:moveTo>
                      <a:lnTo>
                        <a:pt x="0" y="0"/>
                      </a:lnTo>
                      <a:lnTo>
                        <a:pt x="0" y="265"/>
                      </a:lnTo>
                      <a:lnTo>
                        <a:pt x="55" y="262"/>
                      </a:lnTo>
                      <a:lnTo>
                        <a:pt x="55" y="9"/>
                      </a:lnTo>
                      <a:close/>
                      <a:moveTo>
                        <a:pt x="53" y="256"/>
                      </a:moveTo>
                      <a:lnTo>
                        <a:pt x="2" y="260"/>
                      </a:lnTo>
                      <a:lnTo>
                        <a:pt x="2" y="242"/>
                      </a:lnTo>
                      <a:lnTo>
                        <a:pt x="53" y="240"/>
                      </a:lnTo>
                      <a:lnTo>
                        <a:pt x="53" y="256"/>
                      </a:lnTo>
                      <a:close/>
                      <a:moveTo>
                        <a:pt x="53" y="234"/>
                      </a:moveTo>
                      <a:lnTo>
                        <a:pt x="2" y="236"/>
                      </a:lnTo>
                      <a:lnTo>
                        <a:pt x="2" y="219"/>
                      </a:lnTo>
                      <a:lnTo>
                        <a:pt x="53" y="219"/>
                      </a:lnTo>
                      <a:lnTo>
                        <a:pt x="53" y="234"/>
                      </a:lnTo>
                      <a:close/>
                      <a:moveTo>
                        <a:pt x="53" y="211"/>
                      </a:moveTo>
                      <a:lnTo>
                        <a:pt x="2" y="213"/>
                      </a:lnTo>
                      <a:lnTo>
                        <a:pt x="2" y="195"/>
                      </a:lnTo>
                      <a:lnTo>
                        <a:pt x="53" y="195"/>
                      </a:lnTo>
                      <a:lnTo>
                        <a:pt x="53" y="211"/>
                      </a:lnTo>
                      <a:close/>
                      <a:moveTo>
                        <a:pt x="53" y="189"/>
                      </a:moveTo>
                      <a:lnTo>
                        <a:pt x="2" y="187"/>
                      </a:lnTo>
                      <a:lnTo>
                        <a:pt x="2" y="172"/>
                      </a:lnTo>
                      <a:lnTo>
                        <a:pt x="53" y="174"/>
                      </a:lnTo>
                      <a:lnTo>
                        <a:pt x="53" y="189"/>
                      </a:lnTo>
                      <a:close/>
                      <a:moveTo>
                        <a:pt x="53" y="166"/>
                      </a:moveTo>
                      <a:lnTo>
                        <a:pt x="2" y="164"/>
                      </a:lnTo>
                      <a:lnTo>
                        <a:pt x="2" y="148"/>
                      </a:lnTo>
                      <a:lnTo>
                        <a:pt x="53" y="150"/>
                      </a:lnTo>
                      <a:lnTo>
                        <a:pt x="53" y="166"/>
                      </a:lnTo>
                      <a:close/>
                      <a:moveTo>
                        <a:pt x="53" y="144"/>
                      </a:moveTo>
                      <a:lnTo>
                        <a:pt x="2" y="140"/>
                      </a:lnTo>
                      <a:lnTo>
                        <a:pt x="2" y="125"/>
                      </a:lnTo>
                      <a:lnTo>
                        <a:pt x="53" y="127"/>
                      </a:lnTo>
                      <a:lnTo>
                        <a:pt x="53" y="144"/>
                      </a:lnTo>
                      <a:close/>
                      <a:moveTo>
                        <a:pt x="53" y="121"/>
                      </a:moveTo>
                      <a:lnTo>
                        <a:pt x="2" y="117"/>
                      </a:lnTo>
                      <a:lnTo>
                        <a:pt x="2" y="99"/>
                      </a:lnTo>
                      <a:lnTo>
                        <a:pt x="53" y="105"/>
                      </a:lnTo>
                      <a:lnTo>
                        <a:pt x="53" y="121"/>
                      </a:lnTo>
                      <a:close/>
                      <a:moveTo>
                        <a:pt x="53" y="99"/>
                      </a:moveTo>
                      <a:lnTo>
                        <a:pt x="2" y="93"/>
                      </a:lnTo>
                      <a:lnTo>
                        <a:pt x="2" y="76"/>
                      </a:lnTo>
                      <a:lnTo>
                        <a:pt x="53" y="82"/>
                      </a:lnTo>
                      <a:lnTo>
                        <a:pt x="53" y="99"/>
                      </a:lnTo>
                      <a:close/>
                      <a:moveTo>
                        <a:pt x="53" y="76"/>
                      </a:moveTo>
                      <a:lnTo>
                        <a:pt x="2" y="70"/>
                      </a:lnTo>
                      <a:lnTo>
                        <a:pt x="2" y="52"/>
                      </a:lnTo>
                      <a:lnTo>
                        <a:pt x="53" y="60"/>
                      </a:lnTo>
                      <a:lnTo>
                        <a:pt x="53" y="76"/>
                      </a:lnTo>
                      <a:close/>
                      <a:moveTo>
                        <a:pt x="53" y="52"/>
                      </a:moveTo>
                      <a:lnTo>
                        <a:pt x="2" y="47"/>
                      </a:lnTo>
                      <a:lnTo>
                        <a:pt x="2" y="29"/>
                      </a:lnTo>
                      <a:lnTo>
                        <a:pt x="53" y="37"/>
                      </a:lnTo>
                      <a:lnTo>
                        <a:pt x="53" y="52"/>
                      </a:lnTo>
                      <a:close/>
                      <a:moveTo>
                        <a:pt x="53" y="31"/>
                      </a:moveTo>
                      <a:lnTo>
                        <a:pt x="2" y="21"/>
                      </a:lnTo>
                      <a:lnTo>
                        <a:pt x="2" y="6"/>
                      </a:lnTo>
                      <a:lnTo>
                        <a:pt x="53" y="15"/>
                      </a:lnTo>
                      <a:lnTo>
                        <a:pt x="53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118">
                  <a:extLst>
                    <a:ext uri="{FF2B5EF4-FFF2-40B4-BE49-F238E27FC236}">
                      <a16:creationId xmlns:a16="http://schemas.microsoft.com/office/drawing/2014/main" id="{8F909239-92D6-4C3E-8AB3-D2D76E2C8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720860"/>
                  <a:ext cx="74612" cy="30163"/>
                </a:xfrm>
                <a:custGeom>
                  <a:avLst/>
                  <a:gdLst>
                    <a:gd name="T0" fmla="*/ 2147483647 w 47"/>
                    <a:gd name="T1" fmla="*/ 2147483647 h 19"/>
                    <a:gd name="T2" fmla="*/ 0 w 47"/>
                    <a:gd name="T3" fmla="*/ 0 h 19"/>
                    <a:gd name="T4" fmla="*/ 0 w 47"/>
                    <a:gd name="T5" fmla="*/ 2147483647 h 19"/>
                    <a:gd name="T6" fmla="*/ 2147483647 w 47"/>
                    <a:gd name="T7" fmla="*/ 2147483647 h 19"/>
                    <a:gd name="T8" fmla="*/ 2147483647 w 47"/>
                    <a:gd name="T9" fmla="*/ 2147483647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9">
                      <a:moveTo>
                        <a:pt x="47" y="8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19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119">
                  <a:extLst>
                    <a:ext uri="{FF2B5EF4-FFF2-40B4-BE49-F238E27FC236}">
                      <a16:creationId xmlns:a16="http://schemas.microsoft.com/office/drawing/2014/main" id="{ED79E4B6-CACB-421B-BE44-25170F487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757372"/>
                  <a:ext cx="74612" cy="31750"/>
                </a:xfrm>
                <a:custGeom>
                  <a:avLst/>
                  <a:gdLst>
                    <a:gd name="T0" fmla="*/ 2147483647 w 47"/>
                    <a:gd name="T1" fmla="*/ 2147483647 h 20"/>
                    <a:gd name="T2" fmla="*/ 0 w 47"/>
                    <a:gd name="T3" fmla="*/ 0 h 20"/>
                    <a:gd name="T4" fmla="*/ 0 w 47"/>
                    <a:gd name="T5" fmla="*/ 2147483647 h 20"/>
                    <a:gd name="T6" fmla="*/ 2147483647 w 47"/>
                    <a:gd name="T7" fmla="*/ 2147483647 h 20"/>
                    <a:gd name="T8" fmla="*/ 2147483647 w 47"/>
                    <a:gd name="T9" fmla="*/ 214748364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20">
                      <a:moveTo>
                        <a:pt x="47" y="8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20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120">
                  <a:extLst>
                    <a:ext uri="{FF2B5EF4-FFF2-40B4-BE49-F238E27FC236}">
                      <a16:creationId xmlns:a16="http://schemas.microsoft.com/office/drawing/2014/main" id="{E0994BD1-27A9-4683-A4C3-B3F4F506C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795473"/>
                  <a:ext cx="74612" cy="30163"/>
                </a:xfrm>
                <a:custGeom>
                  <a:avLst/>
                  <a:gdLst>
                    <a:gd name="T0" fmla="*/ 2147483647 w 47"/>
                    <a:gd name="T1" fmla="*/ 2147483647 h 19"/>
                    <a:gd name="T2" fmla="*/ 0 w 47"/>
                    <a:gd name="T3" fmla="*/ 0 h 19"/>
                    <a:gd name="T4" fmla="*/ 0 w 47"/>
                    <a:gd name="T5" fmla="*/ 2147483647 h 19"/>
                    <a:gd name="T6" fmla="*/ 2147483647 w 47"/>
                    <a:gd name="T7" fmla="*/ 2147483647 h 19"/>
                    <a:gd name="T8" fmla="*/ 2147483647 w 47"/>
                    <a:gd name="T9" fmla="*/ 2147483647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9">
                      <a:moveTo>
                        <a:pt x="47" y="6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47" y="19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121">
                  <a:extLst>
                    <a:ext uri="{FF2B5EF4-FFF2-40B4-BE49-F238E27FC236}">
                      <a16:creationId xmlns:a16="http://schemas.microsoft.com/office/drawing/2014/main" id="{0D1CB01D-959E-43C5-BDFD-15C9E75E6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831986"/>
                  <a:ext cx="74612" cy="28574"/>
                </a:xfrm>
                <a:custGeom>
                  <a:avLst/>
                  <a:gdLst>
                    <a:gd name="T0" fmla="*/ 2147483647 w 47"/>
                    <a:gd name="T1" fmla="*/ 2147483647 h 18"/>
                    <a:gd name="T2" fmla="*/ 0 w 47"/>
                    <a:gd name="T3" fmla="*/ 0 h 18"/>
                    <a:gd name="T4" fmla="*/ 0 w 47"/>
                    <a:gd name="T5" fmla="*/ 2147483647 h 18"/>
                    <a:gd name="T6" fmla="*/ 2147483647 w 47"/>
                    <a:gd name="T7" fmla="*/ 2147483647 h 18"/>
                    <a:gd name="T8" fmla="*/ 2147483647 w 47"/>
                    <a:gd name="T9" fmla="*/ 214748364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8">
                      <a:moveTo>
                        <a:pt x="47" y="6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18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122">
                  <a:extLst>
                    <a:ext uri="{FF2B5EF4-FFF2-40B4-BE49-F238E27FC236}">
                      <a16:creationId xmlns:a16="http://schemas.microsoft.com/office/drawing/2014/main" id="{6D4C5A64-ADD8-42BA-90D3-3CEB8E4DE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909774"/>
                  <a:ext cx="74612" cy="22226"/>
                </a:xfrm>
                <a:custGeom>
                  <a:avLst/>
                  <a:gdLst>
                    <a:gd name="T0" fmla="*/ 2147483647 w 47"/>
                    <a:gd name="T1" fmla="*/ 2147483647 h 14"/>
                    <a:gd name="T2" fmla="*/ 0 w 47"/>
                    <a:gd name="T3" fmla="*/ 0 h 14"/>
                    <a:gd name="T4" fmla="*/ 0 w 47"/>
                    <a:gd name="T5" fmla="*/ 2147483647 h 14"/>
                    <a:gd name="T6" fmla="*/ 2147483647 w 47"/>
                    <a:gd name="T7" fmla="*/ 2147483647 h 14"/>
                    <a:gd name="T8" fmla="*/ 2147483647 w 47"/>
                    <a:gd name="T9" fmla="*/ 2147483647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4">
                      <a:moveTo>
                        <a:pt x="47" y="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47" y="14"/>
                      </a:lnTo>
                      <a:lnTo>
                        <a:pt x="47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123">
                  <a:extLst>
                    <a:ext uri="{FF2B5EF4-FFF2-40B4-BE49-F238E27FC236}">
                      <a16:creationId xmlns:a16="http://schemas.microsoft.com/office/drawing/2014/main" id="{06CD9D70-FE96-4104-82D3-0F4607245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947874"/>
                  <a:ext cx="74612" cy="20637"/>
                </a:xfrm>
                <a:custGeom>
                  <a:avLst/>
                  <a:gdLst>
                    <a:gd name="T0" fmla="*/ 2147483647 w 47"/>
                    <a:gd name="T1" fmla="*/ 0 h 13"/>
                    <a:gd name="T2" fmla="*/ 0 w 47"/>
                    <a:gd name="T3" fmla="*/ 0 h 13"/>
                    <a:gd name="T4" fmla="*/ 0 w 47"/>
                    <a:gd name="T5" fmla="*/ 2147483647 h 13"/>
                    <a:gd name="T6" fmla="*/ 2147483647 w 47"/>
                    <a:gd name="T7" fmla="*/ 2147483647 h 13"/>
                    <a:gd name="T8" fmla="*/ 2147483647 w 47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3">
                      <a:moveTo>
                        <a:pt x="47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47" y="13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124">
                  <a:extLst>
                    <a:ext uri="{FF2B5EF4-FFF2-40B4-BE49-F238E27FC236}">
                      <a16:creationId xmlns:a16="http://schemas.microsoft.com/office/drawing/2014/main" id="{F5FF735C-0683-4F0C-A3C5-08496F9AA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984387"/>
                  <a:ext cx="74612" cy="22226"/>
                </a:xfrm>
                <a:custGeom>
                  <a:avLst/>
                  <a:gdLst>
                    <a:gd name="T0" fmla="*/ 2147483647 w 47"/>
                    <a:gd name="T1" fmla="*/ 0 h 14"/>
                    <a:gd name="T2" fmla="*/ 0 w 47"/>
                    <a:gd name="T3" fmla="*/ 0 h 14"/>
                    <a:gd name="T4" fmla="*/ 0 w 47"/>
                    <a:gd name="T5" fmla="*/ 2147483647 h 14"/>
                    <a:gd name="T6" fmla="*/ 2147483647 w 47"/>
                    <a:gd name="T7" fmla="*/ 2147483647 h 14"/>
                    <a:gd name="T8" fmla="*/ 2147483647 w 47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4">
                      <a:moveTo>
                        <a:pt x="47" y="0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1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125">
                  <a:extLst>
                    <a:ext uri="{FF2B5EF4-FFF2-40B4-BE49-F238E27FC236}">
                      <a16:creationId xmlns:a16="http://schemas.microsoft.com/office/drawing/2014/main" id="{19923F97-835C-4E39-B2D0-9EE09F919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2019311"/>
                  <a:ext cx="74612" cy="23813"/>
                </a:xfrm>
                <a:custGeom>
                  <a:avLst/>
                  <a:gdLst>
                    <a:gd name="T0" fmla="*/ 2147483647 w 47"/>
                    <a:gd name="T1" fmla="*/ 0 h 15"/>
                    <a:gd name="T2" fmla="*/ 0 w 47"/>
                    <a:gd name="T3" fmla="*/ 2147483647 h 15"/>
                    <a:gd name="T4" fmla="*/ 0 w 47"/>
                    <a:gd name="T5" fmla="*/ 2147483647 h 15"/>
                    <a:gd name="T6" fmla="*/ 2147483647 w 47"/>
                    <a:gd name="T7" fmla="*/ 2147483647 h 15"/>
                    <a:gd name="T8" fmla="*/ 2147483647 w 47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5">
                      <a:moveTo>
                        <a:pt x="47" y="0"/>
                      </a:moveTo>
                      <a:lnTo>
                        <a:pt x="0" y="1"/>
                      </a:lnTo>
                      <a:lnTo>
                        <a:pt x="0" y="15"/>
                      </a:lnTo>
                      <a:lnTo>
                        <a:pt x="47" y="13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126">
                  <a:extLst>
                    <a:ext uri="{FF2B5EF4-FFF2-40B4-BE49-F238E27FC236}">
                      <a16:creationId xmlns:a16="http://schemas.microsoft.com/office/drawing/2014/main" id="{18DB93C8-5172-4314-9027-8F46148E0C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44976" y="1682764"/>
                  <a:ext cx="74612" cy="34925"/>
                </a:xfrm>
                <a:custGeom>
                  <a:avLst/>
                  <a:gdLst>
                    <a:gd name="T0" fmla="*/ 0 w 24"/>
                    <a:gd name="T1" fmla="*/ 0 h 11"/>
                    <a:gd name="T2" fmla="*/ 2147483647 w 24"/>
                    <a:gd name="T3" fmla="*/ 2147483647 h 11"/>
                    <a:gd name="T4" fmla="*/ 2147483647 w 24"/>
                    <a:gd name="T5" fmla="*/ 2147483647 h 11"/>
                    <a:gd name="T6" fmla="*/ 2147483647 w 24"/>
                    <a:gd name="T7" fmla="*/ 2147483647 h 11"/>
                    <a:gd name="T8" fmla="*/ 2147483647 w 24"/>
                    <a:gd name="T9" fmla="*/ 2147483647 h 11"/>
                    <a:gd name="T10" fmla="*/ 2147483647 w 24"/>
                    <a:gd name="T11" fmla="*/ 2147483647 h 11"/>
                    <a:gd name="T12" fmla="*/ 2147483647 w 24"/>
                    <a:gd name="T13" fmla="*/ 2147483647 h 11"/>
                    <a:gd name="T14" fmla="*/ 2147483647 w 24"/>
                    <a:gd name="T15" fmla="*/ 2147483647 h 11"/>
                    <a:gd name="T16" fmla="*/ 2147483647 w 24"/>
                    <a:gd name="T17" fmla="*/ 2147483647 h 11"/>
                    <a:gd name="T18" fmla="*/ 2147483647 w 24"/>
                    <a:gd name="T19" fmla="*/ 2147483647 h 11"/>
                    <a:gd name="T20" fmla="*/ 2147483647 w 24"/>
                    <a:gd name="T21" fmla="*/ 2147483647 h 11"/>
                    <a:gd name="T22" fmla="*/ 2147483647 w 24"/>
                    <a:gd name="T23" fmla="*/ 2147483647 h 11"/>
                    <a:gd name="T24" fmla="*/ 2147483647 w 24"/>
                    <a:gd name="T25" fmla="*/ 2147483647 h 11"/>
                    <a:gd name="T26" fmla="*/ 2147483647 w 24"/>
                    <a:gd name="T27" fmla="*/ 2147483647 h 11"/>
                    <a:gd name="T28" fmla="*/ 2147483647 w 24"/>
                    <a:gd name="T29" fmla="*/ 2147483647 h 11"/>
                    <a:gd name="T30" fmla="*/ 2147483647 w 24"/>
                    <a:gd name="T31" fmla="*/ 2147483647 h 11"/>
                    <a:gd name="T32" fmla="*/ 2147483647 w 24"/>
                    <a:gd name="T33" fmla="*/ 2147483647 h 11"/>
                    <a:gd name="T34" fmla="*/ 2147483647 w 24"/>
                    <a:gd name="T35" fmla="*/ 2147483647 h 11"/>
                    <a:gd name="T36" fmla="*/ 2147483647 w 24"/>
                    <a:gd name="T37" fmla="*/ 2147483647 h 11"/>
                    <a:gd name="T38" fmla="*/ 2147483647 w 24"/>
                    <a:gd name="T39" fmla="*/ 2147483647 h 11"/>
                    <a:gd name="T40" fmla="*/ 2147483647 w 24"/>
                    <a:gd name="T41" fmla="*/ 2147483647 h 11"/>
                    <a:gd name="T42" fmla="*/ 2147483647 w 24"/>
                    <a:gd name="T43" fmla="*/ 2147483647 h 11"/>
                    <a:gd name="T44" fmla="*/ 2147483647 w 24"/>
                    <a:gd name="T45" fmla="*/ 2147483647 h 11"/>
                    <a:gd name="T46" fmla="*/ 2147483647 w 24"/>
                    <a:gd name="T47" fmla="*/ 2147483647 h 11"/>
                    <a:gd name="T48" fmla="*/ 2147483647 w 24"/>
                    <a:gd name="T49" fmla="*/ 2147483647 h 11"/>
                    <a:gd name="T50" fmla="*/ 2147483647 w 24"/>
                    <a:gd name="T51" fmla="*/ 2147483647 h 11"/>
                    <a:gd name="T52" fmla="*/ 2147483647 w 24"/>
                    <a:gd name="T53" fmla="*/ 2147483647 h 11"/>
                    <a:gd name="T54" fmla="*/ 2147483647 w 24"/>
                    <a:gd name="T55" fmla="*/ 2147483647 h 11"/>
                    <a:gd name="T56" fmla="*/ 2147483647 w 24"/>
                    <a:gd name="T57" fmla="*/ 2147483647 h 11"/>
                    <a:gd name="T58" fmla="*/ 2147483647 w 24"/>
                    <a:gd name="T59" fmla="*/ 2147483647 h 11"/>
                    <a:gd name="T60" fmla="*/ 2147483647 w 24"/>
                    <a:gd name="T61" fmla="*/ 2147483647 h 11"/>
                    <a:gd name="T62" fmla="*/ 2147483647 w 24"/>
                    <a:gd name="T63" fmla="*/ 2147483647 h 11"/>
                    <a:gd name="T64" fmla="*/ 2147483647 w 24"/>
                    <a:gd name="T65" fmla="*/ 2147483647 h 11"/>
                    <a:gd name="T66" fmla="*/ 2147483647 w 24"/>
                    <a:gd name="T67" fmla="*/ 2147483647 h 11"/>
                    <a:gd name="T68" fmla="*/ 2147483647 w 24"/>
                    <a:gd name="T69" fmla="*/ 2147483647 h 11"/>
                    <a:gd name="T70" fmla="*/ 2147483647 w 24"/>
                    <a:gd name="T71" fmla="*/ 2147483647 h 11"/>
                    <a:gd name="T72" fmla="*/ 2147483647 w 24"/>
                    <a:gd name="T73" fmla="*/ 2147483647 h 11"/>
                    <a:gd name="T74" fmla="*/ 2147483647 w 24"/>
                    <a:gd name="T75" fmla="*/ 2147483647 h 11"/>
                    <a:gd name="T76" fmla="*/ 2147483647 w 24"/>
                    <a:gd name="T77" fmla="*/ 2147483647 h 11"/>
                    <a:gd name="T78" fmla="*/ 2147483647 w 24"/>
                    <a:gd name="T79" fmla="*/ 2147483647 h 11"/>
                    <a:gd name="T80" fmla="*/ 2147483647 w 24"/>
                    <a:gd name="T81" fmla="*/ 2147483647 h 11"/>
                    <a:gd name="T82" fmla="*/ 2147483647 w 24"/>
                    <a:gd name="T83" fmla="*/ 2147483647 h 1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4" h="11">
                      <a:moveTo>
                        <a:pt x="24" y="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lnTo>
                        <a:pt x="24" y="5"/>
                      </a:lnTo>
                      <a:close/>
                      <a:moveTo>
                        <a:pt x="11" y="3"/>
                      </a:moveTo>
                      <a:cubicBezTo>
                        <a:pt x="12" y="3"/>
                        <a:pt x="12" y="3"/>
                        <a:pt x="12" y="4"/>
                      </a:cubicBezTo>
                      <a:cubicBezTo>
                        <a:pt x="12" y="4"/>
                        <a:pt x="12" y="4"/>
                        <a:pt x="11" y="4"/>
                      </a:cubicBezTo>
                      <a:cubicBezTo>
                        <a:pt x="11" y="4"/>
                        <a:pt x="11" y="4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lose/>
                      <a:moveTo>
                        <a:pt x="1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6"/>
                      </a:lnTo>
                      <a:close/>
                      <a:moveTo>
                        <a:pt x="3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6"/>
                      </a:lnTo>
                      <a:close/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6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6" y="7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lnTo>
                        <a:pt x="6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7"/>
                      </a:lnTo>
                      <a:close/>
                      <a:moveTo>
                        <a:pt x="9" y="7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7"/>
                      </a:lnTo>
                      <a:close/>
                      <a:moveTo>
                        <a:pt x="10" y="8"/>
                      </a:moveTo>
                      <a:cubicBezTo>
                        <a:pt x="10" y="8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8"/>
                        <a:pt x="10" y="8"/>
                      </a:cubicBez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6"/>
                        <a:pt x="11" y="6"/>
                        <a:pt x="10" y="6"/>
                      </a:cubicBezTo>
                      <a:close/>
                      <a:moveTo>
                        <a:pt x="10" y="4"/>
                      </a:moveTo>
                      <a:cubicBezTo>
                        <a:pt x="10" y="4"/>
                        <a:pt x="10" y="4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4"/>
                        <a:pt x="11" y="4"/>
                        <a:pt x="10" y="4"/>
                      </a:cubicBezTo>
                      <a:close/>
                      <a:moveTo>
                        <a:pt x="12" y="8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lnTo>
                        <a:pt x="12" y="8"/>
                      </a:lnTo>
                      <a:close/>
                      <a:moveTo>
                        <a:pt x="12" y="6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lnTo>
                        <a:pt x="12" y="6"/>
                      </a:lnTo>
                      <a:close/>
                      <a:moveTo>
                        <a:pt x="24" y="10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4" y="8"/>
                        <a:pt x="24" y="8"/>
                        <a:pt x="24" y="8"/>
                      </a:cubicBezTo>
                      <a:lnTo>
                        <a:pt x="24" y="10"/>
                      </a:lnTo>
                      <a:close/>
                      <a:moveTo>
                        <a:pt x="24" y="7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24" y="5"/>
                        <a:pt x="24" y="5"/>
                        <a:pt x="24" y="5"/>
                      </a:cubicBezTo>
                      <a:lnTo>
                        <a:pt x="24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127">
                  <a:extLst>
                    <a:ext uri="{FF2B5EF4-FFF2-40B4-BE49-F238E27FC236}">
                      <a16:creationId xmlns:a16="http://schemas.microsoft.com/office/drawing/2014/main" id="{652185E3-6B24-4A45-8863-1CFBC3E991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44960" y="1873269"/>
                  <a:ext cx="74612" cy="23813"/>
                </a:xfrm>
                <a:custGeom>
                  <a:avLst/>
                  <a:gdLst>
                    <a:gd name="T0" fmla="*/ 0 w 24"/>
                    <a:gd name="T1" fmla="*/ 0 h 8"/>
                    <a:gd name="T2" fmla="*/ 2147483647 w 24"/>
                    <a:gd name="T3" fmla="*/ 2147483647 h 8"/>
                    <a:gd name="T4" fmla="*/ 2147483647 w 24"/>
                    <a:gd name="T5" fmla="*/ 2147483647 h 8"/>
                    <a:gd name="T6" fmla="*/ 2147483647 w 24"/>
                    <a:gd name="T7" fmla="*/ 2147483647 h 8"/>
                    <a:gd name="T8" fmla="*/ 2147483647 w 24"/>
                    <a:gd name="T9" fmla="*/ 2147483647 h 8"/>
                    <a:gd name="T10" fmla="*/ 2147483647 w 24"/>
                    <a:gd name="T11" fmla="*/ 2147483647 h 8"/>
                    <a:gd name="T12" fmla="*/ 2147483647 w 24"/>
                    <a:gd name="T13" fmla="*/ 0 h 8"/>
                    <a:gd name="T14" fmla="*/ 2147483647 w 24"/>
                    <a:gd name="T15" fmla="*/ 2147483647 h 8"/>
                    <a:gd name="T16" fmla="*/ 2147483647 w 24"/>
                    <a:gd name="T17" fmla="*/ 0 h 8"/>
                    <a:gd name="T18" fmla="*/ 2147483647 w 24"/>
                    <a:gd name="T19" fmla="*/ 2147483647 h 8"/>
                    <a:gd name="T20" fmla="*/ 2147483647 w 24"/>
                    <a:gd name="T21" fmla="*/ 2147483647 h 8"/>
                    <a:gd name="T22" fmla="*/ 2147483647 w 24"/>
                    <a:gd name="T23" fmla="*/ 2147483647 h 8"/>
                    <a:gd name="T24" fmla="*/ 2147483647 w 24"/>
                    <a:gd name="T25" fmla="*/ 2147483647 h 8"/>
                    <a:gd name="T26" fmla="*/ 2147483647 w 24"/>
                    <a:gd name="T27" fmla="*/ 2147483647 h 8"/>
                    <a:gd name="T28" fmla="*/ 2147483647 w 24"/>
                    <a:gd name="T29" fmla="*/ 2147483647 h 8"/>
                    <a:gd name="T30" fmla="*/ 2147483647 w 24"/>
                    <a:gd name="T31" fmla="*/ 2147483647 h 8"/>
                    <a:gd name="T32" fmla="*/ 2147483647 w 24"/>
                    <a:gd name="T33" fmla="*/ 2147483647 h 8"/>
                    <a:gd name="T34" fmla="*/ 2147483647 w 24"/>
                    <a:gd name="T35" fmla="*/ 2147483647 h 8"/>
                    <a:gd name="T36" fmla="*/ 2147483647 w 24"/>
                    <a:gd name="T37" fmla="*/ 2147483647 h 8"/>
                    <a:gd name="T38" fmla="*/ 2147483647 w 24"/>
                    <a:gd name="T39" fmla="*/ 2147483647 h 8"/>
                    <a:gd name="T40" fmla="*/ 2147483647 w 24"/>
                    <a:gd name="T41" fmla="*/ 2147483647 h 8"/>
                    <a:gd name="T42" fmla="*/ 2147483647 w 24"/>
                    <a:gd name="T43" fmla="*/ 2147483647 h 8"/>
                    <a:gd name="T44" fmla="*/ 2147483647 w 24"/>
                    <a:gd name="T45" fmla="*/ 2147483647 h 8"/>
                    <a:gd name="T46" fmla="*/ 2147483647 w 24"/>
                    <a:gd name="T47" fmla="*/ 2147483647 h 8"/>
                    <a:gd name="T48" fmla="*/ 2147483647 w 24"/>
                    <a:gd name="T49" fmla="*/ 2147483647 h 8"/>
                    <a:gd name="T50" fmla="*/ 2147483647 w 24"/>
                    <a:gd name="T51" fmla="*/ 2147483647 h 8"/>
                    <a:gd name="T52" fmla="*/ 2147483647 w 24"/>
                    <a:gd name="T53" fmla="*/ 2147483647 h 8"/>
                    <a:gd name="T54" fmla="*/ 2147483647 w 24"/>
                    <a:gd name="T55" fmla="*/ 2147483647 h 8"/>
                    <a:gd name="T56" fmla="*/ 2147483647 w 24"/>
                    <a:gd name="T57" fmla="*/ 2147483647 h 8"/>
                    <a:gd name="T58" fmla="*/ 2147483647 w 24"/>
                    <a:gd name="T59" fmla="*/ 2147483647 h 8"/>
                    <a:gd name="T60" fmla="*/ 2147483647 w 24"/>
                    <a:gd name="T61" fmla="*/ 2147483647 h 8"/>
                    <a:gd name="T62" fmla="*/ 2147483647 w 24"/>
                    <a:gd name="T63" fmla="*/ 2147483647 h 8"/>
                    <a:gd name="T64" fmla="*/ 2147483647 w 24"/>
                    <a:gd name="T65" fmla="*/ 2147483647 h 8"/>
                    <a:gd name="T66" fmla="*/ 2147483647 w 24"/>
                    <a:gd name="T67" fmla="*/ 2147483647 h 8"/>
                    <a:gd name="T68" fmla="*/ 2147483647 w 24"/>
                    <a:gd name="T69" fmla="*/ 2147483647 h 8"/>
                    <a:gd name="T70" fmla="*/ 2147483647 w 24"/>
                    <a:gd name="T71" fmla="*/ 2147483647 h 8"/>
                    <a:gd name="T72" fmla="*/ 2147483647 w 24"/>
                    <a:gd name="T73" fmla="*/ 2147483647 h 8"/>
                    <a:gd name="T74" fmla="*/ 2147483647 w 24"/>
                    <a:gd name="T75" fmla="*/ 2147483647 h 8"/>
                    <a:gd name="T76" fmla="*/ 2147483647 w 24"/>
                    <a:gd name="T77" fmla="*/ 2147483647 h 8"/>
                    <a:gd name="T78" fmla="*/ 2147483647 w 24"/>
                    <a:gd name="T79" fmla="*/ 2147483647 h 8"/>
                    <a:gd name="T80" fmla="*/ 2147483647 w 24"/>
                    <a:gd name="T81" fmla="*/ 2147483647 h 8"/>
                    <a:gd name="T82" fmla="*/ 2147483647 w 24"/>
                    <a:gd name="T83" fmla="*/ 2147483647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4" h="8">
                      <a:moveTo>
                        <a:pt x="24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4" y="8"/>
                        <a:pt x="24" y="8"/>
                        <a:pt x="24" y="8"/>
                      </a:cubicBezTo>
                      <a:lnTo>
                        <a:pt x="24" y="1"/>
                      </a:lnTo>
                      <a:close/>
                      <a:moveTo>
                        <a:pt x="11" y="1"/>
                      </a:moveTo>
                      <a:cubicBezTo>
                        <a:pt x="12" y="1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lose/>
                      <a:moveTo>
                        <a:pt x="1" y="5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5"/>
                      </a:lnTo>
                      <a:close/>
                      <a:moveTo>
                        <a:pt x="3" y="6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6"/>
                      </a:lnTo>
                      <a:close/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6"/>
                      </a:lnTo>
                      <a:close/>
                      <a:moveTo>
                        <a:pt x="5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lnTo>
                        <a:pt x="5" y="6"/>
                      </a:lnTo>
                      <a:close/>
                      <a:moveTo>
                        <a:pt x="6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lnTo>
                        <a:pt x="6" y="6"/>
                      </a:lnTo>
                      <a:close/>
                      <a:moveTo>
                        <a:pt x="7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lnTo>
                        <a:pt x="7" y="6"/>
                      </a:lnTo>
                      <a:close/>
                      <a:moveTo>
                        <a:pt x="8" y="6"/>
                      </a:move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lnTo>
                        <a:pt x="8" y="6"/>
                      </a:lnTo>
                      <a:close/>
                      <a:moveTo>
                        <a:pt x="9" y="6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lnTo>
                        <a:pt x="9" y="6"/>
                      </a:ln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5"/>
                        <a:pt x="11" y="5"/>
                        <a:pt x="11" y="6"/>
                      </a:cubicBezTo>
                      <a:cubicBezTo>
                        <a:pt x="11" y="6"/>
                        <a:pt x="11" y="6"/>
                        <a:pt x="10" y="6"/>
                      </a:cubicBezTo>
                      <a:close/>
                      <a:moveTo>
                        <a:pt x="10" y="4"/>
                      </a:move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4"/>
                      </a:cubicBezTo>
                      <a:cubicBezTo>
                        <a:pt x="11" y="4"/>
                        <a:pt x="11" y="4"/>
                        <a:pt x="10" y="4"/>
                      </a:cubicBezTo>
                      <a:close/>
                      <a:moveTo>
                        <a:pt x="10" y="2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lose/>
                      <a:moveTo>
                        <a:pt x="12" y="6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lnTo>
                        <a:pt x="12" y="6"/>
                      </a:lnTo>
                      <a:close/>
                      <a:moveTo>
                        <a:pt x="12" y="4"/>
                      </a:move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lnTo>
                        <a:pt x="12" y="4"/>
                      </a:lnTo>
                      <a:close/>
                      <a:moveTo>
                        <a:pt x="24" y="7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4" y="5"/>
                        <a:pt x="24" y="5"/>
                        <a:pt x="24" y="5"/>
                      </a:cubicBezTo>
                      <a:lnTo>
                        <a:pt x="24" y="7"/>
                      </a:lnTo>
                      <a:close/>
                      <a:moveTo>
                        <a:pt x="24" y="4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24" y="2"/>
                        <a:pt x="24" y="2"/>
                        <a:pt x="24" y="2"/>
                      </a:cubicBez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128">
                  <a:extLst>
                    <a:ext uri="{FF2B5EF4-FFF2-40B4-BE49-F238E27FC236}">
                      <a16:creationId xmlns:a16="http://schemas.microsoft.com/office/drawing/2014/main" id="{C3E78B4F-3613-4188-A740-A2A5DD3280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44988" y="2055813"/>
                  <a:ext cx="74612" cy="25401"/>
                </a:xfrm>
                <a:custGeom>
                  <a:avLst/>
                  <a:gdLst>
                    <a:gd name="T0" fmla="*/ 0 w 24"/>
                    <a:gd name="T1" fmla="*/ 2147483647 h 8"/>
                    <a:gd name="T2" fmla="*/ 2147483647 w 24"/>
                    <a:gd name="T3" fmla="*/ 2147483647 h 8"/>
                    <a:gd name="T4" fmla="*/ 2147483647 w 24"/>
                    <a:gd name="T5" fmla="*/ 2147483647 h 8"/>
                    <a:gd name="T6" fmla="*/ 2147483647 w 24"/>
                    <a:gd name="T7" fmla="*/ 2147483647 h 8"/>
                    <a:gd name="T8" fmla="*/ 2147483647 w 24"/>
                    <a:gd name="T9" fmla="*/ 2147483647 h 8"/>
                    <a:gd name="T10" fmla="*/ 2147483647 w 24"/>
                    <a:gd name="T11" fmla="*/ 2147483647 h 8"/>
                    <a:gd name="T12" fmla="*/ 2147483647 w 24"/>
                    <a:gd name="T13" fmla="*/ 2147483647 h 8"/>
                    <a:gd name="T14" fmla="*/ 2147483647 w 24"/>
                    <a:gd name="T15" fmla="*/ 2147483647 h 8"/>
                    <a:gd name="T16" fmla="*/ 2147483647 w 24"/>
                    <a:gd name="T17" fmla="*/ 2147483647 h 8"/>
                    <a:gd name="T18" fmla="*/ 2147483647 w 24"/>
                    <a:gd name="T19" fmla="*/ 2147483647 h 8"/>
                    <a:gd name="T20" fmla="*/ 2147483647 w 24"/>
                    <a:gd name="T21" fmla="*/ 2147483647 h 8"/>
                    <a:gd name="T22" fmla="*/ 2147483647 w 24"/>
                    <a:gd name="T23" fmla="*/ 2147483647 h 8"/>
                    <a:gd name="T24" fmla="*/ 2147483647 w 24"/>
                    <a:gd name="T25" fmla="*/ 2147483647 h 8"/>
                    <a:gd name="T26" fmla="*/ 2147483647 w 24"/>
                    <a:gd name="T27" fmla="*/ 2147483647 h 8"/>
                    <a:gd name="T28" fmla="*/ 2147483647 w 24"/>
                    <a:gd name="T29" fmla="*/ 2147483647 h 8"/>
                    <a:gd name="T30" fmla="*/ 2147483647 w 24"/>
                    <a:gd name="T31" fmla="*/ 2147483647 h 8"/>
                    <a:gd name="T32" fmla="*/ 2147483647 w 24"/>
                    <a:gd name="T33" fmla="*/ 2147483647 h 8"/>
                    <a:gd name="T34" fmla="*/ 2147483647 w 24"/>
                    <a:gd name="T35" fmla="*/ 2147483647 h 8"/>
                    <a:gd name="T36" fmla="*/ 2147483647 w 24"/>
                    <a:gd name="T37" fmla="*/ 2147483647 h 8"/>
                    <a:gd name="T38" fmla="*/ 2147483647 w 24"/>
                    <a:gd name="T39" fmla="*/ 2147483647 h 8"/>
                    <a:gd name="T40" fmla="*/ 2147483647 w 24"/>
                    <a:gd name="T41" fmla="*/ 2147483647 h 8"/>
                    <a:gd name="T42" fmla="*/ 2147483647 w 24"/>
                    <a:gd name="T43" fmla="*/ 2147483647 h 8"/>
                    <a:gd name="T44" fmla="*/ 2147483647 w 24"/>
                    <a:gd name="T45" fmla="*/ 2147483647 h 8"/>
                    <a:gd name="T46" fmla="*/ 2147483647 w 24"/>
                    <a:gd name="T47" fmla="*/ 2147483647 h 8"/>
                    <a:gd name="T48" fmla="*/ 2147483647 w 24"/>
                    <a:gd name="T49" fmla="*/ 2147483647 h 8"/>
                    <a:gd name="T50" fmla="*/ 2147483647 w 24"/>
                    <a:gd name="T51" fmla="*/ 2147483647 h 8"/>
                    <a:gd name="T52" fmla="*/ 2147483647 w 24"/>
                    <a:gd name="T53" fmla="*/ 2147483647 h 8"/>
                    <a:gd name="T54" fmla="*/ 2147483647 w 24"/>
                    <a:gd name="T55" fmla="*/ 2147483647 h 8"/>
                    <a:gd name="T56" fmla="*/ 2147483647 w 24"/>
                    <a:gd name="T57" fmla="*/ 2147483647 h 8"/>
                    <a:gd name="T58" fmla="*/ 2147483647 w 24"/>
                    <a:gd name="T59" fmla="*/ 2147483647 h 8"/>
                    <a:gd name="T60" fmla="*/ 2147483647 w 24"/>
                    <a:gd name="T61" fmla="*/ 2147483647 h 8"/>
                    <a:gd name="T62" fmla="*/ 2147483647 w 24"/>
                    <a:gd name="T63" fmla="*/ 2147483647 h 8"/>
                    <a:gd name="T64" fmla="*/ 2147483647 w 24"/>
                    <a:gd name="T65" fmla="*/ 2147483647 h 8"/>
                    <a:gd name="T66" fmla="*/ 2147483647 w 24"/>
                    <a:gd name="T67" fmla="*/ 2147483647 h 8"/>
                    <a:gd name="T68" fmla="*/ 2147483647 w 24"/>
                    <a:gd name="T69" fmla="*/ 2147483647 h 8"/>
                    <a:gd name="T70" fmla="*/ 2147483647 w 24"/>
                    <a:gd name="T71" fmla="*/ 2147483647 h 8"/>
                    <a:gd name="T72" fmla="*/ 2147483647 w 24"/>
                    <a:gd name="T73" fmla="*/ 2147483647 h 8"/>
                    <a:gd name="T74" fmla="*/ 2147483647 w 24"/>
                    <a:gd name="T75" fmla="*/ 2147483647 h 8"/>
                    <a:gd name="T76" fmla="*/ 2147483647 w 24"/>
                    <a:gd name="T77" fmla="*/ 2147483647 h 8"/>
                    <a:gd name="T78" fmla="*/ 2147483647 w 24"/>
                    <a:gd name="T79" fmla="*/ 2147483647 h 8"/>
                    <a:gd name="T80" fmla="*/ 2147483647 w 24"/>
                    <a:gd name="T81" fmla="*/ 2147483647 h 8"/>
                    <a:gd name="T82" fmla="*/ 2147483647 w 24"/>
                    <a:gd name="T83" fmla="*/ 2147483647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4" h="8">
                      <a:moveTo>
                        <a:pt x="2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lnTo>
                        <a:pt x="24" y="0"/>
                      </a:lnTo>
                      <a:close/>
                      <a:moveTo>
                        <a:pt x="11" y="2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1" y="3"/>
                      </a:cubicBezTo>
                      <a:cubicBezTo>
                        <a:pt x="11" y="3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lose/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1" y="7"/>
                      </a:lnTo>
                      <a:close/>
                      <a:moveTo>
                        <a:pt x="3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lnTo>
                        <a:pt x="3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6" y="7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lnTo>
                        <a:pt x="6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7"/>
                      </a:lnTo>
                      <a:close/>
                      <a:moveTo>
                        <a:pt x="9" y="6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6"/>
                      </a:ln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0" y="6"/>
                      </a:cubicBezTo>
                      <a:close/>
                      <a:moveTo>
                        <a:pt x="10" y="5"/>
                      </a:moveTo>
                      <a:cubicBezTo>
                        <a:pt x="10" y="5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1" y="5"/>
                        <a:pt x="10" y="5"/>
                      </a:cubicBezTo>
                      <a:close/>
                      <a:moveTo>
                        <a:pt x="10" y="3"/>
                      </a:moveTo>
                      <a:cubicBezTo>
                        <a:pt x="10" y="3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3"/>
                        <a:pt x="10" y="3"/>
                      </a:cubicBezTo>
                      <a:close/>
                      <a:moveTo>
                        <a:pt x="12" y="6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lnTo>
                        <a:pt x="12" y="6"/>
                      </a:lnTo>
                      <a:close/>
                      <a:moveTo>
                        <a:pt x="12" y="4"/>
                      </a:move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lnTo>
                        <a:pt x="12" y="4"/>
                      </a:lnTo>
                      <a:close/>
                      <a:moveTo>
                        <a:pt x="24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lnTo>
                        <a:pt x="24" y="6"/>
                      </a:lnTo>
                      <a:close/>
                      <a:moveTo>
                        <a:pt x="24" y="3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lnTo>
                        <a:pt x="2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id="{9CFA8837-D3C1-4C9D-855F-3B60E69DBAFA}"/>
                </a:ext>
              </a:extLst>
            </p:cNvPr>
            <p:cNvGrpSpPr/>
            <p:nvPr/>
          </p:nvGrpSpPr>
          <p:grpSpPr>
            <a:xfrm>
              <a:off x="4753570" y="1032114"/>
              <a:ext cx="519273" cy="519273"/>
              <a:chOff x="4864375" y="1291169"/>
              <a:chExt cx="429151" cy="42915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FA82E9A-65D4-4502-8E3D-7832B42E0F35}"/>
                  </a:ext>
                </a:extLst>
              </p:cNvPr>
              <p:cNvSpPr/>
              <p:nvPr/>
            </p:nvSpPr>
            <p:spPr>
              <a:xfrm>
                <a:off x="4864375" y="1291169"/>
                <a:ext cx="429151" cy="42915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6" name="Group 136">
                <a:extLst>
                  <a:ext uri="{FF2B5EF4-FFF2-40B4-BE49-F238E27FC236}">
                    <a16:creationId xmlns:a16="http://schemas.microsoft.com/office/drawing/2014/main" id="{68880E38-194E-4599-877B-8A7451809C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56860" y="1377248"/>
                <a:ext cx="244182" cy="256992"/>
                <a:chOff x="4510653" y="1940151"/>
                <a:chExt cx="211137" cy="222249"/>
              </a:xfrm>
              <a:solidFill>
                <a:schemeClr val="bg1"/>
              </a:solidFill>
            </p:grpSpPr>
            <p:sp>
              <p:nvSpPr>
                <p:cNvPr id="53" name="Rectangle 218">
                  <a:extLst>
                    <a:ext uri="{FF2B5EF4-FFF2-40B4-BE49-F238E27FC236}">
                      <a16:creationId xmlns:a16="http://schemas.microsoft.com/office/drawing/2014/main" id="{850D0853-CF95-422C-A2F8-C662BA0F93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515" y="2048101"/>
                  <a:ext cx="25400" cy="63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ectangle 219">
                  <a:extLst>
                    <a:ext uri="{FF2B5EF4-FFF2-40B4-BE49-F238E27FC236}">
                      <a16:creationId xmlns:a16="http://schemas.microsoft.com/office/drawing/2014/main" id="{625663BA-045F-48B3-8E29-7FAD746FA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703" y="2048101"/>
                  <a:ext cx="20638" cy="63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220">
                  <a:extLst>
                    <a:ext uri="{FF2B5EF4-FFF2-40B4-BE49-F238E27FC236}">
                      <a16:creationId xmlns:a16="http://schemas.microsoft.com/office/drawing/2014/main" id="{EDA525CE-F248-48F0-80FF-AD4AD54E1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1970313"/>
                  <a:ext cx="38100" cy="19050"/>
                </a:xfrm>
                <a:custGeom>
                  <a:avLst/>
                  <a:gdLst>
                    <a:gd name="T0" fmla="*/ 2147483647 w 12"/>
                    <a:gd name="T1" fmla="*/ 2147483647 h 6"/>
                    <a:gd name="T2" fmla="*/ 2147483647 w 12"/>
                    <a:gd name="T3" fmla="*/ 0 h 6"/>
                    <a:gd name="T4" fmla="*/ 2147483647 w 12"/>
                    <a:gd name="T5" fmla="*/ 2147483647 h 6"/>
                    <a:gd name="T6" fmla="*/ 0 w 12"/>
                    <a:gd name="T7" fmla="*/ 0 h 6"/>
                    <a:gd name="T8" fmla="*/ 0 w 12"/>
                    <a:gd name="T9" fmla="*/ 2147483647 h 6"/>
                    <a:gd name="T10" fmla="*/ 2147483647 w 12"/>
                    <a:gd name="T11" fmla="*/ 2147483647 h 6"/>
                    <a:gd name="T12" fmla="*/ 2147483647 w 12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12" y="3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2"/>
                        <a:pt x="10" y="3"/>
                        <a:pt x="6" y="3"/>
                      </a:cubicBez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6" y="6"/>
                      </a:cubicBezTo>
                      <a:cubicBezTo>
                        <a:pt x="10" y="6"/>
                        <a:pt x="12" y="5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Freeform 221">
                  <a:extLst>
                    <a:ext uri="{FF2B5EF4-FFF2-40B4-BE49-F238E27FC236}">
                      <a16:creationId xmlns:a16="http://schemas.microsoft.com/office/drawing/2014/main" id="{AF75E912-A236-478B-A7D9-413EA1AA7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1960788"/>
                  <a:ext cx="38100" cy="15875"/>
                </a:xfrm>
                <a:custGeom>
                  <a:avLst/>
                  <a:gdLst>
                    <a:gd name="T0" fmla="*/ 2147483647 w 12"/>
                    <a:gd name="T1" fmla="*/ 0 h 5"/>
                    <a:gd name="T2" fmla="*/ 2147483647 w 12"/>
                    <a:gd name="T3" fmla="*/ 2147483647 h 5"/>
                    <a:gd name="T4" fmla="*/ 0 w 12"/>
                    <a:gd name="T5" fmla="*/ 0 h 5"/>
                    <a:gd name="T6" fmla="*/ 0 w 12"/>
                    <a:gd name="T7" fmla="*/ 2147483647 h 5"/>
                    <a:gd name="T8" fmla="*/ 2147483647 w 12"/>
                    <a:gd name="T9" fmla="*/ 2147483647 h 5"/>
                    <a:gd name="T10" fmla="*/ 2147483647 w 12"/>
                    <a:gd name="T11" fmla="*/ 2147483647 h 5"/>
                    <a:gd name="T12" fmla="*/ 2147483647 w 12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5">
                      <a:moveTo>
                        <a:pt x="12" y="0"/>
                      </a:moveTo>
                      <a:cubicBezTo>
                        <a:pt x="12" y="1"/>
                        <a:pt x="10" y="2"/>
                        <a:pt x="6" y="2"/>
                      </a:cubicBez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6" y="5"/>
                      </a:cubicBezTo>
                      <a:cubicBezTo>
                        <a:pt x="10" y="5"/>
                        <a:pt x="12" y="4"/>
                        <a:pt x="12" y="3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Freeform 222">
                  <a:extLst>
                    <a:ext uri="{FF2B5EF4-FFF2-40B4-BE49-F238E27FC236}">
                      <a16:creationId xmlns:a16="http://schemas.microsoft.com/office/drawing/2014/main" id="{3E72E460-3FC3-4E08-B845-0BC108DB7A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6378" y="1940151"/>
                  <a:ext cx="38100" cy="23813"/>
                </a:xfrm>
                <a:custGeom>
                  <a:avLst/>
                  <a:gdLst>
                    <a:gd name="T0" fmla="*/ 0 w 12"/>
                    <a:gd name="T1" fmla="*/ 2147483647 h 8"/>
                    <a:gd name="T2" fmla="*/ 2147483647 w 12"/>
                    <a:gd name="T3" fmla="*/ 2147483647 h 8"/>
                    <a:gd name="T4" fmla="*/ 2147483647 w 12"/>
                    <a:gd name="T5" fmla="*/ 2147483647 h 8"/>
                    <a:gd name="T6" fmla="*/ 2147483647 w 12"/>
                    <a:gd name="T7" fmla="*/ 2147483647 h 8"/>
                    <a:gd name="T8" fmla="*/ 2147483647 w 12"/>
                    <a:gd name="T9" fmla="*/ 0 h 8"/>
                    <a:gd name="T10" fmla="*/ 0 w 12"/>
                    <a:gd name="T11" fmla="*/ 2147483647 h 8"/>
                    <a:gd name="T12" fmla="*/ 0 w 12"/>
                    <a:gd name="T13" fmla="*/ 2147483647 h 8"/>
                    <a:gd name="T14" fmla="*/ 0 w 12"/>
                    <a:gd name="T15" fmla="*/ 2147483647 h 8"/>
                    <a:gd name="T16" fmla="*/ 2147483647 w 12"/>
                    <a:gd name="T17" fmla="*/ 2147483647 h 8"/>
                    <a:gd name="T18" fmla="*/ 2147483647 w 12"/>
                    <a:gd name="T19" fmla="*/ 2147483647 h 8"/>
                    <a:gd name="T20" fmla="*/ 2147483647 w 12"/>
                    <a:gd name="T21" fmla="*/ 2147483647 h 8"/>
                    <a:gd name="T22" fmla="*/ 0 w 12"/>
                    <a:gd name="T23" fmla="*/ 2147483647 h 8"/>
                    <a:gd name="T24" fmla="*/ 2147483647 w 12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" h="8">
                      <a:moveTo>
                        <a:pt x="0" y="6"/>
                      </a:moveTo>
                      <a:cubicBezTo>
                        <a:pt x="0" y="7"/>
                        <a:pt x="3" y="8"/>
                        <a:pt x="6" y="8"/>
                      </a:cubicBezTo>
                      <a:cubicBezTo>
                        <a:pt x="10" y="8"/>
                        <a:pt x="12" y="7"/>
                        <a:pt x="12" y="6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2"/>
                        <a:pt x="10" y="0"/>
                        <a:pt x="6" y="0"/>
                      </a:cubicBezTo>
                      <a:cubicBezTo>
                        <a:pt x="3" y="0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6"/>
                      </a:lnTo>
                      <a:close/>
                      <a:moveTo>
                        <a:pt x="6" y="1"/>
                      </a:moveTo>
                      <a:cubicBezTo>
                        <a:pt x="10" y="1"/>
                        <a:pt x="12" y="2"/>
                        <a:pt x="12" y="3"/>
                      </a:cubicBezTo>
                      <a:cubicBezTo>
                        <a:pt x="12" y="4"/>
                        <a:pt x="10" y="5"/>
                        <a:pt x="6" y="5"/>
                      </a:cubicBezTo>
                      <a:cubicBezTo>
                        <a:pt x="3" y="5"/>
                        <a:pt x="0" y="4"/>
                        <a:pt x="0" y="3"/>
                      </a:cubicBezTo>
                      <a:cubicBezTo>
                        <a:pt x="0" y="2"/>
                        <a:pt x="3" y="1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Freeform 223">
                  <a:extLst>
                    <a:ext uri="{FF2B5EF4-FFF2-40B4-BE49-F238E27FC236}">
                      <a16:creationId xmlns:a16="http://schemas.microsoft.com/office/drawing/2014/main" id="{58E36A1D-4CFB-4AB3-BAD0-1DF0002222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9553" y="1943326"/>
                  <a:ext cx="34925" cy="12700"/>
                </a:xfrm>
                <a:custGeom>
                  <a:avLst/>
                  <a:gdLst>
                    <a:gd name="T0" fmla="*/ 2147483647 w 11"/>
                    <a:gd name="T1" fmla="*/ 2147483647 h 4"/>
                    <a:gd name="T2" fmla="*/ 2147483647 w 11"/>
                    <a:gd name="T3" fmla="*/ 2147483647 h 4"/>
                    <a:gd name="T4" fmla="*/ 2147483647 w 11"/>
                    <a:gd name="T5" fmla="*/ 0 h 4"/>
                    <a:gd name="T6" fmla="*/ 0 w 11"/>
                    <a:gd name="T7" fmla="*/ 2147483647 h 4"/>
                    <a:gd name="T8" fmla="*/ 2147483647 w 11"/>
                    <a:gd name="T9" fmla="*/ 2147483647 h 4"/>
                    <a:gd name="T10" fmla="*/ 2147483647 w 11"/>
                    <a:gd name="T11" fmla="*/ 0 h 4"/>
                    <a:gd name="T12" fmla="*/ 2147483647 w 11"/>
                    <a:gd name="T13" fmla="*/ 2147483647 h 4"/>
                    <a:gd name="T14" fmla="*/ 2147483647 w 11"/>
                    <a:gd name="T15" fmla="*/ 2147483647 h 4"/>
                    <a:gd name="T16" fmla="*/ 0 w 11"/>
                    <a:gd name="T17" fmla="*/ 2147483647 h 4"/>
                    <a:gd name="T18" fmla="*/ 2147483647 w 11"/>
                    <a:gd name="T19" fmla="*/ 0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4">
                      <a:moveTo>
                        <a:pt x="5" y="4"/>
                      </a:moveTo>
                      <a:cubicBezTo>
                        <a:pt x="8" y="4"/>
                        <a:pt x="11" y="3"/>
                        <a:pt x="11" y="2"/>
                      </a:cubicBezTo>
                      <a:cubicBezTo>
                        <a:pt x="11" y="1"/>
                        <a:pt x="8" y="0"/>
                        <a:pt x="5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3"/>
                        <a:pt x="2" y="4"/>
                        <a:pt x="5" y="4"/>
                      </a:cubicBezTo>
                      <a:close/>
                      <a:moveTo>
                        <a:pt x="5" y="0"/>
                      </a:moveTo>
                      <a:cubicBezTo>
                        <a:pt x="8" y="0"/>
                        <a:pt x="10" y="1"/>
                        <a:pt x="10" y="2"/>
                      </a:cubicBezTo>
                      <a:cubicBezTo>
                        <a:pt x="10" y="3"/>
                        <a:pt x="8" y="4"/>
                        <a:pt x="5" y="4"/>
                      </a:cubicBezTo>
                      <a:cubicBezTo>
                        <a:pt x="3" y="4"/>
                        <a:pt x="0" y="3"/>
                        <a:pt x="0" y="2"/>
                      </a:cubicBezTo>
                      <a:cubicBezTo>
                        <a:pt x="0" y="1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224">
                  <a:extLst>
                    <a:ext uri="{FF2B5EF4-FFF2-40B4-BE49-F238E27FC236}">
                      <a16:creationId xmlns:a16="http://schemas.microsoft.com/office/drawing/2014/main" id="{0217E181-7FFA-422E-AE79-0A8E19855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3" y="2057626"/>
                  <a:ext cx="39688" cy="15875"/>
                </a:xfrm>
                <a:custGeom>
                  <a:avLst/>
                  <a:gdLst>
                    <a:gd name="T0" fmla="*/ 2147483647 w 13"/>
                    <a:gd name="T1" fmla="*/ 2147483647 h 5"/>
                    <a:gd name="T2" fmla="*/ 0 w 13"/>
                    <a:gd name="T3" fmla="*/ 0 h 5"/>
                    <a:gd name="T4" fmla="*/ 0 w 13"/>
                    <a:gd name="T5" fmla="*/ 2147483647 h 5"/>
                    <a:gd name="T6" fmla="*/ 2147483647 w 13"/>
                    <a:gd name="T7" fmla="*/ 2147483647 h 5"/>
                    <a:gd name="T8" fmla="*/ 2147483647 w 13"/>
                    <a:gd name="T9" fmla="*/ 2147483647 h 5"/>
                    <a:gd name="T10" fmla="*/ 2147483647 w 13"/>
                    <a:gd name="T11" fmla="*/ 0 h 5"/>
                    <a:gd name="T12" fmla="*/ 2147483647 w 13"/>
                    <a:gd name="T13" fmla="*/ 2147483647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5">
                      <a:moveTo>
                        <a:pt x="7" y="2"/>
                      </a:move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7" y="5"/>
                      </a:cubicBezTo>
                      <a:cubicBezTo>
                        <a:pt x="10" y="5"/>
                        <a:pt x="13" y="4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0" y="2"/>
                        <a:pt x="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225">
                  <a:extLst>
                    <a:ext uri="{FF2B5EF4-FFF2-40B4-BE49-F238E27FC236}">
                      <a16:creationId xmlns:a16="http://schemas.microsoft.com/office/drawing/2014/main" id="{61CFDA53-D241-4DC8-9126-0B5082765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3" y="2044926"/>
                  <a:ext cx="39688" cy="19050"/>
                </a:xfrm>
                <a:custGeom>
                  <a:avLst/>
                  <a:gdLst>
                    <a:gd name="T0" fmla="*/ 2147483647 w 13"/>
                    <a:gd name="T1" fmla="*/ 2147483647 h 6"/>
                    <a:gd name="T2" fmla="*/ 0 w 13"/>
                    <a:gd name="T3" fmla="*/ 0 h 6"/>
                    <a:gd name="T4" fmla="*/ 0 w 13"/>
                    <a:gd name="T5" fmla="*/ 2147483647 h 6"/>
                    <a:gd name="T6" fmla="*/ 2147483647 w 13"/>
                    <a:gd name="T7" fmla="*/ 2147483647 h 6"/>
                    <a:gd name="T8" fmla="*/ 2147483647 w 13"/>
                    <a:gd name="T9" fmla="*/ 2147483647 h 6"/>
                    <a:gd name="T10" fmla="*/ 2147483647 w 13"/>
                    <a:gd name="T11" fmla="*/ 0 h 6"/>
                    <a:gd name="T12" fmla="*/ 2147483647 w 13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6">
                      <a:moveTo>
                        <a:pt x="7" y="3"/>
                      </a:move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7" y="6"/>
                      </a:cubicBezTo>
                      <a:cubicBezTo>
                        <a:pt x="10" y="6"/>
                        <a:pt x="13" y="5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0" y="3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Freeform 226">
                  <a:extLst>
                    <a:ext uri="{FF2B5EF4-FFF2-40B4-BE49-F238E27FC236}">
                      <a16:creationId xmlns:a16="http://schemas.microsoft.com/office/drawing/2014/main" id="{BA74041B-4B89-4C12-A4E9-400D91C9E1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10653" y="2025876"/>
                  <a:ext cx="39688" cy="25400"/>
                </a:xfrm>
                <a:custGeom>
                  <a:avLst/>
                  <a:gdLst>
                    <a:gd name="T0" fmla="*/ 2147483647 w 13"/>
                    <a:gd name="T1" fmla="*/ 0 h 8"/>
                    <a:gd name="T2" fmla="*/ 0 w 13"/>
                    <a:gd name="T3" fmla="*/ 2147483647 h 8"/>
                    <a:gd name="T4" fmla="*/ 0 w 13"/>
                    <a:gd name="T5" fmla="*/ 2147483647 h 8"/>
                    <a:gd name="T6" fmla="*/ 0 w 13"/>
                    <a:gd name="T7" fmla="*/ 2147483647 h 8"/>
                    <a:gd name="T8" fmla="*/ 2147483647 w 13"/>
                    <a:gd name="T9" fmla="*/ 2147483647 h 8"/>
                    <a:gd name="T10" fmla="*/ 2147483647 w 13"/>
                    <a:gd name="T11" fmla="*/ 2147483647 h 8"/>
                    <a:gd name="T12" fmla="*/ 2147483647 w 13"/>
                    <a:gd name="T13" fmla="*/ 2147483647 h 8"/>
                    <a:gd name="T14" fmla="*/ 2147483647 w 13"/>
                    <a:gd name="T15" fmla="*/ 0 h 8"/>
                    <a:gd name="T16" fmla="*/ 2147483647 w 13"/>
                    <a:gd name="T17" fmla="*/ 2147483647 h 8"/>
                    <a:gd name="T18" fmla="*/ 2147483647 w 13"/>
                    <a:gd name="T19" fmla="*/ 2147483647 h 8"/>
                    <a:gd name="T20" fmla="*/ 2147483647 w 13"/>
                    <a:gd name="T21" fmla="*/ 0 h 8"/>
                    <a:gd name="T22" fmla="*/ 2147483647 w 13"/>
                    <a:gd name="T23" fmla="*/ 2147483647 h 8"/>
                    <a:gd name="T24" fmla="*/ 2147483647 w 13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" h="8">
                      <a:moveTo>
                        <a:pt x="7" y="0"/>
                      </a:moveTo>
                      <a:cubicBezTo>
                        <a:pt x="3" y="0"/>
                        <a:pt x="0" y="1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3" y="8"/>
                        <a:pt x="7" y="8"/>
                      </a:cubicBezTo>
                      <a:cubicBezTo>
                        <a:pt x="10" y="8"/>
                        <a:pt x="13" y="7"/>
                        <a:pt x="13" y="6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1"/>
                        <a:pt x="10" y="0"/>
                        <a:pt x="7" y="0"/>
                      </a:cubicBezTo>
                      <a:close/>
                      <a:moveTo>
                        <a:pt x="7" y="5"/>
                      </a:moveTo>
                      <a:cubicBezTo>
                        <a:pt x="3" y="5"/>
                        <a:pt x="1" y="4"/>
                        <a:pt x="1" y="3"/>
                      </a:cubicBezTo>
                      <a:cubicBezTo>
                        <a:pt x="1" y="1"/>
                        <a:pt x="3" y="0"/>
                        <a:pt x="7" y="0"/>
                      </a:cubicBezTo>
                      <a:cubicBezTo>
                        <a:pt x="10" y="0"/>
                        <a:pt x="13" y="1"/>
                        <a:pt x="13" y="3"/>
                      </a:cubicBezTo>
                      <a:cubicBezTo>
                        <a:pt x="13" y="4"/>
                        <a:pt x="10" y="5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Freeform 227">
                  <a:extLst>
                    <a:ext uri="{FF2B5EF4-FFF2-40B4-BE49-F238E27FC236}">
                      <a16:creationId xmlns:a16="http://schemas.microsoft.com/office/drawing/2014/main" id="{F3F5CEDF-9E41-4F48-8DF1-1503EEBB32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13828" y="2025876"/>
                  <a:ext cx="33338" cy="15875"/>
                </a:xfrm>
                <a:custGeom>
                  <a:avLst/>
                  <a:gdLst>
                    <a:gd name="T0" fmla="*/ 2147483647 w 11"/>
                    <a:gd name="T1" fmla="*/ 0 h 5"/>
                    <a:gd name="T2" fmla="*/ 0 w 11"/>
                    <a:gd name="T3" fmla="*/ 2147483647 h 5"/>
                    <a:gd name="T4" fmla="*/ 2147483647 w 11"/>
                    <a:gd name="T5" fmla="*/ 2147483647 h 5"/>
                    <a:gd name="T6" fmla="*/ 2147483647 w 11"/>
                    <a:gd name="T7" fmla="*/ 2147483647 h 5"/>
                    <a:gd name="T8" fmla="*/ 2147483647 w 11"/>
                    <a:gd name="T9" fmla="*/ 0 h 5"/>
                    <a:gd name="T10" fmla="*/ 2147483647 w 11"/>
                    <a:gd name="T11" fmla="*/ 2147483647 h 5"/>
                    <a:gd name="T12" fmla="*/ 2147483647 w 11"/>
                    <a:gd name="T13" fmla="*/ 2147483647 h 5"/>
                    <a:gd name="T14" fmla="*/ 2147483647 w 11"/>
                    <a:gd name="T15" fmla="*/ 2147483647 h 5"/>
                    <a:gd name="T16" fmla="*/ 2147483647 w 11"/>
                    <a:gd name="T17" fmla="*/ 2147483647 h 5"/>
                    <a:gd name="T18" fmla="*/ 2147483647 w 11"/>
                    <a:gd name="T19" fmla="*/ 2147483647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5">
                      <a:moveTo>
                        <a:pt x="6" y="0"/>
                      </a:move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6" y="5"/>
                      </a:cubicBezTo>
                      <a:cubicBezTo>
                        <a:pt x="9" y="5"/>
                        <a:pt x="11" y="4"/>
                        <a:pt x="11" y="3"/>
                      </a:cubicBezTo>
                      <a:cubicBezTo>
                        <a:pt x="11" y="1"/>
                        <a:pt x="9" y="0"/>
                        <a:pt x="6" y="0"/>
                      </a:cubicBezTo>
                      <a:close/>
                      <a:moveTo>
                        <a:pt x="6" y="4"/>
                      </a:moveTo>
                      <a:cubicBezTo>
                        <a:pt x="3" y="4"/>
                        <a:pt x="1" y="4"/>
                        <a:pt x="1" y="3"/>
                      </a:cubicBezTo>
                      <a:cubicBezTo>
                        <a:pt x="1" y="1"/>
                        <a:pt x="3" y="1"/>
                        <a:pt x="6" y="1"/>
                      </a:cubicBezTo>
                      <a:cubicBezTo>
                        <a:pt x="8" y="1"/>
                        <a:pt x="10" y="1"/>
                        <a:pt x="10" y="3"/>
                      </a:cubicBezTo>
                      <a:cubicBezTo>
                        <a:pt x="10" y="4"/>
                        <a:pt x="8" y="4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Freeform 228">
                  <a:extLst>
                    <a:ext uri="{FF2B5EF4-FFF2-40B4-BE49-F238E27FC236}">
                      <a16:creationId xmlns:a16="http://schemas.microsoft.com/office/drawing/2014/main" id="{1CC00463-2909-4E16-BAED-03F9C26B3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2144937"/>
                  <a:ext cx="38100" cy="17463"/>
                </a:xfrm>
                <a:custGeom>
                  <a:avLst/>
                  <a:gdLst>
                    <a:gd name="T0" fmla="*/ 2147483647 w 12"/>
                    <a:gd name="T1" fmla="*/ 2147483647 h 6"/>
                    <a:gd name="T2" fmla="*/ 0 w 12"/>
                    <a:gd name="T3" fmla="*/ 0 h 6"/>
                    <a:gd name="T4" fmla="*/ 0 w 12"/>
                    <a:gd name="T5" fmla="*/ 2147483647 h 6"/>
                    <a:gd name="T6" fmla="*/ 2147483647 w 12"/>
                    <a:gd name="T7" fmla="*/ 2147483647 h 6"/>
                    <a:gd name="T8" fmla="*/ 2147483647 w 12"/>
                    <a:gd name="T9" fmla="*/ 2147483647 h 6"/>
                    <a:gd name="T10" fmla="*/ 2147483647 w 12"/>
                    <a:gd name="T11" fmla="*/ 0 h 6"/>
                    <a:gd name="T12" fmla="*/ 2147483647 w 12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3"/>
                      </a:move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6" y="6"/>
                      </a:cubicBezTo>
                      <a:cubicBezTo>
                        <a:pt x="10" y="6"/>
                        <a:pt x="12" y="5"/>
                        <a:pt x="12" y="3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2"/>
                        <a:pt x="10" y="3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Freeform 229">
                  <a:extLst>
                    <a:ext uri="{FF2B5EF4-FFF2-40B4-BE49-F238E27FC236}">
                      <a16:creationId xmlns:a16="http://schemas.microsoft.com/office/drawing/2014/main" id="{FB3779D3-E9D2-4DDD-8491-271F69276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2132237"/>
                  <a:ext cx="38100" cy="19050"/>
                </a:xfrm>
                <a:custGeom>
                  <a:avLst/>
                  <a:gdLst>
                    <a:gd name="T0" fmla="*/ 2147483647 w 12"/>
                    <a:gd name="T1" fmla="*/ 2147483647 h 6"/>
                    <a:gd name="T2" fmla="*/ 0 w 12"/>
                    <a:gd name="T3" fmla="*/ 0 h 6"/>
                    <a:gd name="T4" fmla="*/ 0 w 12"/>
                    <a:gd name="T5" fmla="*/ 2147483647 h 6"/>
                    <a:gd name="T6" fmla="*/ 2147483647 w 12"/>
                    <a:gd name="T7" fmla="*/ 2147483647 h 6"/>
                    <a:gd name="T8" fmla="*/ 2147483647 w 12"/>
                    <a:gd name="T9" fmla="*/ 2147483647 h 6"/>
                    <a:gd name="T10" fmla="*/ 2147483647 w 12"/>
                    <a:gd name="T11" fmla="*/ 0 h 6"/>
                    <a:gd name="T12" fmla="*/ 2147483647 w 12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3"/>
                      </a:move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6" y="6"/>
                      </a:cubicBezTo>
                      <a:cubicBezTo>
                        <a:pt x="10" y="6"/>
                        <a:pt x="12" y="5"/>
                        <a:pt x="12" y="3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2"/>
                        <a:pt x="10" y="3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Freeform 230">
                  <a:extLst>
                    <a:ext uri="{FF2B5EF4-FFF2-40B4-BE49-F238E27FC236}">
                      <a16:creationId xmlns:a16="http://schemas.microsoft.com/office/drawing/2014/main" id="{CE00DD10-B4A1-4EFA-8C69-3B2CFB0212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6378" y="2113187"/>
                  <a:ext cx="38100" cy="25400"/>
                </a:xfrm>
                <a:custGeom>
                  <a:avLst/>
                  <a:gdLst>
                    <a:gd name="T0" fmla="*/ 2147483647 w 12"/>
                    <a:gd name="T1" fmla="*/ 0 h 8"/>
                    <a:gd name="T2" fmla="*/ 0 w 12"/>
                    <a:gd name="T3" fmla="*/ 2147483647 h 8"/>
                    <a:gd name="T4" fmla="*/ 0 w 12"/>
                    <a:gd name="T5" fmla="*/ 2147483647 h 8"/>
                    <a:gd name="T6" fmla="*/ 0 w 12"/>
                    <a:gd name="T7" fmla="*/ 2147483647 h 8"/>
                    <a:gd name="T8" fmla="*/ 2147483647 w 12"/>
                    <a:gd name="T9" fmla="*/ 2147483647 h 8"/>
                    <a:gd name="T10" fmla="*/ 2147483647 w 12"/>
                    <a:gd name="T11" fmla="*/ 2147483647 h 8"/>
                    <a:gd name="T12" fmla="*/ 2147483647 w 12"/>
                    <a:gd name="T13" fmla="*/ 2147483647 h 8"/>
                    <a:gd name="T14" fmla="*/ 2147483647 w 12"/>
                    <a:gd name="T15" fmla="*/ 0 h 8"/>
                    <a:gd name="T16" fmla="*/ 2147483647 w 12"/>
                    <a:gd name="T17" fmla="*/ 2147483647 h 8"/>
                    <a:gd name="T18" fmla="*/ 0 w 12"/>
                    <a:gd name="T19" fmla="*/ 2147483647 h 8"/>
                    <a:gd name="T20" fmla="*/ 2147483647 w 12"/>
                    <a:gd name="T21" fmla="*/ 0 h 8"/>
                    <a:gd name="T22" fmla="*/ 2147483647 w 12"/>
                    <a:gd name="T23" fmla="*/ 2147483647 h 8"/>
                    <a:gd name="T24" fmla="*/ 2147483647 w 12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" h="8">
                      <a:moveTo>
                        <a:pt x="6" y="0"/>
                      </a:moveTo>
                      <a:cubicBezTo>
                        <a:pt x="3" y="0"/>
                        <a:pt x="0" y="1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3" y="8"/>
                        <a:pt x="6" y="8"/>
                      </a:cubicBezTo>
                      <a:cubicBezTo>
                        <a:pt x="10" y="8"/>
                        <a:pt x="12" y="7"/>
                        <a:pt x="12" y="6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1"/>
                        <a:pt x="10" y="0"/>
                        <a:pt x="6" y="0"/>
                      </a:cubicBezTo>
                      <a:close/>
                      <a:moveTo>
                        <a:pt x="6" y="5"/>
                      </a:moveTo>
                      <a:cubicBezTo>
                        <a:pt x="3" y="5"/>
                        <a:pt x="0" y="4"/>
                        <a:pt x="0" y="3"/>
                      </a:cubicBezTo>
                      <a:cubicBezTo>
                        <a:pt x="0" y="1"/>
                        <a:pt x="3" y="0"/>
                        <a:pt x="6" y="0"/>
                      </a:cubicBezTo>
                      <a:cubicBezTo>
                        <a:pt x="10" y="0"/>
                        <a:pt x="12" y="1"/>
                        <a:pt x="12" y="3"/>
                      </a:cubicBezTo>
                      <a:cubicBezTo>
                        <a:pt x="12" y="4"/>
                        <a:pt x="10" y="5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Freeform 231">
                  <a:extLst>
                    <a:ext uri="{FF2B5EF4-FFF2-40B4-BE49-F238E27FC236}">
                      <a16:creationId xmlns:a16="http://schemas.microsoft.com/office/drawing/2014/main" id="{4AFAE625-B040-43A8-B144-B3B6B4451B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9553" y="2113187"/>
                  <a:ext cx="34925" cy="15875"/>
                </a:xfrm>
                <a:custGeom>
                  <a:avLst/>
                  <a:gdLst>
                    <a:gd name="T0" fmla="*/ 2147483647 w 11"/>
                    <a:gd name="T1" fmla="*/ 0 h 5"/>
                    <a:gd name="T2" fmla="*/ 0 w 11"/>
                    <a:gd name="T3" fmla="*/ 2147483647 h 5"/>
                    <a:gd name="T4" fmla="*/ 2147483647 w 11"/>
                    <a:gd name="T5" fmla="*/ 2147483647 h 5"/>
                    <a:gd name="T6" fmla="*/ 2147483647 w 11"/>
                    <a:gd name="T7" fmla="*/ 2147483647 h 5"/>
                    <a:gd name="T8" fmla="*/ 2147483647 w 11"/>
                    <a:gd name="T9" fmla="*/ 0 h 5"/>
                    <a:gd name="T10" fmla="*/ 2147483647 w 11"/>
                    <a:gd name="T11" fmla="*/ 2147483647 h 5"/>
                    <a:gd name="T12" fmla="*/ 0 w 11"/>
                    <a:gd name="T13" fmla="*/ 2147483647 h 5"/>
                    <a:gd name="T14" fmla="*/ 2147483647 w 11"/>
                    <a:gd name="T15" fmla="*/ 2147483647 h 5"/>
                    <a:gd name="T16" fmla="*/ 2147483647 w 11"/>
                    <a:gd name="T17" fmla="*/ 2147483647 h 5"/>
                    <a:gd name="T18" fmla="*/ 2147483647 w 11"/>
                    <a:gd name="T19" fmla="*/ 2147483647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5">
                      <a:moveTo>
                        <a:pt x="5" y="0"/>
                      </a:move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5" y="5"/>
                      </a:cubicBezTo>
                      <a:cubicBezTo>
                        <a:pt x="8" y="5"/>
                        <a:pt x="11" y="4"/>
                        <a:pt x="11" y="3"/>
                      </a:cubicBezTo>
                      <a:cubicBezTo>
                        <a:pt x="11" y="1"/>
                        <a:pt x="8" y="0"/>
                        <a:pt x="5" y="0"/>
                      </a:cubicBezTo>
                      <a:close/>
                      <a:moveTo>
                        <a:pt x="5" y="5"/>
                      </a:moveTo>
                      <a:cubicBezTo>
                        <a:pt x="3" y="5"/>
                        <a:pt x="0" y="4"/>
                        <a:pt x="0" y="3"/>
                      </a:cubicBezTo>
                      <a:cubicBezTo>
                        <a:pt x="0" y="2"/>
                        <a:pt x="3" y="1"/>
                        <a:pt x="5" y="1"/>
                      </a:cubicBezTo>
                      <a:cubicBezTo>
                        <a:pt x="8" y="1"/>
                        <a:pt x="10" y="2"/>
                        <a:pt x="10" y="3"/>
                      </a:cubicBezTo>
                      <a:cubicBezTo>
                        <a:pt x="10" y="4"/>
                        <a:pt x="8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Freeform 232">
                  <a:extLst>
                    <a:ext uri="{FF2B5EF4-FFF2-40B4-BE49-F238E27FC236}">
                      <a16:creationId xmlns:a16="http://schemas.microsoft.com/office/drawing/2014/main" id="{FFBB6ECC-265E-4577-B14E-B54061DF4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0515" y="2060801"/>
                  <a:ext cx="41275" cy="15875"/>
                </a:xfrm>
                <a:custGeom>
                  <a:avLst/>
                  <a:gdLst>
                    <a:gd name="T0" fmla="*/ 2147483647 w 13"/>
                    <a:gd name="T1" fmla="*/ 2147483647 h 5"/>
                    <a:gd name="T2" fmla="*/ 0 w 13"/>
                    <a:gd name="T3" fmla="*/ 0 h 5"/>
                    <a:gd name="T4" fmla="*/ 0 w 13"/>
                    <a:gd name="T5" fmla="*/ 2147483647 h 5"/>
                    <a:gd name="T6" fmla="*/ 2147483647 w 13"/>
                    <a:gd name="T7" fmla="*/ 2147483647 h 5"/>
                    <a:gd name="T8" fmla="*/ 2147483647 w 13"/>
                    <a:gd name="T9" fmla="*/ 2147483647 h 5"/>
                    <a:gd name="T10" fmla="*/ 2147483647 w 13"/>
                    <a:gd name="T11" fmla="*/ 0 h 5"/>
                    <a:gd name="T12" fmla="*/ 2147483647 w 13"/>
                    <a:gd name="T13" fmla="*/ 2147483647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5">
                      <a:moveTo>
                        <a:pt x="6" y="2"/>
                      </a:move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6" y="5"/>
                      </a:cubicBezTo>
                      <a:cubicBezTo>
                        <a:pt x="10" y="5"/>
                        <a:pt x="13" y="4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0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Freeform 233">
                  <a:extLst>
                    <a:ext uri="{FF2B5EF4-FFF2-40B4-BE49-F238E27FC236}">
                      <a16:creationId xmlns:a16="http://schemas.microsoft.com/office/drawing/2014/main" id="{B6B06BD9-3401-4551-93B2-9E0D4B649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0515" y="2048101"/>
                  <a:ext cx="41275" cy="15875"/>
                </a:xfrm>
                <a:custGeom>
                  <a:avLst/>
                  <a:gdLst>
                    <a:gd name="T0" fmla="*/ 2147483647 w 13"/>
                    <a:gd name="T1" fmla="*/ 2147483647 h 5"/>
                    <a:gd name="T2" fmla="*/ 0 w 13"/>
                    <a:gd name="T3" fmla="*/ 0 h 5"/>
                    <a:gd name="T4" fmla="*/ 0 w 13"/>
                    <a:gd name="T5" fmla="*/ 2147483647 h 5"/>
                    <a:gd name="T6" fmla="*/ 2147483647 w 13"/>
                    <a:gd name="T7" fmla="*/ 2147483647 h 5"/>
                    <a:gd name="T8" fmla="*/ 2147483647 w 13"/>
                    <a:gd name="T9" fmla="*/ 2147483647 h 5"/>
                    <a:gd name="T10" fmla="*/ 2147483647 w 13"/>
                    <a:gd name="T11" fmla="*/ 0 h 5"/>
                    <a:gd name="T12" fmla="*/ 2147483647 w 13"/>
                    <a:gd name="T13" fmla="*/ 2147483647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5">
                      <a:moveTo>
                        <a:pt x="6" y="2"/>
                      </a:move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6" y="5"/>
                      </a:cubicBezTo>
                      <a:cubicBezTo>
                        <a:pt x="10" y="5"/>
                        <a:pt x="13" y="4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0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Freeform 234">
                  <a:extLst>
                    <a:ext uri="{FF2B5EF4-FFF2-40B4-BE49-F238E27FC236}">
                      <a16:creationId xmlns:a16="http://schemas.microsoft.com/office/drawing/2014/main" id="{B9A51190-ED35-4097-BA4E-FBADB272BF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80515" y="2029051"/>
                  <a:ext cx="41275" cy="25400"/>
                </a:xfrm>
                <a:custGeom>
                  <a:avLst/>
                  <a:gdLst>
                    <a:gd name="T0" fmla="*/ 2147483647 w 13"/>
                    <a:gd name="T1" fmla="*/ 0 h 8"/>
                    <a:gd name="T2" fmla="*/ 0 w 13"/>
                    <a:gd name="T3" fmla="*/ 2147483647 h 8"/>
                    <a:gd name="T4" fmla="*/ 0 w 13"/>
                    <a:gd name="T5" fmla="*/ 2147483647 h 8"/>
                    <a:gd name="T6" fmla="*/ 0 w 13"/>
                    <a:gd name="T7" fmla="*/ 2147483647 h 8"/>
                    <a:gd name="T8" fmla="*/ 2147483647 w 13"/>
                    <a:gd name="T9" fmla="*/ 2147483647 h 8"/>
                    <a:gd name="T10" fmla="*/ 2147483647 w 13"/>
                    <a:gd name="T11" fmla="*/ 2147483647 h 8"/>
                    <a:gd name="T12" fmla="*/ 2147483647 w 13"/>
                    <a:gd name="T13" fmla="*/ 2147483647 h 8"/>
                    <a:gd name="T14" fmla="*/ 2147483647 w 13"/>
                    <a:gd name="T15" fmla="*/ 0 h 8"/>
                    <a:gd name="T16" fmla="*/ 2147483647 w 13"/>
                    <a:gd name="T17" fmla="*/ 2147483647 h 8"/>
                    <a:gd name="T18" fmla="*/ 0 w 13"/>
                    <a:gd name="T19" fmla="*/ 2147483647 h 8"/>
                    <a:gd name="T20" fmla="*/ 2147483647 w 13"/>
                    <a:gd name="T21" fmla="*/ 0 h 8"/>
                    <a:gd name="T22" fmla="*/ 2147483647 w 13"/>
                    <a:gd name="T23" fmla="*/ 2147483647 h 8"/>
                    <a:gd name="T24" fmla="*/ 2147483647 w 13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" h="8">
                      <a:moveTo>
                        <a:pt x="6" y="0"/>
                      </a:moveTo>
                      <a:cubicBezTo>
                        <a:pt x="3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7"/>
                        <a:pt x="3" y="8"/>
                        <a:pt x="6" y="8"/>
                      </a:cubicBezTo>
                      <a:cubicBezTo>
                        <a:pt x="10" y="8"/>
                        <a:pt x="13" y="7"/>
                        <a:pt x="13" y="5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0" y="0"/>
                        <a:pt x="6" y="0"/>
                      </a:cubicBezTo>
                      <a:close/>
                      <a:moveTo>
                        <a:pt x="6" y="5"/>
                      </a:moveTo>
                      <a:cubicBezTo>
                        <a:pt x="3" y="5"/>
                        <a:pt x="0" y="4"/>
                        <a:pt x="0" y="2"/>
                      </a:cubicBezTo>
                      <a:cubicBezTo>
                        <a:pt x="0" y="1"/>
                        <a:pt x="3" y="0"/>
                        <a:pt x="6" y="0"/>
                      </a:cubicBezTo>
                      <a:cubicBezTo>
                        <a:pt x="10" y="0"/>
                        <a:pt x="12" y="1"/>
                        <a:pt x="12" y="2"/>
                      </a:cubicBezTo>
                      <a:cubicBezTo>
                        <a:pt x="12" y="4"/>
                        <a:pt x="10" y="5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Freeform 235">
                  <a:extLst>
                    <a:ext uri="{FF2B5EF4-FFF2-40B4-BE49-F238E27FC236}">
                      <a16:creationId xmlns:a16="http://schemas.microsoft.com/office/drawing/2014/main" id="{9C2A0C96-544A-430B-AFE8-78293E4BE9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83690" y="2029051"/>
                  <a:ext cx="34925" cy="12700"/>
                </a:xfrm>
                <a:custGeom>
                  <a:avLst/>
                  <a:gdLst>
                    <a:gd name="T0" fmla="*/ 2147483647 w 11"/>
                    <a:gd name="T1" fmla="*/ 0 h 4"/>
                    <a:gd name="T2" fmla="*/ 0 w 11"/>
                    <a:gd name="T3" fmla="*/ 2147483647 h 4"/>
                    <a:gd name="T4" fmla="*/ 2147483647 w 11"/>
                    <a:gd name="T5" fmla="*/ 2147483647 h 4"/>
                    <a:gd name="T6" fmla="*/ 2147483647 w 11"/>
                    <a:gd name="T7" fmla="*/ 2147483647 h 4"/>
                    <a:gd name="T8" fmla="*/ 2147483647 w 11"/>
                    <a:gd name="T9" fmla="*/ 0 h 4"/>
                    <a:gd name="T10" fmla="*/ 2147483647 w 11"/>
                    <a:gd name="T11" fmla="*/ 2147483647 h 4"/>
                    <a:gd name="T12" fmla="*/ 2147483647 w 11"/>
                    <a:gd name="T13" fmla="*/ 2147483647 h 4"/>
                    <a:gd name="T14" fmla="*/ 2147483647 w 11"/>
                    <a:gd name="T15" fmla="*/ 0 h 4"/>
                    <a:gd name="T16" fmla="*/ 2147483647 w 11"/>
                    <a:gd name="T17" fmla="*/ 2147483647 h 4"/>
                    <a:gd name="T18" fmla="*/ 2147483647 w 11"/>
                    <a:gd name="T19" fmla="*/ 2147483647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4">
                      <a:moveTo>
                        <a:pt x="5" y="0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3"/>
                        <a:pt x="2" y="4"/>
                        <a:pt x="5" y="4"/>
                      </a:cubicBezTo>
                      <a:cubicBezTo>
                        <a:pt x="9" y="4"/>
                        <a:pt x="11" y="3"/>
                        <a:pt x="11" y="2"/>
                      </a:cubicBezTo>
                      <a:cubicBezTo>
                        <a:pt x="11" y="1"/>
                        <a:pt x="9" y="0"/>
                        <a:pt x="5" y="0"/>
                      </a:cubicBezTo>
                      <a:close/>
                      <a:moveTo>
                        <a:pt x="5" y="4"/>
                      </a:moveTo>
                      <a:cubicBezTo>
                        <a:pt x="3" y="4"/>
                        <a:pt x="1" y="3"/>
                        <a:pt x="1" y="2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8" y="0"/>
                        <a:pt x="10" y="1"/>
                        <a:pt x="10" y="2"/>
                      </a:cubicBezTo>
                      <a:cubicBezTo>
                        <a:pt x="10" y="3"/>
                        <a:pt x="8" y="4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Freeform 236">
                  <a:extLst>
                    <a:ext uri="{FF2B5EF4-FFF2-40B4-BE49-F238E27FC236}">
                      <a16:creationId xmlns:a16="http://schemas.microsoft.com/office/drawing/2014/main" id="{5A3F19C8-62D1-494D-A601-9B915A6D0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2090" y="2063976"/>
                  <a:ext cx="71438" cy="30163"/>
                </a:xfrm>
                <a:custGeom>
                  <a:avLst/>
                  <a:gdLst>
                    <a:gd name="T0" fmla="*/ 2147483647 w 23"/>
                    <a:gd name="T1" fmla="*/ 2147483647 h 10"/>
                    <a:gd name="T2" fmla="*/ 0 w 23"/>
                    <a:gd name="T3" fmla="*/ 0 h 10"/>
                    <a:gd name="T4" fmla="*/ 0 w 23"/>
                    <a:gd name="T5" fmla="*/ 2147483647 h 10"/>
                    <a:gd name="T6" fmla="*/ 2147483647 w 23"/>
                    <a:gd name="T7" fmla="*/ 2147483647 h 10"/>
                    <a:gd name="T8" fmla="*/ 2147483647 w 23"/>
                    <a:gd name="T9" fmla="*/ 2147483647 h 10"/>
                    <a:gd name="T10" fmla="*/ 2147483647 w 23"/>
                    <a:gd name="T11" fmla="*/ 0 h 10"/>
                    <a:gd name="T12" fmla="*/ 2147483647 w 23"/>
                    <a:gd name="T13" fmla="*/ 2147483647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10">
                      <a:moveTo>
                        <a:pt x="11" y="5"/>
                      </a:moveTo>
                      <a:cubicBezTo>
                        <a:pt x="5" y="5"/>
                        <a:pt x="0" y="3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5" y="10"/>
                        <a:pt x="11" y="10"/>
                      </a:cubicBezTo>
                      <a:cubicBezTo>
                        <a:pt x="18" y="10"/>
                        <a:pt x="23" y="8"/>
                        <a:pt x="23" y="6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3"/>
                        <a:pt x="18" y="5"/>
                        <a:pt x="1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237">
                  <a:extLst>
                    <a:ext uri="{FF2B5EF4-FFF2-40B4-BE49-F238E27FC236}">
                      <a16:creationId xmlns:a16="http://schemas.microsoft.com/office/drawing/2014/main" id="{35B830B4-79E1-45BA-AB99-A9098FD90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2090" y="2041751"/>
                  <a:ext cx="71438" cy="31750"/>
                </a:xfrm>
                <a:custGeom>
                  <a:avLst/>
                  <a:gdLst>
                    <a:gd name="T0" fmla="*/ 2147483647 w 23"/>
                    <a:gd name="T1" fmla="*/ 2147483647 h 10"/>
                    <a:gd name="T2" fmla="*/ 0 w 23"/>
                    <a:gd name="T3" fmla="*/ 0 h 10"/>
                    <a:gd name="T4" fmla="*/ 0 w 23"/>
                    <a:gd name="T5" fmla="*/ 2147483647 h 10"/>
                    <a:gd name="T6" fmla="*/ 2147483647 w 23"/>
                    <a:gd name="T7" fmla="*/ 2147483647 h 10"/>
                    <a:gd name="T8" fmla="*/ 2147483647 w 23"/>
                    <a:gd name="T9" fmla="*/ 2147483647 h 10"/>
                    <a:gd name="T10" fmla="*/ 2147483647 w 23"/>
                    <a:gd name="T11" fmla="*/ 0 h 10"/>
                    <a:gd name="T12" fmla="*/ 2147483647 w 23"/>
                    <a:gd name="T13" fmla="*/ 2147483647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10">
                      <a:moveTo>
                        <a:pt x="11" y="5"/>
                      </a:moveTo>
                      <a:cubicBezTo>
                        <a:pt x="5" y="5"/>
                        <a:pt x="0" y="3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5" y="10"/>
                        <a:pt x="11" y="10"/>
                      </a:cubicBezTo>
                      <a:cubicBezTo>
                        <a:pt x="18" y="10"/>
                        <a:pt x="23" y="8"/>
                        <a:pt x="23" y="6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3"/>
                        <a:pt x="18" y="5"/>
                        <a:pt x="1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238">
                  <a:extLst>
                    <a:ext uri="{FF2B5EF4-FFF2-40B4-BE49-F238E27FC236}">
                      <a16:creationId xmlns:a16="http://schemas.microsoft.com/office/drawing/2014/main" id="{2018745E-E9BA-4B34-A0A7-83841A56A5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82090" y="2008413"/>
                  <a:ext cx="71438" cy="46038"/>
                </a:xfrm>
                <a:custGeom>
                  <a:avLst/>
                  <a:gdLst>
                    <a:gd name="T0" fmla="*/ 2147483647 w 23"/>
                    <a:gd name="T1" fmla="*/ 0 h 15"/>
                    <a:gd name="T2" fmla="*/ 0 w 23"/>
                    <a:gd name="T3" fmla="*/ 2147483647 h 15"/>
                    <a:gd name="T4" fmla="*/ 0 w 23"/>
                    <a:gd name="T5" fmla="*/ 2147483647 h 15"/>
                    <a:gd name="T6" fmla="*/ 0 w 23"/>
                    <a:gd name="T7" fmla="*/ 2147483647 h 15"/>
                    <a:gd name="T8" fmla="*/ 2147483647 w 23"/>
                    <a:gd name="T9" fmla="*/ 2147483647 h 15"/>
                    <a:gd name="T10" fmla="*/ 2147483647 w 23"/>
                    <a:gd name="T11" fmla="*/ 2147483647 h 15"/>
                    <a:gd name="T12" fmla="*/ 2147483647 w 23"/>
                    <a:gd name="T13" fmla="*/ 2147483647 h 15"/>
                    <a:gd name="T14" fmla="*/ 2147483647 w 23"/>
                    <a:gd name="T15" fmla="*/ 0 h 15"/>
                    <a:gd name="T16" fmla="*/ 2147483647 w 23"/>
                    <a:gd name="T17" fmla="*/ 2147483647 h 15"/>
                    <a:gd name="T18" fmla="*/ 0 w 23"/>
                    <a:gd name="T19" fmla="*/ 2147483647 h 15"/>
                    <a:gd name="T20" fmla="*/ 2147483647 w 23"/>
                    <a:gd name="T21" fmla="*/ 0 h 15"/>
                    <a:gd name="T22" fmla="*/ 2147483647 w 23"/>
                    <a:gd name="T23" fmla="*/ 2147483647 h 15"/>
                    <a:gd name="T24" fmla="*/ 2147483647 w 23"/>
                    <a:gd name="T25" fmla="*/ 2147483647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3" h="15">
                      <a:moveTo>
                        <a:pt x="11" y="0"/>
                      </a:moveTo>
                      <a:cubicBezTo>
                        <a:pt x="5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2"/>
                        <a:pt x="5" y="15"/>
                        <a:pt x="11" y="15"/>
                      </a:cubicBezTo>
                      <a:cubicBezTo>
                        <a:pt x="18" y="15"/>
                        <a:pt x="23" y="12"/>
                        <a:pt x="23" y="10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2"/>
                        <a:pt x="18" y="0"/>
                        <a:pt x="11" y="0"/>
                      </a:cubicBezTo>
                      <a:close/>
                      <a:moveTo>
                        <a:pt x="11" y="9"/>
                      </a:moveTo>
                      <a:cubicBezTo>
                        <a:pt x="5" y="9"/>
                        <a:pt x="0" y="7"/>
                        <a:pt x="0" y="4"/>
                      </a:cubicBezTo>
                      <a:cubicBezTo>
                        <a:pt x="0" y="2"/>
                        <a:pt x="5" y="0"/>
                        <a:pt x="11" y="0"/>
                      </a:cubicBezTo>
                      <a:cubicBezTo>
                        <a:pt x="17" y="0"/>
                        <a:pt x="23" y="2"/>
                        <a:pt x="23" y="4"/>
                      </a:cubicBezTo>
                      <a:cubicBezTo>
                        <a:pt x="23" y="7"/>
                        <a:pt x="17" y="9"/>
                        <a:pt x="1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239">
                  <a:extLst>
                    <a:ext uri="{FF2B5EF4-FFF2-40B4-BE49-F238E27FC236}">
                      <a16:creationId xmlns:a16="http://schemas.microsoft.com/office/drawing/2014/main" id="{8023F153-2F25-4A67-8BD5-26C9D5F882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85265" y="2008413"/>
                  <a:ext cx="65088" cy="23813"/>
                </a:xfrm>
                <a:custGeom>
                  <a:avLst/>
                  <a:gdLst>
                    <a:gd name="T0" fmla="*/ 2147483647 w 21"/>
                    <a:gd name="T1" fmla="*/ 0 h 8"/>
                    <a:gd name="T2" fmla="*/ 0 w 21"/>
                    <a:gd name="T3" fmla="*/ 2147483647 h 8"/>
                    <a:gd name="T4" fmla="*/ 2147483647 w 21"/>
                    <a:gd name="T5" fmla="*/ 2147483647 h 8"/>
                    <a:gd name="T6" fmla="*/ 2147483647 w 21"/>
                    <a:gd name="T7" fmla="*/ 2147483647 h 8"/>
                    <a:gd name="T8" fmla="*/ 2147483647 w 21"/>
                    <a:gd name="T9" fmla="*/ 0 h 8"/>
                    <a:gd name="T10" fmla="*/ 2147483647 w 21"/>
                    <a:gd name="T11" fmla="*/ 2147483647 h 8"/>
                    <a:gd name="T12" fmla="*/ 2147483647 w 21"/>
                    <a:gd name="T13" fmla="*/ 2147483647 h 8"/>
                    <a:gd name="T14" fmla="*/ 2147483647 w 21"/>
                    <a:gd name="T15" fmla="*/ 2147483647 h 8"/>
                    <a:gd name="T16" fmla="*/ 2147483647 w 21"/>
                    <a:gd name="T17" fmla="*/ 2147483647 h 8"/>
                    <a:gd name="T18" fmla="*/ 2147483647 w 21"/>
                    <a:gd name="T19" fmla="*/ 2147483647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" h="8">
                      <a:moveTo>
                        <a:pt x="10" y="0"/>
                      </a:moveTo>
                      <a:cubicBezTo>
                        <a:pt x="4" y="0"/>
                        <a:pt x="0" y="2"/>
                        <a:pt x="0" y="4"/>
                      </a:cubicBezTo>
                      <a:cubicBezTo>
                        <a:pt x="0" y="7"/>
                        <a:pt x="4" y="8"/>
                        <a:pt x="10" y="8"/>
                      </a:cubicBezTo>
                      <a:cubicBezTo>
                        <a:pt x="16" y="8"/>
                        <a:pt x="21" y="7"/>
                        <a:pt x="21" y="4"/>
                      </a:cubicBezTo>
                      <a:cubicBezTo>
                        <a:pt x="21" y="2"/>
                        <a:pt x="16" y="0"/>
                        <a:pt x="10" y="0"/>
                      </a:cubicBezTo>
                      <a:close/>
                      <a:moveTo>
                        <a:pt x="10" y="8"/>
                      </a:moveTo>
                      <a:cubicBezTo>
                        <a:pt x="5" y="8"/>
                        <a:pt x="1" y="6"/>
                        <a:pt x="1" y="4"/>
                      </a:cubicBezTo>
                      <a:cubicBezTo>
                        <a:pt x="1" y="2"/>
                        <a:pt x="5" y="1"/>
                        <a:pt x="10" y="1"/>
                      </a:cubicBezTo>
                      <a:cubicBezTo>
                        <a:pt x="15" y="1"/>
                        <a:pt x="19" y="2"/>
                        <a:pt x="19" y="4"/>
                      </a:cubicBezTo>
                      <a:cubicBezTo>
                        <a:pt x="19" y="6"/>
                        <a:pt x="15" y="8"/>
                        <a:pt x="1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Rectangle 240">
                  <a:extLst>
                    <a:ext uri="{FF2B5EF4-FFF2-40B4-BE49-F238E27FC236}">
                      <a16:creationId xmlns:a16="http://schemas.microsoft.com/office/drawing/2014/main" id="{DE1E0F06-0C0A-49E4-861E-9ECDF919EE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5428" y="1989363"/>
                  <a:ext cx="3175" cy="15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Rectangle 241">
                  <a:extLst>
                    <a:ext uri="{FF2B5EF4-FFF2-40B4-BE49-F238E27FC236}">
                      <a16:creationId xmlns:a16="http://schemas.microsoft.com/office/drawing/2014/main" id="{DA7A7E11-AF09-4422-8723-C5BE3AC97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5428" y="2097312"/>
                  <a:ext cx="3175" cy="15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7" name="Group 23">
              <a:extLst>
                <a:ext uri="{FF2B5EF4-FFF2-40B4-BE49-F238E27FC236}">
                  <a16:creationId xmlns:a16="http://schemas.microsoft.com/office/drawing/2014/main" id="{BE72EC9B-3A17-46CC-AED1-FB8BBC9FF95C}"/>
                </a:ext>
              </a:extLst>
            </p:cNvPr>
            <p:cNvGrpSpPr/>
            <p:nvPr/>
          </p:nvGrpSpPr>
          <p:grpSpPr>
            <a:xfrm>
              <a:off x="2491585" y="2394192"/>
              <a:ext cx="519273" cy="519273"/>
              <a:chOff x="2602390" y="2653247"/>
              <a:chExt cx="429151" cy="42915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A6D64D5-5D87-4929-990F-69AC94A4134B}"/>
                  </a:ext>
                </a:extLst>
              </p:cNvPr>
              <p:cNvSpPr/>
              <p:nvPr/>
            </p:nvSpPr>
            <p:spPr>
              <a:xfrm>
                <a:off x="2602390" y="2653247"/>
                <a:ext cx="429151" cy="42915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Group 5">
                <a:extLst>
                  <a:ext uri="{FF2B5EF4-FFF2-40B4-BE49-F238E27FC236}">
                    <a16:creationId xmlns:a16="http://schemas.microsoft.com/office/drawing/2014/main" id="{5361CDC5-B207-4B7C-A61B-16795B4D274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718114" y="2720450"/>
                <a:ext cx="197702" cy="294744"/>
                <a:chOff x="-433" y="1237"/>
                <a:chExt cx="383" cy="571"/>
              </a:xfrm>
              <a:solidFill>
                <a:schemeClr val="bg1"/>
              </a:solidFill>
            </p:grpSpPr>
            <p:sp>
              <p:nvSpPr>
                <p:cNvPr id="47" name="Freeform 6">
                  <a:extLst>
                    <a:ext uri="{FF2B5EF4-FFF2-40B4-BE49-F238E27FC236}">
                      <a16:creationId xmlns:a16="http://schemas.microsoft.com/office/drawing/2014/main" id="{679304C8-ACEF-4220-8D21-78F78A91F3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42" y="1403"/>
                  <a:ext cx="181" cy="405"/>
                </a:xfrm>
                <a:custGeom>
                  <a:avLst/>
                  <a:gdLst>
                    <a:gd name="T0" fmla="*/ 151 w 151"/>
                    <a:gd name="T1" fmla="*/ 337 h 338"/>
                    <a:gd name="T2" fmla="*/ 135 w 151"/>
                    <a:gd name="T3" fmla="*/ 338 h 338"/>
                    <a:gd name="T4" fmla="*/ 8 w 151"/>
                    <a:gd name="T5" fmla="*/ 338 h 338"/>
                    <a:gd name="T6" fmla="*/ 19 w 151"/>
                    <a:gd name="T7" fmla="*/ 309 h 338"/>
                    <a:gd name="T8" fmla="*/ 23 w 151"/>
                    <a:gd name="T9" fmla="*/ 296 h 338"/>
                    <a:gd name="T10" fmla="*/ 70 w 151"/>
                    <a:gd name="T11" fmla="*/ 54 h 338"/>
                    <a:gd name="T12" fmla="*/ 65 w 151"/>
                    <a:gd name="T13" fmla="*/ 27 h 338"/>
                    <a:gd name="T14" fmla="*/ 68 w 151"/>
                    <a:gd name="T15" fmla="*/ 4 h 338"/>
                    <a:gd name="T16" fmla="*/ 91 w 151"/>
                    <a:gd name="T17" fmla="*/ 4 h 338"/>
                    <a:gd name="T18" fmla="*/ 94 w 151"/>
                    <a:gd name="T19" fmla="*/ 26 h 338"/>
                    <a:gd name="T20" fmla="*/ 91 w 151"/>
                    <a:gd name="T21" fmla="*/ 52 h 338"/>
                    <a:gd name="T22" fmla="*/ 136 w 151"/>
                    <a:gd name="T23" fmla="*/ 290 h 338"/>
                    <a:gd name="T24" fmla="*/ 146 w 151"/>
                    <a:gd name="T25" fmla="*/ 312 h 338"/>
                    <a:gd name="T26" fmla="*/ 151 w 151"/>
                    <a:gd name="T27" fmla="*/ 337 h 338"/>
                    <a:gd name="T28" fmla="*/ 103 w 151"/>
                    <a:gd name="T29" fmla="*/ 223 h 338"/>
                    <a:gd name="T30" fmla="*/ 62 w 151"/>
                    <a:gd name="T31" fmla="*/ 259 h 338"/>
                    <a:gd name="T32" fmla="*/ 117 w 151"/>
                    <a:gd name="T33" fmla="*/ 297 h 338"/>
                    <a:gd name="T34" fmla="*/ 103 w 151"/>
                    <a:gd name="T35" fmla="*/ 223 h 338"/>
                    <a:gd name="T36" fmla="*/ 41 w 151"/>
                    <a:gd name="T37" fmla="*/ 309 h 338"/>
                    <a:gd name="T38" fmla="*/ 101 w 151"/>
                    <a:gd name="T39" fmla="*/ 309 h 338"/>
                    <a:gd name="T40" fmla="*/ 48 w 151"/>
                    <a:gd name="T41" fmla="*/ 275 h 338"/>
                    <a:gd name="T42" fmla="*/ 41 w 151"/>
                    <a:gd name="T43" fmla="*/ 309 h 338"/>
                    <a:gd name="T44" fmla="*/ 99 w 151"/>
                    <a:gd name="T45" fmla="*/ 201 h 338"/>
                    <a:gd name="T46" fmla="*/ 66 w 151"/>
                    <a:gd name="T47" fmla="*/ 176 h 338"/>
                    <a:gd name="T48" fmla="*/ 55 w 151"/>
                    <a:gd name="T49" fmla="*/ 239 h 338"/>
                    <a:gd name="T50" fmla="*/ 99 w 151"/>
                    <a:gd name="T51" fmla="*/ 201 h 338"/>
                    <a:gd name="T52" fmla="*/ 82 w 151"/>
                    <a:gd name="T53" fmla="*/ 110 h 338"/>
                    <a:gd name="T54" fmla="*/ 92 w 151"/>
                    <a:gd name="T55" fmla="*/ 166 h 338"/>
                    <a:gd name="T56" fmla="*/ 82 w 151"/>
                    <a:gd name="T57" fmla="*/ 110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51" h="338">
                      <a:moveTo>
                        <a:pt x="151" y="337"/>
                      </a:moveTo>
                      <a:cubicBezTo>
                        <a:pt x="144" y="338"/>
                        <a:pt x="140" y="338"/>
                        <a:pt x="135" y="338"/>
                      </a:cubicBezTo>
                      <a:cubicBezTo>
                        <a:pt x="93" y="338"/>
                        <a:pt x="52" y="338"/>
                        <a:pt x="8" y="338"/>
                      </a:cubicBezTo>
                      <a:cubicBezTo>
                        <a:pt x="10" y="326"/>
                        <a:pt x="0" y="313"/>
                        <a:pt x="19" y="309"/>
                      </a:cubicBezTo>
                      <a:cubicBezTo>
                        <a:pt x="21" y="308"/>
                        <a:pt x="23" y="301"/>
                        <a:pt x="23" y="296"/>
                      </a:cubicBezTo>
                      <a:cubicBezTo>
                        <a:pt x="39" y="215"/>
                        <a:pt x="55" y="135"/>
                        <a:pt x="70" y="54"/>
                      </a:cubicBezTo>
                      <a:cubicBezTo>
                        <a:pt x="72" y="45"/>
                        <a:pt x="66" y="36"/>
                        <a:pt x="65" y="27"/>
                      </a:cubicBezTo>
                      <a:cubicBezTo>
                        <a:pt x="65" y="19"/>
                        <a:pt x="64" y="8"/>
                        <a:pt x="68" y="4"/>
                      </a:cubicBezTo>
                      <a:cubicBezTo>
                        <a:pt x="73" y="0"/>
                        <a:pt x="86" y="0"/>
                        <a:pt x="91" y="4"/>
                      </a:cubicBezTo>
                      <a:cubicBezTo>
                        <a:pt x="95" y="8"/>
                        <a:pt x="94" y="19"/>
                        <a:pt x="94" y="26"/>
                      </a:cubicBezTo>
                      <a:cubicBezTo>
                        <a:pt x="94" y="35"/>
                        <a:pt x="89" y="44"/>
                        <a:pt x="91" y="52"/>
                      </a:cubicBezTo>
                      <a:cubicBezTo>
                        <a:pt x="105" y="131"/>
                        <a:pt x="121" y="211"/>
                        <a:pt x="136" y="290"/>
                      </a:cubicBezTo>
                      <a:cubicBezTo>
                        <a:pt x="138" y="298"/>
                        <a:pt x="144" y="304"/>
                        <a:pt x="146" y="312"/>
                      </a:cubicBezTo>
                      <a:cubicBezTo>
                        <a:pt x="149" y="320"/>
                        <a:pt x="149" y="328"/>
                        <a:pt x="151" y="337"/>
                      </a:cubicBezTo>
                      <a:close/>
                      <a:moveTo>
                        <a:pt x="103" y="223"/>
                      </a:moveTo>
                      <a:cubicBezTo>
                        <a:pt x="88" y="237"/>
                        <a:pt x="75" y="247"/>
                        <a:pt x="62" y="259"/>
                      </a:cubicBezTo>
                      <a:cubicBezTo>
                        <a:pt x="80" y="272"/>
                        <a:pt x="97" y="283"/>
                        <a:pt x="117" y="297"/>
                      </a:cubicBezTo>
                      <a:cubicBezTo>
                        <a:pt x="112" y="270"/>
                        <a:pt x="108" y="249"/>
                        <a:pt x="103" y="223"/>
                      </a:cubicBezTo>
                      <a:close/>
                      <a:moveTo>
                        <a:pt x="41" y="309"/>
                      </a:moveTo>
                      <a:cubicBezTo>
                        <a:pt x="61" y="309"/>
                        <a:pt x="79" y="309"/>
                        <a:pt x="101" y="309"/>
                      </a:cubicBezTo>
                      <a:cubicBezTo>
                        <a:pt x="81" y="296"/>
                        <a:pt x="65" y="286"/>
                        <a:pt x="48" y="275"/>
                      </a:cubicBezTo>
                      <a:cubicBezTo>
                        <a:pt x="45" y="288"/>
                        <a:pt x="43" y="298"/>
                        <a:pt x="41" y="309"/>
                      </a:cubicBezTo>
                      <a:close/>
                      <a:moveTo>
                        <a:pt x="99" y="201"/>
                      </a:moveTo>
                      <a:cubicBezTo>
                        <a:pt x="87" y="192"/>
                        <a:pt x="78" y="185"/>
                        <a:pt x="66" y="176"/>
                      </a:cubicBezTo>
                      <a:cubicBezTo>
                        <a:pt x="62" y="198"/>
                        <a:pt x="59" y="216"/>
                        <a:pt x="55" y="239"/>
                      </a:cubicBezTo>
                      <a:cubicBezTo>
                        <a:pt x="72" y="224"/>
                        <a:pt x="84" y="214"/>
                        <a:pt x="99" y="201"/>
                      </a:cubicBezTo>
                      <a:close/>
                      <a:moveTo>
                        <a:pt x="82" y="110"/>
                      </a:moveTo>
                      <a:cubicBezTo>
                        <a:pt x="67" y="149"/>
                        <a:pt x="68" y="154"/>
                        <a:pt x="92" y="166"/>
                      </a:cubicBezTo>
                      <a:cubicBezTo>
                        <a:pt x="89" y="148"/>
                        <a:pt x="86" y="131"/>
                        <a:pt x="82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7">
                  <a:extLst>
                    <a:ext uri="{FF2B5EF4-FFF2-40B4-BE49-F238E27FC236}">
                      <a16:creationId xmlns:a16="http://schemas.microsoft.com/office/drawing/2014/main" id="{D3771DB6-6FCB-484C-B98A-95B1D9F13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3" y="1237"/>
                  <a:ext cx="383" cy="350"/>
                </a:xfrm>
                <a:custGeom>
                  <a:avLst/>
                  <a:gdLst>
                    <a:gd name="T0" fmla="*/ 214 w 320"/>
                    <a:gd name="T1" fmla="*/ 292 h 292"/>
                    <a:gd name="T2" fmla="*/ 207 w 320"/>
                    <a:gd name="T3" fmla="*/ 272 h 292"/>
                    <a:gd name="T4" fmla="*/ 281 w 320"/>
                    <a:gd name="T5" fmla="*/ 177 h 292"/>
                    <a:gd name="T6" fmla="*/ 179 w 320"/>
                    <a:gd name="T7" fmla="*/ 29 h 292"/>
                    <a:gd name="T8" fmla="*/ 30 w 320"/>
                    <a:gd name="T9" fmla="*/ 136 h 292"/>
                    <a:gd name="T10" fmla="*/ 94 w 320"/>
                    <a:gd name="T11" fmla="*/ 265 h 292"/>
                    <a:gd name="T12" fmla="*/ 102 w 320"/>
                    <a:gd name="T13" fmla="*/ 292 h 292"/>
                    <a:gd name="T14" fmla="*/ 7 w 320"/>
                    <a:gd name="T15" fmla="*/ 135 h 292"/>
                    <a:gd name="T16" fmla="*/ 143 w 320"/>
                    <a:gd name="T17" fmla="*/ 5 h 292"/>
                    <a:gd name="T18" fmla="*/ 306 w 320"/>
                    <a:gd name="T19" fmla="*/ 129 h 292"/>
                    <a:gd name="T20" fmla="*/ 214 w 320"/>
                    <a:gd name="T21" fmla="*/ 29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0" h="292">
                      <a:moveTo>
                        <a:pt x="214" y="292"/>
                      </a:moveTo>
                      <a:cubicBezTo>
                        <a:pt x="211" y="284"/>
                        <a:pt x="209" y="278"/>
                        <a:pt x="207" y="272"/>
                      </a:cubicBezTo>
                      <a:cubicBezTo>
                        <a:pt x="246" y="251"/>
                        <a:pt x="273" y="221"/>
                        <a:pt x="281" y="177"/>
                      </a:cubicBezTo>
                      <a:cubicBezTo>
                        <a:pt x="294" y="109"/>
                        <a:pt x="247" y="41"/>
                        <a:pt x="179" y="29"/>
                      </a:cubicBezTo>
                      <a:cubicBezTo>
                        <a:pt x="108" y="17"/>
                        <a:pt x="40" y="66"/>
                        <a:pt x="30" y="136"/>
                      </a:cubicBezTo>
                      <a:cubicBezTo>
                        <a:pt x="23" y="189"/>
                        <a:pt x="46" y="238"/>
                        <a:pt x="94" y="265"/>
                      </a:cubicBezTo>
                      <a:cubicBezTo>
                        <a:pt x="109" y="273"/>
                        <a:pt x="111" y="280"/>
                        <a:pt x="102" y="292"/>
                      </a:cubicBezTo>
                      <a:cubicBezTo>
                        <a:pt x="41" y="276"/>
                        <a:pt x="0" y="208"/>
                        <a:pt x="7" y="135"/>
                      </a:cubicBezTo>
                      <a:cubicBezTo>
                        <a:pt x="13" y="68"/>
                        <a:pt x="75" y="9"/>
                        <a:pt x="143" y="5"/>
                      </a:cubicBezTo>
                      <a:cubicBezTo>
                        <a:pt x="223" y="0"/>
                        <a:pt x="287" y="49"/>
                        <a:pt x="306" y="129"/>
                      </a:cubicBezTo>
                      <a:cubicBezTo>
                        <a:pt x="320" y="189"/>
                        <a:pt x="278" y="266"/>
                        <a:pt x="214" y="2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Freeform 8">
                  <a:extLst>
                    <a:ext uri="{FF2B5EF4-FFF2-40B4-BE49-F238E27FC236}">
                      <a16:creationId xmlns:a16="http://schemas.microsoft.com/office/drawing/2014/main" id="{E1F5CCA2-2C3B-4EB9-8C7D-158F6683D9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81" y="1294"/>
                  <a:ext cx="272" cy="243"/>
                </a:xfrm>
                <a:custGeom>
                  <a:avLst/>
                  <a:gdLst>
                    <a:gd name="T0" fmla="*/ 157 w 227"/>
                    <a:gd name="T1" fmla="*/ 202 h 203"/>
                    <a:gd name="T2" fmla="*/ 161 w 227"/>
                    <a:gd name="T3" fmla="*/ 173 h 203"/>
                    <a:gd name="T4" fmla="*/ 188 w 227"/>
                    <a:gd name="T5" fmla="*/ 76 h 203"/>
                    <a:gd name="T6" fmla="*/ 97 w 227"/>
                    <a:gd name="T7" fmla="*/ 26 h 203"/>
                    <a:gd name="T8" fmla="*/ 29 w 227"/>
                    <a:gd name="T9" fmla="*/ 104 h 203"/>
                    <a:gd name="T10" fmla="*/ 64 w 227"/>
                    <a:gd name="T11" fmla="*/ 174 h 203"/>
                    <a:gd name="T12" fmla="*/ 70 w 227"/>
                    <a:gd name="T13" fmla="*/ 203 h 203"/>
                    <a:gd name="T14" fmla="*/ 8 w 227"/>
                    <a:gd name="T15" fmla="*/ 90 h 203"/>
                    <a:gd name="T16" fmla="*/ 109 w 227"/>
                    <a:gd name="T17" fmla="*/ 2 h 203"/>
                    <a:gd name="T18" fmla="*/ 214 w 227"/>
                    <a:gd name="T19" fmla="*/ 80 h 203"/>
                    <a:gd name="T20" fmla="*/ 157 w 227"/>
                    <a:gd name="T21" fmla="*/ 202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7" h="203">
                      <a:moveTo>
                        <a:pt x="157" y="202"/>
                      </a:moveTo>
                      <a:cubicBezTo>
                        <a:pt x="148" y="190"/>
                        <a:pt x="148" y="182"/>
                        <a:pt x="161" y="173"/>
                      </a:cubicBezTo>
                      <a:cubicBezTo>
                        <a:pt x="193" y="149"/>
                        <a:pt x="203" y="110"/>
                        <a:pt x="188" y="76"/>
                      </a:cubicBezTo>
                      <a:cubicBezTo>
                        <a:pt x="172" y="39"/>
                        <a:pt x="135" y="19"/>
                        <a:pt x="97" y="26"/>
                      </a:cubicBezTo>
                      <a:cubicBezTo>
                        <a:pt x="60" y="33"/>
                        <a:pt x="30" y="66"/>
                        <a:pt x="29" y="104"/>
                      </a:cubicBezTo>
                      <a:cubicBezTo>
                        <a:pt x="28" y="133"/>
                        <a:pt x="40" y="157"/>
                        <a:pt x="64" y="174"/>
                      </a:cubicBezTo>
                      <a:cubicBezTo>
                        <a:pt x="78" y="185"/>
                        <a:pt x="78" y="185"/>
                        <a:pt x="70" y="203"/>
                      </a:cubicBezTo>
                      <a:cubicBezTo>
                        <a:pt x="26" y="186"/>
                        <a:pt x="0" y="140"/>
                        <a:pt x="8" y="90"/>
                      </a:cubicBezTo>
                      <a:cubicBezTo>
                        <a:pt x="15" y="41"/>
                        <a:pt x="58" y="4"/>
                        <a:pt x="109" y="2"/>
                      </a:cubicBezTo>
                      <a:cubicBezTo>
                        <a:pt x="157" y="0"/>
                        <a:pt x="203" y="34"/>
                        <a:pt x="214" y="80"/>
                      </a:cubicBezTo>
                      <a:cubicBezTo>
                        <a:pt x="227" y="131"/>
                        <a:pt x="205" y="178"/>
                        <a:pt x="157" y="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Freeform 9">
                  <a:extLst>
                    <a:ext uri="{FF2B5EF4-FFF2-40B4-BE49-F238E27FC236}">
                      <a16:creationId xmlns:a16="http://schemas.microsoft.com/office/drawing/2014/main" id="{B7264B57-2EED-4402-B97D-208E807AF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3" y="1345"/>
                  <a:ext cx="158" cy="141"/>
                </a:xfrm>
                <a:custGeom>
                  <a:avLst/>
                  <a:gdLst>
                    <a:gd name="T0" fmla="*/ 89 w 132"/>
                    <a:gd name="T1" fmla="*/ 113 h 117"/>
                    <a:gd name="T2" fmla="*/ 95 w 132"/>
                    <a:gd name="T3" fmla="*/ 87 h 117"/>
                    <a:gd name="T4" fmla="*/ 89 w 132"/>
                    <a:gd name="T5" fmla="*/ 36 h 117"/>
                    <a:gd name="T6" fmla="*/ 38 w 132"/>
                    <a:gd name="T7" fmla="*/ 37 h 117"/>
                    <a:gd name="T8" fmla="*/ 34 w 132"/>
                    <a:gd name="T9" fmla="*/ 87 h 117"/>
                    <a:gd name="T10" fmla="*/ 42 w 132"/>
                    <a:gd name="T11" fmla="*/ 117 h 117"/>
                    <a:gd name="T12" fmla="*/ 3 w 132"/>
                    <a:gd name="T13" fmla="*/ 57 h 117"/>
                    <a:gd name="T14" fmla="*/ 58 w 132"/>
                    <a:gd name="T15" fmla="*/ 3 h 117"/>
                    <a:gd name="T16" fmla="*/ 121 w 132"/>
                    <a:gd name="T17" fmla="*/ 42 h 117"/>
                    <a:gd name="T18" fmla="*/ 96 w 132"/>
                    <a:gd name="T19" fmla="*/ 115 h 117"/>
                    <a:gd name="T20" fmla="*/ 89 w 132"/>
                    <a:gd name="T21" fmla="*/ 113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117">
                      <a:moveTo>
                        <a:pt x="89" y="113"/>
                      </a:moveTo>
                      <a:cubicBezTo>
                        <a:pt x="91" y="105"/>
                        <a:pt x="90" y="94"/>
                        <a:pt x="95" y="87"/>
                      </a:cubicBezTo>
                      <a:cubicBezTo>
                        <a:pt x="105" y="68"/>
                        <a:pt x="104" y="49"/>
                        <a:pt x="89" y="36"/>
                      </a:cubicBezTo>
                      <a:cubicBezTo>
                        <a:pt x="74" y="23"/>
                        <a:pt x="53" y="23"/>
                        <a:pt x="38" y="37"/>
                      </a:cubicBezTo>
                      <a:cubicBezTo>
                        <a:pt x="24" y="50"/>
                        <a:pt x="23" y="70"/>
                        <a:pt x="34" y="87"/>
                      </a:cubicBezTo>
                      <a:cubicBezTo>
                        <a:pt x="38" y="95"/>
                        <a:pt x="39" y="105"/>
                        <a:pt x="42" y="117"/>
                      </a:cubicBezTo>
                      <a:cubicBezTo>
                        <a:pt x="13" y="107"/>
                        <a:pt x="0" y="84"/>
                        <a:pt x="3" y="57"/>
                      </a:cubicBezTo>
                      <a:cubicBezTo>
                        <a:pt x="7" y="29"/>
                        <a:pt x="30" y="7"/>
                        <a:pt x="58" y="3"/>
                      </a:cubicBezTo>
                      <a:cubicBezTo>
                        <a:pt x="84" y="0"/>
                        <a:pt x="112" y="17"/>
                        <a:pt x="121" y="42"/>
                      </a:cubicBezTo>
                      <a:cubicBezTo>
                        <a:pt x="132" y="70"/>
                        <a:pt x="122" y="98"/>
                        <a:pt x="96" y="115"/>
                      </a:cubicBezTo>
                      <a:cubicBezTo>
                        <a:pt x="94" y="114"/>
                        <a:pt x="91" y="114"/>
                        <a:pt x="89" y="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" name="Group 24">
              <a:extLst>
                <a:ext uri="{FF2B5EF4-FFF2-40B4-BE49-F238E27FC236}">
                  <a16:creationId xmlns:a16="http://schemas.microsoft.com/office/drawing/2014/main" id="{C735C166-86A0-4FA6-8CE2-E79E25043740}"/>
                </a:ext>
              </a:extLst>
            </p:cNvPr>
            <p:cNvGrpSpPr/>
            <p:nvPr/>
          </p:nvGrpSpPr>
          <p:grpSpPr>
            <a:xfrm>
              <a:off x="637589" y="1378374"/>
              <a:ext cx="1702881" cy="1577831"/>
              <a:chOff x="745965" y="2081624"/>
              <a:chExt cx="1702881" cy="157783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14AC29-80EB-4EA8-A1FE-56D7B0D21662}"/>
                  </a:ext>
                </a:extLst>
              </p:cNvPr>
              <p:cNvSpPr txBox="1"/>
              <p:nvPr/>
            </p:nvSpPr>
            <p:spPr>
              <a:xfrm>
                <a:off x="745965" y="2310668"/>
                <a:ext cx="1702881" cy="1348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India Data Business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Global Data Business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Cloud Connect &amp; Managed DWDM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Enterprise VoIP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Managed Network Services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A9E6BF-5A81-404E-BE69-72D83CB19946}"/>
                  </a:ext>
                </a:extLst>
              </p:cNvPr>
              <p:cNvSpPr txBox="1"/>
              <p:nvPr/>
            </p:nvSpPr>
            <p:spPr>
              <a:xfrm>
                <a:off x="868846" y="2081624"/>
                <a:ext cx="1514739" cy="280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TELECOM SERVICES</a:t>
                </a:r>
                <a:endParaRPr lang="en-I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F889A83-4DCE-483F-B8F8-0725D2DA6370}"/>
                  </a:ext>
                </a:extLst>
              </p:cNvPr>
              <p:cNvCxnSpPr/>
              <p:nvPr/>
            </p:nvCxnSpPr>
            <p:spPr>
              <a:xfrm>
                <a:off x="952500" y="2310668"/>
                <a:ext cx="1371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25">
              <a:extLst>
                <a:ext uri="{FF2B5EF4-FFF2-40B4-BE49-F238E27FC236}">
                  <a16:creationId xmlns:a16="http://schemas.microsoft.com/office/drawing/2014/main" id="{4FEA0E38-B573-4504-9FA4-019A520618C9}"/>
                </a:ext>
              </a:extLst>
            </p:cNvPr>
            <p:cNvGrpSpPr/>
            <p:nvPr/>
          </p:nvGrpSpPr>
          <p:grpSpPr>
            <a:xfrm>
              <a:off x="771409" y="3069478"/>
              <a:ext cx="2631720" cy="1617126"/>
              <a:chOff x="5561272" y="2078533"/>
              <a:chExt cx="2631720" cy="161712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07CC29E-9287-4A9F-9700-371536BB8C18}"/>
                  </a:ext>
                </a:extLst>
              </p:cNvPr>
              <p:cNvSpPr txBox="1"/>
              <p:nvPr/>
            </p:nvSpPr>
            <p:spPr>
              <a:xfrm>
                <a:off x="5572289" y="2346872"/>
                <a:ext cx="2620703" cy="1348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Colocation/White labelling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Data center Transformation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Public Cloud (</a:t>
                </a:r>
                <a:r>
                  <a:rPr 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LaaS</a:t>
                </a: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/PaaS)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Enterprise private and hybrid cloud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Cloud based DR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DC Managed Services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Managed Security Services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15764B-37C4-4913-90E4-1E44333EA818}"/>
                  </a:ext>
                </a:extLst>
              </p:cNvPr>
              <p:cNvSpPr txBox="1"/>
              <p:nvPr/>
            </p:nvSpPr>
            <p:spPr>
              <a:xfrm>
                <a:off x="5561272" y="2078533"/>
                <a:ext cx="2496420" cy="280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DC, CLOUD &amp; MANAGED SERVICES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BF53F45-6937-4962-9098-A47B13423D02}"/>
                  </a:ext>
                </a:extLst>
              </p:cNvPr>
              <p:cNvCxnSpPr/>
              <p:nvPr/>
            </p:nvCxnSpPr>
            <p:spPr>
              <a:xfrm>
                <a:off x="5652355" y="2338623"/>
                <a:ext cx="2133269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26">
              <a:extLst>
                <a:ext uri="{FF2B5EF4-FFF2-40B4-BE49-F238E27FC236}">
                  <a16:creationId xmlns:a16="http://schemas.microsoft.com/office/drawing/2014/main" id="{CB45A0C4-5B0D-480B-AADD-2D21057C53C4}"/>
                </a:ext>
              </a:extLst>
            </p:cNvPr>
            <p:cNvGrpSpPr/>
            <p:nvPr/>
          </p:nvGrpSpPr>
          <p:grpSpPr>
            <a:xfrm>
              <a:off x="5340644" y="512253"/>
              <a:ext cx="2787910" cy="1298109"/>
              <a:chOff x="5439978" y="762949"/>
              <a:chExt cx="2787910" cy="129810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546B54-6AB7-455B-9C4D-C85A07F6A33B}"/>
                  </a:ext>
                </a:extLst>
              </p:cNvPr>
              <p:cNvSpPr txBox="1"/>
              <p:nvPr/>
            </p:nvSpPr>
            <p:spPr>
              <a:xfrm>
                <a:off x="5551835" y="1069384"/>
                <a:ext cx="2253044" cy="99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Data Center IT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Network Integration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Information Security Services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Collaboration Services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End User Computing Services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0EDFFF-3DB4-44BA-B4F0-D323829B294B}"/>
                  </a:ext>
                </a:extLst>
              </p:cNvPr>
              <p:cNvSpPr txBox="1"/>
              <p:nvPr/>
            </p:nvSpPr>
            <p:spPr>
              <a:xfrm>
                <a:off x="5439978" y="762949"/>
                <a:ext cx="2787910" cy="280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TECHNOLOGY INTEGRATION SERVICES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26CABCB-60B5-4EC0-AF4C-BDCA46DFBFD3}"/>
                  </a:ext>
                </a:extLst>
              </p:cNvPr>
              <p:cNvCxnSpPr/>
              <p:nvPr/>
            </p:nvCxnSpPr>
            <p:spPr>
              <a:xfrm>
                <a:off x="5551835" y="1024023"/>
                <a:ext cx="2159397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27">
              <a:extLst>
                <a:ext uri="{FF2B5EF4-FFF2-40B4-BE49-F238E27FC236}">
                  <a16:creationId xmlns:a16="http://schemas.microsoft.com/office/drawing/2014/main" id="{67FFFF8F-4BAA-4119-AB8C-9694DF98861D}"/>
                </a:ext>
              </a:extLst>
            </p:cNvPr>
            <p:cNvGrpSpPr/>
            <p:nvPr/>
          </p:nvGrpSpPr>
          <p:grpSpPr>
            <a:xfrm>
              <a:off x="5594871" y="2018254"/>
              <a:ext cx="2866886" cy="1253284"/>
              <a:chOff x="86619" y="602034"/>
              <a:chExt cx="2866886" cy="125328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8235E10-70B5-407D-BDD2-1FB61A8D0046}"/>
                  </a:ext>
                </a:extLst>
              </p:cNvPr>
              <p:cNvSpPr txBox="1"/>
              <p:nvPr/>
            </p:nvSpPr>
            <p:spPr>
              <a:xfrm>
                <a:off x="88757" y="602034"/>
                <a:ext cx="2864748" cy="2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APPLICATIONS SERVICES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2119306-8744-4D0C-9FB4-73AFEDFAE14E}"/>
                  </a:ext>
                </a:extLst>
              </p:cNvPr>
              <p:cNvCxnSpPr/>
              <p:nvPr/>
            </p:nvCxnSpPr>
            <p:spPr>
              <a:xfrm>
                <a:off x="167811" y="860027"/>
                <a:ext cx="217358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C46AC16-15AC-4286-BFDA-F5DCF3CAB176}"/>
                  </a:ext>
                </a:extLst>
              </p:cNvPr>
              <p:cNvSpPr txBox="1"/>
              <p:nvPr/>
            </p:nvSpPr>
            <p:spPr>
              <a:xfrm>
                <a:off x="86619" y="863644"/>
                <a:ext cx="2756659" cy="99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iTest – Online Testing Platform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eLearning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Forum – Distribution Management System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Portal Solutions</a:t>
                </a:r>
              </a:p>
            </p:txBody>
          </p:sp>
        </p:grpSp>
        <p:grpSp>
          <p:nvGrpSpPr>
            <p:cNvPr id="117" name="Group 28">
              <a:extLst>
                <a:ext uri="{FF2B5EF4-FFF2-40B4-BE49-F238E27FC236}">
                  <a16:creationId xmlns:a16="http://schemas.microsoft.com/office/drawing/2014/main" id="{99885180-0E04-4397-B0D7-F9C68FECB5C7}"/>
                </a:ext>
              </a:extLst>
            </p:cNvPr>
            <p:cNvGrpSpPr/>
            <p:nvPr/>
          </p:nvGrpSpPr>
          <p:grpSpPr>
            <a:xfrm>
              <a:off x="4573345" y="3365179"/>
              <a:ext cx="4221898" cy="1074728"/>
              <a:chOff x="4562509" y="3604858"/>
              <a:chExt cx="4221898" cy="1074728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7D8688-FD2B-4F76-86FD-D6BA30E7C13C}"/>
                  </a:ext>
                </a:extLst>
              </p:cNvPr>
              <p:cNvSpPr txBox="1"/>
              <p:nvPr/>
            </p:nvSpPr>
            <p:spPr>
              <a:xfrm>
                <a:off x="4564647" y="3604858"/>
                <a:ext cx="2864748" cy="2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PLATFORM SERVICES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DCF91AC-73D0-425A-98A1-0826F6344778}"/>
                  </a:ext>
                </a:extLst>
              </p:cNvPr>
              <p:cNvCxnSpPr/>
              <p:nvPr/>
            </p:nvCxnSpPr>
            <p:spPr>
              <a:xfrm>
                <a:off x="4643701" y="3862851"/>
                <a:ext cx="217358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9CBD6E-4FB9-4702-B12C-D384413B643E}"/>
                  </a:ext>
                </a:extLst>
              </p:cNvPr>
              <p:cNvSpPr txBox="1"/>
              <p:nvPr/>
            </p:nvSpPr>
            <p:spPr>
              <a:xfrm>
                <a:off x="4562509" y="3866468"/>
                <a:ext cx="4221898" cy="81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SAP / S4 Hana, Success Factors and hosted cloud infrastructure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Microsoft – Azure, Office &amp; Productivity, Dynamics CRM  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Oracle – SaaS, PaaS (HR, Database, Middleware, Cloud Machine)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70B7CBC-0DB0-4776-9F07-540B624666AA}"/>
              </a:ext>
            </a:extLst>
          </p:cNvPr>
          <p:cNvSpPr/>
          <p:nvPr/>
        </p:nvSpPr>
        <p:spPr>
          <a:xfrm>
            <a:off x="297335" y="377548"/>
            <a:ext cx="3632832" cy="318549"/>
          </a:xfrm>
          <a:prstGeom prst="rect">
            <a:avLst/>
          </a:prstGeom>
        </p:spPr>
        <p:txBody>
          <a:bodyPr vert="horz" lIns="69686" tIns="34843" rIns="69686" bIns="34843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SIFY TODAY</a:t>
            </a:r>
          </a:p>
        </p:txBody>
      </p:sp>
      <p:sp>
        <p:nvSpPr>
          <p:cNvPr id="195" name="Slide Number Placeholder 19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30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B26AC-D780-49B1-A97E-EDA81D066580}"/>
              </a:ext>
            </a:extLst>
          </p:cNvPr>
          <p:cNvSpPr txBox="1"/>
          <p:nvPr/>
        </p:nvSpPr>
        <p:spPr>
          <a:xfrm>
            <a:off x="323850" y="843510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67493-9CD6-4ECC-997F-BCBE0F186582}"/>
              </a:ext>
            </a:extLst>
          </p:cNvPr>
          <p:cNvGrpSpPr/>
          <p:nvPr/>
        </p:nvGrpSpPr>
        <p:grpSpPr>
          <a:xfrm>
            <a:off x="323850" y="1347580"/>
            <a:ext cx="8499418" cy="3455836"/>
            <a:chOff x="323850" y="1348224"/>
            <a:chExt cx="8499418" cy="34558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899AD2-5B55-49DF-964A-08646D2BE91D}"/>
                </a:ext>
              </a:extLst>
            </p:cNvPr>
            <p:cNvGrpSpPr/>
            <p:nvPr/>
          </p:nvGrpSpPr>
          <p:grpSpPr>
            <a:xfrm>
              <a:off x="323850" y="1348224"/>
              <a:ext cx="8499418" cy="3455836"/>
              <a:chOff x="323850" y="1348224"/>
              <a:chExt cx="8499418" cy="3455836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304D07AC-3439-4E3F-839E-D3CBE13BA02C}"/>
                  </a:ext>
                </a:extLst>
              </p:cNvPr>
              <p:cNvSpPr/>
              <p:nvPr/>
            </p:nvSpPr>
            <p:spPr>
              <a:xfrm rot="5400000">
                <a:off x="-180440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734FE5DA-C8E6-4D9A-8769-22F94960633F}"/>
                  </a:ext>
                </a:extLst>
              </p:cNvPr>
              <p:cNvSpPr/>
              <p:nvPr/>
            </p:nvSpPr>
            <p:spPr>
              <a:xfrm rot="5400000">
                <a:off x="1956749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2F01F99F-314A-49C6-AA62-9FC66A91204A}"/>
                  </a:ext>
                </a:extLst>
              </p:cNvPr>
              <p:cNvSpPr/>
              <p:nvPr/>
            </p:nvSpPr>
            <p:spPr>
              <a:xfrm rot="5400000">
                <a:off x="409393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3F3558A4-04F0-484C-9195-5143B226F1F6}"/>
                  </a:ext>
                </a:extLst>
              </p:cNvPr>
              <p:cNvSpPr/>
              <p:nvPr/>
            </p:nvSpPr>
            <p:spPr>
              <a:xfrm rot="5400000">
                <a:off x="623112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158E8B0-353D-4EE2-AABC-A8360F3DD0C3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44019E2-0EC1-41A5-8705-E94089661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F2AFD35-AECB-4AA2-B5D8-8799317E3527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59" name="Picture 5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6358FE6-DAFE-4D4A-BEC9-5112676D1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53CF844-0D36-45AD-842C-4FC0DE2F1FA6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6341AB0-0136-4512-AC0A-73A0DBB8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EF06-9949-46F4-B0BF-94635A5B11EE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3F86628-8B79-4245-BECF-B5DA46801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544473" y="2068338"/>
              <a:ext cx="1646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CLOUD ENABLING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2726546" y="2068338"/>
              <a:ext cx="1556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INSPIRED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5016020" y="2068338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PURE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6918370" y="2068338"/>
              <a:ext cx="1721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ENHANCED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203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10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038E24-5A31-4851-A514-C9FBA1415A51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cs typeface="Calibri" panose="020F0502020204030204" pitchFamily="34" charset="0"/>
                </a:rPr>
                <a:t>Forum</a:t>
              </a: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37A343-02CC-4356-8C97-4289B931BCD8}"/>
              </a:ext>
            </a:extLst>
          </p:cNvPr>
          <p:cNvSpPr txBox="1"/>
          <p:nvPr/>
        </p:nvSpPr>
        <p:spPr>
          <a:xfrm>
            <a:off x="386789" y="372052"/>
            <a:ext cx="23503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32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CD82E-0016-4C0E-9A5B-7FC3B11F7824}"/>
              </a:ext>
            </a:extLst>
          </p:cNvPr>
          <p:cNvSpPr txBox="1"/>
          <p:nvPr/>
        </p:nvSpPr>
        <p:spPr>
          <a:xfrm>
            <a:off x="2555776" y="43592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967156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F38860-7D44-4807-98EE-B218460D17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240" y="311624"/>
            <a:ext cx="6145602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293077" y="342900"/>
            <a:ext cx="7505982" cy="346249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CLOUD@CORE: AGILITY, FLEXIBILITY &amp; CHOICES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50D351B6-6EDF-4C39-9648-A31166ECBB35}"/>
              </a:ext>
            </a:extLst>
          </p:cNvPr>
          <p:cNvSpPr txBox="1"/>
          <p:nvPr/>
        </p:nvSpPr>
        <p:spPr>
          <a:xfrm>
            <a:off x="1415170" y="1035838"/>
            <a:ext cx="1713167" cy="438581"/>
          </a:xfrm>
          <a:prstGeom prst="rect">
            <a:avLst/>
          </a:prstGeom>
          <a:noFill/>
        </p:spPr>
        <p:txBody>
          <a:bodyPr wrap="square" lIns="69686" tIns="34843" rIns="69686" bIns="348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Investment and IP Commitments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A0AFD3A7-572A-4330-BC58-1D0A13333BA4}"/>
              </a:ext>
            </a:extLst>
          </p:cNvPr>
          <p:cNvSpPr txBox="1"/>
          <p:nvPr/>
        </p:nvSpPr>
        <p:spPr>
          <a:xfrm>
            <a:off x="1306837" y="4415321"/>
            <a:ext cx="1713167" cy="624364"/>
          </a:xfrm>
          <a:prstGeom prst="rect">
            <a:avLst/>
          </a:prstGeom>
          <a:noFill/>
        </p:spPr>
        <p:txBody>
          <a:bodyPr wrap="square" lIns="69686" tIns="34843" rIns="69686" bIns="348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Commitment of providing choices </a:t>
            </a:r>
          </a:p>
          <a:p>
            <a:pPr algn="r"/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4B6FD15D-2181-4FA0-97BC-D7B3C2C02966}"/>
              </a:ext>
            </a:extLst>
          </p:cNvPr>
          <p:cNvSpPr txBox="1"/>
          <p:nvPr/>
        </p:nvSpPr>
        <p:spPr>
          <a:xfrm>
            <a:off x="5568462" y="1001516"/>
            <a:ext cx="1758124" cy="624364"/>
          </a:xfrm>
          <a:prstGeom prst="rect">
            <a:avLst/>
          </a:prstGeom>
          <a:noFill/>
        </p:spPr>
        <p:txBody>
          <a:bodyPr wrap="square" lIns="69686" tIns="34843" rIns="69686" bIns="348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Commitment beyond Infra: Platform &amp; SaaS </a:t>
            </a:r>
          </a:p>
          <a:p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7F6E11A6-4769-49EF-A86B-FF4760333AE9}"/>
              </a:ext>
            </a:extLst>
          </p:cNvPr>
          <p:cNvSpPr txBox="1"/>
          <p:nvPr/>
        </p:nvSpPr>
        <p:spPr>
          <a:xfrm>
            <a:off x="6682154" y="2571750"/>
            <a:ext cx="1713167" cy="623248"/>
          </a:xfrm>
          <a:prstGeom prst="rect">
            <a:avLst/>
          </a:prstGeom>
          <a:noFill/>
        </p:spPr>
        <p:txBody>
          <a:bodyPr wrap="square" lIns="69686" tIns="34843" rIns="69686" bIns="348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Commitment beyond Cloud: Network for Cloud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6E0DD58C-4F38-4198-8999-52C898FF5FFD}"/>
              </a:ext>
            </a:extLst>
          </p:cNvPr>
          <p:cNvSpPr txBox="1"/>
          <p:nvPr/>
        </p:nvSpPr>
        <p:spPr>
          <a:xfrm>
            <a:off x="763794" y="2695362"/>
            <a:ext cx="1392522" cy="623248"/>
          </a:xfrm>
          <a:prstGeom prst="rect">
            <a:avLst/>
          </a:prstGeom>
          <a:noFill/>
        </p:spPr>
        <p:txBody>
          <a:bodyPr wrap="square" lIns="69686" tIns="34843" rIns="69686" bIns="348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Commitment to make Cloud secure</a:t>
            </a:r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E11CCB8D-D632-4127-B4B7-B33F819F5A16}"/>
              </a:ext>
            </a:extLst>
          </p:cNvPr>
          <p:cNvSpPr txBox="1"/>
          <p:nvPr/>
        </p:nvSpPr>
        <p:spPr>
          <a:xfrm>
            <a:off x="5645204" y="4302316"/>
            <a:ext cx="2567785" cy="438581"/>
          </a:xfrm>
          <a:prstGeom prst="rect">
            <a:avLst/>
          </a:prstGeom>
          <a:noFill/>
        </p:spPr>
        <p:txBody>
          <a:bodyPr wrap="square" lIns="69686" tIns="34843" rIns="69686" bIns="348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Capability and Commitment to  build Cloud</a:t>
            </a:r>
          </a:p>
        </p:txBody>
      </p:sp>
      <p:pic>
        <p:nvPicPr>
          <p:cNvPr id="5" name="Graphic 4" descr="Lock">
            <a:extLst>
              <a:ext uri="{FF2B5EF4-FFF2-40B4-BE49-F238E27FC236}">
                <a16:creationId xmlns:a16="http://schemas.microsoft.com/office/drawing/2014/main" id="{41A95403-8D58-4B99-AC80-0FFE2D47B5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8319" y="2686050"/>
            <a:ext cx="306203" cy="298548"/>
          </a:xfrm>
          <a:prstGeom prst="rect">
            <a:avLst/>
          </a:prstGeom>
        </p:spPr>
      </p:pic>
      <p:pic>
        <p:nvPicPr>
          <p:cNvPr id="7" name="Graphic 6" descr="Cloud">
            <a:extLst>
              <a:ext uri="{FF2B5EF4-FFF2-40B4-BE49-F238E27FC236}">
                <a16:creationId xmlns:a16="http://schemas.microsoft.com/office/drawing/2014/main" id="{5443A417-3D93-4B51-882B-5ACD4585FB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4994" y="4286250"/>
            <a:ext cx="314853" cy="306982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09DEB758-1206-4479-9E1A-39A30FF160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66214" y="1188099"/>
            <a:ext cx="256492" cy="250080"/>
          </a:xfrm>
          <a:prstGeom prst="rect">
            <a:avLst/>
          </a:prstGeom>
        </p:spPr>
      </p:pic>
      <p:pic>
        <p:nvPicPr>
          <p:cNvPr id="11" name="Graphic 10" descr="Puzzle">
            <a:extLst>
              <a:ext uri="{FF2B5EF4-FFF2-40B4-BE49-F238E27FC236}">
                <a16:creationId xmlns:a16="http://schemas.microsoft.com/office/drawing/2014/main" id="{96B41714-CBFD-4A0A-9A2F-795B5795019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54766" y="4323528"/>
            <a:ext cx="279388" cy="272403"/>
          </a:xfrm>
          <a:prstGeom prst="rect">
            <a:avLst/>
          </a:prstGeom>
        </p:spPr>
      </p:pic>
      <p:pic>
        <p:nvPicPr>
          <p:cNvPr id="13" name="Graphic 12" descr="Network">
            <a:extLst>
              <a:ext uri="{FF2B5EF4-FFF2-40B4-BE49-F238E27FC236}">
                <a16:creationId xmlns:a16="http://schemas.microsoft.com/office/drawing/2014/main" id="{B33A0B84-EFF8-431D-8265-85DE4F88AF2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89292" y="2720025"/>
            <a:ext cx="258231" cy="251775"/>
          </a:xfrm>
          <a:prstGeom prst="rect">
            <a:avLst/>
          </a:prstGeom>
        </p:spPr>
      </p:pic>
      <p:pic>
        <p:nvPicPr>
          <p:cNvPr id="31" name="Graphic 30" descr="Download">
            <a:extLst>
              <a:ext uri="{FF2B5EF4-FFF2-40B4-BE49-F238E27FC236}">
                <a16:creationId xmlns:a16="http://schemas.microsoft.com/office/drawing/2014/main" id="{625301F7-8D09-42E9-8D23-BBC1A21B0E6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93000" y="1143000"/>
            <a:ext cx="258231" cy="25177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587359D-8A34-4ACC-A8DC-1B7A07AC0F7F}"/>
              </a:ext>
            </a:extLst>
          </p:cNvPr>
          <p:cNvSpPr/>
          <p:nvPr/>
        </p:nvSpPr>
        <p:spPr>
          <a:xfrm>
            <a:off x="3156621" y="2660737"/>
            <a:ext cx="1660579" cy="346249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CLOUD@CORE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8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cloud@core</a:t>
            </a:r>
            <a:r>
              <a:rPr lang="en-US" dirty="0"/>
              <a:t> powers education of future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02958-AB62-4D49-939D-E0B5EF4EE440}"/>
              </a:ext>
            </a:extLst>
          </p:cNvPr>
          <p:cNvSpPr txBox="1"/>
          <p:nvPr/>
        </p:nvSpPr>
        <p:spPr>
          <a:xfrm>
            <a:off x="1575243" y="729595"/>
            <a:ext cx="23503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2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B5EEB-B1CE-41E7-BB82-C8DE3064F413}"/>
              </a:ext>
            </a:extLst>
          </p:cNvPr>
          <p:cNvSpPr txBox="1"/>
          <p:nvPr/>
        </p:nvSpPr>
        <p:spPr>
          <a:xfrm>
            <a:off x="3005675" y="710137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DC2CBE-8F64-4534-A981-A41191B2E9C6}"/>
              </a:ext>
            </a:extLst>
          </p:cNvPr>
          <p:cNvSpPr/>
          <p:nvPr/>
        </p:nvSpPr>
        <p:spPr>
          <a:xfrm>
            <a:off x="1512008" y="1037581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9777F6-4AC8-4E48-B41F-DBF27F2B34F2}"/>
              </a:ext>
            </a:extLst>
          </p:cNvPr>
          <p:cNvGrpSpPr/>
          <p:nvPr/>
        </p:nvGrpSpPr>
        <p:grpSpPr>
          <a:xfrm>
            <a:off x="1322095" y="1467438"/>
            <a:ext cx="6499273" cy="2984860"/>
            <a:chOff x="323851" y="1348224"/>
            <a:chExt cx="8499417" cy="45073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533DED9-5E30-4FF1-852D-1498BE7A6113}"/>
                </a:ext>
              </a:extLst>
            </p:cNvPr>
            <p:cNvGrpSpPr/>
            <p:nvPr/>
          </p:nvGrpSpPr>
          <p:grpSpPr>
            <a:xfrm>
              <a:off x="323851" y="1348224"/>
              <a:ext cx="8499417" cy="4507390"/>
              <a:chOff x="323851" y="1348224"/>
              <a:chExt cx="8499417" cy="4507390"/>
            </a:xfrm>
          </p:grpSpPr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B978B204-00ED-459F-80AC-A798E39BE2A2}"/>
                  </a:ext>
                </a:extLst>
              </p:cNvPr>
              <p:cNvSpPr/>
              <p:nvPr/>
            </p:nvSpPr>
            <p:spPr>
              <a:xfrm rot="5400000">
                <a:off x="-706216" y="2737698"/>
                <a:ext cx="4147983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C0BFCB85-4A6A-455A-955C-C2EB2EE9F317}"/>
                  </a:ext>
                </a:extLst>
              </p:cNvPr>
              <p:cNvSpPr/>
              <p:nvPr/>
            </p:nvSpPr>
            <p:spPr>
              <a:xfrm rot="5400000">
                <a:off x="1430974" y="2737694"/>
                <a:ext cx="4147979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7" name="Arrow: Pentagon 26">
                <a:extLst>
                  <a:ext uri="{FF2B5EF4-FFF2-40B4-BE49-F238E27FC236}">
                    <a16:creationId xmlns:a16="http://schemas.microsoft.com/office/drawing/2014/main" id="{461F730A-50D6-4004-89CB-1E1E3026A95E}"/>
                  </a:ext>
                </a:extLst>
              </p:cNvPr>
              <p:cNvSpPr/>
              <p:nvPr/>
            </p:nvSpPr>
            <p:spPr>
              <a:xfrm rot="5400000">
                <a:off x="3568163" y="2737694"/>
                <a:ext cx="4147979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8" name="Arrow: Pentagon 27">
                <a:extLst>
                  <a:ext uri="{FF2B5EF4-FFF2-40B4-BE49-F238E27FC236}">
                    <a16:creationId xmlns:a16="http://schemas.microsoft.com/office/drawing/2014/main" id="{68EADD9C-60D2-43CD-9942-35DCD7986E5D}"/>
                  </a:ext>
                </a:extLst>
              </p:cNvPr>
              <p:cNvSpPr/>
              <p:nvPr/>
            </p:nvSpPr>
            <p:spPr>
              <a:xfrm rot="5400000">
                <a:off x="5705353" y="2737694"/>
                <a:ext cx="4147979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09F756F-C83A-4420-8217-A442134B19EA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30" name="Picture 2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428B69FE-E13F-468B-B7A0-19DEAD736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6304674-FBB9-40FC-A7F5-CA6903F77A78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32" name="Picture 3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451F9EC0-20A8-4B88-AE66-02EC8CEBD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B7E7A05-F343-449E-A353-732F60CCDA4C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34" name="Picture 3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019800E-37D9-4401-A066-F1506B7C7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FF58B32-E7DF-49A3-96C9-73B9804DC22E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36" name="Picture 3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13798B3-B574-4FF7-9669-7FBC1FF9D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B368EC-8776-4EFF-A90F-0D2348B87561}"/>
                </a:ext>
              </a:extLst>
            </p:cNvPr>
            <p:cNvSpPr txBox="1"/>
            <p:nvPr/>
          </p:nvSpPr>
          <p:spPr>
            <a:xfrm>
              <a:off x="495493" y="2068338"/>
              <a:ext cx="1744563" cy="395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latin typeface="+mj-lt"/>
                </a:rPr>
                <a:t>CLOUD ENABLING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34EF7E-4CFF-4BD0-8799-0F84E49EFA68}"/>
                </a:ext>
              </a:extLst>
            </p:cNvPr>
            <p:cNvSpPr txBox="1"/>
            <p:nvPr/>
          </p:nvSpPr>
          <p:spPr>
            <a:xfrm>
              <a:off x="2677753" y="2068338"/>
              <a:ext cx="1654420" cy="395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100" b="1" dirty="0">
                  <a:latin typeface="+mj-lt"/>
                </a:rPr>
                <a:t>CLOUD INSPIRED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DD6F46-01DA-4B1B-AB73-EE30CC921BF1}"/>
                </a:ext>
              </a:extLst>
            </p:cNvPr>
            <p:cNvSpPr txBox="1"/>
            <p:nvPr/>
          </p:nvSpPr>
          <p:spPr>
            <a:xfrm>
              <a:off x="4971120" y="2068338"/>
              <a:ext cx="1342068" cy="395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100" b="1" dirty="0">
                  <a:latin typeface="+mj-lt"/>
                </a:rPr>
                <a:t>CLOUD PURE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C6FD08-8134-4471-B8EE-6CB2ADB25A94}"/>
                </a:ext>
              </a:extLst>
            </p:cNvPr>
            <p:cNvSpPr txBox="1"/>
            <p:nvPr/>
          </p:nvSpPr>
          <p:spPr>
            <a:xfrm>
              <a:off x="6868280" y="2068338"/>
              <a:ext cx="1822126" cy="395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100" b="1" dirty="0">
                  <a:latin typeface="+mj-lt"/>
                </a:rPr>
                <a:t>CLOUD ENHANCED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FE3EDE-540D-4068-B5AF-4F7288D15E44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3218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C1A7A6-7F4B-4839-892A-DB95A1055BA4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2219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8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8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00894C-1D12-40B1-BB6C-DB50CC0D7C01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4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22A8FB-E86B-47C4-AEF8-858AA38CEEF1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2219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cs typeface="Calibri" panose="020F0502020204030204" pitchFamily="34" charset="0"/>
                </a:rPr>
                <a:t>Forum</a:t>
              </a: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6FFCDEBB-9755-45C5-AA27-388252C1CCAD}"/>
              </a:ext>
            </a:extLst>
          </p:cNvPr>
          <p:cNvSpPr/>
          <p:nvPr/>
        </p:nvSpPr>
        <p:spPr>
          <a:xfrm>
            <a:off x="7712988" y="3442716"/>
            <a:ext cx="1298448" cy="12435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Create cloud based IT infrastructure and IT Transformation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9A332D9-433E-418B-A665-A127B01DD5E9}"/>
              </a:ext>
            </a:extLst>
          </p:cNvPr>
          <p:cNvSpPr/>
          <p:nvPr/>
        </p:nvSpPr>
        <p:spPr>
          <a:xfrm>
            <a:off x="7712988" y="1023938"/>
            <a:ext cx="1298448" cy="12435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Implement cloud based ERP’s and campus communication services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7034E90-D051-44E6-B0EA-7FAEAB747219}"/>
              </a:ext>
            </a:extLst>
          </p:cNvPr>
          <p:cNvSpPr/>
          <p:nvPr/>
        </p:nvSpPr>
        <p:spPr>
          <a:xfrm>
            <a:off x="114475" y="3439391"/>
            <a:ext cx="1302327" cy="12469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Provide online learning solutions and enable connected learning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2187EAC-D795-4EE0-A1AD-4F66A3372162}"/>
              </a:ext>
            </a:extLst>
          </p:cNvPr>
          <p:cNvSpPr/>
          <p:nvPr/>
        </p:nvSpPr>
        <p:spPr>
          <a:xfrm>
            <a:off x="114476" y="1023938"/>
            <a:ext cx="1231034" cy="121010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Secure valuable student data and protect against various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US" dirty="0"/>
              <a:t>DATA CENTER SERVICES - CLOUD @ CORE </a:t>
            </a:r>
          </a:p>
        </p:txBody>
      </p:sp>
      <p:grpSp>
        <p:nvGrpSpPr>
          <p:cNvPr id="3" name="Group 282"/>
          <p:cNvGrpSpPr/>
          <p:nvPr/>
        </p:nvGrpSpPr>
        <p:grpSpPr>
          <a:xfrm>
            <a:off x="320226" y="698512"/>
            <a:ext cx="8717771" cy="4465598"/>
            <a:chOff x="81888" y="1041688"/>
            <a:chExt cx="11820659" cy="6120617"/>
          </a:xfrm>
        </p:grpSpPr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6A3DB266-FC39-43BA-994C-0FD094919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2004"/>
            <a:stretch/>
          </p:blipFill>
          <p:spPr>
            <a:xfrm>
              <a:off x="7165688" y="4752965"/>
              <a:ext cx="1138895" cy="621982"/>
            </a:xfrm>
            <a:prstGeom prst="rect">
              <a:avLst/>
            </a:prstGeom>
          </p:spPr>
        </p:pic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0F841589-7CD8-4F29-9147-E1D6026EB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88" y="1706613"/>
              <a:ext cx="1577584" cy="1069561"/>
            </a:xfrm>
            <a:prstGeom prst="rect">
              <a:avLst/>
            </a:prstGeom>
          </p:spPr>
        </p:pic>
        <p:sp>
          <p:nvSpPr>
            <p:cNvPr id="241" name="Rectangle 3"/>
            <p:cNvSpPr>
              <a:spLocks noChangeArrowheads="1"/>
            </p:cNvSpPr>
            <p:nvPr/>
          </p:nvSpPr>
          <p:spPr bwMode="auto">
            <a:xfrm>
              <a:off x="1297094" y="1778631"/>
              <a:ext cx="1256927" cy="624328"/>
            </a:xfrm>
            <a:prstGeom prst="rect">
              <a:avLst/>
            </a:prstGeom>
            <a:noFill/>
            <a:ln>
              <a:noFill/>
            </a:ln>
          </p:spPr>
          <p:txBody>
            <a:bodyPr lIns="121917" tIns="60958" rIns="121917" bIns="60958"/>
            <a:lstStyle>
              <a:lvl1pPr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845263">
                <a:spcBef>
                  <a:spcPct val="0"/>
                </a:spcBef>
                <a:buClrTx/>
                <a:buNone/>
                <a:defRPr/>
              </a:pPr>
              <a:endParaRPr lang="en-US" altLang="en-US" sz="1100" b="1" kern="0" baseline="20000" dirty="0">
                <a:solidFill>
                  <a:srgbClr val="00B2EF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42" name="Rectangle 3"/>
            <p:cNvSpPr>
              <a:spLocks noChangeArrowheads="1"/>
            </p:cNvSpPr>
            <p:nvPr/>
          </p:nvSpPr>
          <p:spPr bwMode="auto">
            <a:xfrm>
              <a:off x="822363" y="1881721"/>
              <a:ext cx="2561771" cy="96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/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  <a:defRPr/>
              </a:pPr>
              <a:endParaRPr lang="en-US" altLang="en-US" sz="1100" kern="0" baseline="30000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9137035" y="3105116"/>
              <a:ext cx="2765512" cy="132880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Converged | Hyper Converged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Fully Dedicated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Cloud in a BOX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Hybrid Ready</a:t>
              </a:r>
              <a:endParaRPr lang="en-US" altLang="en-US" sz="1100" b="1" dirty="0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E2B16F59-A74E-4604-B79B-7777FED3969C}"/>
                </a:ext>
              </a:extLst>
            </p:cNvPr>
            <p:cNvSpPr txBox="1"/>
            <p:nvPr/>
          </p:nvSpPr>
          <p:spPr>
            <a:xfrm>
              <a:off x="8745703" y="1962768"/>
              <a:ext cx="2865105" cy="86477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Enterprise Grade</a:t>
              </a:r>
              <a:endParaRPr lang="en-US" altLang="en-US" sz="1100" b="1" dirty="0"/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Secure &amp; Custom Choices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Network Connected</a:t>
              </a:r>
            </a:p>
          </p:txBody>
        </p:sp>
        <p:sp>
          <p:nvSpPr>
            <p:cNvPr id="245" name="Text Box 26">
              <a:extLst>
                <a:ext uri="{FF2B5EF4-FFF2-40B4-BE49-F238E27FC236}">
                  <a16:creationId xmlns:a16="http://schemas.microsoft.com/office/drawing/2014/main" id="{5E656398-10F3-471A-BBD9-87A04A097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4193" y="3003120"/>
              <a:ext cx="2814441" cy="400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Private Cloud</a:t>
              </a:r>
            </a:p>
          </p:txBody>
        </p:sp>
        <p:sp>
          <p:nvSpPr>
            <p:cNvPr id="246" name="Text Box 26">
              <a:extLst>
                <a:ext uri="{FF2B5EF4-FFF2-40B4-BE49-F238E27FC236}">
                  <a16:creationId xmlns:a16="http://schemas.microsoft.com/office/drawing/2014/main" id="{2694AA0D-4BC0-4FEE-B1A9-4C7C44FCA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0025" y="1742885"/>
              <a:ext cx="3360791" cy="400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lvl1pPr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845263">
                <a:buClrTx/>
                <a:buNone/>
                <a:defRPr/>
              </a:pPr>
              <a:r>
                <a:rPr lang="en-US" altLang="en-US" sz="11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Enterprise Cloud</a:t>
              </a:r>
              <a:endParaRPr lang="en-US" altLang="en-US" sz="1100" b="1" kern="0" dirty="0">
                <a:solidFill>
                  <a:schemeClr val="accent1">
                    <a:lumMod val="75000"/>
                  </a:schemeClr>
                </a:solidFill>
                <a:latin typeface="+mn-lt"/>
                <a:sym typeface="Arial"/>
              </a:endParaRPr>
            </a:p>
          </p:txBody>
        </p:sp>
        <p:sp>
          <p:nvSpPr>
            <p:cNvPr id="247" name="Text Box 26">
              <a:extLst>
                <a:ext uri="{FF2B5EF4-FFF2-40B4-BE49-F238E27FC236}">
                  <a16:creationId xmlns:a16="http://schemas.microsoft.com/office/drawing/2014/main" id="{D52CC5CF-7E82-40EC-98AC-717541F22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5959" y="4254063"/>
              <a:ext cx="3935365" cy="400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Public Cloud Services </a:t>
              </a:r>
            </a:p>
          </p:txBody>
        </p:sp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5BE4BACE-828F-488B-ABF6-DE973D8E5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002" y="3353487"/>
              <a:ext cx="782665" cy="537036"/>
            </a:xfrm>
            <a:prstGeom prst="rect">
              <a:avLst/>
            </a:prstGeom>
          </p:spPr>
        </p:pic>
        <p:pic>
          <p:nvPicPr>
            <p:cNvPr id="249" name="Picture 248" descr="2 cloud.jpg">
              <a:extLst>
                <a:ext uri="{FF2B5EF4-FFF2-40B4-BE49-F238E27FC236}">
                  <a16:creationId xmlns:a16="http://schemas.microsoft.com/office/drawing/2014/main" id="{990F8CED-64CD-4936-BDD8-D8FBE2A13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38463" y="2064000"/>
              <a:ext cx="878824" cy="668205"/>
            </a:xfrm>
            <a:prstGeom prst="rect">
              <a:avLst/>
            </a:prstGeom>
          </p:spPr>
        </p:pic>
        <p:sp>
          <p:nvSpPr>
            <p:cNvPr id="251" name="Rectangle 5">
              <a:extLst>
                <a:ext uri="{FF2B5EF4-FFF2-40B4-BE49-F238E27FC236}">
                  <a16:creationId xmlns:a16="http://schemas.microsoft.com/office/drawing/2014/main" id="{B23C5DBD-770E-4994-B65F-F5F57CFBD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5820" y="4250259"/>
              <a:ext cx="1491059" cy="696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>
                <a:defRPr/>
              </a:pPr>
              <a:r>
                <a:rPr lang="en-US" altLang="en-US" sz="1100" b="1" dirty="0">
                  <a:solidFill>
                    <a:srgbClr val="546670"/>
                  </a:solidFill>
                  <a:latin typeface="+mn-lt"/>
                  <a:cs typeface="Arial"/>
                  <a:sym typeface="Arial"/>
                </a:rPr>
                <a:t>CLOUD SERVICES</a:t>
              </a:r>
            </a:p>
            <a:p>
              <a:pPr algn="ctr" defTabSz="914377">
                <a:defRPr/>
              </a:pPr>
              <a:r>
                <a:rPr lang="en-US" altLang="en-US" sz="1100" b="1" dirty="0">
                  <a:solidFill>
                    <a:srgbClr val="546670"/>
                  </a:solidFill>
                  <a:latin typeface="+mn-lt"/>
                </a:rPr>
                <a:t>@CORE</a:t>
              </a:r>
              <a:endParaRPr lang="en-US" altLang="en-US" sz="1100" dirty="0">
                <a:solidFill>
                  <a:prstClr val="black"/>
                </a:solidFill>
                <a:latin typeface="+mn-lt"/>
              </a:endParaRPr>
            </a:p>
            <a:p>
              <a:pPr algn="ctr" defTabSz="914377">
                <a:defRPr/>
              </a:pPr>
              <a:endParaRPr lang="en-US" altLang="en-US" sz="1100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9037208" y="4593894"/>
              <a:ext cx="2282094" cy="1096787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Hyper Scale 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Pay Per Use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Over 120+ Platforms</a:t>
              </a:r>
              <a:endParaRPr lang="en-US" altLang="en-US" sz="1100" b="1" dirty="0"/>
            </a:p>
          </p:txBody>
        </p:sp>
        <p:sp>
          <p:nvSpPr>
            <p:cNvPr id="253" name="Text Box 26">
              <a:extLst>
                <a:ext uri="{FF2B5EF4-FFF2-40B4-BE49-F238E27FC236}">
                  <a16:creationId xmlns:a16="http://schemas.microsoft.com/office/drawing/2014/main" id="{5E656398-10F3-471A-BBD9-87A04A097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5504" y="5560104"/>
              <a:ext cx="3281831" cy="400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Cloud Security Services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5445507" y="5833505"/>
              <a:ext cx="3242774" cy="132880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Zero Trust Security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SIEM Across Public, Private, Hybrid.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Cyber Resiliency</a:t>
              </a:r>
            </a:p>
            <a:p>
              <a:endParaRPr lang="en-US" altLang="en-US" sz="1100" b="1" dirty="0"/>
            </a:p>
          </p:txBody>
        </p:sp>
        <p:sp>
          <p:nvSpPr>
            <p:cNvPr id="255" name="Text Box 26">
              <a:extLst>
                <a:ext uri="{FF2B5EF4-FFF2-40B4-BE49-F238E27FC236}">
                  <a16:creationId xmlns:a16="http://schemas.microsoft.com/office/drawing/2014/main" id="{5E656398-10F3-471A-BBD9-87A04A097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4218" y="5105989"/>
              <a:ext cx="2814441" cy="400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Resiliency Services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2379507" y="5432049"/>
              <a:ext cx="2270280" cy="1328801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DR as a Service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Backup as a Service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Cyber Resiliency Service</a:t>
              </a:r>
              <a:endParaRPr lang="en-US" altLang="en-US" sz="1100" b="1" dirty="0"/>
            </a:p>
          </p:txBody>
        </p:sp>
        <p:sp>
          <p:nvSpPr>
            <p:cNvPr id="257" name="Text Box 26">
              <a:extLst>
                <a:ext uri="{FF2B5EF4-FFF2-40B4-BE49-F238E27FC236}">
                  <a16:creationId xmlns:a16="http://schemas.microsoft.com/office/drawing/2014/main" id="{5E656398-10F3-471A-BBD9-87A04A097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486" y="1562663"/>
              <a:ext cx="2814441" cy="400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Managed Services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1272747" y="2045867"/>
              <a:ext cx="2789920" cy="1328801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Cloud Nerve Center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 err="1"/>
                <a:t>OneTap</a:t>
              </a:r>
              <a:r>
                <a:rPr lang="en-US" altLang="en-US" sz="1100" dirty="0"/>
                <a:t> | Dashboard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Security &amp; Unified Reporting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altLang="en-US" sz="1100" b="1" dirty="0"/>
            </a:p>
          </p:txBody>
        </p:sp>
        <p:sp>
          <p:nvSpPr>
            <p:cNvPr id="259" name="Text Box 26">
              <a:extLst>
                <a:ext uri="{FF2B5EF4-FFF2-40B4-BE49-F238E27FC236}">
                  <a16:creationId xmlns:a16="http://schemas.microsoft.com/office/drawing/2014/main" id="{5E656398-10F3-471A-BBD9-87A04A097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081" y="3483805"/>
              <a:ext cx="3617104" cy="400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Application Acceleration &amp; Security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1146800" y="4004188"/>
              <a:ext cx="2633630" cy="1328801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Content | Media Delivery.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Cloud Security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Enterprise Application Access</a:t>
              </a:r>
              <a:endParaRPr lang="en-US" altLang="en-US" sz="1100" b="1" dirty="0"/>
            </a:p>
          </p:txBody>
        </p:sp>
        <p:sp>
          <p:nvSpPr>
            <p:cNvPr id="261" name="Rectangle 18"/>
            <p:cNvSpPr>
              <a:spLocks noChangeArrowheads="1"/>
            </p:cNvSpPr>
            <p:nvPr/>
          </p:nvSpPr>
          <p:spPr bwMode="auto">
            <a:xfrm>
              <a:off x="6730778" y="3597557"/>
              <a:ext cx="116295" cy="65955"/>
            </a:xfrm>
            <a:prstGeom prst="rect">
              <a:avLst/>
            </a:prstGeom>
            <a:solidFill>
              <a:srgbClr val="BFD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grpSp>
          <p:nvGrpSpPr>
            <p:cNvPr id="4" name="Group 261"/>
            <p:cNvGrpSpPr/>
            <p:nvPr/>
          </p:nvGrpSpPr>
          <p:grpSpPr>
            <a:xfrm>
              <a:off x="4184620" y="2516982"/>
              <a:ext cx="3065460" cy="2945336"/>
              <a:chOff x="4062101" y="2481414"/>
              <a:chExt cx="3280698" cy="3348488"/>
            </a:xfrm>
          </p:grpSpPr>
          <p:pic>
            <p:nvPicPr>
              <p:cNvPr id="263" name="Picture 262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62101" y="2481414"/>
                <a:ext cx="3280698" cy="3348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4" name="Rectangle 5">
                <a:extLst>
                  <a:ext uri="{FF2B5EF4-FFF2-40B4-BE49-F238E27FC236}">
                    <a16:creationId xmlns:a16="http://schemas.microsoft.com/office/drawing/2014/main" id="{B23C5DBD-770E-4994-B65F-F5F57CFBD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876" y="4074076"/>
                <a:ext cx="1595753" cy="527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377">
                  <a:defRPr/>
                </a:pPr>
                <a:r>
                  <a:rPr lang="en-US" altLang="en-US" sz="1100" b="1" dirty="0">
                    <a:solidFill>
                      <a:srgbClr val="546670"/>
                    </a:solidFill>
                    <a:latin typeface="+mn-lt"/>
                    <a:cs typeface="Arial"/>
                    <a:sym typeface="Arial"/>
                  </a:rPr>
                  <a:t>CLOUD SERVICES</a:t>
                </a:r>
              </a:p>
              <a:p>
                <a:pPr algn="ctr" defTabSz="914377">
                  <a:defRPr/>
                </a:pPr>
                <a:r>
                  <a:rPr lang="en-US" altLang="en-US" sz="1100" b="1" dirty="0">
                    <a:solidFill>
                      <a:srgbClr val="546670"/>
                    </a:solidFill>
                    <a:latin typeface="+mn-lt"/>
                    <a:cs typeface="Arial"/>
                    <a:sym typeface="Arial"/>
                  </a:rPr>
                  <a:t> @ CORE</a:t>
                </a:r>
                <a:endParaRPr lang="en-US" altLang="en-US" sz="1100" dirty="0">
                  <a:solidFill>
                    <a:prstClr val="black"/>
                  </a:solidFill>
                  <a:latin typeface="+mn-lt"/>
                  <a:cs typeface="Arial"/>
                  <a:sym typeface="Arial"/>
                </a:endParaRPr>
              </a:p>
            </p:txBody>
          </p:sp>
          <p:grpSp>
            <p:nvGrpSpPr>
              <p:cNvPr id="5" name="Group 117"/>
              <p:cNvGrpSpPr/>
              <p:nvPr/>
            </p:nvGrpSpPr>
            <p:grpSpPr>
              <a:xfrm>
                <a:off x="5242761" y="3736421"/>
                <a:ext cx="1062951" cy="337656"/>
                <a:chOff x="4631364" y="3068638"/>
                <a:chExt cx="1875799" cy="844550"/>
              </a:xfrm>
            </p:grpSpPr>
            <p:sp>
              <p:nvSpPr>
                <p:cNvPr id="266" name="Freeform 15"/>
                <p:cNvSpPr>
                  <a:spLocks/>
                </p:cNvSpPr>
                <p:nvPr/>
              </p:nvSpPr>
              <p:spPr bwMode="auto">
                <a:xfrm>
                  <a:off x="5260017" y="3068638"/>
                  <a:ext cx="771528" cy="844550"/>
                </a:xfrm>
                <a:custGeom>
                  <a:avLst/>
                  <a:gdLst>
                    <a:gd name="T0" fmla="*/ 237 w 322"/>
                    <a:gd name="T1" fmla="*/ 306 h 352"/>
                    <a:gd name="T2" fmla="*/ 167 w 322"/>
                    <a:gd name="T3" fmla="*/ 352 h 352"/>
                    <a:gd name="T4" fmla="*/ 150 w 322"/>
                    <a:gd name="T5" fmla="*/ 351 h 352"/>
                    <a:gd name="T6" fmla="*/ 150 w 322"/>
                    <a:gd name="T7" fmla="*/ 311 h 352"/>
                    <a:gd name="T8" fmla="*/ 175 w 322"/>
                    <a:gd name="T9" fmla="*/ 310 h 352"/>
                    <a:gd name="T10" fmla="*/ 200 w 322"/>
                    <a:gd name="T11" fmla="*/ 269 h 352"/>
                    <a:gd name="T12" fmla="*/ 198 w 322"/>
                    <a:gd name="T13" fmla="*/ 260 h 352"/>
                    <a:gd name="T14" fmla="*/ 188 w 322"/>
                    <a:gd name="T15" fmla="*/ 232 h 352"/>
                    <a:gd name="T16" fmla="*/ 146 w 322"/>
                    <a:gd name="T17" fmla="*/ 127 h 352"/>
                    <a:gd name="T18" fmla="*/ 132 w 322"/>
                    <a:gd name="T19" fmla="*/ 118 h 352"/>
                    <a:gd name="T20" fmla="*/ 84 w 322"/>
                    <a:gd name="T21" fmla="*/ 118 h 352"/>
                    <a:gd name="T22" fmla="*/ 84 w 322"/>
                    <a:gd name="T23" fmla="*/ 275 h 352"/>
                    <a:gd name="T24" fmla="*/ 39 w 322"/>
                    <a:gd name="T25" fmla="*/ 275 h 352"/>
                    <a:gd name="T26" fmla="*/ 39 w 322"/>
                    <a:gd name="T27" fmla="*/ 118 h 352"/>
                    <a:gd name="T28" fmla="*/ 0 w 322"/>
                    <a:gd name="T29" fmla="*/ 118 h 352"/>
                    <a:gd name="T30" fmla="*/ 0 w 322"/>
                    <a:gd name="T31" fmla="*/ 81 h 352"/>
                    <a:gd name="T32" fmla="*/ 39 w 322"/>
                    <a:gd name="T33" fmla="*/ 81 h 352"/>
                    <a:gd name="T34" fmla="*/ 60 w 322"/>
                    <a:gd name="T35" fmla="*/ 22 h 352"/>
                    <a:gd name="T36" fmla="*/ 111 w 322"/>
                    <a:gd name="T37" fmla="*/ 0 h 352"/>
                    <a:gd name="T38" fmla="*/ 151 w 322"/>
                    <a:gd name="T39" fmla="*/ 7 h 352"/>
                    <a:gd name="T40" fmla="*/ 137 w 322"/>
                    <a:gd name="T41" fmla="*/ 42 h 352"/>
                    <a:gd name="T42" fmla="*/ 115 w 322"/>
                    <a:gd name="T43" fmla="*/ 37 h 352"/>
                    <a:gd name="T44" fmla="*/ 93 w 322"/>
                    <a:gd name="T45" fmla="*/ 48 h 352"/>
                    <a:gd name="T46" fmla="*/ 84 w 322"/>
                    <a:gd name="T47" fmla="*/ 75 h 352"/>
                    <a:gd name="T48" fmla="*/ 84 w 322"/>
                    <a:gd name="T49" fmla="*/ 81 h 352"/>
                    <a:gd name="T50" fmla="*/ 157 w 322"/>
                    <a:gd name="T51" fmla="*/ 81 h 352"/>
                    <a:gd name="T52" fmla="*/ 180 w 322"/>
                    <a:gd name="T53" fmla="*/ 94 h 352"/>
                    <a:gd name="T54" fmla="*/ 227 w 322"/>
                    <a:gd name="T55" fmla="*/ 215 h 352"/>
                    <a:gd name="T56" fmla="*/ 262 w 322"/>
                    <a:gd name="T57" fmla="*/ 118 h 352"/>
                    <a:gd name="T58" fmla="*/ 231 w 322"/>
                    <a:gd name="T59" fmla="*/ 118 h 352"/>
                    <a:gd name="T60" fmla="*/ 231 w 322"/>
                    <a:gd name="T61" fmla="*/ 81 h 352"/>
                    <a:gd name="T62" fmla="*/ 322 w 322"/>
                    <a:gd name="T63" fmla="*/ 81 h 352"/>
                    <a:gd name="T64" fmla="*/ 237 w 322"/>
                    <a:gd name="T65" fmla="*/ 30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2" h="352">
                      <a:moveTo>
                        <a:pt x="237" y="306"/>
                      </a:moveTo>
                      <a:cubicBezTo>
                        <a:pt x="220" y="349"/>
                        <a:pt x="193" y="351"/>
                        <a:pt x="167" y="352"/>
                      </a:cubicBezTo>
                      <a:cubicBezTo>
                        <a:pt x="162" y="352"/>
                        <a:pt x="156" y="351"/>
                        <a:pt x="150" y="351"/>
                      </a:cubicBezTo>
                      <a:cubicBezTo>
                        <a:pt x="150" y="311"/>
                        <a:pt x="150" y="311"/>
                        <a:pt x="150" y="311"/>
                      </a:cubicBezTo>
                      <a:cubicBezTo>
                        <a:pt x="159" y="311"/>
                        <a:pt x="167" y="312"/>
                        <a:pt x="175" y="310"/>
                      </a:cubicBezTo>
                      <a:cubicBezTo>
                        <a:pt x="199" y="304"/>
                        <a:pt x="205" y="290"/>
                        <a:pt x="200" y="269"/>
                      </a:cubicBezTo>
                      <a:cubicBezTo>
                        <a:pt x="200" y="266"/>
                        <a:pt x="199" y="263"/>
                        <a:pt x="198" y="260"/>
                      </a:cubicBezTo>
                      <a:cubicBezTo>
                        <a:pt x="195" y="251"/>
                        <a:pt x="192" y="242"/>
                        <a:pt x="188" y="232"/>
                      </a:cubicBezTo>
                      <a:cubicBezTo>
                        <a:pt x="146" y="127"/>
                        <a:pt x="146" y="127"/>
                        <a:pt x="146" y="127"/>
                      </a:cubicBezTo>
                      <a:cubicBezTo>
                        <a:pt x="143" y="120"/>
                        <a:pt x="140" y="118"/>
                        <a:pt x="132" y="118"/>
                      </a:cubicBezTo>
                      <a:cubicBezTo>
                        <a:pt x="84" y="118"/>
                        <a:pt x="84" y="118"/>
                        <a:pt x="84" y="118"/>
                      </a:cubicBezTo>
                      <a:cubicBezTo>
                        <a:pt x="84" y="275"/>
                        <a:pt x="84" y="275"/>
                        <a:pt x="84" y="275"/>
                      </a:cubicBezTo>
                      <a:cubicBezTo>
                        <a:pt x="39" y="275"/>
                        <a:pt x="39" y="275"/>
                        <a:pt x="39" y="275"/>
                      </a:cubicBezTo>
                      <a:cubicBezTo>
                        <a:pt x="39" y="118"/>
                        <a:pt x="39" y="118"/>
                        <a:pt x="39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39" y="81"/>
                        <a:pt x="39" y="81"/>
                        <a:pt x="39" y="81"/>
                      </a:cubicBezTo>
                      <a:cubicBezTo>
                        <a:pt x="40" y="59"/>
                        <a:pt x="46" y="38"/>
                        <a:pt x="60" y="22"/>
                      </a:cubicBezTo>
                      <a:cubicBezTo>
                        <a:pt x="74" y="7"/>
                        <a:pt x="91" y="0"/>
                        <a:pt x="111" y="0"/>
                      </a:cubicBezTo>
                      <a:cubicBezTo>
                        <a:pt x="122" y="0"/>
                        <a:pt x="135" y="3"/>
                        <a:pt x="151" y="7"/>
                      </a:cubicBezTo>
                      <a:cubicBezTo>
                        <a:pt x="137" y="42"/>
                        <a:pt x="137" y="42"/>
                        <a:pt x="137" y="42"/>
                      </a:cubicBezTo>
                      <a:cubicBezTo>
                        <a:pt x="127" y="38"/>
                        <a:pt x="120" y="37"/>
                        <a:pt x="115" y="37"/>
                      </a:cubicBezTo>
                      <a:cubicBezTo>
                        <a:pt x="106" y="37"/>
                        <a:pt x="99" y="41"/>
                        <a:pt x="93" y="48"/>
                      </a:cubicBezTo>
                      <a:cubicBezTo>
                        <a:pt x="87" y="55"/>
                        <a:pt x="84" y="64"/>
                        <a:pt x="84" y="75"/>
                      </a:cubicBezTo>
                      <a:cubicBezTo>
                        <a:pt x="84" y="77"/>
                        <a:pt x="84" y="79"/>
                        <a:pt x="84" y="81"/>
                      </a:cubicBezTo>
                      <a:cubicBezTo>
                        <a:pt x="157" y="81"/>
                        <a:pt x="157" y="81"/>
                        <a:pt x="157" y="81"/>
                      </a:cubicBezTo>
                      <a:cubicBezTo>
                        <a:pt x="168" y="81"/>
                        <a:pt x="176" y="84"/>
                        <a:pt x="180" y="94"/>
                      </a:cubicBezTo>
                      <a:cubicBezTo>
                        <a:pt x="227" y="215"/>
                        <a:pt x="227" y="215"/>
                        <a:pt x="227" y="215"/>
                      </a:cubicBezTo>
                      <a:cubicBezTo>
                        <a:pt x="262" y="118"/>
                        <a:pt x="262" y="118"/>
                        <a:pt x="262" y="118"/>
                      </a:cubicBezTo>
                      <a:cubicBezTo>
                        <a:pt x="231" y="118"/>
                        <a:pt x="231" y="118"/>
                        <a:pt x="231" y="118"/>
                      </a:cubicBezTo>
                      <a:cubicBezTo>
                        <a:pt x="231" y="81"/>
                        <a:pt x="231" y="81"/>
                        <a:pt x="231" y="81"/>
                      </a:cubicBezTo>
                      <a:cubicBezTo>
                        <a:pt x="322" y="81"/>
                        <a:pt x="322" y="81"/>
                        <a:pt x="322" y="81"/>
                      </a:cubicBezTo>
                      <a:cubicBezTo>
                        <a:pt x="293" y="156"/>
                        <a:pt x="253" y="264"/>
                        <a:pt x="237" y="306"/>
                      </a:cubicBezTo>
                      <a:close/>
                    </a:path>
                  </a:pathLst>
                </a:custGeom>
                <a:solidFill>
                  <a:srgbClr val="BFD7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100"/>
                </a:p>
              </p:txBody>
            </p:sp>
            <p:sp>
              <p:nvSpPr>
                <p:cNvPr id="267" name="Freeform 16"/>
                <p:cNvSpPr>
                  <a:spLocks/>
                </p:cNvSpPr>
                <p:nvPr/>
              </p:nvSpPr>
              <p:spPr bwMode="auto">
                <a:xfrm>
                  <a:off x="5002840" y="3263901"/>
                  <a:ext cx="187326" cy="465138"/>
                </a:xfrm>
                <a:custGeom>
                  <a:avLst/>
                  <a:gdLst>
                    <a:gd name="T0" fmla="*/ 49 w 118"/>
                    <a:gd name="T1" fmla="*/ 293 h 293"/>
                    <a:gd name="T2" fmla="*/ 49 w 118"/>
                    <a:gd name="T3" fmla="*/ 56 h 293"/>
                    <a:gd name="T4" fmla="*/ 0 w 118"/>
                    <a:gd name="T5" fmla="*/ 56 h 293"/>
                    <a:gd name="T6" fmla="*/ 0 w 118"/>
                    <a:gd name="T7" fmla="*/ 0 h 293"/>
                    <a:gd name="T8" fmla="*/ 118 w 118"/>
                    <a:gd name="T9" fmla="*/ 0 h 293"/>
                    <a:gd name="T10" fmla="*/ 118 w 118"/>
                    <a:gd name="T11" fmla="*/ 293 h 293"/>
                    <a:gd name="T12" fmla="*/ 49 w 118"/>
                    <a:gd name="T13" fmla="*/ 293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8" h="293">
                      <a:moveTo>
                        <a:pt x="49" y="293"/>
                      </a:moveTo>
                      <a:lnTo>
                        <a:pt x="49" y="56"/>
                      </a:lnTo>
                      <a:lnTo>
                        <a:pt x="0" y="56"/>
                      </a:lnTo>
                      <a:lnTo>
                        <a:pt x="0" y="0"/>
                      </a:lnTo>
                      <a:lnTo>
                        <a:pt x="118" y="0"/>
                      </a:lnTo>
                      <a:lnTo>
                        <a:pt x="118" y="293"/>
                      </a:lnTo>
                      <a:lnTo>
                        <a:pt x="49" y="293"/>
                      </a:lnTo>
                      <a:close/>
                    </a:path>
                  </a:pathLst>
                </a:custGeom>
                <a:solidFill>
                  <a:srgbClr val="BFD7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100"/>
                </a:p>
              </p:txBody>
            </p:sp>
            <p:sp>
              <p:nvSpPr>
                <p:cNvPr id="268" name="Freeform 17"/>
                <p:cNvSpPr>
                  <a:spLocks/>
                </p:cNvSpPr>
                <p:nvPr/>
              </p:nvSpPr>
              <p:spPr bwMode="auto">
                <a:xfrm>
                  <a:off x="4631364" y="3254377"/>
                  <a:ext cx="328614" cy="484187"/>
                </a:xfrm>
                <a:custGeom>
                  <a:avLst/>
                  <a:gdLst>
                    <a:gd name="T0" fmla="*/ 1 w 137"/>
                    <a:gd name="T1" fmla="*/ 186 h 202"/>
                    <a:gd name="T2" fmla="*/ 17 w 137"/>
                    <a:gd name="T3" fmla="*/ 149 h 202"/>
                    <a:gd name="T4" fmla="*/ 63 w 137"/>
                    <a:gd name="T5" fmla="*/ 166 h 202"/>
                    <a:gd name="T6" fmla="*/ 90 w 137"/>
                    <a:gd name="T7" fmla="*/ 147 h 202"/>
                    <a:gd name="T8" fmla="*/ 82 w 137"/>
                    <a:gd name="T9" fmla="*/ 129 h 202"/>
                    <a:gd name="T10" fmla="*/ 51 w 137"/>
                    <a:gd name="T11" fmla="*/ 112 h 202"/>
                    <a:gd name="T12" fmla="*/ 0 w 137"/>
                    <a:gd name="T13" fmla="*/ 54 h 202"/>
                    <a:gd name="T14" fmla="*/ 20 w 137"/>
                    <a:gd name="T15" fmla="*/ 14 h 202"/>
                    <a:gd name="T16" fmla="*/ 69 w 137"/>
                    <a:gd name="T17" fmla="*/ 0 h 202"/>
                    <a:gd name="T18" fmla="*/ 126 w 137"/>
                    <a:gd name="T19" fmla="*/ 14 h 202"/>
                    <a:gd name="T20" fmla="*/ 113 w 137"/>
                    <a:gd name="T21" fmla="*/ 49 h 202"/>
                    <a:gd name="T22" fmla="*/ 71 w 137"/>
                    <a:gd name="T23" fmla="*/ 36 h 202"/>
                    <a:gd name="T24" fmla="*/ 47 w 137"/>
                    <a:gd name="T25" fmla="*/ 55 h 202"/>
                    <a:gd name="T26" fmla="*/ 55 w 137"/>
                    <a:gd name="T27" fmla="*/ 68 h 202"/>
                    <a:gd name="T28" fmla="*/ 89 w 137"/>
                    <a:gd name="T29" fmla="*/ 85 h 202"/>
                    <a:gd name="T30" fmla="*/ 126 w 137"/>
                    <a:gd name="T31" fmla="*/ 109 h 202"/>
                    <a:gd name="T32" fmla="*/ 137 w 137"/>
                    <a:gd name="T33" fmla="*/ 144 h 202"/>
                    <a:gd name="T34" fmla="*/ 117 w 137"/>
                    <a:gd name="T35" fmla="*/ 186 h 202"/>
                    <a:gd name="T36" fmla="*/ 62 w 137"/>
                    <a:gd name="T37" fmla="*/ 202 h 202"/>
                    <a:gd name="T38" fmla="*/ 31 w 137"/>
                    <a:gd name="T39" fmla="*/ 199 h 202"/>
                    <a:gd name="T40" fmla="*/ 1 w 137"/>
                    <a:gd name="T41" fmla="*/ 186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7" h="202">
                      <a:moveTo>
                        <a:pt x="1" y="186"/>
                      </a:moveTo>
                      <a:cubicBezTo>
                        <a:pt x="17" y="149"/>
                        <a:pt x="17" y="149"/>
                        <a:pt x="17" y="149"/>
                      </a:cubicBezTo>
                      <a:cubicBezTo>
                        <a:pt x="31" y="160"/>
                        <a:pt x="46" y="166"/>
                        <a:pt x="63" y="166"/>
                      </a:cubicBezTo>
                      <a:cubicBezTo>
                        <a:pt x="81" y="166"/>
                        <a:pt x="90" y="159"/>
                        <a:pt x="90" y="147"/>
                      </a:cubicBezTo>
                      <a:cubicBezTo>
                        <a:pt x="90" y="139"/>
                        <a:pt x="87" y="133"/>
                        <a:pt x="82" y="129"/>
                      </a:cubicBezTo>
                      <a:cubicBezTo>
                        <a:pt x="76" y="124"/>
                        <a:pt x="66" y="118"/>
                        <a:pt x="51" y="112"/>
                      </a:cubicBezTo>
                      <a:cubicBezTo>
                        <a:pt x="17" y="98"/>
                        <a:pt x="0" y="78"/>
                        <a:pt x="0" y="54"/>
                      </a:cubicBezTo>
                      <a:cubicBezTo>
                        <a:pt x="0" y="37"/>
                        <a:pt x="7" y="23"/>
                        <a:pt x="20" y="14"/>
                      </a:cubicBezTo>
                      <a:cubicBezTo>
                        <a:pt x="32" y="5"/>
                        <a:pt x="49" y="0"/>
                        <a:pt x="69" y="0"/>
                      </a:cubicBezTo>
                      <a:cubicBezTo>
                        <a:pt x="89" y="0"/>
                        <a:pt x="108" y="5"/>
                        <a:pt x="126" y="14"/>
                      </a:cubicBezTo>
                      <a:cubicBezTo>
                        <a:pt x="113" y="49"/>
                        <a:pt x="113" y="49"/>
                        <a:pt x="113" y="49"/>
                      </a:cubicBezTo>
                      <a:cubicBezTo>
                        <a:pt x="103" y="41"/>
                        <a:pt x="89" y="36"/>
                        <a:pt x="71" y="36"/>
                      </a:cubicBezTo>
                      <a:cubicBezTo>
                        <a:pt x="55" y="36"/>
                        <a:pt x="47" y="43"/>
                        <a:pt x="47" y="55"/>
                      </a:cubicBezTo>
                      <a:cubicBezTo>
                        <a:pt x="47" y="60"/>
                        <a:pt x="50" y="65"/>
                        <a:pt x="55" y="68"/>
                      </a:cubicBezTo>
                      <a:cubicBezTo>
                        <a:pt x="61" y="72"/>
                        <a:pt x="72" y="78"/>
                        <a:pt x="89" y="85"/>
                      </a:cubicBezTo>
                      <a:cubicBezTo>
                        <a:pt x="106" y="91"/>
                        <a:pt x="118" y="99"/>
                        <a:pt x="126" y="109"/>
                      </a:cubicBezTo>
                      <a:cubicBezTo>
                        <a:pt x="133" y="119"/>
                        <a:pt x="137" y="130"/>
                        <a:pt x="137" y="144"/>
                      </a:cubicBezTo>
                      <a:cubicBezTo>
                        <a:pt x="137" y="162"/>
                        <a:pt x="130" y="176"/>
                        <a:pt x="117" y="186"/>
                      </a:cubicBezTo>
                      <a:cubicBezTo>
                        <a:pt x="103" y="197"/>
                        <a:pt x="85" y="202"/>
                        <a:pt x="62" y="202"/>
                      </a:cubicBezTo>
                      <a:cubicBezTo>
                        <a:pt x="49" y="202"/>
                        <a:pt x="39" y="201"/>
                        <a:pt x="31" y="199"/>
                      </a:cubicBezTo>
                      <a:cubicBezTo>
                        <a:pt x="23" y="197"/>
                        <a:pt x="13" y="192"/>
                        <a:pt x="1" y="186"/>
                      </a:cubicBezTo>
                      <a:close/>
                    </a:path>
                  </a:pathLst>
                </a:custGeom>
                <a:solidFill>
                  <a:srgbClr val="BFD7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100"/>
                </a:p>
              </p:txBody>
            </p:sp>
            <p:sp>
              <p:nvSpPr>
                <p:cNvPr id="269" name="Rectangle 18"/>
                <p:cNvSpPr>
                  <a:spLocks noChangeArrowheads="1"/>
                </p:cNvSpPr>
                <p:nvPr/>
              </p:nvSpPr>
              <p:spPr bwMode="auto">
                <a:xfrm>
                  <a:off x="6380163" y="3071813"/>
                  <a:ext cx="127000" cy="127000"/>
                </a:xfrm>
                <a:prstGeom prst="rect">
                  <a:avLst/>
                </a:prstGeom>
                <a:solidFill>
                  <a:srgbClr val="BFD7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100"/>
                </a:p>
              </p:txBody>
            </p:sp>
          </p:grpSp>
        </p:grpSp>
        <p:sp>
          <p:nvSpPr>
            <p:cNvPr id="270" name="Freeform 5"/>
            <p:cNvSpPr>
              <a:spLocks/>
            </p:cNvSpPr>
            <p:nvPr/>
          </p:nvSpPr>
          <p:spPr bwMode="auto">
            <a:xfrm>
              <a:off x="5521325" y="2227263"/>
              <a:ext cx="323850" cy="314325"/>
            </a:xfrm>
            <a:custGeom>
              <a:avLst/>
              <a:gdLst>
                <a:gd name="T0" fmla="*/ 83 w 135"/>
                <a:gd name="T1" fmla="*/ 115 h 131"/>
                <a:gd name="T2" fmla="*/ 83 w 135"/>
                <a:gd name="T3" fmla="*/ 57 h 131"/>
                <a:gd name="T4" fmla="*/ 104 w 135"/>
                <a:gd name="T5" fmla="*/ 77 h 131"/>
                <a:gd name="T6" fmla="*/ 126 w 135"/>
                <a:gd name="T7" fmla="*/ 77 h 131"/>
                <a:gd name="T8" fmla="*/ 126 w 135"/>
                <a:gd name="T9" fmla="*/ 55 h 131"/>
                <a:gd name="T10" fmla="*/ 80 w 135"/>
                <a:gd name="T11" fmla="*/ 5 h 131"/>
                <a:gd name="T12" fmla="*/ 55 w 135"/>
                <a:gd name="T13" fmla="*/ 5 h 131"/>
                <a:gd name="T14" fmla="*/ 6 w 135"/>
                <a:gd name="T15" fmla="*/ 55 h 131"/>
                <a:gd name="T16" fmla="*/ 6 w 135"/>
                <a:gd name="T17" fmla="*/ 77 h 131"/>
                <a:gd name="T18" fmla="*/ 30 w 135"/>
                <a:gd name="T19" fmla="*/ 77 h 131"/>
                <a:gd name="T20" fmla="*/ 52 w 135"/>
                <a:gd name="T21" fmla="*/ 57 h 131"/>
                <a:gd name="T22" fmla="*/ 52 w 135"/>
                <a:gd name="T23" fmla="*/ 115 h 131"/>
                <a:gd name="T24" fmla="*/ 66 w 135"/>
                <a:gd name="T25" fmla="*/ 131 h 131"/>
                <a:gd name="T26" fmla="*/ 83 w 135"/>
                <a:gd name="T27" fmla="*/ 11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1">
                  <a:moveTo>
                    <a:pt x="83" y="115"/>
                  </a:moveTo>
                  <a:cubicBezTo>
                    <a:pt x="83" y="57"/>
                    <a:pt x="83" y="57"/>
                    <a:pt x="83" y="57"/>
                  </a:cubicBezTo>
                  <a:cubicBezTo>
                    <a:pt x="83" y="57"/>
                    <a:pt x="102" y="74"/>
                    <a:pt x="104" y="77"/>
                  </a:cubicBezTo>
                  <a:cubicBezTo>
                    <a:pt x="110" y="85"/>
                    <a:pt x="121" y="85"/>
                    <a:pt x="126" y="77"/>
                  </a:cubicBezTo>
                  <a:cubicBezTo>
                    <a:pt x="135" y="71"/>
                    <a:pt x="135" y="60"/>
                    <a:pt x="126" y="5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2" y="0"/>
                    <a:pt x="63" y="0"/>
                    <a:pt x="55" y="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60"/>
                    <a:pt x="0" y="71"/>
                    <a:pt x="6" y="77"/>
                  </a:cubicBezTo>
                  <a:cubicBezTo>
                    <a:pt x="14" y="85"/>
                    <a:pt x="25" y="85"/>
                    <a:pt x="30" y="77"/>
                  </a:cubicBezTo>
                  <a:cubicBezTo>
                    <a:pt x="33" y="74"/>
                    <a:pt x="52" y="57"/>
                    <a:pt x="52" y="57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2" y="123"/>
                    <a:pt x="58" y="131"/>
                    <a:pt x="66" y="131"/>
                  </a:cubicBezTo>
                  <a:cubicBezTo>
                    <a:pt x="77" y="131"/>
                    <a:pt x="83" y="123"/>
                    <a:pt x="83" y="115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sp>
          <p:nvSpPr>
            <p:cNvPr id="271" name="Freeform 7"/>
            <p:cNvSpPr>
              <a:spLocks/>
            </p:cNvSpPr>
            <p:nvPr/>
          </p:nvSpPr>
          <p:spPr bwMode="auto">
            <a:xfrm>
              <a:off x="4013223" y="3024542"/>
              <a:ext cx="315912" cy="323850"/>
            </a:xfrm>
            <a:custGeom>
              <a:avLst/>
              <a:gdLst>
                <a:gd name="T0" fmla="*/ 117 w 132"/>
                <a:gd name="T1" fmla="*/ 61 h 135"/>
                <a:gd name="T2" fmla="*/ 60 w 132"/>
                <a:gd name="T3" fmla="*/ 51 h 135"/>
                <a:gd name="T4" fmla="*/ 83 w 132"/>
                <a:gd name="T5" fmla="*/ 33 h 135"/>
                <a:gd name="T6" fmla="*/ 87 w 132"/>
                <a:gd name="T7" fmla="*/ 11 h 135"/>
                <a:gd name="T8" fmla="*/ 65 w 132"/>
                <a:gd name="T9" fmla="*/ 8 h 135"/>
                <a:gd name="T10" fmla="*/ 8 w 132"/>
                <a:gd name="T11" fmla="*/ 45 h 135"/>
                <a:gd name="T12" fmla="*/ 4 w 132"/>
                <a:gd name="T13" fmla="*/ 69 h 135"/>
                <a:gd name="T14" fmla="*/ 44 w 132"/>
                <a:gd name="T15" fmla="*/ 126 h 135"/>
                <a:gd name="T16" fmla="*/ 66 w 132"/>
                <a:gd name="T17" fmla="*/ 130 h 135"/>
                <a:gd name="T18" fmla="*/ 70 w 132"/>
                <a:gd name="T19" fmla="*/ 106 h 135"/>
                <a:gd name="T20" fmla="*/ 55 w 132"/>
                <a:gd name="T21" fmla="*/ 81 h 135"/>
                <a:gd name="T22" fmla="*/ 112 w 132"/>
                <a:gd name="T23" fmla="*/ 91 h 135"/>
                <a:gd name="T24" fmla="*/ 130 w 132"/>
                <a:gd name="T25" fmla="*/ 80 h 135"/>
                <a:gd name="T26" fmla="*/ 117 w 132"/>
                <a:gd name="T27" fmla="*/ 6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35">
                  <a:moveTo>
                    <a:pt x="117" y="61"/>
                  </a:move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80" y="35"/>
                    <a:pt x="83" y="33"/>
                  </a:cubicBezTo>
                  <a:cubicBezTo>
                    <a:pt x="92" y="29"/>
                    <a:pt x="94" y="18"/>
                    <a:pt x="87" y="11"/>
                  </a:cubicBezTo>
                  <a:cubicBezTo>
                    <a:pt x="83" y="2"/>
                    <a:pt x="72" y="0"/>
                    <a:pt x="65" y="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" y="52"/>
                    <a:pt x="0" y="60"/>
                    <a:pt x="4" y="69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9" y="133"/>
                    <a:pt x="59" y="135"/>
                    <a:pt x="66" y="130"/>
                  </a:cubicBezTo>
                  <a:cubicBezTo>
                    <a:pt x="75" y="123"/>
                    <a:pt x="77" y="113"/>
                    <a:pt x="70" y="106"/>
                  </a:cubicBezTo>
                  <a:cubicBezTo>
                    <a:pt x="68" y="103"/>
                    <a:pt x="55" y="81"/>
                    <a:pt x="55" y="81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20" y="92"/>
                    <a:pt x="129" y="88"/>
                    <a:pt x="130" y="80"/>
                  </a:cubicBezTo>
                  <a:cubicBezTo>
                    <a:pt x="132" y="69"/>
                    <a:pt x="125" y="63"/>
                    <a:pt x="117" y="61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sp>
          <p:nvSpPr>
            <p:cNvPr id="272" name="Freeform 8"/>
            <p:cNvSpPr>
              <a:spLocks/>
            </p:cNvSpPr>
            <p:nvPr/>
          </p:nvSpPr>
          <p:spPr bwMode="auto">
            <a:xfrm>
              <a:off x="4040184" y="4575102"/>
              <a:ext cx="290512" cy="292100"/>
            </a:xfrm>
            <a:custGeom>
              <a:avLst/>
              <a:gdLst>
                <a:gd name="T0" fmla="*/ 94 w 121"/>
                <a:gd name="T1" fmla="*/ 23 h 122"/>
                <a:gd name="T2" fmla="*/ 44 w 121"/>
                <a:gd name="T3" fmla="*/ 52 h 122"/>
                <a:gd name="T4" fmla="*/ 50 w 121"/>
                <a:gd name="T5" fmla="*/ 24 h 122"/>
                <a:gd name="T6" fmla="*/ 39 w 121"/>
                <a:gd name="T7" fmla="*/ 5 h 122"/>
                <a:gd name="T8" fmla="*/ 20 w 121"/>
                <a:gd name="T9" fmla="*/ 16 h 122"/>
                <a:gd name="T10" fmla="*/ 0 w 121"/>
                <a:gd name="T11" fmla="*/ 81 h 122"/>
                <a:gd name="T12" fmla="*/ 13 w 121"/>
                <a:gd name="T13" fmla="*/ 102 h 122"/>
                <a:gd name="T14" fmla="*/ 80 w 121"/>
                <a:gd name="T15" fmla="*/ 120 h 122"/>
                <a:gd name="T16" fmla="*/ 99 w 121"/>
                <a:gd name="T17" fmla="*/ 109 h 122"/>
                <a:gd name="T18" fmla="*/ 87 w 121"/>
                <a:gd name="T19" fmla="*/ 88 h 122"/>
                <a:gd name="T20" fmla="*/ 59 w 121"/>
                <a:gd name="T21" fmla="*/ 78 h 122"/>
                <a:gd name="T22" fmla="*/ 109 w 121"/>
                <a:gd name="T23" fmla="*/ 50 h 122"/>
                <a:gd name="T24" fmla="*/ 117 w 121"/>
                <a:gd name="T25" fmla="*/ 29 h 122"/>
                <a:gd name="T26" fmla="*/ 94 w 121"/>
                <a:gd name="T27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22">
                  <a:moveTo>
                    <a:pt x="94" y="23"/>
                  </a:move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9" y="27"/>
                    <a:pt x="50" y="24"/>
                  </a:cubicBezTo>
                  <a:cubicBezTo>
                    <a:pt x="54" y="15"/>
                    <a:pt x="49" y="5"/>
                    <a:pt x="39" y="5"/>
                  </a:cubicBezTo>
                  <a:cubicBezTo>
                    <a:pt x="30" y="0"/>
                    <a:pt x="21" y="6"/>
                    <a:pt x="20" y="1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1"/>
                    <a:pt x="4" y="98"/>
                    <a:pt x="13" y="102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8" y="122"/>
                    <a:pt x="97" y="117"/>
                    <a:pt x="99" y="109"/>
                  </a:cubicBezTo>
                  <a:cubicBezTo>
                    <a:pt x="102" y="98"/>
                    <a:pt x="97" y="88"/>
                    <a:pt x="87" y="88"/>
                  </a:cubicBezTo>
                  <a:cubicBezTo>
                    <a:pt x="83" y="87"/>
                    <a:pt x="59" y="78"/>
                    <a:pt x="59" y="7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6" y="45"/>
                    <a:pt x="121" y="37"/>
                    <a:pt x="117" y="29"/>
                  </a:cubicBezTo>
                  <a:cubicBezTo>
                    <a:pt x="111" y="20"/>
                    <a:pt x="101" y="19"/>
                    <a:pt x="94" y="23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sp>
          <p:nvSpPr>
            <p:cNvPr id="273" name="Freeform 10"/>
            <p:cNvSpPr>
              <a:spLocks/>
            </p:cNvSpPr>
            <p:nvPr/>
          </p:nvSpPr>
          <p:spPr bwMode="auto">
            <a:xfrm>
              <a:off x="5867138" y="5275264"/>
              <a:ext cx="311150" cy="306388"/>
            </a:xfrm>
            <a:custGeom>
              <a:avLst/>
              <a:gdLst>
                <a:gd name="T0" fmla="*/ 34 w 130"/>
                <a:gd name="T1" fmla="*/ 24 h 128"/>
                <a:gd name="T2" fmla="*/ 53 w 130"/>
                <a:gd name="T3" fmla="*/ 78 h 128"/>
                <a:gd name="T4" fmla="*/ 26 w 130"/>
                <a:gd name="T5" fmla="*/ 67 h 128"/>
                <a:gd name="T6" fmla="*/ 6 w 130"/>
                <a:gd name="T7" fmla="*/ 75 h 128"/>
                <a:gd name="T8" fmla="*/ 13 w 130"/>
                <a:gd name="T9" fmla="*/ 95 h 128"/>
                <a:gd name="T10" fmla="*/ 74 w 130"/>
                <a:gd name="T11" fmla="*/ 126 h 128"/>
                <a:gd name="T12" fmla="*/ 97 w 130"/>
                <a:gd name="T13" fmla="*/ 117 h 128"/>
                <a:gd name="T14" fmla="*/ 126 w 130"/>
                <a:gd name="T15" fmla="*/ 54 h 128"/>
                <a:gd name="T16" fmla="*/ 119 w 130"/>
                <a:gd name="T17" fmla="*/ 33 h 128"/>
                <a:gd name="T18" fmla="*/ 96 w 130"/>
                <a:gd name="T19" fmla="*/ 42 h 128"/>
                <a:gd name="T20" fmla="*/ 82 w 130"/>
                <a:gd name="T21" fmla="*/ 67 h 128"/>
                <a:gd name="T22" fmla="*/ 62 w 130"/>
                <a:gd name="T23" fmla="*/ 13 h 128"/>
                <a:gd name="T24" fmla="*/ 44 w 130"/>
                <a:gd name="T25" fmla="*/ 3 h 128"/>
                <a:gd name="T26" fmla="*/ 34 w 130"/>
                <a:gd name="T27" fmla="*/ 2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8">
                  <a:moveTo>
                    <a:pt x="34" y="24"/>
                  </a:moveTo>
                  <a:cubicBezTo>
                    <a:pt x="53" y="78"/>
                    <a:pt x="53" y="78"/>
                    <a:pt x="53" y="78"/>
                  </a:cubicBezTo>
                  <a:cubicBezTo>
                    <a:pt x="53" y="78"/>
                    <a:pt x="30" y="69"/>
                    <a:pt x="26" y="67"/>
                  </a:cubicBezTo>
                  <a:cubicBezTo>
                    <a:pt x="18" y="61"/>
                    <a:pt x="8" y="65"/>
                    <a:pt x="6" y="75"/>
                  </a:cubicBezTo>
                  <a:cubicBezTo>
                    <a:pt x="0" y="83"/>
                    <a:pt x="4" y="93"/>
                    <a:pt x="13" y="95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83" y="128"/>
                    <a:pt x="91" y="125"/>
                    <a:pt x="97" y="117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30" y="47"/>
                    <a:pt x="126" y="37"/>
                    <a:pt x="119" y="33"/>
                  </a:cubicBezTo>
                  <a:cubicBezTo>
                    <a:pt x="108" y="29"/>
                    <a:pt x="98" y="32"/>
                    <a:pt x="96" y="42"/>
                  </a:cubicBezTo>
                  <a:cubicBezTo>
                    <a:pt x="94" y="45"/>
                    <a:pt x="82" y="67"/>
                    <a:pt x="82" y="67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9" y="6"/>
                    <a:pt x="51" y="0"/>
                    <a:pt x="44" y="3"/>
                  </a:cubicBezTo>
                  <a:cubicBezTo>
                    <a:pt x="33" y="6"/>
                    <a:pt x="31" y="16"/>
                    <a:pt x="34" y="24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sp>
          <p:nvSpPr>
            <p:cNvPr id="274" name="Freeform 11"/>
            <p:cNvSpPr>
              <a:spLocks/>
            </p:cNvSpPr>
            <p:nvPr/>
          </p:nvSpPr>
          <p:spPr bwMode="auto">
            <a:xfrm>
              <a:off x="7087789" y="4476683"/>
              <a:ext cx="290512" cy="292100"/>
            </a:xfrm>
            <a:custGeom>
              <a:avLst/>
              <a:gdLst>
                <a:gd name="T0" fmla="*/ 12 w 121"/>
                <a:gd name="T1" fmla="*/ 50 h 122"/>
                <a:gd name="T2" fmla="*/ 62 w 121"/>
                <a:gd name="T3" fmla="*/ 78 h 122"/>
                <a:gd name="T4" fmla="*/ 34 w 121"/>
                <a:gd name="T5" fmla="*/ 88 h 122"/>
                <a:gd name="T6" fmla="*/ 23 w 121"/>
                <a:gd name="T7" fmla="*/ 107 h 122"/>
                <a:gd name="T8" fmla="*/ 42 w 121"/>
                <a:gd name="T9" fmla="*/ 118 h 122"/>
                <a:gd name="T10" fmla="*/ 108 w 121"/>
                <a:gd name="T11" fmla="*/ 102 h 122"/>
                <a:gd name="T12" fmla="*/ 121 w 121"/>
                <a:gd name="T13" fmla="*/ 81 h 122"/>
                <a:gd name="T14" fmla="*/ 103 w 121"/>
                <a:gd name="T15" fmla="*/ 13 h 122"/>
                <a:gd name="T16" fmla="*/ 84 w 121"/>
                <a:gd name="T17" fmla="*/ 2 h 122"/>
                <a:gd name="T18" fmla="*/ 71 w 121"/>
                <a:gd name="T19" fmla="*/ 24 h 122"/>
                <a:gd name="T20" fmla="*/ 77 w 121"/>
                <a:gd name="T21" fmla="*/ 52 h 122"/>
                <a:gd name="T22" fmla="*/ 27 w 121"/>
                <a:gd name="T23" fmla="*/ 23 h 122"/>
                <a:gd name="T24" fmla="*/ 6 w 121"/>
                <a:gd name="T25" fmla="*/ 27 h 122"/>
                <a:gd name="T26" fmla="*/ 12 w 121"/>
                <a:gd name="T27" fmla="*/ 5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22">
                  <a:moveTo>
                    <a:pt x="12" y="50"/>
                  </a:move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38" y="87"/>
                    <a:pt x="34" y="88"/>
                  </a:cubicBezTo>
                  <a:cubicBezTo>
                    <a:pt x="24" y="88"/>
                    <a:pt x="19" y="98"/>
                    <a:pt x="23" y="107"/>
                  </a:cubicBezTo>
                  <a:cubicBezTo>
                    <a:pt x="24" y="117"/>
                    <a:pt x="33" y="122"/>
                    <a:pt x="42" y="118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17" y="98"/>
                    <a:pt x="121" y="91"/>
                    <a:pt x="121" y="81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1" y="6"/>
                    <a:pt x="91" y="0"/>
                    <a:pt x="84" y="2"/>
                  </a:cubicBezTo>
                  <a:cubicBezTo>
                    <a:pt x="72" y="5"/>
                    <a:pt x="67" y="15"/>
                    <a:pt x="71" y="24"/>
                  </a:cubicBezTo>
                  <a:cubicBezTo>
                    <a:pt x="72" y="27"/>
                    <a:pt x="77" y="52"/>
                    <a:pt x="77" y="5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0" y="19"/>
                    <a:pt x="10" y="20"/>
                    <a:pt x="6" y="27"/>
                  </a:cubicBezTo>
                  <a:cubicBezTo>
                    <a:pt x="0" y="37"/>
                    <a:pt x="5" y="45"/>
                    <a:pt x="12" y="50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sp>
          <p:nvSpPr>
            <p:cNvPr id="275" name="Freeform 12"/>
            <p:cNvSpPr>
              <a:spLocks/>
            </p:cNvSpPr>
            <p:nvPr/>
          </p:nvSpPr>
          <p:spPr bwMode="auto">
            <a:xfrm>
              <a:off x="7192895" y="3403225"/>
              <a:ext cx="317500" cy="320675"/>
            </a:xfrm>
            <a:custGeom>
              <a:avLst/>
              <a:gdLst>
                <a:gd name="T0" fmla="*/ 20 w 132"/>
                <a:gd name="T1" fmla="*/ 91 h 134"/>
                <a:gd name="T2" fmla="*/ 77 w 132"/>
                <a:gd name="T3" fmla="*/ 81 h 134"/>
                <a:gd name="T4" fmla="*/ 62 w 132"/>
                <a:gd name="T5" fmla="*/ 106 h 134"/>
                <a:gd name="T6" fmla="*/ 66 w 132"/>
                <a:gd name="T7" fmla="*/ 127 h 134"/>
                <a:gd name="T8" fmla="*/ 87 w 132"/>
                <a:gd name="T9" fmla="*/ 123 h 134"/>
                <a:gd name="T10" fmla="*/ 128 w 132"/>
                <a:gd name="T11" fmla="*/ 69 h 134"/>
                <a:gd name="T12" fmla="*/ 124 w 132"/>
                <a:gd name="T13" fmla="*/ 45 h 134"/>
                <a:gd name="T14" fmla="*/ 66 w 132"/>
                <a:gd name="T15" fmla="*/ 5 h 134"/>
                <a:gd name="T16" fmla="*/ 45 w 132"/>
                <a:gd name="T17" fmla="*/ 9 h 134"/>
                <a:gd name="T18" fmla="*/ 49 w 132"/>
                <a:gd name="T19" fmla="*/ 33 h 134"/>
                <a:gd name="T20" fmla="*/ 72 w 132"/>
                <a:gd name="T21" fmla="*/ 51 h 134"/>
                <a:gd name="T22" fmla="*/ 15 w 132"/>
                <a:gd name="T23" fmla="*/ 61 h 134"/>
                <a:gd name="T24" fmla="*/ 1 w 132"/>
                <a:gd name="T25" fmla="*/ 77 h 134"/>
                <a:gd name="T26" fmla="*/ 20 w 132"/>
                <a:gd name="T27" fmla="*/ 9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34">
                  <a:moveTo>
                    <a:pt x="20" y="91"/>
                  </a:moveTo>
                  <a:cubicBezTo>
                    <a:pt x="77" y="81"/>
                    <a:pt x="77" y="81"/>
                    <a:pt x="77" y="81"/>
                  </a:cubicBezTo>
                  <a:cubicBezTo>
                    <a:pt x="77" y="81"/>
                    <a:pt x="64" y="102"/>
                    <a:pt x="62" y="106"/>
                  </a:cubicBezTo>
                  <a:cubicBezTo>
                    <a:pt x="55" y="112"/>
                    <a:pt x="57" y="123"/>
                    <a:pt x="66" y="127"/>
                  </a:cubicBezTo>
                  <a:cubicBezTo>
                    <a:pt x="73" y="134"/>
                    <a:pt x="83" y="132"/>
                    <a:pt x="87" y="123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32" y="60"/>
                    <a:pt x="130" y="52"/>
                    <a:pt x="124" y="4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0" y="0"/>
                    <a:pt x="49" y="2"/>
                    <a:pt x="45" y="9"/>
                  </a:cubicBezTo>
                  <a:cubicBezTo>
                    <a:pt x="38" y="18"/>
                    <a:pt x="40" y="29"/>
                    <a:pt x="49" y="33"/>
                  </a:cubicBezTo>
                  <a:cubicBezTo>
                    <a:pt x="52" y="35"/>
                    <a:pt x="72" y="51"/>
                    <a:pt x="72" y="5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7" y="62"/>
                    <a:pt x="0" y="69"/>
                    <a:pt x="1" y="77"/>
                  </a:cubicBezTo>
                  <a:cubicBezTo>
                    <a:pt x="3" y="88"/>
                    <a:pt x="12" y="92"/>
                    <a:pt x="20" y="91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sp>
          <p:nvSpPr>
            <p:cNvPr id="276" name="Freeform 13"/>
            <p:cNvSpPr>
              <a:spLocks/>
            </p:cNvSpPr>
            <p:nvPr/>
          </p:nvSpPr>
          <p:spPr bwMode="auto">
            <a:xfrm>
              <a:off x="6788925" y="2643617"/>
              <a:ext cx="263525" cy="265113"/>
            </a:xfrm>
            <a:custGeom>
              <a:avLst/>
              <a:gdLst>
                <a:gd name="T0" fmla="*/ 35 w 110"/>
                <a:gd name="T1" fmla="*/ 102 h 111"/>
                <a:gd name="T2" fmla="*/ 72 w 110"/>
                <a:gd name="T3" fmla="*/ 58 h 111"/>
                <a:gd name="T4" fmla="*/ 76 w 110"/>
                <a:gd name="T5" fmla="*/ 86 h 111"/>
                <a:gd name="T6" fmla="*/ 93 w 110"/>
                <a:gd name="T7" fmla="*/ 100 h 111"/>
                <a:gd name="T8" fmla="*/ 107 w 110"/>
                <a:gd name="T9" fmla="*/ 84 h 111"/>
                <a:gd name="T10" fmla="*/ 103 w 110"/>
                <a:gd name="T11" fmla="*/ 16 h 111"/>
                <a:gd name="T12" fmla="*/ 84 w 110"/>
                <a:gd name="T13" fmla="*/ 0 h 111"/>
                <a:gd name="T14" fmla="*/ 15 w 110"/>
                <a:gd name="T15" fmla="*/ 6 h 111"/>
                <a:gd name="T16" fmla="*/ 1 w 110"/>
                <a:gd name="T17" fmla="*/ 23 h 111"/>
                <a:gd name="T18" fmla="*/ 20 w 110"/>
                <a:gd name="T19" fmla="*/ 39 h 111"/>
                <a:gd name="T20" fmla="*/ 49 w 110"/>
                <a:gd name="T21" fmla="*/ 38 h 111"/>
                <a:gd name="T22" fmla="*/ 12 w 110"/>
                <a:gd name="T23" fmla="*/ 82 h 111"/>
                <a:gd name="T24" fmla="*/ 12 w 110"/>
                <a:gd name="T25" fmla="*/ 104 h 111"/>
                <a:gd name="T26" fmla="*/ 35 w 110"/>
                <a:gd name="T27" fmla="*/ 10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1">
                  <a:moveTo>
                    <a:pt x="35" y="102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6" y="82"/>
                    <a:pt x="76" y="86"/>
                  </a:cubicBezTo>
                  <a:cubicBezTo>
                    <a:pt x="75" y="96"/>
                    <a:pt x="84" y="103"/>
                    <a:pt x="93" y="100"/>
                  </a:cubicBezTo>
                  <a:cubicBezTo>
                    <a:pt x="103" y="101"/>
                    <a:pt x="110" y="93"/>
                    <a:pt x="107" y="84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0" y="6"/>
                    <a:pt x="94" y="1"/>
                    <a:pt x="84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7" y="7"/>
                    <a:pt x="0" y="15"/>
                    <a:pt x="1" y="23"/>
                  </a:cubicBezTo>
                  <a:cubicBezTo>
                    <a:pt x="2" y="34"/>
                    <a:pt x="10" y="42"/>
                    <a:pt x="20" y="39"/>
                  </a:cubicBezTo>
                  <a:cubicBezTo>
                    <a:pt x="24" y="38"/>
                    <a:pt x="49" y="38"/>
                    <a:pt x="49" y="3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6" y="89"/>
                    <a:pt x="5" y="98"/>
                    <a:pt x="12" y="104"/>
                  </a:cubicBezTo>
                  <a:cubicBezTo>
                    <a:pt x="20" y="111"/>
                    <a:pt x="30" y="108"/>
                    <a:pt x="35" y="102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pic>
          <p:nvPicPr>
            <p:cNvPr id="277" name="Picture 2" descr="image001">
              <a:extLst>
                <a:ext uri="{FF2B5EF4-FFF2-40B4-BE49-F238E27FC236}">
                  <a16:creationId xmlns:a16="http://schemas.microsoft.com/office/drawing/2014/main" id="{F58357B8-04FE-480D-A4B2-3621F8C52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476" y="1168822"/>
              <a:ext cx="1037113" cy="7438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6251432" y="1041688"/>
              <a:ext cx="2644398" cy="1096787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Rack | Space | Power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Managed Hosting  Services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Cloud Ready</a:t>
              </a:r>
            </a:p>
          </p:txBody>
        </p:sp>
        <p:pic>
          <p:nvPicPr>
            <p:cNvPr id="279" name="Picture 278">
              <a:extLst>
                <a:ext uri="{FF2B5EF4-FFF2-40B4-BE49-F238E27FC236}">
                  <a16:creationId xmlns:a16="http://schemas.microsoft.com/office/drawing/2014/main" id="{3A62B875-278E-45AB-A44D-5ED79B27C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585" y="3847339"/>
              <a:ext cx="962479" cy="723951"/>
            </a:xfrm>
            <a:prstGeom prst="rect">
              <a:avLst/>
            </a:prstGeom>
          </p:spPr>
        </p:pic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85AF0245-53FF-4CE9-802B-E4F113998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440" y="5474033"/>
              <a:ext cx="1539177" cy="829379"/>
            </a:xfrm>
            <a:prstGeom prst="rect">
              <a:avLst/>
            </a:prstGeom>
          </p:spPr>
        </p:pic>
        <p:pic>
          <p:nvPicPr>
            <p:cNvPr id="281" name="Picture 2" descr="C:\Prashant DCS Handover\00_DCS_BU Work\4_Alliance Marketing\Service Now\Brief &amp; Logo\1 direct_Final.jpg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75662" y="1528563"/>
              <a:ext cx="1209535" cy="8251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6A3DB266-FC39-43BA-994C-0FD094919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9216"/>
            <a:stretch/>
          </p:blipFill>
          <p:spPr>
            <a:xfrm>
              <a:off x="8055507" y="4847468"/>
              <a:ext cx="1059618" cy="506731"/>
            </a:xfrm>
            <a:prstGeom prst="rect">
              <a:avLst/>
            </a:prstGeom>
          </p:spPr>
        </p:pic>
      </p:grp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AGENDA</a:t>
            </a:r>
          </a:p>
        </p:txBody>
      </p:sp>
      <p:grpSp>
        <p:nvGrpSpPr>
          <p:cNvPr id="4" name="Group 34"/>
          <p:cNvGrpSpPr/>
          <p:nvPr/>
        </p:nvGrpSpPr>
        <p:grpSpPr>
          <a:xfrm>
            <a:off x="368300" y="970389"/>
            <a:ext cx="4608513" cy="473948"/>
            <a:chOff x="342900" y="1112628"/>
            <a:chExt cx="4608513" cy="584775"/>
          </a:xfrm>
        </p:grpSpPr>
        <p:sp>
          <p:nvSpPr>
            <p:cNvPr id="6" name="Rectangle 5"/>
            <p:cNvSpPr/>
            <p:nvPr/>
          </p:nvSpPr>
          <p:spPr>
            <a:xfrm>
              <a:off x="1119142" y="1262220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900" y="117641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834" y="1112628"/>
              <a:ext cx="6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358775" y="1609780"/>
            <a:ext cx="5914703" cy="499576"/>
            <a:chOff x="358775" y="1773334"/>
            <a:chExt cx="5914703" cy="584775"/>
          </a:xfrm>
        </p:grpSpPr>
        <p:sp>
          <p:nvSpPr>
            <p:cNvPr id="9" name="Rectangle 8"/>
            <p:cNvSpPr/>
            <p:nvPr/>
          </p:nvSpPr>
          <p:spPr>
            <a:xfrm>
              <a:off x="1135017" y="1922926"/>
              <a:ext cx="513846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775" y="1837121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709" y="177333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18" name="Group 32"/>
          <p:cNvGrpSpPr/>
          <p:nvPr/>
        </p:nvGrpSpPr>
        <p:grpSpPr>
          <a:xfrm>
            <a:off x="342900" y="2249171"/>
            <a:ext cx="5356860" cy="494030"/>
            <a:chOff x="342900" y="2434040"/>
            <a:chExt cx="5356860" cy="584775"/>
          </a:xfrm>
        </p:grpSpPr>
        <p:sp>
          <p:nvSpPr>
            <p:cNvPr id="12" name="Rectangle 11"/>
            <p:cNvSpPr/>
            <p:nvPr/>
          </p:nvSpPr>
          <p:spPr>
            <a:xfrm>
              <a:off x="1119142" y="2583632"/>
              <a:ext cx="4580618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900" y="249782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834" y="2434040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19" name="Group 31"/>
          <p:cNvGrpSpPr/>
          <p:nvPr/>
        </p:nvGrpSpPr>
        <p:grpSpPr>
          <a:xfrm>
            <a:off x="342900" y="2888562"/>
            <a:ext cx="4608513" cy="550830"/>
            <a:chOff x="342900" y="3233824"/>
            <a:chExt cx="4608513" cy="584775"/>
          </a:xfrm>
        </p:grpSpPr>
        <p:sp>
          <p:nvSpPr>
            <p:cNvPr id="15" name="Rectangle 14"/>
            <p:cNvSpPr/>
            <p:nvPr/>
          </p:nvSpPr>
          <p:spPr>
            <a:xfrm>
              <a:off x="1119142" y="3383416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" y="3297611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1834" y="323382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119142" y="4316934"/>
            <a:ext cx="3832271" cy="31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en-IN" sz="1400" dirty="0">
              <a:solidFill>
                <a:srgbClr val="59595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1190" y="2239856"/>
            <a:ext cx="2372810" cy="244644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15519" y="1131550"/>
            <a:ext cx="360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Key digital drivers in education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94972" y="2458726"/>
            <a:ext cx="4103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Introducing </a:t>
            </a:r>
            <a:r>
              <a:rPr lang="en-US" sz="1600" dirty="0" err="1"/>
              <a:t>Sify</a:t>
            </a:r>
            <a:r>
              <a:rPr lang="en-US" sz="1600" dirty="0"/>
              <a:t> &amp; Cloud @ Core</a:t>
            </a:r>
          </a:p>
          <a:p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094974" y="1781176"/>
            <a:ext cx="5377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Cloud adoption and </a:t>
            </a:r>
            <a:r>
              <a:rPr lang="en-US" sz="1600" dirty="0" err="1"/>
              <a:t>Sify</a:t>
            </a:r>
            <a:r>
              <a:rPr lang="en-US" sz="1600" dirty="0"/>
              <a:t> relevance in education</a:t>
            </a:r>
          </a:p>
        </p:txBody>
      </p:sp>
      <p:grpSp>
        <p:nvGrpSpPr>
          <p:cNvPr id="20" name="Group 31"/>
          <p:cNvGrpSpPr/>
          <p:nvPr/>
        </p:nvGrpSpPr>
        <p:grpSpPr>
          <a:xfrm>
            <a:off x="358775" y="3544395"/>
            <a:ext cx="5397789" cy="476888"/>
            <a:chOff x="342900" y="3233824"/>
            <a:chExt cx="4608513" cy="584775"/>
          </a:xfrm>
        </p:grpSpPr>
        <p:sp>
          <p:nvSpPr>
            <p:cNvPr id="28" name="Rectangle 27"/>
            <p:cNvSpPr/>
            <p:nvPr/>
          </p:nvSpPr>
          <p:spPr>
            <a:xfrm>
              <a:off x="1119142" y="3383416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2900" y="3297611"/>
              <a:ext cx="122382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1834" y="323382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" pitchFamily="34" charset="0"/>
                </a:rPr>
                <a:t>05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146343" y="3053467"/>
            <a:ext cx="4848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/>
              <a:t>Sify</a:t>
            </a:r>
            <a:r>
              <a:rPr lang="en-IN" sz="1600" dirty="0"/>
              <a:t> engagement models/key strengths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162963" y="3689660"/>
            <a:ext cx="62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Sify</a:t>
            </a:r>
            <a:r>
              <a:rPr lang="en-US" sz="1600" dirty="0"/>
              <a:t> customer references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7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US" dirty="0"/>
              <a:t>security transformation - Cloud @ core 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3DFE5FB-40BB-40E8-8205-F69A546F7E39}"/>
              </a:ext>
            </a:extLst>
          </p:cNvPr>
          <p:cNvGrpSpPr/>
          <p:nvPr/>
        </p:nvGrpSpPr>
        <p:grpSpPr>
          <a:xfrm>
            <a:off x="2426764" y="800184"/>
            <a:ext cx="5273819" cy="3664534"/>
            <a:chOff x="2545112" y="537829"/>
            <a:chExt cx="5531201" cy="38433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A89873-10A6-483A-8792-2736B341C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6949" y="1382060"/>
              <a:ext cx="2415515" cy="24316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1EFECE-5527-4185-AA7F-C13C72A2B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270" y="2760236"/>
              <a:ext cx="1134833" cy="677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u="none" strike="noStrike" kern="0" cap="none" spc="0" normalizeH="0" baseline="0" noProof="0" dirty="0">
                  <a:ln>
                    <a:noFill/>
                  </a:ln>
                  <a:solidFill>
                    <a:srgbClr val="54667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Cloud at Core</a:t>
              </a:r>
            </a:p>
            <a:p>
              <a:pPr algn="ctr" defTabSz="685800">
                <a:defRPr/>
              </a:pPr>
              <a:r>
                <a:rPr lang="en-US" altLang="en-US" sz="1400" b="1" dirty="0">
                  <a:solidFill>
                    <a:srgbClr val="546670"/>
                  </a:solidFill>
                  <a:latin typeface="Arial Narrow" panose="020B0506020102020204" pitchFamily="34" charset="0"/>
                </a:rPr>
                <a:t>of </a:t>
              </a:r>
              <a:r>
                <a:rPr lang="en-US" altLang="en-US" sz="1400" b="1" i="1" dirty="0">
                  <a:solidFill>
                    <a:srgbClr val="546670"/>
                  </a:solidFill>
                  <a:latin typeface="Arial Narrow" panose="020B0506020102020204" pitchFamily="34" charset="0"/>
                </a:rPr>
                <a:t>Security </a:t>
              </a:r>
            </a:p>
            <a:p>
              <a:pPr algn="ctr" defTabSz="685800">
                <a:defRPr/>
              </a:pPr>
              <a:r>
                <a:rPr lang="en-US" altLang="en-US" sz="1400" b="1" i="1" dirty="0">
                  <a:solidFill>
                    <a:srgbClr val="546670"/>
                  </a:solidFill>
                  <a:latin typeface="Arial Narrow" panose="020B0506020102020204" pitchFamily="34" charset="0"/>
                </a:rPr>
                <a:t>Transformation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6BDC10-DF30-4CA1-B909-24D55F6DA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0828" y="966222"/>
              <a:ext cx="507716" cy="29093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9B385A-0085-49FF-AC2A-55784A0B3081}"/>
                </a:ext>
              </a:extLst>
            </p:cNvPr>
            <p:cNvSpPr/>
            <p:nvPr/>
          </p:nvSpPr>
          <p:spPr>
            <a:xfrm>
              <a:off x="5377899" y="3771469"/>
              <a:ext cx="1543711" cy="2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B0C8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Security as a Service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05A95D-7301-49DD-9C39-0871D2CC2877}"/>
                </a:ext>
              </a:extLst>
            </p:cNvPr>
            <p:cNvSpPr/>
            <p:nvPr/>
          </p:nvSpPr>
          <p:spPr>
            <a:xfrm>
              <a:off x="5377899" y="3961569"/>
              <a:ext cx="2285136" cy="41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For the Cloud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000" dirty="0">
                  <a:latin typeface="Arial Narrow" panose="020B0506020102020204" pitchFamily="34" charset="0"/>
                </a:rPr>
                <a:t>Security Services build for Cloud IT</a:t>
              </a:r>
              <a:endPara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E46FFC-2330-4C2A-8D54-AD3AD517C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7968" y="1257161"/>
              <a:ext cx="503573" cy="47395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C8C1B8-2B32-4AE6-A5CB-9FE1B53EE7A7}"/>
                </a:ext>
              </a:extLst>
            </p:cNvPr>
            <p:cNvSpPr/>
            <p:nvPr/>
          </p:nvSpPr>
          <p:spPr>
            <a:xfrm>
              <a:off x="4612366" y="537829"/>
              <a:ext cx="1750503" cy="2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B0C8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Cloud delivered Security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4F9607-177F-4266-838B-1BAF4B8F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4748" y="2130105"/>
              <a:ext cx="596891" cy="36019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E16F12-9A69-412C-9AEC-3B7498949C9F}"/>
                </a:ext>
              </a:extLst>
            </p:cNvPr>
            <p:cNvSpPr/>
            <p:nvPr/>
          </p:nvSpPr>
          <p:spPr>
            <a:xfrm>
              <a:off x="6235892" y="1994285"/>
              <a:ext cx="1689978" cy="2663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B0C8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SDN &amp; NFV based Services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A5E156-FE21-4A8F-914E-44D588C0D07D}"/>
                </a:ext>
              </a:extLst>
            </p:cNvPr>
            <p:cNvSpPr/>
            <p:nvPr/>
          </p:nvSpPr>
          <p:spPr>
            <a:xfrm>
              <a:off x="6321639" y="2172778"/>
              <a:ext cx="1754674" cy="387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ADC | WAF | NGFW | NIPS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900" dirty="0">
                  <a:latin typeface="Arial Narrow" panose="020B0506020102020204" pitchFamily="34" charset="0"/>
                </a:rPr>
                <a:t>Vendor-agnostic approach</a:t>
              </a:r>
              <a:endPara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371AA8-7007-4688-8E40-67E5054B8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1981" y="3069983"/>
              <a:ext cx="430682" cy="44968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E49592-EA14-4ACD-AE9D-A02B7116CCC0}"/>
                </a:ext>
              </a:extLst>
            </p:cNvPr>
            <p:cNvSpPr/>
            <p:nvPr/>
          </p:nvSpPr>
          <p:spPr>
            <a:xfrm>
              <a:off x="6087521" y="3043498"/>
              <a:ext cx="1602746" cy="266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050" b="1" dirty="0">
                  <a:solidFill>
                    <a:srgbClr val="B0C800"/>
                  </a:solidFill>
                  <a:latin typeface="Arial Narrow" panose="020B0506020102020204" pitchFamily="34" charset="0"/>
                </a:rPr>
                <a:t>Security for Mobility</a:t>
              </a:r>
              <a:endParaRPr kumimoji="0" lang="en-IN" sz="1050" b="1" i="0" u="none" strike="noStrike" kern="0" cap="none" spc="0" normalizeH="0" baseline="0" noProof="0" dirty="0">
                <a:ln>
                  <a:noFill/>
                </a:ln>
                <a:solidFill>
                  <a:srgbClr val="B0C8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4E1B51-D9CB-4181-81D2-F119B9E17DA0}"/>
                </a:ext>
              </a:extLst>
            </p:cNvPr>
            <p:cNvSpPr/>
            <p:nvPr/>
          </p:nvSpPr>
          <p:spPr>
            <a:xfrm>
              <a:off x="6142210" y="3210153"/>
              <a:ext cx="1486226" cy="242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Anti-</a:t>
              </a:r>
              <a:r>
                <a:rPr kumimoji="0" lang="en-IN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Phising</a:t>
              </a:r>
              <a:r>
                <a:rPr kumimoji="0" lang="en-IN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 | Anti-rogue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C44FF43-0C41-4418-9795-96D9CE2C1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8300" y="3772473"/>
              <a:ext cx="551507" cy="40483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83C9EB-B838-4D33-BE12-DAE86CBA4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5855" y="3753056"/>
              <a:ext cx="410600" cy="44267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0F9381-255B-4218-8980-B159A415A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57743" y="3002175"/>
              <a:ext cx="499203" cy="39619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EB269E7-8495-42CD-8C79-50181AA7D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45112" y="2043601"/>
              <a:ext cx="578854" cy="4881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7B85AD-BD46-46B7-B2D7-5C6871416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37430" y="1257161"/>
              <a:ext cx="419345" cy="428876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47BC412-9F89-486D-AEFC-9DF6A3624DC4}"/>
              </a:ext>
            </a:extLst>
          </p:cNvPr>
          <p:cNvSpPr/>
          <p:nvPr/>
        </p:nvSpPr>
        <p:spPr>
          <a:xfrm>
            <a:off x="4397823" y="969367"/>
            <a:ext cx="1942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rPr>
              <a:t>From the Cloud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000" dirty="0">
                <a:latin typeface="Arial Narrow" panose="020B0506020102020204" pitchFamily="34" charset="0"/>
              </a:rPr>
              <a:t>Security Services on utility model</a:t>
            </a:r>
            <a:endParaRPr kumimoji="0" lang="en-IN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C95D97-A951-4235-9143-5A48CA3DAC45}"/>
              </a:ext>
            </a:extLst>
          </p:cNvPr>
          <p:cNvSpPr/>
          <p:nvPr/>
        </p:nvSpPr>
        <p:spPr>
          <a:xfrm>
            <a:off x="5594508" y="1498977"/>
            <a:ext cx="16297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050" b="1" dirty="0">
                <a:solidFill>
                  <a:srgbClr val="B0C800"/>
                </a:solidFill>
                <a:latin typeface="Arial Narrow" panose="020B0506020102020204" pitchFamily="34" charset="0"/>
              </a:rPr>
              <a:t>Cloud Access Security</a:t>
            </a:r>
            <a:endParaRPr kumimoji="0" lang="en-IN" sz="1050" b="1" i="0" u="none" strike="noStrike" kern="0" cap="none" spc="0" normalizeH="0" baseline="0" noProof="0" dirty="0">
              <a:ln>
                <a:noFill/>
              </a:ln>
              <a:solidFill>
                <a:srgbClr val="B0C800"/>
              </a:solidFill>
              <a:effectLst/>
              <a:uLnTx/>
              <a:uFillTx/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D018DD-49A9-4907-861F-32C66195E41B}"/>
              </a:ext>
            </a:extLst>
          </p:cNvPr>
          <p:cNvSpPr/>
          <p:nvPr/>
        </p:nvSpPr>
        <p:spPr>
          <a:xfrm>
            <a:off x="5490181" y="1679790"/>
            <a:ext cx="18644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rPr>
              <a:t>O365 | Salesforce | Google Apps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FC619D-1DA5-47A2-A7C3-6607D70DFB1B}"/>
              </a:ext>
            </a:extLst>
          </p:cNvPr>
          <p:cNvSpPr/>
          <p:nvPr/>
        </p:nvSpPr>
        <p:spPr>
          <a:xfrm>
            <a:off x="932783" y="3149283"/>
            <a:ext cx="16297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050" b="1" dirty="0">
                <a:solidFill>
                  <a:srgbClr val="B0C800"/>
                </a:solidFill>
                <a:latin typeface="Arial Narrow" panose="020B0506020102020204" pitchFamily="34" charset="0"/>
              </a:rPr>
              <a:t>Security Analytics</a:t>
            </a:r>
            <a:endParaRPr kumimoji="0" lang="en-IN" sz="1050" b="1" i="0" u="none" strike="noStrike" kern="0" cap="none" spc="0" normalizeH="0" baseline="0" noProof="0" dirty="0">
              <a:ln>
                <a:noFill/>
              </a:ln>
              <a:solidFill>
                <a:srgbClr val="B0C800"/>
              </a:solidFill>
              <a:effectLst/>
              <a:uLnTx/>
              <a:uFillTx/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9B966C-49F6-404A-8D39-3BB0E0BE3E81}"/>
              </a:ext>
            </a:extLst>
          </p:cNvPr>
          <p:cNvSpPr/>
          <p:nvPr/>
        </p:nvSpPr>
        <p:spPr>
          <a:xfrm>
            <a:off x="828456" y="3330096"/>
            <a:ext cx="1864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rPr>
              <a:t>En</a:t>
            </a:r>
            <a:r>
              <a:rPr lang="en-IN" sz="900" dirty="0">
                <a:latin typeface="Arial Narrow" panose="020B0506020102020204" pitchFamily="34" charset="0"/>
              </a:rPr>
              <a:t>rich Intelligence with Visibility and Analytics</a:t>
            </a:r>
            <a:endParaRPr kumimoji="0" lang="en-I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233391-6172-400C-B8A9-A88DDD31D650}"/>
              </a:ext>
            </a:extLst>
          </p:cNvPr>
          <p:cNvSpPr/>
          <p:nvPr/>
        </p:nvSpPr>
        <p:spPr>
          <a:xfrm>
            <a:off x="1564165" y="3915820"/>
            <a:ext cx="17340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1" i="0" u="none" strike="noStrike" kern="0" cap="none" spc="0" normalizeH="0" baseline="0" noProof="0" dirty="0">
                <a:ln>
                  <a:noFill/>
                </a:ln>
                <a:solidFill>
                  <a:srgbClr val="B0C8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rPr>
              <a:t>Securing the End Points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B3C64D-00BD-4C47-9BA5-70F4817D1242}"/>
              </a:ext>
            </a:extLst>
          </p:cNvPr>
          <p:cNvSpPr/>
          <p:nvPr/>
        </p:nvSpPr>
        <p:spPr>
          <a:xfrm>
            <a:off x="1762777" y="4096546"/>
            <a:ext cx="18644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rPr>
              <a:t>User | Device | Thing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5CC4CB-0F66-42A9-8316-D31A5F31CFF7}"/>
              </a:ext>
            </a:extLst>
          </p:cNvPr>
          <p:cNvSpPr/>
          <p:nvPr/>
        </p:nvSpPr>
        <p:spPr>
          <a:xfrm>
            <a:off x="726381" y="2217448"/>
            <a:ext cx="17601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050" b="1" dirty="0">
                <a:solidFill>
                  <a:srgbClr val="B0C800"/>
                </a:solidFill>
                <a:latin typeface="Arial Narrow" panose="020B0506020102020204" pitchFamily="34" charset="0"/>
              </a:rPr>
              <a:t>Data Security on Cloud</a:t>
            </a:r>
            <a:endParaRPr kumimoji="0" lang="en-IN" sz="1050" b="1" i="0" u="none" strike="noStrike" kern="0" cap="none" spc="0" normalizeH="0" baseline="0" noProof="0" dirty="0">
              <a:ln>
                <a:noFill/>
              </a:ln>
              <a:solidFill>
                <a:srgbClr val="B0C800"/>
              </a:solidFill>
              <a:effectLst/>
              <a:uLnTx/>
              <a:uFillTx/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DDD7EE-3EE6-4A0B-BBB2-D92D2D027FA0}"/>
              </a:ext>
            </a:extLst>
          </p:cNvPr>
          <p:cNvSpPr/>
          <p:nvPr/>
        </p:nvSpPr>
        <p:spPr>
          <a:xfrm>
            <a:off x="622054" y="2398261"/>
            <a:ext cx="18644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dirty="0">
                <a:latin typeface="Arial Narrow" panose="020B0506020102020204" pitchFamily="34" charset="0"/>
              </a:rPr>
              <a:t>Protecting Sensitive Data in the cloud</a:t>
            </a:r>
            <a:endParaRPr kumimoji="0" lang="en-I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23151A-2E55-4D4F-86F6-C2081BF28C9E}"/>
              </a:ext>
            </a:extLst>
          </p:cNvPr>
          <p:cNvSpPr/>
          <p:nvPr/>
        </p:nvSpPr>
        <p:spPr>
          <a:xfrm>
            <a:off x="1368220" y="1405878"/>
            <a:ext cx="16297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1" i="0" u="none" strike="noStrike" kern="0" cap="none" spc="0" normalizeH="0" baseline="0" noProof="0" dirty="0">
                <a:ln>
                  <a:noFill/>
                </a:ln>
                <a:solidFill>
                  <a:srgbClr val="B0C8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rPr>
              <a:t>Security for OT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6D7AB4-E366-4DDF-8755-DAF3082FB437}"/>
              </a:ext>
            </a:extLst>
          </p:cNvPr>
          <p:cNvSpPr/>
          <p:nvPr/>
        </p:nvSpPr>
        <p:spPr>
          <a:xfrm>
            <a:off x="1263893" y="1586691"/>
            <a:ext cx="18644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rPr>
              <a:t>Securing Operations Technology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SERVICES – CLOUD@CORE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1516" y="1306128"/>
            <a:ext cx="4888947" cy="3276600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Grp="1"/>
          </p:cNvGraphicFramePr>
          <p:nvPr/>
        </p:nvGraphicFramePr>
        <p:xfrm>
          <a:off x="358775" y="1014412"/>
          <a:ext cx="3426416" cy="3698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6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9801">
                <a:tc>
                  <a:txBody>
                    <a:bodyPr/>
                    <a:lstStyle/>
                    <a:p>
                      <a:pPr marL="3695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Business </a:t>
                      </a:r>
                      <a:r>
                        <a:rPr lang="en-US"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rivers </a:t>
                      </a:r>
                      <a:r>
                        <a:rPr sz="14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lang="en-US" sz="14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ecuring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sz="1400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environment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solidFill>
                      <a:srgbClr val="546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36957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Advanced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data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breaches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using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sophisticated</a:t>
                      </a:r>
                      <a:r>
                        <a:rPr sz="12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techniques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69570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exposure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hacktivism due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integration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new</a:t>
                      </a:r>
                      <a:r>
                        <a:rPr sz="12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technologies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3695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Increasing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guidance and frameworks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lang="en-US"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ndustry</a:t>
                      </a:r>
                      <a:r>
                        <a:rPr sz="12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rganizations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3695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Privacy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data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protection</a:t>
                      </a:r>
                      <a:r>
                        <a:rPr sz="12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regulations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US" dirty="0"/>
              <a:t>Application services - </a:t>
            </a:r>
            <a:r>
              <a:rPr lang="en-US" dirty="0" err="1"/>
              <a:t>cloud@core</a:t>
            </a:r>
            <a:endParaRPr lang="en-US" dirty="0"/>
          </a:p>
        </p:txBody>
      </p:sp>
      <p:grpSp>
        <p:nvGrpSpPr>
          <p:cNvPr id="3" name="Group 43">
            <a:extLst>
              <a:ext uri="{FF2B5EF4-FFF2-40B4-BE49-F238E27FC236}">
                <a16:creationId xmlns:a16="http://schemas.microsoft.com/office/drawing/2014/main" id="{0132C78D-68AD-4073-AC71-EDD78A7DEB6B}"/>
              </a:ext>
            </a:extLst>
          </p:cNvPr>
          <p:cNvGrpSpPr/>
          <p:nvPr/>
        </p:nvGrpSpPr>
        <p:grpSpPr>
          <a:xfrm>
            <a:off x="6584463" y="1842969"/>
            <a:ext cx="2255703" cy="2475923"/>
            <a:chOff x="5891112" y="2181310"/>
            <a:chExt cx="2255703" cy="247592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885DFE4-411F-4EF0-9130-3D9FC9B15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1112" y="2244683"/>
              <a:ext cx="319087" cy="18284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65E55EE-6E1F-47E6-87A0-24D88CFD3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1112" y="2880948"/>
              <a:ext cx="302253" cy="28447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733D47A-29A7-4F66-A57C-F64E593C4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1112" y="3618839"/>
              <a:ext cx="287806" cy="300504"/>
            </a:xfrm>
            <a:prstGeom prst="rect">
              <a:avLst/>
            </a:prstGeom>
          </p:spPr>
        </p:pic>
        <p:grpSp>
          <p:nvGrpSpPr>
            <p:cNvPr id="4" name="Group 42">
              <a:extLst>
                <a:ext uri="{FF2B5EF4-FFF2-40B4-BE49-F238E27FC236}">
                  <a16:creationId xmlns:a16="http://schemas.microsoft.com/office/drawing/2014/main" id="{4C20775C-F683-4AB2-B074-DCE6EF686AC2}"/>
                </a:ext>
              </a:extLst>
            </p:cNvPr>
            <p:cNvGrpSpPr/>
            <p:nvPr/>
          </p:nvGrpSpPr>
          <p:grpSpPr>
            <a:xfrm>
              <a:off x="6323243" y="2181310"/>
              <a:ext cx="1095951" cy="254299"/>
              <a:chOff x="6323243" y="2181310"/>
              <a:chExt cx="1095951" cy="254299"/>
            </a:xfrm>
          </p:grpSpPr>
          <p:sp>
            <p:nvSpPr>
              <p:cNvPr id="29" name="Rounded Rectangle 14">
                <a:extLst>
                  <a:ext uri="{FF2B5EF4-FFF2-40B4-BE49-F238E27FC236}">
                    <a16:creationId xmlns:a16="http://schemas.microsoft.com/office/drawing/2014/main" id="{22196B37-301D-422D-8ADF-097BC47545A9}"/>
                  </a:ext>
                </a:extLst>
              </p:cNvPr>
              <p:cNvSpPr/>
              <p:nvPr/>
            </p:nvSpPr>
            <p:spPr>
              <a:xfrm>
                <a:off x="6323243" y="2189388"/>
                <a:ext cx="1095951" cy="246221"/>
              </a:xfrm>
              <a:prstGeom prst="roundRect">
                <a:avLst/>
              </a:prstGeom>
              <a:solidFill>
                <a:srgbClr val="F389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8D2E8F1-77B9-49A6-BE47-2E9039CA75F5}"/>
                  </a:ext>
                </a:extLst>
              </p:cNvPr>
              <p:cNvSpPr/>
              <p:nvPr/>
            </p:nvSpPr>
            <p:spPr>
              <a:xfrm>
                <a:off x="6323243" y="2181310"/>
                <a:ext cx="102944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14350"/>
                <a:r>
                  <a:rPr lang="en-IN" sz="1000" b="1" dirty="0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True SaaS Model</a:t>
                </a:r>
              </a:p>
            </p:txBody>
          </p:sp>
        </p:grpSp>
        <p:grpSp>
          <p:nvGrpSpPr>
            <p:cNvPr id="5" name="Group 41">
              <a:extLst>
                <a:ext uri="{FF2B5EF4-FFF2-40B4-BE49-F238E27FC236}">
                  <a16:creationId xmlns:a16="http://schemas.microsoft.com/office/drawing/2014/main" id="{B26CD97F-8FDA-483E-9AE3-53E71E488C2D}"/>
                </a:ext>
              </a:extLst>
            </p:cNvPr>
            <p:cNvGrpSpPr/>
            <p:nvPr/>
          </p:nvGrpSpPr>
          <p:grpSpPr>
            <a:xfrm>
              <a:off x="6323243" y="4362893"/>
              <a:ext cx="1823572" cy="294340"/>
              <a:chOff x="6660842" y="4348699"/>
              <a:chExt cx="1823572" cy="294340"/>
            </a:xfrm>
          </p:grpSpPr>
          <p:sp>
            <p:nvSpPr>
              <p:cNvPr id="31" name="Rounded Rectangle 16">
                <a:extLst>
                  <a:ext uri="{FF2B5EF4-FFF2-40B4-BE49-F238E27FC236}">
                    <a16:creationId xmlns:a16="http://schemas.microsoft.com/office/drawing/2014/main" id="{5960219E-E741-4F1D-AF76-C3284904B0FA}"/>
                  </a:ext>
                </a:extLst>
              </p:cNvPr>
              <p:cNvSpPr/>
              <p:nvPr/>
            </p:nvSpPr>
            <p:spPr>
              <a:xfrm>
                <a:off x="6660842" y="4348699"/>
                <a:ext cx="1804850" cy="294340"/>
              </a:xfrm>
              <a:prstGeom prst="roundRect">
                <a:avLst/>
              </a:prstGeom>
              <a:solidFill>
                <a:srgbClr val="4E54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>
                  <a:solidFill>
                    <a:schemeClr val="bg1"/>
                  </a:solidFill>
                  <a:latin typeface="Arial Narrow" panose="020B05060201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2979D1D-F83A-448C-A8B2-67AB2CEED5E5}"/>
                  </a:ext>
                </a:extLst>
              </p:cNvPr>
              <p:cNvSpPr/>
              <p:nvPr/>
            </p:nvSpPr>
            <p:spPr>
              <a:xfrm>
                <a:off x="6691320" y="4372759"/>
                <a:ext cx="179309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514350"/>
                <a:r>
                  <a:rPr lang="en-IN" sz="1000" b="1" dirty="0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Support on Mobility and Cloud</a:t>
                </a:r>
              </a:p>
            </p:txBody>
          </p:sp>
        </p:grpSp>
        <p:grpSp>
          <p:nvGrpSpPr>
            <p:cNvPr id="6" name="Group 39">
              <a:extLst>
                <a:ext uri="{FF2B5EF4-FFF2-40B4-BE49-F238E27FC236}">
                  <a16:creationId xmlns:a16="http://schemas.microsoft.com/office/drawing/2014/main" id="{BE90317C-96D7-4778-8BE0-4A913BF1FE7C}"/>
                </a:ext>
              </a:extLst>
            </p:cNvPr>
            <p:cNvGrpSpPr/>
            <p:nvPr/>
          </p:nvGrpSpPr>
          <p:grpSpPr>
            <a:xfrm>
              <a:off x="6323243" y="2890429"/>
              <a:ext cx="1350257" cy="468159"/>
              <a:chOff x="6895976" y="2719214"/>
              <a:chExt cx="1350257" cy="468159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0306E3-A0A7-4C12-BCE6-9F521F8A7FC7}"/>
                  </a:ext>
                </a:extLst>
              </p:cNvPr>
              <p:cNvSpPr/>
              <p:nvPr/>
            </p:nvSpPr>
            <p:spPr>
              <a:xfrm>
                <a:off x="6906637" y="2971929"/>
                <a:ext cx="1339596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/>
                <a:r>
                  <a:rPr lang="en-IN" sz="800" dirty="0">
                    <a:solidFill>
                      <a:srgbClr val="54666F"/>
                    </a:solidFill>
                    <a:latin typeface="Arial Narrow" panose="020B0506020102020204" pitchFamily="34" charset="0"/>
                  </a:rPr>
                  <a:t>AWS  | Sify Cloud</a:t>
                </a:r>
              </a:p>
            </p:txBody>
          </p:sp>
          <p:sp>
            <p:nvSpPr>
              <p:cNvPr id="34" name="Rounded Rectangle 19">
                <a:extLst>
                  <a:ext uri="{FF2B5EF4-FFF2-40B4-BE49-F238E27FC236}">
                    <a16:creationId xmlns:a16="http://schemas.microsoft.com/office/drawing/2014/main" id="{4F280993-8430-4373-A4B3-539A528B91D1}"/>
                  </a:ext>
                </a:extLst>
              </p:cNvPr>
              <p:cNvSpPr/>
              <p:nvPr/>
            </p:nvSpPr>
            <p:spPr>
              <a:xfrm>
                <a:off x="6895976" y="2719214"/>
                <a:ext cx="1239076" cy="246221"/>
              </a:xfrm>
              <a:prstGeom prst="roundRect">
                <a:avLst/>
              </a:prstGeom>
              <a:solidFill>
                <a:srgbClr val="FC54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>
                  <a:solidFill>
                    <a:schemeClr val="bg1"/>
                  </a:solidFill>
                  <a:latin typeface="Arial Narrow" panose="020B050602010202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E4CB02B-02B0-4898-B791-1E903E6A2169}"/>
                  </a:ext>
                </a:extLst>
              </p:cNvPr>
              <p:cNvSpPr/>
              <p:nvPr/>
            </p:nvSpPr>
            <p:spPr>
              <a:xfrm>
                <a:off x="6925657" y="2719214"/>
                <a:ext cx="116249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14350"/>
                <a:r>
                  <a:rPr lang="en-IN" sz="1000" b="1" dirty="0" err="1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ForumNxt</a:t>
                </a:r>
                <a:r>
                  <a:rPr lang="en-IN" sz="1000" b="1" dirty="0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 on Cloud</a:t>
                </a:r>
              </a:p>
            </p:txBody>
          </p:sp>
        </p:grpSp>
        <p:grpSp>
          <p:nvGrpSpPr>
            <p:cNvPr id="7" name="Group 40">
              <a:extLst>
                <a:ext uri="{FF2B5EF4-FFF2-40B4-BE49-F238E27FC236}">
                  <a16:creationId xmlns:a16="http://schemas.microsoft.com/office/drawing/2014/main" id="{30D75EC0-38DA-4680-85FA-87CF271F05ED}"/>
                </a:ext>
              </a:extLst>
            </p:cNvPr>
            <p:cNvGrpSpPr/>
            <p:nvPr/>
          </p:nvGrpSpPr>
          <p:grpSpPr>
            <a:xfrm>
              <a:off x="6323243" y="3604103"/>
              <a:ext cx="1037749" cy="484331"/>
              <a:chOff x="7050406" y="3476855"/>
              <a:chExt cx="1037749" cy="484331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E0AD28E-CAE4-4A32-940E-E3E5A8EBFD18}"/>
                  </a:ext>
                </a:extLst>
              </p:cNvPr>
              <p:cNvSpPr/>
              <p:nvPr/>
            </p:nvSpPr>
            <p:spPr>
              <a:xfrm>
                <a:off x="7075286" y="3745742"/>
                <a:ext cx="1012869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/>
                <a:r>
                  <a:rPr lang="en-IN" sz="800" dirty="0">
                    <a:solidFill>
                      <a:srgbClr val="54666F"/>
                    </a:solidFill>
                    <a:latin typeface="Arial Narrow" panose="020B0506020102020204" pitchFamily="34" charset="0"/>
                  </a:rPr>
                  <a:t>AWS  | Sify Cloud</a:t>
                </a:r>
              </a:p>
            </p:txBody>
          </p:sp>
          <p:sp>
            <p:nvSpPr>
              <p:cNvPr id="37" name="Rounded Rectangle 22">
                <a:extLst>
                  <a:ext uri="{FF2B5EF4-FFF2-40B4-BE49-F238E27FC236}">
                    <a16:creationId xmlns:a16="http://schemas.microsoft.com/office/drawing/2014/main" id="{8E2E3E14-E0C9-4D43-9641-B33EBADEC96D}"/>
                  </a:ext>
                </a:extLst>
              </p:cNvPr>
              <p:cNvSpPr/>
              <p:nvPr/>
            </p:nvSpPr>
            <p:spPr>
              <a:xfrm>
                <a:off x="7050406" y="3476855"/>
                <a:ext cx="1037749" cy="254715"/>
              </a:xfrm>
              <a:prstGeom prst="roundRect">
                <a:avLst/>
              </a:prstGeom>
              <a:solidFill>
                <a:srgbClr val="ABC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>
                  <a:solidFill>
                    <a:schemeClr val="bg1"/>
                  </a:solidFill>
                  <a:latin typeface="Arial Narrow" panose="020B050602010202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91C215A-E428-405B-AE12-91A227D3CD6F}"/>
                  </a:ext>
                </a:extLst>
              </p:cNvPr>
              <p:cNvSpPr/>
              <p:nvPr/>
            </p:nvSpPr>
            <p:spPr>
              <a:xfrm>
                <a:off x="7079855" y="3485349"/>
                <a:ext cx="10083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/>
                <a:r>
                  <a:rPr lang="en-IN" sz="1000" b="1" dirty="0" err="1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SffNxt</a:t>
                </a:r>
                <a:r>
                  <a:rPr lang="en-IN" sz="1000" b="1" dirty="0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 on Cloud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C43A5D1-0FA6-4511-80E9-40D2160EE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1112" y="4372759"/>
              <a:ext cx="302253" cy="284474"/>
            </a:xfrm>
            <a:prstGeom prst="rect">
              <a:avLst/>
            </a:prstGeom>
          </p:spPr>
        </p:pic>
      </p:grpSp>
      <p:grpSp>
        <p:nvGrpSpPr>
          <p:cNvPr id="8" name="Group 45">
            <a:extLst>
              <a:ext uri="{FF2B5EF4-FFF2-40B4-BE49-F238E27FC236}">
                <a16:creationId xmlns:a16="http://schemas.microsoft.com/office/drawing/2014/main" id="{BB56888E-7A5E-4D5B-921E-A2A41FDEAD47}"/>
              </a:ext>
            </a:extLst>
          </p:cNvPr>
          <p:cNvGrpSpPr/>
          <p:nvPr/>
        </p:nvGrpSpPr>
        <p:grpSpPr>
          <a:xfrm>
            <a:off x="3669575" y="3080931"/>
            <a:ext cx="1804850" cy="1804850"/>
            <a:chOff x="3558209" y="3061347"/>
            <a:chExt cx="1804850" cy="1804850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E81EFECE-5527-4185-AA7F-C13C72A2B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707" y="4133355"/>
              <a:ext cx="13858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546670"/>
                  </a:solidFill>
                  <a:latin typeface="Arial Narrow" panose="020B0506020102020204" pitchFamily="34" charset="0"/>
                </a:rPr>
                <a:t>CLOUD AT CORE</a:t>
              </a:r>
              <a:endParaRPr lang="en-US" altLang="en-US" sz="1050" b="1" dirty="0">
                <a:latin typeface="Arial Narrow" panose="020B05060201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948583" y="3464403"/>
              <a:ext cx="1138237" cy="603250"/>
              <a:chOff x="3873258" y="2335386"/>
              <a:chExt cx="1138237" cy="603250"/>
            </a:xfrm>
          </p:grpSpPr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4322520" y="2335386"/>
                <a:ext cx="550862" cy="603250"/>
              </a:xfrm>
              <a:custGeom>
                <a:avLst/>
                <a:gdLst>
                  <a:gd name="T0" fmla="*/ 237 w 322"/>
                  <a:gd name="T1" fmla="*/ 306 h 352"/>
                  <a:gd name="T2" fmla="*/ 167 w 322"/>
                  <a:gd name="T3" fmla="*/ 352 h 352"/>
                  <a:gd name="T4" fmla="*/ 150 w 322"/>
                  <a:gd name="T5" fmla="*/ 351 h 352"/>
                  <a:gd name="T6" fmla="*/ 150 w 322"/>
                  <a:gd name="T7" fmla="*/ 311 h 352"/>
                  <a:gd name="T8" fmla="*/ 175 w 322"/>
                  <a:gd name="T9" fmla="*/ 310 h 352"/>
                  <a:gd name="T10" fmla="*/ 200 w 322"/>
                  <a:gd name="T11" fmla="*/ 269 h 352"/>
                  <a:gd name="T12" fmla="*/ 198 w 322"/>
                  <a:gd name="T13" fmla="*/ 260 h 352"/>
                  <a:gd name="T14" fmla="*/ 188 w 322"/>
                  <a:gd name="T15" fmla="*/ 232 h 352"/>
                  <a:gd name="T16" fmla="*/ 146 w 322"/>
                  <a:gd name="T17" fmla="*/ 127 h 352"/>
                  <a:gd name="T18" fmla="*/ 132 w 322"/>
                  <a:gd name="T19" fmla="*/ 118 h 352"/>
                  <a:gd name="T20" fmla="*/ 84 w 322"/>
                  <a:gd name="T21" fmla="*/ 118 h 352"/>
                  <a:gd name="T22" fmla="*/ 84 w 322"/>
                  <a:gd name="T23" fmla="*/ 275 h 352"/>
                  <a:gd name="T24" fmla="*/ 39 w 322"/>
                  <a:gd name="T25" fmla="*/ 275 h 352"/>
                  <a:gd name="T26" fmla="*/ 39 w 322"/>
                  <a:gd name="T27" fmla="*/ 118 h 352"/>
                  <a:gd name="T28" fmla="*/ 0 w 322"/>
                  <a:gd name="T29" fmla="*/ 118 h 352"/>
                  <a:gd name="T30" fmla="*/ 0 w 322"/>
                  <a:gd name="T31" fmla="*/ 81 h 352"/>
                  <a:gd name="T32" fmla="*/ 39 w 322"/>
                  <a:gd name="T33" fmla="*/ 81 h 352"/>
                  <a:gd name="T34" fmla="*/ 60 w 322"/>
                  <a:gd name="T35" fmla="*/ 22 h 352"/>
                  <a:gd name="T36" fmla="*/ 111 w 322"/>
                  <a:gd name="T37" fmla="*/ 0 h 352"/>
                  <a:gd name="T38" fmla="*/ 151 w 322"/>
                  <a:gd name="T39" fmla="*/ 7 h 352"/>
                  <a:gd name="T40" fmla="*/ 137 w 322"/>
                  <a:gd name="T41" fmla="*/ 42 h 352"/>
                  <a:gd name="T42" fmla="*/ 115 w 322"/>
                  <a:gd name="T43" fmla="*/ 37 h 352"/>
                  <a:gd name="T44" fmla="*/ 93 w 322"/>
                  <a:gd name="T45" fmla="*/ 48 h 352"/>
                  <a:gd name="T46" fmla="*/ 84 w 322"/>
                  <a:gd name="T47" fmla="*/ 75 h 352"/>
                  <a:gd name="T48" fmla="*/ 84 w 322"/>
                  <a:gd name="T49" fmla="*/ 81 h 352"/>
                  <a:gd name="T50" fmla="*/ 157 w 322"/>
                  <a:gd name="T51" fmla="*/ 81 h 352"/>
                  <a:gd name="T52" fmla="*/ 180 w 322"/>
                  <a:gd name="T53" fmla="*/ 94 h 352"/>
                  <a:gd name="T54" fmla="*/ 227 w 322"/>
                  <a:gd name="T55" fmla="*/ 215 h 352"/>
                  <a:gd name="T56" fmla="*/ 262 w 322"/>
                  <a:gd name="T57" fmla="*/ 118 h 352"/>
                  <a:gd name="T58" fmla="*/ 231 w 322"/>
                  <a:gd name="T59" fmla="*/ 118 h 352"/>
                  <a:gd name="T60" fmla="*/ 231 w 322"/>
                  <a:gd name="T61" fmla="*/ 81 h 352"/>
                  <a:gd name="T62" fmla="*/ 322 w 322"/>
                  <a:gd name="T63" fmla="*/ 81 h 352"/>
                  <a:gd name="T64" fmla="*/ 237 w 322"/>
                  <a:gd name="T65" fmla="*/ 30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352">
                    <a:moveTo>
                      <a:pt x="237" y="306"/>
                    </a:moveTo>
                    <a:cubicBezTo>
                      <a:pt x="220" y="349"/>
                      <a:pt x="193" y="351"/>
                      <a:pt x="167" y="352"/>
                    </a:cubicBezTo>
                    <a:cubicBezTo>
                      <a:pt x="162" y="352"/>
                      <a:pt x="156" y="351"/>
                      <a:pt x="150" y="351"/>
                    </a:cubicBezTo>
                    <a:cubicBezTo>
                      <a:pt x="150" y="311"/>
                      <a:pt x="150" y="311"/>
                      <a:pt x="150" y="311"/>
                    </a:cubicBezTo>
                    <a:cubicBezTo>
                      <a:pt x="159" y="311"/>
                      <a:pt x="167" y="312"/>
                      <a:pt x="175" y="310"/>
                    </a:cubicBezTo>
                    <a:cubicBezTo>
                      <a:pt x="199" y="304"/>
                      <a:pt x="205" y="290"/>
                      <a:pt x="200" y="269"/>
                    </a:cubicBezTo>
                    <a:cubicBezTo>
                      <a:pt x="200" y="266"/>
                      <a:pt x="199" y="263"/>
                      <a:pt x="198" y="260"/>
                    </a:cubicBezTo>
                    <a:cubicBezTo>
                      <a:pt x="195" y="251"/>
                      <a:pt x="192" y="242"/>
                      <a:pt x="188" y="232"/>
                    </a:cubicBezTo>
                    <a:cubicBezTo>
                      <a:pt x="146" y="127"/>
                      <a:pt x="146" y="127"/>
                      <a:pt x="146" y="127"/>
                    </a:cubicBezTo>
                    <a:cubicBezTo>
                      <a:pt x="143" y="120"/>
                      <a:pt x="140" y="118"/>
                      <a:pt x="132" y="118"/>
                    </a:cubicBezTo>
                    <a:cubicBezTo>
                      <a:pt x="84" y="118"/>
                      <a:pt x="84" y="118"/>
                      <a:pt x="84" y="118"/>
                    </a:cubicBezTo>
                    <a:cubicBezTo>
                      <a:pt x="84" y="275"/>
                      <a:pt x="84" y="275"/>
                      <a:pt x="84" y="275"/>
                    </a:cubicBezTo>
                    <a:cubicBezTo>
                      <a:pt x="39" y="275"/>
                      <a:pt x="39" y="275"/>
                      <a:pt x="39" y="275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40" y="59"/>
                      <a:pt x="46" y="38"/>
                      <a:pt x="60" y="22"/>
                    </a:cubicBezTo>
                    <a:cubicBezTo>
                      <a:pt x="74" y="7"/>
                      <a:pt x="91" y="0"/>
                      <a:pt x="111" y="0"/>
                    </a:cubicBezTo>
                    <a:cubicBezTo>
                      <a:pt x="122" y="0"/>
                      <a:pt x="135" y="3"/>
                      <a:pt x="151" y="7"/>
                    </a:cubicBezTo>
                    <a:cubicBezTo>
                      <a:pt x="137" y="42"/>
                      <a:pt x="137" y="42"/>
                      <a:pt x="137" y="42"/>
                    </a:cubicBezTo>
                    <a:cubicBezTo>
                      <a:pt x="127" y="38"/>
                      <a:pt x="120" y="37"/>
                      <a:pt x="115" y="37"/>
                    </a:cubicBezTo>
                    <a:cubicBezTo>
                      <a:pt x="106" y="37"/>
                      <a:pt x="99" y="41"/>
                      <a:pt x="93" y="48"/>
                    </a:cubicBezTo>
                    <a:cubicBezTo>
                      <a:pt x="87" y="55"/>
                      <a:pt x="84" y="64"/>
                      <a:pt x="84" y="75"/>
                    </a:cubicBezTo>
                    <a:cubicBezTo>
                      <a:pt x="84" y="77"/>
                      <a:pt x="84" y="79"/>
                      <a:pt x="84" y="81"/>
                    </a:cubicBezTo>
                    <a:cubicBezTo>
                      <a:pt x="157" y="81"/>
                      <a:pt x="157" y="81"/>
                      <a:pt x="157" y="81"/>
                    </a:cubicBezTo>
                    <a:cubicBezTo>
                      <a:pt x="168" y="81"/>
                      <a:pt x="176" y="84"/>
                      <a:pt x="180" y="94"/>
                    </a:cubicBezTo>
                    <a:cubicBezTo>
                      <a:pt x="227" y="215"/>
                      <a:pt x="227" y="215"/>
                      <a:pt x="227" y="21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31" y="118"/>
                      <a:pt x="231" y="118"/>
                      <a:pt x="231" y="118"/>
                    </a:cubicBezTo>
                    <a:cubicBezTo>
                      <a:pt x="231" y="81"/>
                      <a:pt x="231" y="81"/>
                      <a:pt x="231" y="81"/>
                    </a:cubicBezTo>
                    <a:cubicBezTo>
                      <a:pt x="322" y="81"/>
                      <a:pt x="322" y="81"/>
                      <a:pt x="322" y="81"/>
                    </a:cubicBezTo>
                    <a:cubicBezTo>
                      <a:pt x="293" y="156"/>
                      <a:pt x="253" y="264"/>
                      <a:pt x="237" y="306"/>
                    </a:cubicBezTo>
                    <a:close/>
                  </a:path>
                </a:pathLst>
              </a:custGeom>
              <a:solidFill>
                <a:srgbClr val="BFD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4138370" y="2475086"/>
                <a:ext cx="133350" cy="331788"/>
              </a:xfrm>
              <a:custGeom>
                <a:avLst/>
                <a:gdLst>
                  <a:gd name="T0" fmla="*/ 35 w 84"/>
                  <a:gd name="T1" fmla="*/ 209 h 209"/>
                  <a:gd name="T2" fmla="*/ 35 w 84"/>
                  <a:gd name="T3" fmla="*/ 39 h 209"/>
                  <a:gd name="T4" fmla="*/ 0 w 84"/>
                  <a:gd name="T5" fmla="*/ 39 h 209"/>
                  <a:gd name="T6" fmla="*/ 0 w 84"/>
                  <a:gd name="T7" fmla="*/ 0 h 209"/>
                  <a:gd name="T8" fmla="*/ 84 w 84"/>
                  <a:gd name="T9" fmla="*/ 0 h 209"/>
                  <a:gd name="T10" fmla="*/ 84 w 84"/>
                  <a:gd name="T11" fmla="*/ 209 h 209"/>
                  <a:gd name="T12" fmla="*/ 35 w 84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209">
                    <a:moveTo>
                      <a:pt x="35" y="209"/>
                    </a:moveTo>
                    <a:lnTo>
                      <a:pt x="35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09"/>
                    </a:lnTo>
                    <a:lnTo>
                      <a:pt x="35" y="209"/>
                    </a:lnTo>
                    <a:close/>
                  </a:path>
                </a:pathLst>
              </a:custGeom>
              <a:solidFill>
                <a:srgbClr val="BFD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3873258" y="2467148"/>
                <a:ext cx="234950" cy="346075"/>
              </a:xfrm>
              <a:custGeom>
                <a:avLst/>
                <a:gdLst>
                  <a:gd name="T0" fmla="*/ 1 w 137"/>
                  <a:gd name="T1" fmla="*/ 186 h 202"/>
                  <a:gd name="T2" fmla="*/ 17 w 137"/>
                  <a:gd name="T3" fmla="*/ 149 h 202"/>
                  <a:gd name="T4" fmla="*/ 63 w 137"/>
                  <a:gd name="T5" fmla="*/ 166 h 202"/>
                  <a:gd name="T6" fmla="*/ 90 w 137"/>
                  <a:gd name="T7" fmla="*/ 147 h 202"/>
                  <a:gd name="T8" fmla="*/ 82 w 137"/>
                  <a:gd name="T9" fmla="*/ 129 h 202"/>
                  <a:gd name="T10" fmla="*/ 51 w 137"/>
                  <a:gd name="T11" fmla="*/ 112 h 202"/>
                  <a:gd name="T12" fmla="*/ 0 w 137"/>
                  <a:gd name="T13" fmla="*/ 54 h 202"/>
                  <a:gd name="T14" fmla="*/ 20 w 137"/>
                  <a:gd name="T15" fmla="*/ 14 h 202"/>
                  <a:gd name="T16" fmla="*/ 69 w 137"/>
                  <a:gd name="T17" fmla="*/ 0 h 202"/>
                  <a:gd name="T18" fmla="*/ 126 w 137"/>
                  <a:gd name="T19" fmla="*/ 14 h 202"/>
                  <a:gd name="T20" fmla="*/ 113 w 137"/>
                  <a:gd name="T21" fmla="*/ 49 h 202"/>
                  <a:gd name="T22" fmla="*/ 71 w 137"/>
                  <a:gd name="T23" fmla="*/ 36 h 202"/>
                  <a:gd name="T24" fmla="*/ 47 w 137"/>
                  <a:gd name="T25" fmla="*/ 55 h 202"/>
                  <a:gd name="T26" fmla="*/ 55 w 137"/>
                  <a:gd name="T27" fmla="*/ 68 h 202"/>
                  <a:gd name="T28" fmla="*/ 89 w 137"/>
                  <a:gd name="T29" fmla="*/ 85 h 202"/>
                  <a:gd name="T30" fmla="*/ 126 w 137"/>
                  <a:gd name="T31" fmla="*/ 109 h 202"/>
                  <a:gd name="T32" fmla="*/ 137 w 137"/>
                  <a:gd name="T33" fmla="*/ 144 h 202"/>
                  <a:gd name="T34" fmla="*/ 117 w 137"/>
                  <a:gd name="T35" fmla="*/ 186 h 202"/>
                  <a:gd name="T36" fmla="*/ 62 w 137"/>
                  <a:gd name="T37" fmla="*/ 202 h 202"/>
                  <a:gd name="T38" fmla="*/ 31 w 137"/>
                  <a:gd name="T39" fmla="*/ 199 h 202"/>
                  <a:gd name="T40" fmla="*/ 1 w 137"/>
                  <a:gd name="T41" fmla="*/ 186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7" h="202">
                    <a:moveTo>
                      <a:pt x="1" y="186"/>
                    </a:moveTo>
                    <a:cubicBezTo>
                      <a:pt x="17" y="149"/>
                      <a:pt x="17" y="149"/>
                      <a:pt x="17" y="149"/>
                    </a:cubicBezTo>
                    <a:cubicBezTo>
                      <a:pt x="31" y="160"/>
                      <a:pt x="46" y="166"/>
                      <a:pt x="63" y="166"/>
                    </a:cubicBezTo>
                    <a:cubicBezTo>
                      <a:pt x="81" y="166"/>
                      <a:pt x="90" y="159"/>
                      <a:pt x="90" y="147"/>
                    </a:cubicBezTo>
                    <a:cubicBezTo>
                      <a:pt x="90" y="139"/>
                      <a:pt x="87" y="133"/>
                      <a:pt x="82" y="129"/>
                    </a:cubicBezTo>
                    <a:cubicBezTo>
                      <a:pt x="76" y="124"/>
                      <a:pt x="66" y="118"/>
                      <a:pt x="51" y="112"/>
                    </a:cubicBezTo>
                    <a:cubicBezTo>
                      <a:pt x="17" y="98"/>
                      <a:pt x="0" y="78"/>
                      <a:pt x="0" y="54"/>
                    </a:cubicBezTo>
                    <a:cubicBezTo>
                      <a:pt x="0" y="37"/>
                      <a:pt x="7" y="23"/>
                      <a:pt x="20" y="14"/>
                    </a:cubicBezTo>
                    <a:cubicBezTo>
                      <a:pt x="32" y="5"/>
                      <a:pt x="49" y="0"/>
                      <a:pt x="69" y="0"/>
                    </a:cubicBezTo>
                    <a:cubicBezTo>
                      <a:pt x="89" y="0"/>
                      <a:pt x="108" y="5"/>
                      <a:pt x="126" y="14"/>
                    </a:cubicBezTo>
                    <a:cubicBezTo>
                      <a:pt x="113" y="49"/>
                      <a:pt x="113" y="49"/>
                      <a:pt x="113" y="49"/>
                    </a:cubicBezTo>
                    <a:cubicBezTo>
                      <a:pt x="103" y="41"/>
                      <a:pt x="89" y="36"/>
                      <a:pt x="71" y="36"/>
                    </a:cubicBezTo>
                    <a:cubicBezTo>
                      <a:pt x="55" y="36"/>
                      <a:pt x="47" y="43"/>
                      <a:pt x="47" y="55"/>
                    </a:cubicBezTo>
                    <a:cubicBezTo>
                      <a:pt x="47" y="60"/>
                      <a:pt x="50" y="65"/>
                      <a:pt x="55" y="68"/>
                    </a:cubicBezTo>
                    <a:cubicBezTo>
                      <a:pt x="61" y="72"/>
                      <a:pt x="72" y="78"/>
                      <a:pt x="89" y="85"/>
                    </a:cubicBezTo>
                    <a:cubicBezTo>
                      <a:pt x="106" y="91"/>
                      <a:pt x="118" y="99"/>
                      <a:pt x="126" y="109"/>
                    </a:cubicBezTo>
                    <a:cubicBezTo>
                      <a:pt x="133" y="119"/>
                      <a:pt x="137" y="130"/>
                      <a:pt x="137" y="144"/>
                    </a:cubicBezTo>
                    <a:cubicBezTo>
                      <a:pt x="137" y="162"/>
                      <a:pt x="130" y="176"/>
                      <a:pt x="117" y="186"/>
                    </a:cubicBezTo>
                    <a:cubicBezTo>
                      <a:pt x="103" y="197"/>
                      <a:pt x="85" y="202"/>
                      <a:pt x="62" y="202"/>
                    </a:cubicBezTo>
                    <a:cubicBezTo>
                      <a:pt x="49" y="202"/>
                      <a:pt x="39" y="201"/>
                      <a:pt x="31" y="199"/>
                    </a:cubicBezTo>
                    <a:cubicBezTo>
                      <a:pt x="23" y="197"/>
                      <a:pt x="13" y="192"/>
                      <a:pt x="1" y="186"/>
                    </a:cubicBezTo>
                    <a:close/>
                  </a:path>
                </a:pathLst>
              </a:custGeom>
              <a:solidFill>
                <a:srgbClr val="BFD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" name="Rectangle 35"/>
              <p:cNvSpPr>
                <a:spLocks noChangeArrowheads="1"/>
              </p:cNvSpPr>
              <p:nvPr/>
            </p:nvSpPr>
            <p:spPr bwMode="auto">
              <a:xfrm>
                <a:off x="4919420" y="2336973"/>
                <a:ext cx="92075" cy="90488"/>
              </a:xfrm>
              <a:prstGeom prst="rect">
                <a:avLst/>
              </a:prstGeom>
              <a:solidFill>
                <a:srgbClr val="BFD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CFB7380-9190-4A62-9D00-97CEACB8E74C}"/>
                </a:ext>
              </a:extLst>
            </p:cNvPr>
            <p:cNvSpPr/>
            <p:nvPr/>
          </p:nvSpPr>
          <p:spPr>
            <a:xfrm>
              <a:off x="3558209" y="3061347"/>
              <a:ext cx="1804850" cy="1804850"/>
            </a:xfrm>
            <a:prstGeom prst="ellipse">
              <a:avLst/>
            </a:prstGeom>
            <a:noFill/>
            <a:ln w="539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" name="Group 65">
            <a:extLst>
              <a:ext uri="{FF2B5EF4-FFF2-40B4-BE49-F238E27FC236}">
                <a16:creationId xmlns:a16="http://schemas.microsoft.com/office/drawing/2014/main" id="{35A8697F-49C6-4518-9DCC-A5FAFBC5C5A4}"/>
              </a:ext>
            </a:extLst>
          </p:cNvPr>
          <p:cNvGrpSpPr/>
          <p:nvPr/>
        </p:nvGrpSpPr>
        <p:grpSpPr>
          <a:xfrm>
            <a:off x="303834" y="1637450"/>
            <a:ext cx="2331940" cy="246221"/>
            <a:chOff x="1664208" y="1364407"/>
            <a:chExt cx="2331940" cy="246221"/>
          </a:xfrm>
        </p:grpSpPr>
        <p:grpSp>
          <p:nvGrpSpPr>
            <p:cNvPr id="16" name="Group 64">
              <a:extLst>
                <a:ext uri="{FF2B5EF4-FFF2-40B4-BE49-F238E27FC236}">
                  <a16:creationId xmlns:a16="http://schemas.microsoft.com/office/drawing/2014/main" id="{E4E46C98-B6AC-4C0C-935D-A1325BA09F4F}"/>
                </a:ext>
              </a:extLst>
            </p:cNvPr>
            <p:cNvGrpSpPr/>
            <p:nvPr/>
          </p:nvGrpSpPr>
          <p:grpSpPr>
            <a:xfrm>
              <a:off x="1780032" y="1364407"/>
              <a:ext cx="2216116" cy="246221"/>
              <a:chOff x="1780032" y="1364407"/>
              <a:chExt cx="2216116" cy="24622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870D0E2-28A5-4D79-B15A-DE9EBE32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7061" y="1399786"/>
                <a:ext cx="319087" cy="182848"/>
              </a:xfrm>
              <a:prstGeom prst="rect">
                <a:avLst/>
              </a:prstGeom>
            </p:spPr>
          </p:pic>
          <p:sp>
            <p:nvSpPr>
              <p:cNvPr id="53" name="Rounded Rectangle 17">
                <a:extLst>
                  <a:ext uri="{FF2B5EF4-FFF2-40B4-BE49-F238E27FC236}">
                    <a16:creationId xmlns:a16="http://schemas.microsoft.com/office/drawing/2014/main" id="{734341D9-A537-4731-946D-B05EAE27D159}"/>
                  </a:ext>
                </a:extLst>
              </p:cNvPr>
              <p:cNvSpPr/>
              <p:nvPr/>
            </p:nvSpPr>
            <p:spPr>
              <a:xfrm>
                <a:off x="1780032" y="1364407"/>
                <a:ext cx="1822089" cy="246221"/>
              </a:xfrm>
              <a:prstGeom prst="roundRect">
                <a:avLst/>
              </a:prstGeom>
              <a:solidFill>
                <a:srgbClr val="ABC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9B6E4A7-6CF3-4151-82C6-2913AC3A8E59}"/>
                </a:ext>
              </a:extLst>
            </p:cNvPr>
            <p:cNvSpPr/>
            <p:nvPr/>
          </p:nvSpPr>
          <p:spPr>
            <a:xfrm>
              <a:off x="1664208" y="1364407"/>
              <a:ext cx="187147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514350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Business Process as a Service</a:t>
              </a:r>
            </a:p>
          </p:txBody>
        </p:sp>
      </p:grpSp>
      <p:grpSp>
        <p:nvGrpSpPr>
          <p:cNvPr id="17" name="Group 66">
            <a:extLst>
              <a:ext uri="{FF2B5EF4-FFF2-40B4-BE49-F238E27FC236}">
                <a16:creationId xmlns:a16="http://schemas.microsoft.com/office/drawing/2014/main" id="{53740B84-35B4-41A3-9E6E-F113B3E9453A}"/>
              </a:ext>
            </a:extLst>
          </p:cNvPr>
          <p:cNvGrpSpPr/>
          <p:nvPr/>
        </p:nvGrpSpPr>
        <p:grpSpPr>
          <a:xfrm>
            <a:off x="430039" y="3910827"/>
            <a:ext cx="2205735" cy="286965"/>
            <a:chOff x="1780032" y="3989363"/>
            <a:chExt cx="2205735" cy="28696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4A6504A-80BB-44AF-B938-5D339C71C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596" y="3989363"/>
              <a:ext cx="266171" cy="286965"/>
            </a:xfrm>
            <a:prstGeom prst="rect">
              <a:avLst/>
            </a:prstGeom>
          </p:spPr>
        </p:pic>
        <p:sp>
          <p:nvSpPr>
            <p:cNvPr id="55" name="Rounded Rectangle 20">
              <a:extLst>
                <a:ext uri="{FF2B5EF4-FFF2-40B4-BE49-F238E27FC236}">
                  <a16:creationId xmlns:a16="http://schemas.microsoft.com/office/drawing/2014/main" id="{3D238E63-8E1A-46A4-B44A-58C5973D634D}"/>
                </a:ext>
              </a:extLst>
            </p:cNvPr>
            <p:cNvSpPr/>
            <p:nvPr/>
          </p:nvSpPr>
          <p:spPr>
            <a:xfrm>
              <a:off x="1780032" y="3992856"/>
              <a:ext cx="1813194" cy="246221"/>
            </a:xfrm>
            <a:prstGeom prst="roundRect">
              <a:avLst/>
            </a:prstGeom>
            <a:solidFill>
              <a:srgbClr val="F389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FFFEAAB-1017-4162-B95B-5F074287C677}"/>
                </a:ext>
              </a:extLst>
            </p:cNvPr>
            <p:cNvSpPr/>
            <p:nvPr/>
          </p:nvSpPr>
          <p:spPr>
            <a:xfrm>
              <a:off x="2011680" y="3989363"/>
              <a:ext cx="157544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Exam day Support on Cloud</a:t>
              </a:r>
            </a:p>
          </p:txBody>
        </p:sp>
      </p:grpSp>
      <p:grpSp>
        <p:nvGrpSpPr>
          <p:cNvPr id="18" name="Group 67">
            <a:extLst>
              <a:ext uri="{FF2B5EF4-FFF2-40B4-BE49-F238E27FC236}">
                <a16:creationId xmlns:a16="http://schemas.microsoft.com/office/drawing/2014/main" id="{33F1401F-20E8-40A0-BA66-FBAFC7B4AAB8}"/>
              </a:ext>
            </a:extLst>
          </p:cNvPr>
          <p:cNvGrpSpPr/>
          <p:nvPr/>
        </p:nvGrpSpPr>
        <p:grpSpPr>
          <a:xfrm>
            <a:off x="146527" y="2181399"/>
            <a:ext cx="2489247" cy="284474"/>
            <a:chOff x="5093008" y="1232983"/>
            <a:chExt cx="2489247" cy="28447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D172D4E-0DB0-443A-BCD8-D402A0B25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0002" y="1232983"/>
              <a:ext cx="302253" cy="284474"/>
            </a:xfrm>
            <a:prstGeom prst="rect">
              <a:avLst/>
            </a:prstGeom>
          </p:spPr>
        </p:pic>
        <p:sp>
          <p:nvSpPr>
            <p:cNvPr id="57" name="Rounded Rectangle 23">
              <a:extLst>
                <a:ext uri="{FF2B5EF4-FFF2-40B4-BE49-F238E27FC236}">
                  <a16:creationId xmlns:a16="http://schemas.microsoft.com/office/drawing/2014/main" id="{B7D9BEF6-ADC8-4288-88A8-B65C92B085A0}"/>
                </a:ext>
              </a:extLst>
            </p:cNvPr>
            <p:cNvSpPr/>
            <p:nvPr/>
          </p:nvSpPr>
          <p:spPr>
            <a:xfrm>
              <a:off x="5093008" y="1253438"/>
              <a:ext cx="2067419" cy="246221"/>
            </a:xfrm>
            <a:prstGeom prst="roundRect">
              <a:avLst/>
            </a:prstGeom>
            <a:solidFill>
              <a:srgbClr val="F389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5A728EC-6347-480D-AA20-88AFCB10B9D8}"/>
                </a:ext>
              </a:extLst>
            </p:cNvPr>
            <p:cNvSpPr/>
            <p:nvPr/>
          </p:nvSpPr>
          <p:spPr>
            <a:xfrm>
              <a:off x="5122690" y="1253438"/>
              <a:ext cx="20377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350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Application &amp; Registrations on Cloud</a:t>
              </a:r>
            </a:p>
          </p:txBody>
        </p:sp>
      </p:grpSp>
      <p:grpSp>
        <p:nvGrpSpPr>
          <p:cNvPr id="19" name="Group 69">
            <a:extLst>
              <a:ext uri="{FF2B5EF4-FFF2-40B4-BE49-F238E27FC236}">
                <a16:creationId xmlns:a16="http://schemas.microsoft.com/office/drawing/2014/main" id="{CD29FB59-1417-48B2-9D95-A10A63B0A0B8}"/>
              </a:ext>
            </a:extLst>
          </p:cNvPr>
          <p:cNvGrpSpPr/>
          <p:nvPr/>
        </p:nvGrpSpPr>
        <p:grpSpPr>
          <a:xfrm>
            <a:off x="866942" y="3309656"/>
            <a:ext cx="1768832" cy="303443"/>
            <a:chOff x="3680428" y="3061010"/>
            <a:chExt cx="1768832" cy="303443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6264E91-18EC-4283-9DE4-5CD9B60F9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1454" y="3061010"/>
              <a:ext cx="287806" cy="300504"/>
            </a:xfrm>
            <a:prstGeom prst="rect">
              <a:avLst/>
            </a:prstGeom>
          </p:spPr>
        </p:pic>
        <p:sp>
          <p:nvSpPr>
            <p:cNvPr id="59" name="Rounded Rectangle 26">
              <a:extLst>
                <a:ext uri="{FF2B5EF4-FFF2-40B4-BE49-F238E27FC236}">
                  <a16:creationId xmlns:a16="http://schemas.microsoft.com/office/drawing/2014/main" id="{BAC3BC53-7780-4E86-B69B-91E0136376A2}"/>
                </a:ext>
              </a:extLst>
            </p:cNvPr>
            <p:cNvSpPr/>
            <p:nvPr/>
          </p:nvSpPr>
          <p:spPr>
            <a:xfrm>
              <a:off x="3680428" y="3077279"/>
              <a:ext cx="1362340" cy="287174"/>
            </a:xfrm>
            <a:prstGeom prst="roundRect">
              <a:avLst/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E18C225-60EE-40AD-9351-6A93FCAA5067}"/>
                </a:ext>
              </a:extLst>
            </p:cNvPr>
            <p:cNvSpPr/>
            <p:nvPr/>
          </p:nvSpPr>
          <p:spPr>
            <a:xfrm>
              <a:off x="3712049" y="3087752"/>
              <a:ext cx="133071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14350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Audit Apps on Cloud</a:t>
              </a:r>
            </a:p>
          </p:txBody>
        </p:sp>
      </p:grpSp>
      <p:grpSp>
        <p:nvGrpSpPr>
          <p:cNvPr id="20" name="Group 70">
            <a:extLst>
              <a:ext uri="{FF2B5EF4-FFF2-40B4-BE49-F238E27FC236}">
                <a16:creationId xmlns:a16="http://schemas.microsoft.com/office/drawing/2014/main" id="{47F474A6-E3A7-4E6B-AB36-028389F49358}"/>
              </a:ext>
            </a:extLst>
          </p:cNvPr>
          <p:cNvGrpSpPr/>
          <p:nvPr/>
        </p:nvGrpSpPr>
        <p:grpSpPr>
          <a:xfrm>
            <a:off x="96835" y="4495521"/>
            <a:ext cx="2538939" cy="286820"/>
            <a:chOff x="2383347" y="3840387"/>
            <a:chExt cx="2538939" cy="28682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C82CD39-278C-41FA-8E74-E196DE9F2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845" y="3842909"/>
              <a:ext cx="345441" cy="253569"/>
            </a:xfrm>
            <a:prstGeom prst="rect">
              <a:avLst/>
            </a:prstGeom>
          </p:spPr>
        </p:pic>
        <p:sp>
          <p:nvSpPr>
            <p:cNvPr id="61" name="Rounded Rectangle 28">
              <a:extLst>
                <a:ext uri="{FF2B5EF4-FFF2-40B4-BE49-F238E27FC236}">
                  <a16:creationId xmlns:a16="http://schemas.microsoft.com/office/drawing/2014/main" id="{B5A4D7FD-8453-487E-9F84-55399E526EFE}"/>
                </a:ext>
              </a:extLst>
            </p:cNvPr>
            <p:cNvSpPr/>
            <p:nvPr/>
          </p:nvSpPr>
          <p:spPr>
            <a:xfrm>
              <a:off x="2383347" y="3840387"/>
              <a:ext cx="2046352" cy="286820"/>
            </a:xfrm>
            <a:prstGeom prst="roundRect">
              <a:avLst/>
            </a:prstGeom>
            <a:solidFill>
              <a:srgbClr val="4E5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350E539-72BC-4FEC-94AF-E1E438EA304A}"/>
                </a:ext>
              </a:extLst>
            </p:cNvPr>
            <p:cNvSpPr/>
            <p:nvPr/>
          </p:nvSpPr>
          <p:spPr>
            <a:xfrm>
              <a:off x="2412796" y="3848881"/>
              <a:ext cx="2016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Results &amp; Counselling on Cloud</a:t>
              </a:r>
            </a:p>
          </p:txBody>
        </p:sp>
      </p:grpSp>
      <p:grpSp>
        <p:nvGrpSpPr>
          <p:cNvPr id="21" name="Group 68">
            <a:extLst>
              <a:ext uri="{FF2B5EF4-FFF2-40B4-BE49-F238E27FC236}">
                <a16:creationId xmlns:a16="http://schemas.microsoft.com/office/drawing/2014/main" id="{E15E271F-3B2E-41A7-8AFE-01F46E9998E2}"/>
              </a:ext>
            </a:extLst>
          </p:cNvPr>
          <p:cNvGrpSpPr/>
          <p:nvPr/>
        </p:nvGrpSpPr>
        <p:grpSpPr>
          <a:xfrm>
            <a:off x="705863" y="2763601"/>
            <a:ext cx="1929911" cy="248327"/>
            <a:chOff x="3623155" y="2304499"/>
            <a:chExt cx="1929911" cy="24832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616AA4B-90E2-4327-9BD2-6A7B03676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0382" y="2304499"/>
              <a:ext cx="402684" cy="242999"/>
            </a:xfrm>
            <a:prstGeom prst="rect">
              <a:avLst/>
            </a:prstGeom>
          </p:spPr>
        </p:pic>
        <p:sp>
          <p:nvSpPr>
            <p:cNvPr id="63" name="Rounded Rectangle 31">
              <a:extLst>
                <a:ext uri="{FF2B5EF4-FFF2-40B4-BE49-F238E27FC236}">
                  <a16:creationId xmlns:a16="http://schemas.microsoft.com/office/drawing/2014/main" id="{7A62F237-D8F6-4D84-8DFA-261B68B076EC}"/>
                </a:ext>
              </a:extLst>
            </p:cNvPr>
            <p:cNvSpPr/>
            <p:nvPr/>
          </p:nvSpPr>
          <p:spPr>
            <a:xfrm>
              <a:off x="3623155" y="2306605"/>
              <a:ext cx="1403812" cy="246221"/>
            </a:xfrm>
            <a:prstGeom prst="roundRect">
              <a:avLst/>
            </a:prstGeom>
            <a:solidFill>
              <a:srgbClr val="FC5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bg1"/>
                </a:solidFill>
                <a:latin typeface="Arial Narrow" panose="020B05060201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279FA52-80C4-4059-9303-B25F0747074B}"/>
                </a:ext>
              </a:extLst>
            </p:cNvPr>
            <p:cNvSpPr/>
            <p:nvPr/>
          </p:nvSpPr>
          <p:spPr>
            <a:xfrm>
              <a:off x="3652836" y="2306605"/>
              <a:ext cx="91082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350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iTest on Cloud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D4FBF80-7E07-492A-98EA-BF622DCCE154}"/>
              </a:ext>
            </a:extLst>
          </p:cNvPr>
          <p:cNvCxnSpPr>
            <a:stCxn id="45" idx="1"/>
          </p:cNvCxnSpPr>
          <p:nvPr/>
        </p:nvCxnSpPr>
        <p:spPr>
          <a:xfrm flipH="1" flipV="1">
            <a:off x="2213946" y="816429"/>
            <a:ext cx="1719943" cy="2528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D649F9-82E0-4A5B-A609-0FBFBFDF9F14}"/>
              </a:ext>
            </a:extLst>
          </p:cNvPr>
          <p:cNvCxnSpPr>
            <a:stCxn id="45" idx="7"/>
          </p:cNvCxnSpPr>
          <p:nvPr/>
        </p:nvCxnSpPr>
        <p:spPr>
          <a:xfrm flipV="1">
            <a:off x="5210111" y="750989"/>
            <a:ext cx="1533895" cy="259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F052091-2FFE-4DEF-96A0-0B153F412E55}"/>
              </a:ext>
            </a:extLst>
          </p:cNvPr>
          <p:cNvSpPr txBox="1"/>
          <p:nvPr/>
        </p:nvSpPr>
        <p:spPr>
          <a:xfrm>
            <a:off x="3191205" y="1055416"/>
            <a:ext cx="1133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Cloud driven </a:t>
            </a:r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Sify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Mobile Application Solutions</a:t>
            </a:r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731374F6-7392-4E2D-9315-259BA355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846" y="1055416"/>
            <a:ext cx="555244" cy="55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E0B01E76-8A19-4E54-B6A2-966FAABC6A5B}"/>
              </a:ext>
            </a:extLst>
          </p:cNvPr>
          <p:cNvSpPr txBox="1"/>
          <p:nvPr/>
        </p:nvSpPr>
        <p:spPr>
          <a:xfrm>
            <a:off x="5050567" y="1026035"/>
            <a:ext cx="15338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Learning Analytics : </a:t>
            </a:r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Sify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Learning Record Store for Learning Analytics solutions</a:t>
            </a:r>
          </a:p>
        </p:txBody>
      </p:sp>
      <p:pic>
        <p:nvPicPr>
          <p:cNvPr id="79" name="Picture 3">
            <a:extLst>
              <a:ext uri="{FF2B5EF4-FFF2-40B4-BE49-F238E27FC236}">
                <a16:creationId xmlns:a16="http://schemas.microsoft.com/office/drawing/2014/main" id="{93772CDD-04BA-4CEB-964C-76ED2495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525" y="1026035"/>
            <a:ext cx="582004" cy="58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970C993-D6EE-4E7E-8BBE-49361B1B1182}"/>
              </a:ext>
            </a:extLst>
          </p:cNvPr>
          <p:cNvSpPr txBox="1"/>
          <p:nvPr/>
        </p:nvSpPr>
        <p:spPr>
          <a:xfrm>
            <a:off x="3244196" y="1617515"/>
            <a:ext cx="152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Sify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Customer Learning Portal Solutions</a:t>
            </a:r>
          </a:p>
        </p:txBody>
      </p:sp>
      <p:pic>
        <p:nvPicPr>
          <p:cNvPr id="81" name="Picture 4">
            <a:extLst>
              <a:ext uri="{FF2B5EF4-FFF2-40B4-BE49-F238E27FC236}">
                <a16:creationId xmlns:a16="http://schemas.microsoft.com/office/drawing/2014/main" id="{F66F59F8-F5AE-4D20-B2A4-FBEE29C3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689" y="1568109"/>
            <a:ext cx="396973" cy="39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D1B2C8F-535E-44D7-A796-3E3C78C7DF0F}"/>
              </a:ext>
            </a:extLst>
          </p:cNvPr>
          <p:cNvSpPr txBox="1"/>
          <p:nvPr/>
        </p:nvSpPr>
        <p:spPr>
          <a:xfrm>
            <a:off x="5050567" y="1511174"/>
            <a:ext cx="113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Sify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</a:t>
            </a:r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LiveWire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LMS : (3.0 and 4.0 under development. New UX and mobile app)</a:t>
            </a:r>
          </a:p>
        </p:txBody>
      </p:sp>
      <p:pic>
        <p:nvPicPr>
          <p:cNvPr id="83" name="Picture 5">
            <a:extLst>
              <a:ext uri="{FF2B5EF4-FFF2-40B4-BE49-F238E27FC236}">
                <a16:creationId xmlns:a16="http://schemas.microsoft.com/office/drawing/2014/main" id="{EEB321C5-7A4E-4019-A0DB-A3FCA794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657" y="1514912"/>
            <a:ext cx="524002" cy="52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2BCE408F-0264-4034-BBEE-E80FD481C63C}"/>
              </a:ext>
            </a:extLst>
          </p:cNvPr>
          <p:cNvSpPr txBox="1"/>
          <p:nvPr/>
        </p:nvSpPr>
        <p:spPr>
          <a:xfrm>
            <a:off x="4051777" y="2049439"/>
            <a:ext cx="1676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Partnerships : </a:t>
            </a:r>
          </a:p>
          <a:p>
            <a:pPr marL="228600" indent="-228600">
              <a:buAutoNum type="arabicPeriod"/>
            </a:pPr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Buzzyears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Campus Management System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2. Sum Total Talent Management Suite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3. Partner HCM Integration on Cloud (</a:t>
            </a:r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Ramco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)</a:t>
            </a:r>
          </a:p>
        </p:txBody>
      </p:sp>
      <p:pic>
        <p:nvPicPr>
          <p:cNvPr id="85" name="Picture 6">
            <a:extLst>
              <a:ext uri="{FF2B5EF4-FFF2-40B4-BE49-F238E27FC236}">
                <a16:creationId xmlns:a16="http://schemas.microsoft.com/office/drawing/2014/main" id="{0CCF0DEE-940F-46BC-9262-F5F4759F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5588" y="2252475"/>
            <a:ext cx="512572" cy="51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BEE8917B-AEBF-47C3-A109-3F05EF80A49B}"/>
              </a:ext>
            </a:extLst>
          </p:cNvPr>
          <p:cNvSpPr/>
          <p:nvPr/>
        </p:nvSpPr>
        <p:spPr>
          <a:xfrm>
            <a:off x="2887885" y="741700"/>
            <a:ext cx="3055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sz="1400" b="1" kern="0" dirty="0">
                <a:solidFill>
                  <a:sysClr val="windowText" lastClr="000000"/>
                </a:solidFill>
                <a:latin typeface="Arial Narrow" panose="020B0506020102020204" pitchFamily="34" charset="0"/>
              </a:rPr>
              <a:t>Digital Platforms and Solutions on Cloud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437B03-F2AF-43CE-A611-77E6741FD47C}"/>
              </a:ext>
            </a:extLst>
          </p:cNvPr>
          <p:cNvSpPr/>
          <p:nvPr/>
        </p:nvSpPr>
        <p:spPr>
          <a:xfrm>
            <a:off x="319593" y="961455"/>
            <a:ext cx="210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1400" b="1" kern="0" dirty="0">
                <a:solidFill>
                  <a:sysClr val="windowText" lastClr="000000"/>
                </a:solidFill>
                <a:latin typeface="Arial Narrow" panose="020B0506020102020204" pitchFamily="34" charset="0"/>
              </a:rPr>
              <a:t>Talent Management Service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8B3996A-1BE7-4710-A5B7-2CA079FDAD27}"/>
              </a:ext>
            </a:extLst>
          </p:cNvPr>
          <p:cNvSpPr/>
          <p:nvPr/>
        </p:nvSpPr>
        <p:spPr>
          <a:xfrm>
            <a:off x="6585983" y="961455"/>
            <a:ext cx="21002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1400" b="1" kern="0" dirty="0" err="1">
                <a:solidFill>
                  <a:sysClr val="windowText" lastClr="000000"/>
                </a:solidFill>
                <a:latin typeface="Arial Narrow" panose="020B0506020102020204" pitchFamily="34" charset="0"/>
              </a:rPr>
              <a:t>ForumNxt</a:t>
            </a:r>
            <a:r>
              <a:rPr lang="en-US" sz="1400" b="1" kern="0" dirty="0">
                <a:solidFill>
                  <a:sysClr val="windowText" lastClr="000000"/>
                </a:solidFill>
                <a:latin typeface="Arial Narrow" panose="020B0506020102020204" pitchFamily="34" charset="0"/>
              </a:rPr>
              <a:t> and </a:t>
            </a:r>
            <a:r>
              <a:rPr lang="en-US" sz="1400" b="1" kern="0" dirty="0" err="1">
                <a:solidFill>
                  <a:sysClr val="windowText" lastClr="000000"/>
                </a:solidFill>
                <a:latin typeface="Arial Narrow" panose="020B0506020102020204" pitchFamily="34" charset="0"/>
              </a:rPr>
              <a:t>SffNxt</a:t>
            </a:r>
            <a:endParaRPr lang="en-US" sz="1400" b="1" kern="0" dirty="0">
              <a:solidFill>
                <a:sysClr val="windowText" lastClr="000000"/>
              </a:solidFill>
              <a:latin typeface="Arial Narrow" panose="020B0506020102020204" pitchFamily="34" charset="0"/>
            </a:endParaRP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31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US" dirty="0"/>
              <a:t>APPLICATION &amp; PLATFORM SERVICES – </a:t>
            </a:r>
            <a:r>
              <a:rPr lang="en-US" dirty="0" err="1"/>
              <a:t>Cloud@core</a:t>
            </a:r>
            <a:endParaRPr lang="en-US" dirty="0"/>
          </a:p>
        </p:txBody>
      </p:sp>
      <p:grpSp>
        <p:nvGrpSpPr>
          <p:cNvPr id="3" name="Group 61"/>
          <p:cNvGrpSpPr/>
          <p:nvPr/>
        </p:nvGrpSpPr>
        <p:grpSpPr>
          <a:xfrm>
            <a:off x="957319" y="895759"/>
            <a:ext cx="7229138" cy="4110596"/>
            <a:chOff x="623944" y="895759"/>
            <a:chExt cx="7229138" cy="4110596"/>
          </a:xfrm>
        </p:grpSpPr>
        <p:grpSp>
          <p:nvGrpSpPr>
            <p:cNvPr id="4" name="Group 41">
              <a:extLst>
                <a:ext uri="{FF2B5EF4-FFF2-40B4-BE49-F238E27FC236}">
                  <a16:creationId xmlns:a16="http://schemas.microsoft.com/office/drawing/2014/main" id="{9B5C1D26-B72C-4AA8-94FF-B664DA9CC2DF}"/>
                </a:ext>
              </a:extLst>
            </p:cNvPr>
            <p:cNvGrpSpPr/>
            <p:nvPr/>
          </p:nvGrpSpPr>
          <p:grpSpPr>
            <a:xfrm>
              <a:off x="623944" y="895759"/>
              <a:ext cx="7229138" cy="3791947"/>
              <a:chOff x="435801" y="868094"/>
              <a:chExt cx="7394967" cy="3571490"/>
            </a:xfrm>
          </p:grpSpPr>
          <p:sp>
            <p:nvSpPr>
              <p:cNvPr id="8" name="Flowchart: Alternate Process 7"/>
              <p:cNvSpPr/>
              <p:nvPr/>
            </p:nvSpPr>
            <p:spPr>
              <a:xfrm>
                <a:off x="435801" y="3914388"/>
                <a:ext cx="7394967" cy="480350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63039" y="1284497"/>
                <a:ext cx="1449421" cy="27140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0" name="Cloud Callout 9"/>
              <p:cNvSpPr/>
              <p:nvPr/>
            </p:nvSpPr>
            <p:spPr>
              <a:xfrm>
                <a:off x="1086488" y="3242256"/>
                <a:ext cx="1248150" cy="573932"/>
              </a:xfrm>
              <a:prstGeom prst="cloudCallou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SAP Private and Public Cloud for S/4 HANA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DD5F5C4-6019-40BE-B11D-EA32B3BB3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2069" y="1381859"/>
                <a:ext cx="1182667" cy="879888"/>
              </a:xfrm>
              <a:prstGeom prst="rect">
                <a:avLst/>
              </a:prstGeom>
            </p:spPr>
          </p:pic>
          <p:pic>
            <p:nvPicPr>
              <p:cNvPr id="12" name="Picture 2" descr="Image result for exadata oracle">
                <a:extLst>
                  <a:ext uri="{FF2B5EF4-FFF2-40B4-BE49-F238E27FC236}">
                    <a16:creationId xmlns:a16="http://schemas.microsoft.com/office/drawing/2014/main" id="{22DBF2DF-A849-48FA-9E42-6AF4D79B6F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020" y="2359295"/>
                <a:ext cx="1182667" cy="803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432378" y="4086541"/>
                <a:ext cx="673494" cy="353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chemeClr val="tx1"/>
                    </a:solidFill>
                  </a:rPr>
                  <a:t>IaaS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46790" y="1284497"/>
                <a:ext cx="1449421" cy="27140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22632" y="4059052"/>
                <a:ext cx="457825" cy="246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SaaS</a:t>
                </a: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616565" y="3209171"/>
                <a:ext cx="980574" cy="55847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" name="Picture 10" descr="Image result for oracle erp on cloud">
                <a:extLst>
                  <a:ext uri="{FF2B5EF4-FFF2-40B4-BE49-F238E27FC236}">
                    <a16:creationId xmlns:a16="http://schemas.microsoft.com/office/drawing/2014/main" id="{3D5D4A22-DD81-40C3-8864-937183EA14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6566" y="2341069"/>
                <a:ext cx="980574" cy="686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B0B084E-EC16-4850-B607-369264C66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16565" y="1523943"/>
                <a:ext cx="980574" cy="6500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730541" y="1293660"/>
                <a:ext cx="1449421" cy="27140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95668" y="4049891"/>
                <a:ext cx="466023" cy="246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PaaS</a:t>
                </a:r>
              </a:p>
            </p:txBody>
          </p:sp>
          <p:sp>
            <p:nvSpPr>
              <p:cNvPr id="21" name="Cloud Callout 20"/>
              <p:cNvSpPr/>
              <p:nvPr/>
            </p:nvSpPr>
            <p:spPr>
              <a:xfrm>
                <a:off x="5865423" y="3224178"/>
                <a:ext cx="1179656" cy="573932"/>
              </a:xfrm>
              <a:prstGeom prst="cloudCallou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SAP Cloud Platform</a:t>
                </a:r>
              </a:p>
            </p:txBody>
          </p:sp>
          <p:pic>
            <p:nvPicPr>
              <p:cNvPr id="22" name="Picture 2" descr="D:\Microsoft Business Strategy\FY'17\AOP\Oracle\oracle-platform-as-a-service.jpg">
                <a:extLst>
                  <a:ext uri="{FF2B5EF4-FFF2-40B4-BE49-F238E27FC236}">
                    <a16:creationId xmlns:a16="http://schemas.microsoft.com/office/drawing/2014/main" id="{D8D9FE90-30CE-49CC-B75C-2C5F8D6AFB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5423" y="2170124"/>
                <a:ext cx="1179656" cy="874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22943" y="1384575"/>
                <a:ext cx="1268602" cy="691313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6290958" y="2107830"/>
                <a:ext cx="563197" cy="249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solidFill>
                      <a:schemeClr val="bg1"/>
                    </a:solidFill>
                  </a:rPr>
                  <a:t>PaaS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68813" y="868094"/>
                <a:ext cx="7361954" cy="4390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Sify Application and Platform Services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A6CF5B-B66D-4596-952B-3F574C19A10F}"/>
                </a:ext>
              </a:extLst>
            </p:cNvPr>
            <p:cNvSpPr txBox="1"/>
            <p:nvPr/>
          </p:nvSpPr>
          <p:spPr>
            <a:xfrm>
              <a:off x="635731" y="4630169"/>
              <a:ext cx="7196864" cy="376186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lIns="128714" tIns="64354" rIns="128714" bIns="64354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AIS-2 Cloud @ Core</a:t>
              </a:r>
            </a:p>
          </p:txBody>
        </p: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9A80FFEE-75E0-4ADB-B073-A826557B7E1D}"/>
              </a:ext>
            </a:extLst>
          </p:cNvPr>
          <p:cNvGrpSpPr/>
          <p:nvPr/>
        </p:nvGrpSpPr>
        <p:grpSpPr>
          <a:xfrm>
            <a:off x="3073009" y="2824232"/>
            <a:ext cx="2716831" cy="1696793"/>
            <a:chOff x="3073009" y="2824232"/>
            <a:chExt cx="2716831" cy="169679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0EB2EFB-AB87-442B-90B9-7B0F16455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3009" y="2824232"/>
              <a:ext cx="2716831" cy="1696793"/>
            </a:xfrm>
            <a:prstGeom prst="rect">
              <a:avLst/>
            </a:prstGeom>
          </p:spPr>
        </p:pic>
        <p:grpSp>
          <p:nvGrpSpPr>
            <p:cNvPr id="6" name="Group 62">
              <a:extLst>
                <a:ext uri="{FF2B5EF4-FFF2-40B4-BE49-F238E27FC236}">
                  <a16:creationId xmlns:a16="http://schemas.microsoft.com/office/drawing/2014/main" id="{D3E41D88-FEAA-4F1F-966B-E2967A8285C5}"/>
                </a:ext>
              </a:extLst>
            </p:cNvPr>
            <p:cNvGrpSpPr/>
            <p:nvPr/>
          </p:nvGrpSpPr>
          <p:grpSpPr>
            <a:xfrm>
              <a:off x="3913885" y="3354093"/>
              <a:ext cx="1216173" cy="1060259"/>
              <a:chOff x="623944" y="895759"/>
              <a:chExt cx="7229138" cy="4191789"/>
            </a:xfrm>
          </p:grpSpPr>
          <p:grpSp>
            <p:nvGrpSpPr>
              <p:cNvPr id="26" name="Group 41">
                <a:extLst>
                  <a:ext uri="{FF2B5EF4-FFF2-40B4-BE49-F238E27FC236}">
                    <a16:creationId xmlns:a16="http://schemas.microsoft.com/office/drawing/2014/main" id="{BC347005-28F5-495A-8626-2E4864BE4AF0}"/>
                  </a:ext>
                </a:extLst>
              </p:cNvPr>
              <p:cNvGrpSpPr/>
              <p:nvPr/>
            </p:nvGrpSpPr>
            <p:grpSpPr>
              <a:xfrm>
                <a:off x="623944" y="895759"/>
                <a:ext cx="7229138" cy="3762117"/>
                <a:chOff x="435801" y="868094"/>
                <a:chExt cx="7394967" cy="3543393"/>
              </a:xfrm>
            </p:grpSpPr>
            <p:sp>
              <p:nvSpPr>
                <p:cNvPr id="31" name="Flowchart: Alternate Process 30">
                  <a:extLst>
                    <a:ext uri="{FF2B5EF4-FFF2-40B4-BE49-F238E27FC236}">
                      <a16:creationId xmlns:a16="http://schemas.microsoft.com/office/drawing/2014/main" id="{B1A956EC-CF7A-48B9-9B16-8503E4C5188F}"/>
                    </a:ext>
                  </a:extLst>
                </p:cNvPr>
                <p:cNvSpPr/>
                <p:nvPr/>
              </p:nvSpPr>
              <p:spPr>
                <a:xfrm>
                  <a:off x="435801" y="3914388"/>
                  <a:ext cx="7394967" cy="480350"/>
                </a:xfrm>
                <a:prstGeom prst="flowChartAlternateProcess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B814CD0-4D5B-4C9C-939D-AEDA6761FEA2}"/>
                    </a:ext>
                  </a:extLst>
                </p:cNvPr>
                <p:cNvSpPr/>
                <p:nvPr/>
              </p:nvSpPr>
              <p:spPr>
                <a:xfrm>
                  <a:off x="963039" y="1284497"/>
                  <a:ext cx="1449421" cy="2714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33" name="Cloud Callout 32">
                  <a:extLst>
                    <a:ext uri="{FF2B5EF4-FFF2-40B4-BE49-F238E27FC236}">
                      <a16:creationId xmlns:a16="http://schemas.microsoft.com/office/drawing/2014/main" id="{93510173-36AD-456C-B264-ADD74887F5CB}"/>
                    </a:ext>
                  </a:extLst>
                </p:cNvPr>
                <p:cNvSpPr/>
                <p:nvPr/>
              </p:nvSpPr>
              <p:spPr>
                <a:xfrm>
                  <a:off x="1086488" y="3242256"/>
                  <a:ext cx="1248149" cy="573931"/>
                </a:xfrm>
                <a:prstGeom prst="cloudCallou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" dirty="0">
                      <a:solidFill>
                        <a:schemeClr val="tx1"/>
                      </a:solidFill>
                    </a:rPr>
                    <a:t>SAP Private and Public Cloud</a:t>
                  </a:r>
                </a:p>
              </p:txBody>
            </p:sp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266AEA3B-CFFD-407D-A51D-85E61EA8B9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2069" y="1381859"/>
                  <a:ext cx="1182667" cy="879888"/>
                </a:xfrm>
                <a:prstGeom prst="rect">
                  <a:avLst/>
                </a:prstGeom>
              </p:spPr>
            </p:pic>
            <p:pic>
              <p:nvPicPr>
                <p:cNvPr id="35" name="Picture 2" descr="Image result for exadata oracle">
                  <a:extLst>
                    <a:ext uri="{FF2B5EF4-FFF2-40B4-BE49-F238E27FC236}">
                      <a16:creationId xmlns:a16="http://schemas.microsoft.com/office/drawing/2014/main" id="{FEA880D1-4453-4E78-8832-7F6E9399BE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2020" y="2359295"/>
                  <a:ext cx="1182667" cy="8037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095A94E-C8B7-437D-97B2-6C2046B0C428}"/>
                    </a:ext>
                  </a:extLst>
                </p:cNvPr>
                <p:cNvSpPr/>
                <p:nvPr/>
              </p:nvSpPr>
              <p:spPr>
                <a:xfrm>
                  <a:off x="1345640" y="4044700"/>
                  <a:ext cx="835796" cy="3524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500" dirty="0">
                      <a:solidFill>
                        <a:schemeClr val="tx1"/>
                      </a:solidFill>
                    </a:rPr>
                    <a:t>IaaS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7760016-7027-47DB-9917-83F42AAA83E5}"/>
                    </a:ext>
                  </a:extLst>
                </p:cNvPr>
                <p:cNvSpPr/>
                <p:nvPr/>
              </p:nvSpPr>
              <p:spPr>
                <a:xfrm>
                  <a:off x="3346790" y="1284497"/>
                  <a:ext cx="1449421" cy="2714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0515CCD-B550-448B-995F-B008E5E607D5}"/>
                    </a:ext>
                  </a:extLst>
                </p:cNvPr>
                <p:cNvSpPr/>
                <p:nvPr/>
              </p:nvSpPr>
              <p:spPr>
                <a:xfrm>
                  <a:off x="3715195" y="4059051"/>
                  <a:ext cx="872699" cy="3524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</a:rPr>
                    <a:t>SaaS</a:t>
                  </a:r>
                </a:p>
              </p:txBody>
            </p:sp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F48E0689-C078-4394-926C-2B5876D8B6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6565" y="3209171"/>
                  <a:ext cx="980574" cy="55847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0" name="Picture 10" descr="Image result for oracle erp on cloud">
                  <a:extLst>
                    <a:ext uri="{FF2B5EF4-FFF2-40B4-BE49-F238E27FC236}">
                      <a16:creationId xmlns:a16="http://schemas.microsoft.com/office/drawing/2014/main" id="{C168E5E6-623B-4BF9-9DF9-A99E6CCDE0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16566" y="2341069"/>
                  <a:ext cx="980574" cy="686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7C0654DC-47E9-4E81-89B1-7C3DC5C47F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6565" y="1523943"/>
                  <a:ext cx="980574" cy="6500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0094F68-5995-4B41-94BB-3486644FA8C9}"/>
                    </a:ext>
                  </a:extLst>
                </p:cNvPr>
                <p:cNvSpPr/>
                <p:nvPr/>
              </p:nvSpPr>
              <p:spPr>
                <a:xfrm>
                  <a:off x="5730541" y="1293660"/>
                  <a:ext cx="1449421" cy="2714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F809262-1A5F-498E-B959-63C07CEEE871}"/>
                    </a:ext>
                  </a:extLst>
                </p:cNvPr>
                <p:cNvSpPr/>
                <p:nvPr/>
              </p:nvSpPr>
              <p:spPr>
                <a:xfrm>
                  <a:off x="6085412" y="4049890"/>
                  <a:ext cx="886534" cy="3524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</a:rPr>
                    <a:t>PaaS</a:t>
                  </a:r>
                </a:p>
              </p:txBody>
            </p:sp>
            <p:sp>
              <p:nvSpPr>
                <p:cNvPr id="44" name="Cloud Callout 43">
                  <a:extLst>
                    <a:ext uri="{FF2B5EF4-FFF2-40B4-BE49-F238E27FC236}">
                      <a16:creationId xmlns:a16="http://schemas.microsoft.com/office/drawing/2014/main" id="{102A62BE-3A5B-4D9E-8AF1-83E33498D050}"/>
                    </a:ext>
                  </a:extLst>
                </p:cNvPr>
                <p:cNvSpPr/>
                <p:nvPr/>
              </p:nvSpPr>
              <p:spPr>
                <a:xfrm>
                  <a:off x="5791977" y="3224179"/>
                  <a:ext cx="1347235" cy="592925"/>
                </a:xfrm>
                <a:prstGeom prst="cloudCallou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" dirty="0">
                      <a:solidFill>
                        <a:schemeClr val="tx1"/>
                      </a:solidFill>
                    </a:rPr>
                    <a:t>SAP </a:t>
                  </a:r>
                  <a:r>
                    <a:rPr lang="en-US" sz="100" dirty="0">
                      <a:solidFill>
                        <a:schemeClr val="tx1"/>
                      </a:solidFill>
                    </a:rPr>
                    <a:t>Cloud</a:t>
                  </a:r>
                  <a:r>
                    <a:rPr lang="en-US" sz="200" dirty="0">
                      <a:solidFill>
                        <a:schemeClr val="tx1"/>
                      </a:solidFill>
                    </a:rPr>
                    <a:t> Platform</a:t>
                  </a:r>
                </a:p>
              </p:txBody>
            </p:sp>
            <p:pic>
              <p:nvPicPr>
                <p:cNvPr id="45" name="Picture 2" descr="D:\Microsoft Business Strategy\FY'17\AOP\Oracle\oracle-platform-as-a-service.jpg">
                  <a:extLst>
                    <a:ext uri="{FF2B5EF4-FFF2-40B4-BE49-F238E27FC236}">
                      <a16:creationId xmlns:a16="http://schemas.microsoft.com/office/drawing/2014/main" id="{2E4B8A62-4EBB-46A3-ACBC-1B21541BEB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5423" y="2170124"/>
                  <a:ext cx="1179656" cy="8747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F06AC595-E29C-4832-ADF5-3DE8FA9E42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2943" y="1384575"/>
                  <a:ext cx="1268602" cy="691313"/>
                </a:xfrm>
                <a:prstGeom prst="rect">
                  <a:avLst/>
                </a:prstGeom>
              </p:spPr>
            </p:pic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B390B92-651B-4F0B-B159-F583F177F850}"/>
                    </a:ext>
                  </a:extLst>
                </p:cNvPr>
                <p:cNvSpPr/>
                <p:nvPr/>
              </p:nvSpPr>
              <p:spPr>
                <a:xfrm>
                  <a:off x="6290958" y="2107830"/>
                  <a:ext cx="563197" cy="2492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</a:rPr>
                    <a:t>PaaS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EFC068-191C-450C-B562-E77DEBC11B9E}"/>
                    </a:ext>
                  </a:extLst>
                </p:cNvPr>
                <p:cNvSpPr/>
                <p:nvPr/>
              </p:nvSpPr>
              <p:spPr>
                <a:xfrm>
                  <a:off x="468813" y="868094"/>
                  <a:ext cx="7361954" cy="4390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</a:rPr>
                    <a:t>Sify Application and Platform Services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479B65-47A4-49E3-8AD7-353B53E83609}"/>
                  </a:ext>
                </a:extLst>
              </p:cNvPr>
              <p:cNvSpPr txBox="1"/>
              <p:nvPr/>
            </p:nvSpPr>
            <p:spPr>
              <a:xfrm>
                <a:off x="635730" y="4630170"/>
                <a:ext cx="7196865" cy="457378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lIns="128714" tIns="64354" rIns="128714" bIns="64354" rtlCol="0">
                <a:spAutoFit/>
              </a:bodyPr>
              <a:lstStyle/>
              <a:p>
                <a:pPr algn="ctr"/>
                <a:r>
                  <a:rPr lang="en-US" sz="500" b="1" dirty="0"/>
                  <a:t>AIS-2 Cloud @ Core</a:t>
                </a:r>
              </a:p>
            </p:txBody>
          </p:sp>
        </p:grpSp>
      </p:grpSp>
      <p:sp>
        <p:nvSpPr>
          <p:cNvPr id="49" name="Rounded Rectangle 69">
            <a:extLst>
              <a:ext uri="{FF2B5EF4-FFF2-40B4-BE49-F238E27FC236}">
                <a16:creationId xmlns:a16="http://schemas.microsoft.com/office/drawing/2014/main" id="{F270B457-188F-4075-9D21-EE7B8862078F}"/>
              </a:ext>
            </a:extLst>
          </p:cNvPr>
          <p:cNvSpPr/>
          <p:nvPr/>
        </p:nvSpPr>
        <p:spPr>
          <a:xfrm>
            <a:off x="2079937" y="1576921"/>
            <a:ext cx="1120518" cy="246221"/>
          </a:xfrm>
          <a:prstGeom prst="roundRect">
            <a:avLst/>
          </a:prstGeom>
          <a:solidFill>
            <a:srgbClr val="F38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Platform</a:t>
            </a:r>
          </a:p>
        </p:txBody>
      </p:sp>
      <p:sp>
        <p:nvSpPr>
          <p:cNvPr id="50" name="Rounded Rectangle 98">
            <a:extLst>
              <a:ext uri="{FF2B5EF4-FFF2-40B4-BE49-F238E27FC236}">
                <a16:creationId xmlns:a16="http://schemas.microsoft.com/office/drawing/2014/main" id="{E3241A25-FC26-403D-BFC0-7E861D412EC5}"/>
              </a:ext>
            </a:extLst>
          </p:cNvPr>
          <p:cNvSpPr/>
          <p:nvPr/>
        </p:nvSpPr>
        <p:spPr>
          <a:xfrm>
            <a:off x="3686026" y="1265754"/>
            <a:ext cx="1362340" cy="252630"/>
          </a:xfrm>
          <a:prstGeom prst="roundRect">
            <a:avLst/>
          </a:prstGeom>
          <a:solidFill>
            <a:srgbClr val="FC5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Applications</a:t>
            </a:r>
          </a:p>
        </p:txBody>
      </p:sp>
      <p:sp>
        <p:nvSpPr>
          <p:cNvPr id="51" name="Rounded Rectangle 66">
            <a:extLst>
              <a:ext uri="{FF2B5EF4-FFF2-40B4-BE49-F238E27FC236}">
                <a16:creationId xmlns:a16="http://schemas.microsoft.com/office/drawing/2014/main" id="{8A5DFE63-8A24-4E8A-87BF-2156A7B99F2D}"/>
              </a:ext>
            </a:extLst>
          </p:cNvPr>
          <p:cNvSpPr/>
          <p:nvPr/>
        </p:nvSpPr>
        <p:spPr>
          <a:xfrm>
            <a:off x="805109" y="2606676"/>
            <a:ext cx="1362340" cy="252630"/>
          </a:xfrm>
          <a:prstGeom prst="roundRect">
            <a:avLst/>
          </a:prstGeom>
          <a:solidFill>
            <a:srgbClr val="ABC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Network/Security</a:t>
            </a:r>
          </a:p>
        </p:txBody>
      </p:sp>
      <p:sp>
        <p:nvSpPr>
          <p:cNvPr id="52" name="Arrow: Left 105">
            <a:extLst>
              <a:ext uri="{FF2B5EF4-FFF2-40B4-BE49-F238E27FC236}">
                <a16:creationId xmlns:a16="http://schemas.microsoft.com/office/drawing/2014/main" id="{B7BB80A1-E3AD-4E88-9C19-942980219055}"/>
              </a:ext>
            </a:extLst>
          </p:cNvPr>
          <p:cNvSpPr/>
          <p:nvPr/>
        </p:nvSpPr>
        <p:spPr>
          <a:xfrm rot="5400000">
            <a:off x="3951452" y="1743213"/>
            <a:ext cx="1051977" cy="113643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63">
            <a:extLst>
              <a:ext uri="{FF2B5EF4-FFF2-40B4-BE49-F238E27FC236}">
                <a16:creationId xmlns:a16="http://schemas.microsoft.com/office/drawing/2014/main" id="{8B5E4068-FE09-4CD5-A1A5-C7B6B9E9CF95}"/>
              </a:ext>
            </a:extLst>
          </p:cNvPr>
          <p:cNvSpPr/>
          <p:nvPr/>
        </p:nvSpPr>
        <p:spPr>
          <a:xfrm>
            <a:off x="576958" y="3407110"/>
            <a:ext cx="1148655" cy="246221"/>
          </a:xfrm>
          <a:prstGeom prst="roundRect">
            <a:avLst/>
          </a:prstGeom>
          <a:solidFill>
            <a:srgbClr val="4E5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Storage/Compute</a:t>
            </a:r>
          </a:p>
        </p:txBody>
      </p:sp>
      <p:sp>
        <p:nvSpPr>
          <p:cNvPr id="54" name="Rounded Rectangle 86">
            <a:extLst>
              <a:ext uri="{FF2B5EF4-FFF2-40B4-BE49-F238E27FC236}">
                <a16:creationId xmlns:a16="http://schemas.microsoft.com/office/drawing/2014/main" id="{5BCD7183-53BC-4F09-AF67-4A79DF1456B0}"/>
              </a:ext>
            </a:extLst>
          </p:cNvPr>
          <p:cNvSpPr/>
          <p:nvPr/>
        </p:nvSpPr>
        <p:spPr>
          <a:xfrm>
            <a:off x="5445896" y="1413965"/>
            <a:ext cx="1448677" cy="246221"/>
          </a:xfrm>
          <a:prstGeom prst="roundRect">
            <a:avLst/>
          </a:prstGeom>
          <a:solidFill>
            <a:srgbClr val="F38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Big Data / Analytics</a:t>
            </a:r>
          </a:p>
        </p:txBody>
      </p:sp>
      <p:sp>
        <p:nvSpPr>
          <p:cNvPr id="55" name="Arrow: Left 109">
            <a:extLst>
              <a:ext uri="{FF2B5EF4-FFF2-40B4-BE49-F238E27FC236}">
                <a16:creationId xmlns:a16="http://schemas.microsoft.com/office/drawing/2014/main" id="{01FCEE68-5BF4-4AF6-9265-AFB4630837A5}"/>
              </a:ext>
            </a:extLst>
          </p:cNvPr>
          <p:cNvSpPr/>
          <p:nvPr/>
        </p:nvSpPr>
        <p:spPr>
          <a:xfrm rot="9488347">
            <a:off x="5697669" y="2719906"/>
            <a:ext cx="1051977" cy="1035036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72">
            <a:extLst>
              <a:ext uri="{FF2B5EF4-FFF2-40B4-BE49-F238E27FC236}">
                <a16:creationId xmlns:a16="http://schemas.microsoft.com/office/drawing/2014/main" id="{D6C59218-FAE4-4D14-A057-2E1354C02DD1}"/>
              </a:ext>
            </a:extLst>
          </p:cNvPr>
          <p:cNvSpPr/>
          <p:nvPr/>
        </p:nvSpPr>
        <p:spPr>
          <a:xfrm>
            <a:off x="6504490" y="2282312"/>
            <a:ext cx="1313411" cy="400561"/>
          </a:xfrm>
          <a:prstGeom prst="roundRect">
            <a:avLst/>
          </a:prstGeom>
          <a:solidFill>
            <a:srgbClr val="ABC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IoT/ Blockchain</a:t>
            </a:r>
          </a:p>
        </p:txBody>
      </p:sp>
      <p:sp>
        <p:nvSpPr>
          <p:cNvPr id="57" name="Rounded Rectangle 69">
            <a:extLst>
              <a:ext uri="{FF2B5EF4-FFF2-40B4-BE49-F238E27FC236}">
                <a16:creationId xmlns:a16="http://schemas.microsoft.com/office/drawing/2014/main" id="{8E8BF48A-7538-4FD7-A090-31D5DC9FBDB8}"/>
              </a:ext>
            </a:extLst>
          </p:cNvPr>
          <p:cNvSpPr/>
          <p:nvPr/>
        </p:nvSpPr>
        <p:spPr>
          <a:xfrm>
            <a:off x="7051332" y="3407110"/>
            <a:ext cx="1120518" cy="246221"/>
          </a:xfrm>
          <a:prstGeom prst="roundRect">
            <a:avLst/>
          </a:prstGeom>
          <a:solidFill>
            <a:srgbClr val="F38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Automation / ML</a:t>
            </a:r>
          </a:p>
        </p:txBody>
      </p:sp>
      <p:sp>
        <p:nvSpPr>
          <p:cNvPr id="58" name="Arrow: Left 61">
            <a:extLst>
              <a:ext uri="{FF2B5EF4-FFF2-40B4-BE49-F238E27FC236}">
                <a16:creationId xmlns:a16="http://schemas.microsoft.com/office/drawing/2014/main" id="{FF6C01C5-975D-440C-B5E0-E3AB04A555BE}"/>
              </a:ext>
            </a:extLst>
          </p:cNvPr>
          <p:cNvSpPr/>
          <p:nvPr/>
        </p:nvSpPr>
        <p:spPr>
          <a:xfrm rot="1352799">
            <a:off x="2088018" y="2697715"/>
            <a:ext cx="1051977" cy="113643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293077" y="342900"/>
            <a:ext cx="7505982" cy="347365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NETWORK SERVICES - CLOUD@CORE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1582037" y="1014413"/>
            <a:ext cx="5659252" cy="3691941"/>
            <a:chOff x="833252" y="4604936"/>
            <a:chExt cx="6173582" cy="4420855"/>
          </a:xfrm>
        </p:grpSpPr>
        <p:sp>
          <p:nvSpPr>
            <p:cNvPr id="26" name="object 12"/>
            <p:cNvSpPr/>
            <p:nvPr/>
          </p:nvSpPr>
          <p:spPr>
            <a:xfrm>
              <a:off x="2364667" y="5121673"/>
              <a:ext cx="2638425" cy="2632075"/>
            </a:xfrm>
            <a:custGeom>
              <a:avLst/>
              <a:gdLst/>
              <a:ahLst/>
              <a:cxnLst/>
              <a:rect l="l" t="t" r="r" b="b"/>
              <a:pathLst>
                <a:path w="2638425" h="2632075">
                  <a:moveTo>
                    <a:pt x="2638361" y="451523"/>
                  </a:moveTo>
                  <a:lnTo>
                    <a:pt x="1548295" y="0"/>
                  </a:lnTo>
                  <a:lnTo>
                    <a:pt x="458241" y="451523"/>
                  </a:lnTo>
                  <a:lnTo>
                    <a:pt x="0" y="1507972"/>
                  </a:lnTo>
                  <a:lnTo>
                    <a:pt x="458241" y="2631643"/>
                  </a:lnTo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27" name="object 13"/>
            <p:cNvSpPr/>
            <p:nvPr/>
          </p:nvSpPr>
          <p:spPr>
            <a:xfrm>
              <a:off x="2822909" y="5573200"/>
              <a:ext cx="2632075" cy="2180590"/>
            </a:xfrm>
            <a:custGeom>
              <a:avLst/>
              <a:gdLst/>
              <a:ahLst/>
              <a:cxnLst/>
              <a:rect l="l" t="t" r="r" b="b"/>
              <a:pathLst>
                <a:path w="2632075" h="2180590">
                  <a:moveTo>
                    <a:pt x="2180120" y="2180120"/>
                  </a:moveTo>
                  <a:lnTo>
                    <a:pt x="2631643" y="1090053"/>
                  </a:lnTo>
                  <a:lnTo>
                    <a:pt x="0" y="0"/>
                  </a:lnTo>
                  <a:lnTo>
                    <a:pt x="2180120" y="2180120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28" name="object 14"/>
            <p:cNvSpPr/>
            <p:nvPr/>
          </p:nvSpPr>
          <p:spPr>
            <a:xfrm>
              <a:off x="2364663" y="5121673"/>
              <a:ext cx="3089910" cy="3083560"/>
            </a:xfrm>
            <a:custGeom>
              <a:avLst/>
              <a:gdLst/>
              <a:ahLst/>
              <a:cxnLst/>
              <a:rect l="l" t="t" r="r" b="b"/>
              <a:pathLst>
                <a:path w="3089910" h="3083559">
                  <a:moveTo>
                    <a:pt x="458241" y="451523"/>
                  </a:moveTo>
                  <a:lnTo>
                    <a:pt x="2638361" y="2631643"/>
                  </a:lnTo>
                  <a:lnTo>
                    <a:pt x="1548307" y="0"/>
                  </a:lnTo>
                  <a:lnTo>
                    <a:pt x="3089884" y="1541589"/>
                  </a:lnTo>
                  <a:lnTo>
                    <a:pt x="2638361" y="451523"/>
                  </a:lnTo>
                  <a:lnTo>
                    <a:pt x="0" y="1507972"/>
                  </a:lnTo>
                  <a:lnTo>
                    <a:pt x="1548307" y="3083166"/>
                  </a:lnTo>
                  <a:lnTo>
                    <a:pt x="458241" y="451523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29" name="object 15"/>
            <p:cNvSpPr/>
            <p:nvPr/>
          </p:nvSpPr>
          <p:spPr>
            <a:xfrm>
              <a:off x="2822900" y="5573195"/>
              <a:ext cx="2180590" cy="2632075"/>
            </a:xfrm>
            <a:custGeom>
              <a:avLst/>
              <a:gdLst/>
              <a:ahLst/>
              <a:cxnLst/>
              <a:rect l="l" t="t" r="r" b="b"/>
              <a:pathLst>
                <a:path w="2180590" h="2632075">
                  <a:moveTo>
                    <a:pt x="1090066" y="2631643"/>
                  </a:moveTo>
                  <a:lnTo>
                    <a:pt x="2180132" y="0"/>
                  </a:lnTo>
                  <a:lnTo>
                    <a:pt x="0" y="0"/>
                  </a:lnTo>
                  <a:lnTo>
                    <a:pt x="0" y="2180120"/>
                  </a:lnTo>
                  <a:lnTo>
                    <a:pt x="1090066" y="2631643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0" name="object 16"/>
            <p:cNvSpPr/>
            <p:nvPr/>
          </p:nvSpPr>
          <p:spPr>
            <a:xfrm>
              <a:off x="3909609" y="5121677"/>
              <a:ext cx="1093470" cy="3056890"/>
            </a:xfrm>
            <a:custGeom>
              <a:avLst/>
              <a:gdLst/>
              <a:ahLst/>
              <a:cxnLst/>
              <a:rect l="l" t="t" r="r" b="b"/>
              <a:pathLst>
                <a:path w="1093470" h="3056890">
                  <a:moveTo>
                    <a:pt x="1093419" y="2631643"/>
                  </a:moveTo>
                  <a:lnTo>
                    <a:pt x="0" y="3056547"/>
                  </a:lnTo>
                  <a:lnTo>
                    <a:pt x="3352" y="0"/>
                  </a:lnTo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3" name="object 17"/>
            <p:cNvSpPr/>
            <p:nvPr/>
          </p:nvSpPr>
          <p:spPr>
            <a:xfrm>
              <a:off x="2757873" y="5508168"/>
              <a:ext cx="2310765" cy="2310765"/>
            </a:xfrm>
            <a:custGeom>
              <a:avLst/>
              <a:gdLst/>
              <a:ahLst/>
              <a:cxnLst/>
              <a:rect l="l" t="t" r="r" b="b"/>
              <a:pathLst>
                <a:path w="2310765" h="2310765">
                  <a:moveTo>
                    <a:pt x="1155090" y="0"/>
                  </a:moveTo>
                  <a:lnTo>
                    <a:pt x="1060355" y="3829"/>
                  </a:lnTo>
                  <a:lnTo>
                    <a:pt x="967729" y="15118"/>
                  </a:lnTo>
                  <a:lnTo>
                    <a:pt x="877510" y="33570"/>
                  </a:lnTo>
                  <a:lnTo>
                    <a:pt x="789994" y="58887"/>
                  </a:lnTo>
                  <a:lnTo>
                    <a:pt x="705479" y="90773"/>
                  </a:lnTo>
                  <a:lnTo>
                    <a:pt x="624262" y="128930"/>
                  </a:lnTo>
                  <a:lnTo>
                    <a:pt x="546640" y="173060"/>
                  </a:lnTo>
                  <a:lnTo>
                    <a:pt x="472911" y="222866"/>
                  </a:lnTo>
                  <a:lnTo>
                    <a:pt x="403372" y="278052"/>
                  </a:lnTo>
                  <a:lnTo>
                    <a:pt x="338320" y="338320"/>
                  </a:lnTo>
                  <a:lnTo>
                    <a:pt x="278052" y="403372"/>
                  </a:lnTo>
                  <a:lnTo>
                    <a:pt x="222866" y="472911"/>
                  </a:lnTo>
                  <a:lnTo>
                    <a:pt x="173060" y="546640"/>
                  </a:lnTo>
                  <a:lnTo>
                    <a:pt x="128930" y="624262"/>
                  </a:lnTo>
                  <a:lnTo>
                    <a:pt x="90773" y="705479"/>
                  </a:lnTo>
                  <a:lnTo>
                    <a:pt x="58887" y="789994"/>
                  </a:lnTo>
                  <a:lnTo>
                    <a:pt x="33570" y="877510"/>
                  </a:lnTo>
                  <a:lnTo>
                    <a:pt x="15118" y="967729"/>
                  </a:lnTo>
                  <a:lnTo>
                    <a:pt x="3829" y="1060355"/>
                  </a:lnTo>
                  <a:lnTo>
                    <a:pt x="0" y="1155090"/>
                  </a:lnTo>
                  <a:lnTo>
                    <a:pt x="3829" y="1249825"/>
                  </a:lnTo>
                  <a:lnTo>
                    <a:pt x="15118" y="1342450"/>
                  </a:lnTo>
                  <a:lnTo>
                    <a:pt x="33570" y="1432670"/>
                  </a:lnTo>
                  <a:lnTo>
                    <a:pt x="58887" y="1520186"/>
                  </a:lnTo>
                  <a:lnTo>
                    <a:pt x="90773" y="1604701"/>
                  </a:lnTo>
                  <a:lnTo>
                    <a:pt x="128930" y="1685918"/>
                  </a:lnTo>
                  <a:lnTo>
                    <a:pt x="173060" y="1763540"/>
                  </a:lnTo>
                  <a:lnTo>
                    <a:pt x="222866" y="1837269"/>
                  </a:lnTo>
                  <a:lnTo>
                    <a:pt x="278052" y="1906808"/>
                  </a:lnTo>
                  <a:lnTo>
                    <a:pt x="338320" y="1971860"/>
                  </a:lnTo>
                  <a:lnTo>
                    <a:pt x="403372" y="2032128"/>
                  </a:lnTo>
                  <a:lnTo>
                    <a:pt x="472911" y="2087313"/>
                  </a:lnTo>
                  <a:lnTo>
                    <a:pt x="546640" y="2137120"/>
                  </a:lnTo>
                  <a:lnTo>
                    <a:pt x="624262" y="2181250"/>
                  </a:lnTo>
                  <a:lnTo>
                    <a:pt x="705479" y="2219407"/>
                  </a:lnTo>
                  <a:lnTo>
                    <a:pt x="789994" y="2251293"/>
                  </a:lnTo>
                  <a:lnTo>
                    <a:pt x="877510" y="2276610"/>
                  </a:lnTo>
                  <a:lnTo>
                    <a:pt x="967729" y="2295062"/>
                  </a:lnTo>
                  <a:lnTo>
                    <a:pt x="1060355" y="2306351"/>
                  </a:lnTo>
                  <a:lnTo>
                    <a:pt x="1155090" y="2310180"/>
                  </a:lnTo>
                  <a:lnTo>
                    <a:pt x="1249825" y="2306351"/>
                  </a:lnTo>
                  <a:lnTo>
                    <a:pt x="1342450" y="2295062"/>
                  </a:lnTo>
                  <a:lnTo>
                    <a:pt x="1432670" y="2276610"/>
                  </a:lnTo>
                  <a:lnTo>
                    <a:pt x="1520186" y="2251293"/>
                  </a:lnTo>
                  <a:lnTo>
                    <a:pt x="1604701" y="2219407"/>
                  </a:lnTo>
                  <a:lnTo>
                    <a:pt x="1685918" y="2181250"/>
                  </a:lnTo>
                  <a:lnTo>
                    <a:pt x="1763540" y="2137120"/>
                  </a:lnTo>
                  <a:lnTo>
                    <a:pt x="1837269" y="2087313"/>
                  </a:lnTo>
                  <a:lnTo>
                    <a:pt x="1906808" y="2032128"/>
                  </a:lnTo>
                  <a:lnTo>
                    <a:pt x="1971860" y="1971860"/>
                  </a:lnTo>
                  <a:lnTo>
                    <a:pt x="2032128" y="1906808"/>
                  </a:lnTo>
                  <a:lnTo>
                    <a:pt x="2087313" y="1837269"/>
                  </a:lnTo>
                  <a:lnTo>
                    <a:pt x="2137120" y="1763540"/>
                  </a:lnTo>
                  <a:lnTo>
                    <a:pt x="2181250" y="1685918"/>
                  </a:lnTo>
                  <a:lnTo>
                    <a:pt x="2219407" y="1604701"/>
                  </a:lnTo>
                  <a:lnTo>
                    <a:pt x="2251293" y="1520186"/>
                  </a:lnTo>
                  <a:lnTo>
                    <a:pt x="2276610" y="1432670"/>
                  </a:lnTo>
                  <a:lnTo>
                    <a:pt x="2295062" y="1342450"/>
                  </a:lnTo>
                  <a:lnTo>
                    <a:pt x="2306351" y="1249825"/>
                  </a:lnTo>
                  <a:lnTo>
                    <a:pt x="2310180" y="1155090"/>
                  </a:lnTo>
                  <a:lnTo>
                    <a:pt x="2306351" y="1060355"/>
                  </a:lnTo>
                  <a:lnTo>
                    <a:pt x="2295062" y="967729"/>
                  </a:lnTo>
                  <a:lnTo>
                    <a:pt x="2276610" y="877510"/>
                  </a:lnTo>
                  <a:lnTo>
                    <a:pt x="2251293" y="789994"/>
                  </a:lnTo>
                  <a:lnTo>
                    <a:pt x="2219407" y="705479"/>
                  </a:lnTo>
                  <a:lnTo>
                    <a:pt x="2181250" y="624262"/>
                  </a:lnTo>
                  <a:lnTo>
                    <a:pt x="2137120" y="546640"/>
                  </a:lnTo>
                  <a:lnTo>
                    <a:pt x="2087313" y="472911"/>
                  </a:lnTo>
                  <a:lnTo>
                    <a:pt x="2032128" y="403372"/>
                  </a:lnTo>
                  <a:lnTo>
                    <a:pt x="1971860" y="338320"/>
                  </a:lnTo>
                  <a:lnTo>
                    <a:pt x="1906808" y="278052"/>
                  </a:lnTo>
                  <a:lnTo>
                    <a:pt x="1837269" y="222866"/>
                  </a:lnTo>
                  <a:lnTo>
                    <a:pt x="1763540" y="173060"/>
                  </a:lnTo>
                  <a:lnTo>
                    <a:pt x="1685918" y="128930"/>
                  </a:lnTo>
                  <a:lnTo>
                    <a:pt x="1604701" y="90773"/>
                  </a:lnTo>
                  <a:lnTo>
                    <a:pt x="1520186" y="58887"/>
                  </a:lnTo>
                  <a:lnTo>
                    <a:pt x="1432670" y="33570"/>
                  </a:lnTo>
                  <a:lnTo>
                    <a:pt x="1342450" y="15118"/>
                  </a:lnTo>
                  <a:lnTo>
                    <a:pt x="1249825" y="3829"/>
                  </a:lnTo>
                  <a:lnTo>
                    <a:pt x="1155090" y="0"/>
                  </a:lnTo>
                  <a:close/>
                </a:path>
              </a:pathLst>
            </a:custGeom>
            <a:solidFill>
              <a:srgbClr val="EFEFF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4" name="object 18"/>
            <p:cNvSpPr/>
            <p:nvPr/>
          </p:nvSpPr>
          <p:spPr>
            <a:xfrm>
              <a:off x="2274703" y="5024996"/>
              <a:ext cx="3276600" cy="3276600"/>
            </a:xfrm>
            <a:custGeom>
              <a:avLst/>
              <a:gdLst/>
              <a:ahLst/>
              <a:cxnLst/>
              <a:rect l="l" t="t" r="r" b="b"/>
              <a:pathLst>
                <a:path w="3276600" h="3276600">
                  <a:moveTo>
                    <a:pt x="3276523" y="1638261"/>
                  </a:moveTo>
                  <a:lnTo>
                    <a:pt x="3271093" y="1772624"/>
                  </a:lnTo>
                  <a:lnTo>
                    <a:pt x="3255081" y="1903996"/>
                  </a:lnTo>
                  <a:lnTo>
                    <a:pt x="3228911" y="2031954"/>
                  </a:lnTo>
                  <a:lnTo>
                    <a:pt x="3193004" y="2156079"/>
                  </a:lnTo>
                  <a:lnTo>
                    <a:pt x="3147780" y="2275946"/>
                  </a:lnTo>
                  <a:lnTo>
                    <a:pt x="3093663" y="2391137"/>
                  </a:lnTo>
                  <a:lnTo>
                    <a:pt x="3031074" y="2501227"/>
                  </a:lnTo>
                  <a:lnTo>
                    <a:pt x="2960434" y="2605797"/>
                  </a:lnTo>
                  <a:lnTo>
                    <a:pt x="2882164" y="2704424"/>
                  </a:lnTo>
                  <a:lnTo>
                    <a:pt x="2796687" y="2796687"/>
                  </a:lnTo>
                  <a:lnTo>
                    <a:pt x="2704424" y="2882164"/>
                  </a:lnTo>
                  <a:lnTo>
                    <a:pt x="2605797" y="2960434"/>
                  </a:lnTo>
                  <a:lnTo>
                    <a:pt x="2501227" y="3031074"/>
                  </a:lnTo>
                  <a:lnTo>
                    <a:pt x="2391137" y="3093663"/>
                  </a:lnTo>
                  <a:lnTo>
                    <a:pt x="2275946" y="3147780"/>
                  </a:lnTo>
                  <a:lnTo>
                    <a:pt x="2156079" y="3193004"/>
                  </a:lnTo>
                  <a:lnTo>
                    <a:pt x="2031954" y="3228911"/>
                  </a:lnTo>
                  <a:lnTo>
                    <a:pt x="1903996" y="3255081"/>
                  </a:lnTo>
                  <a:lnTo>
                    <a:pt x="1772624" y="3271093"/>
                  </a:lnTo>
                  <a:lnTo>
                    <a:pt x="1638261" y="3276523"/>
                  </a:lnTo>
                  <a:lnTo>
                    <a:pt x="1503899" y="3271093"/>
                  </a:lnTo>
                  <a:lnTo>
                    <a:pt x="1372527" y="3255081"/>
                  </a:lnTo>
                  <a:lnTo>
                    <a:pt x="1244568" y="3228911"/>
                  </a:lnTo>
                  <a:lnTo>
                    <a:pt x="1120444" y="3193004"/>
                  </a:lnTo>
                  <a:lnTo>
                    <a:pt x="1000576" y="3147780"/>
                  </a:lnTo>
                  <a:lnTo>
                    <a:pt x="885386" y="3093663"/>
                  </a:lnTo>
                  <a:lnTo>
                    <a:pt x="775295" y="3031074"/>
                  </a:lnTo>
                  <a:lnTo>
                    <a:pt x="670726" y="2960434"/>
                  </a:lnTo>
                  <a:lnTo>
                    <a:pt x="572099" y="2882164"/>
                  </a:lnTo>
                  <a:lnTo>
                    <a:pt x="479836" y="2796687"/>
                  </a:lnTo>
                  <a:lnTo>
                    <a:pt x="394359" y="2704424"/>
                  </a:lnTo>
                  <a:lnTo>
                    <a:pt x="316089" y="2605797"/>
                  </a:lnTo>
                  <a:lnTo>
                    <a:pt x="245449" y="2501227"/>
                  </a:lnTo>
                  <a:lnTo>
                    <a:pt x="182859" y="2391137"/>
                  </a:lnTo>
                  <a:lnTo>
                    <a:pt x="128742" y="2275946"/>
                  </a:lnTo>
                  <a:lnTo>
                    <a:pt x="83519" y="2156079"/>
                  </a:lnTo>
                  <a:lnTo>
                    <a:pt x="47612" y="2031954"/>
                  </a:lnTo>
                  <a:lnTo>
                    <a:pt x="21442" y="1903996"/>
                  </a:lnTo>
                  <a:lnTo>
                    <a:pt x="5430" y="1772624"/>
                  </a:lnTo>
                  <a:lnTo>
                    <a:pt x="0" y="1638261"/>
                  </a:lnTo>
                  <a:lnTo>
                    <a:pt x="5430" y="1503899"/>
                  </a:lnTo>
                  <a:lnTo>
                    <a:pt x="21442" y="1372527"/>
                  </a:lnTo>
                  <a:lnTo>
                    <a:pt x="47612" y="1244568"/>
                  </a:lnTo>
                  <a:lnTo>
                    <a:pt x="83519" y="1120444"/>
                  </a:lnTo>
                  <a:lnTo>
                    <a:pt x="128742" y="1000576"/>
                  </a:lnTo>
                  <a:lnTo>
                    <a:pt x="182859" y="885386"/>
                  </a:lnTo>
                  <a:lnTo>
                    <a:pt x="245449" y="775295"/>
                  </a:lnTo>
                  <a:lnTo>
                    <a:pt x="316089" y="670726"/>
                  </a:lnTo>
                  <a:lnTo>
                    <a:pt x="394359" y="572099"/>
                  </a:lnTo>
                  <a:lnTo>
                    <a:pt x="479836" y="479836"/>
                  </a:lnTo>
                  <a:lnTo>
                    <a:pt x="572099" y="394359"/>
                  </a:lnTo>
                  <a:lnTo>
                    <a:pt x="670726" y="316089"/>
                  </a:lnTo>
                  <a:lnTo>
                    <a:pt x="775295" y="245449"/>
                  </a:lnTo>
                  <a:lnTo>
                    <a:pt x="885386" y="182859"/>
                  </a:lnTo>
                  <a:lnTo>
                    <a:pt x="1000576" y="128742"/>
                  </a:lnTo>
                  <a:lnTo>
                    <a:pt x="1120444" y="83519"/>
                  </a:lnTo>
                  <a:lnTo>
                    <a:pt x="1244568" y="47612"/>
                  </a:lnTo>
                  <a:lnTo>
                    <a:pt x="1372527" y="21442"/>
                  </a:lnTo>
                  <a:lnTo>
                    <a:pt x="1503899" y="5430"/>
                  </a:lnTo>
                  <a:lnTo>
                    <a:pt x="1638261" y="0"/>
                  </a:lnTo>
                  <a:lnTo>
                    <a:pt x="1772624" y="5430"/>
                  </a:lnTo>
                  <a:lnTo>
                    <a:pt x="1903996" y="21442"/>
                  </a:lnTo>
                  <a:lnTo>
                    <a:pt x="2031954" y="47612"/>
                  </a:lnTo>
                  <a:lnTo>
                    <a:pt x="2156079" y="83519"/>
                  </a:lnTo>
                  <a:lnTo>
                    <a:pt x="2275946" y="128742"/>
                  </a:lnTo>
                  <a:lnTo>
                    <a:pt x="2391137" y="182859"/>
                  </a:lnTo>
                  <a:lnTo>
                    <a:pt x="2501227" y="245449"/>
                  </a:lnTo>
                  <a:lnTo>
                    <a:pt x="2605797" y="316089"/>
                  </a:lnTo>
                  <a:lnTo>
                    <a:pt x="2704424" y="394359"/>
                  </a:lnTo>
                  <a:lnTo>
                    <a:pt x="2796687" y="479836"/>
                  </a:lnTo>
                  <a:lnTo>
                    <a:pt x="2882164" y="572099"/>
                  </a:lnTo>
                  <a:lnTo>
                    <a:pt x="2960434" y="670726"/>
                  </a:lnTo>
                  <a:lnTo>
                    <a:pt x="3031074" y="775295"/>
                  </a:lnTo>
                  <a:lnTo>
                    <a:pt x="3093663" y="885386"/>
                  </a:lnTo>
                  <a:lnTo>
                    <a:pt x="3147780" y="1000576"/>
                  </a:lnTo>
                  <a:lnTo>
                    <a:pt x="3193004" y="1120444"/>
                  </a:lnTo>
                  <a:lnTo>
                    <a:pt x="3228911" y="1244568"/>
                  </a:lnTo>
                  <a:lnTo>
                    <a:pt x="3255081" y="1372527"/>
                  </a:lnTo>
                  <a:lnTo>
                    <a:pt x="3271093" y="1503899"/>
                  </a:lnTo>
                  <a:lnTo>
                    <a:pt x="3276523" y="1638261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5" name="object 19"/>
            <p:cNvSpPr txBox="1"/>
            <p:nvPr/>
          </p:nvSpPr>
          <p:spPr>
            <a:xfrm>
              <a:off x="3164490" y="6516982"/>
              <a:ext cx="1475740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20" dirty="0">
                  <a:latin typeface="+mj-lt"/>
                  <a:cs typeface="Arial"/>
                </a:rPr>
                <a:t>Sify</a:t>
              </a:r>
              <a:r>
                <a:rPr sz="800" spc="5" dirty="0">
                  <a:latin typeface="+mj-lt"/>
                  <a:cs typeface="Arial"/>
                </a:rPr>
                <a:t> </a:t>
              </a:r>
              <a:r>
                <a:rPr sz="800" spc="20" dirty="0">
                  <a:latin typeface="+mj-lt"/>
                  <a:cs typeface="Arial"/>
                </a:rPr>
                <a:t>WAN</a:t>
              </a:r>
              <a:r>
                <a:rPr sz="800" spc="5" dirty="0">
                  <a:latin typeface="+mj-lt"/>
                  <a:cs typeface="Arial"/>
                </a:rPr>
                <a:t> </a:t>
              </a:r>
              <a:r>
                <a:rPr sz="800" spc="30" dirty="0">
                  <a:latin typeface="+mj-lt"/>
                  <a:cs typeface="Arial"/>
                </a:rPr>
                <a:t>Transformation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36" name="object 20"/>
            <p:cNvSpPr/>
            <p:nvPr/>
          </p:nvSpPr>
          <p:spPr>
            <a:xfrm>
              <a:off x="3216224" y="6733437"/>
              <a:ext cx="1325245" cy="455930"/>
            </a:xfrm>
            <a:custGeom>
              <a:avLst/>
              <a:gdLst/>
              <a:ahLst/>
              <a:cxnLst/>
              <a:rect l="l" t="t" r="r" b="b"/>
              <a:pathLst>
                <a:path w="1325245" h="455929">
                  <a:moveTo>
                    <a:pt x="1209203" y="382712"/>
                  </a:moveTo>
                  <a:lnTo>
                    <a:pt x="349485" y="382712"/>
                  </a:lnTo>
                  <a:lnTo>
                    <a:pt x="359221" y="389061"/>
                  </a:lnTo>
                  <a:lnTo>
                    <a:pt x="394330" y="406795"/>
                  </a:lnTo>
                  <a:lnTo>
                    <a:pt x="437514" y="422297"/>
                  </a:lnTo>
                  <a:lnTo>
                    <a:pt x="487774" y="435231"/>
                  </a:lnTo>
                  <a:lnTo>
                    <a:pt x="544110" y="445263"/>
                  </a:lnTo>
                  <a:lnTo>
                    <a:pt x="584549" y="450172"/>
                  </a:lnTo>
                  <a:lnTo>
                    <a:pt x="626948" y="453543"/>
                  </a:lnTo>
                  <a:lnTo>
                    <a:pt x="671010" y="455276"/>
                  </a:lnTo>
                  <a:lnTo>
                    <a:pt x="693572" y="455498"/>
                  </a:lnTo>
                  <a:lnTo>
                    <a:pt x="712190" y="455348"/>
                  </a:lnTo>
                  <a:lnTo>
                    <a:pt x="766569" y="453148"/>
                  </a:lnTo>
                  <a:lnTo>
                    <a:pt x="818296" y="448460"/>
                  </a:lnTo>
                  <a:lnTo>
                    <a:pt x="866802" y="441459"/>
                  </a:lnTo>
                  <a:lnTo>
                    <a:pt x="911515" y="432320"/>
                  </a:lnTo>
                  <a:lnTo>
                    <a:pt x="951868" y="421215"/>
                  </a:lnTo>
                  <a:lnTo>
                    <a:pt x="997902" y="403656"/>
                  </a:lnTo>
                  <a:lnTo>
                    <a:pt x="1088781" y="403656"/>
                  </a:lnTo>
                  <a:lnTo>
                    <a:pt x="1128424" y="399672"/>
                  </a:lnTo>
                  <a:lnTo>
                    <a:pt x="1170207" y="392576"/>
                  </a:lnTo>
                  <a:lnTo>
                    <a:pt x="1208142" y="383054"/>
                  </a:lnTo>
                  <a:lnTo>
                    <a:pt x="1209203" y="382712"/>
                  </a:lnTo>
                  <a:close/>
                </a:path>
                <a:path w="1325245" h="455929">
                  <a:moveTo>
                    <a:pt x="1088781" y="403656"/>
                  </a:moveTo>
                  <a:lnTo>
                    <a:pt x="997902" y="403656"/>
                  </a:lnTo>
                  <a:lnTo>
                    <a:pt x="1009820" y="404634"/>
                  </a:lnTo>
                  <a:lnTo>
                    <a:pt x="1022344" y="405283"/>
                  </a:lnTo>
                  <a:lnTo>
                    <a:pt x="1035439" y="405619"/>
                  </a:lnTo>
                  <a:lnTo>
                    <a:pt x="1059697" y="405238"/>
                  </a:lnTo>
                  <a:lnTo>
                    <a:pt x="1083324" y="404100"/>
                  </a:lnTo>
                  <a:lnTo>
                    <a:pt x="1088781" y="403656"/>
                  </a:lnTo>
                  <a:close/>
                </a:path>
                <a:path w="1325245" h="455929">
                  <a:moveTo>
                    <a:pt x="608241" y="0"/>
                  </a:moveTo>
                  <a:lnTo>
                    <a:pt x="540532" y="1815"/>
                  </a:lnTo>
                  <a:lnTo>
                    <a:pt x="476210" y="7070"/>
                  </a:lnTo>
                  <a:lnTo>
                    <a:pt x="416157" y="15477"/>
                  </a:lnTo>
                  <a:lnTo>
                    <a:pt x="361253" y="26749"/>
                  </a:lnTo>
                  <a:lnTo>
                    <a:pt x="312380" y="40598"/>
                  </a:lnTo>
                  <a:lnTo>
                    <a:pt x="270332" y="56779"/>
                  </a:lnTo>
                  <a:lnTo>
                    <a:pt x="236247" y="74878"/>
                  </a:lnTo>
                  <a:lnTo>
                    <a:pt x="201527" y="105216"/>
                  </a:lnTo>
                  <a:lnTo>
                    <a:pt x="189293" y="138442"/>
                  </a:lnTo>
                  <a:lnTo>
                    <a:pt x="189293" y="139699"/>
                  </a:lnTo>
                  <a:lnTo>
                    <a:pt x="190678" y="140969"/>
                  </a:lnTo>
                  <a:lnTo>
                    <a:pt x="190678" y="142366"/>
                  </a:lnTo>
                  <a:lnTo>
                    <a:pt x="137357" y="153093"/>
                  </a:lnTo>
                  <a:lnTo>
                    <a:pt x="90707" y="168518"/>
                  </a:lnTo>
                  <a:lnTo>
                    <a:pt x="52168" y="188001"/>
                  </a:lnTo>
                  <a:lnTo>
                    <a:pt x="15887" y="219180"/>
                  </a:lnTo>
                  <a:lnTo>
                    <a:pt x="0" y="254910"/>
                  </a:lnTo>
                  <a:lnTo>
                    <a:pt x="853" y="266208"/>
                  </a:lnTo>
                  <a:lnTo>
                    <a:pt x="21407" y="307848"/>
                  </a:lnTo>
                  <a:lnTo>
                    <a:pt x="52776" y="334586"/>
                  </a:lnTo>
                  <a:lnTo>
                    <a:pt x="95627" y="356659"/>
                  </a:lnTo>
                  <a:lnTo>
                    <a:pt x="147989" y="373333"/>
                  </a:lnTo>
                  <a:lnTo>
                    <a:pt x="187206" y="381088"/>
                  </a:lnTo>
                  <a:lnTo>
                    <a:pt x="229190" y="385900"/>
                  </a:lnTo>
                  <a:lnTo>
                    <a:pt x="273355" y="387553"/>
                  </a:lnTo>
                  <a:lnTo>
                    <a:pt x="286654" y="387400"/>
                  </a:lnTo>
                  <a:lnTo>
                    <a:pt x="324834" y="385282"/>
                  </a:lnTo>
                  <a:lnTo>
                    <a:pt x="349485" y="382712"/>
                  </a:lnTo>
                  <a:lnTo>
                    <a:pt x="1209203" y="382712"/>
                  </a:lnTo>
                  <a:lnTo>
                    <a:pt x="1256669" y="364753"/>
                  </a:lnTo>
                  <a:lnTo>
                    <a:pt x="1293550" y="342356"/>
                  </a:lnTo>
                  <a:lnTo>
                    <a:pt x="1321512" y="307534"/>
                  </a:lnTo>
                  <a:lnTo>
                    <a:pt x="1325207" y="288543"/>
                  </a:lnTo>
                  <a:lnTo>
                    <a:pt x="1323731" y="276850"/>
                  </a:lnTo>
                  <a:lnTo>
                    <a:pt x="1319446" y="265437"/>
                  </a:lnTo>
                  <a:lnTo>
                    <a:pt x="1312569" y="254417"/>
                  </a:lnTo>
                  <a:lnTo>
                    <a:pt x="1303313" y="243899"/>
                  </a:lnTo>
                  <a:lnTo>
                    <a:pt x="1294663" y="236181"/>
                  </a:lnTo>
                  <a:lnTo>
                    <a:pt x="1304684" y="225663"/>
                  </a:lnTo>
                  <a:lnTo>
                    <a:pt x="1312372" y="214583"/>
                  </a:lnTo>
                  <a:lnTo>
                    <a:pt x="1317719" y="203046"/>
                  </a:lnTo>
                  <a:lnTo>
                    <a:pt x="1320718" y="191157"/>
                  </a:lnTo>
                  <a:lnTo>
                    <a:pt x="1319913" y="179541"/>
                  </a:lnTo>
                  <a:lnTo>
                    <a:pt x="1299647" y="136931"/>
                  </a:lnTo>
                  <a:lnTo>
                    <a:pt x="1268521" y="109734"/>
                  </a:lnTo>
                  <a:lnTo>
                    <a:pt x="1225857" y="87383"/>
                  </a:lnTo>
                  <a:lnTo>
                    <a:pt x="1173554" y="70566"/>
                  </a:lnTo>
                  <a:lnTo>
                    <a:pt x="1134269" y="62768"/>
                  </a:lnTo>
                  <a:lnTo>
                    <a:pt x="1121496" y="61047"/>
                  </a:lnTo>
                  <a:lnTo>
                    <a:pt x="971200" y="61047"/>
                  </a:lnTo>
                  <a:lnTo>
                    <a:pt x="957910" y="55754"/>
                  </a:lnTo>
                  <a:lnTo>
                    <a:pt x="914420" y="40941"/>
                  </a:lnTo>
                  <a:lnTo>
                    <a:pt x="865864" y="27954"/>
                  </a:lnTo>
                  <a:lnTo>
                    <a:pt x="812707" y="17089"/>
                  </a:lnTo>
                  <a:lnTo>
                    <a:pt x="774941" y="11171"/>
                  </a:lnTo>
                  <a:lnTo>
                    <a:pt x="735475" y="6415"/>
                  </a:lnTo>
                  <a:lnTo>
                    <a:pt x="694444" y="2909"/>
                  </a:lnTo>
                  <a:lnTo>
                    <a:pt x="651987" y="742"/>
                  </a:lnTo>
                  <a:lnTo>
                    <a:pt x="630266" y="187"/>
                  </a:lnTo>
                  <a:lnTo>
                    <a:pt x="608241" y="0"/>
                  </a:lnTo>
                  <a:close/>
                </a:path>
                <a:path w="1325245" h="455929">
                  <a:moveTo>
                    <a:pt x="1047635" y="56286"/>
                  </a:moveTo>
                  <a:lnTo>
                    <a:pt x="1008712" y="57415"/>
                  </a:lnTo>
                  <a:lnTo>
                    <a:pt x="971200" y="61047"/>
                  </a:lnTo>
                  <a:lnTo>
                    <a:pt x="1121496" y="61047"/>
                  </a:lnTo>
                  <a:lnTo>
                    <a:pt x="1113513" y="59971"/>
                  </a:lnTo>
                  <a:lnTo>
                    <a:pt x="1092109" y="57941"/>
                  </a:lnTo>
                  <a:lnTo>
                    <a:pt x="1070126" y="56704"/>
                  </a:lnTo>
                  <a:lnTo>
                    <a:pt x="1047635" y="56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7" name="object 21"/>
            <p:cNvSpPr txBox="1"/>
            <p:nvPr/>
          </p:nvSpPr>
          <p:spPr>
            <a:xfrm>
              <a:off x="3762792" y="6912294"/>
              <a:ext cx="307975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10" dirty="0">
                  <a:latin typeface="+mj-lt"/>
                  <a:cs typeface="Arial"/>
                </a:rPr>
                <a:t>MPLS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38" name="object 22"/>
            <p:cNvSpPr/>
            <p:nvPr/>
          </p:nvSpPr>
          <p:spPr>
            <a:xfrm>
              <a:off x="3216224" y="6020314"/>
              <a:ext cx="1325245" cy="455930"/>
            </a:xfrm>
            <a:custGeom>
              <a:avLst/>
              <a:gdLst/>
              <a:ahLst/>
              <a:cxnLst/>
              <a:rect l="l" t="t" r="r" b="b"/>
              <a:pathLst>
                <a:path w="1325245" h="455929">
                  <a:moveTo>
                    <a:pt x="1209299" y="382727"/>
                  </a:moveTo>
                  <a:lnTo>
                    <a:pt x="349485" y="382727"/>
                  </a:lnTo>
                  <a:lnTo>
                    <a:pt x="359220" y="389074"/>
                  </a:lnTo>
                  <a:lnTo>
                    <a:pt x="394330" y="406804"/>
                  </a:lnTo>
                  <a:lnTo>
                    <a:pt x="437514" y="422305"/>
                  </a:lnTo>
                  <a:lnTo>
                    <a:pt x="487774" y="435240"/>
                  </a:lnTo>
                  <a:lnTo>
                    <a:pt x="544110" y="445273"/>
                  </a:lnTo>
                  <a:lnTo>
                    <a:pt x="584549" y="450183"/>
                  </a:lnTo>
                  <a:lnTo>
                    <a:pt x="626948" y="453555"/>
                  </a:lnTo>
                  <a:lnTo>
                    <a:pt x="671010" y="455289"/>
                  </a:lnTo>
                  <a:lnTo>
                    <a:pt x="693572" y="455510"/>
                  </a:lnTo>
                  <a:lnTo>
                    <a:pt x="712190" y="455361"/>
                  </a:lnTo>
                  <a:lnTo>
                    <a:pt x="766569" y="453174"/>
                  </a:lnTo>
                  <a:lnTo>
                    <a:pt x="818296" y="448508"/>
                  </a:lnTo>
                  <a:lnTo>
                    <a:pt x="866802" y="441534"/>
                  </a:lnTo>
                  <a:lnTo>
                    <a:pt x="911515" y="432420"/>
                  </a:lnTo>
                  <a:lnTo>
                    <a:pt x="951868" y="421335"/>
                  </a:lnTo>
                  <a:lnTo>
                    <a:pt x="997902" y="403783"/>
                  </a:lnTo>
                  <a:lnTo>
                    <a:pt x="1087430" y="403783"/>
                  </a:lnTo>
                  <a:lnTo>
                    <a:pt x="1128426" y="399696"/>
                  </a:lnTo>
                  <a:lnTo>
                    <a:pt x="1170208" y="392610"/>
                  </a:lnTo>
                  <a:lnTo>
                    <a:pt x="1208143" y="383099"/>
                  </a:lnTo>
                  <a:lnTo>
                    <a:pt x="1209299" y="382727"/>
                  </a:lnTo>
                  <a:close/>
                </a:path>
                <a:path w="1325245" h="455929">
                  <a:moveTo>
                    <a:pt x="1087430" y="403783"/>
                  </a:moveTo>
                  <a:lnTo>
                    <a:pt x="997902" y="403783"/>
                  </a:lnTo>
                  <a:lnTo>
                    <a:pt x="1009822" y="404690"/>
                  </a:lnTo>
                  <a:lnTo>
                    <a:pt x="1022347" y="405306"/>
                  </a:lnTo>
                  <a:lnTo>
                    <a:pt x="1035443" y="405632"/>
                  </a:lnTo>
                  <a:lnTo>
                    <a:pt x="1059700" y="405253"/>
                  </a:lnTo>
                  <a:lnTo>
                    <a:pt x="1083327" y="404117"/>
                  </a:lnTo>
                  <a:lnTo>
                    <a:pt x="1087430" y="403783"/>
                  </a:lnTo>
                  <a:close/>
                </a:path>
                <a:path w="1325245" h="455929">
                  <a:moveTo>
                    <a:pt x="608241" y="0"/>
                  </a:moveTo>
                  <a:lnTo>
                    <a:pt x="540532" y="1815"/>
                  </a:lnTo>
                  <a:lnTo>
                    <a:pt x="476210" y="7071"/>
                  </a:lnTo>
                  <a:lnTo>
                    <a:pt x="416157" y="15480"/>
                  </a:lnTo>
                  <a:lnTo>
                    <a:pt x="361253" y="26753"/>
                  </a:lnTo>
                  <a:lnTo>
                    <a:pt x="312380" y="40603"/>
                  </a:lnTo>
                  <a:lnTo>
                    <a:pt x="270322" y="56789"/>
                  </a:lnTo>
                  <a:lnTo>
                    <a:pt x="236247" y="74884"/>
                  </a:lnTo>
                  <a:lnTo>
                    <a:pt x="201527" y="105220"/>
                  </a:lnTo>
                  <a:lnTo>
                    <a:pt x="189293" y="138442"/>
                  </a:lnTo>
                  <a:lnTo>
                    <a:pt x="189293" y="139839"/>
                  </a:lnTo>
                  <a:lnTo>
                    <a:pt x="190678" y="141109"/>
                  </a:lnTo>
                  <a:lnTo>
                    <a:pt x="190678" y="142379"/>
                  </a:lnTo>
                  <a:lnTo>
                    <a:pt x="137357" y="153146"/>
                  </a:lnTo>
                  <a:lnTo>
                    <a:pt x="90707" y="168582"/>
                  </a:lnTo>
                  <a:lnTo>
                    <a:pt x="52168" y="188056"/>
                  </a:lnTo>
                  <a:lnTo>
                    <a:pt x="15887" y="219211"/>
                  </a:lnTo>
                  <a:lnTo>
                    <a:pt x="0" y="254923"/>
                  </a:lnTo>
                  <a:lnTo>
                    <a:pt x="853" y="266220"/>
                  </a:lnTo>
                  <a:lnTo>
                    <a:pt x="21407" y="307856"/>
                  </a:lnTo>
                  <a:lnTo>
                    <a:pt x="52776" y="334593"/>
                  </a:lnTo>
                  <a:lnTo>
                    <a:pt x="95627" y="356667"/>
                  </a:lnTo>
                  <a:lnTo>
                    <a:pt x="147989" y="373344"/>
                  </a:lnTo>
                  <a:lnTo>
                    <a:pt x="187206" y="381100"/>
                  </a:lnTo>
                  <a:lnTo>
                    <a:pt x="229190" y="385913"/>
                  </a:lnTo>
                  <a:lnTo>
                    <a:pt x="273355" y="387565"/>
                  </a:lnTo>
                  <a:lnTo>
                    <a:pt x="286654" y="387421"/>
                  </a:lnTo>
                  <a:lnTo>
                    <a:pt x="324833" y="385348"/>
                  </a:lnTo>
                  <a:lnTo>
                    <a:pt x="349485" y="382727"/>
                  </a:lnTo>
                  <a:lnTo>
                    <a:pt x="1209299" y="382727"/>
                  </a:lnTo>
                  <a:lnTo>
                    <a:pt x="1256669" y="364810"/>
                  </a:lnTo>
                  <a:lnTo>
                    <a:pt x="1293550" y="342414"/>
                  </a:lnTo>
                  <a:lnTo>
                    <a:pt x="1321512" y="307566"/>
                  </a:lnTo>
                  <a:lnTo>
                    <a:pt x="1325207" y="288544"/>
                  </a:lnTo>
                  <a:lnTo>
                    <a:pt x="1323730" y="276853"/>
                  </a:lnTo>
                  <a:lnTo>
                    <a:pt x="1319444" y="265439"/>
                  </a:lnTo>
                  <a:lnTo>
                    <a:pt x="1312565" y="254417"/>
                  </a:lnTo>
                  <a:lnTo>
                    <a:pt x="1303306" y="243900"/>
                  </a:lnTo>
                  <a:lnTo>
                    <a:pt x="1294663" y="236194"/>
                  </a:lnTo>
                  <a:lnTo>
                    <a:pt x="1304682" y="225676"/>
                  </a:lnTo>
                  <a:lnTo>
                    <a:pt x="1312370" y="214595"/>
                  </a:lnTo>
                  <a:lnTo>
                    <a:pt x="1317717" y="203057"/>
                  </a:lnTo>
                  <a:lnTo>
                    <a:pt x="1320717" y="191167"/>
                  </a:lnTo>
                  <a:lnTo>
                    <a:pt x="1319912" y="179551"/>
                  </a:lnTo>
                  <a:lnTo>
                    <a:pt x="1299646" y="136942"/>
                  </a:lnTo>
                  <a:lnTo>
                    <a:pt x="1268521" y="109746"/>
                  </a:lnTo>
                  <a:lnTo>
                    <a:pt x="1225857" y="87395"/>
                  </a:lnTo>
                  <a:lnTo>
                    <a:pt x="1173554" y="70578"/>
                  </a:lnTo>
                  <a:lnTo>
                    <a:pt x="1134269" y="62781"/>
                  </a:lnTo>
                  <a:lnTo>
                    <a:pt x="1121467" y="61055"/>
                  </a:lnTo>
                  <a:lnTo>
                    <a:pt x="971200" y="61055"/>
                  </a:lnTo>
                  <a:lnTo>
                    <a:pt x="957910" y="55763"/>
                  </a:lnTo>
                  <a:lnTo>
                    <a:pt x="914420" y="40950"/>
                  </a:lnTo>
                  <a:lnTo>
                    <a:pt x="865864" y="27962"/>
                  </a:lnTo>
                  <a:lnTo>
                    <a:pt x="812707" y="17095"/>
                  </a:lnTo>
                  <a:lnTo>
                    <a:pt x="774941" y="11175"/>
                  </a:lnTo>
                  <a:lnTo>
                    <a:pt x="735475" y="6417"/>
                  </a:lnTo>
                  <a:lnTo>
                    <a:pt x="694444" y="2910"/>
                  </a:lnTo>
                  <a:lnTo>
                    <a:pt x="651987" y="742"/>
                  </a:lnTo>
                  <a:lnTo>
                    <a:pt x="630266" y="187"/>
                  </a:lnTo>
                  <a:lnTo>
                    <a:pt x="608241" y="0"/>
                  </a:lnTo>
                  <a:close/>
                </a:path>
                <a:path w="1325245" h="455929">
                  <a:moveTo>
                    <a:pt x="1047635" y="56299"/>
                  </a:moveTo>
                  <a:lnTo>
                    <a:pt x="1008712" y="57424"/>
                  </a:lnTo>
                  <a:lnTo>
                    <a:pt x="971200" y="61055"/>
                  </a:lnTo>
                  <a:lnTo>
                    <a:pt x="1121467" y="61055"/>
                  </a:lnTo>
                  <a:lnTo>
                    <a:pt x="1113513" y="59983"/>
                  </a:lnTo>
                  <a:lnTo>
                    <a:pt x="1092109" y="57953"/>
                  </a:lnTo>
                  <a:lnTo>
                    <a:pt x="1070126" y="56716"/>
                  </a:lnTo>
                  <a:lnTo>
                    <a:pt x="1047635" y="56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9" name="object 23"/>
            <p:cNvSpPr txBox="1"/>
            <p:nvPr/>
          </p:nvSpPr>
          <p:spPr>
            <a:xfrm>
              <a:off x="3693438" y="6188680"/>
              <a:ext cx="622385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10" dirty="0">
                  <a:latin typeface="+mj-lt"/>
                  <a:cs typeface="Arial"/>
                </a:rPr>
                <a:t>Internet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40" name="object 24"/>
            <p:cNvSpPr/>
            <p:nvPr/>
          </p:nvSpPr>
          <p:spPr>
            <a:xfrm>
              <a:off x="2545458" y="6154244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80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1" name="object 25"/>
            <p:cNvSpPr/>
            <p:nvPr/>
          </p:nvSpPr>
          <p:spPr>
            <a:xfrm>
              <a:off x="2545458" y="6154244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80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2" name="object 26"/>
            <p:cNvSpPr/>
            <p:nvPr/>
          </p:nvSpPr>
          <p:spPr>
            <a:xfrm>
              <a:off x="3164692" y="5385468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3" name="object 27"/>
            <p:cNvSpPr/>
            <p:nvPr/>
          </p:nvSpPr>
          <p:spPr>
            <a:xfrm>
              <a:off x="3164692" y="5385468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4" name="object 28"/>
            <p:cNvSpPr/>
            <p:nvPr/>
          </p:nvSpPr>
          <p:spPr>
            <a:xfrm>
              <a:off x="4141840" y="5385468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5" name="object 29"/>
            <p:cNvSpPr/>
            <p:nvPr/>
          </p:nvSpPr>
          <p:spPr>
            <a:xfrm>
              <a:off x="4141840" y="5385468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6" name="object 30"/>
            <p:cNvSpPr/>
            <p:nvPr/>
          </p:nvSpPr>
          <p:spPr>
            <a:xfrm>
              <a:off x="3656568" y="7574165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7" name="object 31"/>
            <p:cNvSpPr/>
            <p:nvPr/>
          </p:nvSpPr>
          <p:spPr>
            <a:xfrm>
              <a:off x="3656568" y="7574165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8" name="object 32"/>
            <p:cNvSpPr/>
            <p:nvPr/>
          </p:nvSpPr>
          <p:spPr>
            <a:xfrm>
              <a:off x="2757662" y="7123712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9" name="object 33"/>
            <p:cNvSpPr/>
            <p:nvPr/>
          </p:nvSpPr>
          <p:spPr>
            <a:xfrm>
              <a:off x="2757662" y="7123712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0" name="object 34"/>
            <p:cNvSpPr/>
            <p:nvPr/>
          </p:nvSpPr>
          <p:spPr>
            <a:xfrm>
              <a:off x="4555473" y="7123712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1" name="object 35"/>
            <p:cNvSpPr/>
            <p:nvPr/>
          </p:nvSpPr>
          <p:spPr>
            <a:xfrm>
              <a:off x="4555473" y="7123712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2" name="object 36"/>
            <p:cNvSpPr/>
            <p:nvPr/>
          </p:nvSpPr>
          <p:spPr>
            <a:xfrm>
              <a:off x="4782858" y="6149789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3" name="object 37"/>
            <p:cNvSpPr/>
            <p:nvPr/>
          </p:nvSpPr>
          <p:spPr>
            <a:xfrm>
              <a:off x="4782858" y="6149789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4" name="object 38"/>
            <p:cNvSpPr/>
            <p:nvPr/>
          </p:nvSpPr>
          <p:spPr>
            <a:xfrm>
              <a:off x="2846692" y="7303240"/>
              <a:ext cx="334721" cy="145703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5" name="object 39"/>
            <p:cNvSpPr/>
            <p:nvPr/>
          </p:nvSpPr>
          <p:spPr>
            <a:xfrm>
              <a:off x="2904820" y="7155506"/>
              <a:ext cx="230835" cy="119142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6" name="object 40"/>
            <p:cNvSpPr/>
            <p:nvPr/>
          </p:nvSpPr>
          <p:spPr>
            <a:xfrm>
              <a:off x="2921901" y="7471233"/>
              <a:ext cx="196673" cy="123467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7" name="object 41"/>
            <p:cNvSpPr/>
            <p:nvPr/>
          </p:nvSpPr>
          <p:spPr>
            <a:xfrm>
              <a:off x="2671150" y="6243264"/>
              <a:ext cx="261620" cy="319405"/>
            </a:xfrm>
            <a:custGeom>
              <a:avLst/>
              <a:gdLst/>
              <a:ahLst/>
              <a:cxnLst/>
              <a:rect l="l" t="t" r="r" b="b"/>
              <a:pathLst>
                <a:path w="261619" h="319404">
                  <a:moveTo>
                    <a:pt x="261378" y="245338"/>
                  </a:moveTo>
                  <a:lnTo>
                    <a:pt x="215137" y="245567"/>
                  </a:lnTo>
                  <a:lnTo>
                    <a:pt x="215137" y="259816"/>
                  </a:lnTo>
                  <a:lnTo>
                    <a:pt x="261378" y="256946"/>
                  </a:lnTo>
                  <a:lnTo>
                    <a:pt x="261378" y="245338"/>
                  </a:lnTo>
                  <a:close/>
                </a:path>
                <a:path w="261619" h="319404">
                  <a:moveTo>
                    <a:pt x="215137" y="218122"/>
                  </a:moveTo>
                  <a:lnTo>
                    <a:pt x="215137" y="231609"/>
                  </a:lnTo>
                  <a:lnTo>
                    <a:pt x="261391" y="233870"/>
                  </a:lnTo>
                  <a:lnTo>
                    <a:pt x="261391" y="222618"/>
                  </a:lnTo>
                  <a:lnTo>
                    <a:pt x="215137" y="218122"/>
                  </a:lnTo>
                  <a:close/>
                </a:path>
                <a:path w="261619" h="319404">
                  <a:moveTo>
                    <a:pt x="205320" y="69634"/>
                  </a:moveTo>
                  <a:lnTo>
                    <a:pt x="176237" y="86004"/>
                  </a:lnTo>
                  <a:lnTo>
                    <a:pt x="176237" y="292468"/>
                  </a:lnTo>
                  <a:lnTo>
                    <a:pt x="205320" y="296671"/>
                  </a:lnTo>
                  <a:lnTo>
                    <a:pt x="205320" y="69634"/>
                  </a:lnTo>
                  <a:close/>
                </a:path>
                <a:path w="261619" h="319404">
                  <a:moveTo>
                    <a:pt x="261378" y="268693"/>
                  </a:moveTo>
                  <a:lnTo>
                    <a:pt x="215137" y="273811"/>
                  </a:lnTo>
                  <a:lnTo>
                    <a:pt x="215137" y="296265"/>
                  </a:lnTo>
                  <a:lnTo>
                    <a:pt x="261378" y="286410"/>
                  </a:lnTo>
                  <a:lnTo>
                    <a:pt x="261378" y="268693"/>
                  </a:lnTo>
                  <a:close/>
                </a:path>
                <a:path w="261619" h="319404">
                  <a:moveTo>
                    <a:pt x="215137" y="190169"/>
                  </a:moveTo>
                  <a:lnTo>
                    <a:pt x="215137" y="203847"/>
                  </a:lnTo>
                  <a:lnTo>
                    <a:pt x="261391" y="210781"/>
                  </a:lnTo>
                  <a:lnTo>
                    <a:pt x="261404" y="199504"/>
                  </a:lnTo>
                  <a:lnTo>
                    <a:pt x="215137" y="190169"/>
                  </a:lnTo>
                  <a:close/>
                </a:path>
                <a:path w="261619" h="319404">
                  <a:moveTo>
                    <a:pt x="215137" y="162128"/>
                  </a:moveTo>
                  <a:lnTo>
                    <a:pt x="215137" y="176085"/>
                  </a:lnTo>
                  <a:lnTo>
                    <a:pt x="261404" y="187705"/>
                  </a:lnTo>
                  <a:lnTo>
                    <a:pt x="261404" y="176301"/>
                  </a:lnTo>
                  <a:lnTo>
                    <a:pt x="215137" y="162128"/>
                  </a:lnTo>
                  <a:close/>
                </a:path>
                <a:path w="261619" h="319404">
                  <a:moveTo>
                    <a:pt x="215137" y="134378"/>
                  </a:moveTo>
                  <a:lnTo>
                    <a:pt x="215137" y="148145"/>
                  </a:lnTo>
                  <a:lnTo>
                    <a:pt x="261404" y="164668"/>
                  </a:lnTo>
                  <a:lnTo>
                    <a:pt x="261416" y="153339"/>
                  </a:lnTo>
                  <a:lnTo>
                    <a:pt x="215137" y="134378"/>
                  </a:lnTo>
                  <a:close/>
                </a:path>
                <a:path w="261619" h="319404">
                  <a:moveTo>
                    <a:pt x="215137" y="106324"/>
                  </a:moveTo>
                  <a:lnTo>
                    <a:pt x="215137" y="120268"/>
                  </a:lnTo>
                  <a:lnTo>
                    <a:pt x="261416" y="141731"/>
                  </a:lnTo>
                  <a:lnTo>
                    <a:pt x="261416" y="130276"/>
                  </a:lnTo>
                  <a:lnTo>
                    <a:pt x="215137" y="106324"/>
                  </a:lnTo>
                  <a:close/>
                </a:path>
                <a:path w="261619" h="319404">
                  <a:moveTo>
                    <a:pt x="215137" y="70497"/>
                  </a:moveTo>
                  <a:lnTo>
                    <a:pt x="215137" y="92798"/>
                  </a:lnTo>
                  <a:lnTo>
                    <a:pt x="261416" y="118414"/>
                  </a:lnTo>
                  <a:lnTo>
                    <a:pt x="261416" y="101866"/>
                  </a:lnTo>
                  <a:lnTo>
                    <a:pt x="215137" y="70497"/>
                  </a:lnTo>
                  <a:close/>
                </a:path>
                <a:path w="261619" h="319404">
                  <a:moveTo>
                    <a:pt x="99390" y="168732"/>
                  </a:moveTo>
                  <a:lnTo>
                    <a:pt x="43929" y="182664"/>
                  </a:lnTo>
                  <a:lnTo>
                    <a:pt x="43929" y="198462"/>
                  </a:lnTo>
                  <a:lnTo>
                    <a:pt x="99390" y="188099"/>
                  </a:lnTo>
                  <a:lnTo>
                    <a:pt x="99390" y="168732"/>
                  </a:lnTo>
                  <a:close/>
                </a:path>
                <a:path w="261619" h="319404">
                  <a:moveTo>
                    <a:pt x="99390" y="129997"/>
                  </a:moveTo>
                  <a:lnTo>
                    <a:pt x="43929" y="151079"/>
                  </a:lnTo>
                  <a:lnTo>
                    <a:pt x="43929" y="166865"/>
                  </a:lnTo>
                  <a:lnTo>
                    <a:pt x="99390" y="149364"/>
                  </a:lnTo>
                  <a:lnTo>
                    <a:pt x="99390" y="129997"/>
                  </a:lnTo>
                  <a:close/>
                </a:path>
                <a:path w="261619" h="319404">
                  <a:moveTo>
                    <a:pt x="99390" y="91262"/>
                  </a:moveTo>
                  <a:lnTo>
                    <a:pt x="43929" y="119494"/>
                  </a:lnTo>
                  <a:lnTo>
                    <a:pt x="43929" y="135280"/>
                  </a:lnTo>
                  <a:lnTo>
                    <a:pt x="99390" y="110629"/>
                  </a:lnTo>
                  <a:lnTo>
                    <a:pt x="99390" y="91262"/>
                  </a:lnTo>
                  <a:close/>
                </a:path>
                <a:path w="261619" h="319404">
                  <a:moveTo>
                    <a:pt x="99390" y="52527"/>
                  </a:moveTo>
                  <a:lnTo>
                    <a:pt x="43929" y="87909"/>
                  </a:lnTo>
                  <a:lnTo>
                    <a:pt x="43929" y="103708"/>
                  </a:lnTo>
                  <a:lnTo>
                    <a:pt x="99390" y="71894"/>
                  </a:lnTo>
                  <a:lnTo>
                    <a:pt x="99390" y="52527"/>
                  </a:lnTo>
                  <a:close/>
                </a:path>
                <a:path w="261619" h="319404">
                  <a:moveTo>
                    <a:pt x="99390" y="1257"/>
                  </a:moveTo>
                  <a:lnTo>
                    <a:pt x="43929" y="46926"/>
                  </a:lnTo>
                  <a:lnTo>
                    <a:pt x="43929" y="72110"/>
                  </a:lnTo>
                  <a:lnTo>
                    <a:pt x="99390" y="33159"/>
                  </a:lnTo>
                  <a:lnTo>
                    <a:pt x="99390" y="1257"/>
                  </a:lnTo>
                  <a:close/>
                </a:path>
                <a:path w="261619" h="319404">
                  <a:moveTo>
                    <a:pt x="43929" y="21882"/>
                  </a:moveTo>
                  <a:lnTo>
                    <a:pt x="43929" y="40563"/>
                  </a:lnTo>
                  <a:lnTo>
                    <a:pt x="57632" y="29286"/>
                  </a:lnTo>
                  <a:lnTo>
                    <a:pt x="43929" y="21882"/>
                  </a:lnTo>
                  <a:close/>
                </a:path>
                <a:path w="261619" h="319404">
                  <a:moveTo>
                    <a:pt x="43929" y="245833"/>
                  </a:moveTo>
                  <a:lnTo>
                    <a:pt x="43929" y="261632"/>
                  </a:lnTo>
                  <a:lnTo>
                    <a:pt x="99390" y="265569"/>
                  </a:lnTo>
                  <a:lnTo>
                    <a:pt x="99390" y="246202"/>
                  </a:lnTo>
                  <a:lnTo>
                    <a:pt x="43929" y="245833"/>
                  </a:lnTo>
                  <a:close/>
                </a:path>
                <a:path w="261619" h="319404">
                  <a:moveTo>
                    <a:pt x="99390" y="207467"/>
                  </a:moveTo>
                  <a:lnTo>
                    <a:pt x="43929" y="214248"/>
                  </a:lnTo>
                  <a:lnTo>
                    <a:pt x="43929" y="230047"/>
                  </a:lnTo>
                  <a:lnTo>
                    <a:pt x="99390" y="226834"/>
                  </a:lnTo>
                  <a:lnTo>
                    <a:pt x="99390" y="207467"/>
                  </a:lnTo>
                  <a:close/>
                </a:path>
                <a:path w="261619" h="319404">
                  <a:moveTo>
                    <a:pt x="166890" y="278828"/>
                  </a:moveTo>
                  <a:lnTo>
                    <a:pt x="109207" y="285076"/>
                  </a:lnTo>
                  <a:lnTo>
                    <a:pt x="109207" y="318846"/>
                  </a:lnTo>
                  <a:lnTo>
                    <a:pt x="166890" y="306692"/>
                  </a:lnTo>
                  <a:lnTo>
                    <a:pt x="166890" y="278828"/>
                  </a:lnTo>
                  <a:close/>
                </a:path>
                <a:path w="261619" h="319404">
                  <a:moveTo>
                    <a:pt x="0" y="271462"/>
                  </a:moveTo>
                  <a:lnTo>
                    <a:pt x="0" y="292544"/>
                  </a:lnTo>
                  <a:lnTo>
                    <a:pt x="34112" y="301243"/>
                  </a:lnTo>
                  <a:lnTo>
                    <a:pt x="34112" y="276085"/>
                  </a:lnTo>
                  <a:lnTo>
                    <a:pt x="0" y="271462"/>
                  </a:lnTo>
                  <a:close/>
                </a:path>
                <a:path w="261619" h="319404">
                  <a:moveTo>
                    <a:pt x="109207" y="207352"/>
                  </a:moveTo>
                  <a:lnTo>
                    <a:pt x="109207" y="226948"/>
                  </a:lnTo>
                  <a:lnTo>
                    <a:pt x="166877" y="229603"/>
                  </a:lnTo>
                  <a:lnTo>
                    <a:pt x="166877" y="213029"/>
                  </a:lnTo>
                  <a:lnTo>
                    <a:pt x="109207" y="207352"/>
                  </a:lnTo>
                  <a:close/>
                </a:path>
                <a:path w="261619" h="319404">
                  <a:moveTo>
                    <a:pt x="109207" y="168503"/>
                  </a:moveTo>
                  <a:lnTo>
                    <a:pt x="109207" y="187921"/>
                  </a:lnTo>
                  <a:lnTo>
                    <a:pt x="166877" y="196621"/>
                  </a:lnTo>
                  <a:lnTo>
                    <a:pt x="166877" y="180174"/>
                  </a:lnTo>
                  <a:lnTo>
                    <a:pt x="109207" y="168503"/>
                  </a:lnTo>
                  <a:close/>
                </a:path>
                <a:path w="261619" h="319404">
                  <a:moveTo>
                    <a:pt x="166877" y="246227"/>
                  </a:moveTo>
                  <a:lnTo>
                    <a:pt x="109207" y="246227"/>
                  </a:lnTo>
                  <a:lnTo>
                    <a:pt x="109207" y="265620"/>
                  </a:lnTo>
                  <a:lnTo>
                    <a:pt x="166877" y="262102"/>
                  </a:lnTo>
                  <a:lnTo>
                    <a:pt x="166877" y="246227"/>
                  </a:lnTo>
                  <a:close/>
                </a:path>
                <a:path w="261619" h="319404">
                  <a:moveTo>
                    <a:pt x="109207" y="129628"/>
                  </a:moveTo>
                  <a:lnTo>
                    <a:pt x="109207" y="149059"/>
                  </a:lnTo>
                  <a:lnTo>
                    <a:pt x="166877" y="163601"/>
                  </a:lnTo>
                  <a:lnTo>
                    <a:pt x="166877" y="147307"/>
                  </a:lnTo>
                  <a:lnTo>
                    <a:pt x="109207" y="129628"/>
                  </a:lnTo>
                  <a:close/>
                </a:path>
                <a:path w="261619" h="319404">
                  <a:moveTo>
                    <a:pt x="109207" y="90804"/>
                  </a:moveTo>
                  <a:lnTo>
                    <a:pt x="109207" y="110172"/>
                  </a:lnTo>
                  <a:lnTo>
                    <a:pt x="166877" y="130403"/>
                  </a:lnTo>
                  <a:lnTo>
                    <a:pt x="166877" y="114769"/>
                  </a:lnTo>
                  <a:lnTo>
                    <a:pt x="109207" y="90804"/>
                  </a:lnTo>
                  <a:close/>
                </a:path>
                <a:path w="261619" h="319404">
                  <a:moveTo>
                    <a:pt x="109207" y="51930"/>
                  </a:moveTo>
                  <a:lnTo>
                    <a:pt x="109207" y="71348"/>
                  </a:lnTo>
                  <a:lnTo>
                    <a:pt x="166877" y="98082"/>
                  </a:lnTo>
                  <a:lnTo>
                    <a:pt x="166877" y="81673"/>
                  </a:lnTo>
                  <a:lnTo>
                    <a:pt x="109207" y="51930"/>
                  </a:lnTo>
                  <a:close/>
                </a:path>
                <a:path w="261619" h="319404">
                  <a:moveTo>
                    <a:pt x="109207" y="0"/>
                  </a:moveTo>
                  <a:lnTo>
                    <a:pt x="109207" y="32461"/>
                  </a:lnTo>
                  <a:lnTo>
                    <a:pt x="166877" y="64833"/>
                  </a:lnTo>
                  <a:lnTo>
                    <a:pt x="166865" y="38252"/>
                  </a:lnTo>
                  <a:lnTo>
                    <a:pt x="109207" y="0"/>
                  </a:lnTo>
                  <a:close/>
                </a:path>
                <a:path w="261619" h="319404">
                  <a:moveTo>
                    <a:pt x="0" y="245541"/>
                  </a:moveTo>
                  <a:lnTo>
                    <a:pt x="0" y="258508"/>
                  </a:lnTo>
                  <a:lnTo>
                    <a:pt x="34112" y="260934"/>
                  </a:lnTo>
                  <a:lnTo>
                    <a:pt x="34112" y="245770"/>
                  </a:lnTo>
                  <a:lnTo>
                    <a:pt x="0" y="245541"/>
                  </a:lnTo>
                  <a:close/>
                </a:path>
                <a:path w="261619" h="319404">
                  <a:moveTo>
                    <a:pt x="34112" y="154812"/>
                  </a:moveTo>
                  <a:lnTo>
                    <a:pt x="0" y="167766"/>
                  </a:lnTo>
                  <a:lnTo>
                    <a:pt x="0" y="180733"/>
                  </a:lnTo>
                  <a:lnTo>
                    <a:pt x="34112" y="169964"/>
                  </a:lnTo>
                  <a:lnTo>
                    <a:pt x="34112" y="154812"/>
                  </a:lnTo>
                  <a:close/>
                </a:path>
                <a:path w="261619" h="319404">
                  <a:moveTo>
                    <a:pt x="34112" y="124498"/>
                  </a:moveTo>
                  <a:lnTo>
                    <a:pt x="0" y="141846"/>
                  </a:lnTo>
                  <a:lnTo>
                    <a:pt x="0" y="154812"/>
                  </a:lnTo>
                  <a:lnTo>
                    <a:pt x="34112" y="139649"/>
                  </a:lnTo>
                  <a:lnTo>
                    <a:pt x="34112" y="124498"/>
                  </a:lnTo>
                  <a:close/>
                </a:path>
                <a:path w="261619" h="319404">
                  <a:moveTo>
                    <a:pt x="34112" y="94170"/>
                  </a:moveTo>
                  <a:lnTo>
                    <a:pt x="0" y="115925"/>
                  </a:lnTo>
                  <a:lnTo>
                    <a:pt x="0" y="128892"/>
                  </a:lnTo>
                  <a:lnTo>
                    <a:pt x="34112" y="109334"/>
                  </a:lnTo>
                  <a:lnTo>
                    <a:pt x="34112" y="94170"/>
                  </a:lnTo>
                  <a:close/>
                </a:path>
                <a:path w="261619" h="319404">
                  <a:moveTo>
                    <a:pt x="34112" y="63855"/>
                  </a:moveTo>
                  <a:lnTo>
                    <a:pt x="0" y="90004"/>
                  </a:lnTo>
                  <a:lnTo>
                    <a:pt x="0" y="102971"/>
                  </a:lnTo>
                  <a:lnTo>
                    <a:pt x="34112" y="79019"/>
                  </a:lnTo>
                  <a:lnTo>
                    <a:pt x="34112" y="63855"/>
                  </a:lnTo>
                  <a:close/>
                </a:path>
                <a:path w="261619" h="319404">
                  <a:moveTo>
                    <a:pt x="34112" y="25184"/>
                  </a:moveTo>
                  <a:lnTo>
                    <a:pt x="0" y="57937"/>
                  </a:lnTo>
                  <a:lnTo>
                    <a:pt x="0" y="77050"/>
                  </a:lnTo>
                  <a:lnTo>
                    <a:pt x="34112" y="48691"/>
                  </a:lnTo>
                  <a:lnTo>
                    <a:pt x="34112" y="25184"/>
                  </a:lnTo>
                  <a:close/>
                </a:path>
                <a:path w="261619" h="319404">
                  <a:moveTo>
                    <a:pt x="34112" y="215455"/>
                  </a:moveTo>
                  <a:lnTo>
                    <a:pt x="0" y="219621"/>
                  </a:lnTo>
                  <a:lnTo>
                    <a:pt x="0" y="232587"/>
                  </a:lnTo>
                  <a:lnTo>
                    <a:pt x="34112" y="230606"/>
                  </a:lnTo>
                  <a:lnTo>
                    <a:pt x="34112" y="215455"/>
                  </a:lnTo>
                  <a:close/>
                </a:path>
                <a:path w="261619" h="319404">
                  <a:moveTo>
                    <a:pt x="43929" y="277418"/>
                  </a:moveTo>
                  <a:lnTo>
                    <a:pt x="43929" y="303783"/>
                  </a:lnTo>
                  <a:lnTo>
                    <a:pt x="99390" y="318515"/>
                  </a:lnTo>
                  <a:lnTo>
                    <a:pt x="99390" y="284937"/>
                  </a:lnTo>
                  <a:lnTo>
                    <a:pt x="43929" y="277418"/>
                  </a:lnTo>
                  <a:close/>
                </a:path>
                <a:path w="261619" h="319404">
                  <a:moveTo>
                    <a:pt x="34112" y="185127"/>
                  </a:moveTo>
                  <a:lnTo>
                    <a:pt x="0" y="193700"/>
                  </a:lnTo>
                  <a:lnTo>
                    <a:pt x="0" y="206667"/>
                  </a:lnTo>
                  <a:lnTo>
                    <a:pt x="34112" y="200291"/>
                  </a:lnTo>
                  <a:lnTo>
                    <a:pt x="34112" y="185127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8" name="object 42"/>
            <p:cNvSpPr/>
            <p:nvPr/>
          </p:nvSpPr>
          <p:spPr>
            <a:xfrm>
              <a:off x="4241350" y="5521039"/>
              <a:ext cx="328930" cy="217804"/>
            </a:xfrm>
            <a:custGeom>
              <a:avLst/>
              <a:gdLst/>
              <a:ahLst/>
              <a:cxnLst/>
              <a:rect l="l" t="t" r="r" b="b"/>
              <a:pathLst>
                <a:path w="328929" h="217804">
                  <a:moveTo>
                    <a:pt x="0" y="174739"/>
                  </a:moveTo>
                  <a:lnTo>
                    <a:pt x="0" y="203466"/>
                  </a:lnTo>
                  <a:lnTo>
                    <a:pt x="141770" y="217627"/>
                  </a:lnTo>
                  <a:lnTo>
                    <a:pt x="328612" y="199491"/>
                  </a:lnTo>
                  <a:lnTo>
                    <a:pt x="328612" y="181356"/>
                  </a:lnTo>
                  <a:lnTo>
                    <a:pt x="141770" y="181356"/>
                  </a:lnTo>
                  <a:lnTo>
                    <a:pt x="0" y="174739"/>
                  </a:lnTo>
                  <a:close/>
                </a:path>
                <a:path w="328929" h="217804">
                  <a:moveTo>
                    <a:pt x="328612" y="172656"/>
                  </a:moveTo>
                  <a:lnTo>
                    <a:pt x="141770" y="181356"/>
                  </a:lnTo>
                  <a:lnTo>
                    <a:pt x="328612" y="181356"/>
                  </a:lnTo>
                  <a:lnTo>
                    <a:pt x="328612" y="172656"/>
                  </a:lnTo>
                  <a:close/>
                </a:path>
                <a:path w="328929" h="217804">
                  <a:moveTo>
                    <a:pt x="321729" y="127355"/>
                  </a:moveTo>
                  <a:lnTo>
                    <a:pt x="129527" y="127355"/>
                  </a:lnTo>
                  <a:lnTo>
                    <a:pt x="129527" y="176212"/>
                  </a:lnTo>
                  <a:lnTo>
                    <a:pt x="141770" y="176784"/>
                  </a:lnTo>
                  <a:lnTo>
                    <a:pt x="154825" y="176174"/>
                  </a:lnTo>
                  <a:lnTo>
                    <a:pt x="154825" y="127381"/>
                  </a:lnTo>
                  <a:lnTo>
                    <a:pt x="321729" y="127381"/>
                  </a:lnTo>
                  <a:close/>
                </a:path>
                <a:path w="328929" h="217804">
                  <a:moveTo>
                    <a:pt x="117398" y="128524"/>
                  </a:moveTo>
                  <a:lnTo>
                    <a:pt x="94411" y="128524"/>
                  </a:lnTo>
                  <a:lnTo>
                    <a:pt x="94411" y="174574"/>
                  </a:lnTo>
                  <a:lnTo>
                    <a:pt x="117398" y="175641"/>
                  </a:lnTo>
                  <a:lnTo>
                    <a:pt x="117398" y="128524"/>
                  </a:lnTo>
                  <a:close/>
                </a:path>
                <a:path w="328929" h="217804">
                  <a:moveTo>
                    <a:pt x="321729" y="127381"/>
                  </a:moveTo>
                  <a:lnTo>
                    <a:pt x="154825" y="127381"/>
                  </a:lnTo>
                  <a:lnTo>
                    <a:pt x="167640" y="127812"/>
                  </a:lnTo>
                  <a:lnTo>
                    <a:pt x="167640" y="175577"/>
                  </a:lnTo>
                  <a:lnTo>
                    <a:pt x="189979" y="174536"/>
                  </a:lnTo>
                  <a:lnTo>
                    <a:pt x="190144" y="128549"/>
                  </a:lnTo>
                  <a:lnTo>
                    <a:pt x="321729" y="128549"/>
                  </a:lnTo>
                  <a:lnTo>
                    <a:pt x="321729" y="127381"/>
                  </a:lnTo>
                  <a:close/>
                </a:path>
                <a:path w="328929" h="217804">
                  <a:moveTo>
                    <a:pt x="83515" y="129565"/>
                  </a:moveTo>
                  <a:lnTo>
                    <a:pt x="62801" y="129565"/>
                  </a:lnTo>
                  <a:lnTo>
                    <a:pt x="62801" y="173088"/>
                  </a:lnTo>
                  <a:lnTo>
                    <a:pt x="83515" y="174066"/>
                  </a:lnTo>
                  <a:lnTo>
                    <a:pt x="83515" y="129565"/>
                  </a:lnTo>
                  <a:close/>
                </a:path>
                <a:path w="328929" h="217804">
                  <a:moveTo>
                    <a:pt x="321729" y="128549"/>
                  </a:moveTo>
                  <a:lnTo>
                    <a:pt x="190144" y="128549"/>
                  </a:lnTo>
                  <a:lnTo>
                    <a:pt x="201053" y="128917"/>
                  </a:lnTo>
                  <a:lnTo>
                    <a:pt x="201142" y="174015"/>
                  </a:lnTo>
                  <a:lnTo>
                    <a:pt x="221780" y="173050"/>
                  </a:lnTo>
                  <a:lnTo>
                    <a:pt x="221780" y="129603"/>
                  </a:lnTo>
                  <a:lnTo>
                    <a:pt x="321729" y="129603"/>
                  </a:lnTo>
                  <a:lnTo>
                    <a:pt x="321729" y="128549"/>
                  </a:lnTo>
                  <a:close/>
                </a:path>
                <a:path w="328929" h="217804">
                  <a:moveTo>
                    <a:pt x="52946" y="130517"/>
                  </a:moveTo>
                  <a:lnTo>
                    <a:pt x="34175" y="130517"/>
                  </a:lnTo>
                  <a:lnTo>
                    <a:pt x="34175" y="171754"/>
                  </a:lnTo>
                  <a:lnTo>
                    <a:pt x="52946" y="172631"/>
                  </a:lnTo>
                  <a:lnTo>
                    <a:pt x="52946" y="130517"/>
                  </a:lnTo>
                  <a:close/>
                </a:path>
                <a:path w="328929" h="217804">
                  <a:moveTo>
                    <a:pt x="321729" y="129603"/>
                  </a:moveTo>
                  <a:lnTo>
                    <a:pt x="221780" y="129603"/>
                  </a:lnTo>
                  <a:lnTo>
                    <a:pt x="231762" y="129933"/>
                  </a:lnTo>
                  <a:lnTo>
                    <a:pt x="231736" y="172580"/>
                  </a:lnTo>
                  <a:lnTo>
                    <a:pt x="250482" y="171716"/>
                  </a:lnTo>
                  <a:lnTo>
                    <a:pt x="250482" y="130543"/>
                  </a:lnTo>
                  <a:lnTo>
                    <a:pt x="321729" y="130543"/>
                  </a:lnTo>
                  <a:lnTo>
                    <a:pt x="321729" y="129603"/>
                  </a:lnTo>
                  <a:close/>
                </a:path>
                <a:path w="328929" h="217804">
                  <a:moveTo>
                    <a:pt x="141770" y="0"/>
                  </a:moveTo>
                  <a:lnTo>
                    <a:pt x="8153" y="29311"/>
                  </a:lnTo>
                  <a:lnTo>
                    <a:pt x="8153" y="170548"/>
                  </a:lnTo>
                  <a:lnTo>
                    <a:pt x="25234" y="171335"/>
                  </a:lnTo>
                  <a:lnTo>
                    <a:pt x="25234" y="130810"/>
                  </a:lnTo>
                  <a:lnTo>
                    <a:pt x="34175" y="130517"/>
                  </a:lnTo>
                  <a:lnTo>
                    <a:pt x="52946" y="130517"/>
                  </a:lnTo>
                  <a:lnTo>
                    <a:pt x="52946" y="129895"/>
                  </a:lnTo>
                  <a:lnTo>
                    <a:pt x="62801" y="129565"/>
                  </a:lnTo>
                  <a:lnTo>
                    <a:pt x="83515" y="129565"/>
                  </a:lnTo>
                  <a:lnTo>
                    <a:pt x="83515" y="128879"/>
                  </a:lnTo>
                  <a:lnTo>
                    <a:pt x="94411" y="128524"/>
                  </a:lnTo>
                  <a:lnTo>
                    <a:pt x="117398" y="128524"/>
                  </a:lnTo>
                  <a:lnTo>
                    <a:pt x="117398" y="127762"/>
                  </a:lnTo>
                  <a:lnTo>
                    <a:pt x="129527" y="127355"/>
                  </a:lnTo>
                  <a:lnTo>
                    <a:pt x="321729" y="127355"/>
                  </a:lnTo>
                  <a:lnTo>
                    <a:pt x="321729" y="118503"/>
                  </a:lnTo>
                  <a:lnTo>
                    <a:pt x="307873" y="118503"/>
                  </a:lnTo>
                  <a:lnTo>
                    <a:pt x="300240" y="118059"/>
                  </a:lnTo>
                  <a:lnTo>
                    <a:pt x="300240" y="117170"/>
                  </a:lnTo>
                  <a:lnTo>
                    <a:pt x="284975" y="117170"/>
                  </a:lnTo>
                  <a:lnTo>
                    <a:pt x="276783" y="116687"/>
                  </a:lnTo>
                  <a:lnTo>
                    <a:pt x="276783" y="115773"/>
                  </a:lnTo>
                  <a:lnTo>
                    <a:pt x="25234" y="115773"/>
                  </a:lnTo>
                  <a:lnTo>
                    <a:pt x="25234" y="85699"/>
                  </a:lnTo>
                  <a:lnTo>
                    <a:pt x="34175" y="84696"/>
                  </a:lnTo>
                  <a:lnTo>
                    <a:pt x="52946" y="84696"/>
                  </a:lnTo>
                  <a:lnTo>
                    <a:pt x="52946" y="82575"/>
                  </a:lnTo>
                  <a:lnTo>
                    <a:pt x="62801" y="81457"/>
                  </a:lnTo>
                  <a:lnTo>
                    <a:pt x="83515" y="81457"/>
                  </a:lnTo>
                  <a:lnTo>
                    <a:pt x="83515" y="79121"/>
                  </a:lnTo>
                  <a:lnTo>
                    <a:pt x="94411" y="77889"/>
                  </a:lnTo>
                  <a:lnTo>
                    <a:pt x="117398" y="77889"/>
                  </a:lnTo>
                  <a:lnTo>
                    <a:pt x="117398" y="75285"/>
                  </a:lnTo>
                  <a:lnTo>
                    <a:pt x="129527" y="73926"/>
                  </a:lnTo>
                  <a:lnTo>
                    <a:pt x="282858" y="73926"/>
                  </a:lnTo>
                  <a:lnTo>
                    <a:pt x="276783" y="73088"/>
                  </a:lnTo>
                  <a:lnTo>
                    <a:pt x="276783" y="70700"/>
                  </a:lnTo>
                  <a:lnTo>
                    <a:pt x="259524" y="70700"/>
                  </a:lnTo>
                  <a:lnTo>
                    <a:pt x="259247" y="70662"/>
                  </a:lnTo>
                  <a:lnTo>
                    <a:pt x="25234" y="70662"/>
                  </a:lnTo>
                  <a:lnTo>
                    <a:pt x="25234" y="40589"/>
                  </a:lnTo>
                  <a:lnTo>
                    <a:pt x="34175" y="38874"/>
                  </a:lnTo>
                  <a:lnTo>
                    <a:pt x="52946" y="38874"/>
                  </a:lnTo>
                  <a:lnTo>
                    <a:pt x="52946" y="35255"/>
                  </a:lnTo>
                  <a:lnTo>
                    <a:pt x="62801" y="33350"/>
                  </a:lnTo>
                  <a:lnTo>
                    <a:pt x="83515" y="33350"/>
                  </a:lnTo>
                  <a:lnTo>
                    <a:pt x="83515" y="29375"/>
                  </a:lnTo>
                  <a:lnTo>
                    <a:pt x="94411" y="27266"/>
                  </a:lnTo>
                  <a:lnTo>
                    <a:pt x="117398" y="27266"/>
                  </a:lnTo>
                  <a:lnTo>
                    <a:pt x="117398" y="22834"/>
                  </a:lnTo>
                  <a:lnTo>
                    <a:pt x="129527" y="20485"/>
                  </a:lnTo>
                  <a:lnTo>
                    <a:pt x="235801" y="20485"/>
                  </a:lnTo>
                  <a:lnTo>
                    <a:pt x="141770" y="0"/>
                  </a:lnTo>
                  <a:close/>
                </a:path>
                <a:path w="328929" h="217804">
                  <a:moveTo>
                    <a:pt x="321729" y="130543"/>
                  </a:moveTo>
                  <a:lnTo>
                    <a:pt x="250482" y="130543"/>
                  </a:lnTo>
                  <a:lnTo>
                    <a:pt x="259524" y="130848"/>
                  </a:lnTo>
                  <a:lnTo>
                    <a:pt x="259524" y="171297"/>
                  </a:lnTo>
                  <a:lnTo>
                    <a:pt x="276783" y="170497"/>
                  </a:lnTo>
                  <a:lnTo>
                    <a:pt x="276783" y="131419"/>
                  </a:lnTo>
                  <a:lnTo>
                    <a:pt x="321729" y="131419"/>
                  </a:lnTo>
                  <a:lnTo>
                    <a:pt x="321729" y="130543"/>
                  </a:lnTo>
                  <a:close/>
                </a:path>
                <a:path w="328929" h="217804">
                  <a:moveTo>
                    <a:pt x="321729" y="131419"/>
                  </a:moveTo>
                  <a:lnTo>
                    <a:pt x="276783" y="131419"/>
                  </a:lnTo>
                  <a:lnTo>
                    <a:pt x="284975" y="131686"/>
                  </a:lnTo>
                  <a:lnTo>
                    <a:pt x="284975" y="170116"/>
                  </a:lnTo>
                  <a:lnTo>
                    <a:pt x="300240" y="169405"/>
                  </a:lnTo>
                  <a:lnTo>
                    <a:pt x="300240" y="132194"/>
                  </a:lnTo>
                  <a:lnTo>
                    <a:pt x="321729" y="132194"/>
                  </a:lnTo>
                  <a:lnTo>
                    <a:pt x="321729" y="131419"/>
                  </a:lnTo>
                  <a:close/>
                </a:path>
                <a:path w="328929" h="217804">
                  <a:moveTo>
                    <a:pt x="321729" y="132194"/>
                  </a:moveTo>
                  <a:lnTo>
                    <a:pt x="300240" y="132194"/>
                  </a:lnTo>
                  <a:lnTo>
                    <a:pt x="307873" y="132448"/>
                  </a:lnTo>
                  <a:lnTo>
                    <a:pt x="307873" y="169049"/>
                  </a:lnTo>
                  <a:lnTo>
                    <a:pt x="321729" y="168402"/>
                  </a:lnTo>
                  <a:lnTo>
                    <a:pt x="321729" y="132194"/>
                  </a:lnTo>
                  <a:close/>
                </a:path>
                <a:path w="328929" h="217804">
                  <a:moveTo>
                    <a:pt x="321729" y="90170"/>
                  </a:moveTo>
                  <a:lnTo>
                    <a:pt x="300240" y="90170"/>
                  </a:lnTo>
                  <a:lnTo>
                    <a:pt x="307873" y="91020"/>
                  </a:lnTo>
                  <a:lnTo>
                    <a:pt x="307873" y="118503"/>
                  </a:lnTo>
                  <a:lnTo>
                    <a:pt x="321729" y="118503"/>
                  </a:lnTo>
                  <a:lnTo>
                    <a:pt x="321729" y="90170"/>
                  </a:lnTo>
                  <a:close/>
                </a:path>
                <a:path w="328929" h="217804">
                  <a:moveTo>
                    <a:pt x="321729" y="87553"/>
                  </a:moveTo>
                  <a:lnTo>
                    <a:pt x="276783" y="87553"/>
                  </a:lnTo>
                  <a:lnTo>
                    <a:pt x="284975" y="88480"/>
                  </a:lnTo>
                  <a:lnTo>
                    <a:pt x="284975" y="117170"/>
                  </a:lnTo>
                  <a:lnTo>
                    <a:pt x="300240" y="117170"/>
                  </a:lnTo>
                  <a:lnTo>
                    <a:pt x="300240" y="90170"/>
                  </a:lnTo>
                  <a:lnTo>
                    <a:pt x="321729" y="90170"/>
                  </a:lnTo>
                  <a:lnTo>
                    <a:pt x="321729" y="87553"/>
                  </a:lnTo>
                  <a:close/>
                </a:path>
                <a:path w="328929" h="217804">
                  <a:moveTo>
                    <a:pt x="52946" y="84696"/>
                  </a:moveTo>
                  <a:lnTo>
                    <a:pt x="34175" y="84696"/>
                  </a:lnTo>
                  <a:lnTo>
                    <a:pt x="34175" y="115239"/>
                  </a:lnTo>
                  <a:lnTo>
                    <a:pt x="25234" y="115773"/>
                  </a:lnTo>
                  <a:lnTo>
                    <a:pt x="276783" y="115773"/>
                  </a:lnTo>
                  <a:lnTo>
                    <a:pt x="259524" y="115684"/>
                  </a:lnTo>
                  <a:lnTo>
                    <a:pt x="250482" y="115150"/>
                  </a:lnTo>
                  <a:lnTo>
                    <a:pt x="250482" y="114109"/>
                  </a:lnTo>
                  <a:lnTo>
                    <a:pt x="52946" y="114109"/>
                  </a:lnTo>
                  <a:lnTo>
                    <a:pt x="52946" y="84696"/>
                  </a:lnTo>
                  <a:close/>
                </a:path>
                <a:path w="328929" h="217804">
                  <a:moveTo>
                    <a:pt x="321729" y="84645"/>
                  </a:moveTo>
                  <a:lnTo>
                    <a:pt x="250482" y="84645"/>
                  </a:lnTo>
                  <a:lnTo>
                    <a:pt x="259524" y="85648"/>
                  </a:lnTo>
                  <a:lnTo>
                    <a:pt x="259524" y="115684"/>
                  </a:lnTo>
                  <a:lnTo>
                    <a:pt x="276783" y="115684"/>
                  </a:lnTo>
                  <a:lnTo>
                    <a:pt x="276783" y="87553"/>
                  </a:lnTo>
                  <a:lnTo>
                    <a:pt x="321729" y="87553"/>
                  </a:lnTo>
                  <a:lnTo>
                    <a:pt x="321729" y="84645"/>
                  </a:lnTo>
                  <a:close/>
                </a:path>
                <a:path w="328929" h="217804">
                  <a:moveTo>
                    <a:pt x="83515" y="81457"/>
                  </a:moveTo>
                  <a:lnTo>
                    <a:pt x="62801" y="81457"/>
                  </a:lnTo>
                  <a:lnTo>
                    <a:pt x="62801" y="113525"/>
                  </a:lnTo>
                  <a:lnTo>
                    <a:pt x="52946" y="114109"/>
                  </a:lnTo>
                  <a:lnTo>
                    <a:pt x="250482" y="114109"/>
                  </a:lnTo>
                  <a:lnTo>
                    <a:pt x="231775" y="114071"/>
                  </a:lnTo>
                  <a:lnTo>
                    <a:pt x="221780" y="113474"/>
                  </a:lnTo>
                  <a:lnTo>
                    <a:pt x="221780" y="112293"/>
                  </a:lnTo>
                  <a:lnTo>
                    <a:pt x="83515" y="112293"/>
                  </a:lnTo>
                  <a:lnTo>
                    <a:pt x="83515" y="81457"/>
                  </a:lnTo>
                  <a:close/>
                </a:path>
                <a:path w="328929" h="217804">
                  <a:moveTo>
                    <a:pt x="321729" y="81445"/>
                  </a:moveTo>
                  <a:lnTo>
                    <a:pt x="221780" y="81445"/>
                  </a:lnTo>
                  <a:lnTo>
                    <a:pt x="231787" y="82550"/>
                  </a:lnTo>
                  <a:lnTo>
                    <a:pt x="231775" y="114071"/>
                  </a:lnTo>
                  <a:lnTo>
                    <a:pt x="250482" y="114071"/>
                  </a:lnTo>
                  <a:lnTo>
                    <a:pt x="250482" y="84645"/>
                  </a:lnTo>
                  <a:lnTo>
                    <a:pt x="321729" y="84645"/>
                  </a:lnTo>
                  <a:lnTo>
                    <a:pt x="321729" y="81445"/>
                  </a:lnTo>
                  <a:close/>
                </a:path>
                <a:path w="328929" h="217804">
                  <a:moveTo>
                    <a:pt x="117398" y="77889"/>
                  </a:moveTo>
                  <a:lnTo>
                    <a:pt x="94411" y="77889"/>
                  </a:lnTo>
                  <a:lnTo>
                    <a:pt x="94411" y="111645"/>
                  </a:lnTo>
                  <a:lnTo>
                    <a:pt x="83515" y="112293"/>
                  </a:lnTo>
                  <a:lnTo>
                    <a:pt x="221780" y="112293"/>
                  </a:lnTo>
                  <a:lnTo>
                    <a:pt x="201028" y="112268"/>
                  </a:lnTo>
                  <a:lnTo>
                    <a:pt x="190195" y="111633"/>
                  </a:lnTo>
                  <a:lnTo>
                    <a:pt x="190200" y="110324"/>
                  </a:lnTo>
                  <a:lnTo>
                    <a:pt x="167640" y="110324"/>
                  </a:lnTo>
                  <a:lnTo>
                    <a:pt x="166771" y="110274"/>
                  </a:lnTo>
                  <a:lnTo>
                    <a:pt x="117398" y="110274"/>
                  </a:lnTo>
                  <a:lnTo>
                    <a:pt x="117398" y="77889"/>
                  </a:lnTo>
                  <a:close/>
                </a:path>
                <a:path w="328929" h="217804">
                  <a:moveTo>
                    <a:pt x="321729" y="77952"/>
                  </a:moveTo>
                  <a:lnTo>
                    <a:pt x="190322" y="77952"/>
                  </a:lnTo>
                  <a:lnTo>
                    <a:pt x="200964" y="79121"/>
                  </a:lnTo>
                  <a:lnTo>
                    <a:pt x="201028" y="112268"/>
                  </a:lnTo>
                  <a:lnTo>
                    <a:pt x="221780" y="112268"/>
                  </a:lnTo>
                  <a:lnTo>
                    <a:pt x="221780" y="81445"/>
                  </a:lnTo>
                  <a:lnTo>
                    <a:pt x="321729" y="81445"/>
                  </a:lnTo>
                  <a:lnTo>
                    <a:pt x="321729" y="77952"/>
                  </a:lnTo>
                  <a:close/>
                </a:path>
                <a:path w="328929" h="217804">
                  <a:moveTo>
                    <a:pt x="283410" y="74002"/>
                  </a:moveTo>
                  <a:lnTo>
                    <a:pt x="154825" y="74002"/>
                  </a:lnTo>
                  <a:lnTo>
                    <a:pt x="167640" y="75425"/>
                  </a:lnTo>
                  <a:lnTo>
                    <a:pt x="167640" y="110324"/>
                  </a:lnTo>
                  <a:lnTo>
                    <a:pt x="190200" y="110324"/>
                  </a:lnTo>
                  <a:lnTo>
                    <a:pt x="190322" y="77952"/>
                  </a:lnTo>
                  <a:lnTo>
                    <a:pt x="321729" y="77952"/>
                  </a:lnTo>
                  <a:lnTo>
                    <a:pt x="321729" y="77393"/>
                  </a:lnTo>
                  <a:lnTo>
                    <a:pt x="307873" y="77393"/>
                  </a:lnTo>
                  <a:lnTo>
                    <a:pt x="300240" y="76339"/>
                  </a:lnTo>
                  <a:lnTo>
                    <a:pt x="300240" y="74218"/>
                  </a:lnTo>
                  <a:lnTo>
                    <a:pt x="284975" y="74218"/>
                  </a:lnTo>
                  <a:lnTo>
                    <a:pt x="283410" y="74002"/>
                  </a:lnTo>
                  <a:close/>
                </a:path>
                <a:path w="328929" h="217804">
                  <a:moveTo>
                    <a:pt x="282858" y="73926"/>
                  </a:moveTo>
                  <a:lnTo>
                    <a:pt x="129527" y="73926"/>
                  </a:lnTo>
                  <a:lnTo>
                    <a:pt x="129527" y="109550"/>
                  </a:lnTo>
                  <a:lnTo>
                    <a:pt x="117398" y="110274"/>
                  </a:lnTo>
                  <a:lnTo>
                    <a:pt x="166771" y="110274"/>
                  </a:lnTo>
                  <a:lnTo>
                    <a:pt x="154825" y="109575"/>
                  </a:lnTo>
                  <a:lnTo>
                    <a:pt x="154825" y="74002"/>
                  </a:lnTo>
                  <a:lnTo>
                    <a:pt x="283410" y="74002"/>
                  </a:lnTo>
                  <a:lnTo>
                    <a:pt x="282858" y="73926"/>
                  </a:lnTo>
                  <a:close/>
                </a:path>
                <a:path w="328929" h="217804">
                  <a:moveTo>
                    <a:pt x="321729" y="47891"/>
                  </a:moveTo>
                  <a:lnTo>
                    <a:pt x="300240" y="47891"/>
                  </a:lnTo>
                  <a:lnTo>
                    <a:pt x="307873" y="49326"/>
                  </a:lnTo>
                  <a:lnTo>
                    <a:pt x="307873" y="77393"/>
                  </a:lnTo>
                  <a:lnTo>
                    <a:pt x="321729" y="77393"/>
                  </a:lnTo>
                  <a:lnTo>
                    <a:pt x="321729" y="47891"/>
                  </a:lnTo>
                  <a:close/>
                </a:path>
                <a:path w="328929" h="217804">
                  <a:moveTo>
                    <a:pt x="321729" y="43484"/>
                  </a:moveTo>
                  <a:lnTo>
                    <a:pt x="276783" y="43484"/>
                  </a:lnTo>
                  <a:lnTo>
                    <a:pt x="284975" y="45021"/>
                  </a:lnTo>
                  <a:lnTo>
                    <a:pt x="284975" y="74218"/>
                  </a:lnTo>
                  <a:lnTo>
                    <a:pt x="300240" y="74218"/>
                  </a:lnTo>
                  <a:lnTo>
                    <a:pt x="300240" y="47891"/>
                  </a:lnTo>
                  <a:lnTo>
                    <a:pt x="321729" y="47891"/>
                  </a:lnTo>
                  <a:lnTo>
                    <a:pt x="321729" y="43484"/>
                  </a:lnTo>
                  <a:close/>
                </a:path>
                <a:path w="328929" h="217804">
                  <a:moveTo>
                    <a:pt x="318697" y="38544"/>
                  </a:moveTo>
                  <a:lnTo>
                    <a:pt x="250482" y="38544"/>
                  </a:lnTo>
                  <a:lnTo>
                    <a:pt x="259524" y="40246"/>
                  </a:lnTo>
                  <a:lnTo>
                    <a:pt x="259524" y="70700"/>
                  </a:lnTo>
                  <a:lnTo>
                    <a:pt x="276783" y="70700"/>
                  </a:lnTo>
                  <a:lnTo>
                    <a:pt x="276783" y="43484"/>
                  </a:lnTo>
                  <a:lnTo>
                    <a:pt x="321729" y="43484"/>
                  </a:lnTo>
                  <a:lnTo>
                    <a:pt x="321729" y="39204"/>
                  </a:lnTo>
                  <a:lnTo>
                    <a:pt x="318697" y="38544"/>
                  </a:lnTo>
                  <a:close/>
                </a:path>
                <a:path w="328929" h="217804">
                  <a:moveTo>
                    <a:pt x="52946" y="38874"/>
                  </a:moveTo>
                  <a:lnTo>
                    <a:pt x="34175" y="38874"/>
                  </a:lnTo>
                  <a:lnTo>
                    <a:pt x="34175" y="69418"/>
                  </a:lnTo>
                  <a:lnTo>
                    <a:pt x="25234" y="70662"/>
                  </a:lnTo>
                  <a:lnTo>
                    <a:pt x="259247" y="70662"/>
                  </a:lnTo>
                  <a:lnTo>
                    <a:pt x="250482" y="69456"/>
                  </a:lnTo>
                  <a:lnTo>
                    <a:pt x="250482" y="66865"/>
                  </a:lnTo>
                  <a:lnTo>
                    <a:pt x="231800" y="66865"/>
                  </a:lnTo>
                  <a:lnTo>
                    <a:pt x="231340" y="66802"/>
                  </a:lnTo>
                  <a:lnTo>
                    <a:pt x="52946" y="66802"/>
                  </a:lnTo>
                  <a:lnTo>
                    <a:pt x="52946" y="38874"/>
                  </a:lnTo>
                  <a:close/>
                </a:path>
                <a:path w="328929" h="217804">
                  <a:moveTo>
                    <a:pt x="293980" y="33159"/>
                  </a:moveTo>
                  <a:lnTo>
                    <a:pt x="221780" y="33159"/>
                  </a:lnTo>
                  <a:lnTo>
                    <a:pt x="231813" y="35039"/>
                  </a:lnTo>
                  <a:lnTo>
                    <a:pt x="231800" y="66865"/>
                  </a:lnTo>
                  <a:lnTo>
                    <a:pt x="250482" y="66865"/>
                  </a:lnTo>
                  <a:lnTo>
                    <a:pt x="250482" y="38544"/>
                  </a:lnTo>
                  <a:lnTo>
                    <a:pt x="318697" y="38544"/>
                  </a:lnTo>
                  <a:lnTo>
                    <a:pt x="293980" y="33159"/>
                  </a:lnTo>
                  <a:close/>
                </a:path>
                <a:path w="328929" h="217804">
                  <a:moveTo>
                    <a:pt x="83515" y="33350"/>
                  </a:moveTo>
                  <a:lnTo>
                    <a:pt x="62801" y="33350"/>
                  </a:lnTo>
                  <a:lnTo>
                    <a:pt x="62801" y="65430"/>
                  </a:lnTo>
                  <a:lnTo>
                    <a:pt x="52946" y="66802"/>
                  </a:lnTo>
                  <a:lnTo>
                    <a:pt x="231340" y="66802"/>
                  </a:lnTo>
                  <a:lnTo>
                    <a:pt x="221780" y="65481"/>
                  </a:lnTo>
                  <a:lnTo>
                    <a:pt x="221780" y="62598"/>
                  </a:lnTo>
                  <a:lnTo>
                    <a:pt x="200926" y="62598"/>
                  </a:lnTo>
                  <a:lnTo>
                    <a:pt x="200467" y="62534"/>
                  </a:lnTo>
                  <a:lnTo>
                    <a:pt x="83515" y="62534"/>
                  </a:lnTo>
                  <a:lnTo>
                    <a:pt x="83515" y="33350"/>
                  </a:lnTo>
                  <a:close/>
                </a:path>
                <a:path w="328929" h="217804">
                  <a:moveTo>
                    <a:pt x="266989" y="27279"/>
                  </a:moveTo>
                  <a:lnTo>
                    <a:pt x="190500" y="27279"/>
                  </a:lnTo>
                  <a:lnTo>
                    <a:pt x="200863" y="29235"/>
                  </a:lnTo>
                  <a:lnTo>
                    <a:pt x="200926" y="62598"/>
                  </a:lnTo>
                  <a:lnTo>
                    <a:pt x="221780" y="62598"/>
                  </a:lnTo>
                  <a:lnTo>
                    <a:pt x="221780" y="33159"/>
                  </a:lnTo>
                  <a:lnTo>
                    <a:pt x="293980" y="33159"/>
                  </a:lnTo>
                  <a:lnTo>
                    <a:pt x="266989" y="27279"/>
                  </a:lnTo>
                  <a:close/>
                </a:path>
                <a:path w="328929" h="217804">
                  <a:moveTo>
                    <a:pt x="117398" y="27266"/>
                  </a:moveTo>
                  <a:lnTo>
                    <a:pt x="94411" y="27266"/>
                  </a:lnTo>
                  <a:lnTo>
                    <a:pt x="94411" y="61010"/>
                  </a:lnTo>
                  <a:lnTo>
                    <a:pt x="83515" y="62534"/>
                  </a:lnTo>
                  <a:lnTo>
                    <a:pt x="200467" y="62534"/>
                  </a:lnTo>
                  <a:lnTo>
                    <a:pt x="190373" y="61137"/>
                  </a:lnTo>
                  <a:lnTo>
                    <a:pt x="190384" y="57988"/>
                  </a:lnTo>
                  <a:lnTo>
                    <a:pt x="167640" y="57988"/>
                  </a:lnTo>
                  <a:lnTo>
                    <a:pt x="166358" y="57810"/>
                  </a:lnTo>
                  <a:lnTo>
                    <a:pt x="117398" y="57810"/>
                  </a:lnTo>
                  <a:lnTo>
                    <a:pt x="117398" y="27266"/>
                  </a:lnTo>
                  <a:close/>
                </a:path>
                <a:path w="328929" h="217804">
                  <a:moveTo>
                    <a:pt x="236267" y="20586"/>
                  </a:moveTo>
                  <a:lnTo>
                    <a:pt x="154825" y="20586"/>
                  </a:lnTo>
                  <a:lnTo>
                    <a:pt x="167640" y="22999"/>
                  </a:lnTo>
                  <a:lnTo>
                    <a:pt x="167640" y="57988"/>
                  </a:lnTo>
                  <a:lnTo>
                    <a:pt x="190384" y="57988"/>
                  </a:lnTo>
                  <a:lnTo>
                    <a:pt x="190500" y="27279"/>
                  </a:lnTo>
                  <a:lnTo>
                    <a:pt x="266989" y="27279"/>
                  </a:lnTo>
                  <a:lnTo>
                    <a:pt x="236267" y="20586"/>
                  </a:lnTo>
                  <a:close/>
                </a:path>
                <a:path w="328929" h="217804">
                  <a:moveTo>
                    <a:pt x="235801" y="20485"/>
                  </a:moveTo>
                  <a:lnTo>
                    <a:pt x="129527" y="20485"/>
                  </a:lnTo>
                  <a:lnTo>
                    <a:pt x="129527" y="56121"/>
                  </a:lnTo>
                  <a:lnTo>
                    <a:pt x="117398" y="57810"/>
                  </a:lnTo>
                  <a:lnTo>
                    <a:pt x="166358" y="57810"/>
                  </a:lnTo>
                  <a:lnTo>
                    <a:pt x="154825" y="56210"/>
                  </a:lnTo>
                  <a:lnTo>
                    <a:pt x="154825" y="20586"/>
                  </a:lnTo>
                  <a:lnTo>
                    <a:pt x="236267" y="20586"/>
                  </a:lnTo>
                  <a:lnTo>
                    <a:pt x="235801" y="20485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9" name="object 43"/>
            <p:cNvSpPr/>
            <p:nvPr/>
          </p:nvSpPr>
          <p:spPr>
            <a:xfrm>
              <a:off x="4838809" y="6347926"/>
              <a:ext cx="88265" cy="152400"/>
            </a:xfrm>
            <a:custGeom>
              <a:avLst/>
              <a:gdLst/>
              <a:ahLst/>
              <a:cxnLst/>
              <a:rect l="l" t="t" r="r" b="b"/>
              <a:pathLst>
                <a:path w="88264" h="152400">
                  <a:moveTo>
                    <a:pt x="81749" y="0"/>
                  </a:moveTo>
                  <a:lnTo>
                    <a:pt x="5524" y="0"/>
                  </a:lnTo>
                  <a:lnTo>
                    <a:pt x="0" y="6095"/>
                  </a:lnTo>
                  <a:lnTo>
                    <a:pt x="0" y="146710"/>
                  </a:lnTo>
                  <a:lnTo>
                    <a:pt x="5524" y="152247"/>
                  </a:lnTo>
                  <a:lnTo>
                    <a:pt x="81749" y="152247"/>
                  </a:lnTo>
                  <a:lnTo>
                    <a:pt x="85405" y="148920"/>
                  </a:lnTo>
                  <a:lnTo>
                    <a:pt x="39776" y="148920"/>
                  </a:lnTo>
                  <a:lnTo>
                    <a:pt x="35902" y="145592"/>
                  </a:lnTo>
                  <a:lnTo>
                    <a:pt x="35902" y="136740"/>
                  </a:lnTo>
                  <a:lnTo>
                    <a:pt x="39776" y="133413"/>
                  </a:lnTo>
                  <a:lnTo>
                    <a:pt x="87833" y="133413"/>
                  </a:lnTo>
                  <a:lnTo>
                    <a:pt x="87833" y="130657"/>
                  </a:lnTo>
                  <a:lnTo>
                    <a:pt x="6629" y="130657"/>
                  </a:lnTo>
                  <a:lnTo>
                    <a:pt x="6629" y="12179"/>
                  </a:lnTo>
                  <a:lnTo>
                    <a:pt x="87833" y="12179"/>
                  </a:lnTo>
                  <a:lnTo>
                    <a:pt x="87833" y="6095"/>
                  </a:lnTo>
                  <a:lnTo>
                    <a:pt x="81749" y="0"/>
                  </a:lnTo>
                  <a:close/>
                </a:path>
                <a:path w="88264" h="152400">
                  <a:moveTo>
                    <a:pt x="87833" y="133413"/>
                  </a:moveTo>
                  <a:lnTo>
                    <a:pt x="48056" y="133413"/>
                  </a:lnTo>
                  <a:lnTo>
                    <a:pt x="51371" y="136740"/>
                  </a:lnTo>
                  <a:lnTo>
                    <a:pt x="51371" y="145592"/>
                  </a:lnTo>
                  <a:lnTo>
                    <a:pt x="48056" y="148920"/>
                  </a:lnTo>
                  <a:lnTo>
                    <a:pt x="85405" y="148920"/>
                  </a:lnTo>
                  <a:lnTo>
                    <a:pt x="87833" y="146710"/>
                  </a:lnTo>
                  <a:lnTo>
                    <a:pt x="87833" y="133413"/>
                  </a:lnTo>
                  <a:close/>
                </a:path>
                <a:path w="88264" h="152400">
                  <a:moveTo>
                    <a:pt x="81203" y="123456"/>
                  </a:moveTo>
                  <a:lnTo>
                    <a:pt x="81203" y="130657"/>
                  </a:lnTo>
                  <a:lnTo>
                    <a:pt x="87833" y="130657"/>
                  </a:lnTo>
                  <a:lnTo>
                    <a:pt x="87833" y="124561"/>
                  </a:lnTo>
                  <a:lnTo>
                    <a:pt x="81203" y="123456"/>
                  </a:lnTo>
                  <a:close/>
                </a:path>
                <a:path w="88264" h="152400">
                  <a:moveTo>
                    <a:pt x="87833" y="12179"/>
                  </a:moveTo>
                  <a:lnTo>
                    <a:pt x="81203" y="12179"/>
                  </a:lnTo>
                  <a:lnTo>
                    <a:pt x="81203" y="57581"/>
                  </a:lnTo>
                  <a:lnTo>
                    <a:pt x="87833" y="63118"/>
                  </a:lnTo>
                  <a:lnTo>
                    <a:pt x="87833" y="12179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0" name="object 44"/>
            <p:cNvSpPr/>
            <p:nvPr/>
          </p:nvSpPr>
          <p:spPr>
            <a:xfrm>
              <a:off x="4880133" y="6391670"/>
              <a:ext cx="102235" cy="78740"/>
            </a:xfrm>
            <a:custGeom>
              <a:avLst/>
              <a:gdLst/>
              <a:ahLst/>
              <a:cxnLst/>
              <a:rect l="l" t="t" r="r" b="b"/>
              <a:pathLst>
                <a:path w="102235" h="78739">
                  <a:moveTo>
                    <a:pt x="18834" y="53225"/>
                  </a:moveTo>
                  <a:lnTo>
                    <a:pt x="11074" y="60426"/>
                  </a:lnTo>
                  <a:lnTo>
                    <a:pt x="10528" y="69862"/>
                  </a:lnTo>
                  <a:lnTo>
                    <a:pt x="63118" y="78168"/>
                  </a:lnTo>
                  <a:lnTo>
                    <a:pt x="75522" y="78554"/>
                  </a:lnTo>
                  <a:lnTo>
                    <a:pt x="87489" y="74449"/>
                  </a:lnTo>
                  <a:lnTo>
                    <a:pt x="97572" y="62638"/>
                  </a:lnTo>
                  <a:lnTo>
                    <a:pt x="100744" y="54330"/>
                  </a:lnTo>
                  <a:lnTo>
                    <a:pt x="40970" y="54330"/>
                  </a:lnTo>
                  <a:lnTo>
                    <a:pt x="27685" y="53784"/>
                  </a:lnTo>
                  <a:lnTo>
                    <a:pt x="18834" y="53225"/>
                  </a:lnTo>
                  <a:close/>
                </a:path>
                <a:path w="102235" h="78739">
                  <a:moveTo>
                    <a:pt x="13296" y="0"/>
                  </a:moveTo>
                  <a:lnTo>
                    <a:pt x="7759" y="0"/>
                  </a:lnTo>
                  <a:lnTo>
                    <a:pt x="0" y="7759"/>
                  </a:lnTo>
                  <a:lnTo>
                    <a:pt x="0" y="13309"/>
                  </a:lnTo>
                  <a:lnTo>
                    <a:pt x="40970" y="54330"/>
                  </a:lnTo>
                  <a:lnTo>
                    <a:pt x="100744" y="54330"/>
                  </a:lnTo>
                  <a:lnTo>
                    <a:pt x="102005" y="51027"/>
                  </a:lnTo>
                  <a:lnTo>
                    <a:pt x="101426" y="40337"/>
                  </a:lnTo>
                  <a:lnTo>
                    <a:pt x="96474" y="31289"/>
                  </a:lnTo>
                  <a:lnTo>
                    <a:pt x="93488" y="28282"/>
                  </a:lnTo>
                  <a:lnTo>
                    <a:pt x="41528" y="28282"/>
                  </a:lnTo>
                  <a:lnTo>
                    <a:pt x="13296" y="0"/>
                  </a:lnTo>
                  <a:close/>
                </a:path>
                <a:path w="102235" h="78739">
                  <a:moveTo>
                    <a:pt x="71424" y="10541"/>
                  </a:moveTo>
                  <a:lnTo>
                    <a:pt x="66992" y="13309"/>
                  </a:lnTo>
                  <a:lnTo>
                    <a:pt x="41528" y="28282"/>
                  </a:lnTo>
                  <a:lnTo>
                    <a:pt x="93488" y="28282"/>
                  </a:lnTo>
                  <a:lnTo>
                    <a:pt x="76961" y="11645"/>
                  </a:lnTo>
                  <a:lnTo>
                    <a:pt x="71424" y="10541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1" name="object 45"/>
            <p:cNvSpPr/>
            <p:nvPr/>
          </p:nvSpPr>
          <p:spPr>
            <a:xfrm>
              <a:off x="4861538" y="6387194"/>
              <a:ext cx="18415" cy="13335"/>
            </a:xfrm>
            <a:custGeom>
              <a:avLst/>
              <a:gdLst/>
              <a:ahLst/>
              <a:cxnLst/>
              <a:rect l="l" t="t" r="r" b="b"/>
              <a:pathLst>
                <a:path w="18414" h="13335">
                  <a:moveTo>
                    <a:pt x="3327" y="0"/>
                  </a:moveTo>
                  <a:lnTo>
                    <a:pt x="1104" y="1104"/>
                  </a:lnTo>
                  <a:lnTo>
                    <a:pt x="558" y="2768"/>
                  </a:lnTo>
                  <a:lnTo>
                    <a:pt x="0" y="4991"/>
                  </a:lnTo>
                  <a:lnTo>
                    <a:pt x="558" y="7200"/>
                  </a:lnTo>
                  <a:lnTo>
                    <a:pt x="2768" y="7759"/>
                  </a:lnTo>
                  <a:lnTo>
                    <a:pt x="12725" y="12191"/>
                  </a:lnTo>
                  <a:lnTo>
                    <a:pt x="13830" y="12750"/>
                  </a:lnTo>
                  <a:lnTo>
                    <a:pt x="15494" y="12191"/>
                  </a:lnTo>
                  <a:lnTo>
                    <a:pt x="16598" y="11087"/>
                  </a:lnTo>
                  <a:lnTo>
                    <a:pt x="17145" y="11087"/>
                  </a:lnTo>
                  <a:lnTo>
                    <a:pt x="17145" y="9969"/>
                  </a:lnTo>
                  <a:lnTo>
                    <a:pt x="18262" y="8318"/>
                  </a:lnTo>
                  <a:lnTo>
                    <a:pt x="17145" y="6095"/>
                  </a:lnTo>
                  <a:lnTo>
                    <a:pt x="15494" y="4991"/>
                  </a:lnTo>
                  <a:lnTo>
                    <a:pt x="5537" y="1104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2" name="object 46"/>
            <p:cNvSpPr/>
            <p:nvPr/>
          </p:nvSpPr>
          <p:spPr>
            <a:xfrm>
              <a:off x="4876007" y="6372733"/>
              <a:ext cx="12700" cy="18415"/>
            </a:xfrm>
            <a:custGeom>
              <a:avLst/>
              <a:gdLst/>
              <a:ahLst/>
              <a:cxnLst/>
              <a:rect l="l" t="t" r="r" b="b"/>
              <a:pathLst>
                <a:path w="12700" h="18414">
                  <a:moveTo>
                    <a:pt x="4851" y="0"/>
                  </a:moveTo>
                  <a:lnTo>
                    <a:pt x="2692" y="546"/>
                  </a:lnTo>
                  <a:lnTo>
                    <a:pt x="1079" y="1104"/>
                  </a:lnTo>
                  <a:lnTo>
                    <a:pt x="0" y="3314"/>
                  </a:lnTo>
                  <a:lnTo>
                    <a:pt x="1079" y="5524"/>
                  </a:lnTo>
                  <a:lnTo>
                    <a:pt x="4851" y="15481"/>
                  </a:lnTo>
                  <a:lnTo>
                    <a:pt x="5930" y="17145"/>
                  </a:lnTo>
                  <a:lnTo>
                    <a:pt x="8089" y="18249"/>
                  </a:lnTo>
                  <a:lnTo>
                    <a:pt x="9702" y="17145"/>
                  </a:lnTo>
                  <a:lnTo>
                    <a:pt x="10236" y="17145"/>
                  </a:lnTo>
                  <a:lnTo>
                    <a:pt x="11861" y="15481"/>
                  </a:lnTo>
                  <a:lnTo>
                    <a:pt x="12395" y="13830"/>
                  </a:lnTo>
                  <a:lnTo>
                    <a:pt x="11861" y="12725"/>
                  </a:lnTo>
                  <a:lnTo>
                    <a:pt x="7543" y="2768"/>
                  </a:lnTo>
                  <a:lnTo>
                    <a:pt x="7010" y="54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3" name="object 47"/>
            <p:cNvSpPr/>
            <p:nvPr/>
          </p:nvSpPr>
          <p:spPr>
            <a:xfrm>
              <a:off x="4892881" y="6372733"/>
              <a:ext cx="12700" cy="18415"/>
            </a:xfrm>
            <a:custGeom>
              <a:avLst/>
              <a:gdLst/>
              <a:ahLst/>
              <a:cxnLst/>
              <a:rect l="l" t="t" r="r" b="b"/>
              <a:pathLst>
                <a:path w="12700" h="18414">
                  <a:moveTo>
                    <a:pt x="7886" y="0"/>
                  </a:moveTo>
                  <a:lnTo>
                    <a:pt x="5638" y="558"/>
                  </a:lnTo>
                  <a:lnTo>
                    <a:pt x="5079" y="2793"/>
                  </a:lnTo>
                  <a:lnTo>
                    <a:pt x="558" y="12865"/>
                  </a:lnTo>
                  <a:lnTo>
                    <a:pt x="0" y="14554"/>
                  </a:lnTo>
                  <a:lnTo>
                    <a:pt x="1130" y="16789"/>
                  </a:lnTo>
                  <a:lnTo>
                    <a:pt x="4508" y="17906"/>
                  </a:lnTo>
                  <a:lnTo>
                    <a:pt x="5638" y="17906"/>
                  </a:lnTo>
                  <a:lnTo>
                    <a:pt x="7886" y="15671"/>
                  </a:lnTo>
                  <a:lnTo>
                    <a:pt x="11836" y="5600"/>
                  </a:lnTo>
                  <a:lnTo>
                    <a:pt x="12395" y="3352"/>
                  </a:lnTo>
                  <a:lnTo>
                    <a:pt x="11836" y="1117"/>
                  </a:lnTo>
                  <a:lnTo>
                    <a:pt x="10147" y="558"/>
                  </a:lnTo>
                  <a:lnTo>
                    <a:pt x="7886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4" name="object 48"/>
            <p:cNvSpPr/>
            <p:nvPr/>
          </p:nvSpPr>
          <p:spPr>
            <a:xfrm>
              <a:off x="4861543" y="6404422"/>
              <a:ext cx="17780" cy="12700"/>
            </a:xfrm>
            <a:custGeom>
              <a:avLst/>
              <a:gdLst/>
              <a:ahLst/>
              <a:cxnLst/>
              <a:rect l="l" t="t" r="r" b="b"/>
              <a:pathLst>
                <a:path w="17779" h="12700">
                  <a:moveTo>
                    <a:pt x="14274" y="0"/>
                  </a:moveTo>
                  <a:lnTo>
                    <a:pt x="12623" y="558"/>
                  </a:lnTo>
                  <a:lnTo>
                    <a:pt x="2743" y="5067"/>
                  </a:lnTo>
                  <a:lnTo>
                    <a:pt x="546" y="5626"/>
                  </a:lnTo>
                  <a:lnTo>
                    <a:pt x="0" y="7886"/>
                  </a:lnTo>
                  <a:lnTo>
                    <a:pt x="546" y="9575"/>
                  </a:lnTo>
                  <a:lnTo>
                    <a:pt x="1092" y="11836"/>
                  </a:lnTo>
                  <a:lnTo>
                    <a:pt x="3289" y="12395"/>
                  </a:lnTo>
                  <a:lnTo>
                    <a:pt x="5486" y="11836"/>
                  </a:lnTo>
                  <a:lnTo>
                    <a:pt x="15366" y="7886"/>
                  </a:lnTo>
                  <a:lnTo>
                    <a:pt x="17564" y="5626"/>
                  </a:lnTo>
                  <a:lnTo>
                    <a:pt x="17564" y="3936"/>
                  </a:lnTo>
                  <a:lnTo>
                    <a:pt x="17017" y="2819"/>
                  </a:lnTo>
                  <a:lnTo>
                    <a:pt x="16459" y="1117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5" name="object 49"/>
            <p:cNvSpPr/>
            <p:nvPr/>
          </p:nvSpPr>
          <p:spPr>
            <a:xfrm>
              <a:off x="4960372" y="6236927"/>
              <a:ext cx="219075" cy="147955"/>
            </a:xfrm>
            <a:custGeom>
              <a:avLst/>
              <a:gdLst/>
              <a:ahLst/>
              <a:cxnLst/>
              <a:rect l="l" t="t" r="r" b="b"/>
              <a:pathLst>
                <a:path w="219075" h="147954">
                  <a:moveTo>
                    <a:pt x="216458" y="0"/>
                  </a:moveTo>
                  <a:lnTo>
                    <a:pt x="2324" y="0"/>
                  </a:lnTo>
                  <a:lnTo>
                    <a:pt x="0" y="2324"/>
                  </a:lnTo>
                  <a:lnTo>
                    <a:pt x="0" y="145021"/>
                  </a:lnTo>
                  <a:lnTo>
                    <a:pt x="2324" y="147345"/>
                  </a:lnTo>
                  <a:lnTo>
                    <a:pt x="216458" y="147345"/>
                  </a:lnTo>
                  <a:lnTo>
                    <a:pt x="218782" y="145021"/>
                  </a:lnTo>
                  <a:lnTo>
                    <a:pt x="218782" y="138061"/>
                  </a:lnTo>
                  <a:lnTo>
                    <a:pt x="13957" y="138061"/>
                  </a:lnTo>
                  <a:lnTo>
                    <a:pt x="13957" y="10439"/>
                  </a:lnTo>
                  <a:lnTo>
                    <a:pt x="218782" y="10439"/>
                  </a:lnTo>
                  <a:lnTo>
                    <a:pt x="218782" y="2324"/>
                  </a:lnTo>
                  <a:lnTo>
                    <a:pt x="216458" y="0"/>
                  </a:lnTo>
                  <a:close/>
                </a:path>
                <a:path w="219075" h="147954">
                  <a:moveTo>
                    <a:pt x="218782" y="10439"/>
                  </a:moveTo>
                  <a:lnTo>
                    <a:pt x="196672" y="10439"/>
                  </a:lnTo>
                  <a:lnTo>
                    <a:pt x="196672" y="138061"/>
                  </a:lnTo>
                  <a:lnTo>
                    <a:pt x="218782" y="138061"/>
                  </a:lnTo>
                  <a:lnTo>
                    <a:pt x="218782" y="82372"/>
                  </a:lnTo>
                  <a:lnTo>
                    <a:pt x="202488" y="82372"/>
                  </a:lnTo>
                  <a:lnTo>
                    <a:pt x="200164" y="80048"/>
                  </a:lnTo>
                  <a:lnTo>
                    <a:pt x="200164" y="74256"/>
                  </a:lnTo>
                  <a:lnTo>
                    <a:pt x="202488" y="71932"/>
                  </a:lnTo>
                  <a:lnTo>
                    <a:pt x="218782" y="71932"/>
                  </a:lnTo>
                  <a:lnTo>
                    <a:pt x="218782" y="10439"/>
                  </a:lnTo>
                  <a:close/>
                </a:path>
                <a:path w="219075" h="147954">
                  <a:moveTo>
                    <a:pt x="218782" y="71932"/>
                  </a:moveTo>
                  <a:lnTo>
                    <a:pt x="209473" y="71932"/>
                  </a:lnTo>
                  <a:lnTo>
                    <a:pt x="211797" y="74256"/>
                  </a:lnTo>
                  <a:lnTo>
                    <a:pt x="211797" y="80048"/>
                  </a:lnTo>
                  <a:lnTo>
                    <a:pt x="209473" y="82372"/>
                  </a:lnTo>
                  <a:lnTo>
                    <a:pt x="218782" y="82372"/>
                  </a:lnTo>
                  <a:lnTo>
                    <a:pt x="218782" y="71932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6" name="object 50"/>
            <p:cNvSpPr/>
            <p:nvPr/>
          </p:nvSpPr>
          <p:spPr>
            <a:xfrm>
              <a:off x="5161852" y="6310033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6934" y="0"/>
                  </a:moveTo>
                  <a:lnTo>
                    <a:pt x="1993" y="0"/>
                  </a:lnTo>
                  <a:lnTo>
                    <a:pt x="0" y="1879"/>
                  </a:lnTo>
                  <a:lnTo>
                    <a:pt x="0" y="6502"/>
                  </a:lnTo>
                  <a:lnTo>
                    <a:pt x="1993" y="8381"/>
                  </a:lnTo>
                  <a:lnTo>
                    <a:pt x="6934" y="8381"/>
                  </a:lnTo>
                  <a:lnTo>
                    <a:pt x="8928" y="6502"/>
                  </a:lnTo>
                  <a:lnTo>
                    <a:pt x="8928" y="1879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7" name="object 51"/>
            <p:cNvSpPr/>
            <p:nvPr/>
          </p:nvSpPr>
          <p:spPr>
            <a:xfrm>
              <a:off x="5033829" y="6277114"/>
              <a:ext cx="74295" cy="22860"/>
            </a:xfrm>
            <a:custGeom>
              <a:avLst/>
              <a:gdLst/>
              <a:ahLst/>
              <a:cxnLst/>
              <a:rect l="l" t="t" r="r" b="b"/>
              <a:pathLst>
                <a:path w="74295" h="22860">
                  <a:moveTo>
                    <a:pt x="41323" y="0"/>
                  </a:moveTo>
                  <a:lnTo>
                    <a:pt x="29334" y="161"/>
                  </a:lnTo>
                  <a:lnTo>
                    <a:pt x="17619" y="3062"/>
                  </a:lnTo>
                  <a:lnTo>
                    <a:pt x="6668" y="8685"/>
                  </a:lnTo>
                  <a:lnTo>
                    <a:pt x="0" y="18931"/>
                  </a:lnTo>
                  <a:lnTo>
                    <a:pt x="3204" y="22453"/>
                  </a:lnTo>
                  <a:lnTo>
                    <a:pt x="5659" y="21037"/>
                  </a:lnTo>
                  <a:lnTo>
                    <a:pt x="16018" y="13790"/>
                  </a:lnTo>
                  <a:lnTo>
                    <a:pt x="27558" y="9774"/>
                  </a:lnTo>
                  <a:lnTo>
                    <a:pt x="39600" y="8990"/>
                  </a:lnTo>
                  <a:lnTo>
                    <a:pt x="65402" y="8990"/>
                  </a:lnTo>
                  <a:lnTo>
                    <a:pt x="64156" y="7960"/>
                  </a:lnTo>
                  <a:lnTo>
                    <a:pt x="53094" y="2594"/>
                  </a:lnTo>
                  <a:lnTo>
                    <a:pt x="41323" y="0"/>
                  </a:lnTo>
                  <a:close/>
                </a:path>
                <a:path w="74295" h="22860">
                  <a:moveTo>
                    <a:pt x="65402" y="8990"/>
                  </a:moveTo>
                  <a:lnTo>
                    <a:pt x="39600" y="8990"/>
                  </a:lnTo>
                  <a:lnTo>
                    <a:pt x="51468" y="11439"/>
                  </a:lnTo>
                  <a:lnTo>
                    <a:pt x="62484" y="17119"/>
                  </a:lnTo>
                  <a:lnTo>
                    <a:pt x="72133" y="20925"/>
                  </a:lnTo>
                  <a:lnTo>
                    <a:pt x="74017" y="16116"/>
                  </a:lnTo>
                  <a:lnTo>
                    <a:pt x="65402" y="899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8" name="object 52"/>
            <p:cNvSpPr/>
            <p:nvPr/>
          </p:nvSpPr>
          <p:spPr>
            <a:xfrm>
              <a:off x="5042964" y="6297526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70" h="19685">
                  <a:moveTo>
                    <a:pt x="29309" y="0"/>
                  </a:moveTo>
                  <a:lnTo>
                    <a:pt x="17887" y="1020"/>
                  </a:lnTo>
                  <a:lnTo>
                    <a:pt x="7492" y="6420"/>
                  </a:lnTo>
                  <a:lnTo>
                    <a:pt x="4660" y="8912"/>
                  </a:lnTo>
                  <a:lnTo>
                    <a:pt x="0" y="13484"/>
                  </a:lnTo>
                  <a:lnTo>
                    <a:pt x="6985" y="19212"/>
                  </a:lnTo>
                  <a:lnTo>
                    <a:pt x="10477" y="15783"/>
                  </a:lnTo>
                  <a:lnTo>
                    <a:pt x="21213" y="9621"/>
                  </a:lnTo>
                  <a:lnTo>
                    <a:pt x="48422" y="9621"/>
                  </a:lnTo>
                  <a:lnTo>
                    <a:pt x="40816" y="3592"/>
                  </a:lnTo>
                  <a:lnTo>
                    <a:pt x="29309" y="0"/>
                  </a:lnTo>
                  <a:close/>
                </a:path>
                <a:path w="52070" h="19685">
                  <a:moveTo>
                    <a:pt x="48422" y="9621"/>
                  </a:moveTo>
                  <a:lnTo>
                    <a:pt x="21213" y="9621"/>
                  </a:lnTo>
                  <a:lnTo>
                    <a:pt x="32984" y="9800"/>
                  </a:lnTo>
                  <a:lnTo>
                    <a:pt x="46357" y="14869"/>
                  </a:lnTo>
                  <a:lnTo>
                    <a:pt x="51462" y="12031"/>
                  </a:lnTo>
                  <a:lnTo>
                    <a:pt x="48422" y="9621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9" name="object 53"/>
            <p:cNvSpPr/>
            <p:nvPr/>
          </p:nvSpPr>
          <p:spPr>
            <a:xfrm>
              <a:off x="5054695" y="631449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19697" y="0"/>
                  </a:moveTo>
                  <a:lnTo>
                    <a:pt x="11582" y="0"/>
                  </a:lnTo>
                  <a:lnTo>
                    <a:pt x="5791" y="4648"/>
                  </a:lnTo>
                  <a:lnTo>
                    <a:pt x="0" y="10452"/>
                  </a:lnTo>
                  <a:lnTo>
                    <a:pt x="0" y="18580"/>
                  </a:lnTo>
                  <a:lnTo>
                    <a:pt x="5791" y="24383"/>
                  </a:lnTo>
                  <a:lnTo>
                    <a:pt x="11582" y="29032"/>
                  </a:lnTo>
                  <a:lnTo>
                    <a:pt x="19697" y="29032"/>
                  </a:lnTo>
                  <a:lnTo>
                    <a:pt x="25501" y="24383"/>
                  </a:lnTo>
                  <a:lnTo>
                    <a:pt x="30137" y="18580"/>
                  </a:lnTo>
                  <a:lnTo>
                    <a:pt x="30137" y="10452"/>
                  </a:lnTo>
                  <a:lnTo>
                    <a:pt x="25501" y="4648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0" name="object 54"/>
            <p:cNvSpPr/>
            <p:nvPr/>
          </p:nvSpPr>
          <p:spPr>
            <a:xfrm>
              <a:off x="5062410" y="6444573"/>
              <a:ext cx="64769" cy="21590"/>
            </a:xfrm>
            <a:custGeom>
              <a:avLst/>
              <a:gdLst/>
              <a:ahLst/>
              <a:cxnLst/>
              <a:rect l="l" t="t" r="r" b="b"/>
              <a:pathLst>
                <a:path w="64770" h="21589">
                  <a:moveTo>
                    <a:pt x="31087" y="0"/>
                  </a:moveTo>
                  <a:lnTo>
                    <a:pt x="19328" y="2529"/>
                  </a:lnTo>
                  <a:lnTo>
                    <a:pt x="8356" y="8190"/>
                  </a:lnTo>
                  <a:lnTo>
                    <a:pt x="0" y="16398"/>
                  </a:lnTo>
                  <a:lnTo>
                    <a:pt x="5537" y="20995"/>
                  </a:lnTo>
                  <a:lnTo>
                    <a:pt x="8305" y="18239"/>
                  </a:lnTo>
                  <a:lnTo>
                    <a:pt x="18490" y="11076"/>
                  </a:lnTo>
                  <a:lnTo>
                    <a:pt x="30161" y="7699"/>
                  </a:lnTo>
                  <a:lnTo>
                    <a:pt x="58780" y="7699"/>
                  </a:lnTo>
                  <a:lnTo>
                    <a:pt x="54397" y="4599"/>
                  </a:lnTo>
                  <a:lnTo>
                    <a:pt x="42990" y="667"/>
                  </a:lnTo>
                  <a:lnTo>
                    <a:pt x="31087" y="0"/>
                  </a:lnTo>
                  <a:close/>
                </a:path>
                <a:path w="64770" h="21589">
                  <a:moveTo>
                    <a:pt x="58780" y="7699"/>
                  </a:moveTo>
                  <a:lnTo>
                    <a:pt x="30161" y="7699"/>
                  </a:lnTo>
                  <a:lnTo>
                    <a:pt x="42170" y="8222"/>
                  </a:lnTo>
                  <a:lnTo>
                    <a:pt x="53367" y="12762"/>
                  </a:lnTo>
                  <a:lnTo>
                    <a:pt x="63874" y="16762"/>
                  </a:lnTo>
                  <a:lnTo>
                    <a:pt x="64665" y="11861"/>
                  </a:lnTo>
                  <a:lnTo>
                    <a:pt x="58780" y="7699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1" name="object 55"/>
            <p:cNvSpPr/>
            <p:nvPr/>
          </p:nvSpPr>
          <p:spPr>
            <a:xfrm>
              <a:off x="5074385" y="6461456"/>
              <a:ext cx="44450" cy="16510"/>
            </a:xfrm>
            <a:custGeom>
              <a:avLst/>
              <a:gdLst/>
              <a:ahLst/>
              <a:cxnLst/>
              <a:rect l="l" t="t" r="r" b="b"/>
              <a:pathLst>
                <a:path w="44450" h="16510">
                  <a:moveTo>
                    <a:pt x="18375" y="0"/>
                  </a:moveTo>
                  <a:lnTo>
                    <a:pt x="7191" y="4745"/>
                  </a:lnTo>
                  <a:lnTo>
                    <a:pt x="3695" y="7725"/>
                  </a:lnTo>
                  <a:lnTo>
                    <a:pt x="0" y="10519"/>
                  </a:lnTo>
                  <a:lnTo>
                    <a:pt x="5549" y="16094"/>
                  </a:lnTo>
                  <a:lnTo>
                    <a:pt x="8318" y="12373"/>
                  </a:lnTo>
                  <a:lnTo>
                    <a:pt x="19228" y="7356"/>
                  </a:lnTo>
                  <a:lnTo>
                    <a:pt x="41219" y="7356"/>
                  </a:lnTo>
                  <a:lnTo>
                    <a:pt x="40665" y="6798"/>
                  </a:lnTo>
                  <a:lnTo>
                    <a:pt x="30214" y="586"/>
                  </a:lnTo>
                  <a:lnTo>
                    <a:pt x="18375" y="0"/>
                  </a:lnTo>
                  <a:close/>
                </a:path>
                <a:path w="44450" h="16510">
                  <a:moveTo>
                    <a:pt x="41219" y="7356"/>
                  </a:moveTo>
                  <a:lnTo>
                    <a:pt x="19228" y="7356"/>
                  </a:lnTo>
                  <a:lnTo>
                    <a:pt x="30954" y="9271"/>
                  </a:lnTo>
                  <a:lnTo>
                    <a:pt x="38811" y="16094"/>
                  </a:lnTo>
                  <a:lnTo>
                    <a:pt x="44361" y="10519"/>
                  </a:lnTo>
                  <a:lnTo>
                    <a:pt x="41219" y="7356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2" name="object 56"/>
            <p:cNvSpPr/>
            <p:nvPr/>
          </p:nvSpPr>
          <p:spPr>
            <a:xfrm>
              <a:off x="5084588" y="6474886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29" h="25400">
                  <a:moveTo>
                    <a:pt x="15659" y="0"/>
                  </a:moveTo>
                  <a:lnTo>
                    <a:pt x="8293" y="0"/>
                  </a:lnTo>
                  <a:lnTo>
                    <a:pt x="3683" y="4597"/>
                  </a:lnTo>
                  <a:lnTo>
                    <a:pt x="0" y="9194"/>
                  </a:lnTo>
                  <a:lnTo>
                    <a:pt x="0" y="16560"/>
                  </a:lnTo>
                  <a:lnTo>
                    <a:pt x="8293" y="24841"/>
                  </a:lnTo>
                  <a:lnTo>
                    <a:pt x="15659" y="24841"/>
                  </a:lnTo>
                  <a:lnTo>
                    <a:pt x="20269" y="20243"/>
                  </a:lnTo>
                  <a:lnTo>
                    <a:pt x="23952" y="15633"/>
                  </a:lnTo>
                  <a:lnTo>
                    <a:pt x="23952" y="9194"/>
                  </a:lnTo>
                  <a:lnTo>
                    <a:pt x="19342" y="4597"/>
                  </a:lnTo>
                  <a:lnTo>
                    <a:pt x="15659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3" name="object 57"/>
            <p:cNvSpPr/>
            <p:nvPr/>
          </p:nvSpPr>
          <p:spPr>
            <a:xfrm>
              <a:off x="5009617" y="6416780"/>
              <a:ext cx="172720" cy="116839"/>
            </a:xfrm>
            <a:custGeom>
              <a:avLst/>
              <a:gdLst/>
              <a:ahLst/>
              <a:cxnLst/>
              <a:rect l="l" t="t" r="r" b="b"/>
              <a:pathLst>
                <a:path w="172720" h="116840">
                  <a:moveTo>
                    <a:pt x="164249" y="0"/>
                  </a:moveTo>
                  <a:lnTo>
                    <a:pt x="8305" y="0"/>
                  </a:lnTo>
                  <a:lnTo>
                    <a:pt x="0" y="8267"/>
                  </a:lnTo>
                  <a:lnTo>
                    <a:pt x="0" y="108394"/>
                  </a:lnTo>
                  <a:lnTo>
                    <a:pt x="8305" y="116649"/>
                  </a:lnTo>
                  <a:lnTo>
                    <a:pt x="164249" y="116649"/>
                  </a:lnTo>
                  <a:lnTo>
                    <a:pt x="170714" y="110223"/>
                  </a:lnTo>
                  <a:lnTo>
                    <a:pt x="12001" y="110223"/>
                  </a:lnTo>
                  <a:lnTo>
                    <a:pt x="6464" y="105638"/>
                  </a:lnTo>
                  <a:lnTo>
                    <a:pt x="6464" y="11023"/>
                  </a:lnTo>
                  <a:lnTo>
                    <a:pt x="12001" y="6426"/>
                  </a:lnTo>
                  <a:lnTo>
                    <a:pt x="170704" y="6426"/>
                  </a:lnTo>
                  <a:lnTo>
                    <a:pt x="164249" y="0"/>
                  </a:lnTo>
                  <a:close/>
                </a:path>
                <a:path w="172720" h="116840">
                  <a:moveTo>
                    <a:pt x="170704" y="6426"/>
                  </a:moveTo>
                  <a:lnTo>
                    <a:pt x="161480" y="6426"/>
                  </a:lnTo>
                  <a:lnTo>
                    <a:pt x="166090" y="11023"/>
                  </a:lnTo>
                  <a:lnTo>
                    <a:pt x="166090" y="105638"/>
                  </a:lnTo>
                  <a:lnTo>
                    <a:pt x="161480" y="110223"/>
                  </a:lnTo>
                  <a:lnTo>
                    <a:pt x="170714" y="110223"/>
                  </a:lnTo>
                  <a:lnTo>
                    <a:pt x="172554" y="108394"/>
                  </a:lnTo>
                  <a:lnTo>
                    <a:pt x="172554" y="8267"/>
                  </a:lnTo>
                  <a:lnTo>
                    <a:pt x="170704" y="6426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4" name="object 58"/>
            <p:cNvSpPr/>
            <p:nvPr/>
          </p:nvSpPr>
          <p:spPr>
            <a:xfrm>
              <a:off x="5069503" y="6564041"/>
              <a:ext cx="53975" cy="9525"/>
            </a:xfrm>
            <a:custGeom>
              <a:avLst/>
              <a:gdLst/>
              <a:ahLst/>
              <a:cxnLst/>
              <a:rect l="l" t="t" r="r" b="b"/>
              <a:pathLst>
                <a:path w="53975" h="9525">
                  <a:moveTo>
                    <a:pt x="49047" y="0"/>
                  </a:moveTo>
                  <a:lnTo>
                    <a:pt x="3708" y="0"/>
                  </a:lnTo>
                  <a:lnTo>
                    <a:pt x="0" y="9309"/>
                  </a:lnTo>
                  <a:lnTo>
                    <a:pt x="53670" y="9309"/>
                  </a:lnTo>
                  <a:lnTo>
                    <a:pt x="49047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5" name="object 59"/>
            <p:cNvSpPr/>
            <p:nvPr/>
          </p:nvSpPr>
          <p:spPr>
            <a:xfrm>
              <a:off x="4995867" y="6537426"/>
              <a:ext cx="200660" cy="46355"/>
            </a:xfrm>
            <a:custGeom>
              <a:avLst/>
              <a:gdLst/>
              <a:ahLst/>
              <a:cxnLst/>
              <a:rect l="l" t="t" r="r" b="b"/>
              <a:pathLst>
                <a:path w="200660" h="46354">
                  <a:moveTo>
                    <a:pt x="180695" y="0"/>
                  </a:moveTo>
                  <a:lnTo>
                    <a:pt x="20281" y="0"/>
                  </a:lnTo>
                  <a:lnTo>
                    <a:pt x="19367" y="927"/>
                  </a:lnTo>
                  <a:lnTo>
                    <a:pt x="18440" y="2768"/>
                  </a:lnTo>
                  <a:lnTo>
                    <a:pt x="9025" y="21075"/>
                  </a:lnTo>
                  <a:lnTo>
                    <a:pt x="4473" y="30518"/>
                  </a:lnTo>
                  <a:lnTo>
                    <a:pt x="1606" y="37833"/>
                  </a:lnTo>
                  <a:lnTo>
                    <a:pt x="927" y="40601"/>
                  </a:lnTo>
                  <a:lnTo>
                    <a:pt x="0" y="41516"/>
                  </a:lnTo>
                  <a:lnTo>
                    <a:pt x="0" y="44284"/>
                  </a:lnTo>
                  <a:lnTo>
                    <a:pt x="927" y="46126"/>
                  </a:lnTo>
                  <a:lnTo>
                    <a:pt x="199136" y="46126"/>
                  </a:lnTo>
                  <a:lnTo>
                    <a:pt x="200050" y="44284"/>
                  </a:lnTo>
                  <a:lnTo>
                    <a:pt x="200050" y="41516"/>
                  </a:lnTo>
                  <a:lnTo>
                    <a:pt x="199136" y="39674"/>
                  </a:lnTo>
                  <a:lnTo>
                    <a:pt x="198731" y="38747"/>
                  </a:lnTo>
                  <a:lnTo>
                    <a:pt x="71907" y="38747"/>
                  </a:lnTo>
                  <a:lnTo>
                    <a:pt x="70993" y="37833"/>
                  </a:lnTo>
                  <a:lnTo>
                    <a:pt x="70993" y="35979"/>
                  </a:lnTo>
                  <a:lnTo>
                    <a:pt x="76517" y="25831"/>
                  </a:lnTo>
                  <a:lnTo>
                    <a:pt x="76517" y="24917"/>
                  </a:lnTo>
                  <a:lnTo>
                    <a:pt x="77444" y="23990"/>
                  </a:lnTo>
                  <a:lnTo>
                    <a:pt x="192152" y="23990"/>
                  </a:lnTo>
                  <a:lnTo>
                    <a:pt x="186257" y="11905"/>
                  </a:lnTo>
                  <a:lnTo>
                    <a:pt x="180695" y="927"/>
                  </a:lnTo>
                  <a:lnTo>
                    <a:pt x="180695" y="0"/>
                  </a:lnTo>
                  <a:close/>
                </a:path>
                <a:path w="200660" h="46354">
                  <a:moveTo>
                    <a:pt x="192152" y="23990"/>
                  </a:moveTo>
                  <a:lnTo>
                    <a:pt x="123532" y="23990"/>
                  </a:lnTo>
                  <a:lnTo>
                    <a:pt x="123532" y="25831"/>
                  </a:lnTo>
                  <a:lnTo>
                    <a:pt x="129070" y="35979"/>
                  </a:lnTo>
                  <a:lnTo>
                    <a:pt x="129070" y="37833"/>
                  </a:lnTo>
                  <a:lnTo>
                    <a:pt x="128143" y="38747"/>
                  </a:lnTo>
                  <a:lnTo>
                    <a:pt x="198731" y="38747"/>
                  </a:lnTo>
                  <a:lnTo>
                    <a:pt x="193473" y="26697"/>
                  </a:lnTo>
                  <a:lnTo>
                    <a:pt x="192152" y="2399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6" name="object 60"/>
            <p:cNvSpPr/>
            <p:nvPr/>
          </p:nvSpPr>
          <p:spPr>
            <a:xfrm>
              <a:off x="3782662" y="7745253"/>
              <a:ext cx="29209" cy="155575"/>
            </a:xfrm>
            <a:custGeom>
              <a:avLst/>
              <a:gdLst/>
              <a:ahLst/>
              <a:cxnLst/>
              <a:rect l="l" t="t" r="r" b="b"/>
              <a:pathLst>
                <a:path w="29210" h="155575">
                  <a:moveTo>
                    <a:pt x="28892" y="0"/>
                  </a:moveTo>
                  <a:lnTo>
                    <a:pt x="16531" y="5442"/>
                  </a:lnTo>
                  <a:lnTo>
                    <a:pt x="6934" y="14868"/>
                  </a:lnTo>
                  <a:lnTo>
                    <a:pt x="1175" y="27202"/>
                  </a:lnTo>
                  <a:lnTo>
                    <a:pt x="0" y="121831"/>
                  </a:lnTo>
                  <a:lnTo>
                    <a:pt x="2528" y="135255"/>
                  </a:lnTo>
                  <a:lnTo>
                    <a:pt x="9440" y="146738"/>
                  </a:lnTo>
                  <a:lnTo>
                    <a:pt x="19727" y="155409"/>
                  </a:lnTo>
                  <a:lnTo>
                    <a:pt x="26377" y="153225"/>
                  </a:lnTo>
                  <a:lnTo>
                    <a:pt x="23863" y="146939"/>
                  </a:lnTo>
                  <a:lnTo>
                    <a:pt x="23863" y="11303"/>
                  </a:lnTo>
                  <a:lnTo>
                    <a:pt x="26377" y="5029"/>
                  </a:lnTo>
                  <a:lnTo>
                    <a:pt x="28892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7" name="object 61"/>
            <p:cNvSpPr/>
            <p:nvPr/>
          </p:nvSpPr>
          <p:spPr>
            <a:xfrm>
              <a:off x="3817564" y="7730207"/>
              <a:ext cx="69215" cy="187960"/>
            </a:xfrm>
            <a:custGeom>
              <a:avLst/>
              <a:gdLst/>
              <a:ahLst/>
              <a:cxnLst/>
              <a:rect l="l" t="t" r="r" b="b"/>
              <a:pathLst>
                <a:path w="69214" h="187959">
                  <a:moveTo>
                    <a:pt x="33985" y="0"/>
                  </a:moveTo>
                  <a:lnTo>
                    <a:pt x="20007" y="2955"/>
                  </a:lnTo>
                  <a:lnTo>
                    <a:pt x="8869" y="10983"/>
                  </a:lnTo>
                  <a:lnTo>
                    <a:pt x="1831" y="22827"/>
                  </a:lnTo>
                  <a:lnTo>
                    <a:pt x="0" y="154444"/>
                  </a:lnTo>
                  <a:lnTo>
                    <a:pt x="2859" y="168369"/>
                  </a:lnTo>
                  <a:lnTo>
                    <a:pt x="10643" y="179825"/>
                  </a:lnTo>
                  <a:lnTo>
                    <a:pt x="22156" y="187360"/>
                  </a:lnTo>
                  <a:lnTo>
                    <a:pt x="40172" y="186445"/>
                  </a:lnTo>
                  <a:lnTo>
                    <a:pt x="53774" y="181468"/>
                  </a:lnTo>
                  <a:lnTo>
                    <a:pt x="57398" y="178295"/>
                  </a:lnTo>
                  <a:lnTo>
                    <a:pt x="35242" y="178295"/>
                  </a:lnTo>
                  <a:lnTo>
                    <a:pt x="21607" y="173876"/>
                  </a:lnTo>
                  <a:lnTo>
                    <a:pt x="13562" y="163005"/>
                  </a:lnTo>
                  <a:lnTo>
                    <a:pt x="12604" y="33909"/>
                  </a:lnTo>
                  <a:lnTo>
                    <a:pt x="12585" y="23863"/>
                  </a:lnTo>
                  <a:lnTo>
                    <a:pt x="16370" y="17576"/>
                  </a:lnTo>
                  <a:lnTo>
                    <a:pt x="22656" y="12560"/>
                  </a:lnTo>
                  <a:lnTo>
                    <a:pt x="60841" y="12560"/>
                  </a:lnTo>
                  <a:lnTo>
                    <a:pt x="58412" y="9191"/>
                  </a:lnTo>
                  <a:lnTo>
                    <a:pt x="46485" y="2086"/>
                  </a:lnTo>
                  <a:lnTo>
                    <a:pt x="33985" y="0"/>
                  </a:lnTo>
                  <a:close/>
                </a:path>
                <a:path w="69214" h="187959">
                  <a:moveTo>
                    <a:pt x="60841" y="12560"/>
                  </a:moveTo>
                  <a:lnTo>
                    <a:pt x="22656" y="12560"/>
                  </a:lnTo>
                  <a:lnTo>
                    <a:pt x="22656" y="150672"/>
                  </a:lnTo>
                  <a:lnTo>
                    <a:pt x="25906" y="164048"/>
                  </a:lnTo>
                  <a:lnTo>
                    <a:pt x="34863" y="173876"/>
                  </a:lnTo>
                  <a:lnTo>
                    <a:pt x="39014" y="178295"/>
                  </a:lnTo>
                  <a:lnTo>
                    <a:pt x="57398" y="178295"/>
                  </a:lnTo>
                  <a:lnTo>
                    <a:pt x="63062" y="173336"/>
                  </a:lnTo>
                  <a:lnTo>
                    <a:pt x="68109" y="163005"/>
                  </a:lnTo>
                  <a:lnTo>
                    <a:pt x="68236" y="150672"/>
                  </a:lnTo>
                  <a:lnTo>
                    <a:pt x="69227" y="33909"/>
                  </a:lnTo>
                  <a:lnTo>
                    <a:pt x="66347" y="20195"/>
                  </a:lnTo>
                  <a:lnTo>
                    <a:pt x="60841" y="1256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8" name="object 62"/>
            <p:cNvSpPr/>
            <p:nvPr/>
          </p:nvSpPr>
          <p:spPr>
            <a:xfrm>
              <a:off x="3892807" y="7744049"/>
              <a:ext cx="150495" cy="161925"/>
            </a:xfrm>
            <a:custGeom>
              <a:avLst/>
              <a:gdLst/>
              <a:ahLst/>
              <a:cxnLst/>
              <a:rect l="l" t="t" r="r" b="b"/>
              <a:pathLst>
                <a:path w="150495" h="161925">
                  <a:moveTo>
                    <a:pt x="111594" y="0"/>
                  </a:moveTo>
                  <a:lnTo>
                    <a:pt x="0" y="0"/>
                  </a:lnTo>
                  <a:lnTo>
                    <a:pt x="5016" y="12560"/>
                  </a:lnTo>
                  <a:lnTo>
                    <a:pt x="5016" y="148107"/>
                  </a:lnTo>
                  <a:lnTo>
                    <a:pt x="2501" y="155638"/>
                  </a:lnTo>
                  <a:lnTo>
                    <a:pt x="0" y="161912"/>
                  </a:lnTo>
                  <a:lnTo>
                    <a:pt x="111594" y="161912"/>
                  </a:lnTo>
                  <a:lnTo>
                    <a:pt x="125586" y="159271"/>
                  </a:lnTo>
                  <a:lnTo>
                    <a:pt x="129448" y="156895"/>
                  </a:lnTo>
                  <a:lnTo>
                    <a:pt x="102819" y="156895"/>
                  </a:lnTo>
                  <a:lnTo>
                    <a:pt x="116541" y="153823"/>
                  </a:lnTo>
                  <a:lnTo>
                    <a:pt x="127541" y="145579"/>
                  </a:lnTo>
                  <a:lnTo>
                    <a:pt x="130507" y="140576"/>
                  </a:lnTo>
                  <a:lnTo>
                    <a:pt x="28841" y="140576"/>
                  </a:lnTo>
                  <a:lnTo>
                    <a:pt x="23825" y="134302"/>
                  </a:lnTo>
                  <a:lnTo>
                    <a:pt x="23825" y="121754"/>
                  </a:lnTo>
                  <a:lnTo>
                    <a:pt x="28841" y="116725"/>
                  </a:lnTo>
                  <a:lnTo>
                    <a:pt x="134942" y="116725"/>
                  </a:lnTo>
                  <a:lnTo>
                    <a:pt x="135082" y="109194"/>
                  </a:lnTo>
                  <a:lnTo>
                    <a:pt x="28841" y="109194"/>
                  </a:lnTo>
                  <a:lnTo>
                    <a:pt x="23825" y="104178"/>
                  </a:lnTo>
                  <a:lnTo>
                    <a:pt x="23825" y="90373"/>
                  </a:lnTo>
                  <a:lnTo>
                    <a:pt x="28841" y="85356"/>
                  </a:lnTo>
                  <a:lnTo>
                    <a:pt x="135528" y="85356"/>
                  </a:lnTo>
                  <a:lnTo>
                    <a:pt x="135645" y="79070"/>
                  </a:lnTo>
                  <a:lnTo>
                    <a:pt x="28841" y="79070"/>
                  </a:lnTo>
                  <a:lnTo>
                    <a:pt x="23825" y="72796"/>
                  </a:lnTo>
                  <a:lnTo>
                    <a:pt x="23825" y="60248"/>
                  </a:lnTo>
                  <a:lnTo>
                    <a:pt x="28841" y="55232"/>
                  </a:lnTo>
                  <a:lnTo>
                    <a:pt x="136091" y="55232"/>
                  </a:lnTo>
                  <a:lnTo>
                    <a:pt x="136325" y="42684"/>
                  </a:lnTo>
                  <a:lnTo>
                    <a:pt x="30086" y="42684"/>
                  </a:lnTo>
                  <a:lnTo>
                    <a:pt x="25069" y="36398"/>
                  </a:lnTo>
                  <a:lnTo>
                    <a:pt x="25069" y="22593"/>
                  </a:lnTo>
                  <a:lnTo>
                    <a:pt x="30086" y="16319"/>
                  </a:lnTo>
                  <a:lnTo>
                    <a:pt x="143025" y="16319"/>
                  </a:lnTo>
                  <a:lnTo>
                    <a:pt x="140292" y="12098"/>
                  </a:lnTo>
                  <a:lnTo>
                    <a:pt x="129177" y="3997"/>
                  </a:lnTo>
                  <a:lnTo>
                    <a:pt x="115473" y="181"/>
                  </a:lnTo>
                  <a:lnTo>
                    <a:pt x="111594" y="0"/>
                  </a:lnTo>
                  <a:close/>
                </a:path>
                <a:path w="150495" h="161925">
                  <a:moveTo>
                    <a:pt x="143025" y="16319"/>
                  </a:moveTo>
                  <a:lnTo>
                    <a:pt x="136677" y="16319"/>
                  </a:lnTo>
                  <a:lnTo>
                    <a:pt x="140436" y="21348"/>
                  </a:lnTo>
                  <a:lnTo>
                    <a:pt x="144195" y="28867"/>
                  </a:lnTo>
                  <a:lnTo>
                    <a:pt x="144195" y="125514"/>
                  </a:lnTo>
                  <a:lnTo>
                    <a:pt x="141038" y="139449"/>
                  </a:lnTo>
                  <a:lnTo>
                    <a:pt x="132510" y="150116"/>
                  </a:lnTo>
                  <a:lnTo>
                    <a:pt x="120023" y="156100"/>
                  </a:lnTo>
                  <a:lnTo>
                    <a:pt x="102819" y="156895"/>
                  </a:lnTo>
                  <a:lnTo>
                    <a:pt x="129448" y="156895"/>
                  </a:lnTo>
                  <a:lnTo>
                    <a:pt x="150205" y="116725"/>
                  </a:lnTo>
                  <a:lnTo>
                    <a:pt x="150469" y="37655"/>
                  </a:lnTo>
                  <a:lnTo>
                    <a:pt x="147746" y="23610"/>
                  </a:lnTo>
                  <a:lnTo>
                    <a:pt x="143025" y="16319"/>
                  </a:lnTo>
                  <a:close/>
                </a:path>
                <a:path w="150495" h="161925">
                  <a:moveTo>
                    <a:pt x="62687" y="116725"/>
                  </a:moveTo>
                  <a:lnTo>
                    <a:pt x="42633" y="116725"/>
                  </a:lnTo>
                  <a:lnTo>
                    <a:pt x="47650" y="121754"/>
                  </a:lnTo>
                  <a:lnTo>
                    <a:pt x="47650" y="134302"/>
                  </a:lnTo>
                  <a:lnTo>
                    <a:pt x="42633" y="140576"/>
                  </a:lnTo>
                  <a:lnTo>
                    <a:pt x="62687" y="140576"/>
                  </a:lnTo>
                  <a:lnTo>
                    <a:pt x="57670" y="134302"/>
                  </a:lnTo>
                  <a:lnTo>
                    <a:pt x="57670" y="121754"/>
                  </a:lnTo>
                  <a:lnTo>
                    <a:pt x="62687" y="116725"/>
                  </a:lnTo>
                  <a:close/>
                </a:path>
                <a:path w="150495" h="161925">
                  <a:moveTo>
                    <a:pt x="97802" y="116725"/>
                  </a:moveTo>
                  <a:lnTo>
                    <a:pt x="76479" y="116725"/>
                  </a:lnTo>
                  <a:lnTo>
                    <a:pt x="81495" y="121754"/>
                  </a:lnTo>
                  <a:lnTo>
                    <a:pt x="81495" y="134302"/>
                  </a:lnTo>
                  <a:lnTo>
                    <a:pt x="76479" y="140576"/>
                  </a:lnTo>
                  <a:lnTo>
                    <a:pt x="97802" y="140576"/>
                  </a:lnTo>
                  <a:lnTo>
                    <a:pt x="92786" y="134302"/>
                  </a:lnTo>
                  <a:lnTo>
                    <a:pt x="92786" y="121754"/>
                  </a:lnTo>
                  <a:lnTo>
                    <a:pt x="97802" y="116725"/>
                  </a:lnTo>
                  <a:close/>
                </a:path>
                <a:path w="150495" h="161925">
                  <a:moveTo>
                    <a:pt x="134942" y="116725"/>
                  </a:moveTo>
                  <a:lnTo>
                    <a:pt x="110337" y="116725"/>
                  </a:lnTo>
                  <a:lnTo>
                    <a:pt x="116611" y="121754"/>
                  </a:lnTo>
                  <a:lnTo>
                    <a:pt x="116611" y="134302"/>
                  </a:lnTo>
                  <a:lnTo>
                    <a:pt x="110337" y="140576"/>
                  </a:lnTo>
                  <a:lnTo>
                    <a:pt x="130507" y="140576"/>
                  </a:lnTo>
                  <a:lnTo>
                    <a:pt x="134626" y="133627"/>
                  </a:lnTo>
                  <a:lnTo>
                    <a:pt x="134942" y="116725"/>
                  </a:lnTo>
                  <a:close/>
                </a:path>
                <a:path w="150495" h="161925">
                  <a:moveTo>
                    <a:pt x="62687" y="85356"/>
                  </a:moveTo>
                  <a:lnTo>
                    <a:pt x="42633" y="85356"/>
                  </a:lnTo>
                  <a:lnTo>
                    <a:pt x="47650" y="90373"/>
                  </a:lnTo>
                  <a:lnTo>
                    <a:pt x="47650" y="104178"/>
                  </a:lnTo>
                  <a:lnTo>
                    <a:pt x="42633" y="109194"/>
                  </a:lnTo>
                  <a:lnTo>
                    <a:pt x="62687" y="109194"/>
                  </a:lnTo>
                  <a:lnTo>
                    <a:pt x="57670" y="104178"/>
                  </a:lnTo>
                  <a:lnTo>
                    <a:pt x="57670" y="90373"/>
                  </a:lnTo>
                  <a:lnTo>
                    <a:pt x="62687" y="85356"/>
                  </a:lnTo>
                  <a:close/>
                </a:path>
                <a:path w="150495" h="161925">
                  <a:moveTo>
                    <a:pt x="97802" y="85356"/>
                  </a:moveTo>
                  <a:lnTo>
                    <a:pt x="76479" y="85356"/>
                  </a:lnTo>
                  <a:lnTo>
                    <a:pt x="81495" y="90373"/>
                  </a:lnTo>
                  <a:lnTo>
                    <a:pt x="81495" y="104178"/>
                  </a:lnTo>
                  <a:lnTo>
                    <a:pt x="76479" y="109194"/>
                  </a:lnTo>
                  <a:lnTo>
                    <a:pt x="97802" y="109194"/>
                  </a:lnTo>
                  <a:lnTo>
                    <a:pt x="92786" y="104178"/>
                  </a:lnTo>
                  <a:lnTo>
                    <a:pt x="92786" y="90373"/>
                  </a:lnTo>
                  <a:lnTo>
                    <a:pt x="97802" y="85356"/>
                  </a:lnTo>
                  <a:close/>
                </a:path>
                <a:path w="150495" h="161925">
                  <a:moveTo>
                    <a:pt x="135528" y="85356"/>
                  </a:moveTo>
                  <a:lnTo>
                    <a:pt x="110337" y="85356"/>
                  </a:lnTo>
                  <a:lnTo>
                    <a:pt x="116611" y="90373"/>
                  </a:lnTo>
                  <a:lnTo>
                    <a:pt x="116611" y="104178"/>
                  </a:lnTo>
                  <a:lnTo>
                    <a:pt x="110337" y="109194"/>
                  </a:lnTo>
                  <a:lnTo>
                    <a:pt x="135082" y="109194"/>
                  </a:lnTo>
                  <a:lnTo>
                    <a:pt x="135528" y="85356"/>
                  </a:lnTo>
                  <a:close/>
                </a:path>
                <a:path w="150495" h="161925">
                  <a:moveTo>
                    <a:pt x="62687" y="55232"/>
                  </a:moveTo>
                  <a:lnTo>
                    <a:pt x="42633" y="55232"/>
                  </a:lnTo>
                  <a:lnTo>
                    <a:pt x="47650" y="60248"/>
                  </a:lnTo>
                  <a:lnTo>
                    <a:pt x="47650" y="72796"/>
                  </a:lnTo>
                  <a:lnTo>
                    <a:pt x="42633" y="79070"/>
                  </a:lnTo>
                  <a:lnTo>
                    <a:pt x="62687" y="79070"/>
                  </a:lnTo>
                  <a:lnTo>
                    <a:pt x="57670" y="72796"/>
                  </a:lnTo>
                  <a:lnTo>
                    <a:pt x="57670" y="60248"/>
                  </a:lnTo>
                  <a:lnTo>
                    <a:pt x="62687" y="55232"/>
                  </a:lnTo>
                  <a:close/>
                </a:path>
                <a:path w="150495" h="161925">
                  <a:moveTo>
                    <a:pt x="97802" y="55232"/>
                  </a:moveTo>
                  <a:lnTo>
                    <a:pt x="76479" y="55232"/>
                  </a:lnTo>
                  <a:lnTo>
                    <a:pt x="81495" y="60248"/>
                  </a:lnTo>
                  <a:lnTo>
                    <a:pt x="81495" y="72796"/>
                  </a:lnTo>
                  <a:lnTo>
                    <a:pt x="76479" y="79070"/>
                  </a:lnTo>
                  <a:lnTo>
                    <a:pt x="97802" y="79070"/>
                  </a:lnTo>
                  <a:lnTo>
                    <a:pt x="92786" y="72796"/>
                  </a:lnTo>
                  <a:lnTo>
                    <a:pt x="92786" y="60248"/>
                  </a:lnTo>
                  <a:lnTo>
                    <a:pt x="97802" y="55232"/>
                  </a:lnTo>
                  <a:close/>
                </a:path>
                <a:path w="150495" h="161925">
                  <a:moveTo>
                    <a:pt x="136091" y="55232"/>
                  </a:moveTo>
                  <a:lnTo>
                    <a:pt x="110337" y="55232"/>
                  </a:lnTo>
                  <a:lnTo>
                    <a:pt x="116611" y="60248"/>
                  </a:lnTo>
                  <a:lnTo>
                    <a:pt x="116611" y="72796"/>
                  </a:lnTo>
                  <a:lnTo>
                    <a:pt x="110337" y="79070"/>
                  </a:lnTo>
                  <a:lnTo>
                    <a:pt x="135645" y="79070"/>
                  </a:lnTo>
                  <a:lnTo>
                    <a:pt x="136091" y="55232"/>
                  </a:lnTo>
                  <a:close/>
                </a:path>
                <a:path w="150495" h="161925">
                  <a:moveTo>
                    <a:pt x="136677" y="16319"/>
                  </a:moveTo>
                  <a:lnTo>
                    <a:pt x="110337" y="16319"/>
                  </a:lnTo>
                  <a:lnTo>
                    <a:pt x="116611" y="22593"/>
                  </a:lnTo>
                  <a:lnTo>
                    <a:pt x="116611" y="36398"/>
                  </a:lnTo>
                  <a:lnTo>
                    <a:pt x="110337" y="42684"/>
                  </a:lnTo>
                  <a:lnTo>
                    <a:pt x="136325" y="42684"/>
                  </a:lnTo>
                  <a:lnTo>
                    <a:pt x="136583" y="28867"/>
                  </a:lnTo>
                  <a:lnTo>
                    <a:pt x="136677" y="16319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9" name="object 63"/>
            <p:cNvSpPr/>
            <p:nvPr/>
          </p:nvSpPr>
          <p:spPr>
            <a:xfrm>
              <a:off x="4690638" y="7259339"/>
              <a:ext cx="272284" cy="216242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80" name="object 64"/>
            <p:cNvSpPr/>
            <p:nvPr/>
          </p:nvSpPr>
          <p:spPr>
            <a:xfrm>
              <a:off x="3300911" y="5507990"/>
              <a:ext cx="240029" cy="240665"/>
            </a:xfrm>
            <a:custGeom>
              <a:avLst/>
              <a:gdLst/>
              <a:ahLst/>
              <a:cxnLst/>
              <a:rect l="l" t="t" r="r" b="b"/>
              <a:pathLst>
                <a:path w="240029" h="240664">
                  <a:moveTo>
                    <a:pt x="112435" y="0"/>
                  </a:moveTo>
                  <a:lnTo>
                    <a:pt x="100058" y="4703"/>
                  </a:lnTo>
                  <a:lnTo>
                    <a:pt x="90805" y="14216"/>
                  </a:lnTo>
                  <a:lnTo>
                    <a:pt x="85864" y="28534"/>
                  </a:lnTo>
                  <a:lnTo>
                    <a:pt x="85993" y="34357"/>
                  </a:lnTo>
                  <a:lnTo>
                    <a:pt x="93433" y="73544"/>
                  </a:lnTo>
                  <a:lnTo>
                    <a:pt x="119100" y="89456"/>
                  </a:lnTo>
                  <a:lnTo>
                    <a:pt x="120484" y="89456"/>
                  </a:lnTo>
                  <a:lnTo>
                    <a:pt x="127837" y="87008"/>
                  </a:lnTo>
                  <a:lnTo>
                    <a:pt x="139603" y="80095"/>
                  </a:lnTo>
                  <a:lnTo>
                    <a:pt x="142822" y="75613"/>
                  </a:lnTo>
                  <a:lnTo>
                    <a:pt x="106641" y="75613"/>
                  </a:lnTo>
                  <a:lnTo>
                    <a:pt x="102489" y="71460"/>
                  </a:lnTo>
                  <a:lnTo>
                    <a:pt x="102489" y="54836"/>
                  </a:lnTo>
                  <a:lnTo>
                    <a:pt x="106641" y="50683"/>
                  </a:lnTo>
                  <a:lnTo>
                    <a:pt x="146799" y="50683"/>
                  </a:lnTo>
                  <a:lnTo>
                    <a:pt x="152472" y="43296"/>
                  </a:lnTo>
                  <a:lnTo>
                    <a:pt x="152195" y="32039"/>
                  </a:lnTo>
                  <a:lnTo>
                    <a:pt x="149178" y="16552"/>
                  </a:lnTo>
                  <a:lnTo>
                    <a:pt x="141053" y="7114"/>
                  </a:lnTo>
                  <a:lnTo>
                    <a:pt x="128613" y="1577"/>
                  </a:lnTo>
                  <a:lnTo>
                    <a:pt x="112435" y="0"/>
                  </a:lnTo>
                  <a:close/>
                </a:path>
                <a:path w="240029" h="240664">
                  <a:moveTo>
                    <a:pt x="149567" y="64538"/>
                  </a:moveTo>
                  <a:lnTo>
                    <a:pt x="137109" y="68691"/>
                  </a:lnTo>
                  <a:lnTo>
                    <a:pt x="135724" y="72844"/>
                  </a:lnTo>
                  <a:lnTo>
                    <a:pt x="132956" y="75613"/>
                  </a:lnTo>
                  <a:lnTo>
                    <a:pt x="142822" y="75613"/>
                  </a:lnTo>
                  <a:lnTo>
                    <a:pt x="146799" y="70076"/>
                  </a:lnTo>
                  <a:lnTo>
                    <a:pt x="148183" y="68691"/>
                  </a:lnTo>
                  <a:lnTo>
                    <a:pt x="148183" y="67307"/>
                  </a:lnTo>
                  <a:lnTo>
                    <a:pt x="149567" y="64538"/>
                  </a:lnTo>
                  <a:close/>
                </a:path>
                <a:path w="240029" h="240664">
                  <a:moveTo>
                    <a:pt x="146799" y="50683"/>
                  </a:moveTo>
                  <a:lnTo>
                    <a:pt x="131572" y="50683"/>
                  </a:lnTo>
                  <a:lnTo>
                    <a:pt x="134340" y="52067"/>
                  </a:lnTo>
                  <a:lnTo>
                    <a:pt x="135724" y="54836"/>
                  </a:lnTo>
                  <a:lnTo>
                    <a:pt x="139877" y="53451"/>
                  </a:lnTo>
                  <a:lnTo>
                    <a:pt x="146799" y="50683"/>
                  </a:lnTo>
                  <a:close/>
                </a:path>
                <a:path w="240029" h="240664">
                  <a:moveTo>
                    <a:pt x="239585" y="218221"/>
                  </a:moveTo>
                  <a:lnTo>
                    <a:pt x="0" y="218221"/>
                  </a:lnTo>
                  <a:lnTo>
                    <a:pt x="0" y="240383"/>
                  </a:lnTo>
                  <a:lnTo>
                    <a:pt x="239585" y="240383"/>
                  </a:lnTo>
                  <a:lnTo>
                    <a:pt x="239585" y="218221"/>
                  </a:lnTo>
                  <a:close/>
                </a:path>
                <a:path w="240029" h="240664">
                  <a:moveTo>
                    <a:pt x="92786" y="92224"/>
                  </a:moveTo>
                  <a:lnTo>
                    <a:pt x="56008" y="108311"/>
                  </a:lnTo>
                  <a:lnTo>
                    <a:pt x="29083" y="186382"/>
                  </a:lnTo>
                  <a:lnTo>
                    <a:pt x="26314" y="204378"/>
                  </a:lnTo>
                  <a:lnTo>
                    <a:pt x="30467" y="209915"/>
                  </a:lnTo>
                  <a:lnTo>
                    <a:pt x="33235" y="214068"/>
                  </a:lnTo>
                  <a:lnTo>
                    <a:pt x="37388" y="216837"/>
                  </a:lnTo>
                  <a:lnTo>
                    <a:pt x="42938" y="218221"/>
                  </a:lnTo>
                  <a:lnTo>
                    <a:pt x="66471" y="218221"/>
                  </a:lnTo>
                  <a:lnTo>
                    <a:pt x="66471" y="143456"/>
                  </a:lnTo>
                  <a:lnTo>
                    <a:pt x="67856" y="142072"/>
                  </a:lnTo>
                  <a:lnTo>
                    <a:pt x="197704" y="142072"/>
                  </a:lnTo>
                  <a:lnTo>
                    <a:pt x="194905" y="132382"/>
                  </a:lnTo>
                  <a:lnTo>
                    <a:pt x="110794" y="132382"/>
                  </a:lnTo>
                  <a:lnTo>
                    <a:pt x="92786" y="92224"/>
                  </a:lnTo>
                  <a:close/>
                </a:path>
                <a:path w="240029" h="240664">
                  <a:moveTo>
                    <a:pt x="197704" y="142072"/>
                  </a:moveTo>
                  <a:lnTo>
                    <a:pt x="171729" y="142072"/>
                  </a:lnTo>
                  <a:lnTo>
                    <a:pt x="173113" y="143456"/>
                  </a:lnTo>
                  <a:lnTo>
                    <a:pt x="173113" y="218221"/>
                  </a:lnTo>
                  <a:lnTo>
                    <a:pt x="196659" y="218221"/>
                  </a:lnTo>
                  <a:lnTo>
                    <a:pt x="202196" y="216837"/>
                  </a:lnTo>
                  <a:lnTo>
                    <a:pt x="206349" y="214068"/>
                  </a:lnTo>
                  <a:lnTo>
                    <a:pt x="207733" y="209915"/>
                  </a:lnTo>
                  <a:lnTo>
                    <a:pt x="213283" y="204378"/>
                  </a:lnTo>
                  <a:lnTo>
                    <a:pt x="211886" y="193304"/>
                  </a:lnTo>
                  <a:lnTo>
                    <a:pt x="210502" y="186382"/>
                  </a:lnTo>
                  <a:lnTo>
                    <a:pt x="197704" y="142072"/>
                  </a:lnTo>
                  <a:close/>
                </a:path>
                <a:path w="240029" h="240664">
                  <a:moveTo>
                    <a:pt x="162039" y="208531"/>
                  </a:moveTo>
                  <a:lnTo>
                    <a:pt x="77558" y="208531"/>
                  </a:lnTo>
                  <a:lnTo>
                    <a:pt x="77558" y="212684"/>
                  </a:lnTo>
                  <a:lnTo>
                    <a:pt x="162039" y="212684"/>
                  </a:lnTo>
                  <a:lnTo>
                    <a:pt x="162039" y="208531"/>
                  </a:lnTo>
                  <a:close/>
                </a:path>
                <a:path w="240029" h="240664">
                  <a:moveTo>
                    <a:pt x="127406" y="94993"/>
                  </a:moveTo>
                  <a:lnTo>
                    <a:pt x="112179" y="94993"/>
                  </a:lnTo>
                  <a:lnTo>
                    <a:pt x="110794" y="96377"/>
                  </a:lnTo>
                  <a:lnTo>
                    <a:pt x="110794" y="99146"/>
                  </a:lnTo>
                  <a:lnTo>
                    <a:pt x="113563" y="107452"/>
                  </a:lnTo>
                  <a:lnTo>
                    <a:pt x="110794" y="132382"/>
                  </a:lnTo>
                  <a:lnTo>
                    <a:pt x="128803" y="132382"/>
                  </a:lnTo>
                  <a:lnTo>
                    <a:pt x="126022" y="107452"/>
                  </a:lnTo>
                  <a:lnTo>
                    <a:pt x="128803" y="99146"/>
                  </a:lnTo>
                  <a:lnTo>
                    <a:pt x="128803" y="96377"/>
                  </a:lnTo>
                  <a:lnTo>
                    <a:pt x="127406" y="94993"/>
                  </a:lnTo>
                  <a:close/>
                </a:path>
                <a:path w="240029" h="240664">
                  <a:moveTo>
                    <a:pt x="151673" y="93395"/>
                  </a:moveTo>
                  <a:lnTo>
                    <a:pt x="128803" y="132382"/>
                  </a:lnTo>
                  <a:lnTo>
                    <a:pt x="194905" y="132382"/>
                  </a:lnTo>
                  <a:lnTo>
                    <a:pt x="164749" y="97343"/>
                  </a:lnTo>
                  <a:lnTo>
                    <a:pt x="151673" y="93395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81" name="object 65"/>
            <p:cNvSpPr/>
            <p:nvPr/>
          </p:nvSpPr>
          <p:spPr>
            <a:xfrm>
              <a:off x="3366132" y="5493441"/>
              <a:ext cx="109220" cy="85090"/>
            </a:xfrm>
            <a:custGeom>
              <a:avLst/>
              <a:gdLst/>
              <a:ahLst/>
              <a:cxnLst/>
              <a:rect l="l" t="t" r="r" b="b"/>
              <a:pathLst>
                <a:path w="109220" h="85089">
                  <a:moveTo>
                    <a:pt x="66319" y="69323"/>
                  </a:moveTo>
                  <a:lnTo>
                    <a:pt x="44208" y="69323"/>
                  </a:lnTo>
                  <a:lnTo>
                    <a:pt x="41452" y="72091"/>
                  </a:lnTo>
                  <a:lnTo>
                    <a:pt x="41452" y="83166"/>
                  </a:lnTo>
                  <a:lnTo>
                    <a:pt x="44208" y="84550"/>
                  </a:lnTo>
                  <a:lnTo>
                    <a:pt x="66319" y="84550"/>
                  </a:lnTo>
                  <a:lnTo>
                    <a:pt x="67703" y="83166"/>
                  </a:lnTo>
                  <a:lnTo>
                    <a:pt x="67703" y="79013"/>
                  </a:lnTo>
                  <a:lnTo>
                    <a:pt x="74612" y="79013"/>
                  </a:lnTo>
                  <a:lnTo>
                    <a:pt x="85661" y="73475"/>
                  </a:lnTo>
                  <a:lnTo>
                    <a:pt x="67703" y="73475"/>
                  </a:lnTo>
                  <a:lnTo>
                    <a:pt x="67703" y="72091"/>
                  </a:lnTo>
                  <a:lnTo>
                    <a:pt x="66319" y="69323"/>
                  </a:lnTo>
                  <a:close/>
                </a:path>
                <a:path w="109220" h="85089">
                  <a:moveTo>
                    <a:pt x="42126" y="0"/>
                  </a:moveTo>
                  <a:lnTo>
                    <a:pt x="30098" y="4503"/>
                  </a:lnTo>
                  <a:lnTo>
                    <a:pt x="19334" y="12548"/>
                  </a:lnTo>
                  <a:lnTo>
                    <a:pt x="12089" y="22593"/>
                  </a:lnTo>
                  <a:lnTo>
                    <a:pt x="6908" y="34702"/>
                  </a:lnTo>
                  <a:lnTo>
                    <a:pt x="1384" y="34702"/>
                  </a:lnTo>
                  <a:lnTo>
                    <a:pt x="0" y="38855"/>
                  </a:lnTo>
                  <a:lnTo>
                    <a:pt x="0" y="66554"/>
                  </a:lnTo>
                  <a:lnTo>
                    <a:pt x="2768" y="73475"/>
                  </a:lnTo>
                  <a:lnTo>
                    <a:pt x="15201" y="73475"/>
                  </a:lnTo>
                  <a:lnTo>
                    <a:pt x="17957" y="70707"/>
                  </a:lnTo>
                  <a:lnTo>
                    <a:pt x="17957" y="37471"/>
                  </a:lnTo>
                  <a:lnTo>
                    <a:pt x="16586" y="36087"/>
                  </a:lnTo>
                  <a:lnTo>
                    <a:pt x="16901" y="29998"/>
                  </a:lnTo>
                  <a:lnTo>
                    <a:pt x="23050" y="21286"/>
                  </a:lnTo>
                  <a:lnTo>
                    <a:pt x="32917" y="14626"/>
                  </a:lnTo>
                  <a:lnTo>
                    <a:pt x="46774" y="10569"/>
                  </a:lnTo>
                  <a:lnTo>
                    <a:pt x="64896" y="9664"/>
                  </a:lnTo>
                  <a:lnTo>
                    <a:pt x="84927" y="9664"/>
                  </a:lnTo>
                  <a:lnTo>
                    <a:pt x="82324" y="6998"/>
                  </a:lnTo>
                  <a:lnTo>
                    <a:pt x="72693" y="2425"/>
                  </a:lnTo>
                  <a:lnTo>
                    <a:pt x="59612" y="95"/>
                  </a:lnTo>
                  <a:lnTo>
                    <a:pt x="42126" y="0"/>
                  </a:lnTo>
                  <a:close/>
                </a:path>
                <a:path w="109220" h="85089">
                  <a:moveTo>
                    <a:pt x="84927" y="9664"/>
                  </a:moveTo>
                  <a:lnTo>
                    <a:pt x="64896" y="9664"/>
                  </a:lnTo>
                  <a:lnTo>
                    <a:pt x="77530" y="15052"/>
                  </a:lnTo>
                  <a:lnTo>
                    <a:pt x="87016" y="24071"/>
                  </a:lnTo>
                  <a:lnTo>
                    <a:pt x="92570" y="36087"/>
                  </a:lnTo>
                  <a:lnTo>
                    <a:pt x="91185" y="37471"/>
                  </a:lnTo>
                  <a:lnTo>
                    <a:pt x="91183" y="63787"/>
                  </a:lnTo>
                  <a:lnTo>
                    <a:pt x="80476" y="69669"/>
                  </a:lnTo>
                  <a:lnTo>
                    <a:pt x="67703" y="73475"/>
                  </a:lnTo>
                  <a:lnTo>
                    <a:pt x="85661" y="73475"/>
                  </a:lnTo>
                  <a:lnTo>
                    <a:pt x="89801" y="72091"/>
                  </a:lnTo>
                  <a:lnTo>
                    <a:pt x="107772" y="72091"/>
                  </a:lnTo>
                  <a:lnTo>
                    <a:pt x="109143" y="66554"/>
                  </a:lnTo>
                  <a:lnTo>
                    <a:pt x="109143" y="38855"/>
                  </a:lnTo>
                  <a:lnTo>
                    <a:pt x="107772" y="34702"/>
                  </a:lnTo>
                  <a:lnTo>
                    <a:pt x="102234" y="34702"/>
                  </a:lnTo>
                  <a:lnTo>
                    <a:pt x="99322" y="28733"/>
                  </a:lnTo>
                  <a:lnTo>
                    <a:pt x="93667" y="18617"/>
                  </a:lnTo>
                  <a:lnTo>
                    <a:pt x="84927" y="9664"/>
                  </a:lnTo>
                  <a:close/>
                </a:path>
                <a:path w="109220" h="85089">
                  <a:moveTo>
                    <a:pt x="107772" y="72091"/>
                  </a:moveTo>
                  <a:lnTo>
                    <a:pt x="89801" y="72091"/>
                  </a:lnTo>
                  <a:lnTo>
                    <a:pt x="92570" y="73475"/>
                  </a:lnTo>
                  <a:lnTo>
                    <a:pt x="100863" y="73475"/>
                  </a:lnTo>
                  <a:lnTo>
                    <a:pt x="107772" y="72091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82" name="object 66"/>
            <p:cNvSpPr txBox="1"/>
            <p:nvPr/>
          </p:nvSpPr>
          <p:spPr>
            <a:xfrm>
              <a:off x="4088663" y="4688588"/>
              <a:ext cx="685800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-10" dirty="0">
                  <a:latin typeface="+mj-lt"/>
                  <a:cs typeface="Arial"/>
                </a:rPr>
                <a:t>Unified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15" dirty="0">
                  <a:latin typeface="+mj-lt"/>
                  <a:cs typeface="Arial"/>
                </a:rPr>
                <a:t>SLA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83" name="object 67"/>
            <p:cNvSpPr txBox="1"/>
            <p:nvPr/>
          </p:nvSpPr>
          <p:spPr>
            <a:xfrm>
              <a:off x="1551939" y="7757023"/>
              <a:ext cx="771525" cy="4599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635" algn="ctr">
                <a:lnSpc>
                  <a:spcPct val="103600"/>
                </a:lnSpc>
              </a:pPr>
              <a:r>
                <a:rPr sz="800" dirty="0">
                  <a:latin typeface="+mj-lt"/>
                  <a:cs typeface="Arial"/>
                </a:rPr>
                <a:t>Optimal </a:t>
              </a:r>
              <a:r>
                <a:rPr sz="800" spc="-10" dirty="0">
                  <a:latin typeface="+mj-lt"/>
                  <a:cs typeface="Arial"/>
                </a:rPr>
                <a:t>expense</a:t>
              </a:r>
              <a:r>
                <a:rPr sz="800" spc="-5" dirty="0">
                  <a:latin typeface="+mj-lt"/>
                  <a:cs typeface="Arial"/>
                </a:rPr>
                <a:t> management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84" name="object 68"/>
            <p:cNvSpPr txBox="1"/>
            <p:nvPr/>
          </p:nvSpPr>
          <p:spPr>
            <a:xfrm>
              <a:off x="833252" y="6338068"/>
              <a:ext cx="737235" cy="6133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3600"/>
                </a:lnSpc>
              </a:pPr>
              <a:r>
                <a:rPr sz="800" dirty="0">
                  <a:latin typeface="+mj-lt"/>
                  <a:cs typeface="Arial"/>
                </a:rPr>
                <a:t>Integrated </a:t>
              </a:r>
              <a:r>
                <a:rPr sz="800" spc="5" dirty="0">
                  <a:latin typeface="+mj-lt"/>
                  <a:cs typeface="Arial"/>
                </a:rPr>
                <a:t>and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10" dirty="0">
                  <a:latin typeface="+mj-lt"/>
                  <a:cs typeface="Arial"/>
                </a:rPr>
                <a:t>scalable </a:t>
              </a:r>
              <a:r>
                <a:rPr sz="800" spc="-5" dirty="0">
                  <a:latin typeface="+mj-lt"/>
                  <a:cs typeface="Arial"/>
                </a:rPr>
                <a:t>multi-service </a:t>
              </a:r>
              <a:r>
                <a:rPr sz="800" spc="10" dirty="0">
                  <a:latin typeface="+mj-lt"/>
                  <a:cs typeface="Arial"/>
                </a:rPr>
                <a:t>network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85" name="object 69"/>
            <p:cNvSpPr txBox="1"/>
            <p:nvPr/>
          </p:nvSpPr>
          <p:spPr>
            <a:xfrm>
              <a:off x="1264570" y="4826482"/>
              <a:ext cx="1090930" cy="766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" marR="5080" algn="ctr">
                <a:lnSpc>
                  <a:spcPct val="103600"/>
                </a:lnSpc>
              </a:pPr>
              <a:r>
                <a:rPr sz="800" dirty="0">
                  <a:latin typeface="+mj-lt"/>
                  <a:cs typeface="Arial"/>
                </a:rPr>
                <a:t>Integrated</a:t>
              </a:r>
              <a:r>
                <a:rPr sz="800" spc="10" dirty="0">
                  <a:latin typeface="+mj-lt"/>
                  <a:cs typeface="Arial"/>
                </a:rPr>
                <a:t> network</a:t>
              </a:r>
              <a:r>
                <a:rPr sz="800" spc="5" dirty="0">
                  <a:latin typeface="+mj-lt"/>
                  <a:cs typeface="Arial"/>
                </a:rPr>
                <a:t> and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10" dirty="0">
                  <a:latin typeface="+mj-lt"/>
                  <a:cs typeface="Arial"/>
                </a:rPr>
                <a:t>service </a:t>
              </a:r>
              <a:r>
                <a:rPr sz="800" dirty="0">
                  <a:latin typeface="+mj-lt"/>
                  <a:cs typeface="Arial"/>
                </a:rPr>
                <a:t>management </a:t>
              </a:r>
              <a:r>
                <a:rPr sz="800" spc="-15" dirty="0">
                  <a:latin typeface="+mj-lt"/>
                  <a:cs typeface="Arial"/>
                </a:rPr>
                <a:t>delivering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5" dirty="0">
                  <a:latin typeface="+mj-lt"/>
                  <a:cs typeface="Arial"/>
                </a:rPr>
                <a:t>high </a:t>
              </a:r>
              <a:r>
                <a:rPr sz="800" dirty="0">
                  <a:latin typeface="+mj-lt"/>
                  <a:cs typeface="Arial"/>
                </a:rPr>
                <a:t>performance</a:t>
              </a:r>
            </a:p>
          </p:txBody>
        </p:sp>
        <p:sp>
          <p:nvSpPr>
            <p:cNvPr id="86" name="object 70"/>
            <p:cNvSpPr txBox="1"/>
            <p:nvPr/>
          </p:nvSpPr>
          <p:spPr>
            <a:xfrm>
              <a:off x="5696829" y="7794128"/>
              <a:ext cx="1310005" cy="4599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5560" marR="5080" indent="-23495" algn="just">
                <a:lnSpc>
                  <a:spcPct val="103600"/>
                </a:lnSpc>
              </a:pPr>
              <a:r>
                <a:rPr sz="800" dirty="0">
                  <a:latin typeface="+mj-lt"/>
                  <a:cs typeface="Arial"/>
                </a:rPr>
                <a:t>Integrated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5" dirty="0">
                  <a:latin typeface="+mj-lt"/>
                  <a:cs typeface="Arial"/>
                </a:rPr>
                <a:t>and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dirty="0">
                  <a:latin typeface="+mj-lt"/>
                  <a:cs typeface="Arial"/>
                </a:rPr>
                <a:t>uniform </a:t>
              </a:r>
              <a:r>
                <a:rPr sz="800" spc="-5" dirty="0">
                  <a:latin typeface="+mj-lt"/>
                  <a:cs typeface="Arial"/>
                </a:rPr>
                <a:t>security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dirty="0">
                  <a:latin typeface="+mj-lt"/>
                  <a:cs typeface="Arial"/>
                </a:rPr>
                <a:t>management </a:t>
              </a:r>
              <a:r>
                <a:rPr sz="800" spc="-20" dirty="0">
                  <a:latin typeface="+mj-lt"/>
                  <a:cs typeface="Arial"/>
                </a:rPr>
                <a:t>in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dirty="0">
                  <a:latin typeface="+mj-lt"/>
                  <a:cs typeface="Arial"/>
                </a:rPr>
                <a:t>the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5" dirty="0">
                  <a:latin typeface="+mj-lt"/>
                  <a:cs typeface="Arial"/>
                </a:rPr>
                <a:t>enterprise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10" dirty="0">
                  <a:latin typeface="+mj-lt"/>
                  <a:cs typeface="Arial"/>
                </a:rPr>
                <a:t>WAN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87" name="object 71"/>
            <p:cNvSpPr txBox="1"/>
            <p:nvPr/>
          </p:nvSpPr>
          <p:spPr>
            <a:xfrm>
              <a:off x="5987883" y="6350043"/>
              <a:ext cx="779145" cy="4599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3600"/>
                </a:lnSpc>
              </a:pPr>
              <a:r>
                <a:rPr lang="en-US" sz="800" dirty="0">
                  <a:latin typeface="+mj-lt"/>
                  <a:cs typeface="Arial"/>
                </a:rPr>
                <a:t>E</a:t>
              </a:r>
              <a:r>
                <a:rPr sz="800" dirty="0">
                  <a:latin typeface="+mj-lt"/>
                  <a:cs typeface="Arial"/>
                </a:rPr>
                <a:t>nhanced </a:t>
              </a:r>
              <a:r>
                <a:rPr sz="800" spc="-5" dirty="0">
                  <a:latin typeface="+mj-lt"/>
                  <a:cs typeface="Arial"/>
                </a:rPr>
                <a:t>business </a:t>
              </a:r>
              <a:r>
                <a:rPr sz="800" dirty="0">
                  <a:latin typeface="+mj-lt"/>
                  <a:cs typeface="Arial"/>
                </a:rPr>
                <a:t>productivity</a:t>
              </a:r>
            </a:p>
          </p:txBody>
        </p:sp>
        <p:sp>
          <p:nvSpPr>
            <p:cNvPr id="88" name="object 72"/>
            <p:cNvSpPr txBox="1"/>
            <p:nvPr/>
          </p:nvSpPr>
          <p:spPr>
            <a:xfrm>
              <a:off x="5559460" y="5001088"/>
              <a:ext cx="934719" cy="766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3600"/>
                </a:lnSpc>
              </a:pPr>
              <a:r>
                <a:rPr sz="800" spc="-25" dirty="0">
                  <a:latin typeface="+mj-lt"/>
                  <a:cs typeface="Arial"/>
                </a:rPr>
                <a:t>Deliver </a:t>
              </a:r>
              <a:r>
                <a:rPr sz="800" spc="-5" dirty="0">
                  <a:latin typeface="+mj-lt"/>
                  <a:cs typeface="Arial"/>
                </a:rPr>
                <a:t>transformational</a:t>
              </a:r>
              <a:r>
                <a:rPr sz="800" spc="-10" dirty="0">
                  <a:latin typeface="+mj-lt"/>
                  <a:cs typeface="Arial"/>
                </a:rPr>
                <a:t> WANs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20" dirty="0">
                  <a:latin typeface="+mj-lt"/>
                  <a:cs typeface="Arial"/>
                </a:rPr>
                <a:t>to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15" dirty="0">
                  <a:latin typeface="+mj-lt"/>
                  <a:cs typeface="Arial"/>
                </a:rPr>
                <a:t>deliver</a:t>
              </a:r>
              <a:r>
                <a:rPr sz="800" spc="-10" dirty="0">
                  <a:latin typeface="+mj-lt"/>
                  <a:cs typeface="Arial"/>
                </a:rPr>
                <a:t> </a:t>
              </a:r>
              <a:r>
                <a:rPr sz="800" spc="-5" dirty="0">
                  <a:latin typeface="+mj-lt"/>
                  <a:cs typeface="Arial"/>
                </a:rPr>
                <a:t>transformational </a:t>
              </a:r>
              <a:r>
                <a:rPr sz="800" spc="-45" dirty="0">
                  <a:latin typeface="+mj-lt"/>
                  <a:cs typeface="Arial"/>
                </a:rPr>
                <a:t>IT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dirty="0">
                  <a:latin typeface="+mj-lt"/>
                  <a:cs typeface="Arial"/>
                </a:rPr>
                <a:t>projects</a:t>
              </a:r>
            </a:p>
          </p:txBody>
        </p:sp>
        <p:sp>
          <p:nvSpPr>
            <p:cNvPr id="89" name="object 73"/>
            <p:cNvSpPr txBox="1"/>
            <p:nvPr/>
          </p:nvSpPr>
          <p:spPr>
            <a:xfrm>
              <a:off x="3564318" y="8719133"/>
              <a:ext cx="676275" cy="30665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6835" marR="5080" indent="-64769">
                <a:lnSpc>
                  <a:spcPct val="103600"/>
                </a:lnSpc>
              </a:pPr>
              <a:r>
                <a:rPr sz="800" spc="-5" dirty="0">
                  <a:latin typeface="+mj-lt"/>
                  <a:cs typeface="Arial"/>
                </a:rPr>
                <a:t>Operational </a:t>
              </a:r>
              <a:r>
                <a:rPr sz="800" spc="-10" dirty="0">
                  <a:latin typeface="+mj-lt"/>
                  <a:cs typeface="Arial"/>
                </a:rPr>
                <a:t>efficiency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90" name="object 74"/>
            <p:cNvSpPr/>
            <p:nvPr/>
          </p:nvSpPr>
          <p:spPr>
            <a:xfrm>
              <a:off x="3774627" y="4604936"/>
              <a:ext cx="270510" cy="290830"/>
            </a:xfrm>
            <a:custGeom>
              <a:avLst/>
              <a:gdLst/>
              <a:ahLst/>
              <a:cxnLst/>
              <a:rect l="l" t="t" r="r" b="b"/>
              <a:pathLst>
                <a:path w="270510" h="290829">
                  <a:moveTo>
                    <a:pt x="114401" y="0"/>
                  </a:moveTo>
                  <a:lnTo>
                    <a:pt x="114401" y="22707"/>
                  </a:lnTo>
                  <a:lnTo>
                    <a:pt x="100530" y="25552"/>
                  </a:lnTo>
                  <a:lnTo>
                    <a:pt x="87223" y="29741"/>
                  </a:lnTo>
                  <a:lnTo>
                    <a:pt x="51452" y="49635"/>
                  </a:lnTo>
                  <a:lnTo>
                    <a:pt x="23517" y="78977"/>
                  </a:lnTo>
                  <a:lnTo>
                    <a:pt x="5490" y="115783"/>
                  </a:lnTo>
                  <a:lnTo>
                    <a:pt x="0" y="143487"/>
                  </a:lnTo>
                  <a:lnTo>
                    <a:pt x="616" y="159772"/>
                  </a:lnTo>
                  <a:lnTo>
                    <a:pt x="10596" y="204107"/>
                  </a:lnTo>
                  <a:lnTo>
                    <a:pt x="31265" y="240662"/>
                  </a:lnTo>
                  <a:lnTo>
                    <a:pt x="60687" y="268156"/>
                  </a:lnTo>
                  <a:lnTo>
                    <a:pt x="96928" y="285307"/>
                  </a:lnTo>
                  <a:lnTo>
                    <a:pt x="123920" y="290363"/>
                  </a:lnTo>
                  <a:lnTo>
                    <a:pt x="139957" y="289738"/>
                  </a:lnTo>
                  <a:lnTo>
                    <a:pt x="183921" y="279785"/>
                  </a:lnTo>
                  <a:lnTo>
                    <a:pt x="203379" y="270403"/>
                  </a:lnTo>
                  <a:lnTo>
                    <a:pt x="147271" y="270403"/>
                  </a:lnTo>
                  <a:lnTo>
                    <a:pt x="130906" y="269698"/>
                  </a:lnTo>
                  <a:lnTo>
                    <a:pt x="87279" y="258316"/>
                  </a:lnTo>
                  <a:lnTo>
                    <a:pt x="53229" y="235028"/>
                  </a:lnTo>
                  <a:lnTo>
                    <a:pt x="30519" y="202401"/>
                  </a:lnTo>
                  <a:lnTo>
                    <a:pt x="20916" y="163000"/>
                  </a:lnTo>
                  <a:lnTo>
                    <a:pt x="21691" y="147362"/>
                  </a:lnTo>
                  <a:lnTo>
                    <a:pt x="33202" y="105466"/>
                  </a:lnTo>
                  <a:lnTo>
                    <a:pt x="56583" y="72685"/>
                  </a:lnTo>
                  <a:lnTo>
                    <a:pt x="89379" y="51060"/>
                  </a:lnTo>
                  <a:lnTo>
                    <a:pt x="101979" y="46683"/>
                  </a:lnTo>
                  <a:lnTo>
                    <a:pt x="145196" y="46683"/>
                  </a:lnTo>
                  <a:lnTo>
                    <a:pt x="175437" y="31216"/>
                  </a:lnTo>
                  <a:lnTo>
                    <a:pt x="114401" y="0"/>
                  </a:lnTo>
                  <a:close/>
                </a:path>
                <a:path w="270510" h="290829">
                  <a:moveTo>
                    <a:pt x="250660" y="156070"/>
                  </a:moveTo>
                  <a:lnTo>
                    <a:pt x="242554" y="198363"/>
                  </a:lnTo>
                  <a:lnTo>
                    <a:pt x="220428" y="233489"/>
                  </a:lnTo>
                  <a:lnTo>
                    <a:pt x="187571" y="258489"/>
                  </a:lnTo>
                  <a:lnTo>
                    <a:pt x="147271" y="270403"/>
                  </a:lnTo>
                  <a:lnTo>
                    <a:pt x="203379" y="270403"/>
                  </a:lnTo>
                  <a:lnTo>
                    <a:pt x="239985" y="240403"/>
                  </a:lnTo>
                  <a:lnTo>
                    <a:pt x="260813" y="206126"/>
                  </a:lnTo>
                  <a:lnTo>
                    <a:pt x="270167" y="166135"/>
                  </a:lnTo>
                  <a:lnTo>
                    <a:pt x="250660" y="156070"/>
                  </a:lnTo>
                  <a:close/>
                </a:path>
                <a:path w="270510" h="290829">
                  <a:moveTo>
                    <a:pt x="145196" y="46683"/>
                  </a:moveTo>
                  <a:lnTo>
                    <a:pt x="101979" y="46683"/>
                  </a:lnTo>
                  <a:lnTo>
                    <a:pt x="114401" y="62433"/>
                  </a:lnTo>
                  <a:lnTo>
                    <a:pt x="145196" y="46683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1" name="object 75"/>
            <p:cNvSpPr/>
            <p:nvPr/>
          </p:nvSpPr>
          <p:spPr>
            <a:xfrm>
              <a:off x="3945707" y="4640357"/>
              <a:ext cx="22225" cy="18415"/>
            </a:xfrm>
            <a:custGeom>
              <a:avLst/>
              <a:gdLst/>
              <a:ahLst/>
              <a:cxnLst/>
              <a:rect l="l" t="t" r="r" b="b"/>
              <a:pathLst>
                <a:path w="22225" h="18414">
                  <a:moveTo>
                    <a:pt x="21805" y="0"/>
                  </a:moveTo>
                  <a:lnTo>
                    <a:pt x="0" y="14147"/>
                  </a:lnTo>
                  <a:lnTo>
                    <a:pt x="13080" y="18389"/>
                  </a:lnTo>
                  <a:lnTo>
                    <a:pt x="21805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2" name="object 76"/>
            <p:cNvSpPr/>
            <p:nvPr/>
          </p:nvSpPr>
          <p:spPr>
            <a:xfrm>
              <a:off x="3964097" y="4643769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5" h="25400">
                  <a:moveTo>
                    <a:pt x="10134" y="0"/>
                  </a:moveTo>
                  <a:lnTo>
                    <a:pt x="0" y="18199"/>
                  </a:lnTo>
                  <a:lnTo>
                    <a:pt x="4343" y="20993"/>
                  </a:lnTo>
                  <a:lnTo>
                    <a:pt x="7238" y="22390"/>
                  </a:lnTo>
                  <a:lnTo>
                    <a:pt x="11582" y="25196"/>
                  </a:lnTo>
                  <a:lnTo>
                    <a:pt x="23164" y="8394"/>
                  </a:lnTo>
                  <a:lnTo>
                    <a:pt x="10134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3" name="object 77"/>
            <p:cNvSpPr/>
            <p:nvPr/>
          </p:nvSpPr>
          <p:spPr>
            <a:xfrm>
              <a:off x="3981131" y="465738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1544" y="0"/>
                  </a:moveTo>
                  <a:lnTo>
                    <a:pt x="0" y="15874"/>
                  </a:lnTo>
                  <a:lnTo>
                    <a:pt x="5765" y="21640"/>
                  </a:lnTo>
                  <a:lnTo>
                    <a:pt x="10096" y="24523"/>
                  </a:lnTo>
                  <a:lnTo>
                    <a:pt x="24523" y="10096"/>
                  </a:lnTo>
                  <a:lnTo>
                    <a:pt x="20193" y="5765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4" name="object 78"/>
            <p:cNvSpPr/>
            <p:nvPr/>
          </p:nvSpPr>
          <p:spPr>
            <a:xfrm>
              <a:off x="4007017" y="4691438"/>
              <a:ext cx="25400" cy="23495"/>
            </a:xfrm>
            <a:custGeom>
              <a:avLst/>
              <a:gdLst/>
              <a:ahLst/>
              <a:cxnLst/>
              <a:rect l="l" t="t" r="r" b="b"/>
              <a:pathLst>
                <a:path w="25400" h="23495">
                  <a:moveTo>
                    <a:pt x="16802" y="0"/>
                  </a:moveTo>
                  <a:lnTo>
                    <a:pt x="0" y="11582"/>
                  </a:lnTo>
                  <a:lnTo>
                    <a:pt x="2793" y="14478"/>
                  </a:lnTo>
                  <a:lnTo>
                    <a:pt x="4203" y="18821"/>
                  </a:lnTo>
                  <a:lnTo>
                    <a:pt x="6997" y="23164"/>
                  </a:lnTo>
                  <a:lnTo>
                    <a:pt x="25196" y="14478"/>
                  </a:lnTo>
                  <a:lnTo>
                    <a:pt x="22402" y="10134"/>
                  </a:lnTo>
                  <a:lnTo>
                    <a:pt x="19596" y="4343"/>
                  </a:lnTo>
                  <a:lnTo>
                    <a:pt x="16802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5" name="object 79"/>
            <p:cNvSpPr/>
            <p:nvPr/>
          </p:nvSpPr>
          <p:spPr>
            <a:xfrm>
              <a:off x="4016549" y="4713247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5" h="20320">
                  <a:moveTo>
                    <a:pt x="18821" y="0"/>
                  </a:moveTo>
                  <a:lnTo>
                    <a:pt x="0" y="7048"/>
                  </a:lnTo>
                  <a:lnTo>
                    <a:pt x="4343" y="19748"/>
                  </a:lnTo>
                  <a:lnTo>
                    <a:pt x="23164" y="15519"/>
                  </a:lnTo>
                  <a:lnTo>
                    <a:pt x="20269" y="4229"/>
                  </a:lnTo>
                  <a:lnTo>
                    <a:pt x="18821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6" name="object 80"/>
            <p:cNvSpPr/>
            <p:nvPr/>
          </p:nvSpPr>
          <p:spPr>
            <a:xfrm>
              <a:off x="3995440" y="4673051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4414" y="0"/>
                  </a:moveTo>
                  <a:lnTo>
                    <a:pt x="0" y="14427"/>
                  </a:lnTo>
                  <a:lnTo>
                    <a:pt x="5765" y="20192"/>
                  </a:lnTo>
                  <a:lnTo>
                    <a:pt x="8648" y="24523"/>
                  </a:lnTo>
                  <a:lnTo>
                    <a:pt x="24510" y="12979"/>
                  </a:lnTo>
                  <a:lnTo>
                    <a:pt x="18745" y="4330"/>
                  </a:lnTo>
                  <a:lnTo>
                    <a:pt x="14414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7" name="object 81"/>
            <p:cNvSpPr/>
            <p:nvPr/>
          </p:nvSpPr>
          <p:spPr>
            <a:xfrm>
              <a:off x="4022679" y="4735718"/>
              <a:ext cx="21590" cy="17145"/>
            </a:xfrm>
            <a:custGeom>
              <a:avLst/>
              <a:gdLst/>
              <a:ahLst/>
              <a:cxnLst/>
              <a:rect l="l" t="t" r="r" b="b"/>
              <a:pathLst>
                <a:path w="21589" h="17145">
                  <a:moveTo>
                    <a:pt x="19710" y="0"/>
                  </a:moveTo>
                  <a:lnTo>
                    <a:pt x="0" y="4254"/>
                  </a:lnTo>
                  <a:lnTo>
                    <a:pt x="0" y="8521"/>
                  </a:lnTo>
                  <a:lnTo>
                    <a:pt x="1409" y="12776"/>
                  </a:lnTo>
                  <a:lnTo>
                    <a:pt x="1409" y="17030"/>
                  </a:lnTo>
                  <a:lnTo>
                    <a:pt x="21120" y="15608"/>
                  </a:lnTo>
                  <a:lnTo>
                    <a:pt x="21120" y="4254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8" name="object 82"/>
            <p:cNvSpPr/>
            <p:nvPr/>
          </p:nvSpPr>
          <p:spPr>
            <a:xfrm>
              <a:off x="3829224" y="4717324"/>
              <a:ext cx="53340" cy="92075"/>
            </a:xfrm>
            <a:custGeom>
              <a:avLst/>
              <a:gdLst/>
              <a:ahLst/>
              <a:cxnLst/>
              <a:rect l="l" t="t" r="r" b="b"/>
              <a:pathLst>
                <a:path w="53339" h="92075">
                  <a:moveTo>
                    <a:pt x="51701" y="14147"/>
                  </a:moveTo>
                  <a:lnTo>
                    <a:pt x="28727" y="14147"/>
                  </a:lnTo>
                  <a:lnTo>
                    <a:pt x="30162" y="15570"/>
                  </a:lnTo>
                  <a:lnTo>
                    <a:pt x="30162" y="16979"/>
                  </a:lnTo>
                  <a:lnTo>
                    <a:pt x="31597" y="18389"/>
                  </a:lnTo>
                  <a:lnTo>
                    <a:pt x="31597" y="24053"/>
                  </a:lnTo>
                  <a:lnTo>
                    <a:pt x="11755" y="61739"/>
                  </a:lnTo>
                  <a:lnTo>
                    <a:pt x="2528" y="77410"/>
                  </a:lnTo>
                  <a:lnTo>
                    <a:pt x="0" y="91960"/>
                  </a:lnTo>
                  <a:lnTo>
                    <a:pt x="50266" y="91960"/>
                  </a:lnTo>
                  <a:lnTo>
                    <a:pt x="50266" y="76403"/>
                  </a:lnTo>
                  <a:lnTo>
                    <a:pt x="25857" y="76403"/>
                  </a:lnTo>
                  <a:lnTo>
                    <a:pt x="35796" y="61687"/>
                  </a:lnTo>
                  <a:lnTo>
                    <a:pt x="42937" y="50196"/>
                  </a:lnTo>
                  <a:lnTo>
                    <a:pt x="47590" y="41989"/>
                  </a:lnTo>
                  <a:lnTo>
                    <a:pt x="51701" y="33959"/>
                  </a:lnTo>
                  <a:lnTo>
                    <a:pt x="53136" y="28295"/>
                  </a:lnTo>
                  <a:lnTo>
                    <a:pt x="53136" y="16979"/>
                  </a:lnTo>
                  <a:lnTo>
                    <a:pt x="51701" y="14147"/>
                  </a:lnTo>
                  <a:close/>
                </a:path>
                <a:path w="53339" h="92075">
                  <a:moveTo>
                    <a:pt x="34467" y="0"/>
                  </a:moveTo>
                  <a:lnTo>
                    <a:pt x="20104" y="0"/>
                  </a:lnTo>
                  <a:lnTo>
                    <a:pt x="17233" y="1422"/>
                  </a:lnTo>
                  <a:lnTo>
                    <a:pt x="12928" y="2832"/>
                  </a:lnTo>
                  <a:lnTo>
                    <a:pt x="7188" y="5664"/>
                  </a:lnTo>
                  <a:lnTo>
                    <a:pt x="5753" y="8496"/>
                  </a:lnTo>
                  <a:lnTo>
                    <a:pt x="2882" y="11315"/>
                  </a:lnTo>
                  <a:lnTo>
                    <a:pt x="1447" y="14147"/>
                  </a:lnTo>
                  <a:lnTo>
                    <a:pt x="1447" y="19812"/>
                  </a:lnTo>
                  <a:lnTo>
                    <a:pt x="0" y="24053"/>
                  </a:lnTo>
                  <a:lnTo>
                    <a:pt x="0" y="32537"/>
                  </a:lnTo>
                  <a:lnTo>
                    <a:pt x="21539" y="32537"/>
                  </a:lnTo>
                  <a:lnTo>
                    <a:pt x="21539" y="16979"/>
                  </a:lnTo>
                  <a:lnTo>
                    <a:pt x="22987" y="15570"/>
                  </a:lnTo>
                  <a:lnTo>
                    <a:pt x="22987" y="14147"/>
                  </a:lnTo>
                  <a:lnTo>
                    <a:pt x="51701" y="14147"/>
                  </a:lnTo>
                  <a:lnTo>
                    <a:pt x="50266" y="11315"/>
                  </a:lnTo>
                  <a:lnTo>
                    <a:pt x="41643" y="2832"/>
                  </a:lnTo>
                  <a:lnTo>
                    <a:pt x="34467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9" name="object 83"/>
            <p:cNvSpPr/>
            <p:nvPr/>
          </p:nvSpPr>
          <p:spPr>
            <a:xfrm>
              <a:off x="3882354" y="4718695"/>
              <a:ext cx="57150" cy="90805"/>
            </a:xfrm>
            <a:custGeom>
              <a:avLst/>
              <a:gdLst/>
              <a:ahLst/>
              <a:cxnLst/>
              <a:rect l="l" t="t" r="r" b="b"/>
              <a:pathLst>
                <a:path w="57150" h="90804">
                  <a:moveTo>
                    <a:pt x="49479" y="75018"/>
                  </a:moveTo>
                  <a:lnTo>
                    <a:pt x="26860" y="75018"/>
                  </a:lnTo>
                  <a:lnTo>
                    <a:pt x="26860" y="90589"/>
                  </a:lnTo>
                  <a:lnTo>
                    <a:pt x="49479" y="90589"/>
                  </a:lnTo>
                  <a:lnTo>
                    <a:pt x="49479" y="75018"/>
                  </a:lnTo>
                  <a:close/>
                </a:path>
                <a:path w="57150" h="90804">
                  <a:moveTo>
                    <a:pt x="49479" y="0"/>
                  </a:moveTo>
                  <a:lnTo>
                    <a:pt x="19799" y="0"/>
                  </a:lnTo>
                  <a:lnTo>
                    <a:pt x="0" y="59448"/>
                  </a:lnTo>
                  <a:lnTo>
                    <a:pt x="0" y="75018"/>
                  </a:lnTo>
                  <a:lnTo>
                    <a:pt x="56540" y="75018"/>
                  </a:lnTo>
                  <a:lnTo>
                    <a:pt x="56540" y="59448"/>
                  </a:lnTo>
                  <a:lnTo>
                    <a:pt x="16967" y="59448"/>
                  </a:lnTo>
                  <a:lnTo>
                    <a:pt x="26860" y="21234"/>
                  </a:lnTo>
                  <a:lnTo>
                    <a:pt x="49479" y="21234"/>
                  </a:lnTo>
                  <a:lnTo>
                    <a:pt x="49479" y="0"/>
                  </a:lnTo>
                  <a:close/>
                </a:path>
                <a:path w="57150" h="90804">
                  <a:moveTo>
                    <a:pt x="49479" y="21234"/>
                  </a:moveTo>
                  <a:lnTo>
                    <a:pt x="26860" y="21234"/>
                  </a:lnTo>
                  <a:lnTo>
                    <a:pt x="26860" y="59448"/>
                  </a:lnTo>
                  <a:lnTo>
                    <a:pt x="49479" y="59448"/>
                  </a:lnTo>
                  <a:lnTo>
                    <a:pt x="49479" y="21234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0" name="object 84"/>
            <p:cNvSpPr/>
            <p:nvPr/>
          </p:nvSpPr>
          <p:spPr>
            <a:xfrm>
              <a:off x="3950475" y="4718692"/>
              <a:ext cx="40005" cy="61594"/>
            </a:xfrm>
            <a:custGeom>
              <a:avLst/>
              <a:gdLst/>
              <a:ahLst/>
              <a:cxnLst/>
              <a:rect l="l" t="t" r="r" b="b"/>
              <a:pathLst>
                <a:path w="40004" h="61595">
                  <a:moveTo>
                    <a:pt x="16929" y="0"/>
                  </a:moveTo>
                  <a:lnTo>
                    <a:pt x="0" y="0"/>
                  </a:lnTo>
                  <a:lnTo>
                    <a:pt x="0" y="61302"/>
                  </a:lnTo>
                  <a:lnTo>
                    <a:pt x="16929" y="61302"/>
                  </a:lnTo>
                  <a:lnTo>
                    <a:pt x="16929" y="21386"/>
                  </a:lnTo>
                  <a:lnTo>
                    <a:pt x="18338" y="19964"/>
                  </a:lnTo>
                  <a:lnTo>
                    <a:pt x="38572" y="19964"/>
                  </a:lnTo>
                  <a:lnTo>
                    <a:pt x="38099" y="18529"/>
                  </a:lnTo>
                  <a:lnTo>
                    <a:pt x="38099" y="15684"/>
                  </a:lnTo>
                  <a:lnTo>
                    <a:pt x="36690" y="14249"/>
                  </a:lnTo>
                  <a:lnTo>
                    <a:pt x="16929" y="14249"/>
                  </a:lnTo>
                  <a:lnTo>
                    <a:pt x="16929" y="0"/>
                  </a:lnTo>
                  <a:close/>
                </a:path>
                <a:path w="40004" h="61595">
                  <a:moveTo>
                    <a:pt x="38572" y="19964"/>
                  </a:moveTo>
                  <a:lnTo>
                    <a:pt x="21170" y="19964"/>
                  </a:lnTo>
                  <a:lnTo>
                    <a:pt x="21170" y="21386"/>
                  </a:lnTo>
                  <a:lnTo>
                    <a:pt x="22580" y="21386"/>
                  </a:lnTo>
                  <a:lnTo>
                    <a:pt x="22580" y="61302"/>
                  </a:lnTo>
                  <a:lnTo>
                    <a:pt x="39509" y="61302"/>
                  </a:lnTo>
                  <a:lnTo>
                    <a:pt x="39509" y="22809"/>
                  </a:lnTo>
                  <a:lnTo>
                    <a:pt x="38572" y="19964"/>
                  </a:lnTo>
                  <a:close/>
                </a:path>
                <a:path w="40004" h="61595">
                  <a:moveTo>
                    <a:pt x="29629" y="9982"/>
                  </a:moveTo>
                  <a:lnTo>
                    <a:pt x="25399" y="9982"/>
                  </a:lnTo>
                  <a:lnTo>
                    <a:pt x="23990" y="11404"/>
                  </a:lnTo>
                  <a:lnTo>
                    <a:pt x="21170" y="11404"/>
                  </a:lnTo>
                  <a:lnTo>
                    <a:pt x="19761" y="12826"/>
                  </a:lnTo>
                  <a:lnTo>
                    <a:pt x="18338" y="12826"/>
                  </a:lnTo>
                  <a:lnTo>
                    <a:pt x="16929" y="14249"/>
                  </a:lnTo>
                  <a:lnTo>
                    <a:pt x="36690" y="14249"/>
                  </a:lnTo>
                  <a:lnTo>
                    <a:pt x="33870" y="12826"/>
                  </a:lnTo>
                  <a:lnTo>
                    <a:pt x="32448" y="11404"/>
                  </a:lnTo>
                  <a:lnTo>
                    <a:pt x="29629" y="9982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1" name="object 85"/>
            <p:cNvSpPr/>
            <p:nvPr/>
          </p:nvSpPr>
          <p:spPr>
            <a:xfrm>
              <a:off x="3769912" y="8534324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48"/>
                  </a:lnTo>
                </a:path>
              </a:pathLst>
            </a:custGeom>
            <a:ln w="53860">
              <a:solidFill>
                <a:srgbClr val="BFD73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2" name="object 86"/>
            <p:cNvSpPr/>
            <p:nvPr/>
          </p:nvSpPr>
          <p:spPr>
            <a:xfrm>
              <a:off x="3849236" y="8479955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59">
                  <a:moveTo>
                    <a:pt x="0" y="0"/>
                  </a:moveTo>
                  <a:lnTo>
                    <a:pt x="0" y="162217"/>
                  </a:lnTo>
                </a:path>
              </a:pathLst>
            </a:custGeom>
            <a:ln w="53860">
              <a:solidFill>
                <a:srgbClr val="BFD73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3" name="object 87"/>
            <p:cNvSpPr/>
            <p:nvPr/>
          </p:nvSpPr>
          <p:spPr>
            <a:xfrm>
              <a:off x="3928560" y="8445195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4">
                  <a:moveTo>
                    <a:pt x="0" y="0"/>
                  </a:moveTo>
                  <a:lnTo>
                    <a:pt x="0" y="196976"/>
                  </a:lnTo>
                </a:path>
              </a:pathLst>
            </a:custGeom>
            <a:ln w="53860">
              <a:solidFill>
                <a:srgbClr val="BFD73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4" name="object 88"/>
            <p:cNvSpPr/>
            <p:nvPr/>
          </p:nvSpPr>
          <p:spPr>
            <a:xfrm>
              <a:off x="4010564" y="8414893"/>
              <a:ext cx="0" cy="227329"/>
            </a:xfrm>
            <a:custGeom>
              <a:avLst/>
              <a:gdLst/>
              <a:ahLst/>
              <a:cxnLst/>
              <a:rect l="l" t="t" r="r" b="b"/>
              <a:pathLst>
                <a:path h="227329">
                  <a:moveTo>
                    <a:pt x="0" y="0"/>
                  </a:moveTo>
                  <a:lnTo>
                    <a:pt x="0" y="227279"/>
                  </a:lnTo>
                </a:path>
              </a:pathLst>
            </a:custGeom>
            <a:ln w="55638">
              <a:solidFill>
                <a:srgbClr val="BFD73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5" name="object 89"/>
            <p:cNvSpPr/>
            <p:nvPr/>
          </p:nvSpPr>
          <p:spPr>
            <a:xfrm>
              <a:off x="3707968" y="8682723"/>
              <a:ext cx="351790" cy="0"/>
            </a:xfrm>
            <a:custGeom>
              <a:avLst/>
              <a:gdLst/>
              <a:ahLst/>
              <a:cxnLst/>
              <a:rect l="l" t="t" r="r" b="b"/>
              <a:pathLst>
                <a:path w="351789">
                  <a:moveTo>
                    <a:pt x="0" y="0"/>
                  </a:moveTo>
                  <a:lnTo>
                    <a:pt x="351167" y="0"/>
                  </a:lnTo>
                </a:path>
              </a:pathLst>
            </a:custGeom>
            <a:ln w="39598">
              <a:solidFill>
                <a:srgbClr val="BFD73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6" name="object 90"/>
            <p:cNvSpPr/>
            <p:nvPr/>
          </p:nvSpPr>
          <p:spPr>
            <a:xfrm>
              <a:off x="2369259" y="7721572"/>
              <a:ext cx="485336" cy="370624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7" name="object 91"/>
            <p:cNvSpPr/>
            <p:nvPr/>
          </p:nvSpPr>
          <p:spPr>
            <a:xfrm>
              <a:off x="1923588" y="662558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0" y="1092"/>
                  </a:moveTo>
                  <a:lnTo>
                    <a:pt x="2184" y="1092"/>
                  </a:lnTo>
                </a:path>
              </a:pathLst>
            </a:custGeom>
            <a:ln w="3454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8" name="object 92"/>
            <p:cNvSpPr/>
            <p:nvPr/>
          </p:nvSpPr>
          <p:spPr>
            <a:xfrm>
              <a:off x="1914830" y="665075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4">
                  <a:moveTo>
                    <a:pt x="4381" y="2184"/>
                  </a:moveTo>
                  <a:lnTo>
                    <a:pt x="2184" y="4368"/>
                  </a:lnTo>
                  <a:lnTo>
                    <a:pt x="2184" y="6565"/>
                  </a:lnTo>
                  <a:lnTo>
                    <a:pt x="4381" y="6565"/>
                  </a:lnTo>
                  <a:lnTo>
                    <a:pt x="4381" y="2184"/>
                  </a:lnTo>
                  <a:close/>
                </a:path>
                <a:path w="4444" h="6984">
                  <a:moveTo>
                    <a:pt x="2184" y="0"/>
                  </a:moveTo>
                  <a:lnTo>
                    <a:pt x="0" y="2184"/>
                  </a:lnTo>
                  <a:lnTo>
                    <a:pt x="2184" y="2184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9" name="object 93"/>
            <p:cNvSpPr/>
            <p:nvPr/>
          </p:nvSpPr>
          <p:spPr>
            <a:xfrm>
              <a:off x="1714596" y="6638718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5">
                  <a:moveTo>
                    <a:pt x="2184" y="0"/>
                  </a:moveTo>
                  <a:lnTo>
                    <a:pt x="0" y="0"/>
                  </a:lnTo>
                  <a:lnTo>
                    <a:pt x="0" y="2730"/>
                  </a:lnTo>
                  <a:lnTo>
                    <a:pt x="2184" y="5460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0" name="object 94"/>
            <p:cNvSpPr/>
            <p:nvPr/>
          </p:nvSpPr>
          <p:spPr>
            <a:xfrm>
              <a:off x="1593136" y="6609175"/>
              <a:ext cx="59690" cy="94615"/>
            </a:xfrm>
            <a:custGeom>
              <a:avLst/>
              <a:gdLst/>
              <a:ahLst/>
              <a:cxnLst/>
              <a:rect l="l" t="t" r="r" b="b"/>
              <a:pathLst>
                <a:path w="59689" h="94615">
                  <a:moveTo>
                    <a:pt x="59093" y="0"/>
                  </a:moveTo>
                  <a:lnTo>
                    <a:pt x="0" y="45897"/>
                  </a:lnTo>
                  <a:lnTo>
                    <a:pt x="59093" y="94094"/>
                  </a:lnTo>
                  <a:lnTo>
                    <a:pt x="59093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1" name="object 95"/>
            <p:cNvSpPr/>
            <p:nvPr/>
          </p:nvSpPr>
          <p:spPr>
            <a:xfrm>
              <a:off x="1645666" y="6636525"/>
              <a:ext cx="36195" cy="40005"/>
            </a:xfrm>
            <a:custGeom>
              <a:avLst/>
              <a:gdLst/>
              <a:ahLst/>
              <a:cxnLst/>
              <a:rect l="l" t="t" r="r" b="b"/>
              <a:pathLst>
                <a:path w="36194" h="40004">
                  <a:moveTo>
                    <a:pt x="0" y="19697"/>
                  </a:moveTo>
                  <a:lnTo>
                    <a:pt x="36106" y="19697"/>
                  </a:lnTo>
                </a:path>
              </a:pathLst>
            </a:custGeom>
            <a:ln w="40665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2" name="object 96"/>
            <p:cNvSpPr/>
            <p:nvPr/>
          </p:nvSpPr>
          <p:spPr>
            <a:xfrm>
              <a:off x="2005656" y="6609175"/>
              <a:ext cx="59690" cy="94615"/>
            </a:xfrm>
            <a:custGeom>
              <a:avLst/>
              <a:gdLst/>
              <a:ahLst/>
              <a:cxnLst/>
              <a:rect l="l" t="t" r="r" b="b"/>
              <a:pathLst>
                <a:path w="59689" h="94615">
                  <a:moveTo>
                    <a:pt x="0" y="0"/>
                  </a:moveTo>
                  <a:lnTo>
                    <a:pt x="0" y="94094"/>
                  </a:lnTo>
                  <a:lnTo>
                    <a:pt x="59080" y="45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3" name="object 97"/>
            <p:cNvSpPr/>
            <p:nvPr/>
          </p:nvSpPr>
          <p:spPr>
            <a:xfrm>
              <a:off x="1976107" y="6636525"/>
              <a:ext cx="37465" cy="40005"/>
            </a:xfrm>
            <a:custGeom>
              <a:avLst/>
              <a:gdLst/>
              <a:ahLst/>
              <a:cxnLst/>
              <a:rect l="l" t="t" r="r" b="b"/>
              <a:pathLst>
                <a:path w="37464" h="40004">
                  <a:moveTo>
                    <a:pt x="0" y="19697"/>
                  </a:moveTo>
                  <a:lnTo>
                    <a:pt x="37198" y="19697"/>
                  </a:lnTo>
                </a:path>
              </a:pathLst>
            </a:custGeom>
            <a:ln w="40665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4" name="object 98"/>
            <p:cNvSpPr/>
            <p:nvPr/>
          </p:nvSpPr>
          <p:spPr>
            <a:xfrm>
              <a:off x="1782438" y="6419874"/>
              <a:ext cx="94615" cy="60325"/>
            </a:xfrm>
            <a:custGeom>
              <a:avLst/>
              <a:gdLst/>
              <a:ahLst/>
              <a:cxnLst/>
              <a:rect l="l" t="t" r="r" b="b"/>
              <a:pathLst>
                <a:path w="94614" h="60325">
                  <a:moveTo>
                    <a:pt x="45897" y="0"/>
                  </a:moveTo>
                  <a:lnTo>
                    <a:pt x="0" y="60185"/>
                  </a:lnTo>
                  <a:lnTo>
                    <a:pt x="94094" y="60185"/>
                  </a:lnTo>
                  <a:lnTo>
                    <a:pt x="45897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5" name="object 99"/>
            <p:cNvSpPr/>
            <p:nvPr/>
          </p:nvSpPr>
          <p:spPr>
            <a:xfrm>
              <a:off x="1809788" y="6472402"/>
              <a:ext cx="40005" cy="37465"/>
            </a:xfrm>
            <a:custGeom>
              <a:avLst/>
              <a:gdLst/>
              <a:ahLst/>
              <a:cxnLst/>
              <a:rect l="l" t="t" r="r" b="b"/>
              <a:pathLst>
                <a:path w="40005" h="37465">
                  <a:moveTo>
                    <a:pt x="0" y="18599"/>
                  </a:moveTo>
                  <a:lnTo>
                    <a:pt x="39395" y="18599"/>
                  </a:lnTo>
                </a:path>
              </a:pathLst>
            </a:custGeom>
            <a:ln w="38468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6" name="object 100"/>
            <p:cNvSpPr/>
            <p:nvPr/>
          </p:nvSpPr>
          <p:spPr>
            <a:xfrm>
              <a:off x="1782438" y="6832382"/>
              <a:ext cx="94615" cy="60325"/>
            </a:xfrm>
            <a:custGeom>
              <a:avLst/>
              <a:gdLst/>
              <a:ahLst/>
              <a:cxnLst/>
              <a:rect l="l" t="t" r="r" b="b"/>
              <a:pathLst>
                <a:path w="94614" h="60325">
                  <a:moveTo>
                    <a:pt x="94094" y="0"/>
                  </a:moveTo>
                  <a:lnTo>
                    <a:pt x="0" y="0"/>
                  </a:lnTo>
                  <a:lnTo>
                    <a:pt x="45897" y="60185"/>
                  </a:lnTo>
                  <a:lnTo>
                    <a:pt x="94094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7" name="object 101"/>
            <p:cNvSpPr/>
            <p:nvPr/>
          </p:nvSpPr>
          <p:spPr>
            <a:xfrm>
              <a:off x="1809788" y="6802844"/>
              <a:ext cx="40005" cy="35560"/>
            </a:xfrm>
            <a:custGeom>
              <a:avLst/>
              <a:gdLst/>
              <a:ahLst/>
              <a:cxnLst/>
              <a:rect l="l" t="t" r="r" b="b"/>
              <a:pathLst>
                <a:path w="40005" h="35559">
                  <a:moveTo>
                    <a:pt x="0" y="17506"/>
                  </a:moveTo>
                  <a:lnTo>
                    <a:pt x="39395" y="17506"/>
                  </a:lnTo>
                </a:path>
              </a:pathLst>
            </a:custGeom>
            <a:ln w="36283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8" name="object 102"/>
            <p:cNvSpPr/>
            <p:nvPr/>
          </p:nvSpPr>
          <p:spPr>
            <a:xfrm>
              <a:off x="1662071" y="6488808"/>
              <a:ext cx="74930" cy="75565"/>
            </a:xfrm>
            <a:custGeom>
              <a:avLst/>
              <a:gdLst/>
              <a:ahLst/>
              <a:cxnLst/>
              <a:rect l="l" t="t" r="r" b="b"/>
              <a:pathLst>
                <a:path w="74930" h="75565">
                  <a:moveTo>
                    <a:pt x="0" y="0"/>
                  </a:moveTo>
                  <a:lnTo>
                    <a:pt x="9017" y="75501"/>
                  </a:lnTo>
                  <a:lnTo>
                    <a:pt x="74409" y="9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9" name="object 103"/>
            <p:cNvSpPr/>
            <p:nvPr/>
          </p:nvSpPr>
          <p:spPr>
            <a:xfrm>
              <a:off x="1687236" y="6513969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7406" y="0"/>
                  </a:moveTo>
                  <a:lnTo>
                    <a:pt x="0" y="27406"/>
                  </a:lnTo>
                  <a:lnTo>
                    <a:pt x="25120" y="52527"/>
                  </a:lnTo>
                  <a:lnTo>
                    <a:pt x="52527" y="25120"/>
                  </a:lnTo>
                  <a:lnTo>
                    <a:pt x="27406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0" name="object 104"/>
            <p:cNvSpPr/>
            <p:nvPr/>
          </p:nvSpPr>
          <p:spPr>
            <a:xfrm>
              <a:off x="1921394" y="6745943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4" h="75565">
                  <a:moveTo>
                    <a:pt x="66344" y="0"/>
                  </a:moveTo>
                  <a:lnTo>
                    <a:pt x="0" y="68643"/>
                  </a:lnTo>
                  <a:lnTo>
                    <a:pt x="75501" y="75501"/>
                  </a:lnTo>
                  <a:lnTo>
                    <a:pt x="66344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1" name="object 105"/>
            <p:cNvSpPr/>
            <p:nvPr/>
          </p:nvSpPr>
          <p:spPr>
            <a:xfrm>
              <a:off x="1919206" y="6745939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7406" y="0"/>
                  </a:moveTo>
                  <a:lnTo>
                    <a:pt x="0" y="27406"/>
                  </a:lnTo>
                  <a:lnTo>
                    <a:pt x="25120" y="52527"/>
                  </a:lnTo>
                  <a:lnTo>
                    <a:pt x="52527" y="25120"/>
                  </a:lnTo>
                  <a:lnTo>
                    <a:pt x="27406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2" name="object 106"/>
            <p:cNvSpPr/>
            <p:nvPr/>
          </p:nvSpPr>
          <p:spPr>
            <a:xfrm>
              <a:off x="1921394" y="6488808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4" h="75565">
                  <a:moveTo>
                    <a:pt x="75501" y="0"/>
                  </a:moveTo>
                  <a:lnTo>
                    <a:pt x="0" y="9156"/>
                  </a:lnTo>
                  <a:lnTo>
                    <a:pt x="66344" y="75501"/>
                  </a:lnTo>
                  <a:lnTo>
                    <a:pt x="75501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3" name="object 107"/>
            <p:cNvSpPr/>
            <p:nvPr/>
          </p:nvSpPr>
          <p:spPr>
            <a:xfrm>
              <a:off x="1919204" y="6513969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5120" y="0"/>
                  </a:moveTo>
                  <a:lnTo>
                    <a:pt x="0" y="25120"/>
                  </a:lnTo>
                  <a:lnTo>
                    <a:pt x="27406" y="52527"/>
                  </a:lnTo>
                  <a:lnTo>
                    <a:pt x="52527" y="27406"/>
                  </a:lnTo>
                  <a:lnTo>
                    <a:pt x="25120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4" name="object 108"/>
            <p:cNvSpPr/>
            <p:nvPr/>
          </p:nvSpPr>
          <p:spPr>
            <a:xfrm>
              <a:off x="1662071" y="6745943"/>
              <a:ext cx="74930" cy="75565"/>
            </a:xfrm>
            <a:custGeom>
              <a:avLst/>
              <a:gdLst/>
              <a:ahLst/>
              <a:cxnLst/>
              <a:rect l="l" t="t" r="r" b="b"/>
              <a:pathLst>
                <a:path w="74930" h="75565">
                  <a:moveTo>
                    <a:pt x="9017" y="0"/>
                  </a:moveTo>
                  <a:lnTo>
                    <a:pt x="0" y="75501"/>
                  </a:lnTo>
                  <a:lnTo>
                    <a:pt x="74409" y="68643"/>
                  </a:lnTo>
                  <a:lnTo>
                    <a:pt x="9017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5" name="object 109"/>
            <p:cNvSpPr/>
            <p:nvPr/>
          </p:nvSpPr>
          <p:spPr>
            <a:xfrm>
              <a:off x="1687234" y="6745939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5120" y="0"/>
                  </a:moveTo>
                  <a:lnTo>
                    <a:pt x="0" y="25120"/>
                  </a:lnTo>
                  <a:lnTo>
                    <a:pt x="27406" y="52527"/>
                  </a:lnTo>
                  <a:lnTo>
                    <a:pt x="52527" y="27406"/>
                  </a:lnTo>
                  <a:lnTo>
                    <a:pt x="25120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6" name="object 110"/>
            <p:cNvSpPr/>
            <p:nvPr/>
          </p:nvSpPr>
          <p:spPr>
            <a:xfrm>
              <a:off x="1790056" y="6664838"/>
              <a:ext cx="114300" cy="70485"/>
            </a:xfrm>
            <a:custGeom>
              <a:avLst/>
              <a:gdLst/>
              <a:ahLst/>
              <a:cxnLst/>
              <a:rect l="l" t="t" r="r" b="b"/>
              <a:pathLst>
                <a:path w="114300" h="70484">
                  <a:moveTo>
                    <a:pt x="20688" y="25146"/>
                  </a:moveTo>
                  <a:lnTo>
                    <a:pt x="1092" y="25146"/>
                  </a:lnTo>
                  <a:lnTo>
                    <a:pt x="0" y="28422"/>
                  </a:lnTo>
                  <a:lnTo>
                    <a:pt x="0" y="34988"/>
                  </a:lnTo>
                  <a:lnTo>
                    <a:pt x="2908" y="48853"/>
                  </a:lnTo>
                  <a:lnTo>
                    <a:pt x="10778" y="60301"/>
                  </a:lnTo>
                  <a:lnTo>
                    <a:pt x="22328" y="67811"/>
                  </a:lnTo>
                  <a:lnTo>
                    <a:pt x="81622" y="69964"/>
                  </a:lnTo>
                  <a:lnTo>
                    <a:pt x="95691" y="66949"/>
                  </a:lnTo>
                  <a:lnTo>
                    <a:pt x="106921" y="58874"/>
                  </a:lnTo>
                  <a:lnTo>
                    <a:pt x="111586" y="51384"/>
                  </a:lnTo>
                  <a:lnTo>
                    <a:pt x="25031" y="51384"/>
                  </a:lnTo>
                  <a:lnTo>
                    <a:pt x="18503" y="43726"/>
                  </a:lnTo>
                  <a:lnTo>
                    <a:pt x="18503" y="31699"/>
                  </a:lnTo>
                  <a:lnTo>
                    <a:pt x="20688" y="25146"/>
                  </a:lnTo>
                  <a:close/>
                </a:path>
                <a:path w="114300" h="70484">
                  <a:moveTo>
                    <a:pt x="81622" y="0"/>
                  </a:moveTo>
                  <a:lnTo>
                    <a:pt x="57683" y="0"/>
                  </a:lnTo>
                  <a:lnTo>
                    <a:pt x="64211" y="4368"/>
                  </a:lnTo>
                  <a:lnTo>
                    <a:pt x="69646" y="10934"/>
                  </a:lnTo>
                  <a:lnTo>
                    <a:pt x="72910" y="18580"/>
                  </a:lnTo>
                  <a:lnTo>
                    <a:pt x="90335" y="18580"/>
                  </a:lnTo>
                  <a:lnTo>
                    <a:pt x="97942" y="26238"/>
                  </a:lnTo>
                  <a:lnTo>
                    <a:pt x="97942" y="43726"/>
                  </a:lnTo>
                  <a:lnTo>
                    <a:pt x="90335" y="51384"/>
                  </a:lnTo>
                  <a:lnTo>
                    <a:pt x="111586" y="51384"/>
                  </a:lnTo>
                  <a:lnTo>
                    <a:pt x="114197" y="47190"/>
                  </a:lnTo>
                  <a:lnTo>
                    <a:pt x="113400" y="29162"/>
                  </a:lnTo>
                  <a:lnTo>
                    <a:pt x="108650" y="15516"/>
                  </a:lnTo>
                  <a:lnTo>
                    <a:pt x="100696" y="6182"/>
                  </a:lnTo>
                  <a:lnTo>
                    <a:pt x="90285" y="1086"/>
                  </a:lnTo>
                  <a:lnTo>
                    <a:pt x="81622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7" name="object 111"/>
            <p:cNvSpPr/>
            <p:nvPr/>
          </p:nvSpPr>
          <p:spPr>
            <a:xfrm>
              <a:off x="1745598" y="6664837"/>
              <a:ext cx="114935" cy="70485"/>
            </a:xfrm>
            <a:custGeom>
              <a:avLst/>
              <a:gdLst/>
              <a:ahLst/>
              <a:cxnLst/>
              <a:rect l="l" t="t" r="r" b="b"/>
              <a:pathLst>
                <a:path w="114935" h="70484">
                  <a:moveTo>
                    <a:pt x="37163" y="0"/>
                  </a:moveTo>
                  <a:lnTo>
                    <a:pt x="31727" y="0"/>
                  </a:lnTo>
                  <a:lnTo>
                    <a:pt x="18106" y="2939"/>
                  </a:lnTo>
                  <a:lnTo>
                    <a:pt x="7103" y="10977"/>
                  </a:lnTo>
                  <a:lnTo>
                    <a:pt x="0" y="22945"/>
                  </a:lnTo>
                  <a:lnTo>
                    <a:pt x="953" y="40702"/>
                  </a:lnTo>
                  <a:lnTo>
                    <a:pt x="5858" y="54384"/>
                  </a:lnTo>
                  <a:lnTo>
                    <a:pt x="13880" y="63861"/>
                  </a:lnTo>
                  <a:lnTo>
                    <a:pt x="24184" y="69005"/>
                  </a:lnTo>
                  <a:lnTo>
                    <a:pt x="57839" y="69964"/>
                  </a:lnTo>
                  <a:lnTo>
                    <a:pt x="50231" y="65595"/>
                  </a:lnTo>
                  <a:lnTo>
                    <a:pt x="44783" y="59042"/>
                  </a:lnTo>
                  <a:lnTo>
                    <a:pt x="41519" y="51384"/>
                  </a:lnTo>
                  <a:lnTo>
                    <a:pt x="23015" y="51384"/>
                  </a:lnTo>
                  <a:lnTo>
                    <a:pt x="16487" y="43726"/>
                  </a:lnTo>
                  <a:lnTo>
                    <a:pt x="16487" y="26238"/>
                  </a:lnTo>
                  <a:lnTo>
                    <a:pt x="23015" y="18592"/>
                  </a:lnTo>
                  <a:lnTo>
                    <a:pt x="110032" y="18592"/>
                  </a:lnTo>
                  <a:lnTo>
                    <a:pt x="103810" y="9570"/>
                  </a:lnTo>
                  <a:lnTo>
                    <a:pt x="92205" y="2260"/>
                  </a:lnTo>
                  <a:lnTo>
                    <a:pt x="37163" y="0"/>
                  </a:lnTo>
                  <a:close/>
                </a:path>
                <a:path w="114935" h="70484">
                  <a:moveTo>
                    <a:pt x="110032" y="18592"/>
                  </a:moveTo>
                  <a:lnTo>
                    <a:pt x="88319" y="18592"/>
                  </a:lnTo>
                  <a:lnTo>
                    <a:pt x="95926" y="26238"/>
                  </a:lnTo>
                  <a:lnTo>
                    <a:pt x="95926" y="37172"/>
                  </a:lnTo>
                  <a:lnTo>
                    <a:pt x="94846" y="40449"/>
                  </a:lnTo>
                  <a:lnTo>
                    <a:pt x="92662" y="44830"/>
                  </a:lnTo>
                  <a:lnTo>
                    <a:pt x="113338" y="44830"/>
                  </a:lnTo>
                  <a:lnTo>
                    <a:pt x="113338" y="42633"/>
                  </a:lnTo>
                  <a:lnTo>
                    <a:pt x="114303" y="40702"/>
                  </a:lnTo>
                  <a:lnTo>
                    <a:pt x="114430" y="34988"/>
                  </a:lnTo>
                  <a:lnTo>
                    <a:pt x="111589" y="20851"/>
                  </a:lnTo>
                  <a:lnTo>
                    <a:pt x="110032" y="18592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8" name="object 112"/>
            <p:cNvSpPr/>
            <p:nvPr/>
          </p:nvSpPr>
          <p:spPr>
            <a:xfrm>
              <a:off x="1783207" y="6563540"/>
              <a:ext cx="84455" cy="85725"/>
            </a:xfrm>
            <a:custGeom>
              <a:avLst/>
              <a:gdLst/>
              <a:ahLst/>
              <a:cxnLst/>
              <a:rect l="l" t="t" r="r" b="b"/>
              <a:pathLst>
                <a:path w="84455" h="85725">
                  <a:moveTo>
                    <a:pt x="41857" y="0"/>
                  </a:moveTo>
                  <a:lnTo>
                    <a:pt x="27604" y="2312"/>
                  </a:lnTo>
                  <a:lnTo>
                    <a:pt x="15322" y="8770"/>
                  </a:lnTo>
                  <a:lnTo>
                    <a:pt x="5843" y="18657"/>
                  </a:lnTo>
                  <a:lnTo>
                    <a:pt x="0" y="31252"/>
                  </a:lnTo>
                  <a:lnTo>
                    <a:pt x="1120" y="48678"/>
                  </a:lnTo>
                  <a:lnTo>
                    <a:pt x="5710" y="62955"/>
                  </a:lnTo>
                  <a:lnTo>
                    <a:pt x="13195" y="73946"/>
                  </a:lnTo>
                  <a:lnTo>
                    <a:pt x="23000" y="81514"/>
                  </a:lnTo>
                  <a:lnTo>
                    <a:pt x="34551" y="85519"/>
                  </a:lnTo>
                  <a:lnTo>
                    <a:pt x="50977" y="83775"/>
                  </a:lnTo>
                  <a:lnTo>
                    <a:pt x="64376" y="78257"/>
                  </a:lnTo>
                  <a:lnTo>
                    <a:pt x="74510" y="69630"/>
                  </a:lnTo>
                  <a:lnTo>
                    <a:pt x="75717" y="67614"/>
                  </a:lnTo>
                  <a:lnTo>
                    <a:pt x="34276" y="67614"/>
                  </a:lnTo>
                  <a:lnTo>
                    <a:pt x="34276" y="50165"/>
                  </a:lnTo>
                  <a:lnTo>
                    <a:pt x="16927" y="50165"/>
                  </a:lnTo>
                  <a:lnTo>
                    <a:pt x="16927" y="35991"/>
                  </a:lnTo>
                  <a:lnTo>
                    <a:pt x="34276" y="35991"/>
                  </a:lnTo>
                  <a:lnTo>
                    <a:pt x="34276" y="17449"/>
                  </a:lnTo>
                  <a:lnTo>
                    <a:pt x="75795" y="17449"/>
                  </a:lnTo>
                  <a:lnTo>
                    <a:pt x="66450" y="7828"/>
                  </a:lnTo>
                  <a:lnTo>
                    <a:pt x="54465" y="1844"/>
                  </a:lnTo>
                  <a:lnTo>
                    <a:pt x="41857" y="0"/>
                  </a:lnTo>
                  <a:close/>
                </a:path>
                <a:path w="84455" h="85725">
                  <a:moveTo>
                    <a:pt x="75795" y="17449"/>
                  </a:moveTo>
                  <a:lnTo>
                    <a:pt x="48360" y="17449"/>
                  </a:lnTo>
                  <a:lnTo>
                    <a:pt x="48360" y="35991"/>
                  </a:lnTo>
                  <a:lnTo>
                    <a:pt x="66788" y="35991"/>
                  </a:lnTo>
                  <a:lnTo>
                    <a:pt x="66788" y="50165"/>
                  </a:lnTo>
                  <a:lnTo>
                    <a:pt x="48360" y="50165"/>
                  </a:lnTo>
                  <a:lnTo>
                    <a:pt x="48360" y="67614"/>
                  </a:lnTo>
                  <a:lnTo>
                    <a:pt x="75717" y="67614"/>
                  </a:lnTo>
                  <a:lnTo>
                    <a:pt x="81139" y="58561"/>
                  </a:lnTo>
                  <a:lnTo>
                    <a:pt x="84026" y="45716"/>
                  </a:lnTo>
                  <a:lnTo>
                    <a:pt x="81896" y="30267"/>
                  </a:lnTo>
                  <a:lnTo>
                    <a:pt x="75795" y="17449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9" name="object 113"/>
            <p:cNvSpPr/>
            <p:nvPr/>
          </p:nvSpPr>
          <p:spPr>
            <a:xfrm>
              <a:off x="1887181" y="6608445"/>
              <a:ext cx="12065" cy="43815"/>
            </a:xfrm>
            <a:custGeom>
              <a:avLst/>
              <a:gdLst/>
              <a:ahLst/>
              <a:cxnLst/>
              <a:rect l="l" t="t" r="r" b="b"/>
              <a:pathLst>
                <a:path w="12064" h="43815">
                  <a:moveTo>
                    <a:pt x="0" y="21672"/>
                  </a:moveTo>
                  <a:lnTo>
                    <a:pt x="12014" y="21672"/>
                  </a:lnTo>
                </a:path>
              </a:pathLst>
            </a:custGeom>
            <a:ln w="44615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0" name="object 114"/>
            <p:cNvSpPr/>
            <p:nvPr/>
          </p:nvSpPr>
          <p:spPr>
            <a:xfrm>
              <a:off x="1870481" y="6624637"/>
              <a:ext cx="45085" cy="12065"/>
            </a:xfrm>
            <a:custGeom>
              <a:avLst/>
              <a:gdLst/>
              <a:ahLst/>
              <a:cxnLst/>
              <a:rect l="l" t="t" r="r" b="b"/>
              <a:pathLst>
                <a:path w="45085" h="12065">
                  <a:moveTo>
                    <a:pt x="0" y="6007"/>
                  </a:moveTo>
                  <a:lnTo>
                    <a:pt x="44907" y="6007"/>
                  </a:lnTo>
                </a:path>
              </a:pathLst>
            </a:custGeom>
            <a:ln w="13284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1" name="object 115"/>
            <p:cNvSpPr/>
            <p:nvPr/>
          </p:nvSpPr>
          <p:spPr>
            <a:xfrm>
              <a:off x="1751952" y="6621500"/>
              <a:ext cx="8255" cy="26670"/>
            </a:xfrm>
            <a:custGeom>
              <a:avLst/>
              <a:gdLst/>
              <a:ahLst/>
              <a:cxnLst/>
              <a:rect l="l" t="t" r="r" b="b"/>
              <a:pathLst>
                <a:path w="8255" h="26670">
                  <a:moveTo>
                    <a:pt x="0" y="13055"/>
                  </a:moveTo>
                  <a:lnTo>
                    <a:pt x="7835" y="13055"/>
                  </a:lnTo>
                </a:path>
              </a:pathLst>
            </a:custGeom>
            <a:ln w="27381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2" name="object 116"/>
            <p:cNvSpPr/>
            <p:nvPr/>
          </p:nvSpPr>
          <p:spPr>
            <a:xfrm>
              <a:off x="1743595" y="6630378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69" h="7620">
                  <a:moveTo>
                    <a:pt x="0" y="3657"/>
                  </a:moveTo>
                  <a:lnTo>
                    <a:pt x="26111" y="3657"/>
                  </a:lnTo>
                </a:path>
              </a:pathLst>
            </a:custGeom>
            <a:ln w="8585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3" name="object 117"/>
            <p:cNvSpPr/>
            <p:nvPr/>
          </p:nvSpPr>
          <p:spPr>
            <a:xfrm>
              <a:off x="2392793" y="5042654"/>
              <a:ext cx="61594" cy="75565"/>
            </a:xfrm>
            <a:custGeom>
              <a:avLst/>
              <a:gdLst/>
              <a:ahLst/>
              <a:cxnLst/>
              <a:rect l="l" t="t" r="r" b="b"/>
              <a:pathLst>
                <a:path w="61594" h="75564">
                  <a:moveTo>
                    <a:pt x="19221" y="0"/>
                  </a:moveTo>
                  <a:lnTo>
                    <a:pt x="9222" y="8503"/>
                  </a:lnTo>
                  <a:lnTo>
                    <a:pt x="2475" y="21181"/>
                  </a:lnTo>
                  <a:lnTo>
                    <a:pt x="0" y="36734"/>
                  </a:lnTo>
                  <a:lnTo>
                    <a:pt x="391" y="42995"/>
                  </a:lnTo>
                  <a:lnTo>
                    <a:pt x="4252" y="56201"/>
                  </a:lnTo>
                  <a:lnTo>
                    <a:pt x="12057" y="66673"/>
                  </a:lnTo>
                  <a:lnTo>
                    <a:pt x="23580" y="73391"/>
                  </a:lnTo>
                  <a:lnTo>
                    <a:pt x="38596" y="75330"/>
                  </a:lnTo>
                  <a:lnTo>
                    <a:pt x="48012" y="69676"/>
                  </a:lnTo>
                  <a:lnTo>
                    <a:pt x="55378" y="59500"/>
                  </a:lnTo>
                  <a:lnTo>
                    <a:pt x="60011" y="44993"/>
                  </a:lnTo>
                  <a:lnTo>
                    <a:pt x="61226" y="26343"/>
                  </a:lnTo>
                  <a:lnTo>
                    <a:pt x="56467" y="14764"/>
                  </a:lnTo>
                  <a:lnTo>
                    <a:pt x="47926" y="5905"/>
                  </a:lnTo>
                  <a:lnTo>
                    <a:pt x="35534" y="678"/>
                  </a:lnTo>
                  <a:lnTo>
                    <a:pt x="19221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4" name="object 118"/>
            <p:cNvSpPr/>
            <p:nvPr/>
          </p:nvSpPr>
          <p:spPr>
            <a:xfrm>
              <a:off x="2311673" y="5124574"/>
              <a:ext cx="222250" cy="318135"/>
            </a:xfrm>
            <a:custGeom>
              <a:avLst/>
              <a:gdLst/>
              <a:ahLst/>
              <a:cxnLst/>
              <a:rect l="l" t="t" r="r" b="b"/>
              <a:pathLst>
                <a:path w="222250" h="318135">
                  <a:moveTo>
                    <a:pt x="118671" y="145451"/>
                  </a:moveTo>
                  <a:lnTo>
                    <a:pt x="57577" y="145451"/>
                  </a:lnTo>
                  <a:lnTo>
                    <a:pt x="58241" y="167551"/>
                  </a:lnTo>
                  <a:lnTo>
                    <a:pt x="58241" y="169430"/>
                  </a:lnTo>
                  <a:lnTo>
                    <a:pt x="62013" y="169430"/>
                  </a:lnTo>
                  <a:lnTo>
                    <a:pt x="67665" y="318147"/>
                  </a:lnTo>
                  <a:lnTo>
                    <a:pt x="109105" y="318147"/>
                  </a:lnTo>
                  <a:lnTo>
                    <a:pt x="110955" y="268694"/>
                  </a:lnTo>
                  <a:lnTo>
                    <a:pt x="110984" y="255028"/>
                  </a:lnTo>
                  <a:lnTo>
                    <a:pt x="107122" y="242081"/>
                  </a:lnTo>
                  <a:lnTo>
                    <a:pt x="104145" y="229738"/>
                  </a:lnTo>
                  <a:lnTo>
                    <a:pt x="102232" y="217560"/>
                  </a:lnTo>
                  <a:lnTo>
                    <a:pt x="102852" y="201238"/>
                  </a:lnTo>
                  <a:lnTo>
                    <a:pt x="104938" y="185706"/>
                  </a:lnTo>
                  <a:lnTo>
                    <a:pt x="108408" y="171016"/>
                  </a:lnTo>
                  <a:lnTo>
                    <a:pt x="113182" y="157217"/>
                  </a:lnTo>
                  <a:lnTo>
                    <a:pt x="118671" y="145451"/>
                  </a:lnTo>
                  <a:close/>
                </a:path>
                <a:path w="222250" h="318135">
                  <a:moveTo>
                    <a:pt x="45781" y="87901"/>
                  </a:moveTo>
                  <a:lnTo>
                    <a:pt x="375" y="87901"/>
                  </a:lnTo>
                  <a:lnTo>
                    <a:pt x="272" y="90145"/>
                  </a:lnTo>
                  <a:lnTo>
                    <a:pt x="1739" y="92252"/>
                  </a:lnTo>
                  <a:lnTo>
                    <a:pt x="1739" y="94132"/>
                  </a:lnTo>
                  <a:lnTo>
                    <a:pt x="3618" y="97891"/>
                  </a:lnTo>
                  <a:lnTo>
                    <a:pt x="9270" y="107302"/>
                  </a:lnTo>
                  <a:lnTo>
                    <a:pt x="16801" y="124244"/>
                  </a:lnTo>
                  <a:lnTo>
                    <a:pt x="35635" y="158140"/>
                  </a:lnTo>
                  <a:lnTo>
                    <a:pt x="46611" y="152440"/>
                  </a:lnTo>
                  <a:lnTo>
                    <a:pt x="57577" y="145451"/>
                  </a:lnTo>
                  <a:lnTo>
                    <a:pt x="118671" y="145451"/>
                  </a:lnTo>
                  <a:lnTo>
                    <a:pt x="119180" y="144361"/>
                  </a:lnTo>
                  <a:lnTo>
                    <a:pt x="126319" y="132500"/>
                  </a:lnTo>
                  <a:lnTo>
                    <a:pt x="134519" y="121683"/>
                  </a:lnTo>
                  <a:lnTo>
                    <a:pt x="142763" y="112953"/>
                  </a:lnTo>
                  <a:lnTo>
                    <a:pt x="60121" y="112953"/>
                  </a:lnTo>
                  <a:lnTo>
                    <a:pt x="54383" y="103387"/>
                  </a:lnTo>
                  <a:lnTo>
                    <a:pt x="45781" y="87901"/>
                  </a:lnTo>
                  <a:close/>
                </a:path>
                <a:path w="222250" h="318135">
                  <a:moveTo>
                    <a:pt x="92063" y="58356"/>
                  </a:moveTo>
                  <a:lnTo>
                    <a:pt x="60121" y="58356"/>
                  </a:lnTo>
                  <a:lnTo>
                    <a:pt x="60121" y="112953"/>
                  </a:lnTo>
                  <a:lnTo>
                    <a:pt x="142763" y="112953"/>
                  </a:lnTo>
                  <a:lnTo>
                    <a:pt x="143700" y="111961"/>
                  </a:lnTo>
                  <a:lnTo>
                    <a:pt x="153779" y="103387"/>
                  </a:lnTo>
                  <a:lnTo>
                    <a:pt x="164677" y="96010"/>
                  </a:lnTo>
                  <a:lnTo>
                    <a:pt x="176313" y="89881"/>
                  </a:lnTo>
                  <a:lnTo>
                    <a:pt x="188604" y="85051"/>
                  </a:lnTo>
                  <a:lnTo>
                    <a:pt x="189825" y="84721"/>
                  </a:lnTo>
                  <a:lnTo>
                    <a:pt x="137349" y="84721"/>
                  </a:lnTo>
                  <a:lnTo>
                    <a:pt x="133590" y="79070"/>
                  </a:lnTo>
                  <a:lnTo>
                    <a:pt x="101561" y="79070"/>
                  </a:lnTo>
                  <a:lnTo>
                    <a:pt x="92063" y="58356"/>
                  </a:lnTo>
                  <a:close/>
                </a:path>
                <a:path w="222250" h="318135">
                  <a:moveTo>
                    <a:pt x="56" y="89835"/>
                  </a:moveTo>
                  <a:lnTo>
                    <a:pt x="0" y="92064"/>
                  </a:lnTo>
                  <a:lnTo>
                    <a:pt x="179" y="91121"/>
                  </a:lnTo>
                  <a:lnTo>
                    <a:pt x="272" y="90145"/>
                  </a:lnTo>
                  <a:lnTo>
                    <a:pt x="56" y="89835"/>
                  </a:lnTo>
                  <a:close/>
                </a:path>
                <a:path w="222250" h="318135">
                  <a:moveTo>
                    <a:pt x="86499" y="1892"/>
                  </a:moveTo>
                  <a:lnTo>
                    <a:pt x="75196" y="1892"/>
                  </a:lnTo>
                  <a:lnTo>
                    <a:pt x="69544" y="3771"/>
                  </a:lnTo>
                  <a:lnTo>
                    <a:pt x="63893" y="3771"/>
                  </a:lnTo>
                  <a:lnTo>
                    <a:pt x="60121" y="5651"/>
                  </a:lnTo>
                  <a:lnTo>
                    <a:pt x="54469" y="9423"/>
                  </a:lnTo>
                  <a:lnTo>
                    <a:pt x="3618" y="65887"/>
                  </a:lnTo>
                  <a:lnTo>
                    <a:pt x="1739" y="67779"/>
                  </a:lnTo>
                  <a:lnTo>
                    <a:pt x="536" y="82829"/>
                  </a:lnTo>
                  <a:lnTo>
                    <a:pt x="110" y="89049"/>
                  </a:lnTo>
                  <a:lnTo>
                    <a:pt x="375" y="87901"/>
                  </a:lnTo>
                  <a:lnTo>
                    <a:pt x="45781" y="87901"/>
                  </a:lnTo>
                  <a:lnTo>
                    <a:pt x="45059" y="86601"/>
                  </a:lnTo>
                  <a:lnTo>
                    <a:pt x="41287" y="82829"/>
                  </a:lnTo>
                  <a:lnTo>
                    <a:pt x="60121" y="58356"/>
                  </a:lnTo>
                  <a:lnTo>
                    <a:pt x="92063" y="58356"/>
                  </a:lnTo>
                  <a:lnTo>
                    <a:pt x="80847" y="33896"/>
                  </a:lnTo>
                  <a:lnTo>
                    <a:pt x="88378" y="20713"/>
                  </a:lnTo>
                  <a:lnTo>
                    <a:pt x="73316" y="13182"/>
                  </a:lnTo>
                  <a:lnTo>
                    <a:pt x="86499" y="1892"/>
                  </a:lnTo>
                  <a:close/>
                </a:path>
                <a:path w="222250" h="318135">
                  <a:moveTo>
                    <a:pt x="222015" y="52717"/>
                  </a:moveTo>
                  <a:lnTo>
                    <a:pt x="163727" y="52717"/>
                  </a:lnTo>
                  <a:lnTo>
                    <a:pt x="171258" y="58356"/>
                  </a:lnTo>
                  <a:lnTo>
                    <a:pt x="175018" y="62128"/>
                  </a:lnTo>
                  <a:lnTo>
                    <a:pt x="137349" y="84721"/>
                  </a:lnTo>
                  <a:lnTo>
                    <a:pt x="189825" y="84721"/>
                  </a:lnTo>
                  <a:lnTo>
                    <a:pt x="201472" y="81572"/>
                  </a:lnTo>
                  <a:lnTo>
                    <a:pt x="214834" y="79493"/>
                  </a:lnTo>
                  <a:lnTo>
                    <a:pt x="220230" y="79070"/>
                  </a:lnTo>
                  <a:lnTo>
                    <a:pt x="221561" y="64406"/>
                  </a:lnTo>
                  <a:lnTo>
                    <a:pt x="222015" y="52717"/>
                  </a:lnTo>
                  <a:close/>
                </a:path>
                <a:path w="222250" h="318135">
                  <a:moveTo>
                    <a:pt x="118515" y="0"/>
                  </a:moveTo>
                  <a:lnTo>
                    <a:pt x="105333" y="0"/>
                  </a:lnTo>
                  <a:lnTo>
                    <a:pt x="101561" y="15062"/>
                  </a:lnTo>
                  <a:lnTo>
                    <a:pt x="105333" y="16941"/>
                  </a:lnTo>
                  <a:lnTo>
                    <a:pt x="101561" y="79070"/>
                  </a:lnTo>
                  <a:lnTo>
                    <a:pt x="122287" y="79070"/>
                  </a:lnTo>
                  <a:lnTo>
                    <a:pt x="118515" y="16941"/>
                  </a:lnTo>
                  <a:lnTo>
                    <a:pt x="122287" y="15062"/>
                  </a:lnTo>
                  <a:lnTo>
                    <a:pt x="118515" y="0"/>
                  </a:lnTo>
                  <a:close/>
                </a:path>
                <a:path w="222250" h="318135">
                  <a:moveTo>
                    <a:pt x="148652" y="1892"/>
                  </a:moveTo>
                  <a:lnTo>
                    <a:pt x="139242" y="1892"/>
                  </a:lnTo>
                  <a:lnTo>
                    <a:pt x="152424" y="13182"/>
                  </a:lnTo>
                  <a:lnTo>
                    <a:pt x="135470" y="20713"/>
                  </a:lnTo>
                  <a:lnTo>
                    <a:pt x="143001" y="33896"/>
                  </a:lnTo>
                  <a:lnTo>
                    <a:pt x="122287" y="79070"/>
                  </a:lnTo>
                  <a:lnTo>
                    <a:pt x="133590" y="79070"/>
                  </a:lnTo>
                  <a:lnTo>
                    <a:pt x="163727" y="62128"/>
                  </a:lnTo>
                  <a:lnTo>
                    <a:pt x="163727" y="52717"/>
                  </a:lnTo>
                  <a:lnTo>
                    <a:pt x="222015" y="52717"/>
                  </a:lnTo>
                  <a:lnTo>
                    <a:pt x="222044" y="51961"/>
                  </a:lnTo>
                  <a:lnTo>
                    <a:pt x="218350" y="45186"/>
                  </a:lnTo>
                  <a:lnTo>
                    <a:pt x="195744" y="28244"/>
                  </a:lnTo>
                  <a:lnTo>
                    <a:pt x="165607" y="7531"/>
                  </a:lnTo>
                  <a:lnTo>
                    <a:pt x="161835" y="3771"/>
                  </a:lnTo>
                  <a:lnTo>
                    <a:pt x="154304" y="3771"/>
                  </a:lnTo>
                  <a:lnTo>
                    <a:pt x="148652" y="1892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5" name="object 119"/>
            <p:cNvSpPr/>
            <p:nvPr/>
          </p:nvSpPr>
          <p:spPr>
            <a:xfrm>
              <a:off x="2428944" y="5390300"/>
              <a:ext cx="45720" cy="52705"/>
            </a:xfrm>
            <a:custGeom>
              <a:avLst/>
              <a:gdLst/>
              <a:ahLst/>
              <a:cxnLst/>
              <a:rect l="l" t="t" r="r" b="b"/>
              <a:pathLst>
                <a:path w="45719" h="52704">
                  <a:moveTo>
                    <a:pt x="0" y="0"/>
                  </a:moveTo>
                  <a:lnTo>
                    <a:pt x="1879" y="52425"/>
                  </a:lnTo>
                  <a:lnTo>
                    <a:pt x="45186" y="52425"/>
                  </a:lnTo>
                  <a:lnTo>
                    <a:pt x="45186" y="46799"/>
                  </a:lnTo>
                  <a:lnTo>
                    <a:pt x="34593" y="39609"/>
                  </a:lnTo>
                  <a:lnTo>
                    <a:pt x="24859" y="31299"/>
                  </a:lnTo>
                  <a:lnTo>
                    <a:pt x="15985" y="22039"/>
                  </a:lnTo>
                  <a:lnTo>
                    <a:pt x="7971" y="11996"/>
                  </a:lnTo>
                  <a:lnTo>
                    <a:pt x="816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6" name="object 120"/>
            <p:cNvSpPr/>
            <p:nvPr/>
          </p:nvSpPr>
          <p:spPr>
            <a:xfrm>
              <a:off x="2530167" y="5211346"/>
              <a:ext cx="38100" cy="29845"/>
            </a:xfrm>
            <a:custGeom>
              <a:avLst/>
              <a:gdLst/>
              <a:ahLst/>
              <a:cxnLst/>
              <a:rect l="l" t="t" r="r" b="b"/>
              <a:pathLst>
                <a:path w="38100" h="29845">
                  <a:moveTo>
                    <a:pt x="32270" y="0"/>
                  </a:moveTo>
                  <a:lnTo>
                    <a:pt x="3797" y="0"/>
                  </a:lnTo>
                  <a:lnTo>
                    <a:pt x="0" y="29819"/>
                  </a:lnTo>
                  <a:lnTo>
                    <a:pt x="37960" y="29819"/>
                  </a:lnTo>
                  <a:lnTo>
                    <a:pt x="32270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7" name="object 121"/>
            <p:cNvSpPr/>
            <p:nvPr/>
          </p:nvSpPr>
          <p:spPr>
            <a:xfrm>
              <a:off x="2477756" y="5216769"/>
              <a:ext cx="45720" cy="43815"/>
            </a:xfrm>
            <a:custGeom>
              <a:avLst/>
              <a:gdLst/>
              <a:ahLst/>
              <a:cxnLst/>
              <a:rect l="l" t="t" r="r" b="b"/>
              <a:pathLst>
                <a:path w="45719" h="43814">
                  <a:moveTo>
                    <a:pt x="24472" y="0"/>
                  </a:moveTo>
                  <a:lnTo>
                    <a:pt x="18821" y="3771"/>
                  </a:lnTo>
                  <a:lnTo>
                    <a:pt x="5638" y="11315"/>
                  </a:lnTo>
                  <a:lnTo>
                    <a:pt x="0" y="15087"/>
                  </a:lnTo>
                  <a:lnTo>
                    <a:pt x="11290" y="43383"/>
                  </a:lnTo>
                  <a:lnTo>
                    <a:pt x="20700" y="37719"/>
                  </a:lnTo>
                  <a:lnTo>
                    <a:pt x="33883" y="30175"/>
                  </a:lnTo>
                  <a:lnTo>
                    <a:pt x="45186" y="24523"/>
                  </a:lnTo>
                  <a:lnTo>
                    <a:pt x="24472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8" name="object 122"/>
            <p:cNvSpPr/>
            <p:nvPr/>
          </p:nvSpPr>
          <p:spPr>
            <a:xfrm>
              <a:off x="2437986" y="5252017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15087" y="0"/>
                  </a:moveTo>
                  <a:lnTo>
                    <a:pt x="11315" y="5664"/>
                  </a:lnTo>
                  <a:lnTo>
                    <a:pt x="3771" y="18859"/>
                  </a:lnTo>
                  <a:lnTo>
                    <a:pt x="0" y="24523"/>
                  </a:lnTo>
                  <a:lnTo>
                    <a:pt x="24523" y="43383"/>
                  </a:lnTo>
                  <a:lnTo>
                    <a:pt x="30175" y="33947"/>
                  </a:lnTo>
                  <a:lnTo>
                    <a:pt x="37718" y="20751"/>
                  </a:lnTo>
                  <a:lnTo>
                    <a:pt x="43383" y="11315"/>
                  </a:lnTo>
                  <a:lnTo>
                    <a:pt x="15087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9" name="object 123"/>
            <p:cNvSpPr/>
            <p:nvPr/>
          </p:nvSpPr>
          <p:spPr>
            <a:xfrm>
              <a:off x="2428944" y="5303531"/>
              <a:ext cx="29845" cy="37465"/>
            </a:xfrm>
            <a:custGeom>
              <a:avLst/>
              <a:gdLst/>
              <a:ahLst/>
              <a:cxnLst/>
              <a:rect l="l" t="t" r="r" b="b"/>
              <a:pathLst>
                <a:path w="29844" h="37464">
                  <a:moveTo>
                    <a:pt x="29819" y="0"/>
                  </a:moveTo>
                  <a:lnTo>
                    <a:pt x="0" y="3708"/>
                  </a:lnTo>
                  <a:lnTo>
                    <a:pt x="0" y="33350"/>
                  </a:lnTo>
                  <a:lnTo>
                    <a:pt x="29819" y="37058"/>
                  </a:lnTo>
                  <a:lnTo>
                    <a:pt x="29819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0" name="object 124"/>
            <p:cNvSpPr/>
            <p:nvPr/>
          </p:nvSpPr>
          <p:spPr>
            <a:xfrm>
              <a:off x="2434367" y="5348724"/>
              <a:ext cx="43815" cy="45720"/>
            </a:xfrm>
            <a:custGeom>
              <a:avLst/>
              <a:gdLst/>
              <a:ahLst/>
              <a:cxnLst/>
              <a:rect l="l" t="t" r="r" b="b"/>
              <a:pathLst>
                <a:path w="43814" h="45720">
                  <a:moveTo>
                    <a:pt x="24523" y="0"/>
                  </a:moveTo>
                  <a:lnTo>
                    <a:pt x="0" y="20713"/>
                  </a:lnTo>
                  <a:lnTo>
                    <a:pt x="3771" y="26365"/>
                  </a:lnTo>
                  <a:lnTo>
                    <a:pt x="11315" y="39547"/>
                  </a:lnTo>
                  <a:lnTo>
                    <a:pt x="15087" y="45186"/>
                  </a:lnTo>
                  <a:lnTo>
                    <a:pt x="43383" y="33896"/>
                  </a:lnTo>
                  <a:lnTo>
                    <a:pt x="37719" y="24485"/>
                  </a:lnTo>
                  <a:lnTo>
                    <a:pt x="30175" y="11302"/>
                  </a:lnTo>
                  <a:lnTo>
                    <a:pt x="24523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1" name="object 125"/>
            <p:cNvSpPr/>
            <p:nvPr/>
          </p:nvSpPr>
          <p:spPr>
            <a:xfrm>
              <a:off x="2469616" y="5390305"/>
              <a:ext cx="43815" cy="42545"/>
            </a:xfrm>
            <a:custGeom>
              <a:avLst/>
              <a:gdLst/>
              <a:ahLst/>
              <a:cxnLst/>
              <a:rect l="l" t="t" r="r" b="b"/>
              <a:pathLst>
                <a:path w="43814" h="42545">
                  <a:moveTo>
                    <a:pt x="11315" y="0"/>
                  </a:moveTo>
                  <a:lnTo>
                    <a:pt x="0" y="27698"/>
                  </a:lnTo>
                  <a:lnTo>
                    <a:pt x="5664" y="31394"/>
                  </a:lnTo>
                  <a:lnTo>
                    <a:pt x="18859" y="38785"/>
                  </a:lnTo>
                  <a:lnTo>
                    <a:pt x="24523" y="42468"/>
                  </a:lnTo>
                  <a:lnTo>
                    <a:pt x="43383" y="18465"/>
                  </a:lnTo>
                  <a:lnTo>
                    <a:pt x="33947" y="12928"/>
                  </a:lnTo>
                  <a:lnTo>
                    <a:pt x="20751" y="5537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2" name="object 126"/>
            <p:cNvSpPr/>
            <p:nvPr/>
          </p:nvSpPr>
          <p:spPr>
            <a:xfrm>
              <a:off x="2521131" y="5412902"/>
              <a:ext cx="37465" cy="29845"/>
            </a:xfrm>
            <a:custGeom>
              <a:avLst/>
              <a:gdLst/>
              <a:ahLst/>
              <a:cxnLst/>
              <a:rect l="l" t="t" r="r" b="b"/>
              <a:pathLst>
                <a:path w="37464" h="29845">
                  <a:moveTo>
                    <a:pt x="37058" y="0"/>
                  </a:moveTo>
                  <a:lnTo>
                    <a:pt x="0" y="0"/>
                  </a:lnTo>
                  <a:lnTo>
                    <a:pt x="3708" y="29819"/>
                  </a:lnTo>
                  <a:lnTo>
                    <a:pt x="33350" y="29819"/>
                  </a:lnTo>
                  <a:lnTo>
                    <a:pt x="37058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3" name="object 127"/>
            <p:cNvSpPr/>
            <p:nvPr/>
          </p:nvSpPr>
          <p:spPr>
            <a:xfrm>
              <a:off x="2566323" y="5393916"/>
              <a:ext cx="45720" cy="43815"/>
            </a:xfrm>
            <a:custGeom>
              <a:avLst/>
              <a:gdLst/>
              <a:ahLst/>
              <a:cxnLst/>
              <a:rect l="l" t="t" r="r" b="b"/>
              <a:pathLst>
                <a:path w="45719" h="43814">
                  <a:moveTo>
                    <a:pt x="33896" y="0"/>
                  </a:moveTo>
                  <a:lnTo>
                    <a:pt x="24485" y="5664"/>
                  </a:lnTo>
                  <a:lnTo>
                    <a:pt x="9410" y="13207"/>
                  </a:lnTo>
                  <a:lnTo>
                    <a:pt x="0" y="18859"/>
                  </a:lnTo>
                  <a:lnTo>
                    <a:pt x="20713" y="43383"/>
                  </a:lnTo>
                  <a:lnTo>
                    <a:pt x="24485" y="39611"/>
                  </a:lnTo>
                  <a:lnTo>
                    <a:pt x="39547" y="32067"/>
                  </a:lnTo>
                  <a:lnTo>
                    <a:pt x="45186" y="28295"/>
                  </a:lnTo>
                  <a:lnTo>
                    <a:pt x="33896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4" name="object 128"/>
            <p:cNvSpPr/>
            <p:nvPr/>
          </p:nvSpPr>
          <p:spPr>
            <a:xfrm>
              <a:off x="2607894" y="5357763"/>
              <a:ext cx="41275" cy="43815"/>
            </a:xfrm>
            <a:custGeom>
              <a:avLst/>
              <a:gdLst/>
              <a:ahLst/>
              <a:cxnLst/>
              <a:rect l="l" t="t" r="r" b="b"/>
              <a:pathLst>
                <a:path w="41275" h="43814">
                  <a:moveTo>
                    <a:pt x="18491" y="0"/>
                  </a:moveTo>
                  <a:lnTo>
                    <a:pt x="12941" y="9436"/>
                  </a:lnTo>
                  <a:lnTo>
                    <a:pt x="5549" y="22631"/>
                  </a:lnTo>
                  <a:lnTo>
                    <a:pt x="0" y="32067"/>
                  </a:lnTo>
                  <a:lnTo>
                    <a:pt x="27736" y="43383"/>
                  </a:lnTo>
                  <a:lnTo>
                    <a:pt x="31432" y="37718"/>
                  </a:lnTo>
                  <a:lnTo>
                    <a:pt x="38823" y="24523"/>
                  </a:lnTo>
                  <a:lnTo>
                    <a:pt x="40678" y="18859"/>
                  </a:lnTo>
                  <a:lnTo>
                    <a:pt x="18491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5" name="object 129"/>
            <p:cNvSpPr/>
            <p:nvPr/>
          </p:nvSpPr>
          <p:spPr>
            <a:xfrm>
              <a:off x="2630501" y="5312574"/>
              <a:ext cx="29845" cy="38100"/>
            </a:xfrm>
            <a:custGeom>
              <a:avLst/>
              <a:gdLst/>
              <a:ahLst/>
              <a:cxnLst/>
              <a:rect l="l" t="t" r="r" b="b"/>
              <a:pathLst>
                <a:path w="29844" h="38100">
                  <a:moveTo>
                    <a:pt x="0" y="0"/>
                  </a:moveTo>
                  <a:lnTo>
                    <a:pt x="0" y="37960"/>
                  </a:lnTo>
                  <a:lnTo>
                    <a:pt x="29819" y="34162"/>
                  </a:lnTo>
                  <a:lnTo>
                    <a:pt x="29819" y="3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6" name="object 130"/>
            <p:cNvSpPr/>
            <p:nvPr/>
          </p:nvSpPr>
          <p:spPr>
            <a:xfrm>
              <a:off x="2611515" y="5260157"/>
              <a:ext cx="43815" cy="45720"/>
            </a:xfrm>
            <a:custGeom>
              <a:avLst/>
              <a:gdLst/>
              <a:ahLst/>
              <a:cxnLst/>
              <a:rect l="l" t="t" r="r" b="b"/>
              <a:pathLst>
                <a:path w="43814" h="45720">
                  <a:moveTo>
                    <a:pt x="28295" y="0"/>
                  </a:moveTo>
                  <a:lnTo>
                    <a:pt x="0" y="11290"/>
                  </a:lnTo>
                  <a:lnTo>
                    <a:pt x="5664" y="20701"/>
                  </a:lnTo>
                  <a:lnTo>
                    <a:pt x="13207" y="35775"/>
                  </a:lnTo>
                  <a:lnTo>
                    <a:pt x="18859" y="45186"/>
                  </a:lnTo>
                  <a:lnTo>
                    <a:pt x="43383" y="24472"/>
                  </a:lnTo>
                  <a:lnTo>
                    <a:pt x="39611" y="18821"/>
                  </a:lnTo>
                  <a:lnTo>
                    <a:pt x="32067" y="5638"/>
                  </a:lnTo>
                  <a:lnTo>
                    <a:pt x="28295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7" name="object 131"/>
            <p:cNvSpPr/>
            <p:nvPr/>
          </p:nvSpPr>
          <p:spPr>
            <a:xfrm>
              <a:off x="2575363" y="5222186"/>
              <a:ext cx="43815" cy="41910"/>
            </a:xfrm>
            <a:custGeom>
              <a:avLst/>
              <a:gdLst/>
              <a:ahLst/>
              <a:cxnLst/>
              <a:rect l="l" t="t" r="r" b="b"/>
              <a:pathLst>
                <a:path w="43814" h="41910">
                  <a:moveTo>
                    <a:pt x="18859" y="0"/>
                  </a:moveTo>
                  <a:lnTo>
                    <a:pt x="0" y="22682"/>
                  </a:lnTo>
                  <a:lnTo>
                    <a:pt x="9436" y="28346"/>
                  </a:lnTo>
                  <a:lnTo>
                    <a:pt x="22631" y="35915"/>
                  </a:lnTo>
                  <a:lnTo>
                    <a:pt x="32067" y="41579"/>
                  </a:lnTo>
                  <a:lnTo>
                    <a:pt x="43383" y="13233"/>
                  </a:lnTo>
                  <a:lnTo>
                    <a:pt x="37718" y="9448"/>
                  </a:lnTo>
                  <a:lnTo>
                    <a:pt x="24523" y="1892"/>
                  </a:lnTo>
                  <a:lnTo>
                    <a:pt x="18859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8" name="object 132"/>
            <p:cNvSpPr/>
            <p:nvPr/>
          </p:nvSpPr>
          <p:spPr>
            <a:xfrm>
              <a:off x="2447596" y="5229622"/>
              <a:ext cx="192405" cy="194310"/>
            </a:xfrm>
            <a:custGeom>
              <a:avLst/>
              <a:gdLst/>
              <a:ahLst/>
              <a:cxnLst/>
              <a:rect l="l" t="t" r="r" b="b"/>
              <a:pathLst>
                <a:path w="192405" h="194310">
                  <a:moveTo>
                    <a:pt x="89443" y="0"/>
                  </a:moveTo>
                  <a:lnTo>
                    <a:pt x="51395" y="11042"/>
                  </a:lnTo>
                  <a:lnTo>
                    <a:pt x="21519" y="37262"/>
                  </a:lnTo>
                  <a:lnTo>
                    <a:pt x="3539" y="76328"/>
                  </a:lnTo>
                  <a:lnTo>
                    <a:pt x="0" y="108358"/>
                  </a:lnTo>
                  <a:lnTo>
                    <a:pt x="2628" y="122416"/>
                  </a:lnTo>
                  <a:lnTo>
                    <a:pt x="21755" y="159270"/>
                  </a:lnTo>
                  <a:lnTo>
                    <a:pt x="54264" y="184661"/>
                  </a:lnTo>
                  <a:lnTo>
                    <a:pt x="95681" y="194119"/>
                  </a:lnTo>
                  <a:lnTo>
                    <a:pt x="108526" y="193305"/>
                  </a:lnTo>
                  <a:lnTo>
                    <a:pt x="147822" y="179040"/>
                  </a:lnTo>
                  <a:lnTo>
                    <a:pt x="165031" y="164428"/>
                  </a:lnTo>
                  <a:lnTo>
                    <a:pt x="82858" y="164428"/>
                  </a:lnTo>
                  <a:lnTo>
                    <a:pt x="70484" y="160235"/>
                  </a:lnTo>
                  <a:lnTo>
                    <a:pt x="41268" y="133223"/>
                  </a:lnTo>
                  <a:lnTo>
                    <a:pt x="30128" y="89521"/>
                  </a:lnTo>
                  <a:lnTo>
                    <a:pt x="33296" y="75419"/>
                  </a:lnTo>
                  <a:lnTo>
                    <a:pt x="57231" y="41570"/>
                  </a:lnTo>
                  <a:lnTo>
                    <a:pt x="95681" y="28092"/>
                  </a:lnTo>
                  <a:lnTo>
                    <a:pt x="162932" y="28092"/>
                  </a:lnTo>
                  <a:lnTo>
                    <a:pt x="157591" y="22990"/>
                  </a:lnTo>
                  <a:lnTo>
                    <a:pt x="146396" y="15039"/>
                  </a:lnTo>
                  <a:lnTo>
                    <a:pt x="133890" y="8626"/>
                  </a:lnTo>
                  <a:lnTo>
                    <a:pt x="120166" y="3890"/>
                  </a:lnTo>
                  <a:lnTo>
                    <a:pt x="105318" y="968"/>
                  </a:lnTo>
                  <a:lnTo>
                    <a:pt x="89443" y="0"/>
                  </a:lnTo>
                  <a:close/>
                </a:path>
                <a:path w="192405" h="194310">
                  <a:moveTo>
                    <a:pt x="162932" y="28092"/>
                  </a:moveTo>
                  <a:lnTo>
                    <a:pt x="95681" y="28092"/>
                  </a:lnTo>
                  <a:lnTo>
                    <a:pt x="108957" y="29452"/>
                  </a:lnTo>
                  <a:lnTo>
                    <a:pt x="121841" y="33601"/>
                  </a:lnTo>
                  <a:lnTo>
                    <a:pt x="151922" y="60236"/>
                  </a:lnTo>
                  <a:lnTo>
                    <a:pt x="163440" y="102760"/>
                  </a:lnTo>
                  <a:lnTo>
                    <a:pt x="161211" y="115177"/>
                  </a:lnTo>
                  <a:lnTo>
                    <a:pt x="128882" y="154421"/>
                  </a:lnTo>
                  <a:lnTo>
                    <a:pt x="82858" y="164428"/>
                  </a:lnTo>
                  <a:lnTo>
                    <a:pt x="165031" y="164428"/>
                  </a:lnTo>
                  <a:lnTo>
                    <a:pt x="187875" y="124444"/>
                  </a:lnTo>
                  <a:lnTo>
                    <a:pt x="191901" y="95232"/>
                  </a:lnTo>
                  <a:lnTo>
                    <a:pt x="190568" y="80963"/>
                  </a:lnTo>
                  <a:lnTo>
                    <a:pt x="187354" y="67401"/>
                  </a:lnTo>
                  <a:lnTo>
                    <a:pt x="182355" y="54684"/>
                  </a:lnTo>
                  <a:lnTo>
                    <a:pt x="175665" y="42951"/>
                  </a:lnTo>
                  <a:lnTo>
                    <a:pt x="167378" y="32340"/>
                  </a:lnTo>
                  <a:lnTo>
                    <a:pt x="162932" y="28092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9" name="object 133"/>
            <p:cNvSpPr/>
            <p:nvPr/>
          </p:nvSpPr>
          <p:spPr>
            <a:xfrm>
              <a:off x="2503961" y="5287089"/>
              <a:ext cx="81915" cy="80010"/>
            </a:xfrm>
            <a:custGeom>
              <a:avLst/>
              <a:gdLst/>
              <a:ahLst/>
              <a:cxnLst/>
              <a:rect l="l" t="t" r="r" b="b"/>
              <a:pathLst>
                <a:path w="81914" h="80010">
                  <a:moveTo>
                    <a:pt x="33001" y="0"/>
                  </a:moveTo>
                  <a:lnTo>
                    <a:pt x="2513" y="25834"/>
                  </a:lnTo>
                  <a:lnTo>
                    <a:pt x="0" y="40185"/>
                  </a:lnTo>
                  <a:lnTo>
                    <a:pt x="2196" y="52967"/>
                  </a:lnTo>
                  <a:lnTo>
                    <a:pt x="8432" y="64024"/>
                  </a:lnTo>
                  <a:lnTo>
                    <a:pt x="18414" y="72657"/>
                  </a:lnTo>
                  <a:lnTo>
                    <a:pt x="31849" y="78170"/>
                  </a:lnTo>
                  <a:lnTo>
                    <a:pt x="48441" y="79867"/>
                  </a:lnTo>
                  <a:lnTo>
                    <a:pt x="61491" y="74879"/>
                  </a:lnTo>
                  <a:lnTo>
                    <a:pt x="71922" y="65947"/>
                  </a:lnTo>
                  <a:lnTo>
                    <a:pt x="78838" y="53959"/>
                  </a:lnTo>
                  <a:lnTo>
                    <a:pt x="81342" y="39798"/>
                  </a:lnTo>
                  <a:lnTo>
                    <a:pt x="79171" y="26989"/>
                  </a:lnTo>
                  <a:lnTo>
                    <a:pt x="72951" y="15905"/>
                  </a:lnTo>
                  <a:lnTo>
                    <a:pt x="62982" y="7247"/>
                  </a:lnTo>
                  <a:lnTo>
                    <a:pt x="49565" y="1712"/>
                  </a:lnTo>
                  <a:lnTo>
                    <a:pt x="33001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0" name="object 134"/>
            <p:cNvSpPr/>
            <p:nvPr/>
          </p:nvSpPr>
          <p:spPr>
            <a:xfrm>
              <a:off x="4971281" y="7721630"/>
              <a:ext cx="663605" cy="514227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1" name="object 135"/>
            <p:cNvSpPr/>
            <p:nvPr/>
          </p:nvSpPr>
          <p:spPr>
            <a:xfrm>
              <a:off x="5795467" y="6793700"/>
              <a:ext cx="155575" cy="17145"/>
            </a:xfrm>
            <a:custGeom>
              <a:avLst/>
              <a:gdLst/>
              <a:ahLst/>
              <a:cxnLst/>
              <a:rect l="l" t="t" r="r" b="b"/>
              <a:pathLst>
                <a:path w="155575" h="17145">
                  <a:moveTo>
                    <a:pt x="148653" y="0"/>
                  </a:moveTo>
                  <a:lnTo>
                    <a:pt x="3454" y="0"/>
                  </a:lnTo>
                  <a:lnTo>
                    <a:pt x="0" y="16611"/>
                  </a:lnTo>
                  <a:lnTo>
                    <a:pt x="155574" y="16611"/>
                  </a:lnTo>
                  <a:lnTo>
                    <a:pt x="148653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2" name="object 136"/>
            <p:cNvSpPr/>
            <p:nvPr/>
          </p:nvSpPr>
          <p:spPr>
            <a:xfrm>
              <a:off x="5820812" y="6776344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457" y="0"/>
                  </a:lnTo>
                </a:path>
              </a:pathLst>
            </a:custGeom>
            <a:ln w="32473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3" name="object 137"/>
            <p:cNvSpPr/>
            <p:nvPr/>
          </p:nvSpPr>
          <p:spPr>
            <a:xfrm>
              <a:off x="5727289" y="6746492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>
                  <a:moveTo>
                    <a:pt x="0" y="0"/>
                  </a:moveTo>
                  <a:lnTo>
                    <a:pt x="282308" y="0"/>
                  </a:lnTo>
                </a:path>
              </a:pathLst>
            </a:custGeom>
            <a:ln w="30480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4" name="object 138"/>
            <p:cNvSpPr/>
            <p:nvPr/>
          </p:nvSpPr>
          <p:spPr>
            <a:xfrm>
              <a:off x="5727289" y="6709027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59">
                  <a:moveTo>
                    <a:pt x="0" y="11430"/>
                  </a:moveTo>
                  <a:lnTo>
                    <a:pt x="24244" y="11430"/>
                  </a:lnTo>
                </a:path>
              </a:pathLst>
            </a:custGeom>
            <a:ln w="24130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5" name="object 139"/>
            <p:cNvSpPr/>
            <p:nvPr/>
          </p:nvSpPr>
          <p:spPr>
            <a:xfrm>
              <a:off x="5999203" y="6597267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20">
                  <a:moveTo>
                    <a:pt x="0" y="0"/>
                  </a:moveTo>
                  <a:lnTo>
                    <a:pt x="0" y="134620"/>
                  </a:lnTo>
                </a:path>
              </a:pathLst>
            </a:custGeom>
            <a:ln w="22059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6" name="object 140"/>
            <p:cNvSpPr/>
            <p:nvPr/>
          </p:nvSpPr>
          <p:spPr>
            <a:xfrm>
              <a:off x="5912608" y="6587108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>
                  <a:moveTo>
                    <a:pt x="0" y="0"/>
                  </a:moveTo>
                  <a:lnTo>
                    <a:pt x="96989" y="0"/>
                  </a:lnTo>
                </a:path>
              </a:pathLst>
            </a:custGeom>
            <a:ln w="21590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7" name="object 141"/>
            <p:cNvSpPr/>
            <p:nvPr/>
          </p:nvSpPr>
          <p:spPr>
            <a:xfrm>
              <a:off x="5926565" y="6661726"/>
              <a:ext cx="54610" cy="46355"/>
            </a:xfrm>
            <a:custGeom>
              <a:avLst/>
              <a:gdLst/>
              <a:ahLst/>
              <a:cxnLst/>
              <a:rect l="l" t="t" r="r" b="b"/>
              <a:pathLst>
                <a:path w="54610" h="46354">
                  <a:moveTo>
                    <a:pt x="54190" y="30886"/>
                  </a:moveTo>
                  <a:lnTo>
                    <a:pt x="19227" y="30886"/>
                  </a:lnTo>
                  <a:lnTo>
                    <a:pt x="40208" y="46316"/>
                  </a:lnTo>
                  <a:lnTo>
                    <a:pt x="54190" y="30886"/>
                  </a:lnTo>
                  <a:close/>
                </a:path>
                <a:path w="54610" h="46354">
                  <a:moveTo>
                    <a:pt x="45453" y="0"/>
                  </a:moveTo>
                  <a:lnTo>
                    <a:pt x="0" y="0"/>
                  </a:lnTo>
                  <a:lnTo>
                    <a:pt x="8737" y="41173"/>
                  </a:lnTo>
                  <a:lnTo>
                    <a:pt x="19227" y="30886"/>
                  </a:lnTo>
                  <a:lnTo>
                    <a:pt x="54190" y="30886"/>
                  </a:lnTo>
                  <a:lnTo>
                    <a:pt x="34963" y="13728"/>
                  </a:lnTo>
                  <a:lnTo>
                    <a:pt x="45453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8" name="object 142"/>
            <p:cNvSpPr/>
            <p:nvPr/>
          </p:nvSpPr>
          <p:spPr>
            <a:xfrm>
              <a:off x="5729052" y="6592684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789"/>
                  </a:lnTo>
                </a:path>
              </a:pathLst>
            </a:custGeom>
            <a:ln w="36233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9" name="object 143"/>
            <p:cNvSpPr/>
            <p:nvPr/>
          </p:nvSpPr>
          <p:spPr>
            <a:xfrm>
              <a:off x="5782798" y="6557721"/>
              <a:ext cx="0" cy="106045"/>
            </a:xfrm>
            <a:custGeom>
              <a:avLst/>
              <a:gdLst/>
              <a:ahLst/>
              <a:cxnLst/>
              <a:rect l="l" t="t" r="r" b="b"/>
              <a:pathLst>
                <a:path h="106045">
                  <a:moveTo>
                    <a:pt x="0" y="0"/>
                  </a:moveTo>
                  <a:lnTo>
                    <a:pt x="0" y="105752"/>
                  </a:lnTo>
                </a:path>
              </a:pathLst>
            </a:custGeom>
            <a:ln w="38849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0" name="object 144"/>
            <p:cNvSpPr/>
            <p:nvPr/>
          </p:nvSpPr>
          <p:spPr>
            <a:xfrm>
              <a:off x="5835675" y="6531495"/>
              <a:ext cx="0" cy="132080"/>
            </a:xfrm>
            <a:custGeom>
              <a:avLst/>
              <a:gdLst/>
              <a:ahLst/>
              <a:cxnLst/>
              <a:rect l="l" t="t" r="r" b="b"/>
              <a:pathLst>
                <a:path h="132079">
                  <a:moveTo>
                    <a:pt x="0" y="0"/>
                  </a:moveTo>
                  <a:lnTo>
                    <a:pt x="0" y="131978"/>
                  </a:lnTo>
                </a:path>
              </a:pathLst>
            </a:custGeom>
            <a:ln w="37972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1" name="object 145"/>
            <p:cNvSpPr/>
            <p:nvPr/>
          </p:nvSpPr>
          <p:spPr>
            <a:xfrm>
              <a:off x="5890298" y="6513144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0"/>
                  </a:moveTo>
                  <a:lnTo>
                    <a:pt x="0" y="150329"/>
                  </a:lnTo>
                </a:path>
              </a:pathLst>
            </a:custGeom>
            <a:ln w="35356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2" name="object 146"/>
            <p:cNvSpPr/>
            <p:nvPr/>
          </p:nvSpPr>
          <p:spPr>
            <a:xfrm>
              <a:off x="5687961" y="6690569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79">
                  <a:moveTo>
                    <a:pt x="0" y="0"/>
                  </a:moveTo>
                  <a:lnTo>
                    <a:pt x="233362" y="0"/>
                  </a:lnTo>
                </a:path>
              </a:pathLst>
            </a:custGeom>
            <a:ln w="27495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3" name="object 147"/>
            <p:cNvSpPr/>
            <p:nvPr/>
          </p:nvSpPr>
          <p:spPr>
            <a:xfrm>
              <a:off x="5250360" y="5177408"/>
              <a:ext cx="180340" cy="168910"/>
            </a:xfrm>
            <a:custGeom>
              <a:avLst/>
              <a:gdLst/>
              <a:ahLst/>
              <a:cxnLst/>
              <a:rect l="l" t="t" r="r" b="b"/>
              <a:pathLst>
                <a:path w="180339" h="168910">
                  <a:moveTo>
                    <a:pt x="98981" y="0"/>
                  </a:moveTo>
                  <a:lnTo>
                    <a:pt x="53539" y="8628"/>
                  </a:lnTo>
                  <a:lnTo>
                    <a:pt x="20111" y="32535"/>
                  </a:lnTo>
                  <a:lnTo>
                    <a:pt x="2036" y="67495"/>
                  </a:lnTo>
                  <a:lnTo>
                    <a:pt x="0" y="80874"/>
                  </a:lnTo>
                  <a:lnTo>
                    <a:pt x="933" y="95924"/>
                  </a:lnTo>
                  <a:lnTo>
                    <a:pt x="14830" y="134703"/>
                  </a:lnTo>
                  <a:lnTo>
                    <a:pt x="42740" y="161380"/>
                  </a:lnTo>
                  <a:lnTo>
                    <a:pt x="58150" y="168298"/>
                  </a:lnTo>
                  <a:lnTo>
                    <a:pt x="58150" y="102334"/>
                  </a:lnTo>
                  <a:lnTo>
                    <a:pt x="32864" y="102334"/>
                  </a:lnTo>
                  <a:lnTo>
                    <a:pt x="27022" y="96518"/>
                  </a:lnTo>
                  <a:lnTo>
                    <a:pt x="28978" y="86815"/>
                  </a:lnTo>
                  <a:lnTo>
                    <a:pt x="77606" y="38313"/>
                  </a:lnTo>
                  <a:lnTo>
                    <a:pt x="89677" y="33954"/>
                  </a:lnTo>
                  <a:lnTo>
                    <a:pt x="159839" y="33954"/>
                  </a:lnTo>
                  <a:lnTo>
                    <a:pt x="156951" y="29977"/>
                  </a:lnTo>
                  <a:lnTo>
                    <a:pt x="147537" y="20518"/>
                  </a:lnTo>
                  <a:lnTo>
                    <a:pt x="136877" y="12708"/>
                  </a:lnTo>
                  <a:lnTo>
                    <a:pt x="125126" y="6630"/>
                  </a:lnTo>
                  <a:lnTo>
                    <a:pt x="112441" y="2367"/>
                  </a:lnTo>
                  <a:lnTo>
                    <a:pt x="98981" y="0"/>
                  </a:lnTo>
                  <a:close/>
                </a:path>
                <a:path w="180339" h="168910">
                  <a:moveTo>
                    <a:pt x="159839" y="33954"/>
                  </a:moveTo>
                  <a:lnTo>
                    <a:pt x="89677" y="33954"/>
                  </a:lnTo>
                  <a:lnTo>
                    <a:pt x="100483" y="37870"/>
                  </a:lnTo>
                  <a:lnTo>
                    <a:pt x="149577" y="86815"/>
                  </a:lnTo>
                  <a:lnTo>
                    <a:pt x="149577" y="96518"/>
                  </a:lnTo>
                  <a:lnTo>
                    <a:pt x="145678" y="102334"/>
                  </a:lnTo>
                  <a:lnTo>
                    <a:pt x="122336" y="102334"/>
                  </a:lnTo>
                  <a:lnTo>
                    <a:pt x="122336" y="168298"/>
                  </a:lnTo>
                  <a:lnTo>
                    <a:pt x="156566" y="146729"/>
                  </a:lnTo>
                  <a:lnTo>
                    <a:pt x="176829" y="112415"/>
                  </a:lnTo>
                  <a:lnTo>
                    <a:pt x="179815" y="99138"/>
                  </a:lnTo>
                  <a:lnTo>
                    <a:pt x="178993" y="82665"/>
                  </a:lnTo>
                  <a:lnTo>
                    <a:pt x="176138" y="67430"/>
                  </a:lnTo>
                  <a:lnTo>
                    <a:pt x="171408" y="53516"/>
                  </a:lnTo>
                  <a:lnTo>
                    <a:pt x="164960" y="41004"/>
                  </a:lnTo>
                  <a:lnTo>
                    <a:pt x="159839" y="33954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4" name="object 148"/>
            <p:cNvSpPr/>
            <p:nvPr/>
          </p:nvSpPr>
          <p:spPr>
            <a:xfrm>
              <a:off x="5203529" y="5345703"/>
              <a:ext cx="274320" cy="270510"/>
            </a:xfrm>
            <a:custGeom>
              <a:avLst/>
              <a:gdLst/>
              <a:ahLst/>
              <a:cxnLst/>
              <a:rect l="l" t="t" r="r" b="b"/>
              <a:pathLst>
                <a:path w="274320" h="270510">
                  <a:moveTo>
                    <a:pt x="231375" y="233464"/>
                  </a:moveTo>
                  <a:lnTo>
                    <a:pt x="73888" y="233464"/>
                  </a:lnTo>
                  <a:lnTo>
                    <a:pt x="84814" y="240153"/>
                  </a:lnTo>
                  <a:lnTo>
                    <a:pt x="96094" y="245715"/>
                  </a:lnTo>
                  <a:lnTo>
                    <a:pt x="108077" y="250153"/>
                  </a:lnTo>
                  <a:lnTo>
                    <a:pt x="110832" y="270421"/>
                  </a:lnTo>
                  <a:lnTo>
                    <a:pt x="161378" y="270421"/>
                  </a:lnTo>
                  <a:lnTo>
                    <a:pt x="161378" y="250977"/>
                  </a:lnTo>
                  <a:lnTo>
                    <a:pt x="173248" y="247485"/>
                  </a:lnTo>
                  <a:lnTo>
                    <a:pt x="185116" y="243423"/>
                  </a:lnTo>
                  <a:lnTo>
                    <a:pt x="196980" y="238215"/>
                  </a:lnTo>
                  <a:lnTo>
                    <a:pt x="226625" y="238215"/>
                  </a:lnTo>
                  <a:lnTo>
                    <a:pt x="231375" y="233464"/>
                  </a:lnTo>
                  <a:close/>
                </a:path>
                <a:path w="274320" h="270510">
                  <a:moveTo>
                    <a:pt x="56387" y="19456"/>
                  </a:moveTo>
                  <a:lnTo>
                    <a:pt x="21386" y="54482"/>
                  </a:lnTo>
                  <a:lnTo>
                    <a:pt x="38887" y="71983"/>
                  </a:lnTo>
                  <a:lnTo>
                    <a:pt x="32460" y="82873"/>
                  </a:lnTo>
                  <a:lnTo>
                    <a:pt x="27064" y="94491"/>
                  </a:lnTo>
                  <a:lnTo>
                    <a:pt x="22701" y="106526"/>
                  </a:lnTo>
                  <a:lnTo>
                    <a:pt x="0" y="110896"/>
                  </a:lnTo>
                  <a:lnTo>
                    <a:pt x="0" y="161480"/>
                  </a:lnTo>
                  <a:lnTo>
                    <a:pt x="21386" y="161480"/>
                  </a:lnTo>
                  <a:lnTo>
                    <a:pt x="25376" y="173589"/>
                  </a:lnTo>
                  <a:lnTo>
                    <a:pt x="30401" y="185392"/>
                  </a:lnTo>
                  <a:lnTo>
                    <a:pt x="36457" y="196580"/>
                  </a:lnTo>
                  <a:lnTo>
                    <a:pt x="23329" y="215950"/>
                  </a:lnTo>
                  <a:lnTo>
                    <a:pt x="58331" y="249021"/>
                  </a:lnTo>
                  <a:lnTo>
                    <a:pt x="73888" y="233464"/>
                  </a:lnTo>
                  <a:lnTo>
                    <a:pt x="231375" y="233464"/>
                  </a:lnTo>
                  <a:lnTo>
                    <a:pt x="246940" y="217893"/>
                  </a:lnTo>
                  <a:lnTo>
                    <a:pt x="138048" y="217893"/>
                  </a:lnTo>
                  <a:lnTo>
                    <a:pt x="123491" y="216677"/>
                  </a:lnTo>
                  <a:lnTo>
                    <a:pt x="85202" y="199991"/>
                  </a:lnTo>
                  <a:lnTo>
                    <a:pt x="59679" y="167851"/>
                  </a:lnTo>
                  <a:lnTo>
                    <a:pt x="52732" y="140443"/>
                  </a:lnTo>
                  <a:lnTo>
                    <a:pt x="53854" y="125224"/>
                  </a:lnTo>
                  <a:lnTo>
                    <a:pt x="69930" y="85818"/>
                  </a:lnTo>
                  <a:lnTo>
                    <a:pt x="100848" y="59406"/>
                  </a:lnTo>
                  <a:lnTo>
                    <a:pt x="127027" y="51315"/>
                  </a:lnTo>
                  <a:lnTo>
                    <a:pt x="249603" y="51315"/>
                  </a:lnTo>
                  <a:lnTo>
                    <a:pt x="235267" y="36969"/>
                  </a:lnTo>
                  <a:lnTo>
                    <a:pt x="202209" y="36969"/>
                  </a:lnTo>
                  <a:lnTo>
                    <a:pt x="198660" y="34545"/>
                  </a:lnTo>
                  <a:lnTo>
                    <a:pt x="75740" y="34545"/>
                  </a:lnTo>
                  <a:lnTo>
                    <a:pt x="56387" y="19456"/>
                  </a:lnTo>
                  <a:close/>
                </a:path>
                <a:path w="274320" h="270510">
                  <a:moveTo>
                    <a:pt x="226625" y="238215"/>
                  </a:moveTo>
                  <a:lnTo>
                    <a:pt x="196980" y="238215"/>
                  </a:lnTo>
                  <a:lnTo>
                    <a:pt x="215823" y="249021"/>
                  </a:lnTo>
                  <a:lnTo>
                    <a:pt x="226625" y="238215"/>
                  </a:lnTo>
                  <a:close/>
                </a:path>
                <a:path w="274320" h="270510">
                  <a:moveTo>
                    <a:pt x="249603" y="51315"/>
                  </a:moveTo>
                  <a:lnTo>
                    <a:pt x="127027" y="51315"/>
                  </a:lnTo>
                  <a:lnTo>
                    <a:pt x="143720" y="52255"/>
                  </a:lnTo>
                  <a:lnTo>
                    <a:pt x="159066" y="55377"/>
                  </a:lnTo>
                  <a:lnTo>
                    <a:pt x="196053" y="75801"/>
                  </a:lnTo>
                  <a:lnTo>
                    <a:pt x="217405" y="108528"/>
                  </a:lnTo>
                  <a:lnTo>
                    <a:pt x="220593" y="121220"/>
                  </a:lnTo>
                  <a:lnTo>
                    <a:pt x="219821" y="138244"/>
                  </a:lnTo>
                  <a:lnTo>
                    <a:pt x="205780" y="180493"/>
                  </a:lnTo>
                  <a:lnTo>
                    <a:pt x="177594" y="207778"/>
                  </a:lnTo>
                  <a:lnTo>
                    <a:pt x="139685" y="217878"/>
                  </a:lnTo>
                  <a:lnTo>
                    <a:pt x="138048" y="217893"/>
                  </a:lnTo>
                  <a:lnTo>
                    <a:pt x="246940" y="217893"/>
                  </a:lnTo>
                  <a:lnTo>
                    <a:pt x="250824" y="214007"/>
                  </a:lnTo>
                  <a:lnTo>
                    <a:pt x="237210" y="200393"/>
                  </a:lnTo>
                  <a:lnTo>
                    <a:pt x="243690" y="189298"/>
                  </a:lnTo>
                  <a:lnTo>
                    <a:pt x="248777" y="177454"/>
                  </a:lnTo>
                  <a:lnTo>
                    <a:pt x="252143" y="165190"/>
                  </a:lnTo>
                  <a:lnTo>
                    <a:pt x="274154" y="161480"/>
                  </a:lnTo>
                  <a:lnTo>
                    <a:pt x="274154" y="110896"/>
                  </a:lnTo>
                  <a:lnTo>
                    <a:pt x="254711" y="110896"/>
                  </a:lnTo>
                  <a:lnTo>
                    <a:pt x="250901" y="99223"/>
                  </a:lnTo>
                  <a:lnTo>
                    <a:pt x="246137" y="87547"/>
                  </a:lnTo>
                  <a:lnTo>
                    <a:pt x="240421" y="75873"/>
                  </a:lnTo>
                  <a:lnTo>
                    <a:pt x="252768" y="54482"/>
                  </a:lnTo>
                  <a:lnTo>
                    <a:pt x="249603" y="51315"/>
                  </a:lnTo>
                  <a:close/>
                </a:path>
                <a:path w="274320" h="270510">
                  <a:moveTo>
                    <a:pt x="217766" y="19456"/>
                  </a:moveTo>
                  <a:lnTo>
                    <a:pt x="202209" y="36969"/>
                  </a:lnTo>
                  <a:lnTo>
                    <a:pt x="235267" y="36969"/>
                  </a:lnTo>
                  <a:lnTo>
                    <a:pt x="217766" y="19456"/>
                  </a:lnTo>
                  <a:close/>
                </a:path>
                <a:path w="274320" h="270510">
                  <a:moveTo>
                    <a:pt x="161378" y="0"/>
                  </a:moveTo>
                  <a:lnTo>
                    <a:pt x="110832" y="0"/>
                  </a:lnTo>
                  <a:lnTo>
                    <a:pt x="110832" y="19456"/>
                  </a:lnTo>
                  <a:lnTo>
                    <a:pt x="98722" y="23453"/>
                  </a:lnTo>
                  <a:lnTo>
                    <a:pt x="86921" y="28481"/>
                  </a:lnTo>
                  <a:lnTo>
                    <a:pt x="75740" y="34545"/>
                  </a:lnTo>
                  <a:lnTo>
                    <a:pt x="198660" y="34545"/>
                  </a:lnTo>
                  <a:lnTo>
                    <a:pt x="191392" y="29580"/>
                  </a:lnTo>
                  <a:lnTo>
                    <a:pt x="179481" y="24097"/>
                  </a:lnTo>
                  <a:lnTo>
                    <a:pt x="167297" y="20523"/>
                  </a:lnTo>
                  <a:lnTo>
                    <a:pt x="161378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5" name="object 149"/>
            <p:cNvSpPr/>
            <p:nvPr/>
          </p:nvSpPr>
          <p:spPr>
            <a:xfrm>
              <a:off x="5277198" y="5417507"/>
              <a:ext cx="125095" cy="125730"/>
            </a:xfrm>
            <a:custGeom>
              <a:avLst/>
              <a:gdLst/>
              <a:ahLst/>
              <a:cxnLst/>
              <a:rect l="l" t="t" r="r" b="b"/>
              <a:pathLst>
                <a:path w="125095" h="125729">
                  <a:moveTo>
                    <a:pt x="61973" y="0"/>
                  </a:moveTo>
                  <a:lnTo>
                    <a:pt x="23112" y="14141"/>
                  </a:lnTo>
                  <a:lnTo>
                    <a:pt x="1702" y="49316"/>
                  </a:lnTo>
                  <a:lnTo>
                    <a:pt x="0" y="63835"/>
                  </a:lnTo>
                  <a:lnTo>
                    <a:pt x="1621" y="78022"/>
                  </a:lnTo>
                  <a:lnTo>
                    <a:pt x="23201" y="112858"/>
                  </a:lnTo>
                  <a:lnTo>
                    <a:pt x="48065" y="125222"/>
                  </a:lnTo>
                  <a:lnTo>
                    <a:pt x="66103" y="124410"/>
                  </a:lnTo>
                  <a:lnTo>
                    <a:pt x="81850" y="120980"/>
                  </a:lnTo>
                  <a:lnTo>
                    <a:pt x="95266" y="115256"/>
                  </a:lnTo>
                  <a:lnTo>
                    <a:pt x="106306" y="107562"/>
                  </a:lnTo>
                  <a:lnTo>
                    <a:pt x="108341" y="105359"/>
                  </a:lnTo>
                  <a:lnTo>
                    <a:pt x="61973" y="105359"/>
                  </a:lnTo>
                  <a:lnTo>
                    <a:pt x="47683" y="103043"/>
                  </a:lnTo>
                  <a:lnTo>
                    <a:pt x="35388" y="96559"/>
                  </a:lnTo>
                  <a:lnTo>
                    <a:pt x="26010" y="86607"/>
                  </a:lnTo>
                  <a:lnTo>
                    <a:pt x="20470" y="73882"/>
                  </a:lnTo>
                  <a:lnTo>
                    <a:pt x="21873" y="56223"/>
                  </a:lnTo>
                  <a:lnTo>
                    <a:pt x="26886" y="42167"/>
                  </a:lnTo>
                  <a:lnTo>
                    <a:pt x="34870" y="31724"/>
                  </a:lnTo>
                  <a:lnTo>
                    <a:pt x="45181" y="24904"/>
                  </a:lnTo>
                  <a:lnTo>
                    <a:pt x="57179" y="21718"/>
                  </a:lnTo>
                  <a:lnTo>
                    <a:pt x="108364" y="21718"/>
                  </a:lnTo>
                  <a:lnTo>
                    <a:pt x="107023" y="19815"/>
                  </a:lnTo>
                  <a:lnTo>
                    <a:pt x="97465" y="11099"/>
                  </a:lnTo>
                  <a:lnTo>
                    <a:pt x="86314" y="4797"/>
                  </a:lnTo>
                  <a:lnTo>
                    <a:pt x="73798" y="1057"/>
                  </a:lnTo>
                  <a:lnTo>
                    <a:pt x="61973" y="0"/>
                  </a:lnTo>
                  <a:close/>
                </a:path>
                <a:path w="125095" h="125729">
                  <a:moveTo>
                    <a:pt x="108364" y="21718"/>
                  </a:moveTo>
                  <a:lnTo>
                    <a:pt x="57179" y="21718"/>
                  </a:lnTo>
                  <a:lnTo>
                    <a:pt x="73336" y="23503"/>
                  </a:lnTo>
                  <a:lnTo>
                    <a:pt x="86724" y="28862"/>
                  </a:lnTo>
                  <a:lnTo>
                    <a:pt x="96962" y="37359"/>
                  </a:lnTo>
                  <a:lnTo>
                    <a:pt x="103666" y="48557"/>
                  </a:lnTo>
                  <a:lnTo>
                    <a:pt x="106455" y="62018"/>
                  </a:lnTo>
                  <a:lnTo>
                    <a:pt x="104176" y="76703"/>
                  </a:lnTo>
                  <a:lnTo>
                    <a:pt x="97731" y="88856"/>
                  </a:lnTo>
                  <a:lnTo>
                    <a:pt x="87819" y="97997"/>
                  </a:lnTo>
                  <a:lnTo>
                    <a:pt x="75133" y="103649"/>
                  </a:lnTo>
                  <a:lnTo>
                    <a:pt x="61973" y="105359"/>
                  </a:lnTo>
                  <a:lnTo>
                    <a:pt x="108341" y="105359"/>
                  </a:lnTo>
                  <a:lnTo>
                    <a:pt x="114930" y="98223"/>
                  </a:lnTo>
                  <a:lnTo>
                    <a:pt x="121094" y="87562"/>
                  </a:lnTo>
                  <a:lnTo>
                    <a:pt x="124756" y="75904"/>
                  </a:lnTo>
                  <a:lnTo>
                    <a:pt x="123855" y="58990"/>
                  </a:lnTo>
                  <a:lnTo>
                    <a:pt x="120447" y="43907"/>
                  </a:lnTo>
                  <a:lnTo>
                    <a:pt x="114760" y="30800"/>
                  </a:lnTo>
                  <a:lnTo>
                    <a:pt x="108364" y="21718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6" name="object 150"/>
            <p:cNvSpPr/>
            <p:nvPr/>
          </p:nvSpPr>
          <p:spPr>
            <a:xfrm>
              <a:off x="5318227" y="5459652"/>
              <a:ext cx="41910" cy="43815"/>
            </a:xfrm>
            <a:custGeom>
              <a:avLst/>
              <a:gdLst/>
              <a:ahLst/>
              <a:cxnLst/>
              <a:rect l="l" t="t" r="r" b="b"/>
              <a:pathLst>
                <a:path w="41910" h="43814">
                  <a:moveTo>
                    <a:pt x="15392" y="0"/>
                  </a:moveTo>
                  <a:lnTo>
                    <a:pt x="4344" y="8013"/>
                  </a:lnTo>
                  <a:lnTo>
                    <a:pt x="0" y="21265"/>
                  </a:lnTo>
                  <a:lnTo>
                    <a:pt x="1946" y="30268"/>
                  </a:lnTo>
                  <a:lnTo>
                    <a:pt x="10843" y="39844"/>
                  </a:lnTo>
                  <a:lnTo>
                    <a:pt x="25756" y="43379"/>
                  </a:lnTo>
                  <a:lnTo>
                    <a:pt x="35268" y="38739"/>
                  </a:lnTo>
                  <a:lnTo>
                    <a:pt x="41152" y="27887"/>
                  </a:lnTo>
                  <a:lnTo>
                    <a:pt x="41613" y="10274"/>
                  </a:lnTo>
                  <a:lnTo>
                    <a:pt x="31773" y="2344"/>
                  </a:lnTo>
                  <a:lnTo>
                    <a:pt x="15392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7" name="object 151"/>
            <p:cNvSpPr/>
            <p:nvPr/>
          </p:nvSpPr>
          <p:spPr>
            <a:xfrm>
              <a:off x="3825837" y="4947134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87097" y="0"/>
                  </a:moveTo>
                  <a:lnTo>
                    <a:pt x="47009" y="9883"/>
                  </a:lnTo>
                  <a:lnTo>
                    <a:pt x="16722" y="36801"/>
                  </a:lnTo>
                  <a:lnTo>
                    <a:pt x="1102" y="76725"/>
                  </a:lnTo>
                  <a:lnTo>
                    <a:pt x="0" y="92178"/>
                  </a:lnTo>
                  <a:lnTo>
                    <a:pt x="1823" y="105641"/>
                  </a:lnTo>
                  <a:lnTo>
                    <a:pt x="19142" y="140961"/>
                  </a:lnTo>
                  <a:lnTo>
                    <a:pt x="52030" y="165209"/>
                  </a:lnTo>
                  <a:lnTo>
                    <a:pt x="97653" y="173920"/>
                  </a:lnTo>
                  <a:lnTo>
                    <a:pt x="111671" y="171048"/>
                  </a:lnTo>
                  <a:lnTo>
                    <a:pt x="147449" y="150342"/>
                  </a:lnTo>
                  <a:lnTo>
                    <a:pt x="169696" y="115610"/>
                  </a:lnTo>
                  <a:lnTo>
                    <a:pt x="174400" y="87274"/>
                  </a:lnTo>
                  <a:lnTo>
                    <a:pt x="173763" y="76697"/>
                  </a:lnTo>
                  <a:lnTo>
                    <a:pt x="158906" y="37623"/>
                  </a:lnTo>
                  <a:lnTo>
                    <a:pt x="128255" y="10286"/>
                  </a:lnTo>
                  <a:lnTo>
                    <a:pt x="87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8" name="object 152"/>
            <p:cNvSpPr/>
            <p:nvPr/>
          </p:nvSpPr>
          <p:spPr>
            <a:xfrm>
              <a:off x="3825837" y="4947134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174400" y="87274"/>
                  </a:moveTo>
                  <a:lnTo>
                    <a:pt x="164110" y="128419"/>
                  </a:lnTo>
                  <a:lnTo>
                    <a:pt x="136765" y="159064"/>
                  </a:lnTo>
                  <a:lnTo>
                    <a:pt x="97653" y="173920"/>
                  </a:lnTo>
                  <a:lnTo>
                    <a:pt x="81205" y="173018"/>
                  </a:lnTo>
                  <a:lnTo>
                    <a:pt x="39512" y="158632"/>
                  </a:lnTo>
                  <a:lnTo>
                    <a:pt x="11500" y="130198"/>
                  </a:lnTo>
                  <a:lnTo>
                    <a:pt x="0" y="92178"/>
                  </a:lnTo>
                  <a:lnTo>
                    <a:pt x="1104" y="76697"/>
                  </a:lnTo>
                  <a:lnTo>
                    <a:pt x="16722" y="36801"/>
                  </a:lnTo>
                  <a:lnTo>
                    <a:pt x="47009" y="9883"/>
                  </a:lnTo>
                  <a:lnTo>
                    <a:pt x="87097" y="0"/>
                  </a:lnTo>
                  <a:lnTo>
                    <a:pt x="101658" y="1208"/>
                  </a:lnTo>
                  <a:lnTo>
                    <a:pt x="139901" y="17765"/>
                  </a:lnTo>
                  <a:lnTo>
                    <a:pt x="165875" y="49611"/>
                  </a:lnTo>
                  <a:lnTo>
                    <a:pt x="174400" y="87274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9" name="object 153"/>
            <p:cNvSpPr/>
            <p:nvPr/>
          </p:nvSpPr>
          <p:spPr>
            <a:xfrm>
              <a:off x="2674212" y="5424577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90305" y="0"/>
                  </a:moveTo>
                  <a:lnTo>
                    <a:pt x="43490" y="11931"/>
                  </a:lnTo>
                  <a:lnTo>
                    <a:pt x="14877" y="37727"/>
                  </a:lnTo>
                  <a:lnTo>
                    <a:pt x="0" y="82936"/>
                  </a:lnTo>
                  <a:lnTo>
                    <a:pt x="369" y="94914"/>
                  </a:lnTo>
                  <a:lnTo>
                    <a:pt x="18437" y="140473"/>
                  </a:lnTo>
                  <a:lnTo>
                    <a:pt x="58725" y="169473"/>
                  </a:lnTo>
                  <a:lnTo>
                    <a:pt x="82307" y="173960"/>
                  </a:lnTo>
                  <a:lnTo>
                    <a:pt x="94325" y="173729"/>
                  </a:lnTo>
                  <a:lnTo>
                    <a:pt x="139791" y="156219"/>
                  </a:lnTo>
                  <a:lnTo>
                    <a:pt x="169281" y="116014"/>
                  </a:lnTo>
                  <a:lnTo>
                    <a:pt x="174090" y="92326"/>
                  </a:lnTo>
                  <a:lnTo>
                    <a:pt x="174005" y="80264"/>
                  </a:lnTo>
                  <a:lnTo>
                    <a:pt x="157073" y="34895"/>
                  </a:lnTo>
                  <a:lnTo>
                    <a:pt x="124825" y="8279"/>
                  </a:lnTo>
                  <a:lnTo>
                    <a:pt x="90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0" name="object 154"/>
            <p:cNvSpPr/>
            <p:nvPr/>
          </p:nvSpPr>
          <p:spPr>
            <a:xfrm>
              <a:off x="2674212" y="5424577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148692" y="25200"/>
                  </a:moveTo>
                  <a:lnTo>
                    <a:pt x="172261" y="68305"/>
                  </a:lnTo>
                  <a:lnTo>
                    <a:pt x="174090" y="92326"/>
                  </a:lnTo>
                  <a:lnTo>
                    <a:pt x="172515" y="104304"/>
                  </a:lnTo>
                  <a:lnTo>
                    <a:pt x="149623" y="147674"/>
                  </a:lnTo>
                  <a:lnTo>
                    <a:pt x="106259" y="171844"/>
                  </a:lnTo>
                  <a:lnTo>
                    <a:pt x="82307" y="173960"/>
                  </a:lnTo>
                  <a:lnTo>
                    <a:pt x="70381" y="172539"/>
                  </a:lnTo>
                  <a:lnTo>
                    <a:pt x="27140" y="150432"/>
                  </a:lnTo>
                  <a:lnTo>
                    <a:pt x="6070" y="118501"/>
                  </a:lnTo>
                  <a:lnTo>
                    <a:pt x="0" y="82936"/>
                  </a:lnTo>
                  <a:lnTo>
                    <a:pt x="1273" y="71060"/>
                  </a:lnTo>
                  <a:lnTo>
                    <a:pt x="22646" y="27943"/>
                  </a:lnTo>
                  <a:lnTo>
                    <a:pt x="54794" y="6454"/>
                  </a:lnTo>
                  <a:lnTo>
                    <a:pt x="90305" y="0"/>
                  </a:lnTo>
                  <a:lnTo>
                    <a:pt x="102137" y="1137"/>
                  </a:lnTo>
                  <a:lnTo>
                    <a:pt x="145137" y="21836"/>
                  </a:lnTo>
                  <a:lnTo>
                    <a:pt x="148692" y="25200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1" name="object 155"/>
            <p:cNvSpPr/>
            <p:nvPr/>
          </p:nvSpPr>
          <p:spPr>
            <a:xfrm>
              <a:off x="2196842" y="6575989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87274" y="0"/>
                  </a:moveTo>
                  <a:lnTo>
                    <a:pt x="49611" y="8524"/>
                  </a:lnTo>
                  <a:lnTo>
                    <a:pt x="17765" y="34499"/>
                  </a:lnTo>
                  <a:lnTo>
                    <a:pt x="1208" y="72741"/>
                  </a:lnTo>
                  <a:lnTo>
                    <a:pt x="0" y="87302"/>
                  </a:lnTo>
                  <a:lnTo>
                    <a:pt x="1151" y="101453"/>
                  </a:lnTo>
                  <a:lnTo>
                    <a:pt x="17163" y="138815"/>
                  </a:lnTo>
                  <a:lnTo>
                    <a:pt x="48858" y="164753"/>
                  </a:lnTo>
                  <a:lnTo>
                    <a:pt x="92178" y="174400"/>
                  </a:lnTo>
                  <a:lnTo>
                    <a:pt x="105641" y="172576"/>
                  </a:lnTo>
                  <a:lnTo>
                    <a:pt x="140961" y="155257"/>
                  </a:lnTo>
                  <a:lnTo>
                    <a:pt x="165209" y="122369"/>
                  </a:lnTo>
                  <a:lnTo>
                    <a:pt x="173920" y="76746"/>
                  </a:lnTo>
                  <a:lnTo>
                    <a:pt x="171048" y="62728"/>
                  </a:lnTo>
                  <a:lnTo>
                    <a:pt x="150342" y="26951"/>
                  </a:lnTo>
                  <a:lnTo>
                    <a:pt x="115610" y="4703"/>
                  </a:lnTo>
                  <a:lnTo>
                    <a:pt x="87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2" name="object 156"/>
            <p:cNvSpPr/>
            <p:nvPr/>
          </p:nvSpPr>
          <p:spPr>
            <a:xfrm>
              <a:off x="2196842" y="6575989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87274" y="0"/>
                  </a:moveTo>
                  <a:lnTo>
                    <a:pt x="128419" y="10289"/>
                  </a:lnTo>
                  <a:lnTo>
                    <a:pt x="159064" y="37634"/>
                  </a:lnTo>
                  <a:lnTo>
                    <a:pt x="173920" y="76746"/>
                  </a:lnTo>
                  <a:lnTo>
                    <a:pt x="173018" y="93194"/>
                  </a:lnTo>
                  <a:lnTo>
                    <a:pt x="158632" y="134887"/>
                  </a:lnTo>
                  <a:lnTo>
                    <a:pt x="130198" y="162900"/>
                  </a:lnTo>
                  <a:lnTo>
                    <a:pt x="92178" y="174400"/>
                  </a:lnTo>
                  <a:lnTo>
                    <a:pt x="76697" y="173295"/>
                  </a:lnTo>
                  <a:lnTo>
                    <a:pt x="36801" y="157677"/>
                  </a:lnTo>
                  <a:lnTo>
                    <a:pt x="9883" y="127390"/>
                  </a:lnTo>
                  <a:lnTo>
                    <a:pt x="0" y="87302"/>
                  </a:lnTo>
                  <a:lnTo>
                    <a:pt x="1208" y="72741"/>
                  </a:lnTo>
                  <a:lnTo>
                    <a:pt x="17765" y="34499"/>
                  </a:lnTo>
                  <a:lnTo>
                    <a:pt x="49611" y="8524"/>
                  </a:lnTo>
                  <a:lnTo>
                    <a:pt x="87274" y="0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3" name="object 157"/>
            <p:cNvSpPr/>
            <p:nvPr/>
          </p:nvSpPr>
          <p:spPr>
            <a:xfrm>
              <a:off x="3825697" y="8205463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90">
                  <a:moveTo>
                    <a:pt x="76746" y="0"/>
                  </a:moveTo>
                  <a:lnTo>
                    <a:pt x="37634" y="14855"/>
                  </a:lnTo>
                  <a:lnTo>
                    <a:pt x="10289" y="45500"/>
                  </a:lnTo>
                  <a:lnTo>
                    <a:pt x="0" y="86645"/>
                  </a:lnTo>
                  <a:lnTo>
                    <a:pt x="636" y="97222"/>
                  </a:lnTo>
                  <a:lnTo>
                    <a:pt x="15493" y="136296"/>
                  </a:lnTo>
                  <a:lnTo>
                    <a:pt x="46144" y="163633"/>
                  </a:lnTo>
                  <a:lnTo>
                    <a:pt x="87302" y="173920"/>
                  </a:lnTo>
                  <a:lnTo>
                    <a:pt x="101453" y="172768"/>
                  </a:lnTo>
                  <a:lnTo>
                    <a:pt x="138815" y="156756"/>
                  </a:lnTo>
                  <a:lnTo>
                    <a:pt x="164753" y="125061"/>
                  </a:lnTo>
                  <a:lnTo>
                    <a:pt x="174400" y="81741"/>
                  </a:lnTo>
                  <a:lnTo>
                    <a:pt x="172576" y="68278"/>
                  </a:lnTo>
                  <a:lnTo>
                    <a:pt x="155257" y="32958"/>
                  </a:lnTo>
                  <a:lnTo>
                    <a:pt x="122369" y="8710"/>
                  </a:lnTo>
                  <a:lnTo>
                    <a:pt x="76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4" name="object 158"/>
            <p:cNvSpPr/>
            <p:nvPr/>
          </p:nvSpPr>
          <p:spPr>
            <a:xfrm>
              <a:off x="3825697" y="8205463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90">
                  <a:moveTo>
                    <a:pt x="0" y="86645"/>
                  </a:moveTo>
                  <a:lnTo>
                    <a:pt x="10289" y="45500"/>
                  </a:lnTo>
                  <a:lnTo>
                    <a:pt x="37634" y="14855"/>
                  </a:lnTo>
                  <a:lnTo>
                    <a:pt x="76746" y="0"/>
                  </a:lnTo>
                  <a:lnTo>
                    <a:pt x="93194" y="901"/>
                  </a:lnTo>
                  <a:lnTo>
                    <a:pt x="134887" y="15287"/>
                  </a:lnTo>
                  <a:lnTo>
                    <a:pt x="162900" y="43721"/>
                  </a:lnTo>
                  <a:lnTo>
                    <a:pt x="174400" y="81741"/>
                  </a:lnTo>
                  <a:lnTo>
                    <a:pt x="173295" y="97222"/>
                  </a:lnTo>
                  <a:lnTo>
                    <a:pt x="157677" y="137118"/>
                  </a:lnTo>
                  <a:lnTo>
                    <a:pt x="127390" y="164036"/>
                  </a:lnTo>
                  <a:lnTo>
                    <a:pt x="87302" y="173920"/>
                  </a:lnTo>
                  <a:lnTo>
                    <a:pt x="72741" y="172711"/>
                  </a:lnTo>
                  <a:lnTo>
                    <a:pt x="34499" y="156154"/>
                  </a:lnTo>
                  <a:lnTo>
                    <a:pt x="8524" y="124308"/>
                  </a:lnTo>
                  <a:lnTo>
                    <a:pt x="0" y="86645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5" name="object 159"/>
            <p:cNvSpPr/>
            <p:nvPr/>
          </p:nvSpPr>
          <p:spPr>
            <a:xfrm>
              <a:off x="5455172" y="6576128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81741" y="0"/>
                  </a:moveTo>
                  <a:lnTo>
                    <a:pt x="43721" y="11500"/>
                  </a:lnTo>
                  <a:lnTo>
                    <a:pt x="15287" y="39512"/>
                  </a:lnTo>
                  <a:lnTo>
                    <a:pt x="901" y="81205"/>
                  </a:lnTo>
                  <a:lnTo>
                    <a:pt x="0" y="97653"/>
                  </a:lnTo>
                  <a:lnTo>
                    <a:pt x="2871" y="111671"/>
                  </a:lnTo>
                  <a:lnTo>
                    <a:pt x="23577" y="147449"/>
                  </a:lnTo>
                  <a:lnTo>
                    <a:pt x="58309" y="169696"/>
                  </a:lnTo>
                  <a:lnTo>
                    <a:pt x="86645" y="174400"/>
                  </a:lnTo>
                  <a:lnTo>
                    <a:pt x="97194" y="173769"/>
                  </a:lnTo>
                  <a:lnTo>
                    <a:pt x="136296" y="158906"/>
                  </a:lnTo>
                  <a:lnTo>
                    <a:pt x="163633" y="128255"/>
                  </a:lnTo>
                  <a:lnTo>
                    <a:pt x="173920" y="87097"/>
                  </a:lnTo>
                  <a:lnTo>
                    <a:pt x="172768" y="72946"/>
                  </a:lnTo>
                  <a:lnTo>
                    <a:pt x="156756" y="35584"/>
                  </a:lnTo>
                  <a:lnTo>
                    <a:pt x="125061" y="9646"/>
                  </a:lnTo>
                  <a:lnTo>
                    <a:pt x="81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6" name="object 160"/>
            <p:cNvSpPr/>
            <p:nvPr/>
          </p:nvSpPr>
          <p:spPr>
            <a:xfrm>
              <a:off x="5455172" y="6576128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86645" y="174400"/>
                  </a:moveTo>
                  <a:lnTo>
                    <a:pt x="45500" y="164110"/>
                  </a:lnTo>
                  <a:lnTo>
                    <a:pt x="14855" y="136765"/>
                  </a:lnTo>
                  <a:lnTo>
                    <a:pt x="0" y="97653"/>
                  </a:lnTo>
                  <a:lnTo>
                    <a:pt x="901" y="81205"/>
                  </a:lnTo>
                  <a:lnTo>
                    <a:pt x="15287" y="39512"/>
                  </a:lnTo>
                  <a:lnTo>
                    <a:pt x="43721" y="11500"/>
                  </a:lnTo>
                  <a:lnTo>
                    <a:pt x="81741" y="0"/>
                  </a:lnTo>
                  <a:lnTo>
                    <a:pt x="97222" y="1104"/>
                  </a:lnTo>
                  <a:lnTo>
                    <a:pt x="137118" y="16722"/>
                  </a:lnTo>
                  <a:lnTo>
                    <a:pt x="164036" y="47009"/>
                  </a:lnTo>
                  <a:lnTo>
                    <a:pt x="173920" y="87097"/>
                  </a:lnTo>
                  <a:lnTo>
                    <a:pt x="172711" y="101658"/>
                  </a:lnTo>
                  <a:lnTo>
                    <a:pt x="156154" y="139901"/>
                  </a:lnTo>
                  <a:lnTo>
                    <a:pt x="124308" y="165875"/>
                  </a:lnTo>
                  <a:lnTo>
                    <a:pt x="86645" y="174400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7" name="object 161"/>
            <p:cNvSpPr/>
            <p:nvPr/>
          </p:nvSpPr>
          <p:spPr>
            <a:xfrm>
              <a:off x="4977688" y="5424504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91023" y="0"/>
                  </a:moveTo>
                  <a:lnTo>
                    <a:pt x="44186" y="11416"/>
                  </a:lnTo>
                  <a:lnTo>
                    <a:pt x="15545" y="36928"/>
                  </a:lnTo>
                  <a:lnTo>
                    <a:pt x="0" y="82307"/>
                  </a:lnTo>
                  <a:lnTo>
                    <a:pt x="230" y="94325"/>
                  </a:lnTo>
                  <a:lnTo>
                    <a:pt x="17740" y="139791"/>
                  </a:lnTo>
                  <a:lnTo>
                    <a:pt x="57945" y="169281"/>
                  </a:lnTo>
                  <a:lnTo>
                    <a:pt x="81633" y="174090"/>
                  </a:lnTo>
                  <a:lnTo>
                    <a:pt x="93695" y="174005"/>
                  </a:lnTo>
                  <a:lnTo>
                    <a:pt x="139064" y="157073"/>
                  </a:lnTo>
                  <a:lnTo>
                    <a:pt x="165680" y="124825"/>
                  </a:lnTo>
                  <a:lnTo>
                    <a:pt x="173960" y="90305"/>
                  </a:lnTo>
                  <a:lnTo>
                    <a:pt x="173460" y="78363"/>
                  </a:lnTo>
                  <a:lnTo>
                    <a:pt x="154869" y="32720"/>
                  </a:lnTo>
                  <a:lnTo>
                    <a:pt x="114505" y="4182"/>
                  </a:lnTo>
                  <a:lnTo>
                    <a:pt x="91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8" name="object 162"/>
            <p:cNvSpPr/>
            <p:nvPr/>
          </p:nvSpPr>
          <p:spPr>
            <a:xfrm>
              <a:off x="4977688" y="5424504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148759" y="148692"/>
                  </a:moveTo>
                  <a:lnTo>
                    <a:pt x="105654" y="172261"/>
                  </a:lnTo>
                  <a:lnTo>
                    <a:pt x="81633" y="174090"/>
                  </a:lnTo>
                  <a:lnTo>
                    <a:pt x="69655" y="172515"/>
                  </a:lnTo>
                  <a:lnTo>
                    <a:pt x="26285" y="149623"/>
                  </a:lnTo>
                  <a:lnTo>
                    <a:pt x="2115" y="106259"/>
                  </a:lnTo>
                  <a:lnTo>
                    <a:pt x="0" y="82307"/>
                  </a:lnTo>
                  <a:lnTo>
                    <a:pt x="1420" y="70381"/>
                  </a:lnTo>
                  <a:lnTo>
                    <a:pt x="23528" y="27140"/>
                  </a:lnTo>
                  <a:lnTo>
                    <a:pt x="55458" y="6070"/>
                  </a:lnTo>
                  <a:lnTo>
                    <a:pt x="91023" y="0"/>
                  </a:lnTo>
                  <a:lnTo>
                    <a:pt x="102899" y="1273"/>
                  </a:lnTo>
                  <a:lnTo>
                    <a:pt x="146017" y="22646"/>
                  </a:lnTo>
                  <a:lnTo>
                    <a:pt x="167506" y="54794"/>
                  </a:lnTo>
                  <a:lnTo>
                    <a:pt x="173960" y="90305"/>
                  </a:lnTo>
                  <a:lnTo>
                    <a:pt x="172822" y="102137"/>
                  </a:lnTo>
                  <a:lnTo>
                    <a:pt x="152123" y="145137"/>
                  </a:lnTo>
                  <a:lnTo>
                    <a:pt x="148759" y="148692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9" name="object 163"/>
            <p:cNvSpPr txBox="1"/>
            <p:nvPr/>
          </p:nvSpPr>
          <p:spPr>
            <a:xfrm>
              <a:off x="2541203" y="6693576"/>
              <a:ext cx="674665" cy="294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0489" marR="5080" indent="-98425">
                <a:lnSpc>
                  <a:spcPct val="100000"/>
                </a:lnSpc>
              </a:pPr>
              <a:r>
                <a:rPr sz="800" spc="15" dirty="0">
                  <a:latin typeface="+mj-lt"/>
                  <a:cs typeface="Arial"/>
                </a:rPr>
                <a:t>Corporate Office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180" name="object 164"/>
            <p:cNvSpPr txBox="1"/>
            <p:nvPr/>
          </p:nvSpPr>
          <p:spPr>
            <a:xfrm>
              <a:off x="2668782" y="5745043"/>
              <a:ext cx="512752" cy="294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995" marR="5080" indent="-74930">
                <a:lnSpc>
                  <a:spcPct val="100000"/>
                </a:lnSpc>
              </a:pPr>
              <a:r>
                <a:rPr sz="800" spc="10" dirty="0">
                  <a:latin typeface="+mj-lt"/>
                  <a:cs typeface="Arial"/>
                </a:rPr>
                <a:t>Remote </a:t>
              </a:r>
              <a:r>
                <a:rPr sz="800" dirty="0">
                  <a:latin typeface="+mj-lt"/>
                  <a:cs typeface="Arial"/>
                </a:rPr>
                <a:t>User</a:t>
              </a:r>
            </a:p>
          </p:txBody>
        </p:sp>
        <p:sp>
          <p:nvSpPr>
            <p:cNvPr id="181" name="object 165"/>
            <p:cNvSpPr txBox="1"/>
            <p:nvPr/>
          </p:nvSpPr>
          <p:spPr>
            <a:xfrm>
              <a:off x="4660134" y="5760547"/>
              <a:ext cx="595196" cy="294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275" marR="5080" indent="-29209">
                <a:lnSpc>
                  <a:spcPct val="100000"/>
                </a:lnSpc>
              </a:pPr>
              <a:r>
                <a:rPr sz="800" spc="15" dirty="0">
                  <a:latin typeface="+mj-lt"/>
                  <a:cs typeface="Arial"/>
                </a:rPr>
                <a:t>Branch Office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182" name="object 166"/>
            <p:cNvSpPr txBox="1"/>
            <p:nvPr/>
          </p:nvSpPr>
          <p:spPr>
            <a:xfrm>
              <a:off x="4865401" y="6676817"/>
              <a:ext cx="471123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25" dirty="0">
                  <a:latin typeface="+mj-lt"/>
                  <a:cs typeface="Arial"/>
                </a:rPr>
                <a:t>Mobility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183" name="object 167"/>
            <p:cNvSpPr txBox="1"/>
            <p:nvPr/>
          </p:nvSpPr>
          <p:spPr>
            <a:xfrm>
              <a:off x="4515389" y="7616414"/>
              <a:ext cx="588645" cy="294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5" dirty="0">
                  <a:latin typeface="+mj-lt"/>
                  <a:cs typeface="Arial"/>
                </a:rPr>
                <a:t>Data </a:t>
              </a:r>
              <a:r>
                <a:rPr sz="800" spc="10" dirty="0">
                  <a:latin typeface="+mj-lt"/>
                  <a:cs typeface="Arial"/>
                </a:rPr>
                <a:t>Center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184" name="object 168"/>
            <p:cNvSpPr txBox="1"/>
            <p:nvPr/>
          </p:nvSpPr>
          <p:spPr>
            <a:xfrm>
              <a:off x="3724331" y="8083064"/>
              <a:ext cx="368300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dirty="0">
                  <a:latin typeface="+mj-lt"/>
                  <a:cs typeface="Arial"/>
                </a:rPr>
                <a:t>UC </a:t>
              </a:r>
              <a:r>
                <a:rPr sz="800" spc="-20" dirty="0">
                  <a:latin typeface="+mj-lt"/>
                  <a:cs typeface="Arial"/>
                </a:rPr>
                <a:t>&amp; C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185" name="object 169"/>
            <p:cNvSpPr txBox="1"/>
            <p:nvPr/>
          </p:nvSpPr>
          <p:spPr>
            <a:xfrm>
              <a:off x="2707316" y="7616414"/>
              <a:ext cx="626110" cy="294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20" dirty="0">
                  <a:latin typeface="+mj-lt"/>
                  <a:cs typeface="Arial"/>
                </a:rPr>
                <a:t>Public </a:t>
              </a:r>
              <a:r>
                <a:rPr sz="800" spc="15" dirty="0">
                  <a:latin typeface="+mj-lt"/>
                  <a:cs typeface="Arial"/>
                </a:rPr>
                <a:t>Cloud</a:t>
              </a:r>
              <a:endParaRPr sz="800" dirty="0">
                <a:latin typeface="+mj-lt"/>
                <a:cs typeface="Arial"/>
              </a:endParaRPr>
            </a:p>
          </p:txBody>
        </p:sp>
      </p:grpSp>
      <p:sp>
        <p:nvSpPr>
          <p:cNvPr id="186" name="Slide Number Placeholder 18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81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D2755C90-0B09-4A90-AB3E-2A8CDBD07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3882" y="1314450"/>
            <a:ext cx="342900" cy="342900"/>
          </a:xfrm>
          <a:prstGeom prst="rect">
            <a:avLst/>
          </a:prstGeom>
        </p:spPr>
      </p:pic>
      <p:pic>
        <p:nvPicPr>
          <p:cNvPr id="9" name="Graphic 8" descr="Bar chart">
            <a:extLst>
              <a:ext uri="{FF2B5EF4-FFF2-40B4-BE49-F238E27FC236}">
                <a16:creationId xmlns:a16="http://schemas.microsoft.com/office/drawing/2014/main" id="{47B7CD4B-0CE7-47C7-9D6A-5528A45935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2" y="3771900"/>
            <a:ext cx="285750" cy="285750"/>
          </a:xfrm>
          <a:prstGeom prst="rect">
            <a:avLst/>
          </a:prstGeom>
        </p:spPr>
      </p:pic>
      <p:pic>
        <p:nvPicPr>
          <p:cNvPr id="11" name="Graphic 10" descr="Database">
            <a:extLst>
              <a:ext uri="{FF2B5EF4-FFF2-40B4-BE49-F238E27FC236}">
                <a16:creationId xmlns:a16="http://schemas.microsoft.com/office/drawing/2014/main" id="{D4F0BFF4-2B16-4A6C-8302-86A3320B47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4650" y="1371600"/>
            <a:ext cx="285750" cy="285750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10B187FA-8E3D-4241-9990-CA771BE618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4650" y="3771900"/>
            <a:ext cx="285750" cy="285750"/>
          </a:xfrm>
          <a:prstGeom prst="rect">
            <a:avLst/>
          </a:prstGeom>
        </p:spPr>
      </p:pic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E351F74-D25A-48B7-9DD0-80B39B393A2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52" y="940495"/>
            <a:ext cx="7742698" cy="3826772"/>
          </a:xfrm>
          <a:prstGeom prst="rect">
            <a:avLst/>
          </a:prstGeom>
        </p:spPr>
      </p:pic>
      <p:pic>
        <p:nvPicPr>
          <p:cNvPr id="12" name="Picture 2" descr="Image result for max bupa health insurance">
            <a:extLst>
              <a:ext uri="{FF2B5EF4-FFF2-40B4-BE49-F238E27FC236}">
                <a16:creationId xmlns:a16="http://schemas.microsoft.com/office/drawing/2014/main" id="{F78E2779-0BA8-48D6-91C7-E68AB7E7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659" y="1777374"/>
            <a:ext cx="777941" cy="4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dhfl general insurance company">
            <a:extLst>
              <a:ext uri="{FF2B5EF4-FFF2-40B4-BE49-F238E27FC236}">
                <a16:creationId xmlns:a16="http://schemas.microsoft.com/office/drawing/2014/main" id="{B411A278-281F-4310-B852-5FB1DA4C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34" y="1726667"/>
            <a:ext cx="478804" cy="5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E8ADC0BF-2176-4B2F-8E29-C34145DC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120" y="1705456"/>
            <a:ext cx="386606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united bank of india">
            <a:extLst>
              <a:ext uri="{FF2B5EF4-FFF2-40B4-BE49-F238E27FC236}">
                <a16:creationId xmlns:a16="http://schemas.microsoft.com/office/drawing/2014/main" id="{4DC28B08-F774-44A1-8B4F-950B4CF9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448885"/>
            <a:ext cx="1257479" cy="2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central bank of india">
            <a:extLst>
              <a:ext uri="{FF2B5EF4-FFF2-40B4-BE49-F238E27FC236}">
                <a16:creationId xmlns:a16="http://schemas.microsoft.com/office/drawing/2014/main" id="{14BF7A64-6073-4E6A-BCFC-2C8FE300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073494"/>
            <a:ext cx="1257479" cy="33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yndicate bank">
            <a:extLst>
              <a:ext uri="{FF2B5EF4-FFF2-40B4-BE49-F238E27FC236}">
                <a16:creationId xmlns:a16="http://schemas.microsoft.com/office/drawing/2014/main" id="{C491B215-DAAA-460A-907F-1231C20B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541" y="4073494"/>
            <a:ext cx="1371600" cy="2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punjab national bank">
            <a:extLst>
              <a:ext uri="{FF2B5EF4-FFF2-40B4-BE49-F238E27FC236}">
                <a16:creationId xmlns:a16="http://schemas.microsoft.com/office/drawing/2014/main" id="{E569CADE-16D5-423D-BED0-06C0AB57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250" y="4387750"/>
            <a:ext cx="1316182" cy="3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india post">
            <a:extLst>
              <a:ext uri="{FF2B5EF4-FFF2-40B4-BE49-F238E27FC236}">
                <a16:creationId xmlns:a16="http://schemas.microsoft.com/office/drawing/2014/main" id="{C2473B9D-38E4-45BB-98B0-1C49CDDC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221" y="1807893"/>
            <a:ext cx="785951" cy="3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 result for idrbt">
            <a:extLst>
              <a:ext uri="{FF2B5EF4-FFF2-40B4-BE49-F238E27FC236}">
                <a16:creationId xmlns:a16="http://schemas.microsoft.com/office/drawing/2014/main" id="{00DD2927-0EC0-4659-B7B6-FA4CD2AB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976" y="1880346"/>
            <a:ext cx="669254" cy="3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NSE">
            <a:extLst>
              <a:ext uri="{FF2B5EF4-FFF2-40B4-BE49-F238E27FC236}">
                <a16:creationId xmlns:a16="http://schemas.microsoft.com/office/drawing/2014/main" id="{3EF1C226-06A3-47DA-88A4-FEFFD4D1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733" y="1880346"/>
            <a:ext cx="726640" cy="2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up power corporation">
            <a:extLst>
              <a:ext uri="{FF2B5EF4-FFF2-40B4-BE49-F238E27FC236}">
                <a16:creationId xmlns:a16="http://schemas.microsoft.com/office/drawing/2014/main" id="{47229F5B-C993-4D69-932B-C89A277A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923" y="3966571"/>
            <a:ext cx="1706154" cy="3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62438B8-3A22-45E6-8DB2-76DD156E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8171" y="4433604"/>
            <a:ext cx="971550" cy="30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9BB260E3-7669-44AB-A7C9-D755B055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6186577" y="4457701"/>
            <a:ext cx="571500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EXECUTION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3DF8-9618-4885-B0D3-D0E91119AF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145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9B5619-C13B-46EC-ABF0-C4BE057A34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395" y="914402"/>
            <a:ext cx="1402274" cy="1932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30C7AC-2A4B-4143-A164-99B1024508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917" y="914401"/>
            <a:ext cx="1418115" cy="195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470C0-0F7E-47F1-9E91-2C017EB2CD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16" y="914402"/>
            <a:ext cx="1418114" cy="1954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354956-63B0-49AD-810F-8416729C3A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273" y="914401"/>
            <a:ext cx="1418115" cy="195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144744-07CD-45E2-8D0B-857B8E5063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334" y="914400"/>
            <a:ext cx="1402275" cy="193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E444A5-17E6-4D53-8F86-7371542772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917" y="3094280"/>
            <a:ext cx="1510222" cy="190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BE32BB-4869-4C23-998A-DF7D043B7D4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87" y="3067167"/>
            <a:ext cx="1404819" cy="193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008A3C4D51761442AEF33AF781052341@Kpm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334" y="3067166"/>
            <a:ext cx="1415389" cy="193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AD43C145547206459E209D01F7519577@Kpm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668" y="3057461"/>
            <a:ext cx="1397107" cy="190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06F7A6-54AA-4021-B43F-82C3B07E0BC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274" y="3094280"/>
            <a:ext cx="1418115" cy="19542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293077" y="342900"/>
            <a:ext cx="7505982" cy="346249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CLOUD@CORE: ALIGNING TO OUR VERTICAL STRATEGY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education">
            <a:extLst>
              <a:ext uri="{FF2B5EF4-FFF2-40B4-BE49-F238E27FC236}">
                <a16:creationId xmlns:a16="http://schemas.microsoft.com/office/drawing/2014/main" id="{9905FEB8-45C6-4CE3-B3D2-19D4E2599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237" y="1144106"/>
            <a:ext cx="9140764" cy="28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9" name="Rectangle 8"/>
          <p:cNvSpPr/>
          <p:nvPr/>
        </p:nvSpPr>
        <p:spPr>
          <a:xfrm>
            <a:off x="0" y="4002649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-3237" y="1120706"/>
            <a:ext cx="9144001" cy="2861796"/>
          </a:xfrm>
          <a:prstGeom prst="rect">
            <a:avLst/>
          </a:prstGeom>
          <a:solidFill>
            <a:schemeClr val="tx1">
              <a:lumMod val="75000"/>
              <a:lumOff val="25000"/>
              <a:alpha val="1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342545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IN" cap="all" dirty="0" err="1">
                <a:solidFill>
                  <a:schemeClr val="bg1"/>
                </a:solidFill>
                <a:latin typeface="Trebuchet MS" pitchFamily="34" charset="0"/>
              </a:rPr>
              <a:t>Sify</a:t>
            </a:r>
            <a:r>
              <a:rPr lang="en-IN" cap="all" dirty="0">
                <a:solidFill>
                  <a:schemeClr val="bg1"/>
                </a:solidFill>
                <a:latin typeface="Trebuchet MS" pitchFamily="34" charset="0"/>
              </a:rPr>
              <a:t> engagement models and key strengths</a:t>
            </a:r>
            <a:endParaRPr lang="en-US" cap="all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96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BEAD5-C8CC-41AA-B1E3-A5B441C51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051" y="1288125"/>
            <a:ext cx="3622974" cy="3493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293077" y="342900"/>
            <a:ext cx="7505982" cy="346249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ENGAGEMENT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51A44F22-7DDA-2F41-8281-17ED243A5668}"/>
              </a:ext>
            </a:extLst>
          </p:cNvPr>
          <p:cNvSpPr txBox="1"/>
          <p:nvPr/>
        </p:nvSpPr>
        <p:spPr>
          <a:xfrm>
            <a:off x="7301914" y="971551"/>
            <a:ext cx="1329592" cy="701544"/>
          </a:xfrm>
          <a:prstGeom prst="rect">
            <a:avLst/>
          </a:prstGeom>
        </p:spPr>
        <p:txBody>
          <a:bodyPr vert="horz" wrap="square" lIns="0" tIns="34359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79" marR="3871">
              <a:lnSpc>
                <a:spcPts val="1280"/>
              </a:lnSpc>
              <a:spcBef>
                <a:spcPts val="271"/>
              </a:spcBef>
            </a:pP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Systems </a:t>
            </a:r>
            <a:r>
              <a:rPr sz="1100" spc="-5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are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owned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by 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the client and </a:t>
            </a:r>
            <a:r>
              <a:rPr sz="1100" spc="-4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annuity 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based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payout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for 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services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FB665BD-3ABE-6346-A665-1007DA3E5684}"/>
              </a:ext>
            </a:extLst>
          </p:cNvPr>
          <p:cNvSpPr txBox="1"/>
          <p:nvPr/>
        </p:nvSpPr>
        <p:spPr>
          <a:xfrm>
            <a:off x="7511425" y="3582960"/>
            <a:ext cx="990600" cy="1034968"/>
          </a:xfrm>
          <a:prstGeom prst="rect">
            <a:avLst/>
          </a:prstGeom>
        </p:spPr>
        <p:txBody>
          <a:bodyPr vert="horz" wrap="square" lIns="0" tIns="34359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79" marR="3871">
              <a:lnSpc>
                <a:spcPts val="1280"/>
              </a:lnSpc>
              <a:spcBef>
                <a:spcPts val="271"/>
              </a:spcBef>
            </a:pP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No upfront 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investment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by 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client and payout 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is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based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on 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consumption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3F8184D-F048-7D41-8C12-A6400FA26E10}"/>
              </a:ext>
            </a:extLst>
          </p:cNvPr>
          <p:cNvSpPr txBox="1"/>
          <p:nvPr/>
        </p:nvSpPr>
        <p:spPr>
          <a:xfrm>
            <a:off x="3399692" y="3905659"/>
            <a:ext cx="1824560" cy="1034968"/>
          </a:xfrm>
          <a:prstGeom prst="rect">
            <a:avLst/>
          </a:prstGeom>
        </p:spPr>
        <p:txBody>
          <a:bodyPr vert="horz" wrap="square" lIns="0" tIns="34359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190" marR="3871" indent="-140825" algn="r">
              <a:lnSpc>
                <a:spcPts val="1280"/>
              </a:lnSpc>
              <a:spcBef>
                <a:spcPts val="271"/>
              </a:spcBef>
            </a:pP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Reduced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upfront </a:t>
            </a:r>
            <a:r>
              <a:rPr sz="110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investment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as</a:t>
            </a:r>
            <a:r>
              <a:rPr sz="110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client</a:t>
            </a:r>
            <a:r>
              <a:rPr lang="en-IN"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subscribes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to 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infrastructure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owned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by </a:t>
            </a:r>
            <a:r>
              <a:rPr sz="110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Sify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as </a:t>
            </a:r>
            <a:r>
              <a:rPr sz="1100" spc="-6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part</a:t>
            </a:r>
            <a:r>
              <a:rPr sz="1100" spc="11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of</a:t>
            </a:r>
            <a:r>
              <a:rPr sz="1100" spc="-1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4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their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5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overall</a:t>
            </a:r>
            <a:r>
              <a:rPr sz="1100" spc="-5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infrastructure</a:t>
            </a:r>
            <a:r>
              <a:rPr lang="en-IN"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requirement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4384170-5BEC-BF4A-A3F0-33F263F16160}"/>
              </a:ext>
            </a:extLst>
          </p:cNvPr>
          <p:cNvSpPr txBox="1"/>
          <p:nvPr/>
        </p:nvSpPr>
        <p:spPr>
          <a:xfrm>
            <a:off x="3399692" y="1403016"/>
            <a:ext cx="1172308" cy="1201681"/>
          </a:xfrm>
          <a:prstGeom prst="rect">
            <a:avLst/>
          </a:prstGeom>
        </p:spPr>
        <p:txBody>
          <a:bodyPr vert="horz" wrap="square" lIns="0" tIns="34359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79" marR="3871" indent="171796" algn="r">
              <a:lnSpc>
                <a:spcPts val="1280"/>
              </a:lnSpc>
              <a:spcBef>
                <a:spcPts val="271"/>
              </a:spcBef>
            </a:pP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Client</a:t>
            </a:r>
            <a:r>
              <a:rPr sz="110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engagement</a:t>
            </a:r>
            <a:r>
              <a:rPr sz="110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is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based</a:t>
            </a:r>
            <a:r>
              <a:rPr sz="110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on</a:t>
            </a:r>
            <a:r>
              <a:rPr sz="110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defined </a:t>
            </a:r>
            <a:r>
              <a:rPr sz="110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business</a:t>
            </a:r>
            <a:r>
              <a:rPr sz="1100" spc="-7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outcome 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generated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by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10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IT </a:t>
            </a:r>
            <a:r>
              <a:rPr sz="1100" spc="-6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solutions and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services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F255A9-4A2B-4CC0-91F8-62920D747D06}"/>
              </a:ext>
            </a:extLst>
          </p:cNvPr>
          <p:cNvGrpSpPr/>
          <p:nvPr/>
        </p:nvGrpSpPr>
        <p:grpSpPr>
          <a:xfrm>
            <a:off x="293077" y="1894675"/>
            <a:ext cx="3361846" cy="2097415"/>
            <a:chOff x="0" y="750002"/>
            <a:chExt cx="4370400" cy="27965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2D0B6A-90AF-4E7C-8AA4-1DE40152873D}"/>
                </a:ext>
              </a:extLst>
            </p:cNvPr>
            <p:cNvSpPr txBox="1"/>
            <p:nvPr/>
          </p:nvSpPr>
          <p:spPr>
            <a:xfrm>
              <a:off x="0" y="750002"/>
              <a:ext cx="1460399" cy="264521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IN" sz="6100" b="1" dirty="0">
                  <a:solidFill>
                    <a:srgbClr val="1F497D">
                      <a:lumMod val="40000"/>
                      <a:lumOff val="60000"/>
                    </a:srgbClr>
                  </a:solidFill>
                  <a:latin typeface="Trebuchet MS" pitchFamily="34" charset="0"/>
                </a:rPr>
                <a:t>Less</a:t>
              </a:r>
              <a:endParaRPr lang="en-IN" sz="6100" dirty="0">
                <a:solidFill>
                  <a:srgbClr val="1F497D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CDC7C9-E4F7-4B1B-AEF1-E33A70152CDB}"/>
                </a:ext>
              </a:extLst>
            </p:cNvPr>
            <p:cNvSpPr txBox="1"/>
            <p:nvPr/>
          </p:nvSpPr>
          <p:spPr>
            <a:xfrm>
              <a:off x="1085200" y="1371600"/>
              <a:ext cx="3285200" cy="217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39"/>
                </a:lnSpc>
              </a:pPr>
              <a:r>
                <a:rPr lang="en-IN" sz="4100" dirty="0">
                  <a:solidFill>
                    <a:schemeClr val="bg1">
                      <a:lumMod val="65000"/>
                    </a:schemeClr>
                  </a:solidFill>
                  <a:latin typeface="Trebuchet MS" pitchFamily="34" charset="0"/>
                </a:rPr>
                <a:t>Hardware</a:t>
              </a:r>
            </a:p>
            <a:p>
              <a:pPr>
                <a:lnSpc>
                  <a:spcPts val="4039"/>
                </a:lnSpc>
              </a:pPr>
              <a:r>
                <a:rPr lang="en-IN" sz="4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itchFamily="34" charset="0"/>
                </a:rPr>
                <a:t>People</a:t>
              </a:r>
            </a:p>
            <a:p>
              <a:pPr>
                <a:lnSpc>
                  <a:spcPts val="4039"/>
                </a:lnSpc>
              </a:pPr>
              <a:r>
                <a:rPr lang="en-IN" sz="4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Licenses</a:t>
              </a:r>
              <a:endParaRPr lang="en-IN" sz="4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90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1F38DA-1F33-4BF1-8D47-5743D0596F13}"/>
              </a:ext>
            </a:extLst>
          </p:cNvPr>
          <p:cNvCxnSpPr/>
          <p:nvPr/>
        </p:nvCxnSpPr>
        <p:spPr>
          <a:xfrm>
            <a:off x="4566444" y="1023937"/>
            <a:ext cx="0" cy="3660775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773F6E-BCD1-4828-BCCE-47C674D3E235}"/>
              </a:ext>
            </a:extLst>
          </p:cNvPr>
          <p:cNvCxnSpPr/>
          <p:nvPr/>
        </p:nvCxnSpPr>
        <p:spPr>
          <a:xfrm>
            <a:off x="358775" y="2854325"/>
            <a:ext cx="8415338" cy="0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8774" y="1023937"/>
            <a:ext cx="4068763" cy="1688400"/>
          </a:xfrm>
          <a:prstGeom prst="rect">
            <a:avLst/>
          </a:prstGeom>
          <a:solidFill>
            <a:srgbClr val="8FB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Rectangle 28"/>
          <p:cNvSpPr/>
          <p:nvPr/>
        </p:nvSpPr>
        <p:spPr>
          <a:xfrm>
            <a:off x="358774" y="2999741"/>
            <a:ext cx="4068763" cy="1688400"/>
          </a:xfrm>
          <a:prstGeom prst="rect">
            <a:avLst/>
          </a:prstGeom>
          <a:solidFill>
            <a:srgbClr val="CB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 29"/>
          <p:cNvSpPr/>
          <p:nvPr/>
        </p:nvSpPr>
        <p:spPr>
          <a:xfrm>
            <a:off x="4705350" y="1023937"/>
            <a:ext cx="4068763" cy="1688400"/>
          </a:xfrm>
          <a:prstGeom prst="rect">
            <a:avLst/>
          </a:prstGeom>
          <a:solidFill>
            <a:srgbClr val="E7B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4705350" y="2999741"/>
            <a:ext cx="4068763" cy="1688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People Capabilities and Strengths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C6B3E-2FCB-4C60-9179-39CCCD3292F4}"/>
              </a:ext>
            </a:extLst>
          </p:cNvPr>
          <p:cNvSpPr txBox="1"/>
          <p:nvPr/>
        </p:nvSpPr>
        <p:spPr>
          <a:xfrm>
            <a:off x="1193005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550+</a:t>
            </a:r>
            <a:r>
              <a:rPr lang="en-IN" sz="50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AND MANAGED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38015-37E9-4758-B5A4-C8851761401B}"/>
              </a:ext>
            </a:extLst>
          </p:cNvPr>
          <p:cNvSpPr txBox="1"/>
          <p:nvPr/>
        </p:nvSpPr>
        <p:spPr>
          <a:xfrm>
            <a:off x="5539581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1800+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NETWORK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A1801-A1D3-4E52-93E6-B6E2CB1C83B7}"/>
              </a:ext>
            </a:extLst>
          </p:cNvPr>
          <p:cNvSpPr txBox="1"/>
          <p:nvPr/>
        </p:nvSpPr>
        <p:spPr>
          <a:xfrm>
            <a:off x="1193005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70+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SECURITY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85AA3-1505-44A9-97F4-53988F81EA36}"/>
              </a:ext>
            </a:extLst>
          </p:cNvPr>
          <p:cNvSpPr txBox="1"/>
          <p:nvPr/>
        </p:nvSpPr>
        <p:spPr>
          <a:xfrm>
            <a:off x="5539581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225+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9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education">
            <a:extLst>
              <a:ext uri="{FF2B5EF4-FFF2-40B4-BE49-F238E27FC236}">
                <a16:creationId xmlns:a16="http://schemas.microsoft.com/office/drawing/2014/main" id="{9905FEB8-45C6-4CE3-B3D2-19D4E2599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237" y="1144106"/>
            <a:ext cx="9140764" cy="28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9" name="Rectangle 8"/>
          <p:cNvSpPr/>
          <p:nvPr/>
        </p:nvSpPr>
        <p:spPr>
          <a:xfrm>
            <a:off x="0" y="4002649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-3237" y="1120706"/>
            <a:ext cx="9144001" cy="2861796"/>
          </a:xfrm>
          <a:prstGeom prst="rect">
            <a:avLst/>
          </a:prstGeom>
          <a:solidFill>
            <a:schemeClr val="tx1">
              <a:lumMod val="75000"/>
              <a:lumOff val="25000"/>
              <a:alpha val="1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342545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Key digital drivers in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96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Strategic Partnerships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642385" y="1023938"/>
            <a:ext cx="7131727" cy="9651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8775" y="1023938"/>
            <a:ext cx="1156319" cy="886040"/>
          </a:xfrm>
          <a:prstGeom prst="homePlate">
            <a:avLst>
              <a:gd name="adj" fmla="val 17320"/>
            </a:avLst>
          </a:prstGeom>
          <a:solidFill>
            <a:srgbClr val="8FB4E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974" y="1055030"/>
            <a:ext cx="755414" cy="4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 descr="G:\Marketing from 1st of June 2016\Alliance Details\Alliances Logos\HP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646" y="1487886"/>
            <a:ext cx="861381" cy="457576"/>
          </a:xfrm>
          <a:prstGeom prst="rect">
            <a:avLst/>
          </a:prstGeom>
          <a:noFill/>
        </p:spPr>
      </p:pic>
      <p:pic>
        <p:nvPicPr>
          <p:cNvPr id="79" name="Picture 2" descr="Image result for del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747" y="1081099"/>
            <a:ext cx="542113" cy="5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a technologi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1026" y="1512283"/>
            <a:ext cx="577981" cy="4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Image result for commvaul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708" y="1075996"/>
            <a:ext cx="779901" cy="4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Image result for actifio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856" y="1606833"/>
            <a:ext cx="733857" cy="3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Image result for riverbed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147" y="1104142"/>
            <a:ext cx="798530" cy="4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Image result for ibm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923" y="1658636"/>
            <a:ext cx="734995" cy="3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 descr="Image result for service now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057" y="1141453"/>
            <a:ext cx="1479599" cy="3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4" descr="Image result for bmc software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031" y="1406794"/>
            <a:ext cx="1639916" cy="5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642385" y="2119903"/>
            <a:ext cx="7131727" cy="6923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8775" y="2073671"/>
            <a:ext cx="1156319" cy="692498"/>
          </a:xfrm>
          <a:prstGeom prst="homePlate">
            <a:avLst>
              <a:gd name="adj" fmla="val 19190"/>
            </a:avLst>
          </a:prstGeom>
          <a:solidFill>
            <a:srgbClr val="E7B8B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and Acceleration Partners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642385" y="2943010"/>
            <a:ext cx="7131728" cy="8952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8775" y="2929862"/>
            <a:ext cx="1156319" cy="900248"/>
          </a:xfrm>
          <a:prstGeom prst="homePlate">
            <a:avLst>
              <a:gd name="adj" fmla="val 16143"/>
            </a:avLst>
          </a:prstGeom>
          <a:solidFill>
            <a:srgbClr val="CBC1D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90"/>
          <p:cNvGrpSpPr/>
          <p:nvPr/>
        </p:nvGrpSpPr>
        <p:grpSpPr>
          <a:xfrm>
            <a:off x="1797146" y="2213534"/>
            <a:ext cx="6182745" cy="499299"/>
            <a:chOff x="2070431" y="2209599"/>
            <a:chExt cx="6182745" cy="499299"/>
          </a:xfrm>
        </p:grpSpPr>
        <p:pic>
          <p:nvPicPr>
            <p:cNvPr id="92" name="Picture 2" descr="C:\Users\013146\Desktop\Untitled.png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431" y="2276249"/>
              <a:ext cx="615018" cy="4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Image result for nutanix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914" y="2374683"/>
              <a:ext cx="1074262" cy="17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5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353" y="2209599"/>
              <a:ext cx="859280" cy="47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6" descr="Image result for akamai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304" y="2251766"/>
              <a:ext cx="936058" cy="34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8" descr="Image result for windows azure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8" y="2235717"/>
              <a:ext cx="1499183" cy="45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96"/>
          <p:cNvGrpSpPr/>
          <p:nvPr/>
        </p:nvGrpSpPr>
        <p:grpSpPr>
          <a:xfrm>
            <a:off x="1787613" y="2970164"/>
            <a:ext cx="6173202" cy="872090"/>
            <a:chOff x="1966592" y="2924974"/>
            <a:chExt cx="6173202" cy="872090"/>
          </a:xfrm>
        </p:grpSpPr>
        <p:pic>
          <p:nvPicPr>
            <p:cNvPr id="98" name="Picture 11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584" y="3005178"/>
              <a:ext cx="1124844" cy="27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0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592" y="2971246"/>
              <a:ext cx="864305" cy="38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7" descr="Image result for oracle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441" y="2924974"/>
              <a:ext cx="1038587" cy="337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0" descr="Image result for saba technologies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587" y="3382145"/>
              <a:ext cx="875537" cy="41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2" descr="Image result for livewire for live careers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539" y="3026920"/>
              <a:ext cx="1003255" cy="32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4" descr="Image result for sumtotal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52" y="3412702"/>
              <a:ext cx="961001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6" descr="Image result for litmos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544" y="3408094"/>
              <a:ext cx="965687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" name="Rectangle 104"/>
          <p:cNvSpPr/>
          <p:nvPr/>
        </p:nvSpPr>
        <p:spPr>
          <a:xfrm>
            <a:off x="1642385" y="3969019"/>
            <a:ext cx="7131728" cy="7172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8775" y="3993802"/>
            <a:ext cx="1156319" cy="692498"/>
          </a:xfrm>
          <a:prstGeom prst="homePlate">
            <a:avLst>
              <a:gd name="adj" fmla="val 19923"/>
            </a:avLst>
          </a:prstGeom>
          <a:solidFill>
            <a:srgbClr val="C4D89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Partners</a:t>
            </a:r>
          </a:p>
        </p:txBody>
      </p:sp>
      <p:grpSp>
        <p:nvGrpSpPr>
          <p:cNvPr id="5" name="Group 106"/>
          <p:cNvGrpSpPr/>
          <p:nvPr/>
        </p:nvGrpSpPr>
        <p:grpSpPr>
          <a:xfrm>
            <a:off x="1901284" y="4162171"/>
            <a:ext cx="6308128" cy="389930"/>
            <a:chOff x="2071282" y="4136056"/>
            <a:chExt cx="6308128" cy="389930"/>
          </a:xfrm>
        </p:grpSpPr>
        <p:pic>
          <p:nvPicPr>
            <p:cNvPr id="108" name="Picture 4" descr="Check Point Software Technologies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800" y="4211193"/>
              <a:ext cx="1329776" cy="257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6" descr="Image result for symantec"/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694" y="4165333"/>
              <a:ext cx="1160749" cy="28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30" descr="Image result for mcafee"/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071282" y="4203709"/>
              <a:ext cx="843782" cy="27433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32" descr="Image result for trend micro"/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55" y="4162772"/>
              <a:ext cx="874477" cy="3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4" descr="Image result for fortinet"/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79" y="4136056"/>
              <a:ext cx="1326731" cy="38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28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Recognitions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4F9F92-50D0-450A-8E03-D03FBDA61A53}"/>
              </a:ext>
            </a:extLst>
          </p:cNvPr>
          <p:cNvGrpSpPr/>
          <p:nvPr/>
        </p:nvGrpSpPr>
        <p:grpSpPr>
          <a:xfrm>
            <a:off x="5401111" y="1037559"/>
            <a:ext cx="1039753" cy="1986887"/>
            <a:chOff x="6964638" y="1240538"/>
            <a:chExt cx="1722000" cy="3290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C56A3B-8D0D-4752-9A0D-07E23F9F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3134" y="3455185"/>
              <a:ext cx="1460580" cy="107596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615928-9E1C-415A-B6F9-67CF8CC5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4638" y="1240538"/>
              <a:ext cx="1722000" cy="170830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358775" y="4413191"/>
            <a:ext cx="4376738" cy="268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4981" rIns="89963" bIns="44981" rtlCol="0" anchor="ctr"/>
          <a:lstStyle/>
          <a:p>
            <a:pPr algn="ctr" defTabSz="685800"/>
            <a:r>
              <a:rPr lang="en-US" sz="1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Sify moves up to the challenger position in the Gartner MQ for Managed Hybrid Cloud Hosting – Asia Pacific (2017)</a:t>
            </a:r>
          </a:p>
        </p:txBody>
      </p:sp>
      <p:grpSp>
        <p:nvGrpSpPr>
          <p:cNvPr id="3" name="Group 25"/>
          <p:cNvGrpSpPr/>
          <p:nvPr/>
        </p:nvGrpSpPr>
        <p:grpSpPr>
          <a:xfrm>
            <a:off x="7493431" y="3308202"/>
            <a:ext cx="940363" cy="1326307"/>
            <a:chOff x="7361550" y="3388872"/>
            <a:chExt cx="1143000" cy="1612110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E3DC6D50-99B2-4E9A-91DD-D93F22BFA0A2}"/>
                </a:ext>
              </a:extLst>
            </p:cNvPr>
            <p:cNvGrpSpPr/>
            <p:nvPr/>
          </p:nvGrpSpPr>
          <p:grpSpPr>
            <a:xfrm>
              <a:off x="7361550" y="3388872"/>
              <a:ext cx="1143000" cy="1612110"/>
              <a:chOff x="6964639" y="4034345"/>
              <a:chExt cx="1524000" cy="214948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A82B7C-73AD-4949-82F2-656FE3645828}"/>
                  </a:ext>
                </a:extLst>
              </p:cNvPr>
              <p:cNvSpPr/>
              <p:nvPr/>
            </p:nvSpPr>
            <p:spPr>
              <a:xfrm>
                <a:off x="7056605" y="4034345"/>
                <a:ext cx="1295400" cy="134354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4E63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82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CB37B1-FC50-49CC-8AF4-9BAFE3253FEB}"/>
                  </a:ext>
                </a:extLst>
              </p:cNvPr>
              <p:cNvSpPr txBox="1"/>
              <p:nvPr/>
            </p:nvSpPr>
            <p:spPr>
              <a:xfrm>
                <a:off x="6964639" y="5414387"/>
                <a:ext cx="1524000" cy="769439"/>
              </a:xfrm>
              <a:prstGeom prst="rect">
                <a:avLst/>
              </a:prstGeom>
              <a:noFill/>
            </p:spPr>
            <p:txBody>
              <a:bodyPr wrap="square" lIns="68570" tIns="34289" rIns="68570" bIns="34289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rgbClr val="68686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Data Center Transformation Services</a:t>
                </a:r>
              </a:p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2018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7528" y="3510869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24"/>
          <p:cNvGrpSpPr/>
          <p:nvPr/>
        </p:nvGrpSpPr>
        <p:grpSpPr>
          <a:xfrm>
            <a:off x="5401111" y="3296769"/>
            <a:ext cx="1131570" cy="1273248"/>
            <a:chOff x="5543550" y="3388871"/>
            <a:chExt cx="1375410" cy="15476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A82B7C-73AD-4949-82F2-656FE3645828}"/>
                </a:ext>
              </a:extLst>
            </p:cNvPr>
            <p:cNvSpPr/>
            <p:nvPr/>
          </p:nvSpPr>
          <p:spPr>
            <a:xfrm>
              <a:off x="5745480" y="3388871"/>
              <a:ext cx="971550" cy="10730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6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5543550" y="4486368"/>
              <a:ext cx="1375410" cy="450121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Network Transformation Services</a:t>
              </a:r>
            </a:p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2018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3141" y="3516257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6" name="Group 23"/>
          <p:cNvGrpSpPr/>
          <p:nvPr/>
        </p:nvGrpSpPr>
        <p:grpSpPr>
          <a:xfrm>
            <a:off x="7140172" y="975360"/>
            <a:ext cx="1523655" cy="2222555"/>
            <a:chOff x="7029450" y="742950"/>
            <a:chExt cx="1771650" cy="2584304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574" y="742950"/>
              <a:ext cx="1515907" cy="137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Image result for Cisco service provider partner of the year 2017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243" y="2163697"/>
              <a:ext cx="903384" cy="9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7029450" y="3131048"/>
              <a:ext cx="1771650" cy="196206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Partner of the year 2017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6324" y="975360"/>
            <a:ext cx="4626315" cy="3381878"/>
            <a:chOff x="114301" y="794888"/>
            <a:chExt cx="5086349" cy="3714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F0FBE9-CE8A-45D0-8940-EF6533729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301" y="794888"/>
              <a:ext cx="5086349" cy="371475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502106" y="2526521"/>
              <a:ext cx="57150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485900" y="2400281"/>
              <a:ext cx="742950" cy="17145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5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education">
            <a:extLst>
              <a:ext uri="{FF2B5EF4-FFF2-40B4-BE49-F238E27FC236}">
                <a16:creationId xmlns:a16="http://schemas.microsoft.com/office/drawing/2014/main" id="{9905FEB8-45C6-4CE3-B3D2-19D4E2599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237" y="1144106"/>
            <a:ext cx="9140764" cy="28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9" name="Rectangle 8"/>
          <p:cNvSpPr/>
          <p:nvPr/>
        </p:nvSpPr>
        <p:spPr>
          <a:xfrm>
            <a:off x="0" y="4002649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-3237" y="1120706"/>
            <a:ext cx="9144001" cy="2861796"/>
          </a:xfrm>
          <a:prstGeom prst="rect">
            <a:avLst/>
          </a:prstGeom>
          <a:solidFill>
            <a:schemeClr val="tx1">
              <a:lumMod val="75000"/>
              <a:lumOff val="25000"/>
              <a:alpha val="1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342545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 err="1">
                <a:solidFill>
                  <a:schemeClr val="bg1"/>
                </a:solidFill>
                <a:latin typeface="Trebuchet MS" pitchFamily="34" charset="0"/>
              </a:rPr>
              <a:t>Sify</a:t>
            </a:r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 Customer references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96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8DBF99-9D25-448D-A3EC-467B6DA4AD4D}"/>
              </a:ext>
            </a:extLst>
          </p:cNvPr>
          <p:cNvSpPr/>
          <p:nvPr/>
        </p:nvSpPr>
        <p:spPr>
          <a:xfrm>
            <a:off x="272655" y="366705"/>
            <a:ext cx="7505982" cy="347365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KEY CUSTOMERS</a:t>
            </a:r>
            <a:r>
              <a:rPr lang="en-IN" b="1" dirty="0">
                <a:solidFill>
                  <a:srgbClr val="FF0000"/>
                </a:solidFill>
                <a:latin typeface="Trebuchet MS" pitchFamily="34" charset="0"/>
              </a:rPr>
              <a:t> [WIP]</a:t>
            </a:r>
            <a:endParaRPr lang="en-IN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digital drivers </a:t>
            </a:r>
          </a:p>
        </p:txBody>
      </p:sp>
      <p:sp>
        <p:nvSpPr>
          <p:cNvPr id="9" name="Up-Down Arrow 8"/>
          <p:cNvSpPr/>
          <p:nvPr/>
        </p:nvSpPr>
        <p:spPr>
          <a:xfrm>
            <a:off x="955964" y="1023938"/>
            <a:ext cx="426028" cy="3662362"/>
          </a:xfrm>
          <a:prstGeom prst="up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267692" y="2805786"/>
            <a:ext cx="7506421" cy="67106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8775" y="1023938"/>
            <a:ext cx="615553" cy="12988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Customer Facing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775" y="3082636"/>
            <a:ext cx="615553" cy="12988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Organization  Facing</a:t>
            </a:r>
          </a:p>
        </p:txBody>
      </p:sp>
      <p:graphicFrame>
        <p:nvGraphicFramePr>
          <p:cNvPr id="18" name="Diagram 17"/>
          <p:cNvGraphicFramePr/>
          <p:nvPr/>
        </p:nvGraphicFramePr>
        <p:xfrm>
          <a:off x="1524000" y="925777"/>
          <a:ext cx="7250113" cy="89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893616" y="1929402"/>
          <a:ext cx="8537463" cy="775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Diagram 20"/>
          <p:cNvGraphicFramePr/>
          <p:nvPr/>
        </p:nvGraphicFramePr>
        <p:xfrm>
          <a:off x="1524000" y="3615070"/>
          <a:ext cx="7250113" cy="77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020186" y="2934585"/>
            <a:ext cx="255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State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79143" y="2927498"/>
            <a:ext cx="255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State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0793" y="2477386"/>
            <a:ext cx="522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E-Learning and online learning</a:t>
            </a:r>
          </a:p>
          <a:p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485138" y="1545712"/>
            <a:ext cx="522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Digitally enhancing education</a:t>
            </a:r>
          </a:p>
          <a:p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560408" y="4188775"/>
            <a:ext cx="5220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Multicampus</a:t>
            </a:r>
            <a:r>
              <a:rPr lang="en-US" sz="1200" dirty="0"/>
              <a:t> education model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Chevron 18"/>
          <p:cNvSpPr/>
          <p:nvPr/>
        </p:nvSpPr>
        <p:spPr>
          <a:xfrm>
            <a:off x="3944473" y="3030071"/>
            <a:ext cx="1814586" cy="1960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Digital Transformation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21"/>
          <p:cNvGrpSpPr/>
          <p:nvPr/>
        </p:nvGrpSpPr>
        <p:grpSpPr>
          <a:xfrm>
            <a:off x="358774" y="1023938"/>
            <a:ext cx="4068763" cy="1241100"/>
            <a:chOff x="50834" y="657250"/>
            <a:chExt cx="2929280" cy="1241100"/>
          </a:xfrm>
        </p:grpSpPr>
        <p:grpSp>
          <p:nvGrpSpPr>
            <p:cNvPr id="9" name="Group 28"/>
            <p:cNvGrpSpPr/>
            <p:nvPr/>
          </p:nvGrpSpPr>
          <p:grpSpPr>
            <a:xfrm>
              <a:off x="50834" y="657250"/>
              <a:ext cx="2929280" cy="1241100"/>
              <a:chOff x="243541" y="694326"/>
              <a:chExt cx="3532163" cy="1241100"/>
            </a:xfrm>
          </p:grpSpPr>
          <p:grpSp>
            <p:nvGrpSpPr>
              <p:cNvPr id="10" name="Group 8"/>
              <p:cNvGrpSpPr/>
              <p:nvPr/>
            </p:nvGrpSpPr>
            <p:grpSpPr>
              <a:xfrm>
                <a:off x="243541" y="694326"/>
                <a:ext cx="3508087" cy="276999"/>
                <a:chOff x="243541" y="694326"/>
                <a:chExt cx="3122884" cy="276999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243541" y="699036"/>
                  <a:ext cx="3122884" cy="267651"/>
                </a:xfrm>
                <a:prstGeom prst="roundRect">
                  <a:avLst/>
                </a:prstGeom>
                <a:solidFill>
                  <a:schemeClr val="accent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900" b="1" kern="12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416596" y="694326"/>
                  <a:ext cx="73856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  <a:latin typeface="+mj-lt"/>
                      <a:cs typeface="Calibri" panose="020F0502020204030204" pitchFamily="34" charset="0"/>
                    </a:rPr>
                    <a:t>E-Learning</a:t>
                  </a:r>
                </a:p>
              </p:txBody>
            </p:sp>
          </p:grpSp>
          <p:grpSp>
            <p:nvGrpSpPr>
              <p:cNvPr id="11" name="Group 21"/>
              <p:cNvGrpSpPr/>
              <p:nvPr/>
            </p:nvGrpSpPr>
            <p:grpSpPr>
              <a:xfrm>
                <a:off x="243541" y="1126473"/>
                <a:ext cx="2761213" cy="808953"/>
                <a:chOff x="243541" y="1731103"/>
                <a:chExt cx="2761213" cy="808953"/>
              </a:xfrm>
            </p:grpSpPr>
            <p:sp>
              <p:nvSpPr>
                <p:cNvPr id="14" name="Rectangle 7"/>
                <p:cNvSpPr/>
                <p:nvPr/>
              </p:nvSpPr>
              <p:spPr>
                <a:xfrm>
                  <a:off x="243541" y="1731103"/>
                  <a:ext cx="670888" cy="808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Rectangle 7"/>
                <p:cNvSpPr/>
                <p:nvPr/>
              </p:nvSpPr>
              <p:spPr>
                <a:xfrm>
                  <a:off x="940316" y="1731104"/>
                  <a:ext cx="670888" cy="80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Rectangle 7"/>
                <p:cNvSpPr/>
                <p:nvPr/>
              </p:nvSpPr>
              <p:spPr>
                <a:xfrm>
                  <a:off x="1637090" y="1731104"/>
                  <a:ext cx="670888" cy="80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Rectangle 7"/>
                <p:cNvSpPr/>
                <p:nvPr/>
              </p:nvSpPr>
              <p:spPr>
                <a:xfrm>
                  <a:off x="2333866" y="1731104"/>
                  <a:ext cx="670888" cy="80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94233" y="1847455"/>
                  <a:ext cx="569500" cy="5078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900" b="1" kern="1200" dirty="0">
                      <a:latin typeface="+mj-lt"/>
                      <a:ea typeface="+mn-ea"/>
                      <a:cs typeface="Calibri" panose="020F0502020204030204" pitchFamily="34" charset="0"/>
                    </a:rPr>
                    <a:t>Cloud Based Apps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874154" y="1847455"/>
                  <a:ext cx="803207" cy="5078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900" b="1" kern="1200" dirty="0"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latin typeface="+mj-lt"/>
                      <a:ea typeface="+mn-ea"/>
                      <a:cs typeface="Calibri" panose="020F0502020204030204" pitchFamily="34" charset="0"/>
                    </a:rPr>
                    <a:t>Cloud </a:t>
                  </a:r>
                  <a:r>
                    <a:rPr lang="en-US" sz="900" b="1" kern="1200" dirty="0">
                      <a:latin typeface="+mj-lt"/>
                      <a:ea typeface="+mn-ea"/>
                      <a:cs typeface="Calibri" panose="020F0502020204030204" pitchFamily="34" charset="0"/>
                    </a:rPr>
                    <a:t>Infrastructure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476973" y="1842417"/>
                  <a:ext cx="995899" cy="4847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850" b="1" kern="1200" dirty="0"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latin typeface="+mj-lt"/>
                      <a:ea typeface="+mn-ea"/>
                      <a:cs typeface="Calibri" panose="020F0502020204030204" pitchFamily="34" charset="0"/>
                    </a:rPr>
                    <a:t>Web </a:t>
                  </a:r>
                </a:p>
                <a:p>
                  <a:pPr algn="ctr"/>
                  <a:r>
                    <a:rPr lang="en-US" sz="850" b="1" kern="1200" dirty="0"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latin typeface="+mj-lt"/>
                      <a:ea typeface="+mn-ea"/>
                      <a:cs typeface="Calibri" panose="020F0502020204030204" pitchFamily="34" charset="0"/>
                    </a:rPr>
                    <a:t>Acceleration </a:t>
                  </a:r>
                </a:p>
                <a:p>
                  <a:pPr algn="ctr"/>
                  <a:r>
                    <a:rPr lang="en-US" sz="850" b="1" kern="1200" dirty="0"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latin typeface="+mj-lt"/>
                      <a:ea typeface="+mn-ea"/>
                      <a:cs typeface="Calibri" panose="020F0502020204030204" pitchFamily="34" charset="0"/>
                    </a:rPr>
                    <a:t>Services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333865" y="1985953"/>
                  <a:ext cx="670889" cy="2308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900" b="1" kern="1200" dirty="0"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latin typeface="+mj-lt"/>
                      <a:ea typeface="+mn-ea"/>
                      <a:cs typeface="Calibri" panose="020F0502020204030204" pitchFamily="34" charset="0"/>
                    </a:rPr>
                    <a:t>LMS</a:t>
                  </a:r>
                </a:p>
              </p:txBody>
            </p:sp>
          </p:grpSp>
          <p:grpSp>
            <p:nvGrpSpPr>
              <p:cNvPr id="12" name="Group 24"/>
              <p:cNvGrpSpPr/>
              <p:nvPr/>
            </p:nvGrpSpPr>
            <p:grpSpPr>
              <a:xfrm>
                <a:off x="2970821" y="1126474"/>
                <a:ext cx="804883" cy="808950"/>
                <a:chOff x="328942" y="1278877"/>
                <a:chExt cx="804883" cy="808950"/>
              </a:xfrm>
            </p:grpSpPr>
            <p:sp>
              <p:nvSpPr>
                <p:cNvPr id="23" name="Rectangle 7"/>
                <p:cNvSpPr/>
                <p:nvPr/>
              </p:nvSpPr>
              <p:spPr>
                <a:xfrm>
                  <a:off x="395941" y="1278877"/>
                  <a:ext cx="713808" cy="80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28942" y="1482740"/>
                  <a:ext cx="804883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900" b="1" kern="1200" dirty="0">
                      <a:latin typeface="+mj-lt"/>
                      <a:cs typeface="Calibri" panose="020F0502020204030204" pitchFamily="34" charset="0"/>
                    </a:rPr>
                    <a:t>Network Security</a:t>
                  </a:r>
                  <a:endParaRPr lang="en-US" sz="900" b="1" dirty="0">
                    <a:latin typeface="+mj-lt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20" name="Rectangle 219"/>
            <p:cNvSpPr/>
            <p:nvPr/>
          </p:nvSpPr>
          <p:spPr>
            <a:xfrm>
              <a:off x="1174733" y="873894"/>
              <a:ext cx="66151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kern="1200" dirty="0">
                  <a:latin typeface="+mj-lt"/>
                </a:rPr>
                <a:t>IT Enablers</a:t>
              </a:r>
            </a:p>
          </p:txBody>
        </p:sp>
      </p:grpSp>
      <p:grpSp>
        <p:nvGrpSpPr>
          <p:cNvPr id="22" name="Group 131"/>
          <p:cNvGrpSpPr/>
          <p:nvPr/>
        </p:nvGrpSpPr>
        <p:grpSpPr>
          <a:xfrm>
            <a:off x="4716464" y="1023938"/>
            <a:ext cx="4057650" cy="1250907"/>
            <a:chOff x="50833" y="657250"/>
            <a:chExt cx="2929281" cy="1250907"/>
          </a:xfrm>
        </p:grpSpPr>
        <p:grpSp>
          <p:nvGrpSpPr>
            <p:cNvPr id="25" name="Group 134"/>
            <p:cNvGrpSpPr/>
            <p:nvPr/>
          </p:nvGrpSpPr>
          <p:grpSpPr>
            <a:xfrm>
              <a:off x="50833" y="657250"/>
              <a:ext cx="2929281" cy="1250907"/>
              <a:chOff x="243540" y="694326"/>
              <a:chExt cx="3532164" cy="1250907"/>
            </a:xfrm>
          </p:grpSpPr>
          <p:grpSp>
            <p:nvGrpSpPr>
              <p:cNvPr id="29" name="Group 137"/>
              <p:cNvGrpSpPr/>
              <p:nvPr/>
            </p:nvGrpSpPr>
            <p:grpSpPr>
              <a:xfrm>
                <a:off x="243541" y="694326"/>
                <a:ext cx="3508087" cy="461665"/>
                <a:chOff x="243541" y="694326"/>
                <a:chExt cx="3122884" cy="461665"/>
              </a:xfrm>
            </p:grpSpPr>
            <p:sp>
              <p:nvSpPr>
                <p:cNvPr id="154" name="Rounded Rectangle 153"/>
                <p:cNvSpPr/>
                <p:nvPr/>
              </p:nvSpPr>
              <p:spPr>
                <a:xfrm>
                  <a:off x="243541" y="699036"/>
                  <a:ext cx="3122884" cy="267651"/>
                </a:xfrm>
                <a:prstGeom prst="roundRect">
                  <a:avLst/>
                </a:prstGeom>
                <a:solidFill>
                  <a:schemeClr val="accent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900" b="1" kern="12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730869" y="694326"/>
                  <a:ext cx="21100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  <a:latin typeface="+mj-lt"/>
                      <a:cs typeface="Calibri" panose="020F0502020204030204" pitchFamily="34" charset="0"/>
                    </a:rPr>
                    <a:t>Digital Transformation of Education</a:t>
                  </a:r>
                </a:p>
                <a:p>
                  <a:pPr algn="ctr"/>
                  <a:endParaRPr lang="en-US" sz="1200" b="1" dirty="0">
                    <a:latin typeface="+mj-lt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" name="Group 138"/>
              <p:cNvGrpSpPr/>
              <p:nvPr/>
            </p:nvGrpSpPr>
            <p:grpSpPr>
              <a:xfrm>
                <a:off x="243540" y="1126472"/>
                <a:ext cx="2749944" cy="818761"/>
                <a:chOff x="243540" y="1731102"/>
                <a:chExt cx="2749944" cy="818761"/>
              </a:xfrm>
            </p:grpSpPr>
            <p:sp>
              <p:nvSpPr>
                <p:cNvPr id="146" name="Rectangle 7"/>
                <p:cNvSpPr/>
                <p:nvPr/>
              </p:nvSpPr>
              <p:spPr>
                <a:xfrm>
                  <a:off x="243540" y="1731102"/>
                  <a:ext cx="907105" cy="80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tangle 7"/>
                <p:cNvSpPr/>
                <p:nvPr/>
              </p:nvSpPr>
              <p:spPr>
                <a:xfrm>
                  <a:off x="1216327" y="1740911"/>
                  <a:ext cx="834185" cy="80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tangle 7"/>
                <p:cNvSpPr/>
                <p:nvPr/>
              </p:nvSpPr>
              <p:spPr>
                <a:xfrm>
                  <a:off x="2103328" y="1731103"/>
                  <a:ext cx="798104" cy="80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437493" y="2004217"/>
                  <a:ext cx="569500" cy="2308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900" b="1" kern="1200" dirty="0">
                      <a:latin typeface="+mj-lt"/>
                      <a:ea typeface="+mn-ea"/>
                      <a:cs typeface="Calibri" panose="020F0502020204030204" pitchFamily="34" charset="0"/>
                    </a:rPr>
                    <a:t>AR/VR</a:t>
                  </a: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1243354" y="1843518"/>
                  <a:ext cx="803207" cy="5078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900" b="1" kern="1200" dirty="0"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latin typeface="+mj-lt"/>
                      <a:ea typeface="+mn-ea"/>
                      <a:cs typeface="Calibri" panose="020F0502020204030204" pitchFamily="34" charset="0"/>
                    </a:rPr>
                    <a:t>Cloud </a:t>
                  </a:r>
                  <a:r>
                    <a:rPr lang="en-US" sz="900" b="1" kern="1200" dirty="0">
                      <a:latin typeface="+mj-lt"/>
                      <a:ea typeface="+mn-ea"/>
                      <a:cs typeface="Calibri" panose="020F0502020204030204" pitchFamily="34" charset="0"/>
                    </a:rPr>
                    <a:t>Infrastructure</a:t>
                  </a: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1997585" y="1943678"/>
                  <a:ext cx="995899" cy="35394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850" b="1" kern="1200" dirty="0"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latin typeface="+mj-lt"/>
                      <a:ea typeface="+mn-ea"/>
                      <a:cs typeface="Calibri" panose="020F0502020204030204" pitchFamily="34" charset="0"/>
                    </a:rPr>
                    <a:t>Managed </a:t>
                  </a:r>
                </a:p>
                <a:p>
                  <a:pPr algn="ctr"/>
                  <a:r>
                    <a:rPr lang="en-US" sz="850" b="1" kern="1200" dirty="0"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latin typeface="+mj-lt"/>
                      <a:ea typeface="+mn-ea"/>
                      <a:cs typeface="Calibri" panose="020F0502020204030204" pitchFamily="34" charset="0"/>
                    </a:rPr>
                    <a:t>Network</a:t>
                  </a:r>
                </a:p>
              </p:txBody>
            </p:sp>
          </p:grpSp>
          <p:grpSp>
            <p:nvGrpSpPr>
              <p:cNvPr id="31" name="Group 139"/>
              <p:cNvGrpSpPr/>
              <p:nvPr/>
            </p:nvGrpSpPr>
            <p:grpSpPr>
              <a:xfrm>
                <a:off x="2942479" y="1126474"/>
                <a:ext cx="833225" cy="808950"/>
                <a:chOff x="300600" y="1278877"/>
                <a:chExt cx="833225" cy="808950"/>
              </a:xfrm>
            </p:grpSpPr>
            <p:sp>
              <p:nvSpPr>
                <p:cNvPr id="144" name="Rectangle 7"/>
                <p:cNvSpPr/>
                <p:nvPr/>
              </p:nvSpPr>
              <p:spPr>
                <a:xfrm>
                  <a:off x="300600" y="1278877"/>
                  <a:ext cx="809150" cy="80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328942" y="1482740"/>
                  <a:ext cx="804883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900" b="1" kern="1200" dirty="0">
                      <a:latin typeface="+mj-lt"/>
                      <a:cs typeface="Calibri" panose="020F0502020204030204" pitchFamily="34" charset="0"/>
                    </a:rPr>
                    <a:t>Network Security</a:t>
                  </a:r>
                  <a:endParaRPr lang="en-US" sz="900" b="1" dirty="0">
                    <a:latin typeface="+mj-lt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6" name="Rectangle 135"/>
            <p:cNvSpPr/>
            <p:nvPr/>
          </p:nvSpPr>
          <p:spPr>
            <a:xfrm>
              <a:off x="1173828" y="873894"/>
              <a:ext cx="66332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kern="1200" dirty="0">
                  <a:latin typeface="+mj-lt"/>
                </a:rPr>
                <a:t>IT Enablers</a:t>
              </a:r>
            </a:p>
          </p:txBody>
        </p:sp>
      </p:grpSp>
      <p:grpSp>
        <p:nvGrpSpPr>
          <p:cNvPr id="225" name="Group 156"/>
          <p:cNvGrpSpPr/>
          <p:nvPr/>
        </p:nvGrpSpPr>
        <p:grpSpPr>
          <a:xfrm>
            <a:off x="358775" y="2865608"/>
            <a:ext cx="4068762" cy="1266157"/>
            <a:chOff x="50834" y="632193"/>
            <a:chExt cx="2991948" cy="1266157"/>
          </a:xfrm>
        </p:grpSpPr>
        <p:grpSp>
          <p:nvGrpSpPr>
            <p:cNvPr id="226" name="Group 159"/>
            <p:cNvGrpSpPr/>
            <p:nvPr/>
          </p:nvGrpSpPr>
          <p:grpSpPr>
            <a:xfrm>
              <a:off x="50834" y="632193"/>
              <a:ext cx="2991948" cy="1266157"/>
              <a:chOff x="243541" y="669269"/>
              <a:chExt cx="3607729" cy="1266157"/>
            </a:xfrm>
          </p:grpSpPr>
          <p:grpSp>
            <p:nvGrpSpPr>
              <p:cNvPr id="227" name="Group 162"/>
              <p:cNvGrpSpPr/>
              <p:nvPr/>
            </p:nvGrpSpPr>
            <p:grpSpPr>
              <a:xfrm>
                <a:off x="243541" y="669269"/>
                <a:ext cx="3607729" cy="297418"/>
                <a:chOff x="243541" y="669269"/>
                <a:chExt cx="3211585" cy="297418"/>
              </a:xfrm>
            </p:grpSpPr>
            <p:sp>
              <p:nvSpPr>
                <p:cNvPr id="179" name="Rounded Rectangle 178"/>
                <p:cNvSpPr/>
                <p:nvPr/>
              </p:nvSpPr>
              <p:spPr>
                <a:xfrm>
                  <a:off x="243541" y="699036"/>
                  <a:ext cx="3211585" cy="267651"/>
                </a:xfrm>
                <a:prstGeom prst="roundRect">
                  <a:avLst/>
                </a:prstGeom>
                <a:solidFill>
                  <a:schemeClr val="accent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900" b="1" kern="12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616473" y="669269"/>
                  <a:ext cx="234737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  <a:latin typeface="+mj-lt"/>
                      <a:cs typeface="Calibri" panose="020F0502020204030204" pitchFamily="34" charset="0"/>
                    </a:rPr>
                    <a:t>Connected, Secure  &amp; Digital Institutes</a:t>
                  </a:r>
                </a:p>
              </p:txBody>
            </p:sp>
          </p:grpSp>
          <p:grpSp>
            <p:nvGrpSpPr>
              <p:cNvPr id="228" name="Group 163"/>
              <p:cNvGrpSpPr/>
              <p:nvPr/>
            </p:nvGrpSpPr>
            <p:grpSpPr>
              <a:xfrm>
                <a:off x="243541" y="1126473"/>
                <a:ext cx="2806762" cy="808953"/>
                <a:chOff x="243541" y="1731103"/>
                <a:chExt cx="2806762" cy="808953"/>
              </a:xfrm>
            </p:grpSpPr>
            <p:sp>
              <p:nvSpPr>
                <p:cNvPr id="171" name="Rectangle 7"/>
                <p:cNvSpPr/>
                <p:nvPr/>
              </p:nvSpPr>
              <p:spPr>
                <a:xfrm>
                  <a:off x="243541" y="1731103"/>
                  <a:ext cx="670888" cy="808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2" name="Rectangle 7"/>
                <p:cNvSpPr/>
                <p:nvPr/>
              </p:nvSpPr>
              <p:spPr>
                <a:xfrm>
                  <a:off x="940316" y="1731104"/>
                  <a:ext cx="670888" cy="80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3" name="Rectangle 7"/>
                <p:cNvSpPr/>
                <p:nvPr/>
              </p:nvSpPr>
              <p:spPr>
                <a:xfrm>
                  <a:off x="1664419" y="1731104"/>
                  <a:ext cx="670888" cy="80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4" name="Rectangle 7"/>
                <p:cNvSpPr/>
                <p:nvPr/>
              </p:nvSpPr>
              <p:spPr>
                <a:xfrm>
                  <a:off x="2379415" y="1731104"/>
                  <a:ext cx="670888" cy="80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294233" y="1916704"/>
                  <a:ext cx="569500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900" b="1" dirty="0">
                      <a:latin typeface="+mj-lt"/>
                      <a:cs typeface="Calibri" panose="020F0502020204030204" pitchFamily="34" charset="0"/>
                    </a:rPr>
                    <a:t>Connectivity</a:t>
                  </a:r>
                  <a:endParaRPr lang="en-US" sz="900" b="1" kern="1200" dirty="0"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874154" y="1778205"/>
                  <a:ext cx="803207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900" b="1" kern="1200" dirty="0"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latin typeface="+mj-lt"/>
                      <a:ea typeface="+mn-ea"/>
                      <a:cs typeface="Calibri" panose="020F0502020204030204" pitchFamily="34" charset="0"/>
                    </a:rPr>
                    <a:t>Cloud </a:t>
                  </a:r>
                  <a:r>
                    <a:rPr lang="en-US" sz="900" b="1" kern="1200" dirty="0">
                      <a:latin typeface="+mj-lt"/>
                      <a:ea typeface="+mn-ea"/>
                      <a:cs typeface="Calibri" panose="020F0502020204030204" pitchFamily="34" charset="0"/>
                    </a:rPr>
                    <a:t>Infrastructure</a:t>
                  </a:r>
                </a:p>
                <a:p>
                  <a:pPr algn="ctr"/>
                  <a:r>
                    <a:rPr lang="en-US" sz="900" b="1" kern="1200" dirty="0">
                      <a:latin typeface="+mj-lt"/>
                      <a:ea typeface="+mn-ea"/>
                      <a:cs typeface="Calibri" panose="020F0502020204030204" pitchFamily="34" charset="0"/>
                    </a:rPr>
                    <a:t>&amp; apps</a:t>
                  </a:r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1476973" y="1973222"/>
                  <a:ext cx="995899" cy="22313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850" b="1" kern="1200" dirty="0" err="1"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latin typeface="+mj-lt"/>
                      <a:ea typeface="+mn-ea"/>
                      <a:cs typeface="Calibri" panose="020F0502020204030204" pitchFamily="34" charset="0"/>
                    </a:rPr>
                    <a:t>IoT</a:t>
                  </a:r>
                  <a:endParaRPr lang="en-US" sz="850" b="1" kern="1200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>
                  <a:off x="2333865" y="1985953"/>
                  <a:ext cx="670889" cy="2308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900" b="1" kern="1200" dirty="0"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latin typeface="+mj-lt"/>
                      <a:ea typeface="+mn-ea"/>
                      <a:cs typeface="Calibri" panose="020F0502020204030204" pitchFamily="34" charset="0"/>
                    </a:rPr>
                    <a:t>ERP Tools</a:t>
                  </a:r>
                </a:p>
              </p:txBody>
            </p:sp>
          </p:grpSp>
          <p:grpSp>
            <p:nvGrpSpPr>
              <p:cNvPr id="230" name="Group 164"/>
              <p:cNvGrpSpPr/>
              <p:nvPr/>
            </p:nvGrpSpPr>
            <p:grpSpPr>
              <a:xfrm>
                <a:off x="2970821" y="1126474"/>
                <a:ext cx="853686" cy="808950"/>
                <a:chOff x="328942" y="1278877"/>
                <a:chExt cx="853686" cy="808950"/>
              </a:xfrm>
            </p:grpSpPr>
            <p:sp>
              <p:nvSpPr>
                <p:cNvPr id="169" name="Rectangle 7"/>
                <p:cNvSpPr/>
                <p:nvPr/>
              </p:nvSpPr>
              <p:spPr>
                <a:xfrm>
                  <a:off x="468820" y="1278877"/>
                  <a:ext cx="713808" cy="80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328942" y="1482740"/>
                  <a:ext cx="804883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900" b="1" kern="1200" dirty="0">
                      <a:latin typeface="+mj-lt"/>
                      <a:cs typeface="Calibri" panose="020F0502020204030204" pitchFamily="34" charset="0"/>
                    </a:rPr>
                    <a:t>Network Security</a:t>
                  </a:r>
                  <a:endParaRPr lang="en-US" sz="900" b="1" dirty="0">
                    <a:latin typeface="+mj-lt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61" name="Rectangle 160"/>
            <p:cNvSpPr/>
            <p:nvPr/>
          </p:nvSpPr>
          <p:spPr>
            <a:xfrm>
              <a:off x="1167658" y="873894"/>
              <a:ext cx="67566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kern="1200" dirty="0">
                  <a:latin typeface="+mj-lt"/>
                </a:rPr>
                <a:t>IT Enablers</a:t>
              </a:r>
            </a:p>
          </p:txBody>
        </p:sp>
      </p:grpSp>
      <p:grpSp>
        <p:nvGrpSpPr>
          <p:cNvPr id="232" name="Group 206"/>
          <p:cNvGrpSpPr/>
          <p:nvPr/>
        </p:nvGrpSpPr>
        <p:grpSpPr>
          <a:xfrm>
            <a:off x="4711236" y="2898955"/>
            <a:ext cx="4062878" cy="1241098"/>
            <a:chOff x="33166" y="657250"/>
            <a:chExt cx="2926982" cy="1241098"/>
          </a:xfrm>
        </p:grpSpPr>
        <p:grpSp>
          <p:nvGrpSpPr>
            <p:cNvPr id="235" name="Group 209"/>
            <p:cNvGrpSpPr/>
            <p:nvPr/>
          </p:nvGrpSpPr>
          <p:grpSpPr>
            <a:xfrm>
              <a:off x="33166" y="657250"/>
              <a:ext cx="2926982" cy="1241098"/>
              <a:chOff x="222237" y="694326"/>
              <a:chExt cx="3529392" cy="1241098"/>
            </a:xfrm>
          </p:grpSpPr>
          <p:grpSp>
            <p:nvGrpSpPr>
              <p:cNvPr id="236" name="Group 212"/>
              <p:cNvGrpSpPr/>
              <p:nvPr/>
            </p:nvGrpSpPr>
            <p:grpSpPr>
              <a:xfrm>
                <a:off x="222238" y="694326"/>
                <a:ext cx="3529391" cy="276999"/>
                <a:chOff x="224577" y="694326"/>
                <a:chExt cx="3141849" cy="276999"/>
              </a:xfrm>
            </p:grpSpPr>
            <p:sp>
              <p:nvSpPr>
                <p:cNvPr id="251" name="Rounded Rectangle 250"/>
                <p:cNvSpPr/>
                <p:nvPr/>
              </p:nvSpPr>
              <p:spPr>
                <a:xfrm>
                  <a:off x="224577" y="699036"/>
                  <a:ext cx="3141849" cy="272289"/>
                </a:xfrm>
                <a:prstGeom prst="roundRect">
                  <a:avLst/>
                </a:prstGeom>
                <a:solidFill>
                  <a:schemeClr val="accent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900" b="1" kern="12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559506" y="694326"/>
                  <a:ext cx="245274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  <a:latin typeface="+mj-lt"/>
                      <a:cs typeface="Calibri" panose="020F0502020204030204" pitchFamily="34" charset="0"/>
                    </a:rPr>
                    <a:t>Education Analytics &amp; Digital Assessments</a:t>
                  </a:r>
                </a:p>
              </p:txBody>
            </p:sp>
          </p:grpSp>
          <p:grpSp>
            <p:nvGrpSpPr>
              <p:cNvPr id="237" name="Group 213"/>
              <p:cNvGrpSpPr/>
              <p:nvPr/>
            </p:nvGrpSpPr>
            <p:grpSpPr>
              <a:xfrm>
                <a:off x="222237" y="1126473"/>
                <a:ext cx="2302412" cy="808951"/>
                <a:chOff x="222237" y="1731103"/>
                <a:chExt cx="2302412" cy="808951"/>
              </a:xfrm>
            </p:grpSpPr>
            <p:sp>
              <p:nvSpPr>
                <p:cNvPr id="233" name="Rectangle 7"/>
                <p:cNvSpPr/>
                <p:nvPr/>
              </p:nvSpPr>
              <p:spPr>
                <a:xfrm>
                  <a:off x="222237" y="1731103"/>
                  <a:ext cx="1261181" cy="808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" name="Rectangle 7"/>
                <p:cNvSpPr/>
                <p:nvPr/>
              </p:nvSpPr>
              <p:spPr>
                <a:xfrm>
                  <a:off x="1563195" y="1747161"/>
                  <a:ext cx="961454" cy="79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7" name="TextBox 246"/>
                <p:cNvSpPr txBox="1"/>
                <p:nvPr/>
              </p:nvSpPr>
              <p:spPr>
                <a:xfrm>
                  <a:off x="577376" y="1847455"/>
                  <a:ext cx="569500" cy="5078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900" b="1" kern="1200" dirty="0">
                      <a:latin typeface="+mj-lt"/>
                      <a:ea typeface="+mn-ea"/>
                      <a:cs typeface="Calibri" panose="020F0502020204030204" pitchFamily="34" charset="0"/>
                    </a:rPr>
                    <a:t>Cloud Based Apps</a:t>
                  </a:r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1672381" y="1865004"/>
                  <a:ext cx="803207" cy="5078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900" b="1" kern="1200" dirty="0"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latin typeface="+mj-lt"/>
                      <a:ea typeface="+mn-ea"/>
                      <a:cs typeface="Calibri" panose="020F0502020204030204" pitchFamily="34" charset="0"/>
                    </a:rPr>
                    <a:t>Cloud </a:t>
                  </a:r>
                  <a:r>
                    <a:rPr lang="en-US" sz="900" b="1" kern="1200" dirty="0">
                      <a:latin typeface="+mj-lt"/>
                      <a:ea typeface="+mn-ea"/>
                      <a:cs typeface="Calibri" panose="020F0502020204030204" pitchFamily="34" charset="0"/>
                    </a:rPr>
                    <a:t>Infrastructure</a:t>
                  </a:r>
                </a:p>
              </p:txBody>
            </p:sp>
          </p:grpSp>
          <p:grpSp>
            <p:nvGrpSpPr>
              <p:cNvPr id="238" name="Group 214"/>
              <p:cNvGrpSpPr/>
              <p:nvPr/>
            </p:nvGrpSpPr>
            <p:grpSpPr>
              <a:xfrm>
                <a:off x="2586462" y="1126474"/>
                <a:ext cx="1165166" cy="808950"/>
                <a:chOff x="-55417" y="1278877"/>
                <a:chExt cx="1165166" cy="808950"/>
              </a:xfrm>
            </p:grpSpPr>
            <p:sp>
              <p:nvSpPr>
                <p:cNvPr id="219" name="Rectangle 7"/>
                <p:cNvSpPr/>
                <p:nvPr/>
              </p:nvSpPr>
              <p:spPr>
                <a:xfrm>
                  <a:off x="-55417" y="1278877"/>
                  <a:ext cx="1165166" cy="80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909" h="1682496">
                      <a:moveTo>
                        <a:pt x="0" y="0"/>
                      </a:moveTo>
                      <a:lnTo>
                        <a:pt x="1184909" y="0"/>
                      </a:lnTo>
                      <a:lnTo>
                        <a:pt x="1184909" y="1682496"/>
                      </a:lnTo>
                      <a:lnTo>
                        <a:pt x="0" y="1682496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>
                  <a:off x="109990" y="1464477"/>
                  <a:ext cx="804883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900" b="1" kern="1200" dirty="0">
                      <a:latin typeface="+mj-lt"/>
                      <a:cs typeface="Calibri" panose="020F0502020204030204" pitchFamily="34" charset="0"/>
                    </a:rPr>
                    <a:t>Network Security</a:t>
                  </a:r>
                  <a:endParaRPr lang="en-US" sz="900" b="1" dirty="0">
                    <a:latin typeface="+mj-lt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11" name="Rectangle 210"/>
            <p:cNvSpPr/>
            <p:nvPr/>
          </p:nvSpPr>
          <p:spPr>
            <a:xfrm>
              <a:off x="1174515" y="873894"/>
              <a:ext cx="6619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kern="1200" dirty="0">
                  <a:latin typeface="+mj-lt"/>
                </a:rPr>
                <a:t>IT Enablers</a:t>
              </a:r>
            </a:p>
          </p:txBody>
        </p:sp>
      </p:grpSp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363600" y="367201"/>
            <a:ext cx="7538400" cy="369332"/>
          </a:xfrm>
        </p:spPr>
        <p:txBody>
          <a:bodyPr/>
          <a:lstStyle/>
          <a:p>
            <a:r>
              <a:rPr lang="en-US" dirty="0">
                <a:latin typeface="+mj-lt"/>
              </a:rPr>
              <a:t>How it enables these key digital drivers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809162" y="4059816"/>
            <a:ext cx="10486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>
                <a:latin typeface="+mj-lt"/>
              </a:rPr>
              <a:t>Technologies</a:t>
            </a:r>
            <a:endParaRPr lang="en-US" sz="1100" b="1" kern="12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851482" y="2224262"/>
            <a:ext cx="10486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>
                <a:latin typeface="+mj-lt"/>
              </a:rPr>
              <a:t>Technologies</a:t>
            </a:r>
            <a:endParaRPr lang="en-US" sz="1100" b="1" kern="12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03655" y="2203480"/>
            <a:ext cx="10486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>
                <a:latin typeface="+mj-lt"/>
              </a:rPr>
              <a:t>Technologies</a:t>
            </a:r>
            <a:endParaRPr lang="en-US" sz="1100" b="1" kern="1200" dirty="0"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27130" y="4047324"/>
            <a:ext cx="10486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>
                <a:latin typeface="+mj-lt"/>
              </a:rPr>
              <a:t>Technologies</a:t>
            </a:r>
            <a:endParaRPr lang="en-US" sz="1100" b="1" kern="1200" dirty="0">
              <a:latin typeface="+mj-lt"/>
            </a:endParaRPr>
          </a:p>
        </p:txBody>
      </p:sp>
      <p:sp>
        <p:nvSpPr>
          <p:cNvPr id="77" name="Rectangle 7"/>
          <p:cNvSpPr/>
          <p:nvPr/>
        </p:nvSpPr>
        <p:spPr>
          <a:xfrm>
            <a:off x="358775" y="2424701"/>
            <a:ext cx="772808" cy="465347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900" dirty="0">
                <a:latin typeface="+mj-lt"/>
              </a:rPr>
              <a:t>Proprietary E-learning apps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78" name="Rectangle 7"/>
          <p:cNvSpPr/>
          <p:nvPr/>
        </p:nvSpPr>
        <p:spPr>
          <a:xfrm>
            <a:off x="1169966" y="2434976"/>
            <a:ext cx="772808" cy="466344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900" dirty="0">
                <a:latin typeface="+mj-lt"/>
              </a:rPr>
              <a:t>AWS/Azure/</a:t>
            </a:r>
            <a:r>
              <a:rPr lang="en-US" sz="900" dirty="0" err="1">
                <a:latin typeface="+mj-lt"/>
              </a:rPr>
              <a:t>Cloudinfinit</a:t>
            </a:r>
            <a:r>
              <a:rPr lang="en-US" sz="900" dirty="0">
                <a:latin typeface="+mj-lt"/>
              </a:rPr>
              <a:t> cloud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79" name="Rectangle 7"/>
          <p:cNvSpPr/>
          <p:nvPr/>
        </p:nvSpPr>
        <p:spPr>
          <a:xfrm>
            <a:off x="1982867" y="2424701"/>
            <a:ext cx="772808" cy="466344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900" dirty="0" err="1">
                <a:latin typeface="+mj-lt"/>
              </a:rPr>
              <a:t>Akamai</a:t>
            </a:r>
            <a:r>
              <a:rPr lang="en-US" sz="900" dirty="0">
                <a:latin typeface="+mj-lt"/>
              </a:rPr>
              <a:t>/</a:t>
            </a:r>
            <a:r>
              <a:rPr lang="en-US" sz="900" dirty="0" err="1">
                <a:latin typeface="+mj-lt"/>
              </a:rPr>
              <a:t>Cloudfront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0" name="Rectangle 7"/>
          <p:cNvSpPr/>
          <p:nvPr/>
        </p:nvSpPr>
        <p:spPr>
          <a:xfrm>
            <a:off x="2775222" y="2424702"/>
            <a:ext cx="772808" cy="466344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900" dirty="0" err="1">
                <a:latin typeface="+mj-lt"/>
              </a:rPr>
              <a:t>Sify</a:t>
            </a:r>
            <a:r>
              <a:rPr lang="en-US" sz="900" dirty="0">
                <a:latin typeface="+mj-lt"/>
              </a:rPr>
              <a:t> I-Test/E-learning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" name="Rectangle 7"/>
          <p:cNvSpPr/>
          <p:nvPr/>
        </p:nvSpPr>
        <p:spPr>
          <a:xfrm>
            <a:off x="3586119" y="2434976"/>
            <a:ext cx="822248" cy="466344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900" dirty="0">
                <a:latin typeface="+mj-lt"/>
              </a:rPr>
              <a:t>DDOS prevention/IPS/IDS</a:t>
            </a:r>
          </a:p>
        </p:txBody>
      </p:sp>
      <p:sp>
        <p:nvSpPr>
          <p:cNvPr id="82" name="Rectangle 7"/>
          <p:cNvSpPr/>
          <p:nvPr/>
        </p:nvSpPr>
        <p:spPr>
          <a:xfrm>
            <a:off x="4725028" y="2445250"/>
            <a:ext cx="1042057" cy="466344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900" dirty="0">
                <a:latin typeface="+mj-lt"/>
              </a:rPr>
              <a:t>VR Headsets/AR apps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3" name="Rectangle 7"/>
          <p:cNvSpPr/>
          <p:nvPr/>
        </p:nvSpPr>
        <p:spPr>
          <a:xfrm>
            <a:off x="5852812" y="2434975"/>
            <a:ext cx="958288" cy="464873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900" dirty="0"/>
              <a:t>AWS/Azure/</a:t>
            </a:r>
            <a:r>
              <a:rPr lang="en-US" sz="900" dirty="0" err="1"/>
              <a:t>Cloudinfinit</a:t>
            </a:r>
            <a:r>
              <a:rPr lang="en-US" sz="900" dirty="0"/>
              <a:t> cloud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4" name="Rectangle 7"/>
          <p:cNvSpPr/>
          <p:nvPr/>
        </p:nvSpPr>
        <p:spPr>
          <a:xfrm>
            <a:off x="6861500" y="2424701"/>
            <a:ext cx="916839" cy="466344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900" dirty="0" err="1"/>
              <a:t>Sify</a:t>
            </a:r>
            <a:r>
              <a:rPr lang="en-US" sz="900" dirty="0"/>
              <a:t> NMS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5" name="Rectangle 7"/>
          <p:cNvSpPr/>
          <p:nvPr/>
        </p:nvSpPr>
        <p:spPr>
          <a:xfrm>
            <a:off x="7835767" y="2434976"/>
            <a:ext cx="929528" cy="466344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900" dirty="0"/>
              <a:t>DDOS prevention/IPS/IDS</a:t>
            </a:r>
          </a:p>
        </p:txBody>
      </p:sp>
      <p:sp>
        <p:nvSpPr>
          <p:cNvPr id="86" name="Rectangle 7"/>
          <p:cNvSpPr/>
          <p:nvPr/>
        </p:nvSpPr>
        <p:spPr>
          <a:xfrm>
            <a:off x="367339" y="4222679"/>
            <a:ext cx="756621" cy="448056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900" dirty="0"/>
              <a:t>MPLS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7" name="Rectangle 7"/>
          <p:cNvSpPr/>
          <p:nvPr/>
        </p:nvSpPr>
        <p:spPr>
          <a:xfrm>
            <a:off x="1142881" y="4232953"/>
            <a:ext cx="756621" cy="448056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900" dirty="0"/>
              <a:t>AWS/Azure/</a:t>
            </a:r>
            <a:r>
              <a:rPr lang="en-US" sz="900" dirty="0" err="1"/>
              <a:t>Cloudinfinit</a:t>
            </a:r>
            <a:r>
              <a:rPr lang="en-US" sz="900" dirty="0"/>
              <a:t> cloud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Rectangle 7"/>
          <p:cNvSpPr/>
          <p:nvPr/>
        </p:nvSpPr>
        <p:spPr>
          <a:xfrm>
            <a:off x="1969792" y="4253501"/>
            <a:ext cx="756621" cy="448056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900" dirty="0" err="1"/>
              <a:t>Sify</a:t>
            </a:r>
            <a:r>
              <a:rPr lang="en-US" sz="900" dirty="0"/>
              <a:t> IOT services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9" name="Rectangle 7"/>
          <p:cNvSpPr/>
          <p:nvPr/>
        </p:nvSpPr>
        <p:spPr>
          <a:xfrm>
            <a:off x="2755609" y="4222679"/>
            <a:ext cx="756621" cy="448056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900" dirty="0"/>
              <a:t>Cloud based HRMS/FMS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0" name="Rectangle 7"/>
          <p:cNvSpPr/>
          <p:nvPr/>
        </p:nvSpPr>
        <p:spPr>
          <a:xfrm>
            <a:off x="3590618" y="4222678"/>
            <a:ext cx="805026" cy="448056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900" dirty="0"/>
              <a:t>DDOS prevention/IPS/IDS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1" name="Rectangle 7"/>
          <p:cNvSpPr/>
          <p:nvPr/>
        </p:nvSpPr>
        <p:spPr>
          <a:xfrm>
            <a:off x="4719800" y="4232953"/>
            <a:ext cx="1451815" cy="466344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900" dirty="0"/>
              <a:t>Student analytics &amp; results delivery platforms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" name="Rectangle 7"/>
          <p:cNvSpPr/>
          <p:nvPr/>
        </p:nvSpPr>
        <p:spPr>
          <a:xfrm>
            <a:off x="6273725" y="4253502"/>
            <a:ext cx="1106783" cy="466344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900" dirty="0"/>
              <a:t>AWS/Azure/</a:t>
            </a:r>
            <a:r>
              <a:rPr lang="en-US" sz="900" dirty="0" err="1"/>
              <a:t>Cloudinfinit</a:t>
            </a:r>
            <a:r>
              <a:rPr lang="en-US" sz="900" dirty="0"/>
              <a:t> cloud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3" name="Rectangle 7"/>
          <p:cNvSpPr/>
          <p:nvPr/>
        </p:nvSpPr>
        <p:spPr>
          <a:xfrm>
            <a:off x="7441390" y="4222675"/>
            <a:ext cx="1341287" cy="466344"/>
          </a:xfrm>
          <a:custGeom>
            <a:avLst/>
            <a:gdLst/>
            <a:ahLst/>
            <a:cxnLst/>
            <a:rect l="l" t="t" r="r" b="b"/>
            <a:pathLst>
              <a:path w="1184909" h="1682496">
                <a:moveTo>
                  <a:pt x="0" y="0"/>
                </a:moveTo>
                <a:lnTo>
                  <a:pt x="1184909" y="0"/>
                </a:lnTo>
                <a:lnTo>
                  <a:pt x="1184909" y="1682496"/>
                </a:lnTo>
                <a:lnTo>
                  <a:pt x="0" y="168249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900" dirty="0"/>
              <a:t>DDOS prevention/IPS/IDS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Slide Number Placeholder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6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education">
            <a:extLst>
              <a:ext uri="{FF2B5EF4-FFF2-40B4-BE49-F238E27FC236}">
                <a16:creationId xmlns:a16="http://schemas.microsoft.com/office/drawing/2014/main" id="{9905FEB8-45C6-4CE3-B3D2-19D4E2599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237" y="1144106"/>
            <a:ext cx="9140764" cy="28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9" name="Rectangle 8"/>
          <p:cNvSpPr/>
          <p:nvPr/>
        </p:nvSpPr>
        <p:spPr>
          <a:xfrm>
            <a:off x="0" y="4002649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-3237" y="1120706"/>
            <a:ext cx="9144001" cy="2861796"/>
          </a:xfrm>
          <a:prstGeom prst="rect">
            <a:avLst/>
          </a:prstGeom>
          <a:solidFill>
            <a:schemeClr val="tx1">
              <a:lumMod val="75000"/>
              <a:lumOff val="25000"/>
              <a:alpha val="1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342545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IN" cap="all" dirty="0">
                <a:solidFill>
                  <a:schemeClr val="bg1"/>
                </a:solidFill>
                <a:latin typeface="Trebuchet MS" pitchFamily="34" charset="0"/>
              </a:rPr>
              <a:t>Cloud adoption and </a:t>
            </a:r>
            <a:r>
              <a:rPr lang="en-IN" cap="all" dirty="0" err="1">
                <a:solidFill>
                  <a:schemeClr val="bg1"/>
                </a:solidFill>
                <a:latin typeface="Trebuchet MS" pitchFamily="34" charset="0"/>
              </a:rPr>
              <a:t>sify</a:t>
            </a:r>
            <a:r>
              <a:rPr lang="en-IN" cap="all" dirty="0">
                <a:solidFill>
                  <a:schemeClr val="bg1"/>
                </a:solidFill>
                <a:latin typeface="Trebuchet MS" pitchFamily="34" charset="0"/>
              </a:rPr>
              <a:t> relevance in education</a:t>
            </a:r>
            <a:endParaRPr lang="en-US" cap="all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9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42393" y="1023938"/>
            <a:ext cx="2170304" cy="1438705"/>
            <a:chOff x="418641" y="1204437"/>
            <a:chExt cx="2891483" cy="906329"/>
          </a:xfrm>
        </p:grpSpPr>
        <p:sp>
          <p:nvSpPr>
            <p:cNvPr id="5" name="Rounded Rectangle 4"/>
            <p:cNvSpPr/>
            <p:nvPr/>
          </p:nvSpPr>
          <p:spPr>
            <a:xfrm>
              <a:off x="418641" y="1446754"/>
              <a:ext cx="2891483" cy="66401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Biggest Challenges in Educational Sector -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b="1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Lack of Infrastructure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b="1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Maintenance of Infrastructure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58289" y="1204437"/>
              <a:ext cx="1439870" cy="193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  <a:cs typeface="Calibri" panose="020F0502020204030204" pitchFamily="34" charset="0"/>
                </a:rPr>
                <a:t>Challenges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5180430" y="1023938"/>
            <a:ext cx="2204312" cy="568634"/>
            <a:chOff x="5539944" y="1204436"/>
            <a:chExt cx="2936791" cy="626851"/>
          </a:xfrm>
        </p:grpSpPr>
        <p:sp>
          <p:nvSpPr>
            <p:cNvPr id="8" name="Rounded Rectangle 7"/>
            <p:cNvSpPr/>
            <p:nvPr/>
          </p:nvSpPr>
          <p:spPr>
            <a:xfrm>
              <a:off x="5539944" y="1512213"/>
              <a:ext cx="2936791" cy="31907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Cloud enabled infrastructure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31495" y="1204436"/>
              <a:ext cx="1153690" cy="339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  <a:cs typeface="Calibri" panose="020F0502020204030204" pitchFamily="34" charset="0"/>
                </a:rPr>
                <a:t>Solution</a:t>
              </a: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3954858" y="1800584"/>
            <a:ext cx="4633518" cy="2761024"/>
            <a:chOff x="1979301" y="1577725"/>
            <a:chExt cx="6742071" cy="3043701"/>
          </a:xfrm>
        </p:grpSpPr>
        <p:grpSp>
          <p:nvGrpSpPr>
            <p:cNvPr id="7" name="Group 45"/>
            <p:cNvGrpSpPr/>
            <p:nvPr/>
          </p:nvGrpSpPr>
          <p:grpSpPr>
            <a:xfrm>
              <a:off x="1979301" y="1577725"/>
              <a:ext cx="6742071" cy="3043701"/>
              <a:chOff x="1979301" y="1577725"/>
              <a:chExt cx="6742071" cy="3043701"/>
            </a:xfrm>
          </p:grpSpPr>
          <p:grpSp>
            <p:nvGrpSpPr>
              <p:cNvPr id="10" name="Group 1"/>
              <p:cNvGrpSpPr/>
              <p:nvPr/>
            </p:nvGrpSpPr>
            <p:grpSpPr>
              <a:xfrm>
                <a:off x="1979301" y="1577725"/>
                <a:ext cx="6742071" cy="3043701"/>
                <a:chOff x="893618" y="1371599"/>
                <a:chExt cx="7342912" cy="3636821"/>
              </a:xfrm>
            </p:grpSpPr>
            <p:sp>
              <p:nvSpPr>
                <p:cNvPr id="18" name="Isosceles Triangle 17"/>
                <p:cNvSpPr/>
                <p:nvPr/>
              </p:nvSpPr>
              <p:spPr>
                <a:xfrm>
                  <a:off x="893620" y="1371599"/>
                  <a:ext cx="7342910" cy="1252164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 rot="5400000">
                  <a:off x="4055918" y="3293920"/>
                  <a:ext cx="990600" cy="24384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 rot="5400000">
                  <a:off x="1619251" y="3293920"/>
                  <a:ext cx="990600" cy="2438399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 rot="5400000">
                  <a:off x="6492586" y="3293920"/>
                  <a:ext cx="990600" cy="24384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 rot="5400000">
                  <a:off x="1578871" y="2123261"/>
                  <a:ext cx="1087684" cy="24384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 rot="5400000">
                  <a:off x="4019497" y="2123262"/>
                  <a:ext cx="1087687" cy="24384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 rot="5400000">
                  <a:off x="6457897" y="2123261"/>
                  <a:ext cx="1087686" cy="24384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903515" y="3038481"/>
                  <a:ext cx="2438398" cy="608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kern="1200" dirty="0">
                      <a:latin typeface="+mj-lt"/>
                      <a:ea typeface="+mn-ea"/>
                      <a:cs typeface="+mn-cs"/>
                    </a:rPr>
                    <a:t>Engaging more with students </a:t>
                  </a:r>
                  <a:r>
                    <a:rPr lang="en-US" sz="800" kern="1200" dirty="0">
                      <a:latin typeface="+mj-lt"/>
                      <a:ea typeface="+mn-ea"/>
                      <a:cs typeface="+mn-cs"/>
                    </a:rPr>
                    <a:t>by spending less on IT infrastructure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782784" y="2836216"/>
                  <a:ext cx="2453746" cy="932427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+mj-lt"/>
                      <a:cs typeface="Calibri" panose="020F0502020204030204" pitchFamily="34" charset="0"/>
                    </a:rPr>
                    <a:t>Redirect investment </a:t>
                  </a:r>
                  <a:r>
                    <a:rPr lang="en-US" sz="800" dirty="0">
                      <a:latin typeface="+mj-lt"/>
                      <a:cs typeface="Calibri" panose="020F0502020204030204" pitchFamily="34" charset="0"/>
                    </a:rPr>
                    <a:t>to develop engaging online, mobile friendly courses and learning platforms (LMS) instead of Infrastructure 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93618" y="4165421"/>
                  <a:ext cx="2438398" cy="770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kern="1200" dirty="0">
                      <a:latin typeface="+mj-lt"/>
                      <a:ea typeface="+mn-ea"/>
                      <a:cs typeface="+mn-cs"/>
                    </a:rPr>
                    <a:t>Leverage Cloud for </a:t>
                  </a:r>
                  <a:r>
                    <a:rPr lang="en-US" sz="800" b="1" kern="1200" dirty="0">
                      <a:latin typeface="+mj-lt"/>
                      <a:ea typeface="+mn-ea"/>
                      <a:cs typeface="+mn-cs"/>
                    </a:rPr>
                    <a:t>on-demand</a:t>
                  </a:r>
                  <a:r>
                    <a:rPr lang="en-US" sz="800" kern="1200" dirty="0">
                      <a:latin typeface="+mj-lt"/>
                      <a:ea typeface="+mn-ea"/>
                      <a:cs typeface="+mn-cs"/>
                    </a:rPr>
                    <a:t> </a:t>
                  </a:r>
                  <a:r>
                    <a:rPr lang="en-US" sz="800" b="1" kern="1200" dirty="0">
                      <a:latin typeface="+mj-lt"/>
                      <a:ea typeface="+mn-ea"/>
                      <a:cs typeface="+mn-cs"/>
                    </a:rPr>
                    <a:t>infrastructure</a:t>
                  </a:r>
                  <a:r>
                    <a:rPr lang="en-US" sz="800" kern="1200" dirty="0">
                      <a:latin typeface="+mj-lt"/>
                      <a:ea typeface="+mn-ea"/>
                      <a:cs typeface="+mn-cs"/>
                    </a:rPr>
                    <a:t>, to work on new digital learning focus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241601" y="4053429"/>
                  <a:ext cx="2643479" cy="932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algn="ctr">
                    <a:defRPr sz="1100" kern="120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defRPr>
                  </a:lvl1pPr>
                </a:lstStyle>
                <a:p>
                  <a:r>
                    <a:rPr lang="en-US" sz="800" b="1" dirty="0">
                      <a:solidFill>
                        <a:schemeClr val="tx1"/>
                      </a:solidFill>
                      <a:latin typeface="+mj-lt"/>
                    </a:rPr>
                    <a:t>Enables Distant learning </a:t>
                  </a:r>
                  <a:r>
                    <a:rPr lang="en-US" sz="800" dirty="0">
                      <a:solidFill>
                        <a:schemeClr val="tx1"/>
                      </a:solidFill>
                      <a:latin typeface="+mj-lt"/>
                    </a:rPr>
                    <a:t>(like MOOCs) through mobile apps and to plan for services which needs unpredictable infra scalability</a:t>
                  </a: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6602684" y="3862890"/>
                <a:ext cx="1946022" cy="644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kern="1200" dirty="0">
                    <a:latin typeface="+mj-lt"/>
                    <a:ea typeface="+mn-ea"/>
                    <a:cs typeface="+mn-cs"/>
                  </a:rPr>
                  <a:t>Holistic Learning Content Management</a:t>
                </a:r>
                <a:r>
                  <a:rPr lang="en-US" sz="800" kern="1200" dirty="0">
                    <a:latin typeface="+mj-lt"/>
                    <a:ea typeface="+mn-ea"/>
                    <a:cs typeface="+mn-cs"/>
                  </a:rPr>
                  <a:t> on cloud (CMS, Courses, Quiz, Assessments)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380325" y="2967284"/>
                <a:ext cx="1936837" cy="508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kern="1200" dirty="0" err="1">
                    <a:latin typeface="+mj-lt"/>
                    <a:ea typeface="+mn-ea"/>
                    <a:cs typeface="+mn-cs"/>
                  </a:rPr>
                  <a:t>IaaS</a:t>
                </a:r>
                <a:r>
                  <a:rPr lang="en-US" sz="800" kern="1200" dirty="0">
                    <a:latin typeface="+mj-lt"/>
                    <a:ea typeface="+mn-ea"/>
                    <a:cs typeface="+mn-cs"/>
                  </a:rPr>
                  <a:t> eliminates need to buy more capacity to deal with business spikes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799781" y="2136809"/>
              <a:ext cx="2990335" cy="373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>
                  <a:latin typeface="+mj-lt"/>
                  <a:cs typeface="Calibri" panose="020F0502020204030204" pitchFamily="34" charset="0"/>
                </a:rPr>
                <a:t>Virtual Infra on Pay-per-use Model for Colleges and Coaching Institutes</a:t>
              </a:r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3693262" y="1457215"/>
            <a:ext cx="433949" cy="139002"/>
          </a:xfrm>
          <a:prstGeom prst="rightArrow">
            <a:avLst/>
          </a:prstGeom>
          <a:solidFill>
            <a:srgbClr val="7E939E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2538150"/>
            <a:ext cx="2872798" cy="2148149"/>
          </a:xfrm>
          <a:prstGeom prst="rect">
            <a:avLst/>
          </a:prstGeom>
        </p:spPr>
      </p:pic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for education industry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8DBF99-9D25-448D-A3EC-467B6DA4AD4D}"/>
              </a:ext>
            </a:extLst>
          </p:cNvPr>
          <p:cNvSpPr/>
          <p:nvPr/>
        </p:nvSpPr>
        <p:spPr>
          <a:xfrm>
            <a:off x="272655" y="366705"/>
            <a:ext cx="7505982" cy="347365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Use Cases-Cloud Services</a:t>
            </a:r>
            <a:endParaRPr lang="en-IN" dirty="0">
              <a:solidFill>
                <a:srgbClr val="FF0000"/>
              </a:solidFill>
              <a:latin typeface="Trebuchet MS" pitchFamily="34" charset="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338198" y="1023938"/>
            <a:ext cx="8435915" cy="2924898"/>
            <a:chOff x="481397" y="548783"/>
            <a:chExt cx="8435915" cy="2924898"/>
          </a:xfrm>
        </p:grpSpPr>
        <p:sp>
          <p:nvSpPr>
            <p:cNvPr id="26" name="Rounded Rectangle 25"/>
            <p:cNvSpPr/>
            <p:nvPr/>
          </p:nvSpPr>
          <p:spPr>
            <a:xfrm>
              <a:off x="541755" y="1911182"/>
              <a:ext cx="8310623" cy="154545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542311" y="548783"/>
              <a:ext cx="8375001" cy="1333329"/>
              <a:chOff x="555585" y="698391"/>
              <a:chExt cx="8375001" cy="1333329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555585" y="729205"/>
                <a:ext cx="8310623" cy="125039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73296" y="1534088"/>
                <a:ext cx="24445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749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Cloud Storage for education &amp; Training videos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295824" y="1568835"/>
                <a:ext cx="311226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749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Hosting Analytics &amp; BI Engine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384356" y="1385389"/>
                <a:ext cx="25462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749">
                  <a:defRPr/>
                </a:pPr>
                <a:r>
                  <a:rPr lang="en-US" sz="12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IT infrastructure for all the administrative solutions( HR, Finance, Student/Teacher records)</a:t>
                </a:r>
              </a:p>
            </p:txBody>
          </p:sp>
          <p:grpSp>
            <p:nvGrpSpPr>
              <p:cNvPr id="5" name="Group 8"/>
              <p:cNvGrpSpPr/>
              <p:nvPr/>
            </p:nvGrpSpPr>
            <p:grpSpPr>
              <a:xfrm>
                <a:off x="1581044" y="911463"/>
                <a:ext cx="811978" cy="550379"/>
                <a:chOff x="1662178" y="817161"/>
                <a:chExt cx="811978" cy="550379"/>
              </a:xfrm>
            </p:grpSpPr>
            <p:pic>
              <p:nvPicPr>
                <p:cNvPr id="43" name="Picture 2" descr="Image result for storage icon png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2178" y="921232"/>
                  <a:ext cx="446308" cy="4463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2" descr="Image result for storage icon png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27848" y="817161"/>
                  <a:ext cx="446308" cy="4463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9" name="Picture 4" descr="Image result for analytics icon 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2038" y="1018226"/>
                <a:ext cx="537639" cy="537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0" name="Straight Connector 39"/>
              <p:cNvCxnSpPr/>
              <p:nvPr/>
            </p:nvCxnSpPr>
            <p:spPr>
              <a:xfrm>
                <a:off x="3286056" y="1002556"/>
                <a:ext cx="9768" cy="86659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398323" y="1002394"/>
                <a:ext cx="9768" cy="86659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3878802" y="698391"/>
                <a:ext cx="1823845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u="sng" kern="1200" dirty="0">
                    <a:solidFill>
                      <a:schemeClr val="tx1"/>
                    </a:solidFill>
                    <a:latin typeface="Calibri" pitchFamily="34" charset="0"/>
                    <a:cs typeface="Arial" panose="020B0604020202020204" pitchFamily="34" charset="0"/>
                  </a:rPr>
                  <a:t>Application Context</a:t>
                </a:r>
                <a:endParaRPr lang="en-US" sz="1300" b="1" u="sng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3817611" y="1852872"/>
              <a:ext cx="182384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u="sng" kern="1200" dirty="0">
                  <a:solidFill>
                    <a:schemeClr val="bg1"/>
                  </a:solidFill>
                  <a:latin typeface="Calibri" pitchFamily="34" charset="0"/>
                  <a:cs typeface="Arial" panose="020B0604020202020204" pitchFamily="34" charset="0"/>
                </a:rPr>
                <a:t>Benefits</a:t>
              </a:r>
              <a:endParaRPr lang="en-US" sz="13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1397" y="2642684"/>
              <a:ext cx="28779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Intelligent student enrollment &amp; selection -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Enhanced student experience through intelligent placement and course selection process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251395" y="2102912"/>
              <a:ext cx="9768" cy="86659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403207" y="2102912"/>
              <a:ext cx="9768" cy="86659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359325" y="2785363"/>
              <a:ext cx="31364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 cost and high scalability reduces operational expenditure and brings in more flexibility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78483" y="2857114"/>
              <a:ext cx="22893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Enhanced user experience at low costs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620" y="1260455"/>
            <a:ext cx="502354" cy="500784"/>
          </a:xfrm>
          <a:prstGeom prst="rect">
            <a:avLst/>
          </a:prstGeom>
        </p:spPr>
      </p:pic>
      <p:pic>
        <p:nvPicPr>
          <p:cNvPr id="46" name="Picture 2" descr="Image result for enrollment icon 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192" y="2660871"/>
            <a:ext cx="502312" cy="5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Graphic 29" descr="Money">
            <a:extLst>
              <a:ext uri="{FF2B5EF4-FFF2-40B4-BE49-F238E27FC236}">
                <a16:creationId xmlns:a16="http://schemas.microsoft.com/office/drawing/2014/main" id="{1F39B455-3A57-4AAE-9A89-F2DBFA77ED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765810">
            <a:off x="4296841" y="2753566"/>
            <a:ext cx="503857" cy="503857"/>
          </a:xfrm>
          <a:prstGeom prst="rect">
            <a:avLst/>
          </a:prstGeom>
        </p:spPr>
      </p:pic>
      <p:pic>
        <p:nvPicPr>
          <p:cNvPr id="48" name="Picture 24" descr="Related image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871" y="2795013"/>
            <a:ext cx="522721" cy="5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8DBF99-9D25-448D-A3EC-467B6DA4AD4D}"/>
              </a:ext>
            </a:extLst>
          </p:cNvPr>
          <p:cNvSpPr/>
          <p:nvPr/>
        </p:nvSpPr>
        <p:spPr>
          <a:xfrm>
            <a:off x="272655" y="366705"/>
            <a:ext cx="7505982" cy="347365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Use Cases-Network &amp; Security</a:t>
            </a:r>
            <a:endParaRPr lang="en-IN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1532" y="2386337"/>
            <a:ext cx="8310623" cy="125039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/>
          <p:cNvGrpSpPr/>
          <p:nvPr/>
        </p:nvGrpSpPr>
        <p:grpSpPr>
          <a:xfrm>
            <a:off x="442088" y="1023938"/>
            <a:ext cx="8310623" cy="1297362"/>
            <a:chOff x="555585" y="698391"/>
            <a:chExt cx="8310623" cy="1297362"/>
          </a:xfrm>
        </p:grpSpPr>
        <p:sp>
          <p:nvSpPr>
            <p:cNvPr id="7" name="Rounded Rectangle 6"/>
            <p:cNvSpPr/>
            <p:nvPr/>
          </p:nvSpPr>
          <p:spPr>
            <a:xfrm>
              <a:off x="555585" y="729205"/>
              <a:ext cx="8310623" cy="125039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591" y="1491404"/>
              <a:ext cx="26932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749"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Creating smart, secure and interconnected campus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95824" y="1495451"/>
              <a:ext cx="311226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749"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WiFi-enabled School Transportation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9569" y="1534088"/>
              <a:ext cx="23461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749"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Creating a campus wide surveillance system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286056" y="1002556"/>
              <a:ext cx="9768" cy="8665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398323" y="1002394"/>
              <a:ext cx="9768" cy="8665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878802" y="698391"/>
              <a:ext cx="182384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u="sng" kern="1200" dirty="0">
                  <a:solidFill>
                    <a:schemeClr val="tx1"/>
                  </a:solidFill>
                  <a:latin typeface="Calibri" pitchFamily="34" charset="0"/>
                  <a:cs typeface="Arial" panose="020B0604020202020204" pitchFamily="34" charset="0"/>
                </a:rPr>
                <a:t>Application Context</a:t>
              </a:r>
              <a:endParaRPr lang="en-US" sz="1300" b="1" u="sng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717388" y="2328027"/>
            <a:ext cx="18238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u="sng" kern="1200" dirty="0">
                <a:solidFill>
                  <a:schemeClr val="bg1"/>
                </a:solidFill>
                <a:latin typeface="Calibri" pitchFamily="34" charset="0"/>
                <a:cs typeface="Arial" panose="020B0604020202020204" pitchFamily="34" charset="0"/>
              </a:rPr>
              <a:t>Benefits</a:t>
            </a:r>
            <a:endParaRPr lang="en-US" sz="1300" b="1" u="sng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312" y="2980972"/>
            <a:ext cx="2819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Robust and resilient high speed connectivity that enables smart features like auto-attendance, class scheduling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151172" y="2578067"/>
            <a:ext cx="9768" cy="86659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02984" y="2578067"/>
            <a:ext cx="9768" cy="86659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48422" y="3126969"/>
            <a:ext cx="313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and security of students and staff on campus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12470" y="3104307"/>
            <a:ext cx="2597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and security of students and staff till the time they reach home</a:t>
            </a:r>
          </a:p>
        </p:txBody>
      </p:sp>
      <p:pic>
        <p:nvPicPr>
          <p:cNvPr id="20" name="Picture 16" descr="Image result for patient to EHR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393" y="1341490"/>
            <a:ext cx="544393" cy="54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Image result for customer experience icon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276" y="2576597"/>
            <a:ext cx="538906" cy="5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1"/>
          <p:cNvGrpSpPr/>
          <p:nvPr/>
        </p:nvGrpSpPr>
        <p:grpSpPr>
          <a:xfrm>
            <a:off x="3906994" y="1283197"/>
            <a:ext cx="1143643" cy="732945"/>
            <a:chOff x="4007217" y="808042"/>
            <a:chExt cx="1143643" cy="732945"/>
          </a:xfrm>
        </p:grpSpPr>
        <p:pic>
          <p:nvPicPr>
            <p:cNvPr id="23" name="Picture 14" descr="Image result for network icon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305" y="808042"/>
              <a:ext cx="472555" cy="47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217" y="870203"/>
              <a:ext cx="670784" cy="670784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173" y="1283197"/>
            <a:ext cx="605307" cy="6053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047" y="2462004"/>
            <a:ext cx="509544" cy="50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9" b="100000" l="0" r="100000">
                        <a14:foregroundMark x1="55455" y1="49091" x2="55455" y2="49091"/>
                        <a14:foregroundMark x1="70909" y1="49091" x2="70909" y2="49091"/>
                        <a14:foregroundMark x1="70909" y1="49091" x2="70909" y2="4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269" y="2462004"/>
            <a:ext cx="705012" cy="70501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8A278CDEC9E54D83A2149BE373B0E5" ma:contentTypeVersion="5" ma:contentTypeDescription="Create a new document." ma:contentTypeScope="" ma:versionID="ce9c7cf980496570bb552af3a80117ed">
  <xsd:schema xmlns:xsd="http://www.w3.org/2001/XMLSchema" xmlns:xs="http://www.w3.org/2001/XMLSchema" xmlns:p="http://schemas.microsoft.com/office/2006/metadata/properties" xmlns:ns3="21d7569c-da44-46df-9a2d-2462e56bd69b" xmlns:ns4="93f9f4d8-0735-41fc-8683-343b8c473aba" targetNamespace="http://schemas.microsoft.com/office/2006/metadata/properties" ma:root="true" ma:fieldsID="6b996d7782aa4f536de649a606b1915b" ns3:_="" ns4:_="">
    <xsd:import namespace="21d7569c-da44-46df-9a2d-2462e56bd69b"/>
    <xsd:import namespace="93f9f4d8-0735-41fc-8683-343b8c473ab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7569c-da44-46df-9a2d-2462e56bd6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9f4d8-0735-41fc-8683-343b8c473a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EA375F-0EF2-4635-85E9-60DB86BCE06B}">
  <ds:schemaRefs>
    <ds:schemaRef ds:uri="http://purl.org/dc/elements/1.1/"/>
    <ds:schemaRef ds:uri="http://www.w3.org/XML/1998/namespace"/>
    <ds:schemaRef ds:uri="http://schemas.microsoft.com/office/2006/metadata/properties"/>
    <ds:schemaRef ds:uri="21d7569c-da44-46df-9a2d-2462e56bd69b"/>
    <ds:schemaRef ds:uri="http://schemas.microsoft.com/office/infopath/2007/PartnerControls"/>
    <ds:schemaRef ds:uri="http://schemas.microsoft.com/office/2006/documentManagement/types"/>
    <ds:schemaRef ds:uri="93f9f4d8-0735-41fc-8683-343b8c473aba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CAEBD2A-60AB-4540-89F4-B583F7A5D0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A4D1F8-C0E9-442E-83D6-944C0E3BF1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d7569c-da44-46df-9a2d-2462e56bd69b"/>
    <ds:schemaRef ds:uri="93f9f4d8-0735-41fc-8683-343b8c473a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6729</TotalTime>
  <Words>2238</Words>
  <Application>Microsoft Office PowerPoint</Application>
  <PresentationFormat>On-screen Show (16:9)</PresentationFormat>
  <Paragraphs>533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Sify New Theme</vt:lpstr>
      <vt:lpstr>1_Sify New Theme</vt:lpstr>
      <vt:lpstr>Office Theme</vt:lpstr>
      <vt:lpstr>2_Sify New Theme</vt:lpstr>
      <vt:lpstr>PowerPoint Presentation</vt:lpstr>
      <vt:lpstr>AGENDA</vt:lpstr>
      <vt:lpstr>PowerPoint Presentation</vt:lpstr>
      <vt:lpstr>Key digital drivers </vt:lpstr>
      <vt:lpstr>How it enables these key digital drivers</vt:lpstr>
      <vt:lpstr>PowerPoint Presentation</vt:lpstr>
      <vt:lpstr>Cloud for education industry</vt:lpstr>
      <vt:lpstr>PowerPoint Presentation</vt:lpstr>
      <vt:lpstr>PowerPoint Presentation</vt:lpstr>
      <vt:lpstr>PowerPoint Presentation</vt:lpstr>
      <vt:lpstr>PowerPoint Presentation</vt:lpstr>
      <vt:lpstr>Sify overall relevance </vt:lpstr>
      <vt:lpstr>Sify overall relevance Contd. </vt:lpstr>
      <vt:lpstr>PowerPoint Presentation</vt:lpstr>
      <vt:lpstr>PowerPoint Presentation</vt:lpstr>
      <vt:lpstr>PowerPoint Presentation</vt:lpstr>
      <vt:lpstr>PowerPoint Presentation</vt:lpstr>
      <vt:lpstr>How cloud@core powers education of future</vt:lpstr>
      <vt:lpstr>DATA CENTER SERVICES - CLOUD @ CORE </vt:lpstr>
      <vt:lpstr>security transformation - Cloud @ core </vt:lpstr>
      <vt:lpstr>SECURITY SERVICES – CLOUD@CORE</vt:lpstr>
      <vt:lpstr>Application services - cloud@core</vt:lpstr>
      <vt:lpstr>APPLICATION &amp; PLATFORM SERVICES – Cloud@core</vt:lpstr>
      <vt:lpstr>PowerPoint Presentation</vt:lpstr>
      <vt:lpstr>EXECUTION CAPABILITIES</vt:lpstr>
      <vt:lpstr>PowerPoint Presentation</vt:lpstr>
      <vt:lpstr>PowerPoint Presentation</vt:lpstr>
      <vt:lpstr>PowerPoint Presentation</vt:lpstr>
      <vt:lpstr>Our People Capabilities and Strengths</vt:lpstr>
      <vt:lpstr>Strategic Partnerships </vt:lpstr>
      <vt:lpstr>Recognitions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Murali.J  Janakiraman</cp:lastModifiedBy>
  <cp:revision>485</cp:revision>
  <dcterms:created xsi:type="dcterms:W3CDTF">2018-05-30T06:38:40Z</dcterms:created>
  <dcterms:modified xsi:type="dcterms:W3CDTF">2023-09-19T07:01:11Z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0x010100748A278CDEC9E54D83A2149BE373B0E5</vt:lpwstr>
  </property>
</Properties>
</file>