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098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B7793-2269-643E-0869-E957ADE3CB64}" v="11" dt="2024-08-09T10:32:12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213CFBF5-0E39-453E-9B0A-B7115B3F19E5}"/>
    <pc:docChg chg="addSld delSld modSld">
      <pc:chgData name="Ali Imran Khan" userId="1b5bb57a-5950-47f3-9580-38148fcd8ba4" providerId="ADAL" clId="{213CFBF5-0E39-453E-9B0A-B7115B3F19E5}" dt="2023-06-08T07:50:37.647" v="11"/>
      <pc:docMkLst>
        <pc:docMk/>
      </pc:docMkLst>
      <pc:sldChg chg="del">
        <pc:chgData name="Ali Imran Khan" userId="1b5bb57a-5950-47f3-9580-38148fcd8ba4" providerId="ADAL" clId="{213CFBF5-0E39-453E-9B0A-B7115B3F19E5}" dt="2023-06-08T07:50:28.120" v="9" actId="47"/>
        <pc:sldMkLst>
          <pc:docMk/>
          <pc:sldMk cId="2567931826" sldId="448"/>
        </pc:sldMkLst>
      </pc:sldChg>
      <pc:sldChg chg="del">
        <pc:chgData name="Ali Imran Khan" userId="1b5bb57a-5950-47f3-9580-38148fcd8ba4" providerId="ADAL" clId="{213CFBF5-0E39-453E-9B0A-B7115B3F19E5}" dt="2023-06-08T07:50:28.609" v="10" actId="47"/>
        <pc:sldMkLst>
          <pc:docMk/>
          <pc:sldMk cId="1011084158" sldId="449"/>
        </pc:sldMkLst>
      </pc:sldChg>
      <pc:sldChg chg="del">
        <pc:chgData name="Ali Imran Khan" userId="1b5bb57a-5950-47f3-9580-38148fcd8ba4" providerId="ADAL" clId="{213CFBF5-0E39-453E-9B0A-B7115B3F19E5}" dt="2023-06-08T07:50:27.695" v="8" actId="47"/>
        <pc:sldMkLst>
          <pc:docMk/>
          <pc:sldMk cId="2505273866" sldId="2076137097"/>
        </pc:sldMkLst>
      </pc:sldChg>
      <pc:sldChg chg="add">
        <pc:chgData name="Ali Imran Khan" userId="1b5bb57a-5950-47f3-9580-38148fcd8ba4" providerId="ADAL" clId="{213CFBF5-0E39-453E-9B0A-B7115B3F19E5}" dt="2023-06-08T07:50:37.647" v="11"/>
        <pc:sldMkLst>
          <pc:docMk/>
          <pc:sldMk cId="1864231481" sldId="2076137098"/>
        </pc:sldMkLst>
      </pc:sldChg>
      <pc:sldChg chg="modSp mod">
        <pc:chgData name="Ali Imran Khan" userId="1b5bb57a-5950-47f3-9580-38148fcd8ba4" providerId="ADAL" clId="{213CFBF5-0E39-453E-9B0A-B7115B3F19E5}" dt="2023-06-08T07:50:23.513" v="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13CFBF5-0E39-453E-9B0A-B7115B3F19E5}" dt="2023-06-08T07:50:23.513" v="7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213CFBF5-0E39-453E-9B0A-B7115B3F19E5}" dt="2023-06-08T07:50:27.695" v="8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213CFBF5-0E39-453E-9B0A-B7115B3F19E5}" dt="2023-06-08T07:50:27.695" v="8" actId="47"/>
          <pc:sldLayoutMkLst>
            <pc:docMk/>
            <pc:sldMasterMk cId="2939498397" sldId="2147483648"/>
            <pc:sldLayoutMk cId="4006333588" sldId="2147483662"/>
          </pc:sldLayoutMkLst>
        </pc:sldLayoutChg>
      </pc:sldMasterChg>
    </pc:docChg>
  </pc:docChgLst>
  <pc:docChgLst>
    <pc:chgData name="Ali Imran Khan" userId="1b5bb57a-5950-47f3-9580-38148fcd8ba4" providerId="ADAL" clId="{C13E4D94-51E7-4B7C-AC73-02634F76203B}"/>
    <pc:docChg chg="modSld">
      <pc:chgData name="Ali Imran Khan" userId="1b5bb57a-5950-47f3-9580-38148fcd8ba4" providerId="ADAL" clId="{C13E4D94-51E7-4B7C-AC73-02634F76203B}" dt="2023-08-17T13:54:22.785" v="3" actId="57"/>
      <pc:docMkLst>
        <pc:docMk/>
      </pc:docMkLst>
      <pc:sldChg chg="modSp mod">
        <pc:chgData name="Ali Imran Khan" userId="1b5bb57a-5950-47f3-9580-38148fcd8ba4" providerId="ADAL" clId="{C13E4D94-51E7-4B7C-AC73-02634F76203B}" dt="2023-08-17T13:54:22.785" v="3" actId="57"/>
        <pc:sldMkLst>
          <pc:docMk/>
          <pc:sldMk cId="1864231481" sldId="2076137098"/>
        </pc:sldMkLst>
        <pc:spChg chg="mod">
          <ac:chgData name="Ali Imran Khan" userId="1b5bb57a-5950-47f3-9580-38148fcd8ba4" providerId="ADAL" clId="{C13E4D94-51E7-4B7C-AC73-02634F76203B}" dt="2023-08-17T13:54:22.785" v="3" actId="57"/>
          <ac:spMkLst>
            <pc:docMk/>
            <pc:sldMk cId="1864231481" sldId="2076137098"/>
            <ac:spMk id="34" creationId="{4323FDC9-6E80-4351-B3B7-50CFFE61E512}"/>
          </ac:spMkLst>
        </pc:spChg>
      </pc:sldChg>
    </pc:docChg>
  </pc:docChgLst>
  <pc:docChgLst>
    <pc:chgData name="Ali Imran Khan" userId="S::aliimran.khan@sifycorp.com::1b5bb57a-5950-47f3-9580-38148fcd8ba4" providerId="AD" clId="Web-{9FCB7793-2269-643E-0869-E957ADE3CB64}"/>
    <pc:docChg chg="modSld">
      <pc:chgData name="Ali Imran Khan" userId="S::aliimran.khan@sifycorp.com::1b5bb57a-5950-47f3-9580-38148fcd8ba4" providerId="AD" clId="Web-{9FCB7793-2269-643E-0869-E957ADE3CB64}" dt="2024-08-09T10:32:10.887" v="9" actId="20577"/>
      <pc:docMkLst>
        <pc:docMk/>
      </pc:docMkLst>
      <pc:sldChg chg="modSp">
        <pc:chgData name="Ali Imran Khan" userId="S::aliimran.khan@sifycorp.com::1b5bb57a-5950-47f3-9580-38148fcd8ba4" providerId="AD" clId="Web-{9FCB7793-2269-643E-0869-E957ADE3CB64}" dt="2024-08-09T10:32:10.887" v="9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9FCB7793-2269-643E-0869-E957ADE3CB64}" dt="2024-08-09T10:32:10.887" v="9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2138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FINVASIA</a:t>
            </a:r>
            <a:endParaRPr lang="en-IN" sz="4267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/>
              <a:t>Integrated Case Study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465827" y="1381018"/>
            <a:ext cx="5591495" cy="399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en-US" sz="1600" b="1">
                <a:solidFill>
                  <a:srgbClr val="44546A">
                    <a:lumMod val="75000"/>
                  </a:srgbClr>
                </a:solidFill>
                <a:latin typeface="+mj-lt"/>
              </a:rPr>
              <a:t>Integrated Value and Outcome</a:t>
            </a:r>
            <a:br>
              <a:rPr lang="en-US" sz="1600">
                <a:solidFill>
                  <a:srgbClr val="0070C0"/>
                </a:solidFill>
                <a:latin typeface="+mj-lt"/>
              </a:rPr>
            </a:br>
            <a:r>
              <a:rPr lang="en-US" sz="1400" b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cloud@core</a:t>
            </a:r>
            <a:r>
              <a:rPr lang="en-US" sz="1400" b="1" baseline="300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TM</a:t>
            </a:r>
            <a:r>
              <a:rPr lang="en-US" sz="1400" b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products and services:</a:t>
            </a:r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733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Cloud ready on-line trading app migrated to hyperscale (AWS).</a:t>
            </a:r>
          </a:p>
          <a:p>
            <a:pPr marL="285744" indent="-285744">
              <a:lnSpc>
                <a:spcPts val="1733"/>
              </a:lnSpc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Multicast </a:t>
            </a:r>
            <a:r>
              <a: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routers from stock exchanges in </a:t>
            </a: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cloud adjacent </a:t>
            </a:r>
            <a:r>
              <a: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DC </a:t>
            </a:r>
          </a:p>
          <a:p>
            <a:pPr marL="285744" indent="-285744">
              <a:lnSpc>
                <a:spcPts val="1733"/>
              </a:lnSpc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Stock Exchange apps convert multicast to unicast with ultra-low </a:t>
            </a: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latency</a:t>
            </a:r>
            <a:r>
              <a:rPr lang="en-GB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in Sify adjacent DC</a:t>
            </a:r>
            <a:endParaRPr lang="en-IN" sz="140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733"/>
              </a:lnSpc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Management of the Hosted and AWS cloud footprint with  hybrid cloud management platform .</a:t>
            </a:r>
          </a:p>
          <a:p>
            <a:pPr>
              <a:lnSpc>
                <a:spcPts val="1733"/>
              </a:lnSpc>
              <a:spcBef>
                <a:spcPts val="800"/>
              </a:spcBef>
              <a:defRPr/>
            </a:pPr>
            <a:r>
              <a:rPr lang="en-US" sz="1600" b="1">
                <a:solidFill>
                  <a:srgbClr val="44546A">
                    <a:lumMod val="75000"/>
                  </a:srgbClr>
                </a:solidFill>
                <a:latin typeface="+mj-lt"/>
              </a:rPr>
              <a:t>Value for Client</a:t>
            </a:r>
            <a:endParaRPr lang="en-US" sz="160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733"/>
              </a:lnSpc>
              <a:defRPr/>
            </a:pP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On-demand provisioning of resources for </a:t>
            </a:r>
            <a:r>
              <a:rPr lang="en-US" sz="140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bursty</a:t>
            </a: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on-line trading traffic, improved user experience by building near zero latency which is the cornerstone of on-line businesses, agile digital ready infrastructure, end to end ownership by one partner, </a:t>
            </a:r>
          </a:p>
          <a:p>
            <a:pPr>
              <a:lnSpc>
                <a:spcPts val="1733"/>
              </a:lnSpc>
              <a:spcBef>
                <a:spcPts val="800"/>
              </a:spcBef>
              <a:defRPr/>
            </a:pPr>
            <a:r>
              <a:rPr lang="en-US" sz="1600" b="1">
                <a:solidFill>
                  <a:srgbClr val="44546A">
                    <a:lumMod val="75000"/>
                  </a:srgbClr>
                </a:solidFill>
                <a:latin typeface="+mj-lt"/>
              </a:rPr>
              <a:t>Value for Sify</a:t>
            </a:r>
            <a:endParaRPr lang="en-US" sz="160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733"/>
              </a:lnSpc>
              <a:defRPr/>
            </a:pPr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Competitive edge, consistent annuity revenue stream by creating stickiness in services, full stack products and services play, good reference for hybrid cloud led digital transformation,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8"/>
            <a:ext cx="5155075" cy="769441"/>
            <a:chOff x="841632" y="1421961"/>
            <a:chExt cx="5155074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1" y="1421961"/>
              <a:ext cx="45918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IN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Scalable resources, pay as you go pricing, strategic competitive advantage and Get new apps running quicker 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909229" y="2467159"/>
            <a:ext cx="4815644" cy="769441"/>
            <a:chOff x="909228" y="2328163"/>
            <a:chExt cx="4815644" cy="769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328163"/>
              <a:ext cx="43200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Model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Fully services model(vis-à-vis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28" y="241912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325314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Competition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NTT, several AWS boutique partners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4130474"/>
            <a:ext cx="4883240" cy="984885"/>
            <a:chOff x="841632" y="3749696"/>
            <a:chExt cx="4883240" cy="984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Sify’s Uniqueness</a:t>
              </a:r>
              <a:br>
                <a:rPr lang="en-US" sz="1600">
                  <a:solidFill>
                    <a:prstClr val="black"/>
                  </a:solidFill>
                  <a:latin typeface="+mj-lt"/>
                </a:rPr>
              </a:b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Integrated value proposition built on: Cloud adjacent DC, Hyperscale (AWS) partnership, Hybrid cloud management platform, Security services and Migration services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809860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841632" y="5458329"/>
            <a:ext cx="4883240" cy="553998"/>
            <a:chOff x="841632" y="5235206"/>
            <a:chExt cx="4883240" cy="5539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Contract Duration</a:t>
              </a:r>
            </a:p>
            <a:p>
              <a:pPr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3 years – stable and consistent annuity revenue stream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25827" y="1484144"/>
            <a:ext cx="540000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841632" y="6135499"/>
            <a:ext cx="4883240" cy="604043"/>
            <a:chOff x="841632" y="5862781"/>
            <a:chExt cx="4883240" cy="6040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44546A"/>
                  </a:solidFill>
                  <a:latin typeface="+mj-lt"/>
                </a:rPr>
                <a:t>Contract Value</a:t>
              </a:r>
            </a:p>
            <a:p>
              <a:pPr>
                <a:defRPr/>
              </a:pPr>
              <a:r>
                <a:rPr lang="en-US" sz="1400">
                  <a:latin typeface="+mj-lt"/>
                </a:rPr>
                <a:t>US $300,000+</a:t>
              </a: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8A4DDD2-707E-4E08-BABC-908981D2B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1261" y="180793"/>
            <a:ext cx="961363" cy="961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56BCD5-74DD-8F47-8F87-391AFF095EAD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>
                <a:solidFill>
                  <a:schemeClr val="bg1"/>
                </a:solidFill>
                <a:latin typeface="+mj-lt"/>
              </a:rPr>
              <a:t>Financial securities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A8F4AE-8EB9-4F91-B1DF-FAF9DB490335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51">
                <a:solidFill>
                  <a:schemeClr val="bg1"/>
                </a:solidFill>
                <a:latin typeface="+mj-lt"/>
              </a:rPr>
              <a:t>HYBRID CLOUD LED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4EAF-6D93-4964-B218-385C9AD4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32" y="489698"/>
            <a:ext cx="9640301" cy="492429"/>
          </a:xfrm>
        </p:spPr>
        <p:txBody>
          <a:bodyPr>
            <a:noAutofit/>
          </a:bodyPr>
          <a:lstStyle/>
          <a:p>
            <a:r>
              <a:rPr lang="en-US" sz="2800" b="1"/>
              <a:t>FINVASIA SECURITIES: USER EXPERIENCE TRANSFORMATION</a:t>
            </a:r>
            <a:endParaRPr lang="en-IN" sz="2800" b="1"/>
          </a:p>
        </p:txBody>
      </p:sp>
    </p:spTree>
    <p:extLst>
      <p:ext uri="{BB962C8B-B14F-4D97-AF65-F5344CB8AC3E}">
        <p14:creationId xmlns:p14="http://schemas.microsoft.com/office/powerpoint/2010/main" val="186423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solidFill>
                  <a:schemeClr val="bg1"/>
                </a:solidFill>
              </a:rPr>
              <a:t>Thank You</a:t>
            </a:r>
            <a:endParaRPr lang="en-IN" sz="5333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FINVASIA SECURITIES: USER EXPERIENCE TRANSFORMATION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revision>1</cp:revision>
  <dcterms:created xsi:type="dcterms:W3CDTF">2023-06-08T07:32:51Z</dcterms:created>
  <dcterms:modified xsi:type="dcterms:W3CDTF">2024-08-09T10:32:17Z</dcterms:modified>
</cp:coreProperties>
</file>