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1"/>
  </p:notesMasterIdLst>
  <p:sldIdLst>
    <p:sldId id="2147311115" r:id="rId3"/>
    <p:sldId id="2076137076" r:id="rId4"/>
    <p:sldId id="3476" r:id="rId5"/>
    <p:sldId id="3477" r:id="rId6"/>
    <p:sldId id="3478" r:id="rId7"/>
    <p:sldId id="1791" r:id="rId8"/>
    <p:sldId id="3479" r:id="rId9"/>
    <p:sldId id="214684675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347FA-9698-90A6-2D74-F3F52F5FB1FE}" v="4" dt="2024-08-12T11:06:07.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S::aliimran.khan@sifycorp.com::1b5bb57a-5950-47f3-9580-38148fcd8ba4" providerId="AD" clId="Web-{B4C347FA-9698-90A6-2D74-F3F52F5FB1FE}"/>
    <pc:docChg chg="modSld">
      <pc:chgData name="Ali Imran Khan" userId="S::aliimran.khan@sifycorp.com::1b5bb57a-5950-47f3-9580-38148fcd8ba4" providerId="AD" clId="Web-{B4C347FA-9698-90A6-2D74-F3F52F5FB1FE}" dt="2024-08-12T11:06:05.750" v="1"/>
      <pc:docMkLst>
        <pc:docMk/>
      </pc:docMkLst>
      <pc:sldChg chg="modSp">
        <pc:chgData name="Ali Imran Khan" userId="S::aliimran.khan@sifycorp.com::1b5bb57a-5950-47f3-9580-38148fcd8ba4" providerId="AD" clId="Web-{B4C347FA-9698-90A6-2D74-F3F52F5FB1FE}" dt="2024-08-12T11:06:05.750" v="1"/>
        <pc:sldMkLst>
          <pc:docMk/>
          <pc:sldMk cId="920577208" sldId="2146846752"/>
        </pc:sldMkLst>
        <pc:picChg chg="mod">
          <ac:chgData name="Ali Imran Khan" userId="S::aliimran.khan@sifycorp.com::1b5bb57a-5950-47f3-9580-38148fcd8ba4" providerId="AD" clId="Web-{B4C347FA-9698-90A6-2D74-F3F52F5FB1FE}" dt="2024-08-12T11:06:05.750" v="1"/>
          <ac:picMkLst>
            <pc:docMk/>
            <pc:sldMk cId="920577208" sldId="2146846752"/>
            <ac:picMk id="3" creationId="{99380414-8344-8769-C146-A520DE918B00}"/>
          </ac:picMkLst>
        </pc:picChg>
      </pc:sldChg>
      <pc:sldChg chg="modSp">
        <pc:chgData name="Ali Imran Khan" userId="S::aliimran.khan@sifycorp.com::1b5bb57a-5950-47f3-9580-38148fcd8ba4" providerId="AD" clId="Web-{B4C347FA-9698-90A6-2D74-F3F52F5FB1FE}" dt="2024-08-12T11:05:54.327" v="0" actId="20577"/>
        <pc:sldMkLst>
          <pc:docMk/>
          <pc:sldMk cId="1125965489" sldId="2147311115"/>
        </pc:sldMkLst>
        <pc:spChg chg="mod">
          <ac:chgData name="Ali Imran Khan" userId="S::aliimran.khan@sifycorp.com::1b5bb57a-5950-47f3-9580-38148fcd8ba4" providerId="AD" clId="Web-{B4C347FA-9698-90A6-2D74-F3F52F5FB1FE}" dt="2024-08-12T11:05:54.327" v="0" actId="20577"/>
          <ac:spMkLst>
            <pc:docMk/>
            <pc:sldMk cId="1125965489" sldId="2147311115"/>
            <ac:spMk id="15" creationId="{9462205E-3C0F-B4C3-00EC-321EED3CE244}"/>
          </ac:spMkLst>
        </pc:spChg>
      </pc:sldChg>
    </pc:docChg>
  </pc:docChgLst>
  <pc:docChgLst>
    <pc:chgData name="Ali Imran Khan" userId="1b5bb57a-5950-47f3-9580-38148fcd8ba4" providerId="ADAL" clId="{D9B400A4-099A-4847-879B-68E888E05BE1}"/>
    <pc:docChg chg="custSel addSld delSld modSld modMainMaster">
      <pc:chgData name="Ali Imran Khan" userId="1b5bb57a-5950-47f3-9580-38148fcd8ba4" providerId="ADAL" clId="{D9B400A4-099A-4847-879B-68E888E05BE1}" dt="2023-08-21T11:17:02.809" v="41" actId="478"/>
      <pc:docMkLst>
        <pc:docMk/>
      </pc:docMkLst>
      <pc:sldChg chg="add">
        <pc:chgData name="Ali Imran Khan" userId="1b5bb57a-5950-47f3-9580-38148fcd8ba4" providerId="ADAL" clId="{D9B400A4-099A-4847-879B-68E888E05BE1}" dt="2023-08-17T11:15:02.568" v="29"/>
        <pc:sldMkLst>
          <pc:docMk/>
          <pc:sldMk cId="832403466" sldId="1791"/>
        </pc:sldMkLst>
      </pc:sldChg>
      <pc:sldChg chg="add">
        <pc:chgData name="Ali Imran Khan" userId="1b5bb57a-5950-47f3-9580-38148fcd8ba4" providerId="ADAL" clId="{D9B400A4-099A-4847-879B-68E888E05BE1}" dt="2023-08-17T11:15:02.568" v="29"/>
        <pc:sldMkLst>
          <pc:docMk/>
          <pc:sldMk cId="1526611520" sldId="3476"/>
        </pc:sldMkLst>
      </pc:sldChg>
      <pc:sldChg chg="add">
        <pc:chgData name="Ali Imran Khan" userId="1b5bb57a-5950-47f3-9580-38148fcd8ba4" providerId="ADAL" clId="{D9B400A4-099A-4847-879B-68E888E05BE1}" dt="2023-08-17T11:15:02.568" v="29"/>
        <pc:sldMkLst>
          <pc:docMk/>
          <pc:sldMk cId="3041661034" sldId="3477"/>
        </pc:sldMkLst>
      </pc:sldChg>
      <pc:sldChg chg="add">
        <pc:chgData name="Ali Imran Khan" userId="1b5bb57a-5950-47f3-9580-38148fcd8ba4" providerId="ADAL" clId="{D9B400A4-099A-4847-879B-68E888E05BE1}" dt="2023-08-17T11:15:02.568" v="29"/>
        <pc:sldMkLst>
          <pc:docMk/>
          <pc:sldMk cId="2273882357" sldId="3478"/>
        </pc:sldMkLst>
      </pc:sldChg>
      <pc:sldChg chg="add">
        <pc:chgData name="Ali Imran Khan" userId="1b5bb57a-5950-47f3-9580-38148fcd8ba4" providerId="ADAL" clId="{D9B400A4-099A-4847-879B-68E888E05BE1}" dt="2023-08-17T11:15:02.568" v="29"/>
        <pc:sldMkLst>
          <pc:docMk/>
          <pc:sldMk cId="720129984" sldId="3479"/>
        </pc:sldMkLst>
      </pc:sldChg>
      <pc:sldChg chg="modSp add mod">
        <pc:chgData name="Ali Imran Khan" userId="1b5bb57a-5950-47f3-9580-38148fcd8ba4" providerId="ADAL" clId="{D9B400A4-099A-4847-879B-68E888E05BE1}" dt="2023-08-21T11:16:46.816" v="39" actId="57"/>
        <pc:sldMkLst>
          <pc:docMk/>
          <pc:sldMk cId="681738123" sldId="2076137076"/>
        </pc:sldMkLst>
        <pc:spChg chg="mod">
          <ac:chgData name="Ali Imran Khan" userId="1b5bb57a-5950-47f3-9580-38148fcd8ba4" providerId="ADAL" clId="{D9B400A4-099A-4847-879B-68E888E05BE1}" dt="2023-08-21T11:16:46.816" v="39" actId="57"/>
          <ac:spMkLst>
            <pc:docMk/>
            <pc:sldMk cId="681738123" sldId="2076137076"/>
            <ac:spMk id="34" creationId="{4323FDC9-6E80-4351-B3B7-50CFFE61E512}"/>
          </ac:spMkLst>
        </pc:spChg>
      </pc:sldChg>
      <pc:sldChg chg="del">
        <pc:chgData name="Ali Imran Khan" userId="1b5bb57a-5950-47f3-9580-38148fcd8ba4" providerId="ADAL" clId="{D9B400A4-099A-4847-879B-68E888E05BE1}" dt="2023-08-17T11:15:06.087" v="30" actId="47"/>
        <pc:sldMkLst>
          <pc:docMk/>
          <pc:sldMk cId="2818655686" sldId="2076137082"/>
        </pc:sldMkLst>
      </pc:sldChg>
      <pc:sldChg chg="modSp mod">
        <pc:chgData name="Ali Imran Khan" userId="1b5bb57a-5950-47f3-9580-38148fcd8ba4" providerId="ADAL" clId="{D9B400A4-099A-4847-879B-68E888E05BE1}" dt="2023-08-17T11:14:50.200" v="28" actId="1076"/>
        <pc:sldMkLst>
          <pc:docMk/>
          <pc:sldMk cId="1125965489" sldId="2147311115"/>
        </pc:sldMkLst>
        <pc:spChg chg="mod">
          <ac:chgData name="Ali Imran Khan" userId="1b5bb57a-5950-47f3-9580-38148fcd8ba4" providerId="ADAL" clId="{D9B400A4-099A-4847-879B-68E888E05BE1}" dt="2023-08-17T11:14:50.200" v="28" actId="1076"/>
          <ac:spMkLst>
            <pc:docMk/>
            <pc:sldMk cId="1125965489" sldId="2147311115"/>
            <ac:spMk id="13" creationId="{0D30BB44-E2BF-20C3-14D5-85CCC0070A4C}"/>
          </ac:spMkLst>
        </pc:spChg>
      </pc:sldChg>
      <pc:sldMasterChg chg="delSp modSp mod">
        <pc:chgData name="Ali Imran Khan" userId="1b5bb57a-5950-47f3-9580-38148fcd8ba4" providerId="ADAL" clId="{D9B400A4-099A-4847-879B-68E888E05BE1}" dt="2023-08-21T11:17:02.809" v="41" actId="478"/>
        <pc:sldMasterMkLst>
          <pc:docMk/>
          <pc:sldMasterMk cId="3775404242" sldId="2147483662"/>
        </pc:sldMasterMkLst>
        <pc:grpChg chg="del mod">
          <ac:chgData name="Ali Imran Khan" userId="1b5bb57a-5950-47f3-9580-38148fcd8ba4" providerId="ADAL" clId="{D9B400A4-099A-4847-879B-68E888E05BE1}" dt="2023-08-21T11:17:02.809" v="41" actId="478"/>
          <ac:grpSpMkLst>
            <pc:docMk/>
            <pc:sldMasterMk cId="3775404242" sldId="2147483662"/>
            <ac:grpSpMk id="10" creationId="{32BA68D0-E1FC-4A86-A193-8160F7C7A1B3}"/>
          </ac:grpSpMkLst>
        </pc:gr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12-08-2024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5825E597-3BAA-4267-8E5F-96EE1B04E0C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3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27A1A-1321-B8E6-E019-7F24DD808E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8" y="0"/>
            <a:ext cx="12192000" cy="6858000"/>
          </a:xfrm>
          <a:prstGeom prst="rect">
            <a:avLst/>
          </a:prstGeom>
        </p:spPr>
      </p:pic>
      <p:sp>
        <p:nvSpPr>
          <p:cNvPr id="3" name="Rectangle 2">
            <a:extLst>
              <a:ext uri="{FF2B5EF4-FFF2-40B4-BE49-F238E27FC236}">
                <a16:creationId xmlns:a16="http://schemas.microsoft.com/office/drawing/2014/main" id="{EA50A32E-90DC-44D5-05A2-F2CCD6ABAE4D}"/>
              </a:ext>
            </a:extLst>
          </p:cNvPr>
          <p:cNvSpPr/>
          <p:nvPr userDrawn="1"/>
        </p:nvSpPr>
        <p:spPr>
          <a:xfrm>
            <a:off x="2" y="0"/>
            <a:ext cx="12191999" cy="6858000"/>
          </a:xfrm>
          <a:prstGeom prst="rect">
            <a:avLst/>
          </a:prstGeom>
          <a:solidFill>
            <a:srgbClr val="10253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0"/>
              </a:lnSpc>
            </a:pPr>
            <a:endParaRPr lang="en-IN" sz="2400" dirty="0"/>
          </a:p>
        </p:txBody>
      </p:sp>
      <p:pic>
        <p:nvPicPr>
          <p:cNvPr id="5" name="Picture 2" descr="Image result for sify logo">
            <a:extLst>
              <a:ext uri="{FF2B5EF4-FFF2-40B4-BE49-F238E27FC236}">
                <a16:creationId xmlns:a16="http://schemas.microsoft.com/office/drawing/2014/main" id="{137B7EF2-BD93-6112-5522-CE8EF09A3C6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243127" y="412816"/>
            <a:ext cx="1595071" cy="903751"/>
          </a:xfrm>
          <a:prstGeom prst="rect">
            <a:avLst/>
          </a:prstGeom>
          <a:noFill/>
          <a:extLst>
            <a:ext uri="{909E8E84-426E-40DD-AFC4-6F175D3DCCD1}">
              <a14:hiddenFill xmlns:a14="http://schemas.microsoft.com/office/drawing/2010/main">
                <a:solidFill>
                  <a:srgbClr val="FFFFFF"/>
                </a:solidFill>
              </a14:hiddenFill>
            </a:ext>
          </a:extLst>
        </p:spPr>
      </p:pic>
      <p:sp>
        <p:nvSpPr>
          <p:cNvPr id="33" name="Text Placeholder 16">
            <a:extLst>
              <a:ext uri="{FF2B5EF4-FFF2-40B4-BE49-F238E27FC236}">
                <a16:creationId xmlns:a16="http://schemas.microsoft.com/office/drawing/2014/main" id="{0FBE0B49-5447-782D-3865-3FFF0C7EEB94}"/>
              </a:ext>
            </a:extLst>
          </p:cNvPr>
          <p:cNvSpPr>
            <a:spLocks noGrp="1"/>
          </p:cNvSpPr>
          <p:nvPr>
            <p:ph type="body" sz="quarter" idx="13" hasCustomPrompt="1"/>
          </p:nvPr>
        </p:nvSpPr>
        <p:spPr>
          <a:xfrm>
            <a:off x="445465" y="2399475"/>
            <a:ext cx="5411352" cy="100122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a:t>
            </a:r>
          </a:p>
          <a:p>
            <a:pPr lvl="0"/>
            <a:r>
              <a:rPr lang="en-US" dirty="0"/>
              <a:t>LINE ONE</a:t>
            </a:r>
            <a:endParaRPr lang="en-IN" dirty="0"/>
          </a:p>
        </p:txBody>
      </p:sp>
      <p:sp>
        <p:nvSpPr>
          <p:cNvPr id="34" name="Text Placeholder 16">
            <a:extLst>
              <a:ext uri="{FF2B5EF4-FFF2-40B4-BE49-F238E27FC236}">
                <a16:creationId xmlns:a16="http://schemas.microsoft.com/office/drawing/2014/main" id="{66102033-1DBF-A3EC-DC9A-52C41FF72A20}"/>
              </a:ext>
            </a:extLst>
          </p:cNvPr>
          <p:cNvSpPr>
            <a:spLocks noGrp="1"/>
          </p:cNvSpPr>
          <p:nvPr>
            <p:ph type="body" sz="quarter" idx="14" hasCustomPrompt="1"/>
          </p:nvPr>
        </p:nvSpPr>
        <p:spPr>
          <a:xfrm>
            <a:off x="445465" y="3793167"/>
            <a:ext cx="5368776"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35" name="Text Placeholder 16">
            <a:extLst>
              <a:ext uri="{FF2B5EF4-FFF2-40B4-BE49-F238E27FC236}">
                <a16:creationId xmlns:a16="http://schemas.microsoft.com/office/drawing/2014/main" id="{1E384876-914B-EE07-2717-9C0AED9670FB}"/>
              </a:ext>
            </a:extLst>
          </p:cNvPr>
          <p:cNvSpPr>
            <a:spLocks noGrp="1"/>
          </p:cNvSpPr>
          <p:nvPr>
            <p:ph type="body" sz="quarter" idx="15" hasCustomPrompt="1"/>
          </p:nvPr>
        </p:nvSpPr>
        <p:spPr>
          <a:xfrm>
            <a:off x="445465" y="4851401"/>
            <a:ext cx="5411352"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216079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A85F6B3-220E-499D-AE63-5DE5062376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8" y="0"/>
            <a:ext cx="12192000" cy="6858000"/>
          </a:xfrm>
          <a:prstGeom prst="rect">
            <a:avLst/>
          </a:prstGeom>
        </p:spPr>
      </p:pic>
      <p:sp>
        <p:nvSpPr>
          <p:cNvPr id="19" name="Rectangle 18">
            <a:extLst>
              <a:ext uri="{FF2B5EF4-FFF2-40B4-BE49-F238E27FC236}">
                <a16:creationId xmlns:a16="http://schemas.microsoft.com/office/drawing/2014/main" id="{16D69DAA-50B0-490B-B879-A9AFA26B8029}"/>
              </a:ext>
            </a:extLst>
          </p:cNvPr>
          <p:cNvSpPr/>
          <p:nvPr userDrawn="1"/>
        </p:nvSpPr>
        <p:spPr>
          <a:xfrm>
            <a:off x="-177822" y="452581"/>
            <a:ext cx="12192001" cy="6858000"/>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882180"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3" y="4612904"/>
            <a:ext cx="11136000" cy="2245096"/>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0"/>
              </a:lnSpc>
            </a:pPr>
            <a:endParaRPr lang="en-IN" sz="2400"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3" y="4494371"/>
            <a:ext cx="11136000" cy="118533"/>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6" y="4839528"/>
            <a:ext cx="9797661" cy="1001229"/>
          </a:xfrm>
        </p:spPr>
        <p:txBody>
          <a:bodyPr>
            <a:noAutofit/>
          </a:bodyPr>
          <a:lstStyle>
            <a:lvl1pPr marL="0" indent="0">
              <a:lnSpc>
                <a:spcPts val="4000"/>
              </a:lnSpc>
              <a:spcBef>
                <a:spcPts val="0"/>
              </a:spcBef>
              <a:buNone/>
              <a:defRPr sz="32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88042" y="5753617"/>
            <a:ext cx="9755085" cy="454763"/>
          </a:xfrm>
        </p:spPr>
        <p:txBody>
          <a:bodyPr>
            <a:noAutofit/>
          </a:bodyPr>
          <a:lstStyle>
            <a:lvl1pPr marL="0" indent="0">
              <a:lnSpc>
                <a:spcPts val="2667"/>
              </a:lnSpc>
              <a:spcBef>
                <a:spcPts val="0"/>
              </a:spcBef>
              <a:buNone/>
              <a:defRPr sz="2400" b="1" baseline="0">
                <a:solidFill>
                  <a:schemeClr val="bg1">
                    <a:lumMod val="95000"/>
                  </a:schemeClr>
                </a:solidFill>
              </a:defRPr>
            </a:lvl1pPr>
          </a:lstStyle>
          <a:p>
            <a:pPr lvl="0"/>
            <a:r>
              <a:rPr lang="en-US"/>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88041" y="6262239"/>
            <a:ext cx="6816328"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200946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95400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9035"/>
            <a:ext cx="10051200" cy="461655"/>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432000" y="1316568"/>
            <a:ext cx="11328200" cy="4993217"/>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76D5D4-6F02-4BCF-9E18-BE84FEBED785}"/>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2129597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1" y="1316568"/>
            <a:ext cx="5425017"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35184" y="1316568"/>
            <a:ext cx="5425016"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7F1A86DE-5F51-4937-8D12-571829454B28}"/>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225227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2000" y="1366801"/>
            <a:ext cx="5472000" cy="287323"/>
          </a:xfrm>
        </p:spPr>
        <p:txBody>
          <a:bodyPr wrap="square" rIns="0" bIns="0" anchor="ctr">
            <a:spAutoFit/>
          </a:bodyPr>
          <a:lstStyle>
            <a:lvl1pPr marL="0" indent="0">
              <a:buNone/>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431999" y="1778002"/>
            <a:ext cx="5472000" cy="4468284"/>
          </a:xfrm>
        </p:spPr>
        <p:txBody>
          <a:bodyPr tIns="0">
            <a:normAutofit/>
          </a:bodyPr>
          <a:lstStyle>
            <a:lvl1pPr marL="302355" indent="-302355">
              <a:lnSpc>
                <a:spcPct val="100000"/>
              </a:lnSpc>
              <a:spcBef>
                <a:spcPts val="533"/>
              </a:spcBef>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a:lnSpc>
                <a:spcPct val="100000"/>
              </a:lnSpc>
              <a:spcBef>
                <a:spcPts val="533"/>
              </a:spcBef>
              <a:defRPr sz="1600"/>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14019" y="1366801"/>
            <a:ext cx="5448000" cy="287323"/>
          </a:xfrm>
        </p:spPr>
        <p:txBody>
          <a:bodyPr wrap="square" rIns="0" bIns="0" anchor="ctr">
            <a:spAutoFit/>
          </a:bodyPr>
          <a:lstStyle>
            <a:lvl1pPr marL="0" marR="0" indent="0" algn="l" defTabSz="1219018" rtl="0" eaLnBrk="1" fontAlgn="auto" latinLnBrk="0" hangingPunct="1">
              <a:lnSpc>
                <a:spcPct val="100000"/>
              </a:lnSpc>
              <a:spcBef>
                <a:spcPct val="0"/>
              </a:spcBef>
              <a:spcAft>
                <a:spcPts val="0"/>
              </a:spcAft>
              <a:buClrTx/>
              <a:buSzTx/>
              <a:buFontTx/>
              <a:buNone/>
              <a:tabLst/>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6314017" y="1778002"/>
            <a:ext cx="5448000" cy="4468284"/>
          </a:xfrm>
        </p:spPr>
        <p:txBody>
          <a:bodyPr tIns="0"/>
          <a:lstStyle>
            <a:lvl1pPr marL="380990" indent="-380990">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indent="-380942">
              <a:defRPr lang="en-US" sz="1600" kern="1200" dirty="0" smtClean="0">
                <a:solidFill>
                  <a:srgbClr val="595959"/>
                </a:solidFill>
                <a:latin typeface="Trebuchet MS" pitchFamily="34" charset="0"/>
                <a:ea typeface="+mn-ea"/>
                <a:cs typeface="+mn-cs"/>
              </a:defRPr>
            </a:lvl2pPr>
            <a:lvl3pPr marL="1523771" indent="-304754">
              <a:defRPr lang="en-US" sz="1867" kern="1200" dirty="0" smtClean="0">
                <a:solidFill>
                  <a:srgbClr val="595959"/>
                </a:solidFill>
                <a:latin typeface="Trebuchet MS" pitchFamily="34" charset="0"/>
                <a:ea typeface="+mn-ea"/>
                <a:cs typeface="+mn-cs"/>
              </a:defRPr>
            </a:lvl3pPr>
            <a:lvl4pPr marL="2133280" indent="-304754">
              <a:defRPr lang="en-US" sz="1600" kern="1200" dirty="0" smtClean="0">
                <a:solidFill>
                  <a:srgbClr val="595959"/>
                </a:solidFill>
                <a:latin typeface="Trebuchet MS" pitchFamily="34" charset="0"/>
                <a:ea typeface="+mn-ea"/>
                <a:cs typeface="+mn-cs"/>
              </a:defRPr>
            </a:lvl4pPr>
            <a:lvl5pPr marL="2742789" indent="-304754">
              <a:defRPr lang="en-US" sz="1600" kern="1200" dirty="0">
                <a:solidFill>
                  <a:srgbClr val="595959"/>
                </a:solidFill>
                <a:latin typeface="Trebuchet MS" pitchFamily="34" charset="0"/>
                <a:ea typeface="+mn-ea"/>
                <a:cs typeface="+mn-cs"/>
              </a:defRPr>
            </a:lvl5pPr>
            <a:lvl6pPr>
              <a:defRPr sz="2133"/>
            </a:lvl6pPr>
            <a:lvl7pPr>
              <a:defRPr sz="2133"/>
            </a:lvl7pPr>
            <a:lvl8pPr>
              <a:defRPr sz="2133"/>
            </a:lvl8pPr>
            <a:lvl9pPr>
              <a:defRPr sz="2133"/>
            </a:lvl9pPr>
          </a:lstStyle>
          <a:p>
            <a:pPr marL="302355" lvl="0" indent="-302355" algn="l" defTabSz="1219018" rtl="0" eaLnBrk="1" latinLnBrk="0" hangingPunct="1">
              <a:lnSpc>
                <a:spcPct val="100000"/>
              </a:lnSpc>
              <a:spcBef>
                <a:spcPts val="533"/>
              </a:spcBef>
              <a:buFont typeface="Wingdings" panose="05000000000000000000" pitchFamily="2" charset="2"/>
              <a:buChar char="§"/>
            </a:pPr>
            <a:r>
              <a:rPr lang="en-US"/>
              <a:t>Click to edit Master text styles</a:t>
            </a:r>
          </a:p>
          <a:p>
            <a:pPr marL="758286" lvl="1" indent="-380942" algn="l" defTabSz="1219018" rtl="0" eaLnBrk="1" latinLnBrk="0" hangingPunct="1">
              <a:lnSpc>
                <a:spcPct val="100000"/>
              </a:lnSpc>
              <a:spcBef>
                <a:spcPts val="533"/>
              </a:spcBef>
              <a:buFont typeface="Arial" pitchFamily="34" charset="0"/>
              <a:buChar char="–"/>
            </a:pPr>
            <a:r>
              <a:rPr lang="en-US"/>
              <a:t>Second level</a:t>
            </a:r>
          </a:p>
          <a:p>
            <a:pPr marL="1523771" lvl="2" indent="-304754" algn="l" defTabSz="1219018" rtl="0" eaLnBrk="1" latinLnBrk="0" hangingPunct="1">
              <a:lnSpc>
                <a:spcPct val="90000"/>
              </a:lnSpc>
              <a:spcBef>
                <a:spcPts val="800"/>
              </a:spcBef>
              <a:buFont typeface="Arial" pitchFamily="34" charset="0"/>
              <a:buChar char="•"/>
            </a:pPr>
            <a:r>
              <a:rPr lang="en-US"/>
              <a:t>Third level</a:t>
            </a:r>
          </a:p>
          <a:p>
            <a:pPr marL="2133280" lvl="3" indent="-304754" algn="l" defTabSz="1219018" rtl="0" eaLnBrk="1" latinLnBrk="0" hangingPunct="1">
              <a:lnSpc>
                <a:spcPct val="90000"/>
              </a:lnSpc>
              <a:spcBef>
                <a:spcPts val="800"/>
              </a:spcBef>
              <a:buFont typeface="Arial" pitchFamily="34" charset="0"/>
              <a:buChar char="–"/>
            </a:pPr>
            <a:r>
              <a:rPr lang="en-US"/>
              <a:t>Fourth level</a:t>
            </a:r>
          </a:p>
          <a:p>
            <a:pPr marL="2742789" lvl="4" indent="-304754" algn="l" defTabSz="1219018" rtl="0" eaLnBrk="1" latinLnBrk="0" hangingPunct="1">
              <a:lnSpc>
                <a:spcPct val="90000"/>
              </a:lnSpc>
              <a:spcBef>
                <a:spcPts val="800"/>
              </a:spcBef>
              <a:buFont typeface="Arial" pitchFamily="34" charset="0"/>
              <a:buChar char="»"/>
            </a:pPr>
            <a:r>
              <a:rPr lang="en-US"/>
              <a:t>Fifth level</a:t>
            </a:r>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10" name="Slide Number Placeholder 5">
            <a:extLst>
              <a:ext uri="{FF2B5EF4-FFF2-40B4-BE49-F238E27FC236}">
                <a16:creationId xmlns:a16="http://schemas.microsoft.com/office/drawing/2014/main" id="{5AD56A18-3F29-4703-A5F8-FDCB1F045DF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448869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4D78B4D0-6BE9-4088-A013-AAED39EFD6E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9925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A43A998-3F53-4B83-8A8B-D568585E36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8" y="0"/>
            <a:ext cx="12192000" cy="6858000"/>
          </a:xfrm>
          <a:prstGeom prst="rect">
            <a:avLst/>
          </a:prstGeom>
        </p:spPr>
      </p:pic>
      <p:sp>
        <p:nvSpPr>
          <p:cNvPr id="29" name="Rectangle 28">
            <a:extLst>
              <a:ext uri="{FF2B5EF4-FFF2-40B4-BE49-F238E27FC236}">
                <a16:creationId xmlns:a16="http://schemas.microsoft.com/office/drawing/2014/main" id="{7AD35131-7371-4CF0-B282-66D9EF64198D}"/>
              </a:ext>
            </a:extLst>
          </p:cNvPr>
          <p:cNvSpPr/>
          <p:nvPr userDrawn="1"/>
        </p:nvSpPr>
        <p:spPr>
          <a:xfrm>
            <a:off x="-818" y="0"/>
            <a:ext cx="12192001" cy="6858000"/>
          </a:xfrm>
          <a:prstGeom prst="rect">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 name="Rectangle 1">
            <a:extLst>
              <a:ext uri="{FF2B5EF4-FFF2-40B4-BE49-F238E27FC236}">
                <a16:creationId xmlns:a16="http://schemas.microsoft.com/office/drawing/2014/main" id="{505D6DD9-0D4A-B5A6-AA8D-B416FF672D12}"/>
              </a:ext>
            </a:extLst>
          </p:cNvPr>
          <p:cNvSpPr/>
          <p:nvPr userDrawn="1"/>
        </p:nvSpPr>
        <p:spPr>
          <a:xfrm>
            <a:off x="-48379" y="5146441"/>
            <a:ext cx="12288761" cy="1711559"/>
          </a:xfrm>
          <a:prstGeom prst="rect">
            <a:avLst/>
          </a:prstGeom>
          <a:solidFill>
            <a:schemeClr val="tx1">
              <a:alpha val="80000"/>
            </a:scheme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3" name="Text Placeholder 3">
            <a:extLst>
              <a:ext uri="{FF2B5EF4-FFF2-40B4-BE49-F238E27FC236}">
                <a16:creationId xmlns:a16="http://schemas.microsoft.com/office/drawing/2014/main" id="{40237AD6-C314-C69D-D23E-74E2C3415151}"/>
              </a:ext>
            </a:extLst>
          </p:cNvPr>
          <p:cNvSpPr>
            <a:spLocks noGrp="1"/>
          </p:cNvSpPr>
          <p:nvPr>
            <p:ph type="body" sz="quarter" idx="11" hasCustomPrompt="1"/>
          </p:nvPr>
        </p:nvSpPr>
        <p:spPr>
          <a:xfrm>
            <a:off x="431800" y="5239095"/>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dirty="0"/>
              <a:t>SECTION DIVIDER</a:t>
            </a:r>
          </a:p>
        </p:txBody>
      </p:sp>
      <p:pic>
        <p:nvPicPr>
          <p:cNvPr id="4" name="Picture 2" descr="Image result for sify logo">
            <a:extLst>
              <a:ext uri="{FF2B5EF4-FFF2-40B4-BE49-F238E27FC236}">
                <a16:creationId xmlns:a16="http://schemas.microsoft.com/office/drawing/2014/main" id="{8BCE9F92-C15D-D781-7326-443D79EE86E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363200" y="279400"/>
            <a:ext cx="1478389" cy="83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0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Tree>
    <p:extLst>
      <p:ext uri="{BB962C8B-B14F-4D97-AF65-F5344CB8AC3E}">
        <p14:creationId xmlns:p14="http://schemas.microsoft.com/office/powerpoint/2010/main" val="3512900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1707"/>
            <a:ext cx="10051200" cy="461655"/>
          </a:xfrm>
          <a:prstGeom prst="rect">
            <a:avLst/>
          </a:prstGeom>
        </p:spPr>
        <p:txBody>
          <a:bodyPr/>
          <a:lstStyle>
            <a:lvl1pPr>
              <a:defRPr baseline="0"/>
            </a:lvl1pPr>
          </a:lstStyle>
          <a:p>
            <a:r>
              <a:rPr lang="en-US" dirty="0"/>
              <a:t>Color Palette</a:t>
            </a:r>
          </a:p>
        </p:txBody>
      </p:sp>
      <p:sp>
        <p:nvSpPr>
          <p:cNvPr id="4" name="Rectangle 3">
            <a:extLst>
              <a:ext uri="{FF2B5EF4-FFF2-40B4-BE49-F238E27FC236}">
                <a16:creationId xmlns:a16="http://schemas.microsoft.com/office/drawing/2014/main" id="{B7E4328B-D13C-42AE-AE8E-10B47BAE4610}"/>
              </a:ext>
            </a:extLst>
          </p:cNvPr>
          <p:cNvSpPr/>
          <p:nvPr/>
        </p:nvSpPr>
        <p:spPr>
          <a:xfrm>
            <a:off x="447027" y="1912703"/>
            <a:ext cx="1483843" cy="5902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6" name="Rectangle 5">
            <a:extLst>
              <a:ext uri="{FF2B5EF4-FFF2-40B4-BE49-F238E27FC236}">
                <a16:creationId xmlns:a16="http://schemas.microsoft.com/office/drawing/2014/main" id="{D5CFE044-BA97-42C4-9069-A63FF4388E19}"/>
              </a:ext>
            </a:extLst>
          </p:cNvPr>
          <p:cNvSpPr/>
          <p:nvPr/>
        </p:nvSpPr>
        <p:spPr>
          <a:xfrm>
            <a:off x="2413373" y="1912703"/>
            <a:ext cx="1483843" cy="5902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7" name="Rectangle 6">
            <a:extLst>
              <a:ext uri="{FF2B5EF4-FFF2-40B4-BE49-F238E27FC236}">
                <a16:creationId xmlns:a16="http://schemas.microsoft.com/office/drawing/2014/main" id="{FC51BB78-6515-40CB-83F1-5E6A75ACED06}"/>
              </a:ext>
            </a:extLst>
          </p:cNvPr>
          <p:cNvSpPr/>
          <p:nvPr/>
        </p:nvSpPr>
        <p:spPr>
          <a:xfrm>
            <a:off x="4379720" y="1912703"/>
            <a:ext cx="1483843" cy="59020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9B1B22CD-BDE0-4F9E-8DBD-474744ADF3E8}"/>
              </a:ext>
            </a:extLst>
          </p:cNvPr>
          <p:cNvSpPr/>
          <p:nvPr/>
        </p:nvSpPr>
        <p:spPr>
          <a:xfrm>
            <a:off x="6346066" y="1912703"/>
            <a:ext cx="1483843" cy="5902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998742DC-982D-4662-9434-A248A25BD175}"/>
              </a:ext>
            </a:extLst>
          </p:cNvPr>
          <p:cNvSpPr/>
          <p:nvPr/>
        </p:nvSpPr>
        <p:spPr>
          <a:xfrm>
            <a:off x="8312413" y="1912703"/>
            <a:ext cx="1483843" cy="5902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4D898B4F-2DAB-49EA-AF24-A869636DFC83}"/>
              </a:ext>
            </a:extLst>
          </p:cNvPr>
          <p:cNvSpPr/>
          <p:nvPr/>
        </p:nvSpPr>
        <p:spPr>
          <a:xfrm>
            <a:off x="10278760" y="1912703"/>
            <a:ext cx="1483843" cy="5902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447026" y="2670204"/>
            <a:ext cx="716030" cy="1087477"/>
          </a:xfrm>
          <a:prstGeom prst="rect">
            <a:avLst/>
          </a:prstGeom>
          <a:noFill/>
        </p:spPr>
        <p:txBody>
          <a:bodyPr wrap="none" lIns="0" tIns="0" rIns="0" bIns="0" rtlCol="0">
            <a:spAutoFit/>
          </a:bodyPr>
          <a:lstStyle/>
          <a:p>
            <a:r>
              <a:rPr lang="en-IN" sz="1600" dirty="0">
                <a:solidFill>
                  <a:srgbClr val="595959"/>
                </a:solidFill>
              </a:rPr>
              <a:t>ASSET 1</a:t>
            </a:r>
          </a:p>
          <a:p>
            <a:pPr>
              <a:spcBef>
                <a:spcPts val="800"/>
              </a:spcBef>
            </a:pPr>
            <a:r>
              <a:rPr lang="en-IN" sz="1600" dirty="0">
                <a:solidFill>
                  <a:srgbClr val="595959"/>
                </a:solidFill>
              </a:rPr>
              <a:t>R: 149</a:t>
            </a:r>
          </a:p>
          <a:p>
            <a:r>
              <a:rPr lang="en-IN" sz="1600" dirty="0">
                <a:solidFill>
                  <a:srgbClr val="595959"/>
                </a:solidFill>
              </a:rPr>
              <a:t>G: 179</a:t>
            </a:r>
          </a:p>
          <a:p>
            <a:r>
              <a:rPr lang="en-IN" sz="16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434328" y="1370158"/>
            <a:ext cx="1913857" cy="287323"/>
          </a:xfrm>
          <a:prstGeom prst="rect">
            <a:avLst/>
          </a:prstGeom>
          <a:noFill/>
        </p:spPr>
        <p:txBody>
          <a:bodyPr wrap="none" lIns="0" tIns="0" rIns="0" bIns="0" rtlCol="0">
            <a:spAutoFit/>
          </a:bodyPr>
          <a:lstStyle/>
          <a:p>
            <a:r>
              <a:rPr lang="en-IN" sz="1867"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2413373" y="2670204"/>
            <a:ext cx="716030" cy="1087477"/>
          </a:xfrm>
          <a:prstGeom prst="rect">
            <a:avLst/>
          </a:prstGeom>
          <a:noFill/>
        </p:spPr>
        <p:txBody>
          <a:bodyPr wrap="none" lIns="0" tIns="0" rIns="0" bIns="0" rtlCol="0">
            <a:spAutoFit/>
          </a:bodyPr>
          <a:lstStyle/>
          <a:p>
            <a:r>
              <a:rPr lang="en-IN" sz="1600" dirty="0">
                <a:solidFill>
                  <a:srgbClr val="595959"/>
                </a:solidFill>
              </a:rPr>
              <a:t>ASSET 2</a:t>
            </a:r>
          </a:p>
          <a:p>
            <a:pPr>
              <a:spcBef>
                <a:spcPts val="800"/>
              </a:spcBef>
            </a:pPr>
            <a:r>
              <a:rPr lang="en-IN" sz="1600" dirty="0">
                <a:solidFill>
                  <a:srgbClr val="595959"/>
                </a:solidFill>
              </a:rPr>
              <a:t>R: 215</a:t>
            </a:r>
          </a:p>
          <a:p>
            <a:r>
              <a:rPr lang="en-IN" sz="1600" dirty="0">
                <a:solidFill>
                  <a:srgbClr val="595959"/>
                </a:solidFill>
              </a:rPr>
              <a:t>G: 150</a:t>
            </a:r>
          </a:p>
          <a:p>
            <a:r>
              <a:rPr lang="en-IN" sz="16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4379720" y="2670204"/>
            <a:ext cx="716030" cy="1087477"/>
          </a:xfrm>
          <a:prstGeom prst="rect">
            <a:avLst/>
          </a:prstGeom>
          <a:noFill/>
        </p:spPr>
        <p:txBody>
          <a:bodyPr wrap="none" lIns="0" tIns="0" rIns="0" bIns="0" rtlCol="0">
            <a:spAutoFit/>
          </a:bodyPr>
          <a:lstStyle/>
          <a:p>
            <a:r>
              <a:rPr lang="en-IN" sz="1600" dirty="0">
                <a:solidFill>
                  <a:srgbClr val="595959"/>
                </a:solidFill>
              </a:rPr>
              <a:t>ASSET 3</a:t>
            </a:r>
          </a:p>
          <a:p>
            <a:pPr>
              <a:spcBef>
                <a:spcPts val="800"/>
              </a:spcBef>
            </a:pPr>
            <a:r>
              <a:rPr lang="en-IN" sz="1600" dirty="0">
                <a:solidFill>
                  <a:srgbClr val="595959"/>
                </a:solidFill>
              </a:rPr>
              <a:t>R: 195</a:t>
            </a:r>
          </a:p>
          <a:p>
            <a:r>
              <a:rPr lang="en-IN" sz="1600" dirty="0">
                <a:solidFill>
                  <a:srgbClr val="595959"/>
                </a:solidFill>
              </a:rPr>
              <a:t>G: 214</a:t>
            </a:r>
          </a:p>
          <a:p>
            <a:r>
              <a:rPr lang="en-IN" sz="16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6346067" y="2670204"/>
            <a:ext cx="716030" cy="1087477"/>
          </a:xfrm>
          <a:prstGeom prst="rect">
            <a:avLst/>
          </a:prstGeom>
          <a:noFill/>
        </p:spPr>
        <p:txBody>
          <a:bodyPr wrap="none" lIns="0" tIns="0" rIns="0" bIns="0" rtlCol="0">
            <a:spAutoFit/>
          </a:bodyPr>
          <a:lstStyle/>
          <a:p>
            <a:r>
              <a:rPr lang="en-IN" sz="1600" dirty="0">
                <a:solidFill>
                  <a:srgbClr val="595959"/>
                </a:solidFill>
              </a:rPr>
              <a:t>ASSET 4</a:t>
            </a:r>
          </a:p>
          <a:p>
            <a:pPr>
              <a:spcBef>
                <a:spcPts val="800"/>
              </a:spcBef>
            </a:pPr>
            <a:r>
              <a:rPr lang="en-IN" sz="1600" dirty="0">
                <a:solidFill>
                  <a:srgbClr val="595959"/>
                </a:solidFill>
              </a:rPr>
              <a:t>R: 179</a:t>
            </a:r>
          </a:p>
          <a:p>
            <a:r>
              <a:rPr lang="en-IN" sz="1600" dirty="0">
                <a:solidFill>
                  <a:srgbClr val="595959"/>
                </a:solidFill>
              </a:rPr>
              <a:t>G: 162</a:t>
            </a:r>
          </a:p>
          <a:p>
            <a:r>
              <a:rPr lang="en-IN" sz="16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8312413" y="2670204"/>
            <a:ext cx="716030" cy="1087477"/>
          </a:xfrm>
          <a:prstGeom prst="rect">
            <a:avLst/>
          </a:prstGeom>
          <a:noFill/>
        </p:spPr>
        <p:txBody>
          <a:bodyPr wrap="none" lIns="0" tIns="0" rIns="0" bIns="0" rtlCol="0">
            <a:spAutoFit/>
          </a:bodyPr>
          <a:lstStyle/>
          <a:p>
            <a:r>
              <a:rPr lang="en-IN" sz="1600" dirty="0">
                <a:solidFill>
                  <a:srgbClr val="595959"/>
                </a:solidFill>
              </a:rPr>
              <a:t>ASSET 5</a:t>
            </a:r>
          </a:p>
          <a:p>
            <a:pPr>
              <a:spcBef>
                <a:spcPts val="800"/>
              </a:spcBef>
            </a:pPr>
            <a:r>
              <a:rPr lang="en-IN" sz="1600" dirty="0">
                <a:solidFill>
                  <a:srgbClr val="595959"/>
                </a:solidFill>
              </a:rPr>
              <a:t>R: 147</a:t>
            </a:r>
          </a:p>
          <a:p>
            <a:r>
              <a:rPr lang="en-IN" sz="1600" dirty="0">
                <a:solidFill>
                  <a:srgbClr val="595959"/>
                </a:solidFill>
              </a:rPr>
              <a:t>G: 205</a:t>
            </a:r>
          </a:p>
          <a:p>
            <a:r>
              <a:rPr lang="en-IN" sz="16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10278760" y="2670204"/>
            <a:ext cx="716030" cy="1087477"/>
          </a:xfrm>
          <a:prstGeom prst="rect">
            <a:avLst/>
          </a:prstGeom>
          <a:noFill/>
        </p:spPr>
        <p:txBody>
          <a:bodyPr wrap="none" lIns="0" tIns="0" rIns="0" bIns="0" rtlCol="0">
            <a:spAutoFit/>
          </a:bodyPr>
          <a:lstStyle/>
          <a:p>
            <a:r>
              <a:rPr lang="en-IN" sz="1600" dirty="0">
                <a:solidFill>
                  <a:srgbClr val="595959"/>
                </a:solidFill>
              </a:rPr>
              <a:t>ASSET 6</a:t>
            </a:r>
          </a:p>
          <a:p>
            <a:pPr>
              <a:spcBef>
                <a:spcPts val="800"/>
              </a:spcBef>
            </a:pPr>
            <a:r>
              <a:rPr lang="en-IN" sz="1600" dirty="0">
                <a:solidFill>
                  <a:srgbClr val="595959"/>
                </a:solidFill>
              </a:rPr>
              <a:t>R: 250</a:t>
            </a:r>
          </a:p>
          <a:p>
            <a:r>
              <a:rPr lang="en-IN" sz="1600" dirty="0">
                <a:solidFill>
                  <a:srgbClr val="595959"/>
                </a:solidFill>
              </a:rPr>
              <a:t>G: 192</a:t>
            </a:r>
          </a:p>
          <a:p>
            <a:r>
              <a:rPr lang="en-IN" sz="16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434327" y="4005081"/>
            <a:ext cx="1443216" cy="287323"/>
          </a:xfrm>
          <a:prstGeom prst="rect">
            <a:avLst/>
          </a:prstGeom>
          <a:noFill/>
        </p:spPr>
        <p:txBody>
          <a:bodyPr wrap="none" lIns="0" tIns="0" rIns="0" bIns="0" rtlCol="0">
            <a:spAutoFit/>
          </a:bodyPr>
          <a:lstStyle/>
          <a:p>
            <a:r>
              <a:rPr lang="en-IN" sz="1867"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447027" y="4402390"/>
            <a:ext cx="1483843" cy="59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447027"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0</a:t>
            </a:r>
          </a:p>
          <a:p>
            <a:r>
              <a:rPr lang="en-IN" sz="1600" dirty="0">
                <a:solidFill>
                  <a:srgbClr val="595959"/>
                </a:solidFill>
              </a:rPr>
              <a:t>G: 0</a:t>
            </a:r>
          </a:p>
          <a:p>
            <a:r>
              <a:rPr lang="en-IN" sz="1600" dirty="0">
                <a:solidFill>
                  <a:srgbClr val="595959"/>
                </a:solidFill>
              </a:rPr>
              <a:t>B: 0</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4368607" y="4348045"/>
            <a:ext cx="2217020" cy="505591"/>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6313" cy="276999"/>
            </a:xfrm>
            <a:prstGeom prst="rect">
              <a:avLst/>
            </a:prstGeom>
            <a:noFill/>
          </p:spPr>
          <p:txBody>
            <a:bodyPr wrap="none" lIns="0" tIns="0" rIns="0" bIns="0" rtlCol="0">
              <a:spAutoFit/>
            </a:bodyPr>
            <a:lstStyle/>
            <a:p>
              <a:r>
                <a:rPr lang="en-IN" sz="2400" b="1" dirty="0">
                  <a:solidFill>
                    <a:schemeClr val="bg1"/>
                  </a:solidFill>
                </a:rPr>
                <a:t>Trebuchet MS</a:t>
              </a:r>
              <a:endParaRPr lang="en-IN" sz="16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4368605" y="4005081"/>
            <a:ext cx="1248162" cy="287323"/>
          </a:xfrm>
          <a:prstGeom prst="rect">
            <a:avLst/>
          </a:prstGeom>
          <a:noFill/>
        </p:spPr>
        <p:txBody>
          <a:bodyPr wrap="none" lIns="0" tIns="0" rIns="0" bIns="0" rtlCol="0">
            <a:spAutoFit/>
          </a:bodyPr>
          <a:lstStyle/>
          <a:p>
            <a:r>
              <a:rPr lang="en-IN" sz="1867" b="1" dirty="0">
                <a:solidFill>
                  <a:srgbClr val="595959"/>
                </a:solidFill>
              </a:rPr>
              <a:t>FONT TYPE</a:t>
            </a:r>
          </a:p>
        </p:txBody>
      </p:sp>
    </p:spTree>
    <p:extLst>
      <p:ext uri="{BB962C8B-B14F-4D97-AF65-F5344CB8AC3E}">
        <p14:creationId xmlns:p14="http://schemas.microsoft.com/office/powerpoint/2010/main" val="171004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51B21C-E0DF-1124-61CF-78D50F125A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8" y="0"/>
            <a:ext cx="12192000" cy="6858000"/>
          </a:xfrm>
          <a:prstGeom prst="rect">
            <a:avLst/>
          </a:prstGeom>
        </p:spPr>
      </p:pic>
      <p:sp>
        <p:nvSpPr>
          <p:cNvPr id="6" name="Rectangle 5">
            <a:extLst>
              <a:ext uri="{FF2B5EF4-FFF2-40B4-BE49-F238E27FC236}">
                <a16:creationId xmlns:a16="http://schemas.microsoft.com/office/drawing/2014/main" id="{CD773DBD-74FD-C9B2-10E4-2F0F5E8E52F7}"/>
              </a:ext>
            </a:extLst>
          </p:cNvPr>
          <p:cNvSpPr/>
          <p:nvPr userDrawn="1"/>
        </p:nvSpPr>
        <p:spPr>
          <a:xfrm>
            <a:off x="9677" y="0"/>
            <a:ext cx="12192001"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2" name="Picture 11">
            <a:extLst>
              <a:ext uri="{FF2B5EF4-FFF2-40B4-BE49-F238E27FC236}">
                <a16:creationId xmlns:a16="http://schemas.microsoft.com/office/drawing/2014/main" id="{CF235276-04A0-DEB4-7C18-EC4C65EDF6C3}"/>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388419" y="208570"/>
            <a:ext cx="1320021" cy="1107997"/>
          </a:xfrm>
          <a:prstGeom prst="rect">
            <a:avLst/>
          </a:prstGeom>
        </p:spPr>
      </p:pic>
    </p:spTree>
    <p:extLst>
      <p:ext uri="{BB962C8B-B14F-4D97-AF65-F5344CB8AC3E}">
        <p14:creationId xmlns:p14="http://schemas.microsoft.com/office/powerpoint/2010/main" val="261741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3084450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41768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12-08-2024</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12-08-2024</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13" name="Title Placeholder 11"/>
          <p:cNvSpPr>
            <a:spLocks noGrp="1"/>
          </p:cNvSpPr>
          <p:nvPr>
            <p:ph type="title"/>
          </p:nvPr>
        </p:nvSpPr>
        <p:spPr>
          <a:xfrm>
            <a:off x="432000" y="359036"/>
            <a:ext cx="1004993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37754042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1219018" rtl="0" eaLnBrk="1" latinLnBrk="0" hangingPunct="1">
        <a:spcBef>
          <a:spcPct val="0"/>
        </a:spcBef>
        <a:buNone/>
        <a:defRPr kumimoji="0" lang="en-US" sz="24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2767">
          <p15:clr>
            <a:srgbClr val="F26B43"/>
          </p15:clr>
        </p15:guide>
        <p15:guide id="4" pos="2993">
          <p15:clr>
            <a:srgbClr val="F26B43"/>
          </p15:clr>
        </p15:guide>
        <p15:guide id="5" pos="204">
          <p15:clr>
            <a:srgbClr val="F26B43"/>
          </p15:clr>
        </p15:guide>
        <p15:guide id="6" pos="5556">
          <p15:clr>
            <a:srgbClr val="F26B43"/>
          </p15:clr>
        </p15:guide>
        <p15:guide id="7" orient="horz" pos="2981">
          <p15:clr>
            <a:srgbClr val="F26B43"/>
          </p15:clr>
        </p15:guide>
        <p15:guide id="8" orient="horz" pos="622">
          <p15:clr>
            <a:srgbClr val="F26B43"/>
          </p15:clr>
        </p15:guide>
        <p15:guide id="9" orient="horz" pos="3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0D30BB44-E2BF-20C3-14D5-85CCC0070A4C}"/>
              </a:ext>
            </a:extLst>
          </p:cNvPr>
          <p:cNvSpPr>
            <a:spLocks noGrp="1"/>
          </p:cNvSpPr>
          <p:nvPr>
            <p:ph type="body" sz="quarter" idx="13"/>
          </p:nvPr>
        </p:nvSpPr>
        <p:spPr>
          <a:xfrm>
            <a:off x="425144" y="4014455"/>
            <a:ext cx="7174536" cy="770906"/>
          </a:xfrm>
        </p:spPr>
        <p:txBody>
          <a:bodyPr/>
          <a:lstStyle/>
          <a:p>
            <a:pPr>
              <a:lnSpc>
                <a:spcPct val="100000"/>
              </a:lnSpc>
            </a:pPr>
            <a:r>
              <a:rPr lang="en-US" sz="4267" dirty="0"/>
              <a:t>NATIONAL STOCK EXHANGE (NSE)</a:t>
            </a:r>
            <a:endParaRPr lang="en-IN" sz="4267" dirty="0"/>
          </a:p>
        </p:txBody>
      </p:sp>
      <p:sp>
        <p:nvSpPr>
          <p:cNvPr id="15" name="Text Placeholder 4">
            <a:extLst>
              <a:ext uri="{FF2B5EF4-FFF2-40B4-BE49-F238E27FC236}">
                <a16:creationId xmlns:a16="http://schemas.microsoft.com/office/drawing/2014/main" id="{9462205E-3C0F-B4C3-00EC-321EED3CE244}"/>
              </a:ext>
            </a:extLst>
          </p:cNvPr>
          <p:cNvSpPr>
            <a:spLocks noGrp="1"/>
          </p:cNvSpPr>
          <p:nvPr>
            <p:ph type="body" sz="quarter" idx="14"/>
          </p:nvPr>
        </p:nvSpPr>
        <p:spPr>
          <a:xfrm>
            <a:off x="425144" y="5379720"/>
            <a:ext cx="5368776" cy="556363"/>
          </a:xfrm>
        </p:spPr>
        <p:txBody>
          <a:bodyPr anchor="ctr"/>
          <a:lstStyle/>
          <a:p>
            <a:r>
              <a:rPr lang="en-US" dirty="0">
                <a:latin typeface="Trebuchet MS"/>
              </a:rPr>
              <a:t>Integrated Case Study</a:t>
            </a:r>
            <a:endParaRPr lang="en-IN" dirty="0">
              <a:latin typeface="Trebuchet MS"/>
            </a:endParaRPr>
          </a:p>
        </p:txBody>
      </p:sp>
    </p:spTree>
    <p:extLst>
      <p:ext uri="{BB962C8B-B14F-4D97-AF65-F5344CB8AC3E}">
        <p14:creationId xmlns:p14="http://schemas.microsoft.com/office/powerpoint/2010/main" val="112596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593861" y="1385670"/>
            <a:ext cx="5305751" cy="4606389"/>
          </a:xfrm>
          <a:prstGeom prst="rect">
            <a:avLst/>
          </a:prstGeom>
          <a:noFill/>
        </p:spPr>
        <p:txBody>
          <a:bodyPr wrap="square" lIns="91440" tIns="45720" rIns="91440" bIns="45720" rtlCol="0" anchor="t">
            <a:spAutoFit/>
          </a:bodyPr>
          <a:lstStyle/>
          <a:p>
            <a:pPr>
              <a:lnSpc>
                <a:spcPts val="1600"/>
              </a:lnSpc>
              <a:defRPr/>
            </a:pPr>
            <a:r>
              <a:rPr lang="en-US" sz="1600" b="1" dirty="0">
                <a:solidFill>
                  <a:schemeClr val="tx2">
                    <a:lumMod val="75000"/>
                  </a:schemeClr>
                </a:solidFill>
                <a:latin typeface="+mj-lt"/>
              </a:rPr>
              <a:t>Integrated Value and Outcome</a:t>
            </a:r>
            <a:br>
              <a:rPr lang="en-US" sz="1600" dirty="0">
                <a:solidFill>
                  <a:srgbClr val="0070C0"/>
                </a:solidFill>
                <a:latin typeface="+mj-lt"/>
              </a:rPr>
            </a:br>
            <a:endParaRPr lang="en-US" sz="1400" dirty="0">
              <a:solidFill>
                <a:schemeClr val="tx1">
                  <a:lumMod val="50000"/>
                  <a:lumOff val="50000"/>
                </a:schemeClr>
              </a:solidFill>
              <a:latin typeface="+mj-lt"/>
            </a:endParaRPr>
          </a:p>
          <a:p>
            <a:pPr marL="285744" indent="-285744">
              <a:lnSpc>
                <a:spcPts val="1600"/>
              </a:lnSpc>
              <a:buFont typeface="Arial" panose="020B0604020202020204" pitchFamily="34" charset="0"/>
              <a:buChar char="•"/>
              <a:defRPr/>
            </a:pPr>
            <a:r>
              <a:rPr lang="en-US" sz="1400" dirty="0">
                <a:solidFill>
                  <a:schemeClr val="tx1">
                    <a:lumMod val="50000"/>
                    <a:lumOff val="50000"/>
                  </a:schemeClr>
                </a:solidFill>
                <a:latin typeface="+mj-lt"/>
              </a:rPr>
              <a:t>Automate application container image creation and deployment of application on RedHat OpenShift Platform</a:t>
            </a:r>
          </a:p>
          <a:p>
            <a:pPr marL="285744" indent="-285744">
              <a:lnSpc>
                <a:spcPts val="1600"/>
              </a:lnSpc>
              <a:buFont typeface="Arial" panose="020B0604020202020204" pitchFamily="34" charset="0"/>
              <a:buChar char="•"/>
              <a:defRPr/>
            </a:pPr>
            <a:r>
              <a:rPr lang="en-US" sz="1400" dirty="0">
                <a:solidFill>
                  <a:schemeClr val="tx1">
                    <a:lumMod val="50000"/>
                    <a:lumOff val="50000"/>
                  </a:schemeClr>
                </a:solidFill>
                <a:latin typeface="+mj-lt"/>
              </a:rPr>
              <a:t>Enable Autoscaling of application pods dynamically on-demand based on application performance requirements</a:t>
            </a:r>
          </a:p>
          <a:p>
            <a:pPr marL="285744" indent="-285744">
              <a:lnSpc>
                <a:spcPts val="1600"/>
              </a:lnSpc>
              <a:buFont typeface="Arial" panose="020B0604020202020204" pitchFamily="34" charset="0"/>
              <a:buChar char="•"/>
              <a:defRPr/>
            </a:pPr>
            <a:r>
              <a:rPr lang="en-US" sz="1400" dirty="0">
                <a:solidFill>
                  <a:schemeClr val="tx1">
                    <a:lumMod val="50000"/>
                    <a:lumOff val="50000"/>
                  </a:schemeClr>
                </a:solidFill>
                <a:latin typeface="+mj-lt"/>
              </a:rPr>
              <a:t>Build RedHat OpenShift Platform to provide Kubernetes as a Service</a:t>
            </a:r>
          </a:p>
          <a:p>
            <a:pPr marL="285744" indent="-285744">
              <a:lnSpc>
                <a:spcPts val="1600"/>
              </a:lnSpc>
              <a:buFont typeface="Arial" panose="020B0604020202020204" pitchFamily="34" charset="0"/>
              <a:buChar char="•"/>
              <a:defRPr/>
            </a:pPr>
            <a:r>
              <a:rPr lang="en-US" sz="1400" dirty="0">
                <a:solidFill>
                  <a:schemeClr val="tx1">
                    <a:lumMod val="50000"/>
                    <a:lumOff val="50000"/>
                  </a:schemeClr>
                </a:solidFill>
                <a:latin typeface="+mj-lt"/>
              </a:rPr>
              <a:t>Build a DR process for failover of Microservices from AWS DC to Sify OpenShift DR Platform to enable live DR drill </a:t>
            </a:r>
          </a:p>
          <a:p>
            <a:pPr marL="285744" indent="-285744">
              <a:lnSpc>
                <a:spcPts val="1600"/>
              </a:lnSpc>
              <a:buFont typeface="Arial" panose="020B0604020202020204" pitchFamily="34" charset="0"/>
              <a:buChar char="•"/>
              <a:defRPr/>
            </a:pPr>
            <a:r>
              <a:rPr lang="en-US" sz="1400" dirty="0">
                <a:solidFill>
                  <a:schemeClr val="tx1">
                    <a:lumMod val="50000"/>
                    <a:lumOff val="50000"/>
                  </a:schemeClr>
                </a:solidFill>
                <a:latin typeface="+mj-lt"/>
              </a:rPr>
              <a:t>Automate the process of failover using custom scripts that integrate with OpenShift and DevOps platform</a:t>
            </a:r>
          </a:p>
          <a:p>
            <a:pPr>
              <a:lnSpc>
                <a:spcPts val="1600"/>
              </a:lnSpc>
              <a:spcBef>
                <a:spcPts val="800"/>
              </a:spcBef>
              <a:defRPr/>
            </a:pPr>
            <a:r>
              <a:rPr lang="en-US" sz="1600" b="1" dirty="0">
                <a:solidFill>
                  <a:schemeClr val="tx2">
                    <a:lumMod val="75000"/>
                  </a:schemeClr>
                </a:solidFill>
                <a:latin typeface="+mj-lt"/>
              </a:rPr>
              <a:t>Value for Client</a:t>
            </a:r>
            <a:endParaRPr lang="en-US" sz="1600" dirty="0">
              <a:solidFill>
                <a:schemeClr val="tx2">
                  <a:lumMod val="75000"/>
                </a:schemeClr>
              </a:solidFill>
              <a:latin typeface="+mj-lt"/>
            </a:endParaRPr>
          </a:p>
          <a:p>
            <a:pPr>
              <a:lnSpc>
                <a:spcPts val="1600"/>
              </a:lnSpc>
              <a:defRPr/>
            </a:pPr>
            <a:r>
              <a:rPr lang="en-US" sz="1400" dirty="0">
                <a:solidFill>
                  <a:schemeClr val="tx1">
                    <a:lumMod val="50000"/>
                    <a:lumOff val="50000"/>
                  </a:schemeClr>
                </a:solidFill>
                <a:latin typeface="+mj-lt"/>
              </a:rPr>
              <a:t>Resilient IT Infrastructure without compromising the security &amp; compliance guidelines. Unique DevOps process that collaborate with existing DevOps to enable faster Software Development Life Cycle / Release Management </a:t>
            </a:r>
          </a:p>
          <a:p>
            <a:pPr>
              <a:lnSpc>
                <a:spcPts val="1600"/>
              </a:lnSpc>
              <a:spcBef>
                <a:spcPts val="800"/>
              </a:spcBef>
              <a:defRPr/>
            </a:pPr>
            <a:r>
              <a:rPr lang="en-US" sz="1600" b="1" dirty="0">
                <a:solidFill>
                  <a:schemeClr val="tx2">
                    <a:lumMod val="75000"/>
                  </a:schemeClr>
                </a:solidFill>
                <a:latin typeface="+mj-lt"/>
              </a:rPr>
              <a:t>Value for Sify</a:t>
            </a:r>
            <a:endParaRPr lang="en-US" sz="1600" dirty="0">
              <a:solidFill>
                <a:schemeClr val="tx2">
                  <a:lumMod val="75000"/>
                </a:schemeClr>
              </a:solidFill>
              <a:latin typeface="+mj-lt"/>
            </a:endParaRPr>
          </a:p>
          <a:p>
            <a:pPr>
              <a:lnSpc>
                <a:spcPts val="1600"/>
              </a:lnSpc>
              <a:defRPr/>
            </a:pPr>
            <a:r>
              <a:rPr lang="en-US" sz="1400" dirty="0">
                <a:solidFill>
                  <a:schemeClr val="tx1">
                    <a:lumMod val="50000"/>
                    <a:lumOff val="50000"/>
                  </a:schemeClr>
                </a:solidFill>
                <a:latin typeface="+mj-lt"/>
              </a:rPr>
              <a:t>Leverage Sify’s cloud@core</a:t>
            </a:r>
            <a:r>
              <a:rPr lang="en-US" sz="1400" baseline="30000" dirty="0">
                <a:solidFill>
                  <a:schemeClr val="tx1">
                    <a:lumMod val="50000"/>
                    <a:lumOff val="50000"/>
                  </a:schemeClr>
                </a:solidFill>
                <a:latin typeface="+mj-lt"/>
              </a:rPr>
              <a:t>TM</a:t>
            </a:r>
            <a:r>
              <a:rPr lang="en-US" sz="1400" dirty="0">
                <a:solidFill>
                  <a:schemeClr val="tx1">
                    <a:lumMod val="50000"/>
                    <a:lumOff val="50000"/>
                  </a:schemeClr>
                </a:solidFill>
                <a:latin typeface="+mj-lt"/>
              </a:rPr>
              <a:t> investments around cloud enabling technologies like DC-DR services and tool sets for delivering managed security and digital services.</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909872" y="1371600"/>
            <a:ext cx="4815000" cy="1200329"/>
            <a:chOff x="909872" y="1371600"/>
            <a:chExt cx="4815000" cy="1200330"/>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200330"/>
            </a:xfrm>
            <a:prstGeom prst="rect">
              <a:avLst/>
            </a:prstGeom>
            <a:noFill/>
          </p:spPr>
          <p:txBody>
            <a:bodyPr wrap="square" rtlCol="0">
              <a:spAutoFit/>
            </a:bodyPr>
            <a:lstStyle/>
            <a:p>
              <a:r>
                <a:rPr lang="en-US" sz="1600" b="1" dirty="0">
                  <a:solidFill>
                    <a:schemeClr val="tx2">
                      <a:lumMod val="75000"/>
                    </a:schemeClr>
                  </a:solidFill>
                  <a:latin typeface="+mj-lt"/>
                </a:rPr>
                <a:t>Project Objective</a:t>
              </a:r>
            </a:p>
            <a:p>
              <a:pPr lvl="0">
                <a:defRPr/>
              </a:pPr>
              <a:r>
                <a:rPr lang="en-US" sz="1400" dirty="0">
                  <a:solidFill>
                    <a:schemeClr val="tx1">
                      <a:lumMod val="50000"/>
                      <a:lumOff val="50000"/>
                    </a:schemeClr>
                  </a:solidFill>
                  <a:latin typeface="+mj-lt"/>
                </a:rPr>
                <a:t>AWS Elastic Container Service (ECS) to be replicated and made highly available adhering to the RPO and RTO requirements as part of the DR Solution. </a:t>
              </a:r>
              <a:endParaRPr lang="en-IN" sz="1400" dirty="0">
                <a:solidFill>
                  <a:schemeClr val="tx1">
                    <a:lumMod val="50000"/>
                    <a:lumOff val="50000"/>
                  </a:schemeClr>
                </a:solidFill>
                <a:latin typeface="+mj-lt"/>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909872" y="2514938"/>
            <a:ext cx="4770000" cy="984885"/>
            <a:chOff x="954872" y="2276463"/>
            <a:chExt cx="4770000" cy="984885"/>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984885"/>
            </a:xfrm>
            <a:prstGeom prst="rect">
              <a:avLst/>
            </a:prstGeom>
            <a:noFill/>
          </p:spPr>
          <p:txBody>
            <a:bodyPr wrap="square" rtlCol="0">
              <a:spAutoFit/>
            </a:bodyPr>
            <a:lstStyle/>
            <a:p>
              <a:r>
                <a:rPr lang="en-US" sz="1600" b="1" dirty="0">
                  <a:solidFill>
                    <a:schemeClr val="tx2">
                      <a:lumMod val="75000"/>
                    </a:schemeClr>
                  </a:solidFill>
                  <a:latin typeface="+mj-lt"/>
                </a:rPr>
                <a:t>Customer Challenges</a:t>
              </a:r>
            </a:p>
            <a:p>
              <a:pPr lvl="0">
                <a:defRPr/>
              </a:pPr>
              <a:r>
                <a:rPr lang="en-US" sz="1400" dirty="0">
                  <a:solidFill>
                    <a:schemeClr val="tx1">
                      <a:lumMod val="50000"/>
                      <a:lumOff val="50000"/>
                    </a:schemeClr>
                  </a:solidFill>
                  <a:latin typeface="+mj-lt"/>
                </a:rPr>
                <a:t>NSE has high security guidelines which limits them to host their source code in other cloud service provider including AWS. </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909872" y="3467100"/>
            <a:ext cx="4815000" cy="2492990"/>
            <a:chOff x="909872" y="3655303"/>
            <a:chExt cx="4815000" cy="2492989"/>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2492989"/>
            </a:xfrm>
            <a:prstGeom prst="rect">
              <a:avLst/>
            </a:prstGeom>
            <a:noFill/>
          </p:spPr>
          <p:txBody>
            <a:bodyPr wrap="square" rtlCol="0">
              <a:spAutoFit/>
            </a:bodyPr>
            <a:lstStyle/>
            <a:p>
              <a:r>
                <a:rPr lang="en-US" sz="1600" b="1" dirty="0" err="1">
                  <a:solidFill>
                    <a:schemeClr val="tx2">
                      <a:lumMod val="75000"/>
                    </a:schemeClr>
                  </a:solidFill>
                  <a:latin typeface="+mj-lt"/>
                </a:rPr>
                <a:t>Sify’s</a:t>
              </a:r>
              <a:r>
                <a:rPr lang="en-US" sz="1600" b="1" dirty="0">
                  <a:solidFill>
                    <a:schemeClr val="tx2">
                      <a:lumMod val="75000"/>
                    </a:schemeClr>
                  </a:solidFill>
                  <a:latin typeface="+mj-lt"/>
                </a:rPr>
                <a:t> Uniqueness</a:t>
              </a:r>
              <a:br>
                <a:rPr lang="en-US" sz="1600" dirty="0">
                  <a:latin typeface="+mj-lt"/>
                </a:rPr>
              </a:br>
              <a:r>
                <a:rPr lang="en-US" sz="1400" dirty="0">
                  <a:solidFill>
                    <a:schemeClr val="tx1">
                      <a:lumMod val="50000"/>
                      <a:lumOff val="50000"/>
                    </a:schemeClr>
                  </a:solidFill>
                  <a:latin typeface="+mj-lt"/>
                </a:rPr>
                <a:t>Identify technical approach that allows for replication of Microservices and maintain application/database consistency as per dynamic demand.</a:t>
              </a:r>
            </a:p>
            <a:p>
              <a:r>
                <a:rPr lang="en-US" sz="1400" b="1" dirty="0">
                  <a:solidFill>
                    <a:schemeClr val="tx1">
                      <a:lumMod val="50000"/>
                      <a:lumOff val="50000"/>
                    </a:schemeClr>
                  </a:solidFill>
                  <a:latin typeface="+mj-lt"/>
                </a:rPr>
                <a:t>DR Drill:</a:t>
              </a:r>
              <a:r>
                <a:rPr lang="en-US" sz="1400" dirty="0">
                  <a:solidFill>
                    <a:schemeClr val="tx1">
                      <a:lumMod val="50000"/>
                      <a:lumOff val="50000"/>
                    </a:schemeClr>
                  </a:solidFill>
                  <a:latin typeface="+mj-lt"/>
                </a:rPr>
                <a:t> Failover of Microservice and related components from AWS DC to </a:t>
              </a:r>
              <a:r>
                <a:rPr lang="en-US" sz="1400" dirty="0" err="1">
                  <a:solidFill>
                    <a:schemeClr val="tx1">
                      <a:lumMod val="50000"/>
                      <a:lumOff val="50000"/>
                    </a:schemeClr>
                  </a:solidFill>
                  <a:latin typeface="+mj-lt"/>
                </a:rPr>
                <a:t>Sify</a:t>
              </a:r>
              <a:r>
                <a:rPr lang="en-US" sz="1400" dirty="0">
                  <a:solidFill>
                    <a:schemeClr val="tx1">
                      <a:lumMod val="50000"/>
                      <a:lumOff val="50000"/>
                    </a:schemeClr>
                  </a:solidFill>
                  <a:latin typeface="+mj-lt"/>
                </a:rPr>
                <a:t> DR as Live DR drill process every quarter with RPO of 45 Mins and RTO of 2 Hrs.</a:t>
              </a:r>
            </a:p>
            <a:p>
              <a:endParaRPr lang="en-US" sz="1400" dirty="0">
                <a:solidFill>
                  <a:schemeClr val="tx1">
                    <a:lumMod val="50000"/>
                    <a:lumOff val="50000"/>
                  </a:schemeClr>
                </a:solidFill>
                <a:latin typeface="+mj-lt"/>
              </a:endParaRPr>
            </a:p>
            <a:p>
              <a:endParaRPr lang="en-IN" sz="1400" dirty="0">
                <a:solidFill>
                  <a:schemeClr val="tx1">
                    <a:lumMod val="50000"/>
                    <a:lumOff val="50000"/>
                  </a:scheme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4">
              <a:duotone>
                <a:schemeClr val="accent5">
                  <a:shade val="45000"/>
                  <a:satMod val="135000"/>
                </a:schemeClr>
                <a:prstClr val="white"/>
              </a:duotone>
            </a:blip>
            <a:stretch>
              <a:fillRect/>
            </a:stretch>
          </p:blipFill>
          <p:spPr>
            <a:xfrm>
              <a:off x="909872" y="3877745"/>
              <a:ext cx="540000" cy="540000"/>
            </a:xfrm>
            <a:prstGeom prst="rect">
              <a:avLst/>
            </a:prstGeom>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5">
            <a:duotone>
              <a:srgbClr val="FFC000">
                <a:shade val="45000"/>
                <a:satMod val="135000"/>
              </a:srgbClr>
              <a:prstClr val="white"/>
            </a:duotone>
          </a:blip>
          <a:stretch>
            <a:fillRect/>
          </a:stretch>
        </p:blipFill>
        <p:spPr>
          <a:xfrm>
            <a:off x="5996707" y="1484144"/>
            <a:ext cx="540000" cy="540000"/>
          </a:xfrm>
          <a:prstGeom prst="rect">
            <a:avLst/>
          </a:prstGeom>
        </p:spPr>
      </p:pic>
      <p:sp>
        <p:nvSpPr>
          <p:cNvPr id="24" name="TextBox 23">
            <a:extLst>
              <a:ext uri="{FF2B5EF4-FFF2-40B4-BE49-F238E27FC236}">
                <a16:creationId xmlns:a16="http://schemas.microsoft.com/office/drawing/2014/main" id="{F0ADF481-EB69-2F4C-A1F1-62ED4F202D21}"/>
              </a:ext>
            </a:extLst>
          </p:cNvPr>
          <p:cNvSpPr txBox="1"/>
          <p:nvPr/>
        </p:nvSpPr>
        <p:spPr>
          <a:xfrm rot="16200000">
            <a:off x="-3254384" y="3193840"/>
            <a:ext cx="6879448" cy="461665"/>
          </a:xfrm>
          <a:prstGeom prst="rect">
            <a:avLst/>
          </a:prstGeom>
          <a:solidFill>
            <a:schemeClr val="tx2"/>
          </a:solidFill>
          <a:ln>
            <a:noFill/>
          </a:ln>
        </p:spPr>
        <p:txBody>
          <a:bodyPr wrap="square" rtlCol="0">
            <a:spAutoFit/>
          </a:bodyPr>
          <a:lstStyle>
            <a:defPPr>
              <a:defRPr lang="en-US"/>
            </a:defPPr>
            <a:lvl1pPr algn="ctr">
              <a:defRPr sz="1800" b="1" cap="all" spc="113">
                <a:solidFill>
                  <a:schemeClr val="bg1"/>
                </a:solidFill>
              </a:defRPr>
            </a:lvl1pPr>
          </a:lstStyle>
          <a:p>
            <a:r>
              <a:rPr lang="en-US" sz="2400" dirty="0"/>
              <a:t> Sify </a:t>
            </a:r>
            <a:r>
              <a:rPr lang="en-US" sz="2400" dirty="0" err="1"/>
              <a:t>Infinitdigital</a:t>
            </a:r>
            <a:r>
              <a:rPr lang="en-US" sz="2400" dirty="0"/>
              <a:t> LED </a:t>
            </a:r>
          </a:p>
        </p:txBody>
      </p:sp>
      <p:sp>
        <p:nvSpPr>
          <p:cNvPr id="2" name="Title 1">
            <a:extLst>
              <a:ext uri="{FF2B5EF4-FFF2-40B4-BE49-F238E27FC236}">
                <a16:creationId xmlns:a16="http://schemas.microsoft.com/office/drawing/2014/main" id="{338C71C0-862B-46C1-82D4-F7846EF75FCE}"/>
              </a:ext>
            </a:extLst>
          </p:cNvPr>
          <p:cNvSpPr>
            <a:spLocks noGrp="1"/>
          </p:cNvSpPr>
          <p:nvPr>
            <p:ph type="title"/>
          </p:nvPr>
        </p:nvSpPr>
        <p:spPr>
          <a:xfrm>
            <a:off x="683928" y="352076"/>
            <a:ext cx="10049933" cy="861761"/>
          </a:xfrm>
        </p:spPr>
        <p:txBody>
          <a:bodyPr/>
          <a:lstStyle/>
          <a:p>
            <a:r>
              <a:rPr lang="en-US" dirty="0">
                <a:latin typeface="+mj-lt"/>
              </a:rPr>
              <a:t>NSE: digital enhancement of 2</a:t>
            </a:r>
            <a:r>
              <a:rPr lang="en-US" baseline="30000" dirty="0">
                <a:latin typeface="+mj-lt"/>
              </a:rPr>
              <a:t>nd</a:t>
            </a:r>
            <a:r>
              <a:rPr lang="en-US" dirty="0">
                <a:latin typeface="+mj-lt"/>
              </a:rPr>
              <a:t> largest stock exchange globally  </a:t>
            </a:r>
            <a:endParaRPr lang="en-IN" dirty="0">
              <a:latin typeface="+mj-lt"/>
            </a:endParaRPr>
          </a:p>
        </p:txBody>
      </p:sp>
      <p:sp>
        <p:nvSpPr>
          <p:cNvPr id="29" name="TextBox 28">
            <a:extLst>
              <a:ext uri="{FF2B5EF4-FFF2-40B4-BE49-F238E27FC236}">
                <a16:creationId xmlns:a16="http://schemas.microsoft.com/office/drawing/2014/main" id="{AD35084F-6CD9-46AF-A0FD-A59CC74EA1B4}"/>
              </a:ext>
            </a:extLst>
          </p:cNvPr>
          <p:cNvSpPr txBox="1"/>
          <p:nvPr/>
        </p:nvSpPr>
        <p:spPr>
          <a:xfrm>
            <a:off x="1359872" y="5448301"/>
            <a:ext cx="4320000" cy="1631216"/>
          </a:xfrm>
          <a:prstGeom prst="rect">
            <a:avLst/>
          </a:prstGeom>
          <a:noFill/>
        </p:spPr>
        <p:txBody>
          <a:bodyPr wrap="square" rtlCol="0">
            <a:spAutoFit/>
          </a:bodyPr>
          <a:lstStyle/>
          <a:p>
            <a:r>
              <a:rPr lang="en-US" sz="1600" b="1" dirty="0">
                <a:solidFill>
                  <a:schemeClr val="tx2">
                    <a:lumMod val="75000"/>
                  </a:schemeClr>
                </a:solidFill>
                <a:latin typeface="+mj-lt"/>
              </a:rPr>
              <a:t>Tools</a:t>
            </a:r>
            <a:br>
              <a:rPr lang="en-US" sz="1600" dirty="0">
                <a:latin typeface="+mj-lt"/>
              </a:rPr>
            </a:br>
            <a:r>
              <a:rPr lang="en-US" sz="1400" dirty="0">
                <a:solidFill>
                  <a:schemeClr val="tx1">
                    <a:lumMod val="50000"/>
                    <a:lumOff val="50000"/>
                  </a:schemeClr>
                </a:solidFill>
                <a:latin typeface="+mj-lt"/>
              </a:rPr>
              <a:t>AWS: ECS, RDS EDB, Code Commit, RedHat OpenShift 3.11, Harbor Private Registry, Jenkins, Bitbucket, Maven, Clair and Docker, Monitoring Tools: Prometheus, </a:t>
            </a:r>
            <a:r>
              <a:rPr lang="en-US" sz="1400" dirty="0" err="1">
                <a:solidFill>
                  <a:schemeClr val="tx1">
                    <a:lumMod val="50000"/>
                    <a:lumOff val="50000"/>
                  </a:schemeClr>
                </a:solidFill>
                <a:latin typeface="+mj-lt"/>
              </a:rPr>
              <a:t>Heapster</a:t>
            </a:r>
            <a:r>
              <a:rPr lang="en-US" sz="1400" dirty="0">
                <a:solidFill>
                  <a:schemeClr val="tx1">
                    <a:lumMod val="50000"/>
                    <a:lumOff val="50000"/>
                  </a:schemeClr>
                </a:solidFill>
                <a:latin typeface="+mj-lt"/>
              </a:rPr>
              <a:t>, Grafana</a:t>
            </a:r>
          </a:p>
          <a:p>
            <a:r>
              <a:rPr lang="en-US" sz="1400" dirty="0">
                <a:solidFill>
                  <a:schemeClr val="tx1">
                    <a:lumMod val="50000"/>
                    <a:lumOff val="50000"/>
                  </a:schemeClr>
                </a:solidFill>
                <a:latin typeface="+mj-lt"/>
              </a:rPr>
              <a:t>     </a:t>
            </a:r>
          </a:p>
          <a:p>
            <a:endParaRPr lang="en-IN" sz="1400" dirty="0">
              <a:solidFill>
                <a:schemeClr val="tx1">
                  <a:lumMod val="50000"/>
                  <a:lumOff val="50000"/>
                </a:schemeClr>
              </a:solidFill>
              <a:latin typeface="+mj-lt"/>
            </a:endParaRPr>
          </a:p>
        </p:txBody>
      </p:sp>
      <p:sp>
        <p:nvSpPr>
          <p:cNvPr id="17" name="TextBox 16">
            <a:extLst>
              <a:ext uri="{FF2B5EF4-FFF2-40B4-BE49-F238E27FC236}">
                <a16:creationId xmlns:a16="http://schemas.microsoft.com/office/drawing/2014/main" id="{0404BF86-F264-4BBE-8919-76AE5E82AEF2}"/>
              </a:ext>
            </a:extLst>
          </p:cNvPr>
          <p:cNvSpPr txBox="1"/>
          <p:nvPr/>
        </p:nvSpPr>
        <p:spPr>
          <a:xfrm>
            <a:off x="410071" y="965"/>
            <a:ext cx="2705147" cy="276999"/>
          </a:xfrm>
          <a:prstGeom prst="rect">
            <a:avLst/>
          </a:prstGeom>
          <a:solidFill>
            <a:schemeClr val="tx2">
              <a:lumMod val="75000"/>
            </a:schemeClr>
          </a:solidFill>
          <a:ln w="12700">
            <a:noFill/>
          </a:ln>
        </p:spPr>
        <p:txBody>
          <a:bodyPr wrap="square" lIns="91440" tIns="45720" rIns="91440" bIns="45720" rtlCol="0" anchor="t">
            <a:spAutoFit/>
          </a:bodyPr>
          <a:lstStyle>
            <a:defPPr>
              <a:defRPr lang="en-US"/>
            </a:defPPr>
            <a:lvl1pPr>
              <a:defRPr sz="900" cap="all" spc="113">
                <a:solidFill>
                  <a:schemeClr val="bg1"/>
                </a:solidFill>
                <a:latin typeface="+mj-lt"/>
              </a:defRPr>
            </a:lvl1pPr>
          </a:lstStyle>
          <a:p>
            <a:r>
              <a:rPr lang="en-US" sz="1200" dirty="0"/>
              <a:t>Financial STOCK EXCHANGE</a:t>
            </a:r>
          </a:p>
        </p:txBody>
      </p:sp>
      <p:pic>
        <p:nvPicPr>
          <p:cNvPr id="18" name="Picture 17" descr="A picture containing text, clipart&#10;&#10;Description automatically generated">
            <a:extLst>
              <a:ext uri="{FF2B5EF4-FFF2-40B4-BE49-F238E27FC236}">
                <a16:creationId xmlns:a16="http://schemas.microsoft.com/office/drawing/2014/main" id="{DA2459BB-DE9D-45C9-8FC2-68B2374ED24A}"/>
              </a:ext>
            </a:extLst>
          </p:cNvPr>
          <p:cNvPicPr>
            <a:picLocks noChangeAspect="1"/>
          </p:cNvPicPr>
          <p:nvPr/>
        </p:nvPicPr>
        <p:blipFill rotWithShape="1">
          <a:blip r:embed="rId6"/>
          <a:srcRect t="17377" b="17377"/>
          <a:stretch/>
        </p:blipFill>
        <p:spPr>
          <a:xfrm>
            <a:off x="10733861" y="483210"/>
            <a:ext cx="1080000" cy="390959"/>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E94F7789-3F48-448A-AF4B-578218A8492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955" y="5448300"/>
            <a:ext cx="516923" cy="480000"/>
          </a:xfrm>
          <a:prstGeom prst="rect">
            <a:avLst/>
          </a:prstGeom>
        </p:spPr>
      </p:pic>
    </p:spTree>
    <p:extLst>
      <p:ext uri="{BB962C8B-B14F-4D97-AF65-F5344CB8AC3E}">
        <p14:creationId xmlns:p14="http://schemas.microsoft.com/office/powerpoint/2010/main" val="68173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3543-120E-4731-9C50-AB41E2997885}"/>
              </a:ext>
            </a:extLst>
          </p:cNvPr>
          <p:cNvSpPr>
            <a:spLocks noGrp="1"/>
          </p:cNvSpPr>
          <p:nvPr>
            <p:ph type="title"/>
          </p:nvPr>
        </p:nvSpPr>
        <p:spPr/>
        <p:txBody>
          <a:bodyPr/>
          <a:lstStyle/>
          <a:p>
            <a:r>
              <a:rPr lang="en-US" dirty="0"/>
              <a:t>National Stock Exchange</a:t>
            </a:r>
            <a:endParaRPr lang="en-US" noProof="0" dirty="0"/>
          </a:p>
        </p:txBody>
      </p:sp>
      <p:sp>
        <p:nvSpPr>
          <p:cNvPr id="6" name="TextBox 5">
            <a:extLst>
              <a:ext uri="{FF2B5EF4-FFF2-40B4-BE49-F238E27FC236}">
                <a16:creationId xmlns:a16="http://schemas.microsoft.com/office/drawing/2014/main" id="{B10CB265-7C7D-4E96-B440-80F37A41EFCA}"/>
              </a:ext>
            </a:extLst>
          </p:cNvPr>
          <p:cNvSpPr txBox="1"/>
          <p:nvPr/>
        </p:nvSpPr>
        <p:spPr>
          <a:xfrm>
            <a:off x="431800" y="2408780"/>
            <a:ext cx="4153229" cy="379656"/>
          </a:xfrm>
          <a:prstGeom prst="rect">
            <a:avLst/>
          </a:prstGeom>
          <a:noFill/>
        </p:spPr>
        <p:txBody>
          <a:bodyPr wrap="square" rtlCol="0">
            <a:spAutoFit/>
          </a:bodyPr>
          <a:lstStyle/>
          <a:p>
            <a:r>
              <a:rPr lang="en-US" sz="1867" b="1" dirty="0">
                <a:solidFill>
                  <a:schemeClr val="tx1">
                    <a:lumMod val="85000"/>
                    <a:lumOff val="15000"/>
                  </a:schemeClr>
                </a:solidFill>
                <a:latin typeface="Trebuchet MS" pitchFamily="34" charset="0"/>
              </a:rPr>
              <a:t>Business Requirement</a:t>
            </a:r>
          </a:p>
        </p:txBody>
      </p:sp>
      <p:sp>
        <p:nvSpPr>
          <p:cNvPr id="7" name="TextBox 6">
            <a:extLst>
              <a:ext uri="{FF2B5EF4-FFF2-40B4-BE49-F238E27FC236}">
                <a16:creationId xmlns:a16="http://schemas.microsoft.com/office/drawing/2014/main" id="{591DDB21-1F54-4695-8A80-FA85D517D34D}"/>
              </a:ext>
            </a:extLst>
          </p:cNvPr>
          <p:cNvSpPr txBox="1"/>
          <p:nvPr/>
        </p:nvSpPr>
        <p:spPr>
          <a:xfrm>
            <a:off x="425001" y="2892339"/>
            <a:ext cx="5431817" cy="2356543"/>
          </a:xfrm>
          <a:prstGeom prst="rect">
            <a:avLst/>
          </a:prstGeom>
          <a:noFill/>
        </p:spPr>
        <p:txBody>
          <a:bodyPr wrap="square" rtlCol="0">
            <a:spAutoFit/>
          </a:bodyPr>
          <a:lstStyle/>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National Stock Exchange runs the NSE India Web application as Microservices on AWS ECS platform in Mumbai region and has opted to enable DR solution to meet the Service Availability and Compliance requirements. </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NSE requires the AWS ECS containers to be replicated and highly available as part of the Disaster Recovery Solution. The AWS ECS containers running in the Microservices in stateless architecture must be synced and maintain consistency across AWS DC and Sify DR platform</a:t>
            </a:r>
          </a:p>
        </p:txBody>
      </p:sp>
      <p:sp>
        <p:nvSpPr>
          <p:cNvPr id="8" name="TextBox 7">
            <a:extLst>
              <a:ext uri="{FF2B5EF4-FFF2-40B4-BE49-F238E27FC236}">
                <a16:creationId xmlns:a16="http://schemas.microsoft.com/office/drawing/2014/main" id="{B8F22A78-F42E-4E4B-85D3-81FBD95B43AD}"/>
              </a:ext>
            </a:extLst>
          </p:cNvPr>
          <p:cNvSpPr txBox="1"/>
          <p:nvPr/>
        </p:nvSpPr>
        <p:spPr>
          <a:xfrm>
            <a:off x="6335185" y="2408780"/>
            <a:ext cx="4658759" cy="350930"/>
          </a:xfrm>
          <a:prstGeom prst="rect">
            <a:avLst/>
          </a:prstGeom>
          <a:noFill/>
        </p:spPr>
        <p:txBody>
          <a:bodyPr wrap="square" rtlCol="0">
            <a:spAutoFit/>
          </a:bodyPr>
          <a:lstStyle/>
          <a:p>
            <a:pPr>
              <a:lnSpc>
                <a:spcPct val="90000"/>
              </a:lnSpc>
              <a:spcBef>
                <a:spcPts val="800"/>
              </a:spcBef>
            </a:pPr>
            <a:r>
              <a:rPr lang="en-US" sz="1867" b="1" dirty="0">
                <a:solidFill>
                  <a:schemeClr val="tx1">
                    <a:lumMod val="85000"/>
                    <a:lumOff val="15000"/>
                  </a:schemeClr>
                </a:solidFill>
                <a:latin typeface="Trebuchet MS" pitchFamily="34" charset="0"/>
              </a:rPr>
              <a:t>Challenges</a:t>
            </a:r>
          </a:p>
        </p:txBody>
      </p:sp>
      <p:sp>
        <p:nvSpPr>
          <p:cNvPr id="9" name="TextBox 8">
            <a:extLst>
              <a:ext uri="{FF2B5EF4-FFF2-40B4-BE49-F238E27FC236}">
                <a16:creationId xmlns:a16="http://schemas.microsoft.com/office/drawing/2014/main" id="{D25FDC75-D847-4C8F-849A-AB55F77DE54C}"/>
              </a:ext>
            </a:extLst>
          </p:cNvPr>
          <p:cNvSpPr txBox="1"/>
          <p:nvPr/>
        </p:nvSpPr>
        <p:spPr>
          <a:xfrm>
            <a:off x="6335184" y="2892340"/>
            <a:ext cx="5425016" cy="2766911"/>
          </a:xfrm>
          <a:prstGeom prst="rect">
            <a:avLst/>
          </a:prstGeom>
          <a:noFill/>
        </p:spPr>
        <p:txBody>
          <a:bodyPr wrap="square" rtlCol="0">
            <a:spAutoFit/>
          </a:bodyPr>
          <a:lstStyle/>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NSE was looking for a Cloud service provider within India who can provide DR solution for their Microservices Platform in AWS ECS</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AWS ECS platform currently doesn’t have an additional region within India to provide DR solutions</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NSE has high security guidelines which limits them to host their source code in other cloud service provider including AWS</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 seamless methodology to be evolved to replicate the Microservice platform from AWS to DR cloud service provider automatically while adhering the RPO and RTO requirements</a:t>
            </a:r>
            <a:endParaRPr lang="en-US" sz="1467" dirty="0">
              <a:solidFill>
                <a:srgbClr val="595959"/>
              </a:solidFill>
              <a:latin typeface="Trebuchet MS" pitchFamily="34" charset="0"/>
            </a:endParaRPr>
          </a:p>
        </p:txBody>
      </p:sp>
      <p:sp>
        <p:nvSpPr>
          <p:cNvPr id="10" name="Oval 9">
            <a:extLst>
              <a:ext uri="{FF2B5EF4-FFF2-40B4-BE49-F238E27FC236}">
                <a16:creationId xmlns:a16="http://schemas.microsoft.com/office/drawing/2014/main" id="{A738AF31-62E7-42BC-82B2-19497CB016E7}"/>
              </a:ext>
            </a:extLst>
          </p:cNvPr>
          <p:cNvSpPr/>
          <p:nvPr/>
        </p:nvSpPr>
        <p:spPr>
          <a:xfrm>
            <a:off x="6335184" y="1247799"/>
            <a:ext cx="960000" cy="960000"/>
          </a:xfrm>
          <a:prstGeom prst="ellipse">
            <a:avLst/>
          </a:prstGeom>
          <a:solidFill>
            <a:schemeClr val="accent4">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2" name="Oval 11">
            <a:extLst>
              <a:ext uri="{FF2B5EF4-FFF2-40B4-BE49-F238E27FC236}">
                <a16:creationId xmlns:a16="http://schemas.microsoft.com/office/drawing/2014/main" id="{4ED0CE20-7EF6-43AC-A0B5-6F6DCFBEC37C}"/>
              </a:ext>
            </a:extLst>
          </p:cNvPr>
          <p:cNvSpPr/>
          <p:nvPr/>
        </p:nvSpPr>
        <p:spPr>
          <a:xfrm>
            <a:off x="431800" y="1247799"/>
            <a:ext cx="960000" cy="960000"/>
          </a:xfrm>
          <a:prstGeom prst="ellipse">
            <a:avLst/>
          </a:prstGeom>
          <a:solidFill>
            <a:schemeClr val="tx2">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5" name="Picture 4" descr="A close up of a logo&#10;&#10;Description automatically generated">
            <a:extLst>
              <a:ext uri="{FF2B5EF4-FFF2-40B4-BE49-F238E27FC236}">
                <a16:creationId xmlns:a16="http://schemas.microsoft.com/office/drawing/2014/main" id="{196E096E-EB46-4E0E-824F-71E9C3DE5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00" y="1455456"/>
            <a:ext cx="480000" cy="480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CA057066-F4DE-4B2D-9F6F-09CB855CC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84" y="1487799"/>
            <a:ext cx="480000" cy="480000"/>
          </a:xfrm>
          <a:prstGeom prst="rect">
            <a:avLst/>
          </a:prstGeom>
        </p:spPr>
      </p:pic>
      <p:sp>
        <p:nvSpPr>
          <p:cNvPr id="13" name="Slide Number Placeholder 5">
            <a:extLst>
              <a:ext uri="{FF2B5EF4-FFF2-40B4-BE49-F238E27FC236}">
                <a16:creationId xmlns:a16="http://schemas.microsoft.com/office/drawing/2014/main" id="{B88BF10D-1481-430D-B8C2-36260E6C3E8B}"/>
              </a:ext>
            </a:extLst>
          </p:cNvPr>
          <p:cNvSpPr txBox="1">
            <a:spLocks/>
          </p:cNvSpPr>
          <p:nvPr/>
        </p:nvSpPr>
        <p:spPr>
          <a:xfrm>
            <a:off x="11143540" y="6540715"/>
            <a:ext cx="650240" cy="366183"/>
          </a:xfrm>
          <a:prstGeom prst="rect">
            <a:avLst/>
          </a:prstGeom>
        </p:spPr>
        <p:txBody>
          <a:bodyPr vert="horz" lIns="121904" tIns="60953" rIns="0" bIns="60953" rtlCol="0" anchor="ctr"/>
          <a:lstStyle>
            <a:defPPr>
              <a:defRPr lang="en-US"/>
            </a:defPPr>
            <a:lvl1pPr marL="0" algn="r" defTabSz="914286" rtl="0" eaLnBrk="1" latinLnBrk="0" hangingPunct="1">
              <a:defRPr sz="900" kern="1200">
                <a:solidFill>
                  <a:schemeClr val="bg1"/>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200"/>
              <a:pPr/>
              <a:t>3</a:t>
            </a:fld>
            <a:endParaRPr lang="en-US" sz="1200" dirty="0"/>
          </a:p>
        </p:txBody>
      </p:sp>
    </p:spTree>
    <p:extLst>
      <p:ext uri="{BB962C8B-B14F-4D97-AF65-F5344CB8AC3E}">
        <p14:creationId xmlns:p14="http://schemas.microsoft.com/office/powerpoint/2010/main" val="152661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3543-120E-4731-9C50-AB41E2997885}"/>
              </a:ext>
            </a:extLst>
          </p:cNvPr>
          <p:cNvSpPr>
            <a:spLocks noGrp="1"/>
          </p:cNvSpPr>
          <p:nvPr>
            <p:ph type="title"/>
          </p:nvPr>
        </p:nvSpPr>
        <p:spPr/>
        <p:txBody>
          <a:bodyPr/>
          <a:lstStyle/>
          <a:p>
            <a:r>
              <a:rPr lang="en-IN" dirty="0"/>
              <a:t>Solution Approach</a:t>
            </a:r>
            <a:endParaRPr lang="en-US" noProof="0" dirty="0"/>
          </a:p>
        </p:txBody>
      </p:sp>
      <p:sp>
        <p:nvSpPr>
          <p:cNvPr id="6" name="TextBox 5">
            <a:extLst>
              <a:ext uri="{FF2B5EF4-FFF2-40B4-BE49-F238E27FC236}">
                <a16:creationId xmlns:a16="http://schemas.microsoft.com/office/drawing/2014/main" id="{B10CB265-7C7D-4E96-B440-80F37A41EFCA}"/>
              </a:ext>
            </a:extLst>
          </p:cNvPr>
          <p:cNvSpPr txBox="1"/>
          <p:nvPr/>
        </p:nvSpPr>
        <p:spPr>
          <a:xfrm>
            <a:off x="431800" y="2408780"/>
            <a:ext cx="4153229" cy="379656"/>
          </a:xfrm>
          <a:prstGeom prst="rect">
            <a:avLst/>
          </a:prstGeom>
          <a:noFill/>
        </p:spPr>
        <p:txBody>
          <a:bodyPr wrap="square" rtlCol="0">
            <a:spAutoFit/>
          </a:bodyPr>
          <a:lstStyle/>
          <a:p>
            <a:r>
              <a:rPr lang="en-US" sz="1867" b="1" dirty="0">
                <a:solidFill>
                  <a:schemeClr val="tx1">
                    <a:lumMod val="85000"/>
                    <a:lumOff val="15000"/>
                  </a:schemeClr>
                </a:solidFill>
                <a:latin typeface="Trebuchet MS" pitchFamily="34" charset="0"/>
              </a:rPr>
              <a:t>Key Requirements</a:t>
            </a:r>
          </a:p>
        </p:txBody>
      </p:sp>
      <p:sp>
        <p:nvSpPr>
          <p:cNvPr id="7" name="TextBox 6">
            <a:extLst>
              <a:ext uri="{FF2B5EF4-FFF2-40B4-BE49-F238E27FC236}">
                <a16:creationId xmlns:a16="http://schemas.microsoft.com/office/drawing/2014/main" id="{591DDB21-1F54-4695-8A80-FA85D517D34D}"/>
              </a:ext>
            </a:extLst>
          </p:cNvPr>
          <p:cNvSpPr txBox="1"/>
          <p:nvPr/>
        </p:nvSpPr>
        <p:spPr>
          <a:xfrm>
            <a:off x="425001" y="2892339"/>
            <a:ext cx="5431817" cy="2766911"/>
          </a:xfrm>
          <a:prstGeom prst="rect">
            <a:avLst/>
          </a:prstGeom>
          <a:noFill/>
        </p:spPr>
        <p:txBody>
          <a:bodyPr wrap="square" rtlCol="0">
            <a:spAutoFit/>
          </a:bodyPr>
          <a:lstStyle/>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Enabling DC / DR for Stateless Microservices between AWS ECS and Sify DR Platform</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Identify technical approach that allows for replication of Microservices and maintain application / database consistency</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Dynamically meet performance requirements of the application based on demand</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Failover of Microservice and related components from AWS DC to Sify DR as Live DR drill process every quarter with RPO of 45 Mins and RTO of 2 Hrs.</a:t>
            </a:r>
          </a:p>
        </p:txBody>
      </p:sp>
      <p:sp>
        <p:nvSpPr>
          <p:cNvPr id="8" name="TextBox 7">
            <a:extLst>
              <a:ext uri="{FF2B5EF4-FFF2-40B4-BE49-F238E27FC236}">
                <a16:creationId xmlns:a16="http://schemas.microsoft.com/office/drawing/2014/main" id="{B8F22A78-F42E-4E4B-85D3-81FBD95B43AD}"/>
              </a:ext>
            </a:extLst>
          </p:cNvPr>
          <p:cNvSpPr txBox="1"/>
          <p:nvPr/>
        </p:nvSpPr>
        <p:spPr>
          <a:xfrm>
            <a:off x="6335185" y="2408780"/>
            <a:ext cx="4658759" cy="350930"/>
          </a:xfrm>
          <a:prstGeom prst="rect">
            <a:avLst/>
          </a:prstGeom>
          <a:noFill/>
        </p:spPr>
        <p:txBody>
          <a:bodyPr wrap="square" rtlCol="0">
            <a:spAutoFit/>
          </a:bodyPr>
          <a:lstStyle/>
          <a:p>
            <a:pPr>
              <a:lnSpc>
                <a:spcPct val="90000"/>
              </a:lnSpc>
              <a:spcBef>
                <a:spcPts val="800"/>
              </a:spcBef>
            </a:pPr>
            <a:r>
              <a:rPr lang="en-US" sz="1867" b="1" dirty="0">
                <a:solidFill>
                  <a:schemeClr val="tx1">
                    <a:lumMod val="85000"/>
                    <a:lumOff val="15000"/>
                  </a:schemeClr>
                </a:solidFill>
                <a:latin typeface="Trebuchet MS" pitchFamily="34" charset="0"/>
              </a:rPr>
              <a:t>Tools and Technologies</a:t>
            </a:r>
          </a:p>
        </p:txBody>
      </p:sp>
      <p:sp>
        <p:nvSpPr>
          <p:cNvPr id="9" name="TextBox 8">
            <a:extLst>
              <a:ext uri="{FF2B5EF4-FFF2-40B4-BE49-F238E27FC236}">
                <a16:creationId xmlns:a16="http://schemas.microsoft.com/office/drawing/2014/main" id="{D25FDC75-D847-4C8F-849A-AB55F77DE54C}"/>
              </a:ext>
            </a:extLst>
          </p:cNvPr>
          <p:cNvSpPr txBox="1"/>
          <p:nvPr/>
        </p:nvSpPr>
        <p:spPr>
          <a:xfrm>
            <a:off x="6335184" y="2892339"/>
            <a:ext cx="5425016" cy="3356816"/>
          </a:xfrm>
          <a:prstGeom prst="rect">
            <a:avLst/>
          </a:prstGeom>
          <a:noFill/>
        </p:spPr>
        <p:txBody>
          <a:bodyPr wrap="square" rtlCol="0">
            <a:spAutoFit/>
          </a:bodyPr>
          <a:lstStyle/>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AWS Elastic Container Service</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AWS Elastic Container Registry</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AWS RDS EDB, Oracle, </a:t>
            </a:r>
            <a:r>
              <a:rPr lang="en-US" sz="1333" dirty="0" err="1">
                <a:solidFill>
                  <a:srgbClr val="595959"/>
                </a:solidFill>
                <a:latin typeface="Trebuchet MS" pitchFamily="34" charset="0"/>
              </a:rPr>
              <a:t>MySql</a:t>
            </a:r>
            <a:endParaRPr lang="en-US" sz="1333" dirty="0">
              <a:solidFill>
                <a:srgbClr val="595959"/>
              </a:solidFill>
              <a:latin typeface="Trebuchet MS" pitchFamily="34" charset="0"/>
            </a:endParaRP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AWS Code Commit</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RedHat OpenShift 3.11, Harbor Private Registry</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Jenkins, Bitbucket, Maven, Clair and Docker</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DevOps tool sets for Build, Test and Deploy Microservices</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Monitoring Tools like Prometheus, </a:t>
            </a:r>
            <a:r>
              <a:rPr lang="en-US" sz="1333" dirty="0" err="1">
                <a:solidFill>
                  <a:srgbClr val="595959"/>
                </a:solidFill>
                <a:latin typeface="Trebuchet MS" pitchFamily="34" charset="0"/>
              </a:rPr>
              <a:t>Heapster</a:t>
            </a:r>
            <a:r>
              <a:rPr lang="en-US" sz="1333" dirty="0">
                <a:solidFill>
                  <a:srgbClr val="595959"/>
                </a:solidFill>
                <a:latin typeface="Trebuchet MS" pitchFamily="34" charset="0"/>
              </a:rPr>
              <a:t>, Grafana</a:t>
            </a:r>
            <a:endParaRPr lang="en-US" sz="1467" dirty="0">
              <a:solidFill>
                <a:srgbClr val="595959"/>
              </a:solidFill>
              <a:latin typeface="Trebuchet MS" pitchFamily="34" charset="0"/>
            </a:endParaRPr>
          </a:p>
        </p:txBody>
      </p:sp>
      <p:sp>
        <p:nvSpPr>
          <p:cNvPr id="10" name="Oval 9">
            <a:extLst>
              <a:ext uri="{FF2B5EF4-FFF2-40B4-BE49-F238E27FC236}">
                <a16:creationId xmlns:a16="http://schemas.microsoft.com/office/drawing/2014/main" id="{A738AF31-62E7-42BC-82B2-19497CB016E7}"/>
              </a:ext>
            </a:extLst>
          </p:cNvPr>
          <p:cNvSpPr/>
          <p:nvPr/>
        </p:nvSpPr>
        <p:spPr>
          <a:xfrm>
            <a:off x="6335184" y="1247799"/>
            <a:ext cx="960000" cy="960000"/>
          </a:xfrm>
          <a:prstGeom prst="ellipse">
            <a:avLst/>
          </a:prstGeom>
          <a:solidFill>
            <a:schemeClr val="accent3">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2" name="Oval 11">
            <a:extLst>
              <a:ext uri="{FF2B5EF4-FFF2-40B4-BE49-F238E27FC236}">
                <a16:creationId xmlns:a16="http://schemas.microsoft.com/office/drawing/2014/main" id="{4ED0CE20-7EF6-43AC-A0B5-6F6DCFBEC37C}"/>
              </a:ext>
            </a:extLst>
          </p:cNvPr>
          <p:cNvSpPr/>
          <p:nvPr/>
        </p:nvSpPr>
        <p:spPr>
          <a:xfrm>
            <a:off x="431800" y="1247799"/>
            <a:ext cx="960000" cy="960000"/>
          </a:xfrm>
          <a:prstGeom prst="ellipse">
            <a:avLst/>
          </a:prstGeom>
          <a:solidFill>
            <a:schemeClr val="accent2">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descr="A close up of a logo&#10;&#10;Description automatically generated">
            <a:extLst>
              <a:ext uri="{FF2B5EF4-FFF2-40B4-BE49-F238E27FC236}">
                <a16:creationId xmlns:a16="http://schemas.microsoft.com/office/drawing/2014/main" id="{37FB3C08-5BD5-4AAC-A87D-0E5F04A8BB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00" y="1487799"/>
            <a:ext cx="480000" cy="480000"/>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FCACEC6D-D23F-44C9-854F-B8E4509C5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723" y="1487799"/>
            <a:ext cx="516923" cy="480000"/>
          </a:xfrm>
          <a:prstGeom prst="rect">
            <a:avLst/>
          </a:prstGeom>
        </p:spPr>
      </p:pic>
      <p:sp>
        <p:nvSpPr>
          <p:cNvPr id="14" name="Slide Number Placeholder 5">
            <a:extLst>
              <a:ext uri="{FF2B5EF4-FFF2-40B4-BE49-F238E27FC236}">
                <a16:creationId xmlns:a16="http://schemas.microsoft.com/office/drawing/2014/main" id="{6B5579F5-A965-4074-A692-4C537CBCBE84}"/>
              </a:ext>
            </a:extLst>
          </p:cNvPr>
          <p:cNvSpPr txBox="1">
            <a:spLocks/>
          </p:cNvSpPr>
          <p:nvPr/>
        </p:nvSpPr>
        <p:spPr>
          <a:xfrm>
            <a:off x="11143540" y="6540715"/>
            <a:ext cx="650240" cy="366183"/>
          </a:xfrm>
          <a:prstGeom prst="rect">
            <a:avLst/>
          </a:prstGeom>
        </p:spPr>
        <p:txBody>
          <a:bodyPr vert="horz" lIns="121904" tIns="60953" rIns="0" bIns="60953" rtlCol="0" anchor="ctr"/>
          <a:lstStyle>
            <a:defPPr>
              <a:defRPr lang="en-US"/>
            </a:defPPr>
            <a:lvl1pPr marL="0" algn="r" defTabSz="914286" rtl="0" eaLnBrk="1" latinLnBrk="0" hangingPunct="1">
              <a:defRPr sz="900" kern="1200">
                <a:solidFill>
                  <a:schemeClr val="bg1"/>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200"/>
              <a:pPr/>
              <a:t>4</a:t>
            </a:fld>
            <a:endParaRPr lang="en-US" sz="1200" dirty="0"/>
          </a:p>
        </p:txBody>
      </p:sp>
    </p:spTree>
    <p:extLst>
      <p:ext uri="{BB962C8B-B14F-4D97-AF65-F5344CB8AC3E}">
        <p14:creationId xmlns:p14="http://schemas.microsoft.com/office/powerpoint/2010/main" val="30416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3543-120E-4731-9C50-AB41E2997885}"/>
              </a:ext>
            </a:extLst>
          </p:cNvPr>
          <p:cNvSpPr>
            <a:spLocks noGrp="1"/>
          </p:cNvSpPr>
          <p:nvPr>
            <p:ph type="title"/>
          </p:nvPr>
        </p:nvSpPr>
        <p:spPr/>
        <p:txBody>
          <a:bodyPr/>
          <a:lstStyle/>
          <a:p>
            <a:r>
              <a:rPr lang="en-IN" dirty="0"/>
              <a:t>Solution Approach</a:t>
            </a:r>
            <a:endParaRPr lang="en-US" noProof="0" dirty="0"/>
          </a:p>
        </p:txBody>
      </p:sp>
      <p:sp>
        <p:nvSpPr>
          <p:cNvPr id="6" name="TextBox 5">
            <a:extLst>
              <a:ext uri="{FF2B5EF4-FFF2-40B4-BE49-F238E27FC236}">
                <a16:creationId xmlns:a16="http://schemas.microsoft.com/office/drawing/2014/main" id="{B10CB265-7C7D-4E96-B440-80F37A41EFCA}"/>
              </a:ext>
            </a:extLst>
          </p:cNvPr>
          <p:cNvSpPr txBox="1"/>
          <p:nvPr/>
        </p:nvSpPr>
        <p:spPr>
          <a:xfrm>
            <a:off x="431800" y="2408780"/>
            <a:ext cx="4153229" cy="379656"/>
          </a:xfrm>
          <a:prstGeom prst="rect">
            <a:avLst/>
          </a:prstGeom>
          <a:noFill/>
        </p:spPr>
        <p:txBody>
          <a:bodyPr wrap="square" rtlCol="0">
            <a:spAutoFit/>
          </a:bodyPr>
          <a:lstStyle/>
          <a:p>
            <a:r>
              <a:rPr lang="en-US" sz="1867" b="1" dirty="0">
                <a:solidFill>
                  <a:schemeClr val="tx1">
                    <a:lumMod val="85000"/>
                    <a:lumOff val="15000"/>
                  </a:schemeClr>
                </a:solidFill>
                <a:latin typeface="Trebuchet MS" pitchFamily="34" charset="0"/>
              </a:rPr>
              <a:t>Constraints</a:t>
            </a:r>
          </a:p>
        </p:txBody>
      </p:sp>
      <p:sp>
        <p:nvSpPr>
          <p:cNvPr id="7" name="TextBox 6">
            <a:extLst>
              <a:ext uri="{FF2B5EF4-FFF2-40B4-BE49-F238E27FC236}">
                <a16:creationId xmlns:a16="http://schemas.microsoft.com/office/drawing/2014/main" id="{591DDB21-1F54-4695-8A80-FA85D517D34D}"/>
              </a:ext>
            </a:extLst>
          </p:cNvPr>
          <p:cNvSpPr txBox="1"/>
          <p:nvPr/>
        </p:nvSpPr>
        <p:spPr>
          <a:xfrm>
            <a:off x="425001" y="2892339"/>
            <a:ext cx="5431817" cy="2561727"/>
          </a:xfrm>
          <a:prstGeom prst="rect">
            <a:avLst/>
          </a:prstGeom>
          <a:noFill/>
        </p:spPr>
        <p:txBody>
          <a:bodyPr wrap="square" rtlCol="0">
            <a:spAutoFit/>
          </a:bodyPr>
          <a:lstStyle/>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Achieving the replication of Microservices between AWS and Sify DR environment without extending the NSE source code with Sify Managed Services team</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Identify the right tool sets and methodology that can integrate the two different heterogenous platform while maintaining Application consistency</a:t>
            </a:r>
          </a:p>
          <a:p>
            <a:pPr marL="228594" lvl="1" indent="-228594">
              <a:lnSpc>
                <a:spcPts val="1760"/>
              </a:lnSpc>
              <a:spcAft>
                <a:spcPts val="1600"/>
              </a:spcAft>
              <a:buFont typeface="Arial" panose="020B0604020202020204" pitchFamily="34" charset="0"/>
              <a:buChar char="•"/>
            </a:pPr>
            <a:r>
              <a:rPr lang="en-US" sz="1333" dirty="0">
                <a:solidFill>
                  <a:srgbClr val="595959"/>
                </a:solidFill>
                <a:latin typeface="Trebuchet MS" pitchFamily="34" charset="0"/>
              </a:rPr>
              <a:t>Arrive at the unique DevOps process that collaborate with existing DevOps process of NSE and enable Software Development Life Cycle / Release Management.</a:t>
            </a:r>
          </a:p>
        </p:txBody>
      </p:sp>
      <p:sp>
        <p:nvSpPr>
          <p:cNvPr id="8" name="TextBox 7">
            <a:extLst>
              <a:ext uri="{FF2B5EF4-FFF2-40B4-BE49-F238E27FC236}">
                <a16:creationId xmlns:a16="http://schemas.microsoft.com/office/drawing/2014/main" id="{B8F22A78-F42E-4E4B-85D3-81FBD95B43AD}"/>
              </a:ext>
            </a:extLst>
          </p:cNvPr>
          <p:cNvSpPr txBox="1"/>
          <p:nvPr/>
        </p:nvSpPr>
        <p:spPr>
          <a:xfrm>
            <a:off x="6335185" y="2408780"/>
            <a:ext cx="4658759" cy="350930"/>
          </a:xfrm>
          <a:prstGeom prst="rect">
            <a:avLst/>
          </a:prstGeom>
          <a:noFill/>
        </p:spPr>
        <p:txBody>
          <a:bodyPr wrap="square" rtlCol="0">
            <a:spAutoFit/>
          </a:bodyPr>
          <a:lstStyle/>
          <a:p>
            <a:pPr>
              <a:lnSpc>
                <a:spcPct val="90000"/>
              </a:lnSpc>
              <a:spcBef>
                <a:spcPts val="800"/>
              </a:spcBef>
            </a:pPr>
            <a:r>
              <a:rPr lang="en-US" sz="1867" b="1" dirty="0">
                <a:solidFill>
                  <a:schemeClr val="tx1">
                    <a:lumMod val="85000"/>
                    <a:lumOff val="15000"/>
                  </a:schemeClr>
                </a:solidFill>
                <a:latin typeface="Trebuchet MS" pitchFamily="34" charset="0"/>
              </a:rPr>
              <a:t>Deployment Strategy</a:t>
            </a:r>
          </a:p>
        </p:txBody>
      </p:sp>
      <p:sp>
        <p:nvSpPr>
          <p:cNvPr id="9" name="TextBox 8">
            <a:extLst>
              <a:ext uri="{FF2B5EF4-FFF2-40B4-BE49-F238E27FC236}">
                <a16:creationId xmlns:a16="http://schemas.microsoft.com/office/drawing/2014/main" id="{D25FDC75-D847-4C8F-849A-AB55F77DE54C}"/>
              </a:ext>
            </a:extLst>
          </p:cNvPr>
          <p:cNvSpPr txBox="1"/>
          <p:nvPr/>
        </p:nvSpPr>
        <p:spPr>
          <a:xfrm>
            <a:off x="6335184" y="2892339"/>
            <a:ext cx="5425016" cy="3587649"/>
          </a:xfrm>
          <a:prstGeom prst="rect">
            <a:avLst/>
          </a:prstGeom>
          <a:noFill/>
        </p:spPr>
        <p:txBody>
          <a:bodyPr wrap="square" rtlCol="0">
            <a:spAutoFit/>
          </a:bodyPr>
          <a:lstStyle/>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Build RedHat OpenShift Platform to provide Kubernetes as a Service</a:t>
            </a:r>
          </a:p>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Introduce Jenkins and associated DevOps tool sets along with streamlined process to build, test and deploy images in collaboration with NSE DevOps process and source images</a:t>
            </a:r>
          </a:p>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Automate application container image creation and deployment of application on OpenShift Platform</a:t>
            </a:r>
          </a:p>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Enable Autoscaling of application pods dynamically on-demand based on application performance requirements</a:t>
            </a:r>
          </a:p>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Build a DR process that failover the Microservices from AWS DC to Sify OpenShift DR Platform to enable Live DR drill </a:t>
            </a:r>
          </a:p>
          <a:p>
            <a:pPr marL="228594" lvl="1" indent="-228594">
              <a:lnSpc>
                <a:spcPts val="1760"/>
              </a:lnSpc>
              <a:spcAft>
                <a:spcPts val="800"/>
              </a:spcAft>
              <a:buFont typeface="Arial" panose="020B0604020202020204" pitchFamily="34" charset="0"/>
              <a:buChar char="•"/>
            </a:pPr>
            <a:r>
              <a:rPr lang="en-US" sz="1333" dirty="0">
                <a:solidFill>
                  <a:srgbClr val="595959"/>
                </a:solidFill>
                <a:latin typeface="Trebuchet MS" pitchFamily="34" charset="0"/>
              </a:rPr>
              <a:t>Automate the process of failover using custom scripts that integrate with OpenShift and DevOps platform.</a:t>
            </a:r>
            <a:endParaRPr lang="en-US" sz="1467" dirty="0">
              <a:solidFill>
                <a:srgbClr val="595959"/>
              </a:solidFill>
              <a:latin typeface="Trebuchet MS" pitchFamily="34" charset="0"/>
            </a:endParaRPr>
          </a:p>
        </p:txBody>
      </p:sp>
      <p:sp>
        <p:nvSpPr>
          <p:cNvPr id="10" name="Oval 9">
            <a:extLst>
              <a:ext uri="{FF2B5EF4-FFF2-40B4-BE49-F238E27FC236}">
                <a16:creationId xmlns:a16="http://schemas.microsoft.com/office/drawing/2014/main" id="{A738AF31-62E7-42BC-82B2-19497CB016E7}"/>
              </a:ext>
            </a:extLst>
          </p:cNvPr>
          <p:cNvSpPr/>
          <p:nvPr/>
        </p:nvSpPr>
        <p:spPr>
          <a:xfrm>
            <a:off x="6335184" y="1247799"/>
            <a:ext cx="960000" cy="960000"/>
          </a:xfrm>
          <a:prstGeom prst="ellipse">
            <a:avLst/>
          </a:prstGeom>
          <a:solidFill>
            <a:schemeClr val="accent6">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2" name="Oval 11">
            <a:extLst>
              <a:ext uri="{FF2B5EF4-FFF2-40B4-BE49-F238E27FC236}">
                <a16:creationId xmlns:a16="http://schemas.microsoft.com/office/drawing/2014/main" id="{4ED0CE20-7EF6-43AC-A0B5-6F6DCFBEC37C}"/>
              </a:ext>
            </a:extLst>
          </p:cNvPr>
          <p:cNvSpPr/>
          <p:nvPr/>
        </p:nvSpPr>
        <p:spPr>
          <a:xfrm>
            <a:off x="431800" y="1247799"/>
            <a:ext cx="960000" cy="960000"/>
          </a:xfrm>
          <a:prstGeom prst="ellipse">
            <a:avLst/>
          </a:prstGeom>
          <a:solidFill>
            <a:schemeClr val="accent5">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descr="A close up of a logo&#10;&#10;Description automatically generated">
            <a:extLst>
              <a:ext uri="{FF2B5EF4-FFF2-40B4-BE49-F238E27FC236}">
                <a16:creationId xmlns:a16="http://schemas.microsoft.com/office/drawing/2014/main" id="{13E40C13-D7DB-4174-8B22-0F45D5628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00" y="1487799"/>
            <a:ext cx="480000" cy="480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44AA1A76-CC21-4C50-AC25-152EA1C2E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84" y="1487799"/>
            <a:ext cx="480000" cy="480000"/>
          </a:xfrm>
          <a:prstGeom prst="rect">
            <a:avLst/>
          </a:prstGeom>
        </p:spPr>
      </p:pic>
      <p:sp>
        <p:nvSpPr>
          <p:cNvPr id="14" name="Slide Number Placeholder 5">
            <a:extLst>
              <a:ext uri="{FF2B5EF4-FFF2-40B4-BE49-F238E27FC236}">
                <a16:creationId xmlns:a16="http://schemas.microsoft.com/office/drawing/2014/main" id="{7B64ABC5-8178-47C1-866E-88628D377F5F}"/>
              </a:ext>
            </a:extLst>
          </p:cNvPr>
          <p:cNvSpPr txBox="1">
            <a:spLocks/>
          </p:cNvSpPr>
          <p:nvPr/>
        </p:nvSpPr>
        <p:spPr>
          <a:xfrm>
            <a:off x="11143540" y="6540715"/>
            <a:ext cx="650240" cy="366183"/>
          </a:xfrm>
          <a:prstGeom prst="rect">
            <a:avLst/>
          </a:prstGeom>
        </p:spPr>
        <p:txBody>
          <a:bodyPr vert="horz" lIns="121904" tIns="60953" rIns="0" bIns="60953" rtlCol="0" anchor="ctr"/>
          <a:lstStyle>
            <a:defPPr>
              <a:defRPr lang="en-US"/>
            </a:defPPr>
            <a:lvl1pPr marL="0" algn="r" defTabSz="914286" rtl="0" eaLnBrk="1" latinLnBrk="0" hangingPunct="1">
              <a:defRPr sz="900" kern="1200">
                <a:solidFill>
                  <a:schemeClr val="bg1"/>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200"/>
              <a:pPr/>
              <a:t>5</a:t>
            </a:fld>
            <a:endParaRPr lang="en-US" sz="1200" dirty="0"/>
          </a:p>
        </p:txBody>
      </p:sp>
    </p:spTree>
    <p:extLst>
      <p:ext uri="{BB962C8B-B14F-4D97-AF65-F5344CB8AC3E}">
        <p14:creationId xmlns:p14="http://schemas.microsoft.com/office/powerpoint/2010/main" val="227388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55EF-A241-452E-8577-6B0A81591F0D}"/>
              </a:ext>
            </a:extLst>
          </p:cNvPr>
          <p:cNvSpPr>
            <a:spLocks noGrp="1"/>
          </p:cNvSpPr>
          <p:nvPr>
            <p:ph type="title"/>
          </p:nvPr>
        </p:nvSpPr>
        <p:spPr/>
        <p:txBody>
          <a:bodyPr/>
          <a:lstStyle/>
          <a:p>
            <a:r>
              <a:rPr lang="en-US" dirty="0"/>
              <a:t>High Level Architecture Diagram</a:t>
            </a:r>
          </a:p>
        </p:txBody>
      </p:sp>
      <p:pic>
        <p:nvPicPr>
          <p:cNvPr id="4" name="Picture 3">
            <a:extLst>
              <a:ext uri="{FF2B5EF4-FFF2-40B4-BE49-F238E27FC236}">
                <a16:creationId xmlns:a16="http://schemas.microsoft.com/office/drawing/2014/main" id="{AFE9B45A-EAE5-4169-97F8-03D9270AA02B}"/>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036968" y="1301589"/>
            <a:ext cx="10118064" cy="5422217"/>
          </a:xfrm>
          <a:prstGeom prst="rect">
            <a:avLst/>
          </a:prstGeom>
        </p:spPr>
      </p:pic>
      <p:sp>
        <p:nvSpPr>
          <p:cNvPr id="6" name="Slide Number Placeholder 5">
            <a:extLst>
              <a:ext uri="{FF2B5EF4-FFF2-40B4-BE49-F238E27FC236}">
                <a16:creationId xmlns:a16="http://schemas.microsoft.com/office/drawing/2014/main" id="{B1AF749B-EE25-44EA-8465-1DE68C55EDB0}"/>
              </a:ext>
            </a:extLst>
          </p:cNvPr>
          <p:cNvSpPr txBox="1">
            <a:spLocks/>
          </p:cNvSpPr>
          <p:nvPr/>
        </p:nvSpPr>
        <p:spPr>
          <a:xfrm>
            <a:off x="11143540" y="6540715"/>
            <a:ext cx="650240" cy="366183"/>
          </a:xfrm>
          <a:prstGeom prst="rect">
            <a:avLst/>
          </a:prstGeom>
        </p:spPr>
        <p:txBody>
          <a:bodyPr vert="horz" lIns="121904" tIns="60953" rIns="0" bIns="60953" rtlCol="0" anchor="ctr"/>
          <a:lstStyle>
            <a:defPPr>
              <a:defRPr lang="en-US"/>
            </a:defPPr>
            <a:lvl1pPr marL="0" algn="r" defTabSz="914286" rtl="0" eaLnBrk="1" latinLnBrk="0" hangingPunct="1">
              <a:defRPr sz="900" kern="1200">
                <a:solidFill>
                  <a:schemeClr val="bg1"/>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200"/>
              <a:pPr/>
              <a:t>6</a:t>
            </a:fld>
            <a:endParaRPr lang="en-US" sz="1200" dirty="0"/>
          </a:p>
        </p:txBody>
      </p:sp>
    </p:spTree>
    <p:extLst>
      <p:ext uri="{BB962C8B-B14F-4D97-AF65-F5344CB8AC3E}">
        <p14:creationId xmlns:p14="http://schemas.microsoft.com/office/powerpoint/2010/main" val="83240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ame&#10;&#10;Description automatically generated">
            <a:extLst>
              <a:ext uri="{FF2B5EF4-FFF2-40B4-BE49-F238E27FC236}">
                <a16:creationId xmlns:a16="http://schemas.microsoft.com/office/drawing/2014/main" id="{82C002B7-EA1C-4736-95A3-A69BF2A04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316568"/>
            <a:ext cx="11328400" cy="4146560"/>
          </a:xfrm>
          <a:prstGeom prst="rect">
            <a:avLst/>
          </a:prstGeom>
        </p:spPr>
      </p:pic>
    </p:spTree>
    <p:extLst>
      <p:ext uri="{BB962C8B-B14F-4D97-AF65-F5344CB8AC3E}">
        <p14:creationId xmlns:p14="http://schemas.microsoft.com/office/powerpoint/2010/main" val="72012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and blue sign with white text&#10;&#10;Description automatically generated">
            <a:extLst>
              <a:ext uri="{FF2B5EF4-FFF2-40B4-BE49-F238E27FC236}">
                <a16:creationId xmlns:a16="http://schemas.microsoft.com/office/drawing/2014/main" id="{99380414-8344-8769-C146-A520DE918B00}"/>
              </a:ext>
            </a:extLst>
          </p:cNvPr>
          <p:cNvPicPr>
            <a:picLocks noChangeAspect="1"/>
          </p:cNvPicPr>
          <p:nvPr/>
        </p:nvPicPr>
        <p:blipFill>
          <a:blip r:embed="rId2"/>
          <a:stretch>
            <a:fillRect/>
          </a:stretch>
        </p:blipFill>
        <p:spPr>
          <a:xfrm>
            <a:off x="5575516" y="1806016"/>
            <a:ext cx="1040969" cy="1472467"/>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784</Words>
  <Application>Microsoft Office PowerPoint</Application>
  <PresentationFormat>Widescreen</PresentationFormat>
  <Paragraphs>66</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Sify Theme Nov20</vt:lpstr>
      <vt:lpstr>PowerPoint Presentation</vt:lpstr>
      <vt:lpstr>NSE: digital enhancement of 2nd largest stock exchange globally  </vt:lpstr>
      <vt:lpstr>National Stock Exchange</vt:lpstr>
      <vt:lpstr>Solution Approach</vt:lpstr>
      <vt:lpstr>Solution Approach</vt:lpstr>
      <vt:lpstr>High Level Architecture Diagram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23</cp:revision>
  <dcterms:created xsi:type="dcterms:W3CDTF">2023-06-08T07:32:51Z</dcterms:created>
  <dcterms:modified xsi:type="dcterms:W3CDTF">2024-08-12T11:06:09Z</dcterms:modified>
</cp:coreProperties>
</file>