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147311118" r:id="rId2"/>
    <p:sldId id="2076137097" r:id="rId3"/>
    <p:sldId id="448" r:id="rId4"/>
    <p:sldId id="449" r:id="rId5"/>
    <p:sldId id="214684675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Imran Khan" userId="1b5bb57a-5950-47f3-9580-38148fcd8ba4" providerId="ADAL" clId="{91BC5093-43A3-43F6-9A00-98AC8C3604CB}"/>
    <pc:docChg chg="modSld">
      <pc:chgData name="Ali Imran Khan" userId="1b5bb57a-5950-47f3-9580-38148fcd8ba4" providerId="ADAL" clId="{91BC5093-43A3-43F6-9A00-98AC8C3604CB}" dt="2023-08-17T13:56:42.273" v="12" actId="20577"/>
      <pc:docMkLst>
        <pc:docMk/>
      </pc:docMkLst>
      <pc:sldChg chg="modSp mod">
        <pc:chgData name="Ali Imran Khan" userId="1b5bb57a-5950-47f3-9580-38148fcd8ba4" providerId="ADAL" clId="{91BC5093-43A3-43F6-9A00-98AC8C3604CB}" dt="2023-08-17T13:56:42.273" v="12" actId="20577"/>
        <pc:sldMkLst>
          <pc:docMk/>
          <pc:sldMk cId="2505273866" sldId="2076137097"/>
        </pc:sldMkLst>
        <pc:spChg chg="mod">
          <ac:chgData name="Ali Imran Khan" userId="1b5bb57a-5950-47f3-9580-38148fcd8ba4" providerId="ADAL" clId="{91BC5093-43A3-43F6-9A00-98AC8C3604CB}" dt="2023-08-17T13:56:42.273" v="12" actId="20577"/>
          <ac:spMkLst>
            <pc:docMk/>
            <pc:sldMk cId="2505273866" sldId="2076137097"/>
            <ac:spMk id="22" creationId="{5C7DCE75-42E2-480C-A281-09C8647B4706}"/>
          </ac:spMkLst>
        </pc:spChg>
        <pc:spChg chg="mod">
          <ac:chgData name="Ali Imran Khan" userId="1b5bb57a-5950-47f3-9580-38148fcd8ba4" providerId="ADAL" clId="{91BC5093-43A3-43F6-9A00-98AC8C3604CB}" dt="2023-08-17T13:56:35.827" v="11" actId="57"/>
          <ac:spMkLst>
            <pc:docMk/>
            <pc:sldMk cId="2505273866" sldId="2076137097"/>
            <ac:spMk id="34" creationId="{4323FDC9-6E80-4351-B3B7-50CFFE61E512}"/>
          </ac:spMkLst>
        </pc:spChg>
      </pc:sldChg>
    </pc:docChg>
  </pc:docChgLst>
  <pc:docChgLst>
    <pc:chgData name="Ali Imran Khan" userId="1b5bb57a-5950-47f3-9580-38148fcd8ba4" providerId="ADAL" clId="{E7700BD3-9344-4704-AD19-B0972A332849}"/>
    <pc:docChg chg="addSld delSld modSld">
      <pc:chgData name="Ali Imran Khan" userId="1b5bb57a-5950-47f3-9580-38148fcd8ba4" providerId="ADAL" clId="{E7700BD3-9344-4704-AD19-B0972A332849}" dt="2023-06-08T07:49:19.007" v="19"/>
      <pc:docMkLst>
        <pc:docMk/>
      </pc:docMkLst>
      <pc:sldChg chg="add">
        <pc:chgData name="Ali Imran Khan" userId="1b5bb57a-5950-47f3-9580-38148fcd8ba4" providerId="ADAL" clId="{E7700BD3-9344-4704-AD19-B0972A332849}" dt="2023-06-08T07:49:19.007" v="19"/>
        <pc:sldMkLst>
          <pc:docMk/>
          <pc:sldMk cId="2567931826" sldId="448"/>
        </pc:sldMkLst>
      </pc:sldChg>
      <pc:sldChg chg="add">
        <pc:chgData name="Ali Imran Khan" userId="1b5bb57a-5950-47f3-9580-38148fcd8ba4" providerId="ADAL" clId="{E7700BD3-9344-4704-AD19-B0972A332849}" dt="2023-06-08T07:49:19.007" v="19"/>
        <pc:sldMkLst>
          <pc:docMk/>
          <pc:sldMk cId="1011084158" sldId="449"/>
        </pc:sldMkLst>
      </pc:sldChg>
      <pc:sldChg chg="del">
        <pc:chgData name="Ali Imran Khan" userId="1b5bb57a-5950-47f3-9580-38148fcd8ba4" providerId="ADAL" clId="{E7700BD3-9344-4704-AD19-B0972A332849}" dt="2023-06-08T07:49:12.139" v="17" actId="47"/>
        <pc:sldMkLst>
          <pc:docMk/>
          <pc:sldMk cId="3952396505" sldId="451"/>
        </pc:sldMkLst>
      </pc:sldChg>
      <pc:sldChg chg="del">
        <pc:chgData name="Ali Imran Khan" userId="1b5bb57a-5950-47f3-9580-38148fcd8ba4" providerId="ADAL" clId="{E7700BD3-9344-4704-AD19-B0972A332849}" dt="2023-06-08T07:49:12.281" v="18" actId="47"/>
        <pc:sldMkLst>
          <pc:docMk/>
          <pc:sldMk cId="2023847603" sldId="452"/>
        </pc:sldMkLst>
      </pc:sldChg>
      <pc:sldChg chg="del">
        <pc:chgData name="Ali Imran Khan" userId="1b5bb57a-5950-47f3-9580-38148fcd8ba4" providerId="ADAL" clId="{E7700BD3-9344-4704-AD19-B0972A332849}" dt="2023-06-08T07:49:12.014" v="16" actId="47"/>
        <pc:sldMkLst>
          <pc:docMk/>
          <pc:sldMk cId="173673460" sldId="2076137096"/>
        </pc:sldMkLst>
      </pc:sldChg>
      <pc:sldChg chg="add">
        <pc:chgData name="Ali Imran Khan" userId="1b5bb57a-5950-47f3-9580-38148fcd8ba4" providerId="ADAL" clId="{E7700BD3-9344-4704-AD19-B0972A332849}" dt="2023-06-08T07:49:19.007" v="19"/>
        <pc:sldMkLst>
          <pc:docMk/>
          <pc:sldMk cId="2505273866" sldId="2076137097"/>
        </pc:sldMkLst>
      </pc:sldChg>
      <pc:sldChg chg="modSp mod">
        <pc:chgData name="Ali Imran Khan" userId="1b5bb57a-5950-47f3-9580-38148fcd8ba4" providerId="ADAL" clId="{E7700BD3-9344-4704-AD19-B0972A332849}" dt="2023-06-08T07:49:09.877" v="15" actId="20577"/>
        <pc:sldMkLst>
          <pc:docMk/>
          <pc:sldMk cId="1843726236" sldId="2147311118"/>
        </pc:sldMkLst>
        <pc:spChg chg="mod">
          <ac:chgData name="Ali Imran Khan" userId="1b5bb57a-5950-47f3-9580-38148fcd8ba4" providerId="ADAL" clId="{E7700BD3-9344-4704-AD19-B0972A332849}" dt="2023-06-08T07:49:09.877" v="15" actId="20577"/>
          <ac:spMkLst>
            <pc:docMk/>
            <pc:sldMk cId="1843726236" sldId="2147311118"/>
            <ac:spMk id="5" creationId="{E0A7F605-C3C7-2129-3AA8-FF954D54019B}"/>
          </ac:spMkLst>
        </pc:spChg>
      </pc:sldChg>
      <pc:sldMasterChg chg="delSldLayout">
        <pc:chgData name="Ali Imran Khan" userId="1b5bb57a-5950-47f3-9580-38148fcd8ba4" providerId="ADAL" clId="{E7700BD3-9344-4704-AD19-B0972A332849}" dt="2023-06-08T07:49:12.014" v="16" actId="47"/>
        <pc:sldMasterMkLst>
          <pc:docMk/>
          <pc:sldMasterMk cId="2939498397" sldId="2147483648"/>
        </pc:sldMasterMkLst>
        <pc:sldLayoutChg chg="del">
          <pc:chgData name="Ali Imran Khan" userId="1b5bb57a-5950-47f3-9580-38148fcd8ba4" providerId="ADAL" clId="{E7700BD3-9344-4704-AD19-B0972A332849}" dt="2023-06-08T07:49:12.014" v="16" actId="47"/>
          <pc:sldLayoutMkLst>
            <pc:docMk/>
            <pc:sldMasterMk cId="2939498397" sldId="2147483648"/>
            <pc:sldLayoutMk cId="358793847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E9A02-1BC8-4C3F-978E-700E4FA11C69}" type="datetimeFigureOut">
              <a:rPr lang="en-IN" smtClean="0"/>
              <a:t>17-08-2023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72C70-BE3F-4E76-AD16-A1E81449C684}" type="slidenum">
              <a:rPr lang="en-IN" smtClean="0"/>
              <a:t>‹#›</a:t>
            </a:fld>
            <a:endParaRPr lang="en-IN"/>
          </a:p>
        </p:txBody>
      </p:sp>
    </p:spTree>
    <p:extLst>
      <p:ext uri="{BB962C8B-B14F-4D97-AF65-F5344CB8AC3E}">
        <p14:creationId xmlns:p14="http://schemas.microsoft.com/office/powerpoint/2010/main" val="104584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576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537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D508-8226-D07B-3868-E443E6F82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7EC0B3E-728F-5C9B-9FE6-F6AB8DBEC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307D449-FA0C-EF21-DAB1-3F3D50C99F0C}"/>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D40BF775-6AAB-EB4C-55F9-6337623669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5AD59F-A883-F59F-5461-E44992D88250}"/>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93409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ABFB-2B07-1E9F-D9B4-2D838AFDDA9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662E8C-A2E5-2884-39CD-E0F2CE950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4217FD-F713-42F4-E389-F34F8594A4B0}"/>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7D8291C0-6373-2694-23A3-42D7078883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45AF40-8E83-7C2E-E379-45CFA589D816}"/>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63244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A4B04-DEAC-A998-10ED-0192BD0E75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891715B-299E-29EE-1300-240DF7446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814352-4BB7-26D8-C768-479ED5BE6F5C}"/>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2563F947-0259-6333-7692-65A14CFAA5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1850AF-EC7C-B616-78B5-E420B3C5F62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178782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4"/>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1" y="0"/>
            <a:ext cx="12192001" cy="68580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298989"/>
            <a:ext cx="11353773" cy="1010795"/>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6" name="Picture 5">
            <a:extLst>
              <a:ext uri="{FF2B5EF4-FFF2-40B4-BE49-F238E27FC236}">
                <a16:creationId xmlns:a16="http://schemas.microsoft.com/office/drawing/2014/main" id="{2B1714C8-BDCD-7AF7-523C-90D4C3A24DD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b="22665"/>
          <a:stretch/>
        </p:blipFill>
        <p:spPr>
          <a:xfrm>
            <a:off x="506554" y="206699"/>
            <a:ext cx="1354924" cy="879515"/>
          </a:xfrm>
          <a:prstGeom prst="rect">
            <a:avLst/>
          </a:prstGeom>
        </p:spPr>
      </p:pic>
      <p:sp>
        <p:nvSpPr>
          <p:cNvPr id="13" name="TextBox 12">
            <a:extLst>
              <a:ext uri="{FF2B5EF4-FFF2-40B4-BE49-F238E27FC236}">
                <a16:creationId xmlns:a16="http://schemas.microsoft.com/office/drawing/2014/main" id="{A00CDD3F-4B6C-0C5E-4716-7BAF58FD03C0}"/>
              </a:ext>
            </a:extLst>
          </p:cNvPr>
          <p:cNvSpPr txBox="1"/>
          <p:nvPr userDrawn="1"/>
        </p:nvSpPr>
        <p:spPr>
          <a:xfrm>
            <a:off x="431800" y="1051810"/>
            <a:ext cx="1321580" cy="338554"/>
          </a:xfrm>
          <a:prstGeom prst="rect">
            <a:avLst/>
          </a:prstGeom>
          <a:noFill/>
        </p:spPr>
        <p:txBody>
          <a:bodyPr wrap="none" rtlCol="0">
            <a:spAutoFit/>
          </a:bodyPr>
          <a:lstStyle/>
          <a:p>
            <a:r>
              <a:rPr lang="en-US" sz="1600" dirty="0">
                <a:solidFill>
                  <a:schemeClr val="bg1"/>
                </a:solidFill>
              </a:rPr>
              <a:t>InfinitDIGITAL</a:t>
            </a:r>
          </a:p>
        </p:txBody>
      </p:sp>
    </p:spTree>
    <p:extLst>
      <p:ext uri="{BB962C8B-B14F-4D97-AF65-F5344CB8AC3E}">
        <p14:creationId xmlns:p14="http://schemas.microsoft.com/office/powerpoint/2010/main" val="339116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DC31C4D-5BFA-4A28-0F7A-5F844745F56E}"/>
              </a:ext>
            </a:extLst>
          </p:cNvPr>
          <p:cNvSpPr/>
          <p:nvPr userDrawn="1"/>
        </p:nvSpPr>
        <p:spPr>
          <a:xfrm>
            <a:off x="0" y="0"/>
            <a:ext cx="12192000" cy="6858000"/>
          </a:xfrm>
          <a:prstGeom prst="rect">
            <a:avLst/>
          </a:prstGeom>
          <a:solidFill>
            <a:srgbClr val="00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21" name="Text Placeholder 16">
            <a:extLst>
              <a:ext uri="{FF2B5EF4-FFF2-40B4-BE49-F238E27FC236}">
                <a16:creationId xmlns:a16="http://schemas.microsoft.com/office/drawing/2014/main" id="{401ED205-A923-49E8-FD8C-93607AC2168D}"/>
              </a:ext>
            </a:extLst>
          </p:cNvPr>
          <p:cNvSpPr>
            <a:spLocks noGrp="1"/>
          </p:cNvSpPr>
          <p:nvPr>
            <p:ph type="body" sz="quarter" idx="13" hasCustomPrompt="1"/>
          </p:nvPr>
        </p:nvSpPr>
        <p:spPr>
          <a:xfrm>
            <a:off x="445465" y="2494989"/>
            <a:ext cx="5411352" cy="1702339"/>
          </a:xfrm>
        </p:spPr>
        <p:txBody>
          <a:bodyPr>
            <a:noAutofit/>
          </a:bodyPr>
          <a:lstStyle>
            <a:lvl1pPr marL="0" indent="0">
              <a:lnSpc>
                <a:spcPts val="4000"/>
              </a:lnSpc>
              <a:spcBef>
                <a:spcPts val="0"/>
              </a:spcBef>
              <a:buNone/>
              <a:defRPr sz="3200" b="1" cap="none" baseline="0">
                <a:solidFill>
                  <a:schemeClr val="bg1"/>
                </a:solidFill>
              </a:defRPr>
            </a:lvl1pPr>
          </a:lstStyle>
          <a:p>
            <a:pPr lvl="0"/>
            <a:r>
              <a:rPr lang="en-US" dirty="0"/>
              <a:t>TITLE OF THE SLIDE - LINE ONE</a:t>
            </a:r>
            <a:endParaRPr lang="en-IN" dirty="0"/>
          </a:p>
        </p:txBody>
      </p:sp>
      <p:sp>
        <p:nvSpPr>
          <p:cNvPr id="22" name="Text Placeholder 16">
            <a:extLst>
              <a:ext uri="{FF2B5EF4-FFF2-40B4-BE49-F238E27FC236}">
                <a16:creationId xmlns:a16="http://schemas.microsoft.com/office/drawing/2014/main" id="{50CB36AF-F1AE-15EB-1F27-0D8643E1EFD5}"/>
              </a:ext>
            </a:extLst>
          </p:cNvPr>
          <p:cNvSpPr>
            <a:spLocks noGrp="1"/>
          </p:cNvSpPr>
          <p:nvPr>
            <p:ph type="body" sz="quarter" idx="14" hasCustomPrompt="1"/>
          </p:nvPr>
        </p:nvSpPr>
        <p:spPr>
          <a:xfrm>
            <a:off x="488042" y="4174451"/>
            <a:ext cx="9755085" cy="454763"/>
          </a:xfrm>
        </p:spPr>
        <p:txBody>
          <a:bodyPr>
            <a:noAutofit/>
          </a:bodyPr>
          <a:lstStyle>
            <a:lvl1pPr marL="0" indent="0">
              <a:lnSpc>
                <a:spcPts val="2667"/>
              </a:lnSpc>
              <a:spcBef>
                <a:spcPts val="0"/>
              </a:spcBef>
              <a:buNone/>
              <a:defRPr sz="2400" b="1" baseline="0">
                <a:solidFill>
                  <a:srgbClr val="BED730"/>
                </a:solidFill>
              </a:defRPr>
            </a:lvl1pPr>
          </a:lstStyle>
          <a:p>
            <a:pPr lvl="0"/>
            <a:r>
              <a:rPr lang="en-US" dirty="0"/>
              <a:t>Line two</a:t>
            </a:r>
          </a:p>
        </p:txBody>
      </p:sp>
      <p:sp>
        <p:nvSpPr>
          <p:cNvPr id="23" name="Text Placeholder 16">
            <a:extLst>
              <a:ext uri="{FF2B5EF4-FFF2-40B4-BE49-F238E27FC236}">
                <a16:creationId xmlns:a16="http://schemas.microsoft.com/office/drawing/2014/main" id="{CD3A67E4-2EC4-3E4D-F1A3-44CB7C5957F5}"/>
              </a:ext>
            </a:extLst>
          </p:cNvPr>
          <p:cNvSpPr>
            <a:spLocks noGrp="1"/>
          </p:cNvSpPr>
          <p:nvPr>
            <p:ph type="body" sz="quarter" idx="15" hasCustomPrompt="1"/>
          </p:nvPr>
        </p:nvSpPr>
        <p:spPr>
          <a:xfrm>
            <a:off x="488041" y="4648201"/>
            <a:ext cx="5368776" cy="369471"/>
          </a:xfrm>
        </p:spPr>
        <p:txBody>
          <a:bodyPr anchor="t">
            <a:noAutofit/>
          </a:bodyPr>
          <a:lstStyle>
            <a:lvl1pPr marL="0" indent="0">
              <a:lnSpc>
                <a:spcPts val="2400"/>
              </a:lnSpc>
              <a:buNone/>
              <a:defRPr sz="1867" b="0">
                <a:solidFill>
                  <a:schemeClr val="bg1">
                    <a:lumMod val="85000"/>
                  </a:schemeClr>
                </a:solidFill>
              </a:defRPr>
            </a:lvl1pPr>
          </a:lstStyle>
          <a:p>
            <a:pPr lvl="0"/>
            <a:r>
              <a:rPr lang="en-US" dirty="0"/>
              <a:t>Month 2023</a:t>
            </a:r>
          </a:p>
        </p:txBody>
      </p:sp>
    </p:spTree>
    <p:extLst>
      <p:ext uri="{BB962C8B-B14F-4D97-AF65-F5344CB8AC3E}">
        <p14:creationId xmlns:p14="http://schemas.microsoft.com/office/powerpoint/2010/main" val="869507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solidFill>
                  <a:schemeClr val="tx2">
                    <a:lumMod val="75000"/>
                  </a:schemeClr>
                </a:solidFill>
              </a:defRPr>
            </a:lvl1pPr>
          </a:lstStyle>
          <a:p>
            <a:r>
              <a:rPr lang="en-US"/>
              <a:t>TITLE OF THE SLIDE GOES HERE</a:t>
            </a:r>
          </a:p>
        </p:txBody>
      </p:sp>
    </p:spTree>
    <p:extLst>
      <p:ext uri="{BB962C8B-B14F-4D97-AF65-F5344CB8AC3E}">
        <p14:creationId xmlns:p14="http://schemas.microsoft.com/office/powerpoint/2010/main" val="400633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CD0B-5D21-E1AF-B80A-765224EFB0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82209E-B7E0-BC81-2FED-7E4C7BB32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EB13F2-049C-9D4C-CCA9-8EF3134A9446}"/>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E6C6EBC4-0ECF-38DD-BCCD-10F8257617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FDBA5A-4BF4-902A-F474-996E21EB1D6D}"/>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39335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7741-0C9A-BD7D-A419-DF6B5406C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DD3AE94-8714-0AE5-A88E-3FDE77DD5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E872C-65FB-28E6-FD21-B4B809EEA23C}"/>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C480075C-0209-87A5-ADA4-61805314E1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16FEEC-9311-B54E-4424-7E828A44580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42120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3739-466E-C71E-FA80-7BBC7169BC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761089-BCC9-585E-EACA-384326B57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AAF06EF-7C18-73B3-4AD5-999E26157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BDD8F2A-94EC-01BC-2C53-79EDAAFBB991}"/>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6" name="Footer Placeholder 5">
            <a:extLst>
              <a:ext uri="{FF2B5EF4-FFF2-40B4-BE49-F238E27FC236}">
                <a16:creationId xmlns:a16="http://schemas.microsoft.com/office/drawing/2014/main" id="{5783FC3E-C54F-7C6F-A9A3-54B75A67A2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C0D6B2-462B-AD4D-539E-1CF968E44958}"/>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1956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C381-3C37-43A2-015B-DB9E3899B6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3F08654-9EBA-4D49-1B0B-6237ED510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A4FBE-FF12-F444-BE26-CC5871090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F7F4979-CD0C-0AB2-3632-1A19B4B2A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AFEA1-1704-94C8-6266-7B66FA6DF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396AF7-DA49-83A3-C025-BFCA41EB78A4}"/>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8" name="Footer Placeholder 7">
            <a:extLst>
              <a:ext uri="{FF2B5EF4-FFF2-40B4-BE49-F238E27FC236}">
                <a16:creationId xmlns:a16="http://schemas.microsoft.com/office/drawing/2014/main" id="{5F438C32-0F81-90F5-57A4-322D5E97FB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07CFC3-5BC6-0A59-39B1-F0C3931634B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46829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BF40-6686-7D55-BEBD-D4306A82CFC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C94D0CF-7173-9A58-A56B-6770B0E6C9AD}"/>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4" name="Footer Placeholder 3">
            <a:extLst>
              <a:ext uri="{FF2B5EF4-FFF2-40B4-BE49-F238E27FC236}">
                <a16:creationId xmlns:a16="http://schemas.microsoft.com/office/drawing/2014/main" id="{5376E54A-F5B1-C8B3-0681-82DDCF14E8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A8C647-85DB-595D-2C51-F1EC47D3397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2836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33743-0669-A314-4E36-786CC74382C0}"/>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3" name="Footer Placeholder 2">
            <a:extLst>
              <a:ext uri="{FF2B5EF4-FFF2-40B4-BE49-F238E27FC236}">
                <a16:creationId xmlns:a16="http://schemas.microsoft.com/office/drawing/2014/main" id="{F9EA0A10-18F2-7D20-DF13-16E2E98F076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3478A1-53E3-B434-306B-0183EDCB7A2F}"/>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8960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FC26-CB56-AAB6-FC35-C1784B4A8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184C946-C354-C223-DAC1-D97B2E557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48ECD55-55A8-AE5C-79B3-9CD4D562B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6088C-0C01-23B7-A090-FD267AD59D0B}"/>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6" name="Footer Placeholder 5">
            <a:extLst>
              <a:ext uri="{FF2B5EF4-FFF2-40B4-BE49-F238E27FC236}">
                <a16:creationId xmlns:a16="http://schemas.microsoft.com/office/drawing/2014/main" id="{1E63FA5C-33DC-0FAA-05BC-712600A3E5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A881FB-F00C-E63F-BD6E-1AE488E1FDB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4589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A3DF-5A83-AAF2-BDED-E845065DC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F2ACE22-FF24-812A-A61B-C5492C399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C7F090D-389F-A801-F025-50EA6D08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F763C-D260-0590-AD1B-513FC99A1A44}"/>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6" name="Footer Placeholder 5">
            <a:extLst>
              <a:ext uri="{FF2B5EF4-FFF2-40B4-BE49-F238E27FC236}">
                <a16:creationId xmlns:a16="http://schemas.microsoft.com/office/drawing/2014/main" id="{4868DA74-708B-AAD3-BA06-58C644F61A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3154E7B-ABE3-82D6-873D-A783F68CE3F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0557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C0B26-1B5B-788D-D43E-689306AD9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91EB3C-811D-003E-A97C-CAC302E60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6DEBE5-45E4-9B03-D97B-ECBD6E715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7EC634ED-624B-5618-A399-F0EFF1D08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EA4F59C-DF33-A54B-6F95-071AF8815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5D6E7-6475-469C-9B7B-083829CAF4B5}" type="slidenum">
              <a:rPr lang="en-IN" smtClean="0"/>
              <a:t>‹#›</a:t>
            </a:fld>
            <a:endParaRPr lang="en-IN"/>
          </a:p>
        </p:txBody>
      </p:sp>
    </p:spTree>
    <p:extLst>
      <p:ext uri="{BB962C8B-B14F-4D97-AF65-F5344CB8AC3E}">
        <p14:creationId xmlns:p14="http://schemas.microsoft.com/office/powerpoint/2010/main" val="293949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0A7F605-C3C7-2129-3AA8-FF954D54019B}"/>
              </a:ext>
            </a:extLst>
          </p:cNvPr>
          <p:cNvSpPr>
            <a:spLocks noGrp="1"/>
          </p:cNvSpPr>
          <p:nvPr>
            <p:ph type="body" sz="quarter" idx="13"/>
          </p:nvPr>
        </p:nvSpPr>
        <p:spPr>
          <a:xfrm>
            <a:off x="425144" y="4766295"/>
            <a:ext cx="7174536" cy="770906"/>
          </a:xfrm>
        </p:spPr>
        <p:txBody>
          <a:bodyPr/>
          <a:lstStyle/>
          <a:p>
            <a:pPr>
              <a:lnSpc>
                <a:spcPct val="100000"/>
              </a:lnSpc>
            </a:pPr>
            <a:r>
              <a:rPr lang="en-US" sz="4267" dirty="0"/>
              <a:t>MAHINDRA FINANCE</a:t>
            </a:r>
            <a:endParaRPr lang="en-IN" sz="4267" dirty="0"/>
          </a:p>
        </p:txBody>
      </p:sp>
      <p:sp>
        <p:nvSpPr>
          <p:cNvPr id="6" name="Text Placeholder 4">
            <a:extLst>
              <a:ext uri="{FF2B5EF4-FFF2-40B4-BE49-F238E27FC236}">
                <a16:creationId xmlns:a16="http://schemas.microsoft.com/office/drawing/2014/main" id="{74C6CE8C-6AA4-D2F6-DBCD-AC899BE70829}"/>
              </a:ext>
            </a:extLst>
          </p:cNvPr>
          <p:cNvSpPr>
            <a:spLocks noGrp="1"/>
          </p:cNvSpPr>
          <p:nvPr>
            <p:ph type="body" sz="quarter" idx="14"/>
          </p:nvPr>
        </p:nvSpPr>
        <p:spPr>
          <a:xfrm>
            <a:off x="425144" y="5379720"/>
            <a:ext cx="5368776" cy="556363"/>
          </a:xfrm>
        </p:spPr>
        <p:txBody>
          <a:bodyPr anchor="ctr"/>
          <a:lstStyle/>
          <a:p>
            <a:r>
              <a:rPr lang="en-US" dirty="0"/>
              <a:t>Cloud Case Study</a:t>
            </a:r>
            <a:endParaRPr lang="en-IN" dirty="0"/>
          </a:p>
        </p:txBody>
      </p:sp>
    </p:spTree>
    <p:extLst>
      <p:ext uri="{BB962C8B-B14F-4D97-AF65-F5344CB8AC3E}">
        <p14:creationId xmlns:p14="http://schemas.microsoft.com/office/powerpoint/2010/main" val="18437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6480451" y="1150262"/>
            <a:ext cx="5562693" cy="4892943"/>
          </a:xfrm>
          <a:prstGeom prst="rect">
            <a:avLst/>
          </a:prstGeom>
          <a:noFill/>
        </p:spPr>
        <p:txBody>
          <a:bodyPr wrap="square" lIns="121920" tIns="60960" rIns="121920" bIns="60960" rtlCol="0" anchor="t">
            <a:spAutoFit/>
          </a:bodyPr>
          <a:lstStyle/>
          <a:p>
            <a:pPr>
              <a:lnSpc>
                <a:spcPts val="1920"/>
              </a:lnSpc>
              <a:defRPr/>
            </a:pPr>
            <a:r>
              <a:rPr lang="en-US" sz="1600" b="1" dirty="0">
                <a:solidFill>
                  <a:schemeClr val="tx2">
                    <a:lumMod val="75000"/>
                  </a:schemeClr>
                </a:solidFill>
              </a:rPr>
              <a:t>Integrated Value and Outcome</a:t>
            </a:r>
            <a:br>
              <a:rPr lang="en-US" sz="1600" dirty="0"/>
            </a:br>
            <a:r>
              <a:rPr lang="en-US" sz="1400" b="1" dirty="0">
                <a:solidFill>
                  <a:schemeClr val="tx1">
                    <a:lumMod val="50000"/>
                    <a:lumOff val="50000"/>
                  </a:schemeClr>
                </a:solidFill>
              </a:rPr>
              <a:t>cloud@core</a:t>
            </a:r>
            <a:r>
              <a:rPr lang="en-US" sz="1400" b="1" baseline="30000" dirty="0">
                <a:solidFill>
                  <a:schemeClr val="tx1">
                    <a:lumMod val="50000"/>
                    <a:lumOff val="50000"/>
                  </a:schemeClr>
                </a:solidFill>
              </a:rPr>
              <a:t>TM</a:t>
            </a:r>
            <a:r>
              <a:rPr lang="en-US" sz="1400" b="1" dirty="0">
                <a:solidFill>
                  <a:schemeClr val="tx1">
                    <a:lumMod val="50000"/>
                    <a:lumOff val="50000"/>
                  </a:schemeClr>
                </a:solidFill>
              </a:rPr>
              <a:t> products and services:</a:t>
            </a:r>
            <a:endParaRPr lang="en-US" sz="1400" dirty="0">
              <a:solidFill>
                <a:schemeClr val="tx1">
                  <a:lumMod val="50000"/>
                  <a:lumOff val="50000"/>
                </a:schemeClr>
              </a:solidFill>
            </a:endParaRPr>
          </a:p>
          <a:p>
            <a:pPr marL="285320" indent="-285320">
              <a:lnSpc>
                <a:spcPts val="1920"/>
              </a:lnSpc>
              <a:buFont typeface="Arial" panose="020B0604020202020204" pitchFamily="34" charset="0"/>
              <a:buChar char="•"/>
              <a:defRPr/>
            </a:pPr>
            <a:r>
              <a:rPr lang="en-US" sz="1400" dirty="0">
                <a:solidFill>
                  <a:schemeClr val="tx1">
                    <a:lumMod val="50000"/>
                    <a:lumOff val="50000"/>
                  </a:schemeClr>
                </a:solidFill>
              </a:rPr>
              <a:t>All VMware applications to be migrated to Sify CloudInfinit</a:t>
            </a:r>
          </a:p>
          <a:p>
            <a:pPr marL="285320" indent="-285320">
              <a:lnSpc>
                <a:spcPts val="1920"/>
              </a:lnSpc>
              <a:buFont typeface="Arial" panose="020B0604020202020204" pitchFamily="34" charset="0"/>
              <a:buChar char="•"/>
              <a:defRPr/>
            </a:pPr>
            <a:r>
              <a:rPr lang="en-US" sz="1400" dirty="0">
                <a:solidFill>
                  <a:schemeClr val="tx1">
                    <a:lumMod val="50000"/>
                    <a:lumOff val="50000"/>
                  </a:schemeClr>
                </a:solidFill>
              </a:rPr>
              <a:t>All non-VMware apps to move to new Private Cloud (VMware).</a:t>
            </a:r>
          </a:p>
          <a:p>
            <a:pPr marL="285320" indent="-285320">
              <a:lnSpc>
                <a:spcPts val="1920"/>
              </a:lnSpc>
              <a:buFont typeface="Arial" panose="020B0604020202020204" pitchFamily="34" charset="0"/>
              <a:buChar char="•"/>
              <a:defRPr/>
            </a:pPr>
            <a:r>
              <a:rPr lang="en-US" sz="1400" dirty="0">
                <a:solidFill>
                  <a:schemeClr val="tx1">
                    <a:lumMod val="50000"/>
                    <a:lumOff val="50000"/>
                  </a:schemeClr>
                </a:solidFill>
              </a:rPr>
              <a:t>Old Solaris Server in DC with interconnect to Private Cloud. </a:t>
            </a:r>
          </a:p>
          <a:p>
            <a:pPr marL="285744" indent="-285744">
              <a:lnSpc>
                <a:spcPts val="1920"/>
              </a:lnSpc>
              <a:buFont typeface="Arial" panose="020B0604020202020204" pitchFamily="34" charset="0"/>
              <a:buChar char="•"/>
              <a:defRPr/>
            </a:pPr>
            <a:r>
              <a:rPr lang="en-US" sz="1400" dirty="0">
                <a:solidFill>
                  <a:schemeClr val="tx1">
                    <a:lumMod val="50000"/>
                    <a:lumOff val="50000"/>
                  </a:schemeClr>
                </a:solidFill>
              </a:rPr>
              <a:t>Google cloud connect at near 0 latency with cloud adjacency.</a:t>
            </a:r>
          </a:p>
          <a:p>
            <a:pPr marL="285320" indent="-285320">
              <a:lnSpc>
                <a:spcPts val="1920"/>
              </a:lnSpc>
              <a:buFont typeface="Arial" panose="020B0604020202020204" pitchFamily="34" charset="0"/>
              <a:buChar char="•"/>
              <a:defRPr/>
            </a:pPr>
            <a:r>
              <a:rPr lang="en-US" sz="1400" dirty="0">
                <a:solidFill>
                  <a:schemeClr val="tx1">
                    <a:lumMod val="50000"/>
                    <a:lumOff val="50000"/>
                  </a:schemeClr>
                </a:solidFill>
              </a:rPr>
              <a:t>High BW hyperscale networks for data replications</a:t>
            </a:r>
          </a:p>
          <a:p>
            <a:pPr marL="285320" indent="-285320">
              <a:lnSpc>
                <a:spcPts val="1920"/>
              </a:lnSpc>
              <a:buFont typeface="Arial" panose="020B0604020202020204" pitchFamily="34" charset="0"/>
              <a:buChar char="•"/>
              <a:defRPr/>
            </a:pPr>
            <a:r>
              <a:rPr lang="en-US" sz="1400" dirty="0">
                <a:solidFill>
                  <a:schemeClr val="tx1">
                    <a:lumMod val="50000"/>
                    <a:lumOff val="50000"/>
                  </a:schemeClr>
                </a:solidFill>
              </a:rPr>
              <a:t>Hybrid security framework for both hosted &amp; cloud footprint.</a:t>
            </a:r>
          </a:p>
          <a:p>
            <a:pPr marL="285320" indent="-285320">
              <a:lnSpc>
                <a:spcPts val="1920"/>
              </a:lnSpc>
              <a:buFont typeface="Arial" panose="020B0604020202020204" pitchFamily="34" charset="0"/>
              <a:buChar char="•"/>
              <a:defRPr/>
            </a:pPr>
            <a:r>
              <a:rPr lang="en-US" sz="1400" dirty="0">
                <a:solidFill>
                  <a:schemeClr val="tx1">
                    <a:lumMod val="50000"/>
                    <a:lumOff val="50000"/>
                  </a:schemeClr>
                </a:solidFill>
              </a:rPr>
              <a:t>Hybrid cloud management platform for management of the Hosted Private and AWS Cloud footprint. </a:t>
            </a:r>
          </a:p>
          <a:p>
            <a:pPr>
              <a:lnSpc>
                <a:spcPts val="1920"/>
              </a:lnSpc>
              <a:spcBef>
                <a:spcPts val="600"/>
              </a:spcBef>
              <a:defRPr/>
            </a:pPr>
            <a:r>
              <a:rPr lang="en-US" sz="1600" b="1" dirty="0">
                <a:solidFill>
                  <a:schemeClr val="tx2">
                    <a:lumMod val="75000"/>
                  </a:schemeClr>
                </a:solidFill>
              </a:rPr>
              <a:t>Value for Client</a:t>
            </a:r>
          </a:p>
          <a:p>
            <a:pPr>
              <a:lnSpc>
                <a:spcPts val="1920"/>
              </a:lnSpc>
              <a:defRPr/>
            </a:pPr>
            <a:r>
              <a:rPr lang="en-IN" sz="1400" dirty="0">
                <a:solidFill>
                  <a:schemeClr val="tx1">
                    <a:lumMod val="50000"/>
                    <a:lumOff val="50000"/>
                  </a:schemeClr>
                </a:solidFill>
              </a:rPr>
              <a:t>Zero defect &amp; minimum down time during migration, TCO optimization via billing based on pay as you go model, Single point of ownership for all infra consolidations, single SLA covering the infra and network</a:t>
            </a:r>
            <a:r>
              <a:rPr lang="en-US" sz="1400" dirty="0">
                <a:solidFill>
                  <a:schemeClr val="tx1">
                    <a:lumMod val="50000"/>
                    <a:lumOff val="50000"/>
                  </a:schemeClr>
                </a:solidFill>
              </a:rPr>
              <a:t>. DR as a service. Oracle instance migration to OCI over Fast Connect.</a:t>
            </a:r>
          </a:p>
          <a:p>
            <a:pPr>
              <a:lnSpc>
                <a:spcPts val="1920"/>
              </a:lnSpc>
              <a:spcBef>
                <a:spcPts val="600"/>
              </a:spcBef>
              <a:defRPr/>
            </a:pPr>
            <a:r>
              <a:rPr lang="en-US" sz="1600" b="1" dirty="0">
                <a:solidFill>
                  <a:schemeClr val="tx2">
                    <a:lumMod val="75000"/>
                  </a:schemeClr>
                </a:solidFill>
              </a:rPr>
              <a:t>Value for Sify</a:t>
            </a:r>
            <a:endParaRPr lang="en-US" sz="1600" dirty="0">
              <a:solidFill>
                <a:schemeClr val="tx2">
                  <a:lumMod val="75000"/>
                </a:schemeClr>
              </a:solidFill>
            </a:endParaRPr>
          </a:p>
          <a:p>
            <a:pPr>
              <a:lnSpc>
                <a:spcPts val="1920"/>
              </a:lnSpc>
              <a:defRPr/>
            </a:pPr>
            <a:r>
              <a:rPr lang="en-US" sz="1400" dirty="0">
                <a:solidFill>
                  <a:schemeClr val="tx1">
                    <a:lumMod val="50000"/>
                    <a:lumOff val="50000"/>
                  </a:schemeClr>
                </a:solidFill>
              </a:rPr>
              <a:t>Complete ownership for Infra and Network which has given wide scope for offering managed services, DR-as a service on SIFY CI. Hyper connect to OCI can be leveraged for core ORACLE app. </a:t>
            </a:r>
          </a:p>
        </p:txBody>
      </p:sp>
      <p:grpSp>
        <p:nvGrpSpPr>
          <p:cNvPr id="16" name="Group 15">
            <a:extLst>
              <a:ext uri="{FF2B5EF4-FFF2-40B4-BE49-F238E27FC236}">
                <a16:creationId xmlns:a16="http://schemas.microsoft.com/office/drawing/2014/main" id="{3DAE004E-4069-4403-BB75-01656B3ABF24}"/>
              </a:ext>
            </a:extLst>
          </p:cNvPr>
          <p:cNvGrpSpPr/>
          <p:nvPr/>
        </p:nvGrpSpPr>
        <p:grpSpPr>
          <a:xfrm>
            <a:off x="909872" y="1136192"/>
            <a:ext cx="4815000" cy="1077218"/>
            <a:chOff x="909872" y="1371600"/>
            <a:chExt cx="4815000" cy="1077217"/>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371600"/>
              <a:ext cx="4320000" cy="1077217"/>
            </a:xfrm>
            <a:prstGeom prst="rect">
              <a:avLst/>
            </a:prstGeom>
            <a:noFill/>
          </p:spPr>
          <p:txBody>
            <a:bodyPr wrap="square" rtlCol="0">
              <a:spAutoFit/>
            </a:bodyPr>
            <a:lstStyle/>
            <a:p>
              <a:r>
                <a:rPr lang="en-US" sz="1600" b="1" dirty="0">
                  <a:solidFill>
                    <a:schemeClr val="tx2">
                      <a:lumMod val="75000"/>
                    </a:schemeClr>
                  </a:solidFill>
                </a:rPr>
                <a:t>Project Objective</a:t>
              </a:r>
            </a:p>
            <a:p>
              <a:pPr>
                <a:defRPr/>
              </a:pPr>
              <a:r>
                <a:rPr lang="en-IN" sz="1200" dirty="0">
                  <a:solidFill>
                    <a:schemeClr val="tx1">
                      <a:lumMod val="50000"/>
                      <a:lumOff val="50000"/>
                    </a:schemeClr>
                  </a:solidFill>
                </a:rPr>
                <a:t>Implement integrated future ready digital infrastructure on Hybrid cloud architecture for hosting core application and virtualizing landscape on a scalable Cloud Infrastructure with end-to-end Migration.</a:t>
              </a:r>
              <a:endParaRPr lang="en-IN" sz="1400" dirty="0">
                <a:solidFill>
                  <a:schemeClr val="tx1">
                    <a:lumMod val="50000"/>
                    <a:lumOff val="50000"/>
                  </a:schemeClr>
                </a:solidFill>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148632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0DE21E5-4426-4A54-A522-FCD0DE47ADC0}"/>
              </a:ext>
            </a:extLst>
          </p:cNvPr>
          <p:cNvGrpSpPr/>
          <p:nvPr/>
        </p:nvGrpSpPr>
        <p:grpSpPr>
          <a:xfrm>
            <a:off x="954872" y="2231037"/>
            <a:ext cx="4770000" cy="707886"/>
            <a:chOff x="954872" y="2276463"/>
            <a:chExt cx="4770000" cy="707885"/>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76463"/>
              <a:ext cx="4320000" cy="707885"/>
            </a:xfrm>
            <a:prstGeom prst="rect">
              <a:avLst/>
            </a:prstGeom>
            <a:noFill/>
          </p:spPr>
          <p:txBody>
            <a:bodyPr wrap="square" rtlCol="0">
              <a:spAutoFit/>
            </a:bodyPr>
            <a:lstStyle/>
            <a:p>
              <a:r>
                <a:rPr lang="en-US" sz="1600" b="1">
                  <a:solidFill>
                    <a:schemeClr val="tx2">
                      <a:lumMod val="75000"/>
                    </a:schemeClr>
                  </a:solidFill>
                </a:rPr>
                <a:t>Project Model</a:t>
              </a:r>
            </a:p>
            <a:p>
              <a:r>
                <a:rPr lang="en-US" sz="1200">
                  <a:solidFill>
                    <a:schemeClr val="tx1">
                      <a:lumMod val="50000"/>
                      <a:lumOff val="50000"/>
                    </a:schemeClr>
                  </a:solidFill>
                </a:rPr>
                <a:t>Private Cloud IT Build model along with Sify Enterprise Multi-Tenant Cloud for Cloud Bursting.</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872" y="2328462"/>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6842D2D-B980-4ED2-9943-66FE86B7E130}"/>
              </a:ext>
            </a:extLst>
          </p:cNvPr>
          <p:cNvGrpSpPr/>
          <p:nvPr/>
        </p:nvGrpSpPr>
        <p:grpSpPr>
          <a:xfrm>
            <a:off x="864872" y="2956554"/>
            <a:ext cx="4860000" cy="630000"/>
            <a:chOff x="864872" y="2962364"/>
            <a:chExt cx="4860000"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00365"/>
              <a:ext cx="4320000" cy="523220"/>
            </a:xfrm>
            <a:prstGeom prst="rect">
              <a:avLst/>
            </a:prstGeom>
            <a:noFill/>
          </p:spPr>
          <p:txBody>
            <a:bodyPr wrap="square" rtlCol="0">
              <a:spAutoFit/>
            </a:bodyPr>
            <a:lstStyle/>
            <a:p>
              <a:r>
                <a:rPr lang="en-US" sz="1600" b="1">
                  <a:solidFill>
                    <a:schemeClr val="tx2">
                      <a:lumMod val="75000"/>
                    </a:schemeClr>
                  </a:solidFill>
                </a:rPr>
                <a:t>Competition</a:t>
              </a:r>
            </a:p>
            <a:p>
              <a:pPr>
                <a:defRPr/>
              </a:pPr>
              <a:r>
                <a:rPr lang="en-US" sz="1200">
                  <a:solidFill>
                    <a:schemeClr val="tx1">
                      <a:lumMod val="50000"/>
                      <a:lumOff val="50000"/>
                    </a:schemeClr>
                  </a:solidFill>
                </a:rPr>
                <a:t>CtrlS, NexGen, Netmagic, Tech Mahindra, Wipro &amp; TCS</a:t>
              </a:r>
              <a:endParaRPr lang="en-IN" sz="1200">
                <a:solidFill>
                  <a:schemeClr val="tx1">
                    <a:lumMod val="50000"/>
                    <a:lumOff val="50000"/>
                  </a:schemeClr>
                </a:solidFill>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4872" y="2962364"/>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3B6FC29-8D31-47E5-9C5E-44648700CF03}"/>
              </a:ext>
            </a:extLst>
          </p:cNvPr>
          <p:cNvGrpSpPr/>
          <p:nvPr/>
        </p:nvGrpSpPr>
        <p:grpSpPr>
          <a:xfrm>
            <a:off x="909872" y="3604180"/>
            <a:ext cx="4815000" cy="2000548"/>
            <a:chOff x="909872" y="3655303"/>
            <a:chExt cx="4815000" cy="2000549"/>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655303"/>
              <a:ext cx="4320000" cy="2000549"/>
            </a:xfrm>
            <a:prstGeom prst="rect">
              <a:avLst/>
            </a:prstGeom>
            <a:noFill/>
          </p:spPr>
          <p:txBody>
            <a:bodyPr wrap="square" rtlCol="0">
              <a:spAutoFit/>
            </a:bodyPr>
            <a:lstStyle/>
            <a:p>
              <a:r>
                <a:rPr lang="en-US" sz="1600" b="1" dirty="0">
                  <a:solidFill>
                    <a:schemeClr val="tx2">
                      <a:lumMod val="75000"/>
                    </a:schemeClr>
                  </a:solidFill>
                </a:rPr>
                <a:t>Sify’s Uniqueness</a:t>
              </a:r>
              <a:br>
                <a:rPr lang="en-US" sz="1600" dirty="0"/>
              </a:br>
              <a:r>
                <a:rPr lang="en-IN" sz="1200" dirty="0">
                  <a:solidFill>
                    <a:schemeClr val="tx1">
                      <a:lumMod val="50000"/>
                      <a:lumOff val="50000"/>
                    </a:schemeClr>
                  </a:solidFill>
                </a:rPr>
                <a:t>The proposed Data Centre at Mumbai has a latency of less than </a:t>
              </a:r>
              <a:r>
                <a:rPr lang="en-IN" sz="1200" b="1" dirty="0">
                  <a:solidFill>
                    <a:schemeClr val="tx1">
                      <a:lumMod val="50000"/>
                      <a:lumOff val="50000"/>
                    </a:schemeClr>
                  </a:solidFill>
                </a:rPr>
                <a:t>250 microseconds</a:t>
              </a:r>
              <a:r>
                <a:rPr lang="en-IN" sz="1200" b="1" u="sng" dirty="0">
                  <a:solidFill>
                    <a:schemeClr val="tx1">
                      <a:lumMod val="50000"/>
                      <a:lumOff val="50000"/>
                    </a:schemeClr>
                  </a:solidFill>
                </a:rPr>
                <a:t> </a:t>
              </a:r>
              <a:r>
                <a:rPr lang="en-IN" sz="1200" dirty="0">
                  <a:solidFill>
                    <a:schemeClr val="tx1">
                      <a:lumMod val="50000"/>
                      <a:lumOff val="50000"/>
                    </a:schemeClr>
                  </a:solidFill>
                </a:rPr>
                <a:t>from AWS &amp; Oracle Cloud; and </a:t>
              </a:r>
              <a:r>
                <a:rPr lang="en-IN" sz="1200" b="1" dirty="0">
                  <a:solidFill>
                    <a:schemeClr val="tx1">
                      <a:lumMod val="50000"/>
                      <a:lumOff val="50000"/>
                    </a:schemeClr>
                  </a:solidFill>
                </a:rPr>
                <a:t>less than 1 millisecond</a:t>
              </a:r>
              <a:r>
                <a:rPr lang="en-IN" sz="1200" b="1" u="sng" dirty="0">
                  <a:solidFill>
                    <a:schemeClr val="tx1">
                      <a:lumMod val="50000"/>
                      <a:lumOff val="50000"/>
                    </a:schemeClr>
                  </a:solidFill>
                </a:rPr>
                <a:t> </a:t>
              </a:r>
              <a:r>
                <a:rPr lang="en-IN" sz="1200" dirty="0">
                  <a:solidFill>
                    <a:schemeClr val="tx1">
                      <a:lumMod val="50000"/>
                      <a:lumOff val="50000"/>
                    </a:schemeClr>
                  </a:solidFill>
                </a:rPr>
                <a:t>from TCS’s SaaS cloud located at </a:t>
              </a:r>
              <a:r>
                <a:rPr lang="en-IN" sz="1200" dirty="0" err="1">
                  <a:solidFill>
                    <a:schemeClr val="tx1">
                      <a:lumMod val="50000"/>
                      <a:lumOff val="50000"/>
                    </a:schemeClr>
                  </a:solidFill>
                </a:rPr>
                <a:t>CtrlS</a:t>
              </a:r>
              <a:r>
                <a:rPr lang="en-IN" sz="1200" dirty="0">
                  <a:solidFill>
                    <a:schemeClr val="tx1">
                      <a:lumMod val="50000"/>
                      <a:lumOff val="50000"/>
                    </a:schemeClr>
                  </a:solidFill>
                </a:rPr>
                <a:t> Navi Mumbai DC. Hybrid and Multi Cloud set up at the </a:t>
              </a:r>
              <a:r>
                <a:rPr lang="en-IN" sz="1200" b="1" dirty="0">
                  <a:solidFill>
                    <a:schemeClr val="tx1">
                      <a:lumMod val="50000"/>
                      <a:lumOff val="50000"/>
                    </a:schemeClr>
                  </a:solidFill>
                </a:rPr>
                <a:t>least latency, lowest connectivity cost</a:t>
              </a:r>
              <a:r>
                <a:rPr lang="en-IN" sz="1200" b="1" u="sng" dirty="0">
                  <a:solidFill>
                    <a:schemeClr val="tx1">
                      <a:lumMod val="50000"/>
                      <a:lumOff val="50000"/>
                    </a:schemeClr>
                  </a:solidFill>
                </a:rPr>
                <a:t> </a:t>
              </a:r>
              <a:r>
                <a:rPr lang="en-IN" sz="1200" dirty="0">
                  <a:solidFill>
                    <a:schemeClr val="tx1">
                      <a:lumMod val="50000"/>
                      <a:lumOff val="50000"/>
                    </a:schemeClr>
                  </a:solidFill>
                </a:rPr>
                <a:t>and the </a:t>
              </a:r>
              <a:r>
                <a:rPr lang="en-IN" sz="1200" b="1" dirty="0">
                  <a:solidFill>
                    <a:schemeClr val="tx1">
                      <a:lumMod val="50000"/>
                      <a:lumOff val="50000"/>
                    </a:schemeClr>
                  </a:solidFill>
                </a:rPr>
                <a:t>best performance</a:t>
              </a:r>
              <a:r>
                <a:rPr lang="en-IN" sz="1200" dirty="0">
                  <a:solidFill>
                    <a:schemeClr val="tx1">
                      <a:lumMod val="50000"/>
                      <a:lumOff val="50000"/>
                    </a:schemeClr>
                  </a:solidFill>
                </a:rPr>
                <a:t> between the environments in multiple DC &amp; Cloud. The same Data Centre hosts Sify’s multi-flavoured CloudInfinit platforms ( Public, Private, Virtual Private) from where our customers can subscribe to IaaS/PaaS.</a:t>
              </a:r>
              <a:endParaRPr lang="en-IN" sz="1400" dirty="0">
                <a:solidFill>
                  <a:schemeClr val="tx1">
                    <a:lumMod val="50000"/>
                    <a:lumOff val="50000"/>
                  </a:schemeClr>
                </a:solidFill>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909872" y="3693304"/>
              <a:ext cx="540000" cy="540000"/>
            </a:xfrm>
            <a:prstGeom prst="rect">
              <a:avLst/>
            </a:prstGeom>
          </p:spPr>
        </p:pic>
      </p:grpSp>
      <p:grpSp>
        <p:nvGrpSpPr>
          <p:cNvPr id="20" name="Group 19">
            <a:extLst>
              <a:ext uri="{FF2B5EF4-FFF2-40B4-BE49-F238E27FC236}">
                <a16:creationId xmlns:a16="http://schemas.microsoft.com/office/drawing/2014/main" id="{300CEECF-6753-4A76-A17E-9473B106AF62}"/>
              </a:ext>
            </a:extLst>
          </p:cNvPr>
          <p:cNvGrpSpPr/>
          <p:nvPr/>
        </p:nvGrpSpPr>
        <p:grpSpPr>
          <a:xfrm>
            <a:off x="909872" y="5622349"/>
            <a:ext cx="4815000" cy="523220"/>
            <a:chOff x="909872" y="5105928"/>
            <a:chExt cx="4815000" cy="523221"/>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105928"/>
              <a:ext cx="4320000" cy="523221"/>
            </a:xfrm>
            <a:prstGeom prst="rect">
              <a:avLst/>
            </a:prstGeom>
            <a:noFill/>
          </p:spPr>
          <p:txBody>
            <a:bodyPr wrap="square" rtlCol="0">
              <a:spAutoFit/>
            </a:bodyPr>
            <a:lstStyle/>
            <a:p>
              <a:r>
                <a:rPr lang="en-US" sz="1600" b="1">
                  <a:solidFill>
                    <a:schemeClr val="tx2">
                      <a:lumMod val="75000"/>
                    </a:schemeClr>
                  </a:solidFill>
                </a:rPr>
                <a:t>Contract Duration</a:t>
              </a:r>
            </a:p>
            <a:p>
              <a:pPr lvl="0">
                <a:defRPr/>
              </a:pPr>
              <a:r>
                <a:rPr lang="en-US" sz="1200">
                  <a:solidFill>
                    <a:schemeClr val="tx1">
                      <a:lumMod val="50000"/>
                      <a:lumOff val="50000"/>
                    </a:schemeClr>
                  </a:solidFill>
                </a:rPr>
                <a:t>5 years – large annuity revenue stream</a:t>
              </a:r>
              <a:endParaRPr lang="en-IN" sz="1200">
                <a:solidFill>
                  <a:schemeClr val="tx1">
                    <a:lumMod val="50000"/>
                    <a:lumOff val="50000"/>
                  </a:schemeClr>
                </a:solidFill>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5157927"/>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5883297" y="1248736"/>
            <a:ext cx="540000" cy="540000"/>
          </a:xfrm>
          <a:prstGeom prst="rect">
            <a:avLst/>
          </a:prstGeom>
        </p:spPr>
      </p:pic>
      <p:grpSp>
        <p:nvGrpSpPr>
          <p:cNvPr id="11" name="Group 10">
            <a:extLst>
              <a:ext uri="{FF2B5EF4-FFF2-40B4-BE49-F238E27FC236}">
                <a16:creationId xmlns:a16="http://schemas.microsoft.com/office/drawing/2014/main" id="{B4C1EA44-EBE0-4D37-9BD6-205A4EBE206E}"/>
              </a:ext>
            </a:extLst>
          </p:cNvPr>
          <p:cNvGrpSpPr/>
          <p:nvPr/>
        </p:nvGrpSpPr>
        <p:grpSpPr>
          <a:xfrm>
            <a:off x="909872" y="6163212"/>
            <a:ext cx="4815000" cy="600217"/>
            <a:chOff x="909872" y="5479094"/>
            <a:chExt cx="4815000" cy="547002"/>
          </a:xfrm>
        </p:grpSpPr>
        <p:sp>
          <p:nvSpPr>
            <p:cNvPr id="35" name="TextBox 34">
              <a:extLst>
                <a:ext uri="{FF2B5EF4-FFF2-40B4-BE49-F238E27FC236}">
                  <a16:creationId xmlns:a16="http://schemas.microsoft.com/office/drawing/2014/main" id="{1C8A1E17-FC7E-4CB6-9C8E-46243EDA992F}"/>
                </a:ext>
              </a:extLst>
            </p:cNvPr>
            <p:cNvSpPr txBox="1"/>
            <p:nvPr/>
          </p:nvSpPr>
          <p:spPr>
            <a:xfrm>
              <a:off x="1404872" y="5479094"/>
              <a:ext cx="4320000" cy="504881"/>
            </a:xfrm>
            <a:prstGeom prst="rect">
              <a:avLst/>
            </a:prstGeom>
            <a:noFill/>
          </p:spPr>
          <p:txBody>
            <a:bodyPr wrap="square" lIns="121920" tIns="60960" rIns="121920" bIns="60960" rtlCol="0" anchor="t">
              <a:spAutoFit/>
            </a:bodyPr>
            <a:lstStyle/>
            <a:p>
              <a:r>
                <a:rPr lang="en-US" sz="1600" b="1">
                  <a:solidFill>
                    <a:schemeClr val="tx2">
                      <a:lumMod val="75000"/>
                    </a:schemeClr>
                  </a:solidFill>
                </a:rPr>
                <a:t>Contract Value </a:t>
              </a:r>
            </a:p>
            <a:p>
              <a:pPr>
                <a:defRPr/>
              </a:pPr>
              <a:r>
                <a:rPr lang="en-US" sz="1200">
                  <a:solidFill>
                    <a:schemeClr val="tx1">
                      <a:lumMod val="50000"/>
                      <a:lumOff val="50000"/>
                    </a:schemeClr>
                  </a:solidFill>
                </a:rPr>
                <a:t>US $3.6+ Million</a:t>
              </a:r>
            </a:p>
          </p:txBody>
        </p:sp>
        <p:pic>
          <p:nvPicPr>
            <p:cNvPr id="1046" name="Picture 22" descr="Monetary Turn Icon 214819">
              <a:extLst>
                <a:ext uri="{FF2B5EF4-FFF2-40B4-BE49-F238E27FC236}">
                  <a16:creationId xmlns:a16="http://schemas.microsoft.com/office/drawing/2014/main" id="{31B6EB84-D204-425D-8A02-C7CECA3DCF62}"/>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5486096"/>
              <a:ext cx="540000"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 descr="Outlookindia | Mahindra &amp; Mahindra Financial Services | stock &amp; share price  update with analysis | 2017-08-04">
            <a:extLst>
              <a:ext uri="{FF2B5EF4-FFF2-40B4-BE49-F238E27FC236}">
                <a16:creationId xmlns:a16="http://schemas.microsoft.com/office/drawing/2014/main" id="{696155D8-294D-4096-892A-157EDB5FD49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4909" b="28580"/>
          <a:stretch/>
        </p:blipFill>
        <p:spPr bwMode="auto">
          <a:xfrm>
            <a:off x="10481933" y="489698"/>
            <a:ext cx="1440000" cy="49948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4B80967-DF2C-2F45-8C12-D5D874FF9F93}"/>
              </a:ext>
            </a:extLst>
          </p:cNvPr>
          <p:cNvSpPr txBox="1"/>
          <p:nvPr/>
        </p:nvSpPr>
        <p:spPr>
          <a:xfrm>
            <a:off x="410071" y="965"/>
            <a:ext cx="2705147" cy="276999"/>
          </a:xfrm>
          <a:prstGeom prst="rect">
            <a:avLst/>
          </a:prstGeom>
          <a:solidFill>
            <a:schemeClr val="tx2">
              <a:lumMod val="75000"/>
            </a:schemeClr>
          </a:solidFill>
          <a:ln w="12700">
            <a:noFill/>
          </a:ln>
        </p:spPr>
        <p:txBody>
          <a:bodyPr wrap="square" lIns="91440" tIns="45720" rIns="91440" bIns="45720" rtlCol="0" anchor="t">
            <a:spAutoFit/>
          </a:bodyPr>
          <a:lstStyle/>
          <a:p>
            <a:r>
              <a:rPr lang="en-US" sz="1200" cap="all" spc="151">
                <a:solidFill>
                  <a:schemeClr val="bg1"/>
                </a:solidFill>
              </a:rPr>
              <a:t>Nonbanking financial</a:t>
            </a:r>
            <a:endParaRPr lang="en-US" sz="1200">
              <a:solidFill>
                <a:schemeClr val="bg1"/>
              </a:solidFill>
            </a:endParaRPr>
          </a:p>
        </p:txBody>
      </p:sp>
      <p:sp>
        <p:nvSpPr>
          <p:cNvPr id="30" name="TextBox 29">
            <a:extLst>
              <a:ext uri="{FF2B5EF4-FFF2-40B4-BE49-F238E27FC236}">
                <a16:creationId xmlns:a16="http://schemas.microsoft.com/office/drawing/2014/main" id="{4C7A36ED-CAFE-410F-9F49-15F29B3F88EA}"/>
              </a:ext>
            </a:extLst>
          </p:cNvPr>
          <p:cNvSpPr txBox="1"/>
          <p:nvPr/>
        </p:nvSpPr>
        <p:spPr>
          <a:xfrm rot="16200000">
            <a:off x="-3247531" y="3201366"/>
            <a:ext cx="6864397" cy="461665"/>
          </a:xfrm>
          <a:prstGeom prst="rect">
            <a:avLst/>
          </a:prstGeom>
          <a:solidFill>
            <a:schemeClr val="accent1"/>
          </a:solidFill>
          <a:ln>
            <a:noFill/>
          </a:ln>
        </p:spPr>
        <p:txBody>
          <a:bodyPr wrap="square" rtlCol="0">
            <a:spAutoFit/>
          </a:bodyPr>
          <a:lstStyle/>
          <a:p>
            <a:pPr algn="ctr"/>
            <a:r>
              <a:rPr lang="en-US" sz="2400" b="1" cap="all" spc="151">
                <a:solidFill>
                  <a:schemeClr val="bg1"/>
                </a:solidFill>
              </a:rPr>
              <a:t>HYBRID CLOUD LED </a:t>
            </a:r>
          </a:p>
        </p:txBody>
      </p:sp>
      <p:sp>
        <p:nvSpPr>
          <p:cNvPr id="2" name="Title 1">
            <a:extLst>
              <a:ext uri="{FF2B5EF4-FFF2-40B4-BE49-F238E27FC236}">
                <a16:creationId xmlns:a16="http://schemas.microsoft.com/office/drawing/2014/main" id="{56663856-2732-460D-95EF-CD9A565ABF39}"/>
              </a:ext>
            </a:extLst>
          </p:cNvPr>
          <p:cNvSpPr>
            <a:spLocks noGrp="1"/>
          </p:cNvSpPr>
          <p:nvPr>
            <p:ph type="title"/>
          </p:nvPr>
        </p:nvSpPr>
        <p:spPr>
          <a:xfrm>
            <a:off x="864872" y="489698"/>
            <a:ext cx="9617061" cy="492429"/>
          </a:xfrm>
        </p:spPr>
        <p:txBody>
          <a:bodyPr>
            <a:noAutofit/>
          </a:bodyPr>
          <a:lstStyle/>
          <a:p>
            <a:pPr lvl="0"/>
            <a:r>
              <a:rPr lang="en-US" sz="2800" b="1" dirty="0">
                <a:solidFill>
                  <a:schemeClr val="accent1">
                    <a:lumMod val="50000"/>
                  </a:schemeClr>
                </a:solidFill>
              </a:rPr>
              <a:t>MAHINDRA FINANCE: DIGITAL TRANSFORMATION FOR NBFC</a:t>
            </a:r>
            <a:endParaRPr lang="en-IN" sz="2800" b="1" dirty="0">
              <a:solidFill>
                <a:schemeClr val="accent1">
                  <a:lumMod val="50000"/>
                </a:schemeClr>
              </a:solidFill>
            </a:endParaRPr>
          </a:p>
        </p:txBody>
      </p:sp>
    </p:spTree>
    <p:extLst>
      <p:ext uri="{BB962C8B-B14F-4D97-AF65-F5344CB8AC3E}">
        <p14:creationId xmlns:p14="http://schemas.microsoft.com/office/powerpoint/2010/main" val="250527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04942"/>
            <a:ext cx="10051200" cy="861761"/>
          </a:xfrm>
        </p:spPr>
        <p:txBody>
          <a:bodyPr>
            <a:normAutofit/>
          </a:bodyPr>
          <a:lstStyle/>
          <a:p>
            <a:pPr defTabSz="1218988"/>
            <a:r>
              <a:rPr lang="en-US" sz="2800" b="1" dirty="0">
                <a:solidFill>
                  <a:schemeClr val="accent1">
                    <a:lumMod val="50000"/>
                  </a:schemeClr>
                </a:solidFill>
              </a:rPr>
              <a:t>Sify accelerates the Cloud Journey of a leading financial services provider with its Hybrid IT Solution- 2 pager</a:t>
            </a:r>
            <a:endParaRPr lang="en-IN" sz="2800" b="1" dirty="0">
              <a:solidFill>
                <a:schemeClr val="accent1">
                  <a:lumMod val="50000"/>
                </a:schemeClr>
              </a:solidFill>
            </a:endParaRPr>
          </a:p>
        </p:txBody>
      </p:sp>
      <p:sp>
        <p:nvSpPr>
          <p:cNvPr id="7" name="Rectangle 6"/>
          <p:cNvSpPr/>
          <p:nvPr/>
        </p:nvSpPr>
        <p:spPr>
          <a:xfrm>
            <a:off x="431801" y="1412777"/>
            <a:ext cx="11315552" cy="584775"/>
          </a:xfrm>
          <a:prstGeom prst="rect">
            <a:avLst/>
          </a:prstGeom>
        </p:spPr>
        <p:txBody>
          <a:bodyPr wrap="square">
            <a:spAutoFit/>
          </a:bodyPr>
          <a:lstStyle/>
          <a:p>
            <a:pPr lvl="0"/>
            <a:r>
              <a:rPr lang="en-US" sz="1600" b="1" dirty="0">
                <a:solidFill>
                  <a:prstClr val="black"/>
                </a:solidFill>
              </a:rPr>
              <a:t>Transformation goal: </a:t>
            </a:r>
            <a:r>
              <a:rPr lang="en-US" sz="1600" dirty="0">
                <a:solidFill>
                  <a:prstClr val="black"/>
                </a:solidFill>
              </a:rPr>
              <a:t>Enhance customer experience and operational efficiency by leveraging digital technologies on an agile, scalable and resilient IT infrastructure</a:t>
            </a:r>
          </a:p>
        </p:txBody>
      </p:sp>
      <p:sp>
        <p:nvSpPr>
          <p:cNvPr id="19" name="Rectangle: Rounded Corners 8">
            <a:extLst>
              <a:ext uri="{FF2B5EF4-FFF2-40B4-BE49-F238E27FC236}">
                <a16:creationId xmlns:a16="http://schemas.microsoft.com/office/drawing/2014/main" id="{C6ED7782-AC6E-4CE6-BDDD-B99961099137}"/>
              </a:ext>
            </a:extLst>
          </p:cNvPr>
          <p:cNvSpPr/>
          <p:nvPr/>
        </p:nvSpPr>
        <p:spPr>
          <a:xfrm>
            <a:off x="8112224" y="2341679"/>
            <a:ext cx="3635128" cy="3871631"/>
          </a:xfrm>
          <a:prstGeom prst="roundRect">
            <a:avLst>
              <a:gd name="adj" fmla="val 6510"/>
            </a:avLst>
          </a:prstGeom>
          <a:solidFill>
            <a:schemeClr val="bg1"/>
          </a:solidFill>
          <a:ln w="9525">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0" name="Rectangle: Rounded Corners 8">
            <a:extLst>
              <a:ext uri="{FF2B5EF4-FFF2-40B4-BE49-F238E27FC236}">
                <a16:creationId xmlns:a16="http://schemas.microsoft.com/office/drawing/2014/main" id="{C6ED7782-AC6E-4CE6-BDDD-B99961099137}"/>
              </a:ext>
            </a:extLst>
          </p:cNvPr>
          <p:cNvSpPr/>
          <p:nvPr/>
        </p:nvSpPr>
        <p:spPr>
          <a:xfrm>
            <a:off x="4267597" y="2341679"/>
            <a:ext cx="3635128" cy="3871631"/>
          </a:xfrm>
          <a:prstGeom prst="roundRect">
            <a:avLst>
              <a:gd name="adj" fmla="val 6510"/>
            </a:avLst>
          </a:prstGeom>
          <a:solidFill>
            <a:schemeClr val="bg1"/>
          </a:solidFill>
          <a:ln w="9525">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1" name="Rectangle: Rounded Corners 8">
            <a:extLst>
              <a:ext uri="{FF2B5EF4-FFF2-40B4-BE49-F238E27FC236}">
                <a16:creationId xmlns:a16="http://schemas.microsoft.com/office/drawing/2014/main" id="{C6ED7782-AC6E-4CE6-BDDD-B99961099137}"/>
              </a:ext>
            </a:extLst>
          </p:cNvPr>
          <p:cNvSpPr/>
          <p:nvPr/>
        </p:nvSpPr>
        <p:spPr>
          <a:xfrm>
            <a:off x="422971" y="2341679"/>
            <a:ext cx="3635128" cy="3871631"/>
          </a:xfrm>
          <a:prstGeom prst="roundRect">
            <a:avLst>
              <a:gd name="adj" fmla="val 6510"/>
            </a:avLst>
          </a:prstGeom>
          <a:solidFill>
            <a:schemeClr val="bg1"/>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4" name="Content Placeholder 2"/>
          <p:cNvSpPr txBox="1">
            <a:spLocks/>
          </p:cNvSpPr>
          <p:nvPr/>
        </p:nvSpPr>
        <p:spPr>
          <a:xfrm>
            <a:off x="8274383" y="3502674"/>
            <a:ext cx="3323485" cy="299044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buClr>
                <a:schemeClr val="tx2"/>
              </a:buClr>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End-to-end hybrid IT implementation for highly complex environment utilizing multiple migration methodologies - Rehost, Re-platform and Retain</a:t>
            </a:r>
          </a:p>
          <a:p>
            <a:pPr lvl="0">
              <a:lnSpc>
                <a:spcPct val="100000"/>
              </a:lnSpc>
              <a:buClr>
                <a:schemeClr val="tx2"/>
              </a:buClr>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Private cloud using HCI environment and on Sify </a:t>
            </a:r>
            <a:r>
              <a:rPr lang="en-US" sz="1067" dirty="0" err="1">
                <a:solidFill>
                  <a:prstClr val="black">
                    <a:lumMod val="75000"/>
                    <a:lumOff val="25000"/>
                  </a:prstClr>
                </a:solidFill>
                <a:ea typeface="Open Sans Condensed" panose="020B0806030504020204" pitchFamily="34" charset="0"/>
                <a:cs typeface="Arial" panose="020B0604020202020204" pitchFamily="34" charset="0"/>
              </a:rPr>
              <a:t>CloudInfinit</a:t>
            </a:r>
            <a:r>
              <a:rPr lang="en-US" sz="1067" dirty="0">
                <a:solidFill>
                  <a:prstClr val="black">
                    <a:lumMod val="75000"/>
                    <a:lumOff val="25000"/>
                  </a:prstClr>
                </a:solidFill>
                <a:ea typeface="Open Sans Condensed" panose="020B0806030504020204" pitchFamily="34" charset="0"/>
                <a:cs typeface="Arial" panose="020B0604020202020204" pitchFamily="34" charset="0"/>
              </a:rPr>
              <a:t> (for VMware virtualization + server health monitoring &amp; management)</a:t>
            </a:r>
          </a:p>
          <a:p>
            <a:pPr>
              <a:lnSpc>
                <a:spcPct val="100000"/>
              </a:lnSpc>
              <a:buClr>
                <a:schemeClr val="tx2"/>
              </a:buClr>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Additional provisioning of temporary setup (</a:t>
            </a:r>
            <a:r>
              <a:rPr lang="en-US" sz="1067" dirty="0">
                <a:solidFill>
                  <a:prstClr val="black">
                    <a:lumMod val="75000"/>
                    <a:lumOff val="25000"/>
                  </a:prstClr>
                </a:solidFill>
                <a:cs typeface="Arial" panose="020B0604020202020204" pitchFamily="34" charset="0"/>
              </a:rPr>
              <a:t>200 Hyper V to Hyper V, Solaris production  servers) </a:t>
            </a:r>
            <a:r>
              <a:rPr lang="en-US" sz="1067" dirty="0">
                <a:solidFill>
                  <a:prstClr val="black">
                    <a:lumMod val="75000"/>
                    <a:lumOff val="25000"/>
                  </a:prstClr>
                </a:solidFill>
                <a:ea typeface="Open Sans Condensed" panose="020B0806030504020204" pitchFamily="34" charset="0"/>
                <a:cs typeface="Arial" panose="020B0604020202020204" pitchFamily="34" charset="0"/>
              </a:rPr>
              <a:t>to eliminate risk of downtime </a:t>
            </a:r>
          </a:p>
          <a:p>
            <a:pPr>
              <a:lnSpc>
                <a:spcPct val="100000"/>
              </a:lnSpc>
              <a:buClr>
                <a:schemeClr val="tx2"/>
              </a:buClr>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Strategically planned downtime during lift and shift to Sify Airoli DC along with platform managed services</a:t>
            </a:r>
          </a:p>
          <a:p>
            <a:pPr>
              <a:lnSpc>
                <a:spcPct val="100000"/>
              </a:lnSpc>
              <a:buClr>
                <a:schemeClr val="tx2"/>
              </a:buClr>
              <a:buFont typeface="Wingdings" panose="020B0604020202020204" pitchFamily="2" charset="2"/>
              <a:buChar char="§"/>
            </a:pPr>
            <a:endParaRPr lang="en-US" sz="1067" dirty="0">
              <a:solidFill>
                <a:prstClr val="black">
                  <a:lumMod val="75000"/>
                  <a:lumOff val="25000"/>
                </a:prstClr>
              </a:solidFill>
              <a:ea typeface="Open Sans Condensed" panose="020B0806030504020204" pitchFamily="34" charset="0"/>
              <a:cs typeface="Arial" panose="020B0604020202020204" pitchFamily="34" charset="0"/>
            </a:endParaRPr>
          </a:p>
          <a:p>
            <a:pPr>
              <a:lnSpc>
                <a:spcPct val="100000"/>
              </a:lnSpc>
              <a:buClr>
                <a:schemeClr val="tx2"/>
              </a:buClr>
              <a:buFont typeface="Wingdings" panose="020B0604020202020204" pitchFamily="2" charset="2"/>
              <a:buChar char="§"/>
            </a:pPr>
            <a:endParaRPr lang="en-US" sz="1067" dirty="0">
              <a:solidFill>
                <a:prstClr val="black">
                  <a:lumMod val="75000"/>
                  <a:lumOff val="25000"/>
                </a:prstClr>
              </a:solidFill>
              <a:ea typeface="Open Sans Condensed" panose="020B0806030504020204" pitchFamily="34" charset="0"/>
              <a:cs typeface="Arial" panose="020B0604020202020204" pitchFamily="34" charset="0"/>
            </a:endParaRPr>
          </a:p>
          <a:p>
            <a:pPr lvl="0">
              <a:lnSpc>
                <a:spcPct val="100000"/>
              </a:lnSpc>
              <a:buClr>
                <a:schemeClr val="tx2"/>
              </a:buClr>
              <a:buFont typeface="Wingdings" panose="020B0604020202020204" pitchFamily="2" charset="2"/>
              <a:buChar char="§"/>
            </a:pPr>
            <a:endParaRPr lang="en-US" sz="1067" dirty="0">
              <a:solidFill>
                <a:prstClr val="black">
                  <a:lumMod val="75000"/>
                  <a:lumOff val="25000"/>
                </a:prstClr>
              </a:solidFill>
              <a:ea typeface="Open Sans Condensed" panose="020B0806030504020204" pitchFamily="34" charset="0"/>
              <a:cs typeface="Arial" panose="020B0604020202020204" pitchFamily="34" charset="0"/>
            </a:endParaRPr>
          </a:p>
          <a:p>
            <a:pPr lvl="0">
              <a:lnSpc>
                <a:spcPct val="100000"/>
              </a:lnSpc>
              <a:buClr>
                <a:schemeClr val="tx2"/>
              </a:buClr>
              <a:buFont typeface="Wingdings" panose="020B0604020202020204" pitchFamily="2" charset="2"/>
              <a:buChar char="§"/>
            </a:pPr>
            <a:endParaRPr lang="en-US" sz="1067" dirty="0">
              <a:solidFill>
                <a:prstClr val="black">
                  <a:lumMod val="75000"/>
                  <a:lumOff val="25000"/>
                </a:prstClr>
              </a:solidFill>
              <a:ea typeface="Open Sans Condensed" panose="020B0806030504020204" pitchFamily="34" charset="0"/>
              <a:cs typeface="Arial" panose="020B0604020202020204" pitchFamily="34" charset="0"/>
            </a:endParaRPr>
          </a:p>
        </p:txBody>
      </p:sp>
      <p:sp>
        <p:nvSpPr>
          <p:cNvPr id="14" name="Rectangle 13"/>
          <p:cNvSpPr/>
          <p:nvPr/>
        </p:nvSpPr>
        <p:spPr>
          <a:xfrm>
            <a:off x="8112225" y="3103006"/>
            <a:ext cx="3635127" cy="297454"/>
          </a:xfrm>
          <a:prstGeom prst="rect">
            <a:avLst/>
          </a:prstGeom>
        </p:spPr>
        <p:txBody>
          <a:bodyPr wrap="square">
            <a:spAutoFit/>
          </a:bodyPr>
          <a:lstStyle/>
          <a:p>
            <a:pPr algn="ctr" defTabSz="914377">
              <a:buClr>
                <a:srgbClr val="1F497D"/>
              </a:buClr>
              <a:buSzPct val="100000"/>
              <a:defRPr/>
            </a:pPr>
            <a:r>
              <a:rPr lang="en-US" sz="1333" b="1" dirty="0" err="1">
                <a:solidFill>
                  <a:prstClr val="black">
                    <a:lumMod val="65000"/>
                    <a:lumOff val="35000"/>
                  </a:prstClr>
                </a:solidFill>
                <a:latin typeface="Trebuchet MS"/>
                <a:ea typeface="Open Sans Condensed" panose="020B0806030504020204" pitchFamily="34" charset="0"/>
                <a:cs typeface="Arial" panose="020B0604020202020204" pitchFamily="34" charset="0"/>
              </a:rPr>
              <a:t>Sify’s</a:t>
            </a: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 value additions</a:t>
            </a:r>
          </a:p>
        </p:txBody>
      </p:sp>
      <p:grpSp>
        <p:nvGrpSpPr>
          <p:cNvPr id="28" name="Group 27"/>
          <p:cNvGrpSpPr/>
          <p:nvPr/>
        </p:nvGrpSpPr>
        <p:grpSpPr>
          <a:xfrm>
            <a:off x="9449788" y="2008025"/>
            <a:ext cx="960000" cy="960000"/>
            <a:chOff x="6990141" y="1506019"/>
            <a:chExt cx="720000" cy="720000"/>
          </a:xfrm>
        </p:grpSpPr>
        <p:sp>
          <p:nvSpPr>
            <p:cNvPr id="15" name="Oval 14"/>
            <p:cNvSpPr/>
            <p:nvPr/>
          </p:nvSpPr>
          <p:spPr>
            <a:xfrm>
              <a:off x="6990141" y="1506019"/>
              <a:ext cx="720000" cy="720000"/>
            </a:xfrm>
            <a:prstGeom prst="ellipse">
              <a:avLst/>
            </a:prstGeom>
            <a:solidFill>
              <a:schemeClr val="accent1">
                <a:lumMod val="20000"/>
                <a:lumOff val="80000"/>
              </a:schemeClr>
            </a:solidFill>
            <a:ln w="9525">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endParaRPr lang="en-IN" sz="2400">
                <a:solidFill>
                  <a:prstClr val="white"/>
                </a:solidFill>
                <a:latin typeface="Trebuchet MS"/>
              </a:endParaRPr>
            </a:p>
          </p:txBody>
        </p:sp>
        <p:pic>
          <p:nvPicPr>
            <p:cNvPr id="26" name="Picture 10" descr="Image result for services icon"/>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97297" y="1613175"/>
              <a:ext cx="505689" cy="5056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605161" y="2008025"/>
            <a:ext cx="960000" cy="960000"/>
            <a:chOff x="4114800" y="1521247"/>
            <a:chExt cx="720000" cy="720000"/>
          </a:xfrm>
        </p:grpSpPr>
        <p:sp>
          <p:nvSpPr>
            <p:cNvPr id="30" name="Oval 29"/>
            <p:cNvSpPr/>
            <p:nvPr/>
          </p:nvSpPr>
          <p:spPr>
            <a:xfrm>
              <a:off x="4114800" y="1521247"/>
              <a:ext cx="720000" cy="720000"/>
            </a:xfrm>
            <a:prstGeom prst="ellipse">
              <a:avLst/>
            </a:prstGeom>
            <a:solidFill>
              <a:schemeClr val="bg2"/>
            </a:solidFill>
            <a:ln w="9525">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endParaRPr lang="en-IN" sz="2400">
                <a:solidFill>
                  <a:prstClr val="white"/>
                </a:solidFill>
                <a:latin typeface="Trebuchet MS"/>
              </a:endParaRPr>
            </a:p>
          </p:txBody>
        </p:sp>
        <p:pic>
          <p:nvPicPr>
            <p:cNvPr id="31" name="Picture 2" descr="Image result for chosen icon"/>
            <p:cNvPicPr>
              <a:picLocks noChangeAspect="1" noChangeArrowheads="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55181" y="1561628"/>
              <a:ext cx="639238" cy="639238"/>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Content Placeholder 2"/>
          <p:cNvSpPr txBox="1">
            <a:spLocks/>
          </p:cNvSpPr>
          <p:nvPr/>
        </p:nvSpPr>
        <p:spPr>
          <a:xfrm>
            <a:off x="4433956" y="3502675"/>
            <a:ext cx="3323485" cy="299044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Sify’s experience, assets and partnership ecosystem for executing large scale migrations of BFSI customers to Hybrid IT</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Sify’s comprehensive services centered around the cloud - Cloud adjacent Data Centers, Scalable Network, Hybrid Cloud and Digital services along with managed services </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Prompt support of Mr. Kamal Nath in addressing concerns through Sify’s Hybrid IT solution and strong financial position</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Consultative approach in devising the Hybrid IT solution and capability to deliver in record time (4 months) despite pandemic lockdown</a:t>
            </a:r>
          </a:p>
          <a:p>
            <a:pPr marL="304792" indent="-304792" defTabSz="1219170">
              <a:lnSpc>
                <a:spcPct val="100000"/>
              </a:lnSpc>
              <a:spcBef>
                <a:spcPts val="1333"/>
              </a:spcBef>
              <a:buClr>
                <a:srgbClr val="1F497D"/>
              </a:buClr>
              <a:buSzPct val="100000"/>
              <a:buFont typeface="Wingdings" panose="020B0604020202020204" pitchFamily="2" charset="2"/>
              <a:buChar char="§"/>
              <a:defRPr/>
            </a:pPr>
            <a:endParaRPr lang="en-US" sz="1067" b="1" dirty="0">
              <a:solidFill>
                <a:prstClr val="black">
                  <a:lumMod val="75000"/>
                  <a:lumOff val="25000"/>
                </a:prstClr>
              </a:solidFill>
              <a:latin typeface="Trebuchet MS"/>
              <a:ea typeface="Open Sans Condensed" panose="020B0806030504020204" pitchFamily="34" charset="0"/>
              <a:cs typeface="Arial" panose="020B0604020202020204" pitchFamily="34" charset="0"/>
            </a:endParaRPr>
          </a:p>
        </p:txBody>
      </p:sp>
      <p:sp>
        <p:nvSpPr>
          <p:cNvPr id="33" name="Rectangle 32"/>
          <p:cNvSpPr/>
          <p:nvPr/>
        </p:nvSpPr>
        <p:spPr>
          <a:xfrm>
            <a:off x="4271798" y="3103006"/>
            <a:ext cx="3635127" cy="297454"/>
          </a:xfrm>
          <a:prstGeom prst="rect">
            <a:avLst/>
          </a:prstGeom>
        </p:spPr>
        <p:txBody>
          <a:bodyPr wrap="square">
            <a:spAutoFit/>
          </a:bodyPr>
          <a:lstStyle/>
          <a:p>
            <a:pPr algn="ctr" defTabSz="914377">
              <a:buClr>
                <a:srgbClr val="1F497D"/>
              </a:buClr>
              <a:buSzPct val="100000"/>
              <a:defRPr/>
            </a:pP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Why </a:t>
            </a:r>
            <a:r>
              <a:rPr lang="en-US" sz="1333" b="1" dirty="0" err="1">
                <a:solidFill>
                  <a:prstClr val="black">
                    <a:lumMod val="65000"/>
                    <a:lumOff val="35000"/>
                  </a:prstClr>
                </a:solidFill>
                <a:latin typeface="Trebuchet MS"/>
                <a:ea typeface="Open Sans Condensed" panose="020B0806030504020204" pitchFamily="34" charset="0"/>
                <a:cs typeface="Arial" panose="020B0604020202020204" pitchFamily="34" charset="0"/>
              </a:rPr>
              <a:t>Sify</a:t>
            </a: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 was chosen?</a:t>
            </a:r>
          </a:p>
        </p:txBody>
      </p:sp>
      <p:grpSp>
        <p:nvGrpSpPr>
          <p:cNvPr id="25" name="Group 24"/>
          <p:cNvGrpSpPr/>
          <p:nvPr/>
        </p:nvGrpSpPr>
        <p:grpSpPr>
          <a:xfrm>
            <a:off x="1760535" y="2008025"/>
            <a:ext cx="960000" cy="960000"/>
            <a:chOff x="1299389" y="1598081"/>
            <a:chExt cx="720000" cy="720000"/>
          </a:xfrm>
        </p:grpSpPr>
        <p:sp>
          <p:nvSpPr>
            <p:cNvPr id="34" name="Oval 33"/>
            <p:cNvSpPr/>
            <p:nvPr/>
          </p:nvSpPr>
          <p:spPr>
            <a:xfrm>
              <a:off x="1299389" y="1598081"/>
              <a:ext cx="720000" cy="720000"/>
            </a:xfrm>
            <a:prstGeom prst="ellipse">
              <a:avLst/>
            </a:prstGeom>
            <a:solidFill>
              <a:schemeClr val="accent3">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r>
                <a:rPr lang="en-IN" sz="2400" dirty="0">
                  <a:solidFill>
                    <a:prstClr val="white"/>
                  </a:solidFill>
                  <a:latin typeface="Trebuchet MS"/>
                </a:rPr>
                <a:t>	</a:t>
              </a:r>
            </a:p>
          </p:txBody>
        </p:sp>
        <p:pic>
          <p:nvPicPr>
            <p:cNvPr id="22" name="Picture 6" descr="Image result for objective icon"/>
            <p:cNvPicPr>
              <a:picLocks noChangeAspect="1" noChangeArrowheads="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10153" y="1687833"/>
              <a:ext cx="540495" cy="540495"/>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Content Placeholder 2"/>
          <p:cNvSpPr txBox="1">
            <a:spLocks/>
          </p:cNvSpPr>
          <p:nvPr/>
        </p:nvSpPr>
        <p:spPr>
          <a:xfrm>
            <a:off x="606808" y="3502674"/>
            <a:ext cx="3323485" cy="271063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Migrate and integrate complex IT landscape operating on multiple hypervisors to a scalable and resilient IT infrastructure</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latin typeface="Trebuchet MS"/>
                <a:ea typeface="Open Sans Condensed" panose="020B0806030504020204" pitchFamily="34" charset="0"/>
                <a:cs typeface="Arial" panose="020B0604020202020204" pitchFamily="34" charset="0"/>
              </a:rPr>
              <a:t>Optimize TCO</a:t>
            </a:r>
            <a:endParaRPr lang="en-US" sz="1067" dirty="0">
              <a:solidFill>
                <a:prstClr val="black">
                  <a:lumMod val="75000"/>
                  <a:lumOff val="25000"/>
                </a:prstClr>
              </a:solidFill>
              <a:ea typeface="Open Sans Condensed" panose="020B0806030504020204" pitchFamily="34" charset="0"/>
              <a:cs typeface="Arial" panose="020B0604020202020204" pitchFamily="34" charset="0"/>
            </a:endParaRP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Ensure dedicated high-speed network for access to applications hosted on GCP</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Retain same network subnet between on-prem DC, DR and the co-located DC</a:t>
            </a:r>
          </a:p>
        </p:txBody>
      </p:sp>
      <p:sp>
        <p:nvSpPr>
          <p:cNvPr id="36" name="Rectangle 35"/>
          <p:cNvSpPr/>
          <p:nvPr/>
        </p:nvSpPr>
        <p:spPr>
          <a:xfrm>
            <a:off x="444650" y="3103006"/>
            <a:ext cx="3635127" cy="297454"/>
          </a:xfrm>
          <a:prstGeom prst="rect">
            <a:avLst/>
          </a:prstGeom>
        </p:spPr>
        <p:txBody>
          <a:bodyPr wrap="square">
            <a:spAutoFit/>
          </a:bodyPr>
          <a:lstStyle/>
          <a:p>
            <a:pPr algn="ctr" defTabSz="914377">
              <a:buClr>
                <a:srgbClr val="1F497D"/>
              </a:buClr>
              <a:buSzPct val="100000"/>
              <a:defRPr/>
            </a:pP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Objective</a:t>
            </a:r>
            <a:endParaRPr lang="en-US" sz="1400" b="1" dirty="0">
              <a:solidFill>
                <a:prstClr val="black">
                  <a:lumMod val="65000"/>
                  <a:lumOff val="35000"/>
                </a:prstClr>
              </a:solidFill>
              <a:latin typeface="Trebuchet MS"/>
              <a:ea typeface="Open Sans Condensed" panose="020B0806030504020204" pitchFamily="34" charset="0"/>
              <a:cs typeface="Arial" panose="020B0604020202020204" pitchFamily="34" charset="0"/>
            </a:endParaRPr>
          </a:p>
        </p:txBody>
      </p:sp>
      <p:pic>
        <p:nvPicPr>
          <p:cNvPr id="3" name="Picture 2" descr="Outlookindia | Mahindra &amp; Mahindra Financial Services | stock &amp; share price  update with analysis | 2017-08-04">
            <a:extLst>
              <a:ext uri="{FF2B5EF4-FFF2-40B4-BE49-F238E27FC236}">
                <a16:creationId xmlns:a16="http://schemas.microsoft.com/office/drawing/2014/main" id="{9D30AAD0-7BB0-9CC8-153C-C07F54E851E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4909" b="28580"/>
          <a:stretch/>
        </p:blipFill>
        <p:spPr bwMode="auto">
          <a:xfrm>
            <a:off x="10481933" y="489698"/>
            <a:ext cx="1440000" cy="49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3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1" y="304942"/>
            <a:ext cx="9294804" cy="861761"/>
          </a:xfrm>
        </p:spPr>
        <p:txBody>
          <a:bodyPr>
            <a:normAutofit/>
          </a:bodyPr>
          <a:lstStyle/>
          <a:p>
            <a:pPr defTabSz="1218988"/>
            <a:r>
              <a:rPr lang="en-US" sz="2800" b="1" dirty="0">
                <a:solidFill>
                  <a:schemeClr val="accent1">
                    <a:lumMod val="50000"/>
                  </a:schemeClr>
                </a:solidFill>
              </a:rPr>
              <a:t>Ensured high availability and performance in record Time despite pandemic restrictions</a:t>
            </a:r>
          </a:p>
        </p:txBody>
      </p:sp>
      <p:sp>
        <p:nvSpPr>
          <p:cNvPr id="22" name="Rectangle: Rounded Corners 8">
            <a:extLst>
              <a:ext uri="{FF2B5EF4-FFF2-40B4-BE49-F238E27FC236}">
                <a16:creationId xmlns:a16="http://schemas.microsoft.com/office/drawing/2014/main" id="{C6ED7782-AC6E-4CE6-BDDD-B99961099137}"/>
              </a:ext>
            </a:extLst>
          </p:cNvPr>
          <p:cNvSpPr/>
          <p:nvPr/>
        </p:nvSpPr>
        <p:spPr>
          <a:xfrm>
            <a:off x="8112224" y="2341679"/>
            <a:ext cx="3635128" cy="3871631"/>
          </a:xfrm>
          <a:prstGeom prst="roundRect">
            <a:avLst>
              <a:gd name="adj" fmla="val 6510"/>
            </a:avLst>
          </a:prstGeom>
          <a:solidFill>
            <a:schemeClr val="bg1"/>
          </a:solidFill>
          <a:ln w="9525">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3" name="Rectangle: Rounded Corners 8">
            <a:extLst>
              <a:ext uri="{FF2B5EF4-FFF2-40B4-BE49-F238E27FC236}">
                <a16:creationId xmlns:a16="http://schemas.microsoft.com/office/drawing/2014/main" id="{C6ED7782-AC6E-4CE6-BDDD-B99961099137}"/>
              </a:ext>
            </a:extLst>
          </p:cNvPr>
          <p:cNvSpPr/>
          <p:nvPr/>
        </p:nvSpPr>
        <p:spPr>
          <a:xfrm>
            <a:off x="4267597" y="2341679"/>
            <a:ext cx="3635128" cy="3871631"/>
          </a:xfrm>
          <a:prstGeom prst="roundRect">
            <a:avLst>
              <a:gd name="adj" fmla="val 6510"/>
            </a:avLst>
          </a:prstGeom>
          <a:solidFill>
            <a:schemeClr val="bg1"/>
          </a:solidFill>
          <a:ln w="9525">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4" name="Rectangle: Rounded Corners 8">
            <a:extLst>
              <a:ext uri="{FF2B5EF4-FFF2-40B4-BE49-F238E27FC236}">
                <a16:creationId xmlns:a16="http://schemas.microsoft.com/office/drawing/2014/main" id="{C6ED7782-AC6E-4CE6-BDDD-B99961099137}"/>
              </a:ext>
            </a:extLst>
          </p:cNvPr>
          <p:cNvSpPr/>
          <p:nvPr/>
        </p:nvSpPr>
        <p:spPr>
          <a:xfrm>
            <a:off x="422971" y="2341679"/>
            <a:ext cx="3635128" cy="3871631"/>
          </a:xfrm>
          <a:prstGeom prst="roundRect">
            <a:avLst>
              <a:gd name="adj" fmla="val 6510"/>
            </a:avLst>
          </a:prstGeom>
          <a:solidFill>
            <a:schemeClr val="bg1"/>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5" name="Content Placeholder 2"/>
          <p:cNvSpPr txBox="1">
            <a:spLocks/>
          </p:cNvSpPr>
          <p:nvPr/>
        </p:nvSpPr>
        <p:spPr>
          <a:xfrm>
            <a:off x="8274383" y="3368702"/>
            <a:ext cx="3323485" cy="317826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Scalable and redundant IT infra ensuring high availability and performance of applications</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Reduction and rationalization of TCO with infrastructure solution on as-a-service model</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Unabated transformation despite pandemic restrictions due to the swift execution and closure by the Sify team within 4 months</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Better productivity and customer experience owing to uninterrupted operations and nominal downtime of applications </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Brought the customer closer to DC consolidation and cloud-native capabilities with Sify’s Cloud Adjacent Data Centers</a:t>
            </a:r>
            <a:endParaRPr lang="en-US" sz="1067" dirty="0">
              <a:solidFill>
                <a:prstClr val="black">
                  <a:lumMod val="75000"/>
                  <a:lumOff val="25000"/>
                </a:prstClr>
              </a:solidFill>
              <a:latin typeface="Trebuchet MS"/>
              <a:ea typeface="Open Sans Condensed" panose="020B0806030504020204" pitchFamily="34" charset="0"/>
              <a:cs typeface="Arial" panose="020B0604020202020204" pitchFamily="34" charset="0"/>
            </a:endParaRPr>
          </a:p>
        </p:txBody>
      </p:sp>
      <p:sp>
        <p:nvSpPr>
          <p:cNvPr id="26" name="Rectangle 25"/>
          <p:cNvSpPr/>
          <p:nvPr/>
        </p:nvSpPr>
        <p:spPr>
          <a:xfrm>
            <a:off x="8112225" y="3103006"/>
            <a:ext cx="3635127" cy="297454"/>
          </a:xfrm>
          <a:prstGeom prst="rect">
            <a:avLst/>
          </a:prstGeom>
        </p:spPr>
        <p:txBody>
          <a:bodyPr wrap="square">
            <a:spAutoFit/>
          </a:bodyPr>
          <a:lstStyle/>
          <a:p>
            <a:pPr algn="ctr" defTabSz="914377">
              <a:buClr>
                <a:srgbClr val="1F497D"/>
              </a:buClr>
              <a:buSzPct val="100000"/>
              <a:defRPr/>
            </a:pP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Customer success factors/ benefits</a:t>
            </a:r>
          </a:p>
        </p:txBody>
      </p:sp>
      <p:sp>
        <p:nvSpPr>
          <p:cNvPr id="28" name="Oval 27"/>
          <p:cNvSpPr/>
          <p:nvPr/>
        </p:nvSpPr>
        <p:spPr>
          <a:xfrm>
            <a:off x="9449788" y="2008025"/>
            <a:ext cx="960000" cy="960000"/>
          </a:xfrm>
          <a:prstGeom prst="ellipse">
            <a:avLst/>
          </a:prstGeom>
          <a:solidFill>
            <a:schemeClr val="accent1">
              <a:lumMod val="20000"/>
              <a:lumOff val="80000"/>
            </a:schemeClr>
          </a:solidFill>
          <a:ln w="9525">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endParaRPr lang="en-IN" sz="2400">
              <a:solidFill>
                <a:prstClr val="white"/>
              </a:solidFill>
              <a:latin typeface="Trebuchet MS"/>
            </a:endParaRPr>
          </a:p>
        </p:txBody>
      </p:sp>
      <p:sp>
        <p:nvSpPr>
          <p:cNvPr id="31" name="Oval 30"/>
          <p:cNvSpPr/>
          <p:nvPr/>
        </p:nvSpPr>
        <p:spPr>
          <a:xfrm>
            <a:off x="5605161" y="2008025"/>
            <a:ext cx="960000" cy="960000"/>
          </a:xfrm>
          <a:prstGeom prst="ellipse">
            <a:avLst/>
          </a:prstGeom>
          <a:solidFill>
            <a:schemeClr val="bg2"/>
          </a:solidFill>
          <a:ln w="9525">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endParaRPr lang="en-IN" sz="2400">
              <a:solidFill>
                <a:prstClr val="white"/>
              </a:solidFill>
              <a:latin typeface="Trebuchet MS"/>
            </a:endParaRPr>
          </a:p>
        </p:txBody>
      </p:sp>
      <p:sp>
        <p:nvSpPr>
          <p:cNvPr id="33" name="Content Placeholder 2"/>
          <p:cNvSpPr txBox="1">
            <a:spLocks/>
          </p:cNvSpPr>
          <p:nvPr/>
        </p:nvSpPr>
        <p:spPr>
          <a:xfrm>
            <a:off x="4433956" y="3368701"/>
            <a:ext cx="3323485" cy="28446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Customized Hybrid IT architecture and hybrid migration (P2P + P2V) to meet business application demand</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Low latency network between co-location setup and other DC provider for accessing core applications as a LAN extension</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Dedicated network switches for Sify </a:t>
            </a:r>
            <a:r>
              <a:rPr lang="en-US" sz="1067" dirty="0" err="1">
                <a:solidFill>
                  <a:prstClr val="black">
                    <a:lumMod val="75000"/>
                    <a:lumOff val="25000"/>
                  </a:prstClr>
                </a:solidFill>
                <a:ea typeface="Open Sans Condensed" panose="020B0806030504020204" pitchFamily="34" charset="0"/>
                <a:cs typeface="Arial" panose="020B0604020202020204" pitchFamily="34" charset="0"/>
              </a:rPr>
              <a:t>CloudInfinit</a:t>
            </a:r>
            <a:r>
              <a:rPr lang="en-US" sz="1067" dirty="0">
                <a:solidFill>
                  <a:prstClr val="black">
                    <a:lumMod val="75000"/>
                    <a:lumOff val="25000"/>
                  </a:prstClr>
                </a:solidFill>
                <a:ea typeface="Open Sans Condensed" panose="020B0806030504020204" pitchFamily="34" charset="0"/>
                <a:cs typeface="Arial" panose="020B0604020202020204" pitchFamily="34" charset="0"/>
              </a:rPr>
              <a:t> connectivity &amp; uplink to MMFSL co-located infrastructure</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Migration links (2 Gbps) between customer premises and Sify DC using Overlay Tunnel Virtualization (OTV) protocol to have the same LAN extension </a:t>
            </a:r>
          </a:p>
          <a:p>
            <a:pPr>
              <a:lnSpc>
                <a:spcPct val="100000"/>
              </a:lnSpc>
              <a:buClr>
                <a:srgbClr val="1F497D"/>
              </a:buClr>
              <a:buSzPct val="100000"/>
              <a:buFont typeface="Wingdings" panose="020B0604020202020204" pitchFamily="2" charset="2"/>
              <a:buChar char="§"/>
            </a:pPr>
            <a:endParaRPr lang="en-US" sz="1067" dirty="0">
              <a:solidFill>
                <a:prstClr val="black">
                  <a:lumMod val="75000"/>
                  <a:lumOff val="25000"/>
                </a:prstClr>
              </a:solidFill>
              <a:ea typeface="Open Sans Condensed" panose="020B0806030504020204" pitchFamily="34" charset="0"/>
              <a:cs typeface="Arial" panose="020B0604020202020204" pitchFamily="34" charset="0"/>
            </a:endParaRPr>
          </a:p>
          <a:p>
            <a:pPr lvl="0">
              <a:lnSpc>
                <a:spcPct val="100000"/>
              </a:lnSpc>
              <a:buClr>
                <a:srgbClr val="1F497D"/>
              </a:buClr>
              <a:buSzPct val="100000"/>
              <a:buFont typeface="Wingdings" panose="020B0604020202020204" pitchFamily="2" charset="2"/>
              <a:buChar char="§"/>
            </a:pPr>
            <a:endParaRPr lang="en-US" sz="1067" dirty="0">
              <a:solidFill>
                <a:prstClr val="black">
                  <a:lumMod val="75000"/>
                  <a:lumOff val="25000"/>
                </a:prstClr>
              </a:solidFill>
              <a:ea typeface="Open Sans Condensed" panose="020B0806030504020204" pitchFamily="34" charset="0"/>
              <a:cs typeface="Arial" panose="020B0604020202020204" pitchFamily="34" charset="0"/>
            </a:endParaRPr>
          </a:p>
          <a:p>
            <a:pPr lvl="0">
              <a:lnSpc>
                <a:spcPct val="100000"/>
              </a:lnSpc>
              <a:buClr>
                <a:srgbClr val="1F497D"/>
              </a:buClr>
              <a:buSzPct val="100000"/>
              <a:buFont typeface="Wingdings" panose="020B0604020202020204" pitchFamily="2" charset="2"/>
              <a:buChar char="§"/>
            </a:pPr>
            <a:endParaRPr lang="en-US" sz="1067" dirty="0">
              <a:solidFill>
                <a:prstClr val="black">
                  <a:lumMod val="75000"/>
                  <a:lumOff val="25000"/>
                </a:prstClr>
              </a:solidFill>
              <a:ea typeface="Open Sans Condensed" panose="020B0806030504020204" pitchFamily="34" charset="0"/>
              <a:cs typeface="Arial" panose="020B0604020202020204" pitchFamily="34" charset="0"/>
            </a:endParaRPr>
          </a:p>
        </p:txBody>
      </p:sp>
      <p:sp>
        <p:nvSpPr>
          <p:cNvPr id="34" name="Rectangle 33"/>
          <p:cNvSpPr/>
          <p:nvPr/>
        </p:nvSpPr>
        <p:spPr>
          <a:xfrm>
            <a:off x="4271798" y="3103006"/>
            <a:ext cx="3635127" cy="297454"/>
          </a:xfrm>
          <a:prstGeom prst="rect">
            <a:avLst/>
          </a:prstGeom>
        </p:spPr>
        <p:txBody>
          <a:bodyPr wrap="square">
            <a:spAutoFit/>
          </a:bodyPr>
          <a:lstStyle/>
          <a:p>
            <a:pPr algn="ctr" defTabSz="914377">
              <a:buClr>
                <a:srgbClr val="1F497D"/>
              </a:buClr>
              <a:buSzPct val="100000"/>
              <a:defRPr/>
            </a:pP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After transformation</a:t>
            </a:r>
          </a:p>
        </p:txBody>
      </p:sp>
      <p:sp>
        <p:nvSpPr>
          <p:cNvPr id="36" name="Oval 35"/>
          <p:cNvSpPr/>
          <p:nvPr/>
        </p:nvSpPr>
        <p:spPr>
          <a:xfrm>
            <a:off x="1760535" y="2008025"/>
            <a:ext cx="960000" cy="960000"/>
          </a:xfrm>
          <a:prstGeom prst="ellipse">
            <a:avLst/>
          </a:prstGeom>
          <a:solidFill>
            <a:schemeClr val="accent3">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r>
              <a:rPr lang="en-IN" sz="2400" dirty="0">
                <a:solidFill>
                  <a:prstClr val="white"/>
                </a:solidFill>
                <a:latin typeface="Trebuchet MS"/>
              </a:rPr>
              <a:t>	</a:t>
            </a:r>
          </a:p>
        </p:txBody>
      </p:sp>
      <p:sp>
        <p:nvSpPr>
          <p:cNvPr id="38" name="Content Placeholder 2"/>
          <p:cNvSpPr txBox="1">
            <a:spLocks/>
          </p:cNvSpPr>
          <p:nvPr/>
        </p:nvSpPr>
        <p:spPr>
          <a:xfrm>
            <a:off x="606808" y="3368701"/>
            <a:ext cx="3451291" cy="284460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Difficulty in scaling up space and power - inhibiting DC expansion &amp; business growth</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Management in silos for different workloads in a multi-hypervisor architecture </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Non-redundant infrastructure setup for applications - lacking the redundancy of a clustered environment</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Challenges in replicating the DC and DR</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latin typeface="Trebuchet MS"/>
                <a:cs typeface="Arial" panose="020B0604020202020204" pitchFamily="34" charset="0"/>
              </a:rPr>
              <a:t>Hardcoded IPs in legacy applications </a:t>
            </a:r>
            <a:r>
              <a:rPr lang="en-US" sz="1067" dirty="0">
                <a:solidFill>
                  <a:prstClr val="black">
                    <a:lumMod val="75000"/>
                    <a:lumOff val="25000"/>
                  </a:prstClr>
                </a:solidFill>
                <a:latin typeface="Trebuchet MS"/>
                <a:ea typeface="Open Sans Condensed" panose="020B0806030504020204" pitchFamily="34" charset="0"/>
                <a:cs typeface="Arial" panose="020B0604020202020204" pitchFamily="34" charset="0"/>
              </a:rPr>
              <a:t>- changing them was not possible</a:t>
            </a:r>
          </a:p>
          <a:p>
            <a:pPr marL="304792" indent="-304792" defTabSz="1219170">
              <a:lnSpc>
                <a:spcPct val="100000"/>
              </a:lnSpc>
              <a:spcBef>
                <a:spcPts val="1333"/>
              </a:spcBef>
              <a:buClr>
                <a:srgbClr val="1F497D"/>
              </a:buClr>
              <a:buSzPct val="100000"/>
              <a:buFont typeface="Wingdings" panose="020B0604020202020204" pitchFamily="2" charset="2"/>
              <a:buChar char="§"/>
              <a:defRPr/>
            </a:pPr>
            <a:r>
              <a:rPr lang="en-US" sz="1067" dirty="0">
                <a:solidFill>
                  <a:prstClr val="black">
                    <a:lumMod val="75000"/>
                    <a:lumOff val="25000"/>
                  </a:prstClr>
                </a:solidFill>
                <a:latin typeface="Trebuchet MS"/>
                <a:cs typeface="Arial" panose="020B0604020202020204" pitchFamily="34" charset="0"/>
              </a:rPr>
              <a:t>Poor application performance with existing equipment which was </a:t>
            </a:r>
            <a:r>
              <a:rPr lang="en-US" sz="1067" dirty="0">
                <a:solidFill>
                  <a:prstClr val="black">
                    <a:lumMod val="75000"/>
                    <a:lumOff val="25000"/>
                  </a:prstClr>
                </a:solidFill>
                <a:latin typeface="Trebuchet MS"/>
                <a:ea typeface="Open Sans Condensed" panose="020B0806030504020204" pitchFamily="34" charset="0"/>
                <a:cs typeface="Arial" panose="020B0604020202020204" pitchFamily="34" charset="0"/>
              </a:rPr>
              <a:t>due for tech refresh </a:t>
            </a:r>
          </a:p>
          <a:p>
            <a:pPr marL="0" indent="0" defTabSz="1219170">
              <a:lnSpc>
                <a:spcPct val="100000"/>
              </a:lnSpc>
              <a:spcBef>
                <a:spcPts val="1333"/>
              </a:spcBef>
              <a:buClr>
                <a:srgbClr val="1F497D"/>
              </a:buClr>
              <a:buSzPct val="100000"/>
              <a:buNone/>
              <a:defRPr/>
            </a:pPr>
            <a:endParaRPr lang="en-US" sz="1067" dirty="0">
              <a:solidFill>
                <a:prstClr val="black">
                  <a:lumMod val="75000"/>
                  <a:lumOff val="25000"/>
                </a:prstClr>
              </a:solidFill>
              <a:latin typeface="Trebuchet MS"/>
              <a:ea typeface="Open Sans Condensed" panose="020B0806030504020204" pitchFamily="34" charset="0"/>
              <a:cs typeface="Arial" panose="020B0604020202020204" pitchFamily="34" charset="0"/>
            </a:endParaRPr>
          </a:p>
        </p:txBody>
      </p:sp>
      <p:sp>
        <p:nvSpPr>
          <p:cNvPr id="39" name="Rectangle 38"/>
          <p:cNvSpPr/>
          <p:nvPr/>
        </p:nvSpPr>
        <p:spPr>
          <a:xfrm>
            <a:off x="444650" y="3103006"/>
            <a:ext cx="3635127" cy="297454"/>
          </a:xfrm>
          <a:prstGeom prst="rect">
            <a:avLst/>
          </a:prstGeom>
        </p:spPr>
        <p:txBody>
          <a:bodyPr wrap="square">
            <a:spAutoFit/>
          </a:bodyPr>
          <a:lstStyle/>
          <a:p>
            <a:pPr algn="ctr" defTabSz="914377">
              <a:buClr>
                <a:srgbClr val="1F497D"/>
              </a:buClr>
              <a:buSzPct val="100000"/>
              <a:defRPr/>
            </a:pP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Before transformation</a:t>
            </a:r>
          </a:p>
        </p:txBody>
      </p:sp>
      <p:pic>
        <p:nvPicPr>
          <p:cNvPr id="40" name="Picture 2" descr="Image result for before icon"/>
          <p:cNvPicPr>
            <a:picLocks noChangeAspect="1" noChangeArrowheads="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22045" y="2169534"/>
            <a:ext cx="636983" cy="63698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after icon"/>
          <p:cNvPicPr>
            <a:picLocks noChangeAspect="1" noChangeArrowheads="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18841" y="2074617"/>
            <a:ext cx="826815" cy="8268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Image result for benefits icon"/>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79502" y="2094605"/>
            <a:ext cx="717055" cy="7170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Outlookindia | Mahindra &amp; Mahindra Financial Services | stock &amp; share price  update with analysis | 2017-08-04">
            <a:extLst>
              <a:ext uri="{FF2B5EF4-FFF2-40B4-BE49-F238E27FC236}">
                <a16:creationId xmlns:a16="http://schemas.microsoft.com/office/drawing/2014/main" id="{7567C91C-BFFA-FD61-61A7-3DCB8D18DFB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4909" b="28580"/>
          <a:stretch/>
        </p:blipFill>
        <p:spPr bwMode="auto">
          <a:xfrm>
            <a:off x="10481933" y="489698"/>
            <a:ext cx="1440000" cy="49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8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051FE-4E55-F5EE-9A27-B632C03740B9}"/>
              </a:ext>
            </a:extLst>
          </p:cNvPr>
          <p:cNvSpPr txBox="1"/>
          <p:nvPr/>
        </p:nvSpPr>
        <p:spPr>
          <a:xfrm>
            <a:off x="431800" y="3429001"/>
            <a:ext cx="11328400" cy="913007"/>
          </a:xfrm>
          <a:prstGeom prst="rect">
            <a:avLst/>
          </a:prstGeom>
          <a:noFill/>
        </p:spPr>
        <p:txBody>
          <a:bodyPr wrap="square" rtlCol="0">
            <a:spAutoFit/>
          </a:bodyPr>
          <a:lstStyle/>
          <a:p>
            <a:pPr algn="ctr"/>
            <a:r>
              <a:rPr lang="en-US" sz="5333" dirty="0">
                <a:solidFill>
                  <a:schemeClr val="bg1"/>
                </a:solidFill>
              </a:rPr>
              <a:t>Thank You</a:t>
            </a:r>
            <a:endParaRPr lang="en-IN" sz="5333" dirty="0">
              <a:solidFill>
                <a:schemeClr val="bg1"/>
              </a:solidFill>
            </a:endParaRPr>
          </a:p>
        </p:txBody>
      </p:sp>
      <p:pic>
        <p:nvPicPr>
          <p:cNvPr id="3" name="Picture 2" descr="A red book cover&#10;&#10;Description automatically generated with medium confidence">
            <a:extLst>
              <a:ext uri="{FF2B5EF4-FFF2-40B4-BE49-F238E27FC236}">
                <a16:creationId xmlns:a16="http://schemas.microsoft.com/office/drawing/2014/main" id="{99380414-8344-8769-C146-A520DE918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516" y="1655498"/>
            <a:ext cx="1040969" cy="1773503"/>
          </a:xfrm>
          <a:prstGeom prst="rect">
            <a:avLst/>
          </a:prstGeom>
        </p:spPr>
      </p:pic>
    </p:spTree>
    <p:extLst>
      <p:ext uri="{BB962C8B-B14F-4D97-AF65-F5344CB8AC3E}">
        <p14:creationId xmlns:p14="http://schemas.microsoft.com/office/powerpoint/2010/main" val="92057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856</Words>
  <Application>Microsoft Office PowerPoint</Application>
  <PresentationFormat>Widescreen</PresentationFormat>
  <Paragraphs>72</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Trebuchet MS</vt:lpstr>
      <vt:lpstr>Wingdings</vt:lpstr>
      <vt:lpstr>Office Theme</vt:lpstr>
      <vt:lpstr>PowerPoint Presentation</vt:lpstr>
      <vt:lpstr>MAHINDRA FINANCE: DIGITAL TRANSFORMATION FOR NBFC</vt:lpstr>
      <vt:lpstr>Sify accelerates the Cloud Journey of a leading financial services provider with its Hybrid IT Solution- 2 pager</vt:lpstr>
      <vt:lpstr>Ensured high availability and performance in record Time despite pandemic restrictions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Imran Khan</dc:creator>
  <cp:lastModifiedBy>Ali Imran Khan</cp:lastModifiedBy>
  <cp:revision>8</cp:revision>
  <dcterms:created xsi:type="dcterms:W3CDTF">2023-06-08T07:32:51Z</dcterms:created>
  <dcterms:modified xsi:type="dcterms:W3CDTF">2023-08-17T13:56:47Z</dcterms:modified>
</cp:coreProperties>
</file>