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147311118" r:id="rId2"/>
    <p:sldId id="2076137096" r:id="rId3"/>
    <p:sldId id="451" r:id="rId4"/>
    <p:sldId id="452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BDABCE-0895-3702-CE00-365B5C8DFD07}" v="6" dt="2024-08-09T10:38:53.844"/>
    <p1510:client id="{C44E1188-F5CC-D69C-D201-1B056EB299EC}" v="2" dt="2024-08-09T10:41:37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C44E1188-F5CC-D69C-D201-1B056EB299EC}"/>
    <pc:docChg chg="modSld">
      <pc:chgData name="Ali Imran Khan" userId="S::aliimran.khan@sifycorp.com::1b5bb57a-5950-47f3-9580-38148fcd8ba4" providerId="AD" clId="Web-{C44E1188-F5CC-D69C-D201-1B056EB299EC}" dt="2024-08-09T10:41:36.209" v="0"/>
      <pc:docMkLst>
        <pc:docMk/>
      </pc:docMkLst>
      <pc:sldChg chg="modSp">
        <pc:chgData name="Ali Imran Khan" userId="S::aliimran.khan@sifycorp.com::1b5bb57a-5950-47f3-9580-38148fcd8ba4" providerId="AD" clId="Web-{C44E1188-F5CC-D69C-D201-1B056EB299EC}" dt="2024-08-09T10:41:36.209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C44E1188-F5CC-D69C-D201-1B056EB299EC}" dt="2024-08-09T10:41:36.209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F0B30CD9-AA8E-4649-ADE8-D06EC52C488A}"/>
    <pc:docChg chg="addSld delSld modSld">
      <pc:chgData name="Ali Imran Khan" userId="1b5bb57a-5950-47f3-9580-38148fcd8ba4" providerId="ADAL" clId="{F0B30CD9-AA8E-4649-ADE8-D06EC52C488A}" dt="2023-06-08T07:48:39.560" v="21"/>
      <pc:docMkLst>
        <pc:docMk/>
      </pc:docMkLst>
      <pc:sldChg chg="add">
        <pc:chgData name="Ali Imran Khan" userId="1b5bb57a-5950-47f3-9580-38148fcd8ba4" providerId="ADAL" clId="{F0B30CD9-AA8E-4649-ADE8-D06EC52C488A}" dt="2023-06-08T07:48:39.560" v="21"/>
        <pc:sldMkLst>
          <pc:docMk/>
          <pc:sldMk cId="3952396505" sldId="451"/>
        </pc:sldMkLst>
      </pc:sldChg>
      <pc:sldChg chg="add">
        <pc:chgData name="Ali Imran Khan" userId="1b5bb57a-5950-47f3-9580-38148fcd8ba4" providerId="ADAL" clId="{F0B30CD9-AA8E-4649-ADE8-D06EC52C488A}" dt="2023-06-08T07:48:39.560" v="21"/>
        <pc:sldMkLst>
          <pc:docMk/>
          <pc:sldMk cId="2023847603" sldId="452"/>
        </pc:sldMkLst>
      </pc:sldChg>
      <pc:sldChg chg="add">
        <pc:chgData name="Ali Imran Khan" userId="1b5bb57a-5950-47f3-9580-38148fcd8ba4" providerId="ADAL" clId="{F0B30CD9-AA8E-4649-ADE8-D06EC52C488A}" dt="2023-06-08T07:48:39.560" v="21"/>
        <pc:sldMkLst>
          <pc:docMk/>
          <pc:sldMk cId="173673460" sldId="2076137096"/>
        </pc:sldMkLst>
      </pc:sldChg>
      <pc:sldChg chg="del">
        <pc:chgData name="Ali Imran Khan" userId="1b5bb57a-5950-47f3-9580-38148fcd8ba4" providerId="ADAL" clId="{F0B30CD9-AA8E-4649-ADE8-D06EC52C488A}" dt="2023-06-08T07:48:29.832" v="18" actId="47"/>
        <pc:sldMkLst>
          <pc:docMk/>
          <pc:sldMk cId="3073020107" sldId="2076137103"/>
        </pc:sldMkLst>
      </pc:sldChg>
      <pc:sldChg chg="del">
        <pc:chgData name="Ali Imran Khan" userId="1b5bb57a-5950-47f3-9580-38148fcd8ba4" providerId="ADAL" clId="{F0B30CD9-AA8E-4649-ADE8-D06EC52C488A}" dt="2023-06-08T07:48:30.333" v="19" actId="47"/>
        <pc:sldMkLst>
          <pc:docMk/>
          <pc:sldMk cId="1545253194" sldId="2145705750"/>
        </pc:sldMkLst>
      </pc:sldChg>
      <pc:sldChg chg="del">
        <pc:chgData name="Ali Imran Khan" userId="1b5bb57a-5950-47f3-9580-38148fcd8ba4" providerId="ADAL" clId="{F0B30CD9-AA8E-4649-ADE8-D06EC52C488A}" dt="2023-06-08T07:48:30.845" v="20" actId="47"/>
        <pc:sldMkLst>
          <pc:docMk/>
          <pc:sldMk cId="3793180256" sldId="2145705751"/>
        </pc:sldMkLst>
      </pc:sldChg>
      <pc:sldChg chg="modSp mod">
        <pc:chgData name="Ali Imran Khan" userId="1b5bb57a-5950-47f3-9580-38148fcd8ba4" providerId="ADAL" clId="{F0B30CD9-AA8E-4649-ADE8-D06EC52C488A}" dt="2023-06-08T07:48:27.828" v="17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F0B30CD9-AA8E-4649-ADE8-D06EC52C488A}" dt="2023-06-08T07:48:27.828" v="17" actId="20577"/>
          <ac:spMkLst>
            <pc:docMk/>
            <pc:sldMk cId="1843726236" sldId="2147311118"/>
            <ac:spMk id="5" creationId="{E0A7F605-C3C7-2129-3AA8-FF954D54019B}"/>
          </ac:spMkLst>
        </pc:spChg>
      </pc:sldChg>
      <pc:sldMasterChg chg="delSldLayout">
        <pc:chgData name="Ali Imran Khan" userId="1b5bb57a-5950-47f3-9580-38148fcd8ba4" providerId="ADAL" clId="{F0B30CD9-AA8E-4649-ADE8-D06EC52C488A}" dt="2023-06-08T07:48:29.832" v="18" actId="47"/>
        <pc:sldMasterMkLst>
          <pc:docMk/>
          <pc:sldMasterMk cId="2939498397" sldId="2147483648"/>
        </pc:sldMasterMkLst>
        <pc:sldLayoutChg chg="del">
          <pc:chgData name="Ali Imran Khan" userId="1b5bb57a-5950-47f3-9580-38148fcd8ba4" providerId="ADAL" clId="{F0B30CD9-AA8E-4649-ADE8-D06EC52C488A}" dt="2023-06-08T07:48:29.832" v="18" actId="47"/>
          <pc:sldLayoutMkLst>
            <pc:docMk/>
            <pc:sldMasterMk cId="2939498397" sldId="2147483648"/>
            <pc:sldLayoutMk cId="2800219526" sldId="2147483662"/>
          </pc:sldLayoutMkLst>
        </pc:sldLayoutChg>
      </pc:sldMasterChg>
    </pc:docChg>
  </pc:docChgLst>
  <pc:docChgLst>
    <pc:chgData name="Ali Imran Khan" userId="1b5bb57a-5950-47f3-9580-38148fcd8ba4" providerId="ADAL" clId="{2C5C4D77-804D-4F73-B7AB-585594A981C6}"/>
    <pc:docChg chg="modSld">
      <pc:chgData name="Ali Imran Khan" userId="1b5bb57a-5950-47f3-9580-38148fcd8ba4" providerId="ADAL" clId="{2C5C4D77-804D-4F73-B7AB-585594A981C6}" dt="2023-08-17T14:00:17.537" v="16" actId="20577"/>
      <pc:docMkLst>
        <pc:docMk/>
      </pc:docMkLst>
      <pc:sldChg chg="modSp mod">
        <pc:chgData name="Ali Imran Khan" userId="1b5bb57a-5950-47f3-9580-38148fcd8ba4" providerId="ADAL" clId="{2C5C4D77-804D-4F73-B7AB-585594A981C6}" dt="2023-08-17T14:00:17.537" v="16" actId="20577"/>
        <pc:sldMkLst>
          <pc:docMk/>
          <pc:sldMk cId="3952396505" sldId="451"/>
        </pc:sldMkLst>
        <pc:spChg chg="mod">
          <ac:chgData name="Ali Imran Khan" userId="1b5bb57a-5950-47f3-9580-38148fcd8ba4" providerId="ADAL" clId="{2C5C4D77-804D-4F73-B7AB-585594A981C6}" dt="2023-08-17T14:00:17.537" v="16" actId="20577"/>
          <ac:spMkLst>
            <pc:docMk/>
            <pc:sldMk cId="3952396505" sldId="451"/>
            <ac:spMk id="32" creationId="{00000000-0000-0000-0000-000000000000}"/>
          </ac:spMkLst>
        </pc:spChg>
      </pc:sldChg>
      <pc:sldChg chg="modSp mod">
        <pc:chgData name="Ali Imran Khan" userId="1b5bb57a-5950-47f3-9580-38148fcd8ba4" providerId="ADAL" clId="{2C5C4D77-804D-4F73-B7AB-585594A981C6}" dt="2023-08-17T14:00:09.648" v="14" actId="108"/>
        <pc:sldMkLst>
          <pc:docMk/>
          <pc:sldMk cId="173673460" sldId="2076137096"/>
        </pc:sldMkLst>
        <pc:spChg chg="mod">
          <ac:chgData name="Ali Imran Khan" userId="1b5bb57a-5950-47f3-9580-38148fcd8ba4" providerId="ADAL" clId="{2C5C4D77-804D-4F73-B7AB-585594A981C6}" dt="2023-08-17T13:59:59.712" v="13" actId="57"/>
          <ac:spMkLst>
            <pc:docMk/>
            <pc:sldMk cId="173673460" sldId="2076137096"/>
            <ac:spMk id="22" creationId="{5C7DCE75-42E2-480C-A281-09C8647B4706}"/>
          </ac:spMkLst>
        </pc:spChg>
        <pc:spChg chg="mod">
          <ac:chgData name="Ali Imran Khan" userId="1b5bb57a-5950-47f3-9580-38148fcd8ba4" providerId="ADAL" clId="{2C5C4D77-804D-4F73-B7AB-585594A981C6}" dt="2023-08-17T13:59:51.204" v="9" actId="20577"/>
          <ac:spMkLst>
            <pc:docMk/>
            <pc:sldMk cId="173673460" sldId="2076137096"/>
            <ac:spMk id="34" creationId="{4323FDC9-6E80-4351-B3B7-50CFFE61E512}"/>
          </ac:spMkLst>
        </pc:spChg>
        <pc:spChg chg="mod">
          <ac:chgData name="Ali Imran Khan" userId="1b5bb57a-5950-47f3-9580-38148fcd8ba4" providerId="ADAL" clId="{2C5C4D77-804D-4F73-B7AB-585594A981C6}" dt="2023-08-17T14:00:09.648" v="14" actId="108"/>
          <ac:spMkLst>
            <pc:docMk/>
            <pc:sldMk cId="173673460" sldId="2076137096"/>
            <ac:spMk id="35" creationId="{1C8A1E17-FC7E-4CB6-9C8E-46243EDA992F}"/>
          </ac:spMkLst>
        </pc:spChg>
      </pc:sldChg>
    </pc:docChg>
  </pc:docChgLst>
  <pc:docChgLst>
    <pc:chgData name="Ali Imran Khan" userId="S::aliimran.khan@sifycorp.com::1b5bb57a-5950-47f3-9580-38148fcd8ba4" providerId="AD" clId="Web-{A1BDABCE-0895-3702-CE00-365B5C8DFD07}"/>
    <pc:docChg chg="modSld">
      <pc:chgData name="Ali Imran Khan" userId="S::aliimran.khan@sifycorp.com::1b5bb57a-5950-47f3-9580-38148fcd8ba4" providerId="AD" clId="Web-{A1BDABCE-0895-3702-CE00-365B5C8DFD07}" dt="2024-08-09T10:38:52.907" v="4" actId="20577"/>
      <pc:docMkLst>
        <pc:docMk/>
      </pc:docMkLst>
      <pc:sldChg chg="modSp">
        <pc:chgData name="Ali Imran Khan" userId="S::aliimran.khan@sifycorp.com::1b5bb57a-5950-47f3-9580-38148fcd8ba4" providerId="AD" clId="Web-{A1BDABCE-0895-3702-CE00-365B5C8DFD07}" dt="2024-08-09T10:38:52.907" v="4" actId="20577"/>
        <pc:sldMkLst>
          <pc:docMk/>
          <pc:sldMk cId="1843726236" sldId="2147311118"/>
        </pc:sldMkLst>
        <pc:spChg chg="mod">
          <ac:chgData name="Ali Imran Khan" userId="S::aliimran.khan@sifycorp.com::1b5bb57a-5950-47f3-9580-38148fcd8ba4" providerId="AD" clId="Web-{A1BDABCE-0895-3702-CE00-365B5C8DFD07}" dt="2024-08-09T10:38:52.907" v="4" actId="20577"/>
          <ac:spMkLst>
            <pc:docMk/>
            <pc:sldMk cId="1843726236" sldId="2147311118"/>
            <ac:spMk id="6" creationId="{74C6CE8C-6AA4-D2F6-DBCD-AC899BE708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CB0A2-8A06-204A-A621-19D64E4B52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03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58793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MAX LIFE INSURANCE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Integrated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467131" y="1269213"/>
            <a:ext cx="5562844" cy="464928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>
              <a:lnSpc>
                <a:spcPts val="1920"/>
              </a:lnSpc>
              <a:defRPr/>
            </a:pPr>
            <a:r>
              <a:rPr lang="en-US" sz="1600" b="1" dirty="0">
                <a:solidFill>
                  <a:srgbClr val="44546A"/>
                </a:solidFill>
              </a:rPr>
              <a:t>Integrated Value and Outcome</a:t>
            </a:r>
            <a:br>
              <a:rPr lang="en-US" sz="1600" dirty="0"/>
            </a:b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cloud@core</a:t>
            </a:r>
            <a:r>
              <a:rPr lang="en-US" sz="14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TM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products and services: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320" indent="-285320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cloud ready applications migrated to Sify CloudInfinit / AWS</a:t>
            </a:r>
          </a:p>
          <a:p>
            <a:pPr marL="285320" indent="-285320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new digital applications to be built upon hyperscale (AWS)</a:t>
            </a:r>
          </a:p>
          <a:p>
            <a:pPr marL="285320" indent="-285320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Legacy apps and infra in cloud adjacent DC at near 0 latency</a:t>
            </a:r>
          </a:p>
          <a:p>
            <a:pPr marL="285320" indent="-285320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Hybrid security framework for both hosted &amp; cloud footprint.</a:t>
            </a:r>
          </a:p>
          <a:p>
            <a:pPr marL="285320" indent="-285320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Meticulous migration in record timeline for client appreciation</a:t>
            </a:r>
          </a:p>
          <a:p>
            <a:pPr marL="285320" indent="-285320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Hybrid cloud management platform for management of the Hosted Private and AWS Cloud footprint. </a:t>
            </a:r>
          </a:p>
          <a:p>
            <a:pPr marL="285320" indent="-285320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Leveraged Sify’s partnerships to integrate CDN platform</a:t>
            </a:r>
          </a:p>
          <a:p>
            <a:pPr>
              <a:lnSpc>
                <a:spcPts val="1920"/>
              </a:lnSpc>
              <a:spcBef>
                <a:spcPts val="600"/>
              </a:spcBef>
              <a:defRPr/>
            </a:pPr>
            <a:r>
              <a:rPr lang="en-US" sz="1600" b="1" dirty="0">
                <a:solidFill>
                  <a:srgbClr val="44546A">
                    <a:lumMod val="75000"/>
                  </a:srgbClr>
                </a:solidFill>
              </a:rPr>
              <a:t>Value for Client</a:t>
            </a:r>
            <a:endParaRPr lang="en-US" sz="1600" dirty="0">
              <a:solidFill>
                <a:srgbClr val="44546A">
                  <a:lumMod val="75000"/>
                </a:srgbClr>
              </a:solidFill>
            </a:endParaRPr>
          </a:p>
          <a:p>
            <a:pPr>
              <a:lnSpc>
                <a:spcPts val="1920"/>
              </a:lnSpc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Improved availability of IT infrastructure, free up IT teams time to test &amp; plan new initiatives, adoption of new age loosely coupled stacks with containers and serverless etc. becomes possible, </a:t>
            </a: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able to leverage readily available digital solutions – on demand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</a:p>
          <a:p>
            <a:pPr>
              <a:lnSpc>
                <a:spcPts val="1920"/>
              </a:lnSpc>
              <a:spcBef>
                <a:spcPts val="600"/>
              </a:spcBef>
              <a:defRPr/>
            </a:pPr>
            <a:r>
              <a:rPr lang="en-US" sz="1600" b="1" dirty="0">
                <a:solidFill>
                  <a:srgbClr val="44546A">
                    <a:lumMod val="75000"/>
                  </a:srgbClr>
                </a:solidFill>
              </a:rPr>
              <a:t>Value for Sify</a:t>
            </a:r>
            <a:endParaRPr lang="en-US" sz="1600" dirty="0">
              <a:solidFill>
                <a:srgbClr val="44546A">
                  <a:lumMod val="75000"/>
                </a:srgbClr>
              </a:solidFill>
            </a:endParaRPr>
          </a:p>
          <a:p>
            <a:pPr>
              <a:lnSpc>
                <a:spcPts val="1920"/>
              </a:lnSpc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Competitive edge, full stack products and services play, significant cost control, higher revenue and margin, great reference for hybrid cloud.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/>
          <p:nvPr/>
        </p:nvGrpSpPr>
        <p:grpSpPr>
          <a:xfrm>
            <a:off x="841632" y="1310677"/>
            <a:ext cx="4883240" cy="769441"/>
            <a:chOff x="841632" y="1421961"/>
            <a:chExt cx="4883240" cy="7694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421961"/>
              <a:ext cx="43200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44546A">
                      <a:lumMod val="75000"/>
                    </a:srgbClr>
                  </a:solidFill>
                </a:rPr>
                <a:t>Project Objective</a:t>
              </a:r>
            </a:p>
            <a:p>
              <a:pPr>
                <a:defRPr/>
              </a:pPr>
              <a:r>
                <a:rPr lang="en-IN" sz="140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Improve availability of IT infrastructure, along with a roadmap to leverage cloud technologies</a:t>
              </a: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2896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/>
          <p:nvPr/>
        </p:nvGrpSpPr>
        <p:grpSpPr>
          <a:xfrm>
            <a:off x="886632" y="2301763"/>
            <a:ext cx="4838240" cy="769441"/>
            <a:chOff x="886632" y="2210779"/>
            <a:chExt cx="4838240" cy="769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10779"/>
              <a:ext cx="4320000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44546A">
                      <a:lumMod val="75000"/>
                    </a:srgbClr>
                  </a:solidFill>
                </a:rPr>
                <a:t>Project Model</a:t>
              </a:r>
            </a:p>
            <a:p>
              <a:pPr>
                <a:defRPr/>
              </a:pPr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Fully services model(vis-à-vis existing capex + services model)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32" y="2331952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F0061A-71EC-4498-A1A3-DA3C324DD451}"/>
              </a:ext>
            </a:extLst>
          </p:cNvPr>
          <p:cNvGrpSpPr/>
          <p:nvPr/>
        </p:nvGrpSpPr>
        <p:grpSpPr>
          <a:xfrm>
            <a:off x="796632" y="3095892"/>
            <a:ext cx="4928240" cy="630000"/>
            <a:chOff x="796632" y="3049958"/>
            <a:chExt cx="4928240" cy="630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3749-0BE4-481A-BD0B-F4E72CBCD042}"/>
                </a:ext>
              </a:extLst>
            </p:cNvPr>
            <p:cNvSpPr txBox="1"/>
            <p:nvPr/>
          </p:nvSpPr>
          <p:spPr>
            <a:xfrm>
              <a:off x="1404872" y="3087959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44546A">
                      <a:lumMod val="75000"/>
                    </a:srgbClr>
                  </a:solidFill>
                </a:rPr>
                <a:t>Competition</a:t>
              </a:r>
            </a:p>
            <a:p>
              <a:pPr>
                <a:defRPr/>
              </a:pPr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NTT, Tata Comm</a:t>
              </a:r>
              <a:endParaRPr lang="en-IN" sz="140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pic>
          <p:nvPicPr>
            <p:cNvPr id="1030" name="Picture 6" descr="Business competition Icon 3444703">
              <a:extLst>
                <a:ext uri="{FF2B5EF4-FFF2-40B4-BE49-F238E27FC236}">
                  <a16:creationId xmlns:a16="http://schemas.microsoft.com/office/drawing/2014/main" id="{07F6AFCE-F7CF-4193-AC24-C6E1C157E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32" y="3049958"/>
              <a:ext cx="630000" cy="6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/>
          <p:nvPr/>
        </p:nvGrpSpPr>
        <p:grpSpPr>
          <a:xfrm>
            <a:off x="841632" y="3849054"/>
            <a:ext cx="4883240" cy="1415772"/>
            <a:chOff x="841632" y="3749696"/>
            <a:chExt cx="4883240" cy="141577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749696"/>
              <a:ext cx="4320000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1600" b="1" dirty="0">
                  <a:solidFill>
                    <a:srgbClr val="44546A">
                      <a:lumMod val="75000"/>
                    </a:srgbClr>
                  </a:solidFill>
                </a:rPr>
                <a:t>Sify’s Uniqueness</a:t>
              </a:r>
              <a:br>
                <a:rPr lang="en-US" sz="16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Integrated value proposition built on: Cloud adjacent DC, Hyperscale (AWS) partnership, Hybrid cloud management platform - Sify CloudInfinit, DC and Cloud Interconnect (cloud@core</a:t>
              </a:r>
              <a:r>
                <a:rPr lang="en-US" sz="1400" baseline="30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TM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service), Migration services and Security services</a:t>
              </a:r>
              <a:endParaRPr lang="en-IN" sz="1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3810941"/>
              <a:ext cx="540000" cy="540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75DA4B-345C-4C78-89B6-44C23784FC29}"/>
              </a:ext>
            </a:extLst>
          </p:cNvPr>
          <p:cNvGrpSpPr/>
          <p:nvPr/>
        </p:nvGrpSpPr>
        <p:grpSpPr>
          <a:xfrm>
            <a:off x="841632" y="5387996"/>
            <a:ext cx="4883240" cy="553998"/>
            <a:chOff x="841632" y="5235206"/>
            <a:chExt cx="4883240" cy="5539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CFFC66-341D-4C54-8B9D-BF2F50122F73}"/>
                </a:ext>
              </a:extLst>
            </p:cNvPr>
            <p:cNvSpPr txBox="1"/>
            <p:nvPr/>
          </p:nvSpPr>
          <p:spPr>
            <a:xfrm>
              <a:off x="1404872" y="5235206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44546A">
                      <a:lumMod val="75000"/>
                    </a:srgbClr>
                  </a:solidFill>
                </a:rPr>
                <a:t>Contract Duration</a:t>
              </a:r>
            </a:p>
            <a:p>
              <a:pPr>
                <a:defRPr/>
              </a:pP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3 years – large annuity revenue stream</a:t>
              </a:r>
              <a:endParaRPr lang="en-IN" sz="1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pic>
          <p:nvPicPr>
            <p:cNvPr id="1042" name="Picture 18" descr="duration Icon 2978813">
              <a:extLst>
                <a:ext uri="{FF2B5EF4-FFF2-40B4-BE49-F238E27FC236}">
                  <a16:creationId xmlns:a16="http://schemas.microsoft.com/office/drawing/2014/main" id="{B2579A98-C7A9-4739-A086-2A76B4127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5287205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876326" y="1333895"/>
            <a:ext cx="592399" cy="540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F357E0A-1C72-4B78-8D06-08CEC318C129}"/>
              </a:ext>
            </a:extLst>
          </p:cNvPr>
          <p:cNvGrpSpPr/>
          <p:nvPr/>
        </p:nvGrpSpPr>
        <p:grpSpPr>
          <a:xfrm>
            <a:off x="841632" y="6065159"/>
            <a:ext cx="4883240" cy="604043"/>
            <a:chOff x="841632" y="5862781"/>
            <a:chExt cx="4883240" cy="60404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8A1E17-FC7E-4CB6-9C8E-46243EDA992F}"/>
                </a:ext>
              </a:extLst>
            </p:cNvPr>
            <p:cNvSpPr txBox="1"/>
            <p:nvPr/>
          </p:nvSpPr>
          <p:spPr>
            <a:xfrm>
              <a:off x="1404872" y="5882049"/>
              <a:ext cx="4320000" cy="584774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44546A"/>
                  </a:solidFill>
                </a:rPr>
                <a:t>Contract Value</a:t>
              </a:r>
            </a:p>
            <a:p>
              <a:pPr>
                <a:defRPr/>
              </a:pP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US $2.85+ Million</a:t>
              </a:r>
            </a:p>
          </p:txBody>
        </p:sp>
        <p:pic>
          <p:nvPicPr>
            <p:cNvPr id="1046" name="Picture 22" descr="Monetary Turn Icon 214819">
              <a:extLst>
                <a:ext uri="{FF2B5EF4-FFF2-40B4-BE49-F238E27FC236}">
                  <a16:creationId xmlns:a16="http://schemas.microsoft.com/office/drawing/2014/main" id="{31B6EB84-D204-425D-8A02-C7CECA3DC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5862781"/>
              <a:ext cx="540000" cy="59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Image result for max life insurance">
            <a:extLst>
              <a:ext uri="{FF2B5EF4-FFF2-40B4-BE49-F238E27FC236}">
                <a16:creationId xmlns:a16="http://schemas.microsoft.com/office/drawing/2014/main" id="{FE48F59E-26C3-46A4-A801-CB70A9FBC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472" y="297826"/>
            <a:ext cx="1318483" cy="7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F513987-9A5F-7746-93CB-D8BD8A12FA6A}"/>
              </a:ext>
            </a:extLst>
          </p:cNvPr>
          <p:cNvSpPr txBox="1"/>
          <p:nvPr/>
        </p:nvSpPr>
        <p:spPr>
          <a:xfrm>
            <a:off x="41007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cap="all" spc="151">
                <a:solidFill>
                  <a:schemeClr val="bg1"/>
                </a:solidFill>
              </a:rPr>
              <a:t>general INSURANCE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DD27B4-ECD8-4E41-81AF-5FCC97F9A76F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spc="151">
                <a:solidFill>
                  <a:schemeClr val="bg1"/>
                </a:solidFill>
              </a:rPr>
              <a:t>HYBRID CLOUD LED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82234-70A3-4536-8A62-D942293E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32" y="489698"/>
            <a:ext cx="9640301" cy="492429"/>
          </a:xfrm>
        </p:spPr>
        <p:txBody>
          <a:bodyPr>
            <a:noAutofit/>
          </a:bodyPr>
          <a:lstStyle/>
          <a:p>
            <a:r>
              <a:rPr lang="en-US" sz="2800" b="1" dirty="0"/>
              <a:t>MAX LIFE: DIGITAL TRANSFORMATION FOR GENERAL INSURANCE 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7367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3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89607"/>
            <a:ext cx="10051200" cy="492429"/>
          </a:xfrm>
        </p:spPr>
        <p:txBody>
          <a:bodyPr>
            <a:normAutofit/>
          </a:bodyPr>
          <a:lstStyle/>
          <a:p>
            <a:pPr defTabSz="1218988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 leading Life insurance company GOES Hybrid multi cloud- 2 pager</a:t>
            </a: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799" y="1272802"/>
            <a:ext cx="11315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</a:rPr>
              <a:t>To drive effective and cost efficient multi department projects with speed and agility 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4211380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4211380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4211380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Partnered with AWS for hyper-scale cloud platform.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Designed &amp; configured the technology stack through microservices such as API Gateway, Kinesis, EMR, Athena, SQS, SES, SNS, Lambda, ECS, DynamoDB, Redis etc. 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DC and AWS connectivity through Direct Connect for consuming large scale of the DC data for analytics using AWS EMR and Athena.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Chatbots application using serverless architecture such API Gateway, LAMBDA and DynamoDB.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Single SPOC and SLA based service ownership for Cloud, Network, Infrastructure, DB, OS </a:t>
            </a:r>
            <a:r>
              <a:rPr lang="en-US" sz="1067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and DevOps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Consistent service experience through Service Management Office (SMO) to implement and ensure ITIL process and compliance.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Sify’s strong multi cloud strategy for delivering  end to end services under one roof.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create agile &amp; scalable Infrastructure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that increases the velocity of time to market.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max life insurance">
            <a:extLst>
              <a:ext uri="{FF2B5EF4-FFF2-40B4-BE49-F238E27FC236}">
                <a16:creationId xmlns:a16="http://schemas.microsoft.com/office/drawing/2014/main" id="{3F374E88-6033-9385-51AD-2403EBBE8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472" y="297826"/>
            <a:ext cx="1318483" cy="7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9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04941"/>
            <a:ext cx="9864556" cy="891280"/>
          </a:xfrm>
        </p:spPr>
        <p:txBody>
          <a:bodyPr>
            <a:noAutofit/>
          </a:bodyPr>
          <a:lstStyle/>
          <a:p>
            <a:pPr defTabSz="1218988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Enabled agile deployment of AWS cloud-native applications </a:t>
            </a:r>
            <a:endParaRPr lang="en-IN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1"/>
            <a:ext cx="3323485" cy="2844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Enabled digital transformation and readiness for upcoming projects (Data Lakes, AI/ML etc.) along with future roadmap for multi-cloud.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Project wise cost optimization with ROI visibility.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Improvements in customer service &amp; satisfaction due to agile applications developed on cloud platform.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The new architecture offered greater degree of automation &amp; scalability.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Transformation of IT from a maintenance service to a strategic business contributor.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Applications running under auto scalable model in AWS cloud.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Freedom from vendor lock-ins resulting in more flexibility.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Performance improvements  &amp; increased speed of implementation with serverless &amp; containerization platform.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No capex or infra liabilities with pay-as-you-go billing option.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Traditional DC architecture with own hardware at Noida.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Lacked agility &amp; scalability for emerging business demands.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Suffered vendor lock-in for software.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 capex and un-predictable business growth.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max life insurance">
            <a:extLst>
              <a:ext uri="{FF2B5EF4-FFF2-40B4-BE49-F238E27FC236}">
                <a16:creationId xmlns:a16="http://schemas.microsoft.com/office/drawing/2014/main" id="{B98EEEF0-B8B1-A460-3C68-841008DBC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472" y="297826"/>
            <a:ext cx="1318483" cy="7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84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619</Words>
  <Application>Microsoft Office PowerPoint</Application>
  <PresentationFormat>Widescreen</PresentationFormat>
  <Paragraphs>88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MAX LIFE: DIGITAL TRANSFORMATION FOR GENERAL INSURANCE </vt:lpstr>
      <vt:lpstr>A leading Life insurance company GOES Hybrid multi cloud- 2 pager</vt:lpstr>
      <vt:lpstr>Enabled agile deployment of AWS cloud-native applications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11</cp:revision>
  <dcterms:created xsi:type="dcterms:W3CDTF">2023-06-08T07:32:51Z</dcterms:created>
  <dcterms:modified xsi:type="dcterms:W3CDTF">2024-08-09T10:41:43Z</dcterms:modified>
</cp:coreProperties>
</file>