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311118" r:id="rId2"/>
    <p:sldId id="2076137110" r:id="rId3"/>
    <p:sldId id="214684675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F7F78C-9F0C-D1FD-4D17-9962E5A34BC7}" v="4" dt="2024-08-09T10:45:31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3B2E85A1-213B-413C-BABA-DC8D568573B5}"/>
    <pc:docChg chg="addSld delSld modSld">
      <pc:chgData name="Ali Imran Khan" userId="1b5bb57a-5950-47f3-9580-38148fcd8ba4" providerId="ADAL" clId="{3B2E85A1-213B-413C-BABA-DC8D568573B5}" dt="2023-06-08T07:53:22.107" v="44"/>
      <pc:docMkLst>
        <pc:docMk/>
      </pc:docMkLst>
      <pc:sldChg chg="del">
        <pc:chgData name="Ali Imran Khan" userId="1b5bb57a-5950-47f3-9580-38148fcd8ba4" providerId="ADAL" clId="{3B2E85A1-213B-413C-BABA-DC8D568573B5}" dt="2023-06-08T07:53:13.666" v="43" actId="47"/>
        <pc:sldMkLst>
          <pc:docMk/>
          <pc:sldMk cId="919436031" sldId="1520"/>
        </pc:sldMkLst>
      </pc:sldChg>
      <pc:sldChg chg="del">
        <pc:chgData name="Ali Imran Khan" userId="1b5bb57a-5950-47f3-9580-38148fcd8ba4" providerId="ADAL" clId="{3B2E85A1-213B-413C-BABA-DC8D568573B5}" dt="2023-06-08T07:53:13.097" v="42" actId="47"/>
        <pc:sldMkLst>
          <pc:docMk/>
          <pc:sldMk cId="2868698433" sldId="2076137062"/>
        </pc:sldMkLst>
      </pc:sldChg>
      <pc:sldChg chg="add">
        <pc:chgData name="Ali Imran Khan" userId="1b5bb57a-5950-47f3-9580-38148fcd8ba4" providerId="ADAL" clId="{3B2E85A1-213B-413C-BABA-DC8D568573B5}" dt="2023-06-08T07:53:22.107" v="44"/>
        <pc:sldMkLst>
          <pc:docMk/>
          <pc:sldMk cId="449761996" sldId="2076137110"/>
        </pc:sldMkLst>
      </pc:sldChg>
      <pc:sldChg chg="modSp mod">
        <pc:chgData name="Ali Imran Khan" userId="1b5bb57a-5950-47f3-9580-38148fcd8ba4" providerId="ADAL" clId="{3B2E85A1-213B-413C-BABA-DC8D568573B5}" dt="2023-06-08T07:53:09.190" v="41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3B2E85A1-213B-413C-BABA-DC8D568573B5}" dt="2023-06-08T07:53:09.190" v="41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3B2E85A1-213B-413C-BABA-DC8D568573B5}" dt="2023-06-08T07:53:13.097" v="42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3B2E85A1-213B-413C-BABA-DC8D568573B5}" dt="2023-06-08T07:53:13.097" v="42" actId="47"/>
          <pc:sldLayoutMkLst>
            <pc:docMk/>
            <pc:sldMasterMk cId="2939498397" sldId="2147483648"/>
            <pc:sldLayoutMk cId="908940852" sldId="2147483662"/>
          </pc:sldLayoutMkLst>
        </pc:sldLayoutChg>
      </pc:sldMasterChg>
    </pc:docChg>
  </pc:docChgLst>
  <pc:docChgLst>
    <pc:chgData name="Ali Imran Khan" userId="1b5bb57a-5950-47f3-9580-38148fcd8ba4" providerId="ADAL" clId="{CBB903CF-776F-4F76-A050-EB8402E7A5C7}"/>
    <pc:docChg chg="modSld">
      <pc:chgData name="Ali Imran Khan" userId="1b5bb57a-5950-47f3-9580-38148fcd8ba4" providerId="ADAL" clId="{CBB903CF-776F-4F76-A050-EB8402E7A5C7}" dt="2023-08-17T14:08:42.639" v="3" actId="1076"/>
      <pc:docMkLst>
        <pc:docMk/>
      </pc:docMkLst>
      <pc:sldChg chg="modSp mod">
        <pc:chgData name="Ali Imran Khan" userId="1b5bb57a-5950-47f3-9580-38148fcd8ba4" providerId="ADAL" clId="{CBB903CF-776F-4F76-A050-EB8402E7A5C7}" dt="2023-08-17T14:08:42.639" v="3" actId="1076"/>
        <pc:sldMkLst>
          <pc:docMk/>
          <pc:sldMk cId="449761996" sldId="2076137110"/>
        </pc:sldMkLst>
        <pc:spChg chg="mod">
          <ac:chgData name="Ali Imran Khan" userId="1b5bb57a-5950-47f3-9580-38148fcd8ba4" providerId="ADAL" clId="{CBB903CF-776F-4F76-A050-EB8402E7A5C7}" dt="2023-08-17T14:08:40.300" v="1" actId="14100"/>
          <ac:spMkLst>
            <pc:docMk/>
            <pc:sldMk cId="449761996" sldId="2076137110"/>
            <ac:spMk id="2" creationId="{A543DEA0-0185-49F7-81B9-05B688E8197F}"/>
          </ac:spMkLst>
        </pc:spChg>
        <pc:picChg chg="mod">
          <ac:chgData name="Ali Imran Khan" userId="1b5bb57a-5950-47f3-9580-38148fcd8ba4" providerId="ADAL" clId="{CBB903CF-776F-4F76-A050-EB8402E7A5C7}" dt="2023-08-17T14:08:42.639" v="3" actId="1076"/>
          <ac:picMkLst>
            <pc:docMk/>
            <pc:sldMk cId="449761996" sldId="2076137110"/>
            <ac:picMk id="23" creationId="{3C15AF53-6B35-4F29-A622-B2622E8D3C8F}"/>
          </ac:picMkLst>
        </pc:picChg>
      </pc:sldChg>
    </pc:docChg>
  </pc:docChgLst>
  <pc:docChgLst>
    <pc:chgData name="Ali Imran Khan" userId="S::aliimran.khan@sifycorp.com::1b5bb57a-5950-47f3-9580-38148fcd8ba4" providerId="AD" clId="Web-{EBF7F78C-9F0C-D1FD-4D17-9962E5A34BC7}"/>
    <pc:docChg chg="modSld">
      <pc:chgData name="Ali Imran Khan" userId="S::aliimran.khan@sifycorp.com::1b5bb57a-5950-47f3-9580-38148fcd8ba4" providerId="AD" clId="Web-{EBF7F78C-9F0C-D1FD-4D17-9962E5A34BC7}" dt="2024-08-09T10:45:30.470" v="1" actId="20577"/>
      <pc:docMkLst>
        <pc:docMk/>
      </pc:docMkLst>
      <pc:sldChg chg="modSp">
        <pc:chgData name="Ali Imran Khan" userId="S::aliimran.khan@sifycorp.com::1b5bb57a-5950-47f3-9580-38148fcd8ba4" providerId="AD" clId="Web-{EBF7F78C-9F0C-D1FD-4D17-9962E5A34BC7}" dt="2024-08-09T10:44:33.702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EBF7F78C-9F0C-D1FD-4D17-9962E5A34BC7}" dt="2024-08-09T10:44:33.702" v="0"/>
          <ac:picMkLst>
            <pc:docMk/>
            <pc:sldMk cId="920577208" sldId="2146846752"/>
            <ac:picMk id="3" creationId="{99380414-8344-8769-C146-A520DE918B00}"/>
          </ac:picMkLst>
        </pc:picChg>
      </pc:sldChg>
      <pc:sldChg chg="modSp">
        <pc:chgData name="Ali Imran Khan" userId="S::aliimran.khan@sifycorp.com::1b5bb57a-5950-47f3-9580-38148fcd8ba4" providerId="AD" clId="Web-{EBF7F78C-9F0C-D1FD-4D17-9962E5A34BC7}" dt="2024-08-09T10:45:30.470" v="1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EBF7F78C-9F0C-D1FD-4D17-9962E5A34BC7}" dt="2024-08-09T10:45:30.470" v="1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56904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NAVI GENERAL INSURANCE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Integrated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1" y="1385670"/>
            <a:ext cx="5298327" cy="46063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+mj-lt"/>
              </a:rPr>
              <a:t>Integrated Value and Outcome</a:t>
            </a:r>
            <a:br>
              <a:rPr lang="en-US" sz="1600">
                <a:solidFill>
                  <a:srgbClr val="0070C0"/>
                </a:solidFill>
                <a:latin typeface="+mj-lt"/>
              </a:rPr>
            </a:b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Sify has been chosen as a partner to </a:t>
            </a:r>
            <a:endParaRPr lang="en-US" sz="135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44" indent="-285744">
              <a:lnSpc>
                <a:spcPts val="1600"/>
              </a:lnSpc>
              <a:buFont typeface="Arial"/>
              <a:buChar char="•"/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Design, Build and Operate the hosted private cloud and DR for applications,</a:t>
            </a:r>
            <a:endParaRPr lang="en-US" sz="135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44" indent="-285744">
              <a:lnSpc>
                <a:spcPts val="1600"/>
              </a:lnSpc>
              <a:buFont typeface="Arial"/>
              <a:buChar char="•"/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Provide network connectivity services for secure and fast access </a:t>
            </a:r>
            <a:endParaRPr lang="en-US" sz="135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Comprehensive managed services on a hybrid delivery model with onsite and offshore resources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+mj-lt"/>
              </a:rPr>
              <a:t>Value for Client</a:t>
            </a:r>
            <a:endParaRPr lang="en-US" sz="160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End to end ownership across the full stack for the private cloud, DR services, security, telecom and managed services from single partner – Sify.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Close to 20% savings on TCO.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 time delivery of agile IT Infrastructure to meet the go live date for the business.</a:t>
            </a: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+mj-lt"/>
              </a:rPr>
              <a:t>Value for Sify</a:t>
            </a:r>
            <a:endParaRPr lang="en-US" sz="160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1600"/>
              </a:lnSpc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significant win in the NBFC category for providing consulting services that build on prior experience of setting up a hosted private cloud and providing managed services on a hybrid service delivery model</a:t>
            </a:r>
          </a:p>
          <a:p>
            <a:pPr>
              <a:lnSpc>
                <a:spcPts val="1600"/>
              </a:lnSpc>
              <a:defRPr/>
            </a:pP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600"/>
              </a:lnSpc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Opportunity to refine the service delivery processes and increasing the profit margins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AE004E-4069-4403-BB75-01656B3ABF24}"/>
              </a:ext>
            </a:extLst>
          </p:cNvPr>
          <p:cNvGrpSpPr/>
          <p:nvPr/>
        </p:nvGrpSpPr>
        <p:grpSpPr>
          <a:xfrm>
            <a:off x="909872" y="1371600"/>
            <a:ext cx="4815000" cy="769441"/>
            <a:chOff x="909872" y="1371600"/>
            <a:chExt cx="4815000" cy="7694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Objective</a:t>
              </a:r>
            </a:p>
            <a:p>
              <a:pPr lvl="0"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Design private cloud and DR for applications required for a new venture roll out by DHFL.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DE21E5-4426-4A54-A522-FCD0DE47ADC0}"/>
              </a:ext>
            </a:extLst>
          </p:cNvPr>
          <p:cNvGrpSpPr/>
          <p:nvPr/>
        </p:nvGrpSpPr>
        <p:grpSpPr>
          <a:xfrm>
            <a:off x="954872" y="2340044"/>
            <a:ext cx="4770000" cy="553998"/>
            <a:chOff x="954872" y="2276463"/>
            <a:chExt cx="477000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76463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Model</a:t>
              </a:r>
            </a:p>
            <a:p>
              <a:pPr lvl="0"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Services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872" y="2328462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842D2D-B980-4ED2-9943-66FE86B7E130}"/>
              </a:ext>
            </a:extLst>
          </p:cNvPr>
          <p:cNvGrpSpPr/>
          <p:nvPr/>
        </p:nvGrpSpPr>
        <p:grpSpPr>
          <a:xfrm>
            <a:off x="864872" y="3093044"/>
            <a:ext cx="4860000" cy="630000"/>
            <a:chOff x="864872" y="2962364"/>
            <a:chExt cx="4860000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/>
            <p:nvPr/>
          </p:nvSpPr>
          <p:spPr>
            <a:xfrm>
              <a:off x="1404872" y="3000365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Competition</a:t>
              </a:r>
            </a:p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IBM, TCS, Wipro, NTT, Ctrl-S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72" y="2962364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B6FC29-8D31-47E5-9C5E-44648700CF03}"/>
              </a:ext>
            </a:extLst>
          </p:cNvPr>
          <p:cNvGrpSpPr/>
          <p:nvPr/>
        </p:nvGrpSpPr>
        <p:grpSpPr>
          <a:xfrm>
            <a:off x="909872" y="3922040"/>
            <a:ext cx="4815000" cy="984885"/>
            <a:chOff x="909872" y="3655303"/>
            <a:chExt cx="4815000" cy="984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655303"/>
              <a:ext cx="4320000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Sify’s Uniqueness</a:t>
              </a:r>
              <a:br>
                <a:rPr lang="en-US" sz="1600">
                  <a:latin typeface="+mj-lt"/>
                </a:rPr>
              </a:b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Integrated value proposition built on: Private Cloud + Network Services + Disaster Recovery Services +  Managed Services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872" y="3724804"/>
              <a:ext cx="540000" cy="54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0CEECF-6753-4A76-A17E-9473B106AF62}"/>
              </a:ext>
            </a:extLst>
          </p:cNvPr>
          <p:cNvGrpSpPr/>
          <p:nvPr/>
        </p:nvGrpSpPr>
        <p:grpSpPr>
          <a:xfrm>
            <a:off x="909872" y="5105933"/>
            <a:ext cx="4815000" cy="553998"/>
            <a:chOff x="909872" y="5105928"/>
            <a:chExt cx="4815000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CFFC66-341D-4C54-8B9D-BF2F50122F73}"/>
                </a:ext>
              </a:extLst>
            </p:cNvPr>
            <p:cNvSpPr txBox="1"/>
            <p:nvPr/>
          </p:nvSpPr>
          <p:spPr>
            <a:xfrm>
              <a:off x="1404872" y="5105928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Contract Duration</a:t>
              </a:r>
            </a:p>
            <a:p>
              <a:pPr lvl="0">
                <a:defRPr/>
              </a:pPr>
              <a:r>
                <a:rPr lang="en-US" sz="1400">
                  <a:solidFill>
                    <a:prstClr val="black"/>
                  </a:solidFill>
                  <a:latin typeface="+mj-lt"/>
                </a:rPr>
                <a:t>5 years – large annuity revenue stream</a:t>
              </a:r>
              <a:endParaRPr lang="en-IN" sz="140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1042" name="Picture 18" descr="duration Icon 2978813">
              <a:extLst>
                <a:ext uri="{FF2B5EF4-FFF2-40B4-BE49-F238E27FC236}">
                  <a16:creationId xmlns:a16="http://schemas.microsoft.com/office/drawing/2014/main" id="{B2579A98-C7A9-4739-A086-2A76B412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5157927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1EA44-EBE0-4D37-9BD6-205A4EBE206E}"/>
              </a:ext>
            </a:extLst>
          </p:cNvPr>
          <p:cNvGrpSpPr/>
          <p:nvPr/>
        </p:nvGrpSpPr>
        <p:grpSpPr>
          <a:xfrm>
            <a:off x="909872" y="5858931"/>
            <a:ext cx="4815000" cy="600216"/>
            <a:chOff x="909872" y="5479094"/>
            <a:chExt cx="4815000" cy="54700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8A1E17-FC7E-4CB6-9C8E-46243EDA992F}"/>
                </a:ext>
              </a:extLst>
            </p:cNvPr>
            <p:cNvSpPr txBox="1"/>
            <p:nvPr/>
          </p:nvSpPr>
          <p:spPr>
            <a:xfrm>
              <a:off x="1404872" y="5479094"/>
              <a:ext cx="4320000" cy="532930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Contract Value</a:t>
              </a:r>
            </a:p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 $3.6+ Million</a:t>
              </a:r>
              <a:r>
                <a:rPr lang="en-US" sz="1400">
                  <a:solidFill>
                    <a:srgbClr val="FF0000"/>
                  </a:solidFill>
                  <a:latin typeface="+mj-lt"/>
                </a:rPr>
                <a:t> </a:t>
              </a:r>
              <a:endParaRPr lang="en-IN" sz="2400"/>
            </a:p>
          </p:txBody>
        </p:sp>
        <p:pic>
          <p:nvPicPr>
            <p:cNvPr id="1046" name="Picture 22" descr="Monetary Turn Icon 214819">
              <a:extLst>
                <a:ext uri="{FF2B5EF4-FFF2-40B4-BE49-F238E27FC236}">
                  <a16:creationId xmlns:a16="http://schemas.microsoft.com/office/drawing/2014/main" id="{31B6EB84-D204-425D-8A02-C7CECA3DC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548609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15AF53-6B35-4F29-A622-B2622E8D3C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512" b="59232"/>
          <a:stretch/>
        </p:blipFill>
        <p:spPr>
          <a:xfrm>
            <a:off x="9842776" y="478838"/>
            <a:ext cx="2049412" cy="2972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E19F1A-C853-1A47-8FCF-97B0A125BADF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</a:defRPr>
            </a:lvl1pPr>
          </a:lstStyle>
          <a:p>
            <a:r>
              <a:rPr lang="en-US" sz="2400"/>
              <a:t>PRIVATE CLOUD LED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7326D0-A96E-284A-A0AE-5895B9C8C62C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</a:defRPr>
            </a:lvl1pPr>
          </a:lstStyle>
          <a:p>
            <a:r>
              <a:rPr lang="en-US" sz="1200">
                <a:latin typeface="+mj-lt"/>
              </a:rPr>
              <a:t>GENERAL INSURANCE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3DEA0-0185-49F7-81B9-05B688E8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3" y="529847"/>
            <a:ext cx="9265246" cy="49242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j-lt"/>
              </a:rPr>
              <a:t>NAVI GENERAL INSURANCE : HYBRID MANAGED SERVICES</a:t>
            </a:r>
            <a:endParaRPr lang="en-IN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976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243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NAVI GENERAL INSURANCE : HYBRID MANAGED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16</cp:revision>
  <dcterms:created xsi:type="dcterms:W3CDTF">2023-06-08T07:32:51Z</dcterms:created>
  <dcterms:modified xsi:type="dcterms:W3CDTF">2024-08-09T10:45:33Z</dcterms:modified>
</cp:coreProperties>
</file>