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147311118" r:id="rId2"/>
    <p:sldId id="2147311119" r:id="rId3"/>
    <p:sldId id="448" r:id="rId4"/>
    <p:sldId id="2145705770" r:id="rId5"/>
    <p:sldId id="449" r:id="rId6"/>
    <p:sldId id="2145705771" r:id="rId7"/>
    <p:sldId id="21468467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4FDCB-8167-C6EA-CD88-30116C69EF77}" v="4" dt="2024-08-09T10:50:17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4244FDCB-8167-C6EA-CD88-30116C69EF77}"/>
    <pc:docChg chg="modSld">
      <pc:chgData name="Ali Imran Khan" userId="S::aliimran.khan@sifycorp.com::1b5bb57a-5950-47f3-9580-38148fcd8ba4" providerId="AD" clId="Web-{4244FDCB-8167-C6EA-CD88-30116C69EF77}" dt="2024-08-09T10:50:15.954" v="1"/>
      <pc:docMkLst>
        <pc:docMk/>
      </pc:docMkLst>
      <pc:sldChg chg="modSp">
        <pc:chgData name="Ali Imran Khan" userId="S::aliimran.khan@sifycorp.com::1b5bb57a-5950-47f3-9580-38148fcd8ba4" providerId="AD" clId="Web-{4244FDCB-8167-C6EA-CD88-30116C69EF77}" dt="2024-08-09T10:50:15.954" v="1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4244FDCB-8167-C6EA-CD88-30116C69EF77}" dt="2024-08-09T10:50:15.954" v="1"/>
          <ac:picMkLst>
            <pc:docMk/>
            <pc:sldMk cId="920577208" sldId="2146846752"/>
            <ac:picMk id="3" creationId="{99380414-8344-8769-C146-A520DE918B00}"/>
          </ac:picMkLst>
        </pc:picChg>
      </pc:sldChg>
      <pc:sldChg chg="modSp">
        <pc:chgData name="Ali Imran Khan" userId="S::aliimran.khan@sifycorp.com::1b5bb57a-5950-47f3-9580-38148fcd8ba4" providerId="AD" clId="Web-{4244FDCB-8167-C6EA-CD88-30116C69EF77}" dt="2024-08-09T10:50:05.907" v="0" actId="20577"/>
        <pc:sldMkLst>
          <pc:docMk/>
          <pc:sldMk cId="1843726236" sldId="2147311118"/>
        </pc:sldMkLst>
        <pc:spChg chg="mod">
          <ac:chgData name="Ali Imran Khan" userId="S::aliimran.khan@sifycorp.com::1b5bb57a-5950-47f3-9580-38148fcd8ba4" providerId="AD" clId="Web-{4244FDCB-8167-C6EA-CD88-30116C69EF77}" dt="2024-08-09T10:50:05.907" v="0" actId="20577"/>
          <ac:spMkLst>
            <pc:docMk/>
            <pc:sldMk cId="1843726236" sldId="2147311118"/>
            <ac:spMk id="6" creationId="{74C6CE8C-6AA4-D2F6-DBCD-AC899BE70829}"/>
          </ac:spMkLst>
        </pc:spChg>
      </pc:sldChg>
    </pc:docChg>
  </pc:docChgLst>
  <pc:docChgLst>
    <pc:chgData name="Ali Imran Khan" userId="1b5bb57a-5950-47f3-9580-38148fcd8ba4" providerId="ADAL" clId="{8CD349EC-40D3-42F2-A8FE-DA8D26E0317E}"/>
    <pc:docChg chg="addSld delSld modSld">
      <pc:chgData name="Ali Imran Khan" userId="1b5bb57a-5950-47f3-9580-38148fcd8ba4" providerId="ADAL" clId="{8CD349EC-40D3-42F2-A8FE-DA8D26E0317E}" dt="2023-06-08T07:44:56.483" v="45"/>
      <pc:docMkLst>
        <pc:docMk/>
      </pc:docMkLst>
      <pc:sldChg chg="add">
        <pc:chgData name="Ali Imran Khan" userId="1b5bb57a-5950-47f3-9580-38148fcd8ba4" providerId="ADAL" clId="{8CD349EC-40D3-42F2-A8FE-DA8D26E0317E}" dt="2023-06-08T07:44:56.483" v="45"/>
        <pc:sldMkLst>
          <pc:docMk/>
          <pc:sldMk cId="3214897455" sldId="2076137055"/>
        </pc:sldMkLst>
      </pc:sldChg>
      <pc:sldChg chg="del">
        <pc:chgData name="Ali Imran Khan" userId="1b5bb57a-5950-47f3-9580-38148fcd8ba4" providerId="ADAL" clId="{8CD349EC-40D3-42F2-A8FE-DA8D26E0317E}" dt="2023-06-08T07:44:47.785" v="42" actId="47"/>
        <pc:sldMkLst>
          <pc:docMk/>
          <pc:sldMk cId="3654877534" sldId="2076137059"/>
        </pc:sldMkLst>
      </pc:sldChg>
      <pc:sldChg chg="del">
        <pc:chgData name="Ali Imran Khan" userId="1b5bb57a-5950-47f3-9580-38148fcd8ba4" providerId="ADAL" clId="{8CD349EC-40D3-42F2-A8FE-DA8D26E0317E}" dt="2023-06-08T07:44:48.243" v="43" actId="47"/>
        <pc:sldMkLst>
          <pc:docMk/>
          <pc:sldMk cId="4156325870" sldId="2145705746"/>
        </pc:sldMkLst>
      </pc:sldChg>
      <pc:sldChg chg="del">
        <pc:chgData name="Ali Imran Khan" userId="1b5bb57a-5950-47f3-9580-38148fcd8ba4" providerId="ADAL" clId="{8CD349EC-40D3-42F2-A8FE-DA8D26E0317E}" dt="2023-06-08T07:44:48.748" v="44" actId="47"/>
        <pc:sldMkLst>
          <pc:docMk/>
          <pc:sldMk cId="2845332755" sldId="2145705747"/>
        </pc:sldMkLst>
      </pc:sldChg>
      <pc:sldChg chg="add">
        <pc:chgData name="Ali Imran Khan" userId="1b5bb57a-5950-47f3-9580-38148fcd8ba4" providerId="ADAL" clId="{8CD349EC-40D3-42F2-A8FE-DA8D26E0317E}" dt="2023-06-08T07:44:56.483" v="45"/>
        <pc:sldMkLst>
          <pc:docMk/>
          <pc:sldMk cId="2747202331" sldId="2145705764"/>
        </pc:sldMkLst>
      </pc:sldChg>
      <pc:sldChg chg="add">
        <pc:chgData name="Ali Imran Khan" userId="1b5bb57a-5950-47f3-9580-38148fcd8ba4" providerId="ADAL" clId="{8CD349EC-40D3-42F2-A8FE-DA8D26E0317E}" dt="2023-06-08T07:44:56.483" v="45"/>
        <pc:sldMkLst>
          <pc:docMk/>
          <pc:sldMk cId="2637225179" sldId="2145705765"/>
        </pc:sldMkLst>
      </pc:sldChg>
      <pc:sldChg chg="modSp mod">
        <pc:chgData name="Ali Imran Khan" userId="1b5bb57a-5950-47f3-9580-38148fcd8ba4" providerId="ADAL" clId="{8CD349EC-40D3-42F2-A8FE-DA8D26E0317E}" dt="2023-06-08T07:44:44.262" v="41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8CD349EC-40D3-42F2-A8FE-DA8D26E0317E}" dt="2023-06-08T07:44:44.262" v="41" actId="20577"/>
          <ac:spMkLst>
            <pc:docMk/>
            <pc:sldMk cId="1843726236" sldId="2147311118"/>
            <ac:spMk id="5" creationId="{E0A7F605-C3C7-2129-3AA8-FF954D54019B}"/>
          </ac:spMkLst>
        </pc:spChg>
      </pc:sldChg>
      <pc:sldMasterChg chg="delSldLayout">
        <pc:chgData name="Ali Imran Khan" userId="1b5bb57a-5950-47f3-9580-38148fcd8ba4" providerId="ADAL" clId="{8CD349EC-40D3-42F2-A8FE-DA8D26E0317E}" dt="2023-06-08T07:44:47.785" v="42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8CD349EC-40D3-42F2-A8FE-DA8D26E0317E}" dt="2023-06-08T07:44:47.785" v="42" actId="47"/>
          <pc:sldLayoutMkLst>
            <pc:docMk/>
            <pc:sldMasterMk cId="2939498397" sldId="2147483648"/>
            <pc:sldLayoutMk cId="3550719680" sldId="2147483662"/>
          </pc:sldLayoutMkLst>
        </pc:sldLayoutChg>
      </pc:sldMasterChg>
    </pc:docChg>
  </pc:docChgLst>
  <pc:docChgLst>
    <pc:chgData name="Ali Imran Khan" userId="1b5bb57a-5950-47f3-9580-38148fcd8ba4" providerId="ADAL" clId="{7E9B1B64-E1EE-4967-8817-3E9CC2256434}"/>
    <pc:docChg chg="undo custSel addSld delSld modSld sldOrd">
      <pc:chgData name="Ali Imran Khan" userId="1b5bb57a-5950-47f3-9580-38148fcd8ba4" providerId="ADAL" clId="{7E9B1B64-E1EE-4967-8817-3E9CC2256434}" dt="2023-08-21T11:09:02.180" v="115" actId="20577"/>
      <pc:docMkLst>
        <pc:docMk/>
      </pc:docMkLst>
      <pc:sldChg chg="modSp add mod">
        <pc:chgData name="Ali Imran Khan" userId="1b5bb57a-5950-47f3-9580-38148fcd8ba4" providerId="ADAL" clId="{7E9B1B64-E1EE-4967-8817-3E9CC2256434}" dt="2023-08-21T11:07:41.417" v="85" actId="403"/>
        <pc:sldMkLst>
          <pc:docMk/>
          <pc:sldMk cId="2567931826" sldId="448"/>
        </pc:sldMkLst>
        <pc:spChg chg="mod">
          <ac:chgData name="Ali Imran Khan" userId="1b5bb57a-5950-47f3-9580-38148fcd8ba4" providerId="ADAL" clId="{7E9B1B64-E1EE-4967-8817-3E9CC2256434}" dt="2023-08-21T11:07:14.074" v="66" actId="1076"/>
          <ac:spMkLst>
            <pc:docMk/>
            <pc:sldMk cId="2567931826" sldId="448"/>
            <ac:spMk id="2" creationId="{00000000-0000-0000-0000-000000000000}"/>
          </ac:spMkLst>
        </pc:spChg>
        <pc:spChg chg="mod">
          <ac:chgData name="Ali Imran Khan" userId="1b5bb57a-5950-47f3-9580-38148fcd8ba4" providerId="ADAL" clId="{7E9B1B64-E1EE-4967-8817-3E9CC2256434}" dt="2023-08-21T11:07:41.417" v="85" actId="403"/>
          <ac:spMkLst>
            <pc:docMk/>
            <pc:sldMk cId="2567931826" sldId="448"/>
            <ac:spMk id="24" creationId="{00000000-0000-0000-0000-000000000000}"/>
          </ac:spMkLst>
        </pc:spChg>
        <pc:spChg chg="mod">
          <ac:chgData name="Ali Imran Khan" userId="1b5bb57a-5950-47f3-9580-38148fcd8ba4" providerId="ADAL" clId="{7E9B1B64-E1EE-4967-8817-3E9CC2256434}" dt="2023-08-21T11:07:35.222" v="82" actId="14100"/>
          <ac:spMkLst>
            <pc:docMk/>
            <pc:sldMk cId="2567931826" sldId="448"/>
            <ac:spMk id="32" creationId="{00000000-0000-0000-0000-000000000000}"/>
          </ac:spMkLst>
        </pc:spChg>
        <pc:spChg chg="mod">
          <ac:chgData name="Ali Imran Khan" userId="1b5bb57a-5950-47f3-9580-38148fcd8ba4" providerId="ADAL" clId="{7E9B1B64-E1EE-4967-8817-3E9CC2256434}" dt="2023-08-21T11:07:37.165" v="83" actId="404"/>
          <ac:spMkLst>
            <pc:docMk/>
            <pc:sldMk cId="2567931826" sldId="448"/>
            <ac:spMk id="35" creationId="{00000000-0000-0000-0000-000000000000}"/>
          </ac:spMkLst>
        </pc:spChg>
      </pc:sldChg>
      <pc:sldChg chg="modSp add mod">
        <pc:chgData name="Ali Imran Khan" userId="1b5bb57a-5950-47f3-9580-38148fcd8ba4" providerId="ADAL" clId="{7E9B1B64-E1EE-4967-8817-3E9CC2256434}" dt="2023-08-21T11:08:38.717" v="109" actId="20577"/>
        <pc:sldMkLst>
          <pc:docMk/>
          <pc:sldMk cId="1011084158" sldId="449"/>
        </pc:sldMkLst>
        <pc:spChg chg="mod">
          <ac:chgData name="Ali Imran Khan" userId="1b5bb57a-5950-47f3-9580-38148fcd8ba4" providerId="ADAL" clId="{7E9B1B64-E1EE-4967-8817-3E9CC2256434}" dt="2023-08-21T11:06:42.181" v="60" actId="27636"/>
          <ac:spMkLst>
            <pc:docMk/>
            <pc:sldMk cId="1011084158" sldId="449"/>
            <ac:spMk id="2" creationId="{00000000-0000-0000-0000-000000000000}"/>
          </ac:spMkLst>
        </pc:spChg>
        <pc:spChg chg="mod">
          <ac:chgData name="Ali Imran Khan" userId="1b5bb57a-5950-47f3-9580-38148fcd8ba4" providerId="ADAL" clId="{7E9B1B64-E1EE-4967-8817-3E9CC2256434}" dt="2023-08-21T11:08:38.717" v="109" actId="20577"/>
          <ac:spMkLst>
            <pc:docMk/>
            <pc:sldMk cId="1011084158" sldId="449"/>
            <ac:spMk id="25" creationId="{00000000-0000-0000-0000-000000000000}"/>
          </ac:spMkLst>
        </pc:spChg>
        <pc:spChg chg="mod">
          <ac:chgData name="Ali Imran Khan" userId="1b5bb57a-5950-47f3-9580-38148fcd8ba4" providerId="ADAL" clId="{7E9B1B64-E1EE-4967-8817-3E9CC2256434}" dt="2023-08-21T11:08:35.291" v="104" actId="20577"/>
          <ac:spMkLst>
            <pc:docMk/>
            <pc:sldMk cId="1011084158" sldId="449"/>
            <ac:spMk id="33" creationId="{00000000-0000-0000-0000-000000000000}"/>
          </ac:spMkLst>
        </pc:spChg>
        <pc:spChg chg="mod">
          <ac:chgData name="Ali Imran Khan" userId="1b5bb57a-5950-47f3-9580-38148fcd8ba4" providerId="ADAL" clId="{7E9B1B64-E1EE-4967-8817-3E9CC2256434}" dt="2023-08-21T11:08:30.808" v="99" actId="20577"/>
          <ac:spMkLst>
            <pc:docMk/>
            <pc:sldMk cId="1011084158" sldId="449"/>
            <ac:spMk id="38" creationId="{00000000-0000-0000-0000-000000000000}"/>
          </ac:spMkLst>
        </pc:spChg>
      </pc:sldChg>
      <pc:sldChg chg="delSp modSp del mod">
        <pc:chgData name="Ali Imran Khan" userId="1b5bb57a-5950-47f3-9580-38148fcd8ba4" providerId="ADAL" clId="{7E9B1B64-E1EE-4967-8817-3E9CC2256434}" dt="2023-08-21T11:06:23.576" v="56" actId="47"/>
        <pc:sldMkLst>
          <pc:docMk/>
          <pc:sldMk cId="3214897455" sldId="2076137055"/>
        </pc:sldMkLst>
        <pc:spChg chg="mod">
          <ac:chgData name="Ali Imran Khan" userId="1b5bb57a-5950-47f3-9580-38148fcd8ba4" providerId="ADAL" clId="{7E9B1B64-E1EE-4967-8817-3E9CC2256434}" dt="2023-08-21T10:23:08.660" v="2" actId="108"/>
          <ac:spMkLst>
            <pc:docMk/>
            <pc:sldMk cId="3214897455" sldId="2076137055"/>
            <ac:spMk id="4" creationId="{E8342832-EF47-42C7-A2C0-D0C3BB1101FF}"/>
          </ac:spMkLst>
        </pc:spChg>
        <pc:spChg chg="del mod">
          <ac:chgData name="Ali Imran Khan" userId="1b5bb57a-5950-47f3-9580-38148fcd8ba4" providerId="ADAL" clId="{7E9B1B64-E1EE-4967-8817-3E9CC2256434}" dt="2023-08-21T10:23:01.270" v="1" actId="478"/>
          <ac:spMkLst>
            <pc:docMk/>
            <pc:sldMk cId="3214897455" sldId="2076137055"/>
            <ac:spMk id="20" creationId="{00000000-0000-0000-0000-000000000000}"/>
          </ac:spMkLst>
        </pc:spChg>
        <pc:spChg chg="mod">
          <ac:chgData name="Ali Imran Khan" userId="1b5bb57a-5950-47f3-9580-38148fcd8ba4" providerId="ADAL" clId="{7E9B1B64-E1EE-4967-8817-3E9CC2256434}" dt="2023-08-21T10:23:16.988" v="3" actId="108"/>
          <ac:spMkLst>
            <pc:docMk/>
            <pc:sldMk cId="3214897455" sldId="2076137055"/>
            <ac:spMk id="22" creationId="{5C7DCE75-42E2-480C-A281-09C8647B4706}"/>
          </ac:spMkLst>
        </pc:spChg>
        <pc:spChg chg="mod">
          <ac:chgData name="Ali Imran Khan" userId="1b5bb57a-5950-47f3-9580-38148fcd8ba4" providerId="ADAL" clId="{7E9B1B64-E1EE-4967-8817-3E9CC2256434}" dt="2023-08-21T10:25:57.549" v="15" actId="57"/>
          <ac:spMkLst>
            <pc:docMk/>
            <pc:sldMk cId="3214897455" sldId="2076137055"/>
            <ac:spMk id="34" creationId="{4323FDC9-6E80-4351-B3B7-50CFFE61E512}"/>
          </ac:spMkLst>
        </pc:spChg>
      </pc:sldChg>
      <pc:sldChg chg="modSp del mod">
        <pc:chgData name="Ali Imran Khan" userId="1b5bb57a-5950-47f3-9580-38148fcd8ba4" providerId="ADAL" clId="{7E9B1B64-E1EE-4967-8817-3E9CC2256434}" dt="2023-08-21T11:07:00.592" v="62" actId="47"/>
        <pc:sldMkLst>
          <pc:docMk/>
          <pc:sldMk cId="2747202331" sldId="2145705764"/>
        </pc:sldMkLst>
        <pc:spChg chg="mod">
          <ac:chgData name="Ali Imran Khan" userId="1b5bb57a-5950-47f3-9580-38148fcd8ba4" providerId="ADAL" clId="{7E9B1B64-E1EE-4967-8817-3E9CC2256434}" dt="2023-08-21T10:26:17.077" v="16" actId="20577"/>
          <ac:spMkLst>
            <pc:docMk/>
            <pc:sldMk cId="2747202331" sldId="2145705764"/>
            <ac:spMk id="32" creationId="{00000000-0000-0000-0000-000000000000}"/>
          </ac:spMkLst>
        </pc:spChg>
      </pc:sldChg>
      <pc:sldChg chg="del">
        <pc:chgData name="Ali Imran Khan" userId="1b5bb57a-5950-47f3-9580-38148fcd8ba4" providerId="ADAL" clId="{7E9B1B64-E1EE-4967-8817-3E9CC2256434}" dt="2023-08-21T11:07:01.182" v="63" actId="47"/>
        <pc:sldMkLst>
          <pc:docMk/>
          <pc:sldMk cId="2637225179" sldId="2145705765"/>
        </pc:sldMkLst>
      </pc:sldChg>
      <pc:sldChg chg="modSp add mod">
        <pc:chgData name="Ali Imran Khan" userId="1b5bb57a-5950-47f3-9580-38148fcd8ba4" providerId="ADAL" clId="{7E9B1B64-E1EE-4967-8817-3E9CC2256434}" dt="2023-08-21T11:08:19.728" v="92" actId="20577"/>
        <pc:sldMkLst>
          <pc:docMk/>
          <pc:sldMk cId="326042956" sldId="2145705770"/>
        </pc:sldMkLst>
        <pc:spChg chg="mod">
          <ac:chgData name="Ali Imran Khan" userId="1b5bb57a-5950-47f3-9580-38148fcd8ba4" providerId="ADAL" clId="{7E9B1B64-E1EE-4967-8817-3E9CC2256434}" dt="2023-08-21T11:08:19.728" v="92" actId="20577"/>
          <ac:spMkLst>
            <pc:docMk/>
            <pc:sldMk cId="326042956" sldId="2145705770"/>
            <ac:spMk id="2" creationId="{D6B61D9F-AAA2-4FA1-8B3C-5AD252FCDE09}"/>
          </ac:spMkLst>
        </pc:spChg>
        <pc:spChg chg="mod">
          <ac:chgData name="Ali Imran Khan" userId="1b5bb57a-5950-47f3-9580-38148fcd8ba4" providerId="ADAL" clId="{7E9B1B64-E1EE-4967-8817-3E9CC2256434}" dt="2023-08-21T11:08:04.124" v="88" actId="108"/>
          <ac:spMkLst>
            <pc:docMk/>
            <pc:sldMk cId="326042956" sldId="2145705770"/>
            <ac:spMk id="26" creationId="{F5FD364E-1BEE-4133-AA8C-23E84B214A47}"/>
          </ac:spMkLst>
        </pc:spChg>
      </pc:sldChg>
      <pc:sldChg chg="modSp add mod">
        <pc:chgData name="Ali Imran Khan" userId="1b5bb57a-5950-47f3-9580-38148fcd8ba4" providerId="ADAL" clId="{7E9B1B64-E1EE-4967-8817-3E9CC2256434}" dt="2023-08-21T11:09:02.180" v="115" actId="20577"/>
        <pc:sldMkLst>
          <pc:docMk/>
          <pc:sldMk cId="2445555115" sldId="2145705771"/>
        </pc:sldMkLst>
        <pc:spChg chg="mod">
          <ac:chgData name="Ali Imran Khan" userId="1b5bb57a-5950-47f3-9580-38148fcd8ba4" providerId="ADAL" clId="{7E9B1B64-E1EE-4967-8817-3E9CC2256434}" dt="2023-08-21T11:09:02.180" v="115" actId="20577"/>
          <ac:spMkLst>
            <pc:docMk/>
            <pc:sldMk cId="2445555115" sldId="2145705771"/>
            <ac:spMk id="2" creationId="{D6B61D9F-AAA2-4FA1-8B3C-5AD252FCDE09}"/>
          </ac:spMkLst>
        </pc:spChg>
        <pc:spChg chg="mod">
          <ac:chgData name="Ali Imran Khan" userId="1b5bb57a-5950-47f3-9580-38148fcd8ba4" providerId="ADAL" clId="{7E9B1B64-E1EE-4967-8817-3E9CC2256434}" dt="2023-08-21T11:08:54.883" v="111" actId="14100"/>
          <ac:spMkLst>
            <pc:docMk/>
            <pc:sldMk cId="2445555115" sldId="2145705771"/>
            <ac:spMk id="26" creationId="{F5FD364E-1BEE-4133-AA8C-23E84B214A47}"/>
          </ac:spMkLst>
        </pc:spChg>
      </pc:sldChg>
      <pc:sldChg chg="ord">
        <pc:chgData name="Ali Imran Khan" userId="1b5bb57a-5950-47f3-9580-38148fcd8ba4" providerId="ADAL" clId="{7E9B1B64-E1EE-4967-8817-3E9CC2256434}" dt="2023-08-21T11:07:03.980" v="65"/>
        <pc:sldMkLst>
          <pc:docMk/>
          <pc:sldMk cId="920577208" sldId="2146846752"/>
        </pc:sldMkLst>
      </pc:sldChg>
      <pc:sldChg chg="modSp add mod">
        <pc:chgData name="Ali Imran Khan" userId="1b5bb57a-5950-47f3-9580-38148fcd8ba4" providerId="ADAL" clId="{7E9B1B64-E1EE-4967-8817-3E9CC2256434}" dt="2023-08-21T11:06:16.908" v="55" actId="57"/>
        <pc:sldMkLst>
          <pc:docMk/>
          <pc:sldMk cId="3105936485" sldId="2147311119"/>
        </pc:sldMkLst>
        <pc:spChg chg="mod">
          <ac:chgData name="Ali Imran Khan" userId="1b5bb57a-5950-47f3-9580-38148fcd8ba4" providerId="ADAL" clId="{7E9B1B64-E1EE-4967-8817-3E9CC2256434}" dt="2023-08-21T11:04:40.595" v="18" actId="27636"/>
          <ac:spMkLst>
            <pc:docMk/>
            <pc:sldMk cId="3105936485" sldId="2147311119"/>
            <ac:spMk id="2" creationId="{9F4EC94F-5A6B-498D-8E79-132656F97785}"/>
          </ac:spMkLst>
        </pc:spChg>
        <pc:spChg chg="mod">
          <ac:chgData name="Ali Imran Khan" userId="1b5bb57a-5950-47f3-9580-38148fcd8ba4" providerId="ADAL" clId="{7E9B1B64-E1EE-4967-8817-3E9CC2256434}" dt="2023-08-21T11:04:48.860" v="19" actId="108"/>
          <ac:spMkLst>
            <pc:docMk/>
            <pc:sldMk cId="3105936485" sldId="2147311119"/>
            <ac:spMk id="4" creationId="{E8342832-EF47-42C7-A2C0-D0C3BB1101FF}"/>
          </ac:spMkLst>
        </pc:spChg>
        <pc:spChg chg="mod">
          <ac:chgData name="Ali Imran Khan" userId="1b5bb57a-5950-47f3-9580-38148fcd8ba4" providerId="ADAL" clId="{7E9B1B64-E1EE-4967-8817-3E9CC2256434}" dt="2023-08-21T11:05:15.268" v="27" actId="108"/>
          <ac:spMkLst>
            <pc:docMk/>
            <pc:sldMk cId="3105936485" sldId="2147311119"/>
            <ac:spMk id="21" creationId="{176E3749-0BE4-481A-BD0B-F4E72CBCD042}"/>
          </ac:spMkLst>
        </pc:spChg>
        <pc:spChg chg="mod">
          <ac:chgData name="Ali Imran Khan" userId="1b5bb57a-5950-47f3-9580-38148fcd8ba4" providerId="ADAL" clId="{7E9B1B64-E1EE-4967-8817-3E9CC2256434}" dt="2023-08-21T11:05:34.574" v="32" actId="108"/>
          <ac:spMkLst>
            <pc:docMk/>
            <pc:sldMk cId="3105936485" sldId="2147311119"/>
            <ac:spMk id="22" creationId="{5C7DCE75-42E2-480C-A281-09C8647B4706}"/>
          </ac:spMkLst>
        </pc:spChg>
        <pc:spChg chg="mod">
          <ac:chgData name="Ali Imran Khan" userId="1b5bb57a-5950-47f3-9580-38148fcd8ba4" providerId="ADAL" clId="{7E9B1B64-E1EE-4967-8817-3E9CC2256434}" dt="2023-08-21T11:05:40.147" v="33" actId="108"/>
          <ac:spMkLst>
            <pc:docMk/>
            <pc:sldMk cId="3105936485" sldId="2147311119"/>
            <ac:spMk id="28" creationId="{5ECFFC66-341D-4C54-8B9D-BF2F50122F73}"/>
          </ac:spMkLst>
        </pc:spChg>
        <pc:spChg chg="mod">
          <ac:chgData name="Ali Imran Khan" userId="1b5bb57a-5950-47f3-9580-38148fcd8ba4" providerId="ADAL" clId="{7E9B1B64-E1EE-4967-8817-3E9CC2256434}" dt="2023-08-21T11:04:52.422" v="20" actId="108"/>
          <ac:spMkLst>
            <pc:docMk/>
            <pc:sldMk cId="3105936485" sldId="2147311119"/>
            <ac:spMk id="33" creationId="{064AD464-FE8A-4F7A-9C5E-94D71356110D}"/>
          </ac:spMkLst>
        </pc:spChg>
        <pc:spChg chg="mod">
          <ac:chgData name="Ali Imran Khan" userId="1b5bb57a-5950-47f3-9580-38148fcd8ba4" providerId="ADAL" clId="{7E9B1B64-E1EE-4967-8817-3E9CC2256434}" dt="2023-08-21T11:06:16.908" v="55" actId="57"/>
          <ac:spMkLst>
            <pc:docMk/>
            <pc:sldMk cId="3105936485" sldId="2147311119"/>
            <ac:spMk id="34" creationId="{4323FDC9-6E80-4351-B3B7-50CFFE61E512}"/>
          </ac:spMkLst>
        </pc:spChg>
        <pc:spChg chg="mod">
          <ac:chgData name="Ali Imran Khan" userId="1b5bb57a-5950-47f3-9580-38148fcd8ba4" providerId="ADAL" clId="{7E9B1B64-E1EE-4967-8817-3E9CC2256434}" dt="2023-08-21T11:05:44.499" v="34" actId="108"/>
          <ac:spMkLst>
            <pc:docMk/>
            <pc:sldMk cId="3105936485" sldId="2147311119"/>
            <ac:spMk id="35" creationId="{1C8A1E17-FC7E-4CB6-9C8E-46243EDA992F}"/>
          </ac:spMkLst>
        </pc:spChg>
        <pc:grpChg chg="mod">
          <ac:chgData name="Ali Imran Khan" userId="1b5bb57a-5950-47f3-9580-38148fcd8ba4" providerId="ADAL" clId="{7E9B1B64-E1EE-4967-8817-3E9CC2256434}" dt="2023-08-21T11:05:09.730" v="26" actId="1076"/>
          <ac:grpSpMkLst>
            <pc:docMk/>
            <pc:sldMk cId="3105936485" sldId="2147311119"/>
            <ac:grpSpMk id="29" creationId="{6BF0061A-71EC-4498-A1A3-DA3C324DD451}"/>
          </ac:grpSpMkLst>
        </pc:grpChg>
        <pc:grpChg chg="mod">
          <ac:chgData name="Ali Imran Khan" userId="1b5bb57a-5950-47f3-9580-38148fcd8ba4" providerId="ADAL" clId="{7E9B1B64-E1EE-4967-8817-3E9CC2256434}" dt="2023-08-21T11:05:26.043" v="31" actId="1076"/>
          <ac:grpSpMkLst>
            <pc:docMk/>
            <pc:sldMk cId="3105936485" sldId="2147311119"/>
            <ac:grpSpMk id="32" creationId="{8436020D-6866-404A-B3C6-5FDAA06A86BC}"/>
          </ac:grpSpMkLst>
        </pc:grpChg>
        <pc:picChg chg="mod">
          <ac:chgData name="Ali Imran Khan" userId="1b5bb57a-5950-47f3-9580-38148fcd8ba4" providerId="ADAL" clId="{7E9B1B64-E1EE-4967-8817-3E9CC2256434}" dt="2023-08-21T11:05:09.730" v="26" actId="1076"/>
          <ac:picMkLst>
            <pc:docMk/>
            <pc:sldMk cId="3105936485" sldId="2147311119"/>
            <ac:picMk id="1030" creationId="{07F6AFCE-F7CF-4193-AC24-C6E1C157E3E6}"/>
          </ac:picMkLst>
        </pc:picChg>
      </pc:sldChg>
      <pc:sldMasterChg chg="delSldLayout">
        <pc:chgData name="Ali Imran Khan" userId="1b5bb57a-5950-47f3-9580-38148fcd8ba4" providerId="ADAL" clId="{7E9B1B64-E1EE-4967-8817-3E9CC2256434}" dt="2023-08-21T11:06:23.576" v="56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7E9B1B64-E1EE-4967-8817-3E9CC2256434}" dt="2023-08-21T11:06:23.576" v="56" actId="47"/>
          <pc:sldLayoutMkLst>
            <pc:docMk/>
            <pc:sldMasterMk cId="2939498397" sldId="2147483648"/>
            <pc:sldLayoutMk cId="684077426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670030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5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PRAMERICA LIFE INSURANCE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Integrated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381214" y="1381018"/>
            <a:ext cx="5562695" cy="46698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lnSpc>
                <a:spcPts val="1920"/>
              </a:lnSpc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Integrated Value and Outcome</a:t>
            </a:r>
            <a:br>
              <a:rPr lang="en-US" sz="1600" dirty="0">
                <a:solidFill>
                  <a:prstClr val="black"/>
                </a:solidFill>
                <a:latin typeface="Trebuchet MS"/>
              </a:rPr>
            </a:b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cloud@core</a:t>
            </a:r>
            <a:r>
              <a:rPr lang="en-US" sz="1400" b="1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TM</a:t>
            </a: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 products and services: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  <a:p>
            <a:pPr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cloud ready applications migrated to hyperscale (AWS)</a:t>
            </a:r>
          </a:p>
          <a:p>
            <a:pPr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Legacy apps and infra in cloud adjacent DC with near 0 latency</a:t>
            </a:r>
          </a:p>
          <a:p>
            <a:pPr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 at a different seismic zone with hybrid deployment of post cloud infra and DRaaS from cloud@core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 security framework for both hosted &amp; cloud footprint.</a:t>
            </a:r>
          </a:p>
          <a:p>
            <a:pPr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Full lifecycle responsibility through assessment, zero downtime migration &amp; implementation within a record timeline.</a:t>
            </a:r>
          </a:p>
          <a:p>
            <a:pPr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 cloud management platform for management of the Hosted Private and AWS Cloud footprint.</a:t>
            </a:r>
          </a:p>
          <a:p>
            <a:pPr defTabSz="914377">
              <a:lnSpc>
                <a:spcPts val="192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Value for Client</a:t>
            </a:r>
            <a:endParaRPr lang="en-US" sz="1600" dirty="0">
              <a:solidFill>
                <a:srgbClr val="1F497D">
                  <a:lumMod val="75000"/>
                </a:srgbClr>
              </a:solidFill>
              <a:latin typeface="Trebuchet MS"/>
            </a:endParaRPr>
          </a:p>
          <a:p>
            <a:pPr defTabSz="914377">
              <a:lnSpc>
                <a:spcPts val="192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25% reduction in yearly cost, return on investments , agile digital ready infrastructure, end to end ownership by one partner, no conflict of interest with application partners.</a:t>
            </a:r>
          </a:p>
          <a:p>
            <a:pPr defTabSz="914377">
              <a:lnSpc>
                <a:spcPts val="192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Value for Sify</a:t>
            </a:r>
            <a:endParaRPr lang="en-US" sz="1600" dirty="0">
              <a:solidFill>
                <a:srgbClr val="1F497D">
                  <a:lumMod val="75000"/>
                </a:srgbClr>
              </a:solidFill>
              <a:latin typeface="Trebuchet MS"/>
            </a:endParaRPr>
          </a:p>
          <a:p>
            <a:pPr defTabSz="914377">
              <a:lnSpc>
                <a:spcPts val="192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Competitive edge, full stack products and services play, significant cost control, higher revenue and margin, great reference for hybrid cloud.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796632" y="1381017"/>
            <a:ext cx="4883240" cy="769441"/>
            <a:chOff x="841632" y="1421961"/>
            <a:chExt cx="4883240" cy="7694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Project Objective</a:t>
              </a:r>
            </a:p>
            <a:p>
              <a:pPr defTabSz="914377">
                <a:defRPr/>
              </a:pPr>
              <a:r>
                <a:rPr lang="en-I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Implement integrated future ready digital infrastructure on hyper-scale Cloud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796632" y="2273624"/>
            <a:ext cx="4838240" cy="769441"/>
            <a:chOff x="886632" y="2210779"/>
            <a:chExt cx="4838240" cy="76944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10779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Project Model</a:t>
              </a:r>
            </a:p>
            <a:p>
              <a:pPr defTabSz="914377"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Fully services model(vis-à-vis existing capex + services model)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294834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F0061A-71EC-4498-A1A3-DA3C324DD451}"/>
              </a:ext>
            </a:extLst>
          </p:cNvPr>
          <p:cNvGrpSpPr/>
          <p:nvPr/>
        </p:nvGrpSpPr>
        <p:grpSpPr>
          <a:xfrm>
            <a:off x="796632" y="3166233"/>
            <a:ext cx="4928240" cy="630001"/>
            <a:chOff x="796632" y="3049958"/>
            <a:chExt cx="4928240" cy="63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749-0BE4-481A-BD0B-F4E72CBCD042}"/>
                </a:ext>
              </a:extLst>
            </p:cNvPr>
            <p:cNvSpPr txBox="1"/>
            <p:nvPr/>
          </p:nvSpPr>
          <p:spPr>
            <a:xfrm>
              <a:off x="1404872" y="3087959"/>
              <a:ext cx="43200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Competition</a:t>
              </a:r>
            </a:p>
            <a:p>
              <a:pPr defTabSz="914377"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IBM (incumbent), DXC, Wipro, CTS, Tech M, TCS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30" name="Picture 6" descr="Business competition Icon 3444703">
              <a:extLst>
                <a:ext uri="{FF2B5EF4-FFF2-40B4-BE49-F238E27FC236}">
                  <a16:creationId xmlns:a16="http://schemas.microsoft.com/office/drawing/2014/main" id="{07F6AFCE-F7CF-4193-AC24-C6E1C157E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32" y="3049958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796632" y="3919395"/>
            <a:ext cx="4883240" cy="1415772"/>
            <a:chOff x="841632" y="3749696"/>
            <a:chExt cx="4883240" cy="14157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Sify’s Uniqueness</a:t>
              </a:r>
              <a:br>
                <a:rPr lang="en-US" sz="1600" dirty="0">
                  <a:solidFill>
                    <a:prstClr val="black"/>
                  </a:solidFill>
                  <a:latin typeface="Trebuchet MS"/>
                </a:rPr>
              </a:b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Integrated value proposition built on: Cloud adjacent DC, Hyperscale (AWS) partnership, Hybrid cloud management platform, DRaaS, DC and Cloud Interconnect (Sify’s own service), Security services and Migration services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785311"/>
              <a:ext cx="540000" cy="54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75DA4B-345C-4C78-89B6-44C23784FC29}"/>
              </a:ext>
            </a:extLst>
          </p:cNvPr>
          <p:cNvGrpSpPr/>
          <p:nvPr/>
        </p:nvGrpSpPr>
        <p:grpSpPr>
          <a:xfrm>
            <a:off x="796632" y="5458338"/>
            <a:ext cx="4883240" cy="553998"/>
            <a:chOff x="841632" y="5235206"/>
            <a:chExt cx="4883240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CFFC66-341D-4C54-8B9D-BF2F50122F73}"/>
                </a:ext>
              </a:extLst>
            </p:cNvPr>
            <p:cNvSpPr txBox="1"/>
            <p:nvPr/>
          </p:nvSpPr>
          <p:spPr>
            <a:xfrm>
              <a:off x="1404872" y="5235206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Contract Duration</a:t>
              </a:r>
            </a:p>
            <a:p>
              <a:pPr defTabSz="914377"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 years – large annuity revenue stream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42" name="Picture 18" descr="duration Icon 2978813">
              <a:extLst>
                <a:ext uri="{FF2B5EF4-FFF2-40B4-BE49-F238E27FC236}">
                  <a16:creationId xmlns:a16="http://schemas.microsoft.com/office/drawing/2014/main" id="{B2579A98-C7A9-4739-A086-2A76B4127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287205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784059" y="1484144"/>
            <a:ext cx="540000" cy="540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F357E0A-1C72-4B78-8D06-08CEC318C129}"/>
              </a:ext>
            </a:extLst>
          </p:cNvPr>
          <p:cNvGrpSpPr/>
          <p:nvPr/>
        </p:nvGrpSpPr>
        <p:grpSpPr>
          <a:xfrm>
            <a:off x="796632" y="6135499"/>
            <a:ext cx="4883240" cy="604043"/>
            <a:chOff x="841632" y="5862781"/>
            <a:chExt cx="4883240" cy="60404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8A1E17-FC7E-4CB6-9C8E-46243EDA992F}"/>
                </a:ext>
              </a:extLst>
            </p:cNvPr>
            <p:cNvSpPr txBox="1"/>
            <p:nvPr/>
          </p:nvSpPr>
          <p:spPr>
            <a:xfrm>
              <a:off x="1404872" y="5882049"/>
              <a:ext cx="4320000" cy="584774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Contract Value</a:t>
              </a:r>
            </a:p>
            <a:p>
              <a:pPr defTabSz="914377"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 $4.5+ Million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46" name="Picture 22" descr="Monetary Turn Icon 214819">
              <a:extLst>
                <a:ext uri="{FF2B5EF4-FFF2-40B4-BE49-F238E27FC236}">
                  <a16:creationId xmlns:a16="http://schemas.microsoft.com/office/drawing/2014/main" id="{31B6EB84-D204-425D-8A02-C7CECA3DC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862781"/>
              <a:ext cx="540000" cy="59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Important Information for Customers">
            <a:extLst>
              <a:ext uri="{FF2B5EF4-FFF2-40B4-BE49-F238E27FC236}">
                <a16:creationId xmlns:a16="http://schemas.microsoft.com/office/drawing/2014/main" id="{E6098AC8-CC40-4374-9259-8770E8638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705" y="230472"/>
            <a:ext cx="720000" cy="9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6FCCC3-E03C-4843-8C68-900623101E46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548ED6"/>
            </a:solidFill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400" b="1" cap="all" spc="151">
                <a:solidFill>
                  <a:prstClr val="white"/>
                </a:solidFill>
                <a:latin typeface="Trebuchet MS"/>
              </a:rPr>
              <a:t>HYBRID CLOUD LED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0A9AD5-9BC5-8A40-85AD-E5FEDA0CCC12}"/>
              </a:ext>
            </a:extLst>
          </p:cNvPr>
          <p:cNvSpPr txBox="1"/>
          <p:nvPr/>
        </p:nvSpPr>
        <p:spPr>
          <a:xfrm>
            <a:off x="43089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defRPr/>
            </a:pPr>
            <a:r>
              <a:rPr lang="en-US" sz="1200" cap="all" spc="151">
                <a:solidFill>
                  <a:prstClr val="white"/>
                </a:solidFill>
                <a:latin typeface="Trebuchet MS"/>
              </a:rPr>
              <a:t>LIFE INSURANCE</a:t>
            </a:r>
            <a:endParaRPr lang="en-US" sz="12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EC94F-5A6B-498D-8E79-132656F9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2" y="489698"/>
            <a:ext cx="9685301" cy="492429"/>
          </a:xfrm>
        </p:spPr>
        <p:txBody>
          <a:bodyPr>
            <a:normAutofit fontScale="90000"/>
          </a:bodyPr>
          <a:lstStyle/>
          <a:p>
            <a:pPr lvl="0"/>
            <a:r>
              <a:rPr lang="en-US"/>
              <a:t>PRAMERICA LIFE: DIGITAL TRANSFORMATION FOR LIFE INSURANCE</a:t>
            </a:r>
          </a:p>
        </p:txBody>
      </p:sp>
    </p:spTree>
    <p:extLst>
      <p:ext uri="{BB962C8B-B14F-4D97-AF65-F5344CB8AC3E}">
        <p14:creationId xmlns:p14="http://schemas.microsoft.com/office/powerpoint/2010/main" val="31059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8">
            <a:extLst>
              <a:ext uri="{FF2B5EF4-FFF2-40B4-BE49-F238E27FC236}">
                <a16:creationId xmlns:a16="http://schemas.microsoft.com/office/drawing/2014/main" id="{CA8E3AFD-F612-4E27-AFFA-FE5B3728CDF2}"/>
              </a:ext>
            </a:extLst>
          </p:cNvPr>
          <p:cNvSpPr/>
          <p:nvPr/>
        </p:nvSpPr>
        <p:spPr>
          <a:xfrm>
            <a:off x="8121188" y="2413000"/>
            <a:ext cx="3635128" cy="3896784"/>
          </a:xfrm>
          <a:prstGeom prst="roundRect">
            <a:avLst>
              <a:gd name="adj" fmla="val 6510"/>
            </a:avLst>
          </a:prstGeom>
          <a:solidFill>
            <a:schemeClr val="accent4">
              <a:lumMod val="20000"/>
              <a:lumOff val="80000"/>
              <a:alpha val="20000"/>
            </a:schemeClr>
          </a:solidFill>
          <a:ln w="9525">
            <a:solidFill>
              <a:srgbClr val="B3A2C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37" name="Rectangle: Rounded Corners 8">
            <a:extLst>
              <a:ext uri="{FF2B5EF4-FFF2-40B4-BE49-F238E27FC236}">
                <a16:creationId xmlns:a16="http://schemas.microsoft.com/office/drawing/2014/main" id="{E63FFE17-0062-43C1-B125-ECA440D8D326}"/>
              </a:ext>
            </a:extLst>
          </p:cNvPr>
          <p:cNvSpPr/>
          <p:nvPr/>
        </p:nvSpPr>
        <p:spPr>
          <a:xfrm>
            <a:off x="4267597" y="2413000"/>
            <a:ext cx="3635128" cy="3896784"/>
          </a:xfrm>
          <a:prstGeom prst="roundRect">
            <a:avLst>
              <a:gd name="adj" fmla="val 6510"/>
            </a:avLst>
          </a:prstGeom>
          <a:solidFill>
            <a:schemeClr val="accent3">
              <a:lumMod val="20000"/>
              <a:lumOff val="80000"/>
              <a:alpha val="2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38" name="Rectangle: Rounded Corners 8">
            <a:extLst>
              <a:ext uri="{FF2B5EF4-FFF2-40B4-BE49-F238E27FC236}">
                <a16:creationId xmlns:a16="http://schemas.microsoft.com/office/drawing/2014/main" id="{CC9289EF-A7F9-4FBB-B19A-8DDC26793BB0}"/>
              </a:ext>
            </a:extLst>
          </p:cNvPr>
          <p:cNvSpPr/>
          <p:nvPr/>
        </p:nvSpPr>
        <p:spPr>
          <a:xfrm>
            <a:off x="444741" y="2413000"/>
            <a:ext cx="3635128" cy="3896784"/>
          </a:xfrm>
          <a:prstGeom prst="roundRect">
            <a:avLst>
              <a:gd name="adj" fmla="val 6510"/>
            </a:avLst>
          </a:prstGeom>
          <a:solidFill>
            <a:srgbClr val="DCE6F2">
              <a:alpha val="20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0CF3C9-4F00-4436-B513-D5D0F72E673B}"/>
              </a:ext>
            </a:extLst>
          </p:cNvPr>
          <p:cNvSpPr/>
          <p:nvPr/>
        </p:nvSpPr>
        <p:spPr>
          <a:xfrm>
            <a:off x="9458752" y="1947065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40" name="Picture 10" descr="Image result for services icon">
            <a:extLst>
              <a:ext uri="{FF2B5EF4-FFF2-40B4-BE49-F238E27FC236}">
                <a16:creationId xmlns:a16="http://schemas.microsoft.com/office/drawing/2014/main" id="{259115A0-BCD6-41D0-9617-CC20FB683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627" y="2089941"/>
            <a:ext cx="674252" cy="6742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E1810636-83C3-40BB-8756-17954778A69E}"/>
              </a:ext>
            </a:extLst>
          </p:cNvPr>
          <p:cNvSpPr/>
          <p:nvPr/>
        </p:nvSpPr>
        <p:spPr>
          <a:xfrm>
            <a:off x="5605161" y="1947065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42" name="Picture 2" descr="Image result for chosen icon">
            <a:extLst>
              <a:ext uri="{FF2B5EF4-FFF2-40B4-BE49-F238E27FC236}">
                <a16:creationId xmlns:a16="http://schemas.microsoft.com/office/drawing/2014/main" id="{B620F4E5-ED9F-4791-9AAE-CEE8F086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358" y="2045423"/>
            <a:ext cx="763285" cy="763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A731CAE0-F574-4D1E-B888-A501D164B55C}"/>
              </a:ext>
            </a:extLst>
          </p:cNvPr>
          <p:cNvSpPr/>
          <p:nvPr/>
        </p:nvSpPr>
        <p:spPr>
          <a:xfrm>
            <a:off x="1760535" y="1947065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+mj-lt"/>
              </a:rPr>
              <a:t>	</a:t>
            </a:r>
          </a:p>
        </p:txBody>
      </p:sp>
      <p:pic>
        <p:nvPicPr>
          <p:cNvPr id="44" name="Picture 6">
            <a:extLst>
              <a:ext uri="{FF2B5EF4-FFF2-40B4-BE49-F238E27FC236}">
                <a16:creationId xmlns:a16="http://schemas.microsoft.com/office/drawing/2014/main" id="{64D2AD6D-2EB3-4492-AAB5-ACC456B10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80205" y="2067065"/>
            <a:ext cx="720000" cy="72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+mj-lt"/>
              </a:rPr>
              <a:pPr algn="ctr" defTabSz="1219018">
                <a:defRPr/>
              </a:pPr>
              <a:t>3</a:t>
            </a:fld>
            <a:endParaRPr lang="en-IN" sz="12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33120"/>
            <a:ext cx="10049933" cy="86176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A leading insurance company looking to bring business agility and cost reduction</a:t>
            </a:r>
            <a:endParaRPr lang="en-IN" dirty="0">
              <a:latin typeface="+mj-lt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7010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indent="-122764">
              <a:lnSpc>
                <a:spcPct val="100000"/>
              </a:lnSpc>
              <a:buClr>
                <a:schemeClr val="tx2"/>
              </a:buClr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Partnered with AWS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for hyper-scale cloud platform</a:t>
            </a:r>
          </a:p>
          <a:p>
            <a:pPr marL="122764" indent="-122764">
              <a:lnSpc>
                <a:spcPct val="100000"/>
              </a:lnSpc>
              <a:buClr>
                <a:schemeClr val="tx2"/>
              </a:buClr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Designed the cloud architecture on AWS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through cloud assessment services to deliver a well-architected framework for risk free cloud migration</a:t>
            </a:r>
          </a:p>
          <a:p>
            <a:pPr marL="122764" indent="-122764">
              <a:lnSpc>
                <a:spcPct val="100000"/>
              </a:lnSpc>
              <a:buClr>
                <a:schemeClr val="tx2"/>
              </a:buClr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Migrated 100+ Instances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using the proven CloudInfinit workload migration process</a:t>
            </a:r>
          </a:p>
          <a:p>
            <a:pPr marL="122764" indent="-122764">
              <a:lnSpc>
                <a:spcPct val="100000"/>
              </a:lnSpc>
              <a:buClr>
                <a:schemeClr val="tx2"/>
              </a:buClr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Providing service assurance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with CloudInfinit multi cloud CMP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21190" y="3103006"/>
            <a:ext cx="3635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600" b="1" cap="all" dirty="0">
                <a:solidFill>
                  <a:schemeClr val="tx2"/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Sify’s value additions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654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Having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performed large scale migrations of BFSI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customers to Multi-Cloud configurations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Customized NGIT Framework to meet Cloud requirements of DPLI-AWS Cloud to be managed out of a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single management, governance and security framework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Facilitated frictionless migration of the workloads and applications to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avoid vendor lock-in and realization of cost optimizations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Managing 350+ enterprise customer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on Sify CloudInfinit, Azure &amp; AWS platforms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600" b="1" cap="all" dirty="0">
                <a:solidFill>
                  <a:schemeClr val="tx2"/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Why Sify was chosen?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Implement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integrated future ready digital infrastructure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on hyper-scale Cloud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Reduce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 TCO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Create on demand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agile IT infrastructure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for easy adoption of micro services to deploy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Data Lakes, IOT, AI, Containers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600" b="1" cap="all" dirty="0">
                <a:solidFill>
                  <a:schemeClr val="tx2"/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867" b="1" cap="all" dirty="0">
              <a:solidFill>
                <a:schemeClr val="tx2"/>
              </a:solidFill>
              <a:latin typeface="+mj-lt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7005B-767D-484F-9620-4BF7B141C1A8}"/>
              </a:ext>
            </a:extLst>
          </p:cNvPr>
          <p:cNvSpPr txBox="1"/>
          <p:nvPr/>
        </p:nvSpPr>
        <p:spPr>
          <a:xfrm>
            <a:off x="431800" y="1316567"/>
            <a:ext cx="11328400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dirty="0">
                <a:solidFill>
                  <a:prstClr val="black"/>
                </a:solidFill>
                <a:latin typeface="+mj-lt"/>
              </a:rPr>
              <a:t>DPLI’s transformation goal: To sustain the growth and continue market differentiation</a:t>
            </a:r>
            <a:r>
              <a:rPr lang="en-US" sz="1467" dirty="0">
                <a:solidFill>
                  <a:prstClr val="black"/>
                </a:solidFill>
                <a:latin typeface="+mj-lt"/>
              </a:rPr>
              <a:t>, they want to launch digital services and equip themselves with an IT infrastructure that’s massively scalable and ready for cloud enhanced service development </a:t>
            </a:r>
          </a:p>
        </p:txBody>
      </p:sp>
    </p:spTree>
    <p:extLst>
      <p:ext uri="{BB962C8B-B14F-4D97-AF65-F5344CB8AC3E}">
        <p14:creationId xmlns:p14="http://schemas.microsoft.com/office/powerpoint/2010/main" val="256793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88B0337-E233-4D19-8FE4-1AE4C9DC8877}"/>
              </a:ext>
            </a:extLst>
          </p:cNvPr>
          <p:cNvSpPr/>
          <p:nvPr/>
        </p:nvSpPr>
        <p:spPr>
          <a:xfrm>
            <a:off x="4310433" y="1563160"/>
            <a:ext cx="3573600" cy="672000"/>
          </a:xfrm>
          <a:prstGeom prst="rect">
            <a:avLst/>
          </a:prstGeom>
          <a:solidFill>
            <a:srgbClr val="DCE6F2">
              <a:alpha val="40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433613-78F6-408C-A4F4-2D56A11F3ED8}"/>
              </a:ext>
            </a:extLst>
          </p:cNvPr>
          <p:cNvSpPr/>
          <p:nvPr/>
        </p:nvSpPr>
        <p:spPr>
          <a:xfrm>
            <a:off x="4657233" y="1323161"/>
            <a:ext cx="2880000" cy="48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61D9F-AAA2-4FA1-8B3C-5AD252FC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43278"/>
            <a:ext cx="10947400" cy="492429"/>
          </a:xfrm>
        </p:spPr>
        <p:txBody>
          <a:bodyPr>
            <a:normAutofit fontScale="90000"/>
          </a:bodyPr>
          <a:lstStyle/>
          <a:p>
            <a:r>
              <a:rPr lang="en-US" dirty="0"/>
              <a:t>Phased Transformation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8EE15-2A83-4B71-A2AC-179728183B7D}"/>
              </a:ext>
            </a:extLst>
          </p:cNvPr>
          <p:cNvSpPr txBox="1"/>
          <p:nvPr/>
        </p:nvSpPr>
        <p:spPr>
          <a:xfrm>
            <a:off x="5271271" y="1337459"/>
            <a:ext cx="165192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133" b="1" dirty="0">
                <a:solidFill>
                  <a:schemeClr val="bg1"/>
                </a:solidFill>
              </a:rPr>
              <a:t>2017 to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88B18-A77A-4F23-9604-76438AE5D713}"/>
              </a:ext>
            </a:extLst>
          </p:cNvPr>
          <p:cNvSpPr txBox="1"/>
          <p:nvPr/>
        </p:nvSpPr>
        <p:spPr>
          <a:xfrm>
            <a:off x="4305335" y="1804047"/>
            <a:ext cx="3578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cap="all" dirty="0"/>
              <a:t>Phase 1 </a:t>
            </a:r>
            <a:r>
              <a:rPr lang="en-IN" sz="1600" dirty="0"/>
              <a:t>|</a:t>
            </a:r>
            <a:r>
              <a:rPr lang="en-IN" sz="1600" b="1" dirty="0"/>
              <a:t> Cloud Friendly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B9D532-3C29-4744-8A75-A953A66E39D5}"/>
              </a:ext>
            </a:extLst>
          </p:cNvPr>
          <p:cNvCxnSpPr>
            <a:cxnSpLocks/>
          </p:cNvCxnSpPr>
          <p:nvPr/>
        </p:nvCxnSpPr>
        <p:spPr>
          <a:xfrm>
            <a:off x="431800" y="3248600"/>
            <a:ext cx="11328400" cy="0"/>
          </a:xfrm>
          <a:prstGeom prst="straightConnector1">
            <a:avLst/>
          </a:prstGeom>
          <a:ln w="12700"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F227F57-D770-4376-B732-6D305BA5A256}"/>
              </a:ext>
            </a:extLst>
          </p:cNvPr>
          <p:cNvSpPr/>
          <p:nvPr/>
        </p:nvSpPr>
        <p:spPr>
          <a:xfrm>
            <a:off x="1180001" y="2768600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9FA3B6-0850-440E-B019-1D46BDE92B57}"/>
              </a:ext>
            </a:extLst>
          </p:cNvPr>
          <p:cNvSpPr/>
          <p:nvPr/>
        </p:nvSpPr>
        <p:spPr>
          <a:xfrm>
            <a:off x="3398001" y="2768600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59724D-CCAC-4499-B2D4-17D4B00BA68D}"/>
              </a:ext>
            </a:extLst>
          </p:cNvPr>
          <p:cNvSpPr/>
          <p:nvPr/>
        </p:nvSpPr>
        <p:spPr>
          <a:xfrm>
            <a:off x="5616001" y="2768600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DCE640-1FEC-4F41-B8BB-DAC1D7BFF2A3}"/>
              </a:ext>
            </a:extLst>
          </p:cNvPr>
          <p:cNvSpPr/>
          <p:nvPr/>
        </p:nvSpPr>
        <p:spPr>
          <a:xfrm>
            <a:off x="7834000" y="2768600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A6FA6A-02DA-41B0-B491-EDFDB53F8A4E}"/>
              </a:ext>
            </a:extLst>
          </p:cNvPr>
          <p:cNvSpPr/>
          <p:nvPr/>
        </p:nvSpPr>
        <p:spPr>
          <a:xfrm>
            <a:off x="10051999" y="2768600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E247E-0D41-4547-B29F-361BB82355DC}"/>
              </a:ext>
            </a:extLst>
          </p:cNvPr>
          <p:cNvSpPr txBox="1"/>
          <p:nvPr/>
        </p:nvSpPr>
        <p:spPr>
          <a:xfrm>
            <a:off x="605937" y="2424602"/>
            <a:ext cx="210812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33" b="1" cap="all" dirty="0">
                <a:solidFill>
                  <a:schemeClr val="accent1"/>
                </a:solidFill>
              </a:rPr>
              <a:t>Situation Appraisal</a:t>
            </a:r>
            <a:endParaRPr lang="en-IN" sz="1333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990CD-33E0-4CDD-8719-51947D41B045}"/>
              </a:ext>
            </a:extLst>
          </p:cNvPr>
          <p:cNvSpPr txBox="1"/>
          <p:nvPr/>
        </p:nvSpPr>
        <p:spPr>
          <a:xfrm>
            <a:off x="3028377" y="2424602"/>
            <a:ext cx="1727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33" b="1" cap="all" dirty="0">
                <a:solidFill>
                  <a:schemeClr val="accent1"/>
                </a:solidFill>
              </a:rPr>
              <a:t>Challenges</a:t>
            </a:r>
            <a:endParaRPr lang="en-IN" sz="1333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B32AD6-DA6F-4470-9AFC-006588BBD32D}"/>
              </a:ext>
            </a:extLst>
          </p:cNvPr>
          <p:cNvSpPr txBox="1"/>
          <p:nvPr/>
        </p:nvSpPr>
        <p:spPr>
          <a:xfrm>
            <a:off x="5234297" y="2424602"/>
            <a:ext cx="1727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33" b="1" cap="all" dirty="0">
                <a:solidFill>
                  <a:schemeClr val="accent1"/>
                </a:solidFill>
              </a:rPr>
              <a:t>Sify Value-Add</a:t>
            </a:r>
            <a:endParaRPr lang="en-IN" sz="1333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6A68DB-5493-49C5-A88E-5BECB0C2F5B0}"/>
              </a:ext>
            </a:extLst>
          </p:cNvPr>
          <p:cNvSpPr txBox="1"/>
          <p:nvPr/>
        </p:nvSpPr>
        <p:spPr>
          <a:xfrm>
            <a:off x="7164667" y="2424602"/>
            <a:ext cx="22986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33" b="1" cap="all" dirty="0">
                <a:solidFill>
                  <a:schemeClr val="accent1"/>
                </a:solidFill>
              </a:rPr>
              <a:t>Benefits to Customer</a:t>
            </a:r>
            <a:endParaRPr lang="en-IN" sz="1333" b="1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57EF2-4167-41E0-BF58-0A70A96B5A1C}"/>
              </a:ext>
            </a:extLst>
          </p:cNvPr>
          <p:cNvSpPr txBox="1"/>
          <p:nvPr/>
        </p:nvSpPr>
        <p:spPr>
          <a:xfrm>
            <a:off x="9668399" y="2424602"/>
            <a:ext cx="1727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33" b="1" cap="all" dirty="0">
                <a:solidFill>
                  <a:schemeClr val="accent1"/>
                </a:solidFill>
              </a:rPr>
              <a:t>People Involved</a:t>
            </a:r>
            <a:endParaRPr lang="en-IN" sz="1333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783A55-3379-4D3B-8DAE-0F1006ADABFF}"/>
              </a:ext>
            </a:extLst>
          </p:cNvPr>
          <p:cNvSpPr txBox="1"/>
          <p:nvPr/>
        </p:nvSpPr>
        <p:spPr>
          <a:xfrm>
            <a:off x="582240" y="3761323"/>
            <a:ext cx="2229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N" sz="1000" dirty="0"/>
              <a:t>Third party hosted environment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N" sz="1000" dirty="0"/>
              <a:t>Traditional IT outsourcing contract              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N" sz="1000" dirty="0"/>
              <a:t>Capex heavy legacy hardware setup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N" sz="1000" dirty="0"/>
              <a:t>Isolated workload distributed hosted &amp; cloud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N" sz="1000" dirty="0"/>
              <a:t>Oversized Servers/infrastructure &amp; software licences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N" sz="1000" dirty="0"/>
              <a:t>Hardware Tech Refresh 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N" sz="1000" dirty="0"/>
              <a:t>No automation 8. Siloed security 8. Partial HA &amp; Business Continuity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FC9C93-6D26-49F8-BEB5-F5C1370BAFDC}"/>
              </a:ext>
            </a:extLst>
          </p:cNvPr>
          <p:cNvSpPr txBox="1"/>
          <p:nvPr/>
        </p:nvSpPr>
        <p:spPr>
          <a:xfrm>
            <a:off x="2812069" y="3761323"/>
            <a:ext cx="2108200" cy="187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Multiple single point of failures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Complex architecture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Availability SLAs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Performance issues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In efficient cost  management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Long procurement cycle for system deployments   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Provisioning/deprovisioning infra was cumbersome</a:t>
            </a:r>
            <a:endParaRPr lang="en-IN" sz="1067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15CA76-0F2D-4CC4-95D2-27945177930B}"/>
              </a:ext>
            </a:extLst>
          </p:cNvPr>
          <p:cNvSpPr txBox="1"/>
          <p:nvPr/>
        </p:nvSpPr>
        <p:spPr>
          <a:xfrm>
            <a:off x="5041899" y="3761323"/>
            <a:ext cx="2108200" cy="2319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Hybrid Cloud Architecture with low latency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Automation                                            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Global Cloud connects                        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Controlled Cloud Security framework 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Unified orchestration &amp; dashboard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HA &amp; Business Continuity through Multi - AZ Architecture in AWS and Multi-Site SIfy DC deployments</a:t>
            </a:r>
            <a:endParaRPr lang="en-IN" sz="1067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965382-1DA7-436D-81A9-CAD03E9D5A29}"/>
              </a:ext>
            </a:extLst>
          </p:cNvPr>
          <p:cNvSpPr txBox="1"/>
          <p:nvPr/>
        </p:nvSpPr>
        <p:spPr>
          <a:xfrm>
            <a:off x="7271728" y="3761323"/>
            <a:ext cx="2108200" cy="182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Agile Infrastructure for deploying new application faster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Proactive IT Ops 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Flexible services model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All benefits were delivered @ 35% optimized cost 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No vendor or CSP lock-ins 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Innovation friendly IT architecture</a:t>
            </a:r>
            <a:endParaRPr lang="en-IN" sz="1067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FD364E-1BEE-4133-AA8C-23E84B214A47}"/>
              </a:ext>
            </a:extLst>
          </p:cNvPr>
          <p:cNvSpPr txBox="1"/>
          <p:nvPr/>
        </p:nvSpPr>
        <p:spPr>
          <a:xfrm>
            <a:off x="10001198" y="3761323"/>
            <a:ext cx="1967281" cy="47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IT Infra Head, CIO &amp; CFO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KPMG Consultants</a:t>
            </a:r>
            <a:endParaRPr lang="en-IN" sz="1067" dirty="0"/>
          </a:p>
        </p:txBody>
      </p:sp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7A98DCF2-40FF-42F2-A18F-1AA377BE6D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8" y="2960600"/>
            <a:ext cx="576000" cy="576000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C9844EFD-3300-414A-8EC9-F40EC88456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73" y="2960600"/>
            <a:ext cx="576000" cy="576000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B0FF8D50-2089-4367-9D88-F9DCBBF33D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60" y="2936600"/>
            <a:ext cx="624000" cy="624000"/>
          </a:xfrm>
          <a:prstGeom prst="rect">
            <a:avLst/>
          </a:prstGeom>
        </p:spPr>
      </p:pic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DD9FFE0A-02E0-4081-84B9-0ED203D0A16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01" y="2960600"/>
            <a:ext cx="576000" cy="576000"/>
          </a:xfrm>
          <a:prstGeom prst="rect">
            <a:avLst/>
          </a:prstGeom>
        </p:spPr>
      </p:pic>
      <p:pic>
        <p:nvPicPr>
          <p:cNvPr id="36" name="Picture 35" descr="Shape&#10;&#10;Description automatically generated with low confidence">
            <a:extLst>
              <a:ext uri="{FF2B5EF4-FFF2-40B4-BE49-F238E27FC236}">
                <a16:creationId xmlns:a16="http://schemas.microsoft.com/office/drawing/2014/main" id="{0AB4BCC6-3F95-444D-B8E1-6FDE61E8499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00" y="2936600"/>
            <a:ext cx="624000" cy="624000"/>
          </a:xfrm>
          <a:prstGeom prst="rect">
            <a:avLst/>
          </a:prstGeom>
        </p:spPr>
      </p:pic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7C09C3B-3C27-4105-8036-3F0F88BBC1A8}"/>
              </a:ext>
            </a:extLst>
          </p:cNvPr>
          <p:cNvCxnSpPr>
            <a:stCxn id="5" idx="1"/>
          </p:cNvCxnSpPr>
          <p:nvPr/>
        </p:nvCxnSpPr>
        <p:spPr>
          <a:xfrm rot="10800000" flipV="1">
            <a:off x="431805" y="1973323"/>
            <a:ext cx="3873530" cy="1275273"/>
          </a:xfrm>
          <a:prstGeom prst="bentConnector3">
            <a:avLst>
              <a:gd name="adj1" fmla="val 50000"/>
            </a:avLst>
          </a:prstGeom>
          <a:ln w="952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09C0ECF-12A3-4D65-8AC9-5E2B411274DC}"/>
              </a:ext>
            </a:extLst>
          </p:cNvPr>
          <p:cNvCxnSpPr>
            <a:stCxn id="5" idx="3"/>
          </p:cNvCxnSpPr>
          <p:nvPr/>
        </p:nvCxnSpPr>
        <p:spPr>
          <a:xfrm>
            <a:off x="7884034" y="1973324"/>
            <a:ext cx="3876167" cy="1275276"/>
          </a:xfrm>
          <a:prstGeom prst="bentConnector3">
            <a:avLst>
              <a:gd name="adj1" fmla="val 50000"/>
            </a:avLst>
          </a:prstGeom>
          <a:ln w="952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4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8">
            <a:extLst>
              <a:ext uri="{FF2B5EF4-FFF2-40B4-BE49-F238E27FC236}">
                <a16:creationId xmlns:a16="http://schemas.microsoft.com/office/drawing/2014/main" id="{55431494-C21A-4C69-8439-18DF07F6B25D}"/>
              </a:ext>
            </a:extLst>
          </p:cNvPr>
          <p:cNvSpPr/>
          <p:nvPr/>
        </p:nvSpPr>
        <p:spPr>
          <a:xfrm>
            <a:off x="8121188" y="1767261"/>
            <a:ext cx="3635128" cy="4542523"/>
          </a:xfrm>
          <a:prstGeom prst="roundRect">
            <a:avLst>
              <a:gd name="adj" fmla="val 6510"/>
            </a:avLst>
          </a:prstGeom>
          <a:solidFill>
            <a:schemeClr val="accent4">
              <a:lumMod val="20000"/>
              <a:lumOff val="80000"/>
              <a:alpha val="20000"/>
            </a:schemeClr>
          </a:solidFill>
          <a:ln w="9525">
            <a:solidFill>
              <a:srgbClr val="B3A2C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A8927DA2-B1B3-4552-BABB-29B27B6C3251}"/>
              </a:ext>
            </a:extLst>
          </p:cNvPr>
          <p:cNvSpPr/>
          <p:nvPr/>
        </p:nvSpPr>
        <p:spPr>
          <a:xfrm>
            <a:off x="4267597" y="1767261"/>
            <a:ext cx="3635128" cy="4542523"/>
          </a:xfrm>
          <a:prstGeom prst="roundRect">
            <a:avLst>
              <a:gd name="adj" fmla="val 6510"/>
            </a:avLst>
          </a:prstGeom>
          <a:solidFill>
            <a:schemeClr val="accent3">
              <a:lumMod val="20000"/>
              <a:lumOff val="80000"/>
              <a:alpha val="2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5F431BC9-3356-4C45-A428-CA0668035CC0}"/>
              </a:ext>
            </a:extLst>
          </p:cNvPr>
          <p:cNvSpPr/>
          <p:nvPr/>
        </p:nvSpPr>
        <p:spPr>
          <a:xfrm>
            <a:off x="444741" y="1767261"/>
            <a:ext cx="3635128" cy="4542523"/>
          </a:xfrm>
          <a:prstGeom prst="roundRect">
            <a:avLst>
              <a:gd name="adj" fmla="val 6510"/>
            </a:avLst>
          </a:prstGeom>
          <a:solidFill>
            <a:srgbClr val="DCE6F2">
              <a:alpha val="20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DE0E3A-8C57-451A-ACE0-EDA142178527}"/>
              </a:ext>
            </a:extLst>
          </p:cNvPr>
          <p:cNvSpPr/>
          <p:nvPr/>
        </p:nvSpPr>
        <p:spPr>
          <a:xfrm>
            <a:off x="9458752" y="1301327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2051A9-CC7C-4FCC-8790-9C622FF700A4}"/>
              </a:ext>
            </a:extLst>
          </p:cNvPr>
          <p:cNvSpPr/>
          <p:nvPr/>
        </p:nvSpPr>
        <p:spPr>
          <a:xfrm>
            <a:off x="5605161" y="1301327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A1F56FA-AA70-43CC-9507-5176F9EC7E9C}"/>
              </a:ext>
            </a:extLst>
          </p:cNvPr>
          <p:cNvSpPr/>
          <p:nvPr/>
        </p:nvSpPr>
        <p:spPr>
          <a:xfrm>
            <a:off x="1760535" y="1301327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+mj-lt"/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58984"/>
            <a:ext cx="10049933" cy="861761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 dirty="0">
                <a:latin typeface="+mj-lt"/>
              </a:rPr>
              <a:t>Built secure hyper scale cloud infrastructure with Near and FAR DR</a:t>
            </a:r>
            <a:endParaRPr lang="en-IN" dirty="0">
              <a:latin typeface="+mj-l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2896447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Drive and differentiate DPLI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in its market powered by CloudInfinit transformation framework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Creating platform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for upcoming projects around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Data Lakes, AI, IOT 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Migration of AS400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(core insurance application Life Asia is running on the same) from IBM DC &amp; DR to Sify’s DC &amp; DR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Managing the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entire migration of public cloud &amp; private IT infrastructure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end to end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5" y="2457267"/>
            <a:ext cx="36351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400" b="1" cap="all" dirty="0">
                <a:solidFill>
                  <a:schemeClr val="tx2"/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2896447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Single Sify-AWS public cloud solution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for all the workloads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Low latency hybrid cloud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between Sify hosted Core Insurance application and AWS public cloud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Transformation of IT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from a maintenance service to a strategic business contributor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Pay-as-you go model with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Auto-scalability, faster implementation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Pro-active monitoring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of utilization and performance through CloudInfinit CMP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Enhanced resiliency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by way of FAR DR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2383058"/>
            <a:ext cx="3635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600" b="1" cap="all" dirty="0">
                <a:solidFill>
                  <a:schemeClr val="tx2"/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2896447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Infra sprawl – virtualized infra, on-prem, hosted private cloud at multiple locations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Capacity augmentation with long lead times due to lengthy procurement cycle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Inability to manage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unplanned spikes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High cost  due to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over-provisioning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Lack of visibility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on capacity utilization and performance</a:t>
            </a:r>
          </a:p>
          <a:p>
            <a:pPr marL="122764" indent="-122764">
              <a:lnSpc>
                <a:spcPct val="100000"/>
              </a:lnSpc>
              <a:buClr>
                <a:srgbClr val="1F497D"/>
              </a:buClr>
              <a:buSzPct val="100000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Absence of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FAR DR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4650" y="2372456"/>
            <a:ext cx="3635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600" b="1" cap="all" dirty="0">
                <a:solidFill>
                  <a:schemeClr val="tx2"/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045" y="1475385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841" y="1428878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502" y="1448866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8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88B0337-E233-4D19-8FE4-1AE4C9DC8877}"/>
              </a:ext>
            </a:extLst>
          </p:cNvPr>
          <p:cNvSpPr/>
          <p:nvPr/>
        </p:nvSpPr>
        <p:spPr>
          <a:xfrm>
            <a:off x="4310433" y="1563160"/>
            <a:ext cx="3573600" cy="672000"/>
          </a:xfrm>
          <a:prstGeom prst="rect">
            <a:avLst/>
          </a:prstGeom>
          <a:solidFill>
            <a:srgbClr val="DCE6F2">
              <a:alpha val="40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433613-78F6-408C-A4F4-2D56A11F3ED8}"/>
              </a:ext>
            </a:extLst>
          </p:cNvPr>
          <p:cNvSpPr/>
          <p:nvPr/>
        </p:nvSpPr>
        <p:spPr>
          <a:xfrm>
            <a:off x="4657233" y="1323161"/>
            <a:ext cx="2880000" cy="48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61D9F-AAA2-4FA1-8B3C-5AD252FC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43278"/>
            <a:ext cx="10947400" cy="492429"/>
          </a:xfrm>
        </p:spPr>
        <p:txBody>
          <a:bodyPr>
            <a:normAutofit fontScale="90000"/>
          </a:bodyPr>
          <a:lstStyle/>
          <a:p>
            <a:r>
              <a:rPr lang="en-US" dirty="0"/>
              <a:t>Phased Transformation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8EE15-2A83-4B71-A2AC-179728183B7D}"/>
              </a:ext>
            </a:extLst>
          </p:cNvPr>
          <p:cNvSpPr txBox="1"/>
          <p:nvPr/>
        </p:nvSpPr>
        <p:spPr>
          <a:xfrm>
            <a:off x="5208400" y="1337459"/>
            <a:ext cx="177766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133" b="1" dirty="0">
                <a:solidFill>
                  <a:schemeClr val="bg1"/>
                </a:solidFill>
              </a:rPr>
              <a:t>2023 onwards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88B18-A77A-4F23-9604-76438AE5D713}"/>
              </a:ext>
            </a:extLst>
          </p:cNvPr>
          <p:cNvSpPr txBox="1"/>
          <p:nvPr/>
        </p:nvSpPr>
        <p:spPr>
          <a:xfrm>
            <a:off x="4305335" y="1804047"/>
            <a:ext cx="3578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cap="all" dirty="0"/>
              <a:t>Phase 2 </a:t>
            </a:r>
            <a:r>
              <a:rPr lang="en-IN" sz="1600" dirty="0"/>
              <a:t>|</a:t>
            </a:r>
            <a:r>
              <a:rPr lang="en-IN" sz="1600" b="1" dirty="0"/>
              <a:t> Cloud Ready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B9D532-3C29-4744-8A75-A953A66E39D5}"/>
              </a:ext>
            </a:extLst>
          </p:cNvPr>
          <p:cNvCxnSpPr>
            <a:cxnSpLocks/>
          </p:cNvCxnSpPr>
          <p:nvPr/>
        </p:nvCxnSpPr>
        <p:spPr>
          <a:xfrm>
            <a:off x="431800" y="3248600"/>
            <a:ext cx="11328400" cy="0"/>
          </a:xfrm>
          <a:prstGeom prst="straightConnector1">
            <a:avLst/>
          </a:prstGeom>
          <a:ln w="12700"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F227F57-D770-4376-B732-6D305BA5A256}"/>
              </a:ext>
            </a:extLst>
          </p:cNvPr>
          <p:cNvSpPr/>
          <p:nvPr/>
        </p:nvSpPr>
        <p:spPr>
          <a:xfrm>
            <a:off x="1180001" y="2768600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9FA3B6-0850-440E-B019-1D46BDE92B57}"/>
              </a:ext>
            </a:extLst>
          </p:cNvPr>
          <p:cNvSpPr/>
          <p:nvPr/>
        </p:nvSpPr>
        <p:spPr>
          <a:xfrm>
            <a:off x="3398001" y="2768600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59724D-CCAC-4499-B2D4-17D4B00BA68D}"/>
              </a:ext>
            </a:extLst>
          </p:cNvPr>
          <p:cNvSpPr/>
          <p:nvPr/>
        </p:nvSpPr>
        <p:spPr>
          <a:xfrm>
            <a:off x="5616001" y="2768600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DCE640-1FEC-4F41-B8BB-DAC1D7BFF2A3}"/>
              </a:ext>
            </a:extLst>
          </p:cNvPr>
          <p:cNvSpPr/>
          <p:nvPr/>
        </p:nvSpPr>
        <p:spPr>
          <a:xfrm>
            <a:off x="7834000" y="2768600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A6FA6A-02DA-41B0-B491-EDFDB53F8A4E}"/>
              </a:ext>
            </a:extLst>
          </p:cNvPr>
          <p:cNvSpPr/>
          <p:nvPr/>
        </p:nvSpPr>
        <p:spPr>
          <a:xfrm>
            <a:off x="10051999" y="2768600"/>
            <a:ext cx="960000" cy="960000"/>
          </a:xfrm>
          <a:prstGeom prst="ellipse">
            <a:avLst/>
          </a:prstGeom>
          <a:solidFill>
            <a:schemeClr val="bg1"/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E247E-0D41-4547-B29F-361BB82355DC}"/>
              </a:ext>
            </a:extLst>
          </p:cNvPr>
          <p:cNvSpPr txBox="1"/>
          <p:nvPr/>
        </p:nvSpPr>
        <p:spPr>
          <a:xfrm>
            <a:off x="605937" y="2424602"/>
            <a:ext cx="210812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33" b="1" cap="all" dirty="0">
                <a:solidFill>
                  <a:schemeClr val="accent1"/>
                </a:solidFill>
              </a:rPr>
              <a:t>Situation Appraisal</a:t>
            </a:r>
            <a:endParaRPr lang="en-IN" sz="1333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990CD-33E0-4CDD-8719-51947D41B045}"/>
              </a:ext>
            </a:extLst>
          </p:cNvPr>
          <p:cNvSpPr txBox="1"/>
          <p:nvPr/>
        </p:nvSpPr>
        <p:spPr>
          <a:xfrm>
            <a:off x="3028377" y="2424602"/>
            <a:ext cx="1727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33" b="1" cap="all" dirty="0">
                <a:solidFill>
                  <a:schemeClr val="accent1"/>
                </a:solidFill>
              </a:rPr>
              <a:t>Challenges</a:t>
            </a:r>
            <a:endParaRPr lang="en-IN" sz="1333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B32AD6-DA6F-4470-9AFC-006588BBD32D}"/>
              </a:ext>
            </a:extLst>
          </p:cNvPr>
          <p:cNvSpPr txBox="1"/>
          <p:nvPr/>
        </p:nvSpPr>
        <p:spPr>
          <a:xfrm>
            <a:off x="5234297" y="2424602"/>
            <a:ext cx="1727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33" b="1" cap="all" dirty="0">
                <a:solidFill>
                  <a:schemeClr val="accent1"/>
                </a:solidFill>
              </a:rPr>
              <a:t>Sify Value-Add</a:t>
            </a:r>
            <a:endParaRPr lang="en-IN" sz="1333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6A68DB-5493-49C5-A88E-5BECB0C2F5B0}"/>
              </a:ext>
            </a:extLst>
          </p:cNvPr>
          <p:cNvSpPr txBox="1"/>
          <p:nvPr/>
        </p:nvSpPr>
        <p:spPr>
          <a:xfrm>
            <a:off x="7164667" y="2424602"/>
            <a:ext cx="22986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33" b="1" cap="all" dirty="0">
                <a:solidFill>
                  <a:schemeClr val="accent1"/>
                </a:solidFill>
              </a:rPr>
              <a:t>Benefits to Customer</a:t>
            </a:r>
            <a:endParaRPr lang="en-IN" sz="1333" b="1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57EF2-4167-41E0-BF58-0A70A96B5A1C}"/>
              </a:ext>
            </a:extLst>
          </p:cNvPr>
          <p:cNvSpPr txBox="1"/>
          <p:nvPr/>
        </p:nvSpPr>
        <p:spPr>
          <a:xfrm>
            <a:off x="9668399" y="2424602"/>
            <a:ext cx="1727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33" b="1" cap="all" dirty="0">
                <a:solidFill>
                  <a:schemeClr val="accent1"/>
                </a:solidFill>
              </a:rPr>
              <a:t>People Involved</a:t>
            </a:r>
            <a:endParaRPr lang="en-IN" sz="1333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783A55-3379-4D3B-8DAE-0F1006ADABFF}"/>
              </a:ext>
            </a:extLst>
          </p:cNvPr>
          <p:cNvSpPr txBox="1"/>
          <p:nvPr/>
        </p:nvSpPr>
        <p:spPr>
          <a:xfrm>
            <a:off x="582240" y="3761323"/>
            <a:ext cx="222982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Current deployment is completely on IaaS model</a:t>
            </a:r>
            <a:endParaRPr lang="en-IN" sz="1067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FC9C93-6D26-49F8-BEB5-F5C1370BAFDC}"/>
              </a:ext>
            </a:extLst>
          </p:cNvPr>
          <p:cNvSpPr txBox="1"/>
          <p:nvPr/>
        </p:nvSpPr>
        <p:spPr>
          <a:xfrm>
            <a:off x="2812069" y="3761323"/>
            <a:ext cx="2108200" cy="9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Developing new age applications built on microservices architecture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New applications and their releases need to be made faster</a:t>
            </a:r>
            <a:endParaRPr lang="en-IN" sz="1067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15CA76-0F2D-4CC4-95D2-27945177930B}"/>
              </a:ext>
            </a:extLst>
          </p:cNvPr>
          <p:cNvSpPr txBox="1"/>
          <p:nvPr/>
        </p:nvSpPr>
        <p:spPr>
          <a:xfrm>
            <a:off x="5041899" y="3761323"/>
            <a:ext cx="2108200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Work closely with Apps teams and Apps partners to help build a microservices based application model architecture on cloud     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Deploy new age services such as containers and  serverless 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Develop CI/CD pipeline to automate application release management</a:t>
            </a:r>
            <a:endParaRPr lang="en-IN" sz="1067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965382-1DA7-436D-81A9-CAD03E9D5A29}"/>
              </a:ext>
            </a:extLst>
          </p:cNvPr>
          <p:cNvSpPr txBox="1"/>
          <p:nvPr/>
        </p:nvSpPr>
        <p:spPr>
          <a:xfrm>
            <a:off x="7271728" y="3761323"/>
            <a:ext cx="2108200" cy="123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Faster time to market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Improvement in user experience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Better management of application lifecycle</a:t>
            </a:r>
          </a:p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Compete better with digital native enterprises</a:t>
            </a:r>
            <a:endParaRPr lang="en-IN" sz="1067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FD364E-1BEE-4133-AA8C-23E84B214A47}"/>
              </a:ext>
            </a:extLst>
          </p:cNvPr>
          <p:cNvSpPr txBox="1"/>
          <p:nvPr/>
        </p:nvSpPr>
        <p:spPr>
          <a:xfrm>
            <a:off x="10001198" y="3761324"/>
            <a:ext cx="1608561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67" dirty="0"/>
              <a:t>IT Infra Head, CIO, CISO, Digital Team, Apps Team, Apps Partners</a:t>
            </a:r>
            <a:endParaRPr lang="en-IN" sz="1067" dirty="0"/>
          </a:p>
        </p:txBody>
      </p:sp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7A98DCF2-40FF-42F2-A18F-1AA377BE6D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8" y="2960600"/>
            <a:ext cx="576000" cy="576000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C9844EFD-3300-414A-8EC9-F40EC88456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73" y="2960600"/>
            <a:ext cx="576000" cy="576000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B0FF8D50-2089-4367-9D88-F9DCBBF33D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60" y="2936600"/>
            <a:ext cx="624000" cy="624000"/>
          </a:xfrm>
          <a:prstGeom prst="rect">
            <a:avLst/>
          </a:prstGeom>
        </p:spPr>
      </p:pic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DD9FFE0A-02E0-4081-84B9-0ED203D0A16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01" y="2960600"/>
            <a:ext cx="576000" cy="576000"/>
          </a:xfrm>
          <a:prstGeom prst="rect">
            <a:avLst/>
          </a:prstGeom>
        </p:spPr>
      </p:pic>
      <p:pic>
        <p:nvPicPr>
          <p:cNvPr id="36" name="Picture 35" descr="Shape&#10;&#10;Description automatically generated with low confidence">
            <a:extLst>
              <a:ext uri="{FF2B5EF4-FFF2-40B4-BE49-F238E27FC236}">
                <a16:creationId xmlns:a16="http://schemas.microsoft.com/office/drawing/2014/main" id="{0AB4BCC6-3F95-444D-B8E1-6FDE61E8499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00" y="2936600"/>
            <a:ext cx="624000" cy="624000"/>
          </a:xfrm>
          <a:prstGeom prst="rect">
            <a:avLst/>
          </a:prstGeom>
        </p:spPr>
      </p:pic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7C09C3B-3C27-4105-8036-3F0F88BBC1A8}"/>
              </a:ext>
            </a:extLst>
          </p:cNvPr>
          <p:cNvCxnSpPr>
            <a:stCxn id="5" idx="1"/>
          </p:cNvCxnSpPr>
          <p:nvPr/>
        </p:nvCxnSpPr>
        <p:spPr>
          <a:xfrm rot="10800000" flipV="1">
            <a:off x="431805" y="1973323"/>
            <a:ext cx="3873530" cy="1275273"/>
          </a:xfrm>
          <a:prstGeom prst="bentConnector3">
            <a:avLst>
              <a:gd name="adj1" fmla="val 50000"/>
            </a:avLst>
          </a:prstGeom>
          <a:ln w="952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09C0ECF-12A3-4D65-8AC9-5E2B411274DC}"/>
              </a:ext>
            </a:extLst>
          </p:cNvPr>
          <p:cNvCxnSpPr>
            <a:stCxn id="5" idx="3"/>
          </p:cNvCxnSpPr>
          <p:nvPr/>
        </p:nvCxnSpPr>
        <p:spPr>
          <a:xfrm>
            <a:off x="7884034" y="1973324"/>
            <a:ext cx="3876167" cy="1275276"/>
          </a:xfrm>
          <a:prstGeom prst="bentConnector3">
            <a:avLst>
              <a:gd name="adj1" fmla="val 50000"/>
            </a:avLst>
          </a:prstGeom>
          <a:ln w="952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8A92F8D-3D7B-4FD9-8B38-7BC97A589B95}"/>
              </a:ext>
            </a:extLst>
          </p:cNvPr>
          <p:cNvSpPr txBox="1"/>
          <p:nvPr/>
        </p:nvSpPr>
        <p:spPr>
          <a:xfrm>
            <a:off x="5008897" y="2016760"/>
            <a:ext cx="6848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/>
              <a:t>(in pipeline)</a:t>
            </a:r>
          </a:p>
        </p:txBody>
      </p:sp>
    </p:spTree>
    <p:extLst>
      <p:ext uri="{BB962C8B-B14F-4D97-AF65-F5344CB8AC3E}">
        <p14:creationId xmlns:p14="http://schemas.microsoft.com/office/powerpoint/2010/main" val="244555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952</Words>
  <Application>Microsoft Office PowerPoint</Application>
  <PresentationFormat>Widescreen</PresentationFormat>
  <Paragraphs>125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PRAMERICA LIFE: DIGITAL TRANSFORMATION FOR LIFE INSURANCE</vt:lpstr>
      <vt:lpstr>A leading insurance company looking to bring business agility and cost reduction</vt:lpstr>
      <vt:lpstr>Phased Transformation</vt:lpstr>
      <vt:lpstr>Built secure hyper scale cloud infrastructure with Near and FAR DR</vt:lpstr>
      <vt:lpstr>Phased Transformation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6</cp:revision>
  <dcterms:created xsi:type="dcterms:W3CDTF">2023-06-08T07:32:51Z</dcterms:created>
  <dcterms:modified xsi:type="dcterms:W3CDTF">2024-08-09T10:50:18Z</dcterms:modified>
</cp:coreProperties>
</file>