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147311118" r:id="rId2"/>
    <p:sldId id="2076137062" r:id="rId3"/>
    <p:sldId id="1520" r:id="rId4"/>
    <p:sldId id="214684675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50E51D-953E-B5F6-28FD-ACADDBEA6C62}" v="2" dt="2024-08-09T10:29:58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5DCC84C8-3C1E-4E31-81A9-04C232C2B494}"/>
    <pc:docChg chg="addSld delSld modSld">
      <pc:chgData name="Ali Imran Khan" userId="1b5bb57a-5950-47f3-9580-38148fcd8ba4" providerId="ADAL" clId="{5DCC84C8-3C1E-4E31-81A9-04C232C2B494}" dt="2023-06-08T07:52:18.016" v="15"/>
      <pc:docMkLst>
        <pc:docMk/>
      </pc:docMkLst>
      <pc:sldChg chg="add">
        <pc:chgData name="Ali Imran Khan" userId="1b5bb57a-5950-47f3-9580-38148fcd8ba4" providerId="ADAL" clId="{5DCC84C8-3C1E-4E31-81A9-04C232C2B494}" dt="2023-06-08T07:52:18.016" v="15"/>
        <pc:sldMkLst>
          <pc:docMk/>
          <pc:sldMk cId="919436031" sldId="1520"/>
        </pc:sldMkLst>
      </pc:sldChg>
      <pc:sldChg chg="add">
        <pc:chgData name="Ali Imran Khan" userId="1b5bb57a-5950-47f3-9580-38148fcd8ba4" providerId="ADAL" clId="{5DCC84C8-3C1E-4E31-81A9-04C232C2B494}" dt="2023-06-08T07:52:18.016" v="15"/>
        <pc:sldMkLst>
          <pc:docMk/>
          <pc:sldMk cId="2868698433" sldId="2076137062"/>
        </pc:sldMkLst>
      </pc:sldChg>
      <pc:sldChg chg="del">
        <pc:chgData name="Ali Imran Khan" userId="1b5bb57a-5950-47f3-9580-38148fcd8ba4" providerId="ADAL" clId="{5DCC84C8-3C1E-4E31-81A9-04C232C2B494}" dt="2023-06-08T07:52:00.672" v="14" actId="47"/>
        <pc:sldMkLst>
          <pc:docMk/>
          <pc:sldMk cId="341845779" sldId="2076137109"/>
        </pc:sldMkLst>
      </pc:sldChg>
      <pc:sldChg chg="modSp mod">
        <pc:chgData name="Ali Imran Khan" userId="1b5bb57a-5950-47f3-9580-38148fcd8ba4" providerId="ADAL" clId="{5DCC84C8-3C1E-4E31-81A9-04C232C2B494}" dt="2023-06-08T07:51:59.071" v="13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5DCC84C8-3C1E-4E31-81A9-04C232C2B494}" dt="2023-06-08T07:51:59.071" v="13" actId="20577"/>
          <ac:spMkLst>
            <pc:docMk/>
            <pc:sldMk cId="1843726236" sldId="2147311118"/>
            <ac:spMk id="5" creationId="{E0A7F605-C3C7-2129-3AA8-FF954D54019B}"/>
          </ac:spMkLst>
        </pc:spChg>
      </pc:sldChg>
      <pc:sldMasterChg chg="delSldLayout">
        <pc:chgData name="Ali Imran Khan" userId="1b5bb57a-5950-47f3-9580-38148fcd8ba4" providerId="ADAL" clId="{5DCC84C8-3C1E-4E31-81A9-04C232C2B494}" dt="2023-06-08T07:52:00.672" v="14" actId="47"/>
        <pc:sldMasterMkLst>
          <pc:docMk/>
          <pc:sldMasterMk cId="2939498397" sldId="2147483648"/>
        </pc:sldMasterMkLst>
        <pc:sldLayoutChg chg="del">
          <pc:chgData name="Ali Imran Khan" userId="1b5bb57a-5950-47f3-9580-38148fcd8ba4" providerId="ADAL" clId="{5DCC84C8-3C1E-4E31-81A9-04C232C2B494}" dt="2023-06-08T07:52:00.672" v="14" actId="47"/>
          <pc:sldLayoutMkLst>
            <pc:docMk/>
            <pc:sldMasterMk cId="2939498397" sldId="2147483648"/>
            <pc:sldLayoutMk cId="3340660416" sldId="2147483662"/>
          </pc:sldLayoutMkLst>
        </pc:sldLayoutChg>
      </pc:sldMasterChg>
    </pc:docChg>
  </pc:docChgLst>
  <pc:docChgLst>
    <pc:chgData name="Ali Imran Khan" userId="1b5bb57a-5950-47f3-9580-38148fcd8ba4" providerId="ADAL" clId="{4646D292-7782-42A1-868C-B98A61D4D2F3}"/>
    <pc:docChg chg="modSld">
      <pc:chgData name="Ali Imran Khan" userId="1b5bb57a-5950-47f3-9580-38148fcd8ba4" providerId="ADAL" clId="{4646D292-7782-42A1-868C-B98A61D4D2F3}" dt="2023-08-17T13:50:56.864" v="10" actId="20577"/>
      <pc:docMkLst>
        <pc:docMk/>
      </pc:docMkLst>
      <pc:sldChg chg="modSp mod">
        <pc:chgData name="Ali Imran Khan" userId="1b5bb57a-5950-47f3-9580-38148fcd8ba4" providerId="ADAL" clId="{4646D292-7782-42A1-868C-B98A61D4D2F3}" dt="2023-08-17T13:50:56.864" v="10" actId="20577"/>
        <pc:sldMkLst>
          <pc:docMk/>
          <pc:sldMk cId="2868698433" sldId="2076137062"/>
        </pc:sldMkLst>
        <pc:spChg chg="mod">
          <ac:chgData name="Ali Imran Khan" userId="1b5bb57a-5950-47f3-9580-38148fcd8ba4" providerId="ADAL" clId="{4646D292-7782-42A1-868C-B98A61D4D2F3}" dt="2023-08-17T13:50:56.864" v="10" actId="20577"/>
          <ac:spMkLst>
            <pc:docMk/>
            <pc:sldMk cId="2868698433" sldId="2076137062"/>
            <ac:spMk id="34" creationId="{4323FDC9-6E80-4351-B3B7-50CFFE61E512}"/>
          </ac:spMkLst>
        </pc:spChg>
      </pc:sldChg>
    </pc:docChg>
  </pc:docChgLst>
  <pc:docChgLst>
    <pc:chgData name="Ali Imran Khan" userId="S::aliimran.khan@sifycorp.com::1b5bb57a-5950-47f3-9580-38148fcd8ba4" providerId="AD" clId="Web-{5250E51D-953E-B5F6-28FD-ACADDBEA6C62}"/>
    <pc:docChg chg="modSld">
      <pc:chgData name="Ali Imran Khan" userId="S::aliimran.khan@sifycorp.com::1b5bb57a-5950-47f3-9580-38148fcd8ba4" providerId="AD" clId="Web-{5250E51D-953E-B5F6-28FD-ACADDBEA6C62}" dt="2024-08-09T10:29:56.651" v="0"/>
      <pc:docMkLst>
        <pc:docMk/>
      </pc:docMkLst>
      <pc:sldChg chg="modSp">
        <pc:chgData name="Ali Imran Khan" userId="S::aliimran.khan@sifycorp.com::1b5bb57a-5950-47f3-9580-38148fcd8ba4" providerId="AD" clId="Web-{5250E51D-953E-B5F6-28FD-ACADDBEA6C62}" dt="2024-08-09T10:29:56.651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5250E51D-953E-B5F6-28FD-ACADDBEA6C62}" dt="2024-08-09T10:29:56.651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43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86950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90894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EMAMI CEMENT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Cloud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6593861" y="1385669"/>
            <a:ext cx="5394940" cy="4906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Integrated Value and Outcome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cloud@core</a:t>
            </a:r>
            <a:r>
              <a:rPr lang="en-US" sz="13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TM</a:t>
            </a:r>
            <a:r>
              <a:rPr lang="en-US" sz="1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products and services: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44" indent="-285744">
              <a:lnSpc>
                <a:spcPts val="16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SAP HANA implementation on a private cloud (one of the earliest adopters) with both  DC &amp; DR  on different Seismic zones </a:t>
            </a:r>
          </a:p>
          <a:p>
            <a:pPr marL="285744" indent="-285744">
              <a:lnSpc>
                <a:spcPts val="16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Hybrid IT with legacy infra in a Sify DC and interconnected to Sify private cloud at zero latency.</a:t>
            </a:r>
          </a:p>
          <a:p>
            <a:pPr marL="285744" indent="-285744">
              <a:lnSpc>
                <a:spcPts val="16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One of the earliest adopters of provisioning SAP HANA infrastructures on a services model</a:t>
            </a:r>
          </a:p>
          <a:p>
            <a:pPr marL="285744" indent="-285744">
              <a:lnSpc>
                <a:spcPts val="16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Hybrid security framework for both hosted &amp; cloud footprint.</a:t>
            </a:r>
          </a:p>
          <a:p>
            <a:pPr marL="285744" indent="-285744">
              <a:lnSpc>
                <a:spcPts val="16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Integration of SAP dev &amp; QA on Sify CloudInfinit enterprise cloud and production with HANA on a dedicated private cloud.</a:t>
            </a:r>
          </a:p>
          <a:p>
            <a:pPr marL="285744" indent="-285744">
              <a:lnSpc>
                <a:spcPts val="16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 of the hosted private and enterprise cloud resources with  hybrid cloud management platform</a:t>
            </a:r>
          </a:p>
          <a:p>
            <a:pPr>
              <a:lnSpc>
                <a:spcPts val="1600"/>
              </a:lnSpc>
              <a:spcBef>
                <a:spcPts val="800"/>
              </a:spcBef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Value for Client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1600"/>
              </a:lnSpc>
              <a:defRPr/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Nimble &amp; agile SAP HANA infrastructure on a services model, end to end ownership by one partner for DC / DR, Cloud Interconnect, no conflict of interest with application partners.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1600"/>
              </a:lnSpc>
              <a:spcBef>
                <a:spcPts val="800"/>
              </a:spcBef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Value for Sify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1600"/>
              </a:lnSpc>
              <a:defRPr/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Competitive edge, full stack products and services play, significant cost control, higher revenue and margin, great reference for hybrid cloud &amp; SAP HANA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37C32A-5BF1-4EFF-92A1-EEB7F2B2B696}"/>
              </a:ext>
            </a:extLst>
          </p:cNvPr>
          <p:cNvGrpSpPr/>
          <p:nvPr/>
        </p:nvGrpSpPr>
        <p:grpSpPr>
          <a:xfrm>
            <a:off x="841632" y="1381017"/>
            <a:ext cx="4883240" cy="769441"/>
            <a:chOff x="841632" y="1421961"/>
            <a:chExt cx="4883240" cy="7694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2" y="1421961"/>
              <a:ext cx="43200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Project Objective</a:t>
              </a:r>
            </a:p>
            <a:p>
              <a:r>
                <a:rPr lang="en-I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Implement integrated future ready digital infrastructure on Sify Private Cloud for SAP</a:t>
              </a: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142896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92A99D-67F1-4D27-BDD6-190BD2649474}"/>
              </a:ext>
            </a:extLst>
          </p:cNvPr>
          <p:cNvGrpSpPr/>
          <p:nvPr/>
        </p:nvGrpSpPr>
        <p:grpSpPr>
          <a:xfrm>
            <a:off x="886632" y="2273625"/>
            <a:ext cx="4838240" cy="553998"/>
            <a:chOff x="886632" y="2210779"/>
            <a:chExt cx="4838240" cy="55399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/>
            <p:nvPr/>
          </p:nvSpPr>
          <p:spPr>
            <a:xfrm>
              <a:off x="1404872" y="2210779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75000"/>
                    </a:schemeClr>
                  </a:solidFill>
                </a:rPr>
                <a:t>Project Model</a:t>
              </a:r>
            </a:p>
            <a:p>
              <a:pPr lvl="0">
                <a:defRPr/>
              </a:pPr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Fully services model</a:t>
              </a:r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632" y="2272222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F0061A-71EC-4498-A1A3-DA3C324DD451}"/>
              </a:ext>
            </a:extLst>
          </p:cNvPr>
          <p:cNvGrpSpPr/>
          <p:nvPr/>
        </p:nvGrpSpPr>
        <p:grpSpPr>
          <a:xfrm>
            <a:off x="796632" y="2960233"/>
            <a:ext cx="4928240" cy="630000"/>
            <a:chOff x="796632" y="3049958"/>
            <a:chExt cx="4928240" cy="630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6E3749-0BE4-481A-BD0B-F4E72CBCD042}"/>
                </a:ext>
              </a:extLst>
            </p:cNvPr>
            <p:cNvSpPr txBox="1"/>
            <p:nvPr/>
          </p:nvSpPr>
          <p:spPr>
            <a:xfrm>
              <a:off x="1404872" y="3087959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75000"/>
                    </a:schemeClr>
                  </a:solidFill>
                </a:rPr>
                <a:t>Competition</a:t>
              </a:r>
            </a:p>
            <a:p>
              <a:pPr lvl="0">
                <a:defRPr/>
              </a:pPr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NTT, Ctrl-S, Nextgen, PwC, Nxtra </a:t>
              </a:r>
              <a:endParaRPr lang="en-IN" sz="1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030" name="Picture 6" descr="Business competition Icon 3444703">
              <a:extLst>
                <a:ext uri="{FF2B5EF4-FFF2-40B4-BE49-F238E27FC236}">
                  <a16:creationId xmlns:a16="http://schemas.microsoft.com/office/drawing/2014/main" id="{07F6AFCE-F7CF-4193-AC24-C6E1C157E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632" y="3049958"/>
              <a:ext cx="630000" cy="63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36020D-6866-404A-B3C6-5FDAA06A86BC}"/>
              </a:ext>
            </a:extLst>
          </p:cNvPr>
          <p:cNvGrpSpPr/>
          <p:nvPr/>
        </p:nvGrpSpPr>
        <p:grpSpPr>
          <a:xfrm>
            <a:off x="841632" y="3694665"/>
            <a:ext cx="4883240" cy="1415772"/>
            <a:chOff x="841632" y="3749696"/>
            <a:chExt cx="4883240" cy="141577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/>
            <p:nvPr/>
          </p:nvSpPr>
          <p:spPr>
            <a:xfrm>
              <a:off x="1404872" y="3749696"/>
              <a:ext cx="4320000" cy="1415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75000"/>
                    </a:schemeClr>
                  </a:solidFill>
                </a:rPr>
                <a:t>Sify’s Uniqueness</a:t>
              </a:r>
              <a:br>
                <a:rPr lang="en-US" sz="1600"/>
              </a:br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Integrated value proposition built on: Private Cloud offering on Sify CI, Cloud Adjacent DC, Integrated Private Cloud and Hosting model, DC &amp; DR in different Seismic Zones, DC and Branch Interconnect (Sify’s own service), Security services and Managed services</a:t>
              </a:r>
              <a:endParaRPr lang="en-IN" sz="1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41632" y="3789469"/>
              <a:ext cx="540000" cy="5400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575DA4B-345C-4C78-89B6-44C23784FC29}"/>
              </a:ext>
            </a:extLst>
          </p:cNvPr>
          <p:cNvGrpSpPr/>
          <p:nvPr/>
        </p:nvGrpSpPr>
        <p:grpSpPr>
          <a:xfrm>
            <a:off x="841632" y="5458336"/>
            <a:ext cx="4883240" cy="553998"/>
            <a:chOff x="841632" y="5235206"/>
            <a:chExt cx="4883240" cy="5539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CFFC66-341D-4C54-8B9D-BF2F50122F73}"/>
                </a:ext>
              </a:extLst>
            </p:cNvPr>
            <p:cNvSpPr txBox="1"/>
            <p:nvPr/>
          </p:nvSpPr>
          <p:spPr>
            <a:xfrm>
              <a:off x="1404872" y="5235206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75000"/>
                    </a:schemeClr>
                  </a:solidFill>
                </a:rPr>
                <a:t>Contract Duration</a:t>
              </a:r>
            </a:p>
            <a:p>
              <a:pPr lvl="0">
                <a:defRPr/>
              </a:pPr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 years – large annuity revenue stream</a:t>
              </a:r>
              <a:endParaRPr lang="en-IN" sz="1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042" name="Picture 18" descr="duration Icon 2978813">
              <a:extLst>
                <a:ext uri="{FF2B5EF4-FFF2-40B4-BE49-F238E27FC236}">
                  <a16:creationId xmlns:a16="http://schemas.microsoft.com/office/drawing/2014/main" id="{B2579A98-C7A9-4739-A086-2A76B4127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5287205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996707" y="1484144"/>
            <a:ext cx="540000" cy="540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F357E0A-1C72-4B78-8D06-08CEC318C129}"/>
              </a:ext>
            </a:extLst>
          </p:cNvPr>
          <p:cNvGrpSpPr/>
          <p:nvPr/>
        </p:nvGrpSpPr>
        <p:grpSpPr>
          <a:xfrm>
            <a:off x="841632" y="6135499"/>
            <a:ext cx="4883240" cy="604043"/>
            <a:chOff x="841632" y="5862781"/>
            <a:chExt cx="4883240" cy="60404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8A1E17-FC7E-4CB6-9C8E-46243EDA992F}"/>
                </a:ext>
              </a:extLst>
            </p:cNvPr>
            <p:cNvSpPr txBox="1"/>
            <p:nvPr/>
          </p:nvSpPr>
          <p:spPr>
            <a:xfrm>
              <a:off x="1404872" y="5882049"/>
              <a:ext cx="4320000" cy="584774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75000"/>
                    </a:schemeClr>
                  </a:solidFill>
                </a:rPr>
                <a:t>Contract Value</a:t>
              </a:r>
            </a:p>
            <a:p>
              <a:pPr>
                <a:defRPr/>
              </a:pPr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ea typeface="+mn-lt"/>
                  <a:cs typeface="+mn-lt"/>
                </a:rPr>
                <a:t>US $750,000+</a:t>
              </a:r>
              <a:endParaRPr lang="en-I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endParaRPr>
            </a:p>
          </p:txBody>
        </p:sp>
        <p:pic>
          <p:nvPicPr>
            <p:cNvPr id="1046" name="Picture 22" descr="Monetary Turn Icon 214819">
              <a:extLst>
                <a:ext uri="{FF2B5EF4-FFF2-40B4-BE49-F238E27FC236}">
                  <a16:creationId xmlns:a16="http://schemas.microsoft.com/office/drawing/2014/main" id="{31B6EB84-D204-425D-8A02-C7CECA3DC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5862781"/>
              <a:ext cx="540000" cy="592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Top producers in last lap of Emami Cement takeover - The Economic Times">
            <a:extLst>
              <a:ext uri="{FF2B5EF4-FFF2-40B4-BE49-F238E27FC236}">
                <a16:creationId xmlns:a16="http://schemas.microsoft.com/office/drawing/2014/main" id="{216DCDB0-BB8D-49D1-82FE-BF0E2A3E4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688" y="394886"/>
            <a:ext cx="942875" cy="70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159FF74-14E3-7448-83E7-46276F623415}"/>
              </a:ext>
            </a:extLst>
          </p:cNvPr>
          <p:cNvSpPr txBox="1"/>
          <p:nvPr/>
        </p:nvSpPr>
        <p:spPr>
          <a:xfrm>
            <a:off x="410071" y="965"/>
            <a:ext cx="2705147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cap="all" spc="151">
                <a:solidFill>
                  <a:schemeClr val="bg1"/>
                </a:solidFill>
              </a:rPr>
              <a:t>MANUFACTURING - SAP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000780-53F4-49B6-989F-5500B00C9657}"/>
              </a:ext>
            </a:extLst>
          </p:cNvPr>
          <p:cNvSpPr txBox="1"/>
          <p:nvPr/>
        </p:nvSpPr>
        <p:spPr>
          <a:xfrm rot="16200000">
            <a:off x="-3247531" y="3201366"/>
            <a:ext cx="6864397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spc="151">
                <a:solidFill>
                  <a:schemeClr val="bg1"/>
                </a:solidFill>
              </a:rPr>
              <a:t>HYBRID CLOUD LED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6F7BD-A667-4742-A485-6346179E4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36" y="489698"/>
            <a:ext cx="10033152" cy="492429"/>
          </a:xfrm>
        </p:spPr>
        <p:txBody>
          <a:bodyPr>
            <a:noAutofit/>
          </a:bodyPr>
          <a:lstStyle/>
          <a:p>
            <a:r>
              <a:rPr lang="en-US" sz="2400" b="1" dirty="0"/>
              <a:t>EMAMI CEMENT: DIGITAL TRANSFORMATION OF SAP INFRASTRUCTURE 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86869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815031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132434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820726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23503"/>
            <a:ext cx="10515600" cy="1325563"/>
          </a:xfrm>
        </p:spPr>
        <p:txBody>
          <a:bodyPr/>
          <a:lstStyle/>
          <a:p>
            <a:pPr lvl="0"/>
            <a:r>
              <a:rPr lang="fr-FR" sz="2400" b="1" dirty="0" err="1">
                <a:solidFill>
                  <a:schemeClr val="tx2">
                    <a:lumMod val="75000"/>
                  </a:schemeClr>
                </a:solidFill>
              </a:rPr>
              <a:t>Emami</a:t>
            </a: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 Cement – SAP S/4 HANA DR- portal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10128560" y="1364562"/>
            <a:ext cx="1631640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5191489"/>
            <a:ext cx="5467820" cy="102857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5277586"/>
            <a:ext cx="5471584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This solution is aligned to client’s business objectives. They wanted to leverage S/4 HANA’s Simple Finance offering, besides the usual SAP ECC core modules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Single window governance of Infra.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0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1"/>
            <a:ext cx="5467819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This is a greenfield SAP S/4 HANA implementation. 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Infrastructure provisioning for SAP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Managed Services(OS, Virtualization)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Managed Backup Services.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Network &amp;Security Services.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Disaster Recovery setup for  SAP HANA Production System.</a:t>
            </a:r>
            <a:endParaRPr lang="en-IN" sz="1067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5200604"/>
            <a:ext cx="5467820" cy="10118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5282676"/>
            <a:ext cx="5471584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Minor issues in Data Centre Readiness 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There were some issues in ‘last mile’ connectivity (client office in Chhattisgarh)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0"/>
            <a:ext cx="5467819" cy="157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Phase 1:  One SAP HANA SP10 physical box for QAS and DEV, with 7 VMs, another SAP HANA SP10 Production Physical box with 3 VMs &amp; Phase 2 - BI/BW 7.4  provisioning completed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Phase 3:  DR needed after 18 months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Implementation DC location – Navi Mumbai (</a:t>
            </a:r>
            <a:r>
              <a:rPr lang="en-IN" sz="1067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Rabale</a:t>
            </a: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).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Implementation DR location – Bangalore.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HANA DB size 350 GB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000000"/>
                </a:solidFill>
                <a:latin typeface="Trebuchet MS"/>
              </a:rPr>
              <a:t>RTO: &lt;=4 hours and RPO: &lt;=30minutes 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endParaRPr lang="en-IN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3" y="1364562"/>
            <a:ext cx="8545187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4" y="1387953"/>
            <a:ext cx="835315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1333" dirty="0">
                <a:solidFill>
                  <a:srgbClr val="10253F"/>
                </a:solidFill>
                <a:latin typeface="Trebuchet MS"/>
              </a:rPr>
              <a:t>A well-know diversified group with strong manufacturing operations. It has chosen SAP S/4 HANA as ERP for the backend operations.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EF91A10-AC87-40B4-BC3D-9766981F3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153" y="1551729"/>
            <a:ext cx="800000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3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510</Words>
  <Application>Microsoft Office PowerPoint</Application>
  <PresentationFormat>Widescreen</PresentationFormat>
  <Paragraphs>53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EMAMI CEMENT: DIGITAL TRANSFORMATION OF SAP INFRASTRUCTURE </vt:lpstr>
      <vt:lpstr>Emami Cement – SAP S/4 HANA DR- portal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13</cp:revision>
  <dcterms:created xsi:type="dcterms:W3CDTF">2023-06-08T07:32:51Z</dcterms:created>
  <dcterms:modified xsi:type="dcterms:W3CDTF">2024-08-09T10:30:00Z</dcterms:modified>
</cp:coreProperties>
</file>