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notesMasterIdLst>
    <p:notesMasterId r:id="rId7"/>
  </p:notesMasterIdLst>
  <p:sldIdLst>
    <p:sldId id="2147311118" r:id="rId4"/>
    <p:sldId id="2145705676" r:id="rId5"/>
    <p:sldId id="214684675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1572DE-3A46-AF76-DE06-FC841F7EADD3}" v="4" dt="2024-08-13T20:06:30.8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S::aliimran.khan@sifycorp.com::1b5bb57a-5950-47f3-9580-38148fcd8ba4" providerId="AD" clId="Web-{971572DE-3A46-AF76-DE06-FC841F7EADD3}"/>
    <pc:docChg chg="modSld">
      <pc:chgData name="Ali Imran Khan" userId="S::aliimran.khan@sifycorp.com::1b5bb57a-5950-47f3-9580-38148fcd8ba4" providerId="AD" clId="Web-{971572DE-3A46-AF76-DE06-FC841F7EADD3}" dt="2024-08-13T20:06:29.354" v="2"/>
      <pc:docMkLst>
        <pc:docMk/>
      </pc:docMkLst>
      <pc:sldChg chg="addSp delSp modSp addAnim delAnim">
        <pc:chgData name="Ali Imran Khan" userId="S::aliimran.khan@sifycorp.com::1b5bb57a-5950-47f3-9580-38148fcd8ba4" providerId="AD" clId="Web-{971572DE-3A46-AF76-DE06-FC841F7EADD3}" dt="2024-08-13T20:06:29.354" v="2"/>
        <pc:sldMkLst>
          <pc:docMk/>
          <pc:sldMk cId="920577208" sldId="2146846752"/>
        </pc:sldMkLst>
        <pc:picChg chg="add del mod">
          <ac:chgData name="Ali Imran Khan" userId="S::aliimran.khan@sifycorp.com::1b5bb57a-5950-47f3-9580-38148fcd8ba4" providerId="AD" clId="Web-{971572DE-3A46-AF76-DE06-FC841F7EADD3}" dt="2024-08-13T20:06:29.354" v="2"/>
          <ac:picMkLst>
            <pc:docMk/>
            <pc:sldMk cId="920577208" sldId="2146846752"/>
            <ac:picMk id="3" creationId="{99380414-8344-8769-C146-A520DE918B00}"/>
          </ac:picMkLst>
        </pc:picChg>
      </pc:sldChg>
    </pc:docChg>
  </pc:docChgLst>
  <pc:docChgLst>
    <pc:chgData name="Ali Imran Khan" userId="1b5bb57a-5950-47f3-9580-38148fcd8ba4" providerId="ADAL" clId="{1088D5A4-E841-447A-B3A1-5238E3C9AC1C}"/>
    <pc:docChg chg="custSel addSld delSld modSld">
      <pc:chgData name="Ali Imran Khan" userId="1b5bb57a-5950-47f3-9580-38148fcd8ba4" providerId="ADAL" clId="{1088D5A4-E841-447A-B3A1-5238E3C9AC1C}" dt="2023-08-21T12:18:28.219" v="42" actId="27636"/>
      <pc:docMkLst>
        <pc:docMk/>
      </pc:docMkLst>
      <pc:sldChg chg="del">
        <pc:chgData name="Ali Imran Khan" userId="1b5bb57a-5950-47f3-9580-38148fcd8ba4" providerId="ADAL" clId="{1088D5A4-E841-447A-B3A1-5238E3C9AC1C}" dt="2023-08-21T12:18:21.960" v="40" actId="47"/>
        <pc:sldMkLst>
          <pc:docMk/>
          <pc:sldMk cId="2271642840" sldId="1501"/>
        </pc:sldMkLst>
      </pc:sldChg>
      <pc:sldChg chg="modSp add mod">
        <pc:chgData name="Ali Imran Khan" userId="1b5bb57a-5950-47f3-9580-38148fcd8ba4" providerId="ADAL" clId="{1088D5A4-E841-447A-B3A1-5238E3C9AC1C}" dt="2023-08-21T12:18:28.219" v="42" actId="27636"/>
        <pc:sldMkLst>
          <pc:docMk/>
          <pc:sldMk cId="2812170185" sldId="2145705676"/>
        </pc:sldMkLst>
        <pc:spChg chg="mod">
          <ac:chgData name="Ali Imran Khan" userId="1b5bb57a-5950-47f3-9580-38148fcd8ba4" providerId="ADAL" clId="{1088D5A4-E841-447A-B3A1-5238E3C9AC1C}" dt="2023-08-21T12:18:28.219" v="42" actId="27636"/>
          <ac:spMkLst>
            <pc:docMk/>
            <pc:sldMk cId="2812170185" sldId="2145705676"/>
            <ac:spMk id="32" creationId="{1DCE9567-8578-4826-BA37-8AEAAD55E3D2}"/>
          </ac:spMkLst>
        </pc:spChg>
      </pc:sldChg>
      <pc:sldChg chg="modSp mod">
        <pc:chgData name="Ali Imran Khan" userId="1b5bb57a-5950-47f3-9580-38148fcd8ba4" providerId="ADAL" clId="{1088D5A4-E841-447A-B3A1-5238E3C9AC1C}" dt="2023-08-21T12:18:17.324" v="39" actId="1076"/>
        <pc:sldMkLst>
          <pc:docMk/>
          <pc:sldMk cId="1843726236" sldId="2147311118"/>
        </pc:sldMkLst>
        <pc:spChg chg="mod">
          <ac:chgData name="Ali Imran Khan" userId="1b5bb57a-5950-47f3-9580-38148fcd8ba4" providerId="ADAL" clId="{1088D5A4-E841-447A-B3A1-5238E3C9AC1C}" dt="2023-08-21T12:18:17.324" v="39" actId="1076"/>
          <ac:spMkLst>
            <pc:docMk/>
            <pc:sldMk cId="1843726236" sldId="2147311118"/>
            <ac:spMk id="5" creationId="{E0A7F605-C3C7-2129-3AA8-FF954D54019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944CC-5C16-4349-9F2A-CEB8E488C118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C4C34-6253-478D-A0BF-03D66553A1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1967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ABF60-D5B6-427A-B81C-1510E3CEC6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827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E2930-28EA-4C43-9379-3669AA2D8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FB0BC9-F129-4A5D-85F7-66E034A89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2436F-F37F-4DD1-8C57-BC74D5397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F6E3-D8A3-4FAD-8AA8-77641B7B8C97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8D589-0B56-4D60-86FA-869E91C48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19530-72C8-4335-AC82-68469CA3C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0FD7-9188-4403-ACED-D87BD05E19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9200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E4F48-1D24-4ECC-84B7-34326B2AE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43E31D-E444-4EB4-8849-5409DE9F3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46126-00FF-4E3E-8814-7CD4878FC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F6E3-D8A3-4FAD-8AA8-77641B7B8C97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3F1A6-2EB2-4398-A4D7-C7FA46E46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E5427-C1F5-4C3E-ACDA-6394A579D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0FD7-9188-4403-ACED-D87BD05E19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3792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93664B-52D0-44CC-A457-A76A73B582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4AFDF3-3217-4670-92AE-0CE2FC94D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0AD69-0D53-4C5D-9FA0-2459CB294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F6E3-D8A3-4FAD-8AA8-77641B7B8C97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498B9-823B-40B3-9E47-AD50616BE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90CC0-8EBA-430A-A6DF-0D99CD832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0FD7-9188-4403-ACED-D87BD05E19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2480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digital transformation shutterstock">
            <a:extLst>
              <a:ext uri="{FF2B5EF4-FFF2-40B4-BE49-F238E27FC236}">
                <a16:creationId xmlns:a16="http://schemas.microsoft.com/office/drawing/2014/main" id="{83E8CBA3-0592-4CC5-B192-E3E39F1705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" t="19260" r="1420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100332-FD9E-43B4-A5EA-D655F50E55C6}"/>
              </a:ext>
            </a:extLst>
          </p:cNvPr>
          <p:cNvSpPr/>
          <p:nvPr userDrawn="1"/>
        </p:nvSpPr>
        <p:spPr>
          <a:xfrm>
            <a:off x="-1" y="4037932"/>
            <a:ext cx="9105417" cy="2455333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62DC76-2326-4337-A09D-F6B09741B5C5}"/>
              </a:ext>
            </a:extLst>
          </p:cNvPr>
          <p:cNvSpPr/>
          <p:nvPr userDrawn="1"/>
        </p:nvSpPr>
        <p:spPr>
          <a:xfrm>
            <a:off x="0" y="4037932"/>
            <a:ext cx="9105416" cy="118533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11836361" y="0"/>
            <a:ext cx="355639" cy="6858000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11484609" y="0"/>
            <a:ext cx="355639" cy="6858000"/>
          </a:xfrm>
          <a:prstGeom prst="rect">
            <a:avLst/>
          </a:prstGeom>
          <a:solidFill>
            <a:srgbClr val="BDD70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11136403" y="0"/>
            <a:ext cx="355639" cy="6858000"/>
          </a:xfrm>
          <a:prstGeom prst="rect">
            <a:avLst/>
          </a:prstGeom>
          <a:solidFill>
            <a:srgbClr val="BDD70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4E99E-CF72-4D8E-A24E-0DAC4860C504}"/>
              </a:ext>
            </a:extLst>
          </p:cNvPr>
          <p:cNvGrpSpPr/>
          <p:nvPr userDrawn="1"/>
        </p:nvGrpSpPr>
        <p:grpSpPr>
          <a:xfrm>
            <a:off x="9742013" y="1"/>
            <a:ext cx="1954179" cy="1106663"/>
            <a:chOff x="9753599" y="1"/>
            <a:chExt cx="1739885" cy="985307"/>
          </a:xfrm>
        </p:grpSpPr>
        <p:sp>
          <p:nvSpPr>
            <p:cNvPr id="14" name="Round Same Side Corner Rectangle 72">
              <a:extLst>
                <a:ext uri="{FF2B5EF4-FFF2-40B4-BE49-F238E27FC236}">
                  <a16:creationId xmlns:a16="http://schemas.microsoft.com/office/drawing/2014/main" id="{16C0E275-4B85-4EE2-BC46-F29E0C9C6A03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pic>
          <p:nvPicPr>
            <p:cNvPr id="15" name="Picture 2" descr="Image result for sify logo">
              <a:extLst>
                <a:ext uri="{FF2B5EF4-FFF2-40B4-BE49-F238E27FC236}">
                  <a16:creationId xmlns:a16="http://schemas.microsoft.com/office/drawing/2014/main" id="{77506E3D-8016-4414-AE74-79A26E121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Slide Number Placeholder 27">
            <a:extLst>
              <a:ext uri="{FF2B5EF4-FFF2-40B4-BE49-F238E27FC236}">
                <a16:creationId xmlns:a16="http://schemas.microsoft.com/office/drawing/2014/main" id="{83D9CD19-34E8-4942-B632-FFBD3669E4B3}"/>
              </a:ext>
            </a:extLst>
          </p:cNvPr>
          <p:cNvSpPr txBox="1">
            <a:spLocks/>
          </p:cNvSpPr>
          <p:nvPr userDrawn="1"/>
        </p:nvSpPr>
        <p:spPr>
          <a:xfrm>
            <a:off x="4287815" y="6356352"/>
            <a:ext cx="2743200" cy="365125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8A3319-5104-4E46-B7BB-4F68F196E486}" type="slidenum">
              <a:rPr lang="en-IN" sz="1333" smtClean="0"/>
              <a:pPr/>
              <a:t>‹#›</a:t>
            </a:fld>
            <a:endParaRPr lang="en-IN" sz="1333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E64CF6D-2EC1-4E99-9509-ABE945C9B9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8041" y="4464464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10253F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8F72929-D74C-4BDB-9B56-6937C3360D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1" y="5005853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E4206FC-F25B-4090-B5DC-00954F9FF8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5823917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2133" b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Month ‘18</a:t>
            </a:r>
          </a:p>
        </p:txBody>
      </p:sp>
    </p:spTree>
    <p:extLst>
      <p:ext uri="{BB962C8B-B14F-4D97-AF65-F5344CB8AC3E}">
        <p14:creationId xmlns:p14="http://schemas.microsoft.com/office/powerpoint/2010/main" val="1326581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AGENDA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D161BB-E9A0-4C84-B81C-680E9D201940}"/>
              </a:ext>
            </a:extLst>
          </p:cNvPr>
          <p:cNvGrpSpPr/>
          <p:nvPr userDrawn="1"/>
        </p:nvGrpSpPr>
        <p:grpSpPr>
          <a:xfrm>
            <a:off x="432000" y="1293851"/>
            <a:ext cx="985731" cy="748988"/>
            <a:chOff x="324000" y="970388"/>
            <a:chExt cx="739298" cy="56174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3166A6-F41B-45A4-92DF-F0B509EE8458}"/>
                </a:ext>
              </a:extLst>
            </p:cNvPr>
            <p:cNvSpPr/>
            <p:nvPr/>
          </p:nvSpPr>
          <p:spPr>
            <a:xfrm>
              <a:off x="324000" y="1034175"/>
              <a:ext cx="122382" cy="457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2D2382-F5C6-45FF-9C5D-E8E26A951AC0}"/>
                </a:ext>
              </a:extLst>
            </p:cNvPr>
            <p:cNvSpPr txBox="1"/>
            <p:nvPr/>
          </p:nvSpPr>
          <p:spPr>
            <a:xfrm>
              <a:off x="462934" y="970388"/>
              <a:ext cx="600364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1"/>
                  </a:solidFill>
                  <a:latin typeface="Impact" pitchFamily="34" charset="0"/>
                </a:rPr>
                <a:t>01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DA82C5-F2E2-482A-A2A1-3CF744413BA8}"/>
              </a:ext>
            </a:extLst>
          </p:cNvPr>
          <p:cNvGrpSpPr/>
          <p:nvPr userDrawn="1"/>
        </p:nvGrpSpPr>
        <p:grpSpPr>
          <a:xfrm>
            <a:off x="432000" y="2146373"/>
            <a:ext cx="1034989" cy="748988"/>
            <a:chOff x="324000" y="1609779"/>
            <a:chExt cx="776242" cy="56174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AA51CE-5F59-4296-B4EA-B308738960AB}"/>
                </a:ext>
              </a:extLst>
            </p:cNvPr>
            <p:cNvSpPr/>
            <p:nvPr/>
          </p:nvSpPr>
          <p:spPr>
            <a:xfrm>
              <a:off x="324000" y="1673566"/>
              <a:ext cx="122382" cy="4572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1A4343-C193-4CFA-8372-2E43A07B1845}"/>
                </a:ext>
              </a:extLst>
            </p:cNvPr>
            <p:cNvSpPr txBox="1"/>
            <p:nvPr/>
          </p:nvSpPr>
          <p:spPr>
            <a:xfrm>
              <a:off x="462934" y="1609779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2"/>
                  </a:solidFill>
                  <a:latin typeface="Impact" pitchFamily="34" charset="0"/>
                </a:rPr>
                <a:t>02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DF5479A-D744-420E-865C-9CEE11BBC7E3}"/>
              </a:ext>
            </a:extLst>
          </p:cNvPr>
          <p:cNvGrpSpPr/>
          <p:nvPr userDrawn="1"/>
        </p:nvGrpSpPr>
        <p:grpSpPr>
          <a:xfrm>
            <a:off x="432000" y="2998894"/>
            <a:ext cx="1034989" cy="748988"/>
            <a:chOff x="324000" y="2249170"/>
            <a:chExt cx="776242" cy="56174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680145-B3AD-4B2A-9E40-F5094E133BFE}"/>
                </a:ext>
              </a:extLst>
            </p:cNvPr>
            <p:cNvSpPr/>
            <p:nvPr/>
          </p:nvSpPr>
          <p:spPr>
            <a:xfrm>
              <a:off x="324000" y="2312957"/>
              <a:ext cx="122382" cy="45720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F48DF7-6E11-486A-8FE6-AEE948204566}"/>
                </a:ext>
              </a:extLst>
            </p:cNvPr>
            <p:cNvSpPr txBox="1"/>
            <p:nvPr/>
          </p:nvSpPr>
          <p:spPr>
            <a:xfrm>
              <a:off x="462934" y="2249170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3"/>
                  </a:solidFill>
                  <a:latin typeface="Impact" pitchFamily="34" charset="0"/>
                </a:rPr>
                <a:t>03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AB779D-C36B-449A-90A1-4B9C9A8AB11D}"/>
              </a:ext>
            </a:extLst>
          </p:cNvPr>
          <p:cNvGrpSpPr/>
          <p:nvPr userDrawn="1"/>
        </p:nvGrpSpPr>
        <p:grpSpPr>
          <a:xfrm>
            <a:off x="432000" y="3851415"/>
            <a:ext cx="1034989" cy="748988"/>
            <a:chOff x="324000" y="2888561"/>
            <a:chExt cx="776242" cy="56174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40F5ED-12D8-43D6-B130-3C4F403121C1}"/>
                </a:ext>
              </a:extLst>
            </p:cNvPr>
            <p:cNvSpPr/>
            <p:nvPr/>
          </p:nvSpPr>
          <p:spPr>
            <a:xfrm>
              <a:off x="324000" y="2952348"/>
              <a:ext cx="122382" cy="45720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4EFB40-188F-4F11-AF25-AA94EF9E5756}"/>
                </a:ext>
              </a:extLst>
            </p:cNvPr>
            <p:cNvSpPr txBox="1"/>
            <p:nvPr/>
          </p:nvSpPr>
          <p:spPr>
            <a:xfrm>
              <a:off x="462934" y="2888561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4"/>
                  </a:solidFill>
                  <a:latin typeface="Impact" pitchFamily="34" charset="0"/>
                </a:rPr>
                <a:t>04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9BE849-4E9C-4E5A-964F-03DD46AD681A}"/>
              </a:ext>
            </a:extLst>
          </p:cNvPr>
          <p:cNvGrpSpPr/>
          <p:nvPr userDrawn="1"/>
        </p:nvGrpSpPr>
        <p:grpSpPr>
          <a:xfrm>
            <a:off x="432000" y="4703937"/>
            <a:ext cx="1159933" cy="748988"/>
            <a:chOff x="324000" y="3527952"/>
            <a:chExt cx="869950" cy="561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CA7B16F-5C06-4879-B941-44B5FD928812}"/>
                </a:ext>
              </a:extLst>
            </p:cNvPr>
            <p:cNvSpPr/>
            <p:nvPr/>
          </p:nvSpPr>
          <p:spPr>
            <a:xfrm>
              <a:off x="324000" y="3591739"/>
              <a:ext cx="122382" cy="4572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13F642-8676-49CD-9378-2B6BD2FDEB24}"/>
                </a:ext>
              </a:extLst>
            </p:cNvPr>
            <p:cNvSpPr txBox="1"/>
            <p:nvPr/>
          </p:nvSpPr>
          <p:spPr>
            <a:xfrm>
              <a:off x="462934" y="352795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5"/>
                  </a:solidFill>
                  <a:latin typeface="Impact" pitchFamily="34" charset="0"/>
                </a:rPr>
                <a:t>05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AFFBDB2-5882-402C-9E75-62A32BA3279B}"/>
              </a:ext>
            </a:extLst>
          </p:cNvPr>
          <p:cNvGrpSpPr/>
          <p:nvPr userDrawn="1"/>
        </p:nvGrpSpPr>
        <p:grpSpPr>
          <a:xfrm>
            <a:off x="432000" y="5556457"/>
            <a:ext cx="1159933" cy="748988"/>
            <a:chOff x="324000" y="4167342"/>
            <a:chExt cx="869950" cy="56174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ED37896-6292-483B-89F7-8E03C1B9ED68}"/>
                </a:ext>
              </a:extLst>
            </p:cNvPr>
            <p:cNvSpPr/>
            <p:nvPr/>
          </p:nvSpPr>
          <p:spPr>
            <a:xfrm>
              <a:off x="324000" y="4231129"/>
              <a:ext cx="122382" cy="457200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B6F334-07CC-4416-9A70-EE68005904F8}"/>
                </a:ext>
              </a:extLst>
            </p:cNvPr>
            <p:cNvSpPr txBox="1"/>
            <p:nvPr/>
          </p:nvSpPr>
          <p:spPr>
            <a:xfrm>
              <a:off x="462934" y="416734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6"/>
                  </a:solidFill>
                  <a:latin typeface="Impact" pitchFamily="34" charset="0"/>
                </a:rPr>
                <a:t>06</a:t>
              </a: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2CE3C-896B-46F3-AA80-7C8037C97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8800" y="1527411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1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27522565-96B8-44DB-AB59-310E11A6DE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8800" y="2379932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2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20B090F-D8BF-414D-90A1-D2DBE446D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8800" y="3232453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3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D56B850-8139-4412-AA48-5B3080C68A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38800" y="4084975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4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BBAD39C6-C5BE-4DA1-BBBB-C5DDFB535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8800" y="493749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5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EDBBCB0-9781-4DA9-92FC-BE500461DC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38800" y="579001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6</a:t>
            </a:r>
          </a:p>
        </p:txBody>
      </p:sp>
    </p:spTree>
    <p:extLst>
      <p:ext uri="{BB962C8B-B14F-4D97-AF65-F5344CB8AC3E}">
        <p14:creationId xmlns:p14="http://schemas.microsoft.com/office/powerpoint/2010/main" val="1461595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1" y="1368215"/>
            <a:ext cx="11216217" cy="4878071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0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0" y="1368638"/>
            <a:ext cx="5471584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14018" y="1368638"/>
            <a:ext cx="5446183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50499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37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20390"/>
            <a:ext cx="10051200" cy="461655"/>
          </a:xfrm>
          <a:prstGeom prst="rect">
            <a:avLst/>
          </a:prstGeom>
        </p:spPr>
        <p:txBody>
          <a:bodyPr anchor="b"/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 dirty="0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59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 userDrawn="1"/>
        </p:nvSpPr>
        <p:spPr>
          <a:xfrm>
            <a:off x="447027" y="1912703"/>
            <a:ext cx="1483843" cy="590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 userDrawn="1"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rgbClr val="E7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 userDrawn="1"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rgbClr val="B3A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 userDrawn="1"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rgbClr val="FDD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 userDrawn="1"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rgbClr val="93C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 userDrawn="1"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rgbClr val="C3D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 userDrawn="1"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 userDrawn="1"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 userDrawn="1"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230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 userDrawn="1"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 userDrawn="1"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213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 userDrawn="1"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 userDrawn="1"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 userDrawn="1"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 userDrawn="1"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>
              <a:solidFill>
                <a:srgbClr val="595959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 userDrawn="1"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89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 userDrawn="1"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 userDrawn="1"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724988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445106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227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034C8-99FB-47FF-A0CC-6D810CC08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A78FF-01E7-4EE6-B08B-CA8DCE346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D8330-EA0E-44C3-A7A6-CD5560E69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F6E3-D8A3-4FAD-8AA8-77641B7B8C97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F9C89-885B-4A9C-A043-27AD2FA5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6A1D7-0148-4401-A08D-B15813AC9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0FD7-9188-4403-ACED-D87BD05E19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0557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CBFFE66-0EBA-46FF-AA31-6E868A667A5F}"/>
              </a:ext>
            </a:extLst>
          </p:cNvPr>
          <p:cNvGrpSpPr/>
          <p:nvPr userDrawn="1"/>
        </p:nvGrpSpPr>
        <p:grpSpPr>
          <a:xfrm rot="16200000">
            <a:off x="5159304" y="2280919"/>
            <a:ext cx="1873392" cy="2411240"/>
            <a:chOff x="9651545" y="1652096"/>
            <a:chExt cx="1873392" cy="2411240"/>
          </a:xfrm>
        </p:grpSpPr>
        <p:sp>
          <p:nvSpPr>
            <p:cNvPr id="5" name="Rectangle 80">
              <a:extLst>
                <a:ext uri="{FF2B5EF4-FFF2-40B4-BE49-F238E27FC236}">
                  <a16:creationId xmlns:a16="http://schemas.microsoft.com/office/drawing/2014/main" id="{B147A8D9-A5C8-4EFF-B7D9-B384FA84D77C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D0441C-52CF-4BC1-81C1-F63B306F6497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AutoShape 60">
            <a:extLst>
              <a:ext uri="{FF2B5EF4-FFF2-40B4-BE49-F238E27FC236}">
                <a16:creationId xmlns:a16="http://schemas.microsoft.com/office/drawing/2014/main" id="{B0B5F83F-8527-4AA2-8E57-E26E20B9ABEC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534222" y="2696297"/>
            <a:ext cx="5123559" cy="15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</a:bodyPr>
          <a:lstStyle/>
          <a:p>
            <a:pPr algn="ctr" defTabSz="929129"/>
            <a:r>
              <a:rPr lang="en-IN" sz="8133" dirty="0">
                <a:solidFill>
                  <a:srgbClr val="595959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B8839-2DE8-4E32-AACE-5718126A1761}"/>
              </a:ext>
            </a:extLst>
          </p:cNvPr>
          <p:cNvGrpSpPr/>
          <p:nvPr userDrawn="1"/>
        </p:nvGrpSpPr>
        <p:grpSpPr>
          <a:xfrm>
            <a:off x="388419" y="4989095"/>
            <a:ext cx="11353773" cy="1010795"/>
            <a:chOff x="388418" y="4989095"/>
            <a:chExt cx="11353773" cy="10107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3061BB-6E88-49D5-96AC-0D4B954CFE65}"/>
                </a:ext>
              </a:extLst>
            </p:cNvPr>
            <p:cNvCxnSpPr/>
            <p:nvPr userDrawn="1"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EF8E9F-DDCB-4541-A42F-60DCBE2D01F7}"/>
                </a:ext>
              </a:extLst>
            </p:cNvPr>
            <p:cNvCxnSpPr/>
            <p:nvPr userDrawn="1"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5E21C7-F0FC-40D8-9ED6-3186344B50E3}"/>
                </a:ext>
              </a:extLst>
            </p:cNvPr>
            <p:cNvCxnSpPr/>
            <p:nvPr userDrawn="1"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F9EBE0-1E6B-4658-8793-8756CA68361A}"/>
                </a:ext>
              </a:extLst>
            </p:cNvPr>
            <p:cNvCxnSpPr/>
            <p:nvPr userDrawn="1"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CCAEF2-56FF-434C-A027-5AC490A216F8}"/>
                </a:ext>
              </a:extLst>
            </p:cNvPr>
            <p:cNvCxnSpPr/>
            <p:nvPr userDrawn="1"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5EF6AD-A134-4584-BD4C-16BF16437488}"/>
                </a:ext>
              </a:extLst>
            </p:cNvPr>
            <p:cNvCxnSpPr/>
            <p:nvPr userDrawn="1"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E9512F-07E0-4A16-9DA9-947B2A8C3B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00E8AED-823F-4FE2-A1E5-33EBECA3A3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292" y="472819"/>
            <a:ext cx="2276797" cy="19110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4C3551-2C7A-40BB-8A32-75878B1B01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775" y="472819"/>
            <a:ext cx="2276797" cy="19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82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8940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460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93771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65450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07340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34960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78991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20553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723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1B8BE-EEA7-48CE-BFF3-18C5C0F86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0711E-7F42-4BE9-BE58-C74216F39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CF0F4-727C-4CD4-92B3-CDE5E58FE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F6E3-D8A3-4FAD-8AA8-77641B7B8C97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D8879-F3A0-4B30-B5EB-423E5731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D160F-C13B-4A5E-8BA5-123B27274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0FD7-9188-4403-ACED-D87BD05E19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95620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108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59712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27635491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19076444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with Titl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8577" y="6356353"/>
            <a:ext cx="650240" cy="366183"/>
          </a:xfrm>
          <a:prstGeom prst="rect">
            <a:avLst/>
          </a:prstGeom>
        </p:spPr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32000" y="359035"/>
            <a:ext cx="11328200" cy="46165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2189715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34FB4-FA8C-4CE2-BC95-7D3948726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AA479-FF4A-4353-B20E-0EA06F13E4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E306AD-342C-4A8A-A0FA-02C599125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B58F1E-83E0-4707-8B9B-44C5AA7D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F6E3-D8A3-4FAD-8AA8-77641B7B8C97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B206E-A211-46E4-A252-446571FBD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0D25CD-A481-4A12-95CD-AF7AB025D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0FD7-9188-4403-ACED-D87BD05E19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1743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ACF7A-6E74-49D1-A216-D6A5921BB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F8CF2E-A9CA-40C6-A0DB-C1F0A579F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B3C210-996E-45AF-B6D4-0B6872D8A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F22920-1BA4-442F-96DD-4D1510218C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7D5FF1-1144-4ABB-827F-5182116436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D43C8F-B51C-49EB-BC37-7430474F8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F6E3-D8A3-4FAD-8AA8-77641B7B8C97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750B52-C52A-413E-BE7D-AD59E075C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873F0B-6F3E-4D2E-B7F1-22ED6C181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0FD7-9188-4403-ACED-D87BD05E19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9173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A380A-A628-4A9A-9898-B1DAC2266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5551AF-D25F-4619-9E9E-3B8BF3CA5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F6E3-D8A3-4FAD-8AA8-77641B7B8C97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2C74F-062F-4320-A1EA-EF891716F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66B61-5718-4EC7-920E-186AD0BE7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0FD7-9188-4403-ACED-D87BD05E19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9206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FD4C6-AAFA-44E3-931A-C82DF9706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F6E3-D8A3-4FAD-8AA8-77641B7B8C97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35AF8C-B3B0-445C-80D5-AE0192C00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E0091-943D-470D-9F53-33690036A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0FD7-9188-4403-ACED-D87BD05E19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688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C127E-F607-446E-B0A9-4FAFE0FCA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750C4-D8B5-4765-BE66-BF5A07922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3245A5-34C5-42C5-BFB0-0093E8CF4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A6C31D-C6FA-4732-B060-07A0DB082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F6E3-D8A3-4FAD-8AA8-77641B7B8C97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45E3A3-8EA6-4078-A723-1371349D4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19FEAA-9B00-4193-B913-7EBD7C301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0FD7-9188-4403-ACED-D87BD05E19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1688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4C47C-BECC-400B-8820-0C62F72DA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687561-0F53-4EAC-83BD-D666A0FE4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16047-5B6C-49EF-ADEF-CBB91488A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CBFCD0-C3C3-4BC5-B16B-384709BDA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F6E3-D8A3-4FAD-8AA8-77641B7B8C97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3224C-D60A-445D-8186-F8E45D6A9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A9D5E-E01B-48A6-8263-1DBB4A2E3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0FD7-9188-4403-ACED-D87BD05E19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896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1C4217-589E-4C34-AFB6-484BF3007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B272C-997E-4E44-AC96-F2994C4BB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732E7-AF85-4DF4-BD62-71E8D560E9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DF6E3-D8A3-4FAD-8AA8-77641B7B8C97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E73A9-6EAA-4447-9E66-BEFAC3E79A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D3BD8-2C97-4276-9F6C-0EB3C4EBD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80FD7-9188-4403-ACED-D87BD05E19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4228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1" y="1368215"/>
            <a:ext cx="11216217" cy="4878071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8577" y="6356353"/>
            <a:ext cx="650240" cy="366183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129719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505085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75922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rgbClr val="595959"/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079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0A7F605-C3C7-2129-3AA8-FF954D540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211123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INDIAN STEEL &amp; WIRE PRODUCTS LTD (ISWP)</a:t>
            </a:r>
            <a:endParaRPr lang="en-IN" sz="4267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4C6CE8C-6AA4-D2F6-DBCD-AC899BE708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SAP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31800" y="2862901"/>
            <a:ext cx="1920000" cy="373759"/>
          </a:xfrm>
          <a:prstGeom prst="round2Same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cap="all" dirty="0">
                <a:solidFill>
                  <a:prstClr val="white"/>
                </a:solidFill>
                <a:latin typeface="Trebuchet MS"/>
              </a:rPr>
              <a:t>Scope of Work</a:t>
            </a:r>
          </a:p>
        </p:txBody>
      </p:sp>
      <p:sp>
        <p:nvSpPr>
          <p:cNvPr id="7" name="Rectangle: Top Corners Rounded 6"/>
          <p:cNvSpPr>
            <a:spLocks noChangeArrowheads="1"/>
          </p:cNvSpPr>
          <p:nvPr/>
        </p:nvSpPr>
        <p:spPr bwMode="auto">
          <a:xfrm>
            <a:off x="6335179" y="2862900"/>
            <a:ext cx="2400000" cy="379877"/>
          </a:xfrm>
          <a:prstGeom prst="round2Same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cap="all" dirty="0">
                <a:solidFill>
                  <a:prstClr val="white"/>
                </a:solidFill>
                <a:latin typeface="Trebuchet MS"/>
              </a:rPr>
              <a:t>Solution</a:t>
            </a:r>
            <a:r>
              <a:rPr lang="en-US" sz="1333" b="1" cap="all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en-US" sz="1333" b="1" cap="all" dirty="0">
                <a:solidFill>
                  <a:prstClr val="white"/>
                </a:solidFill>
                <a:latin typeface="Trebuchet MS"/>
              </a:rPr>
              <a:t>Highlights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31800" y="4661841"/>
            <a:ext cx="1920000" cy="370764"/>
          </a:xfrm>
          <a:prstGeom prst="round2Same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cap="all" dirty="0">
                <a:solidFill>
                  <a:prstClr val="white"/>
                </a:solidFill>
                <a:latin typeface="Trebuchet MS"/>
              </a:rPr>
              <a:t>Benefits</a:t>
            </a:r>
          </a:p>
        </p:txBody>
      </p:sp>
      <p:sp>
        <p:nvSpPr>
          <p:cNvPr id="16" name="Rectangle: Top Corners Rounded 15"/>
          <p:cNvSpPr>
            <a:spLocks noChangeArrowheads="1"/>
          </p:cNvSpPr>
          <p:nvPr/>
        </p:nvSpPr>
        <p:spPr bwMode="auto">
          <a:xfrm>
            <a:off x="6335180" y="4661839"/>
            <a:ext cx="1920000" cy="370764"/>
          </a:xfrm>
          <a:prstGeom prst="round2Same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cap="all" dirty="0">
                <a:solidFill>
                  <a:prstClr val="white"/>
                </a:solidFill>
                <a:latin typeface="Trebuchet MS"/>
              </a:rPr>
              <a:t>Challenges</a:t>
            </a:r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1DCE9567-8578-4826-BA37-8AEAAD55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dirty="0"/>
              <a:t>ISWPL –  SAP Migration &amp; EHP Upgrade</a:t>
            </a:r>
            <a:endParaRPr lang="en-IN" dirty="0"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BADFDE-AF29-4936-AEE0-77883E12D44B}"/>
              </a:ext>
            </a:extLst>
          </p:cNvPr>
          <p:cNvSpPr/>
          <p:nvPr/>
        </p:nvSpPr>
        <p:spPr>
          <a:xfrm>
            <a:off x="10223291" y="1332002"/>
            <a:ext cx="1536908" cy="141664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F89811-9B4D-4CF0-BE01-9D9BBD250BE4}"/>
              </a:ext>
            </a:extLst>
          </p:cNvPr>
          <p:cNvSpPr/>
          <p:nvPr/>
        </p:nvSpPr>
        <p:spPr>
          <a:xfrm>
            <a:off x="431800" y="5046850"/>
            <a:ext cx="5421253" cy="1269007"/>
          </a:xfrm>
          <a:prstGeom prst="rect">
            <a:avLst/>
          </a:prstGeom>
          <a:noFill/>
          <a:ln w="6350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F63315-353E-4637-A8C3-4D5ABF570947}"/>
              </a:ext>
            </a:extLst>
          </p:cNvPr>
          <p:cNvSpPr txBox="1"/>
          <p:nvPr/>
        </p:nvSpPr>
        <p:spPr>
          <a:xfrm>
            <a:off x="431800" y="5060632"/>
            <a:ext cx="5289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48" indent="-120648" defTabSz="121901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Improvement in SAP system performance </a:t>
            </a:r>
          </a:p>
          <a:p>
            <a:pPr marL="120648" indent="-120648" defTabSz="121901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Since SAP upgraded to ECC 6.0 EHP 8 they can use the new SAP features for business.</a:t>
            </a:r>
          </a:p>
          <a:p>
            <a:pPr marL="120648" indent="-120648" defTabSz="121901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Database Oracle Upgraded to MS SQL 2016</a:t>
            </a:r>
          </a:p>
          <a:p>
            <a:pPr marL="120648" indent="-120648" defTabSz="121901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Windows OS is upgraded  to 2016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5FF37A-06C4-45EE-A735-263DE6CD9FD2}"/>
              </a:ext>
            </a:extLst>
          </p:cNvPr>
          <p:cNvSpPr/>
          <p:nvPr/>
        </p:nvSpPr>
        <p:spPr>
          <a:xfrm>
            <a:off x="431800" y="3242457"/>
            <a:ext cx="5421253" cy="1324369"/>
          </a:xfrm>
          <a:prstGeom prst="rect">
            <a:avLst/>
          </a:prstGeom>
          <a:noFill/>
          <a:ln w="63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5F3A29-4E0D-47E9-B9CF-8087695B00A8}"/>
              </a:ext>
            </a:extLst>
          </p:cNvPr>
          <p:cNvSpPr txBox="1"/>
          <p:nvPr/>
        </p:nvSpPr>
        <p:spPr>
          <a:xfrm>
            <a:off x="431801" y="3230888"/>
            <a:ext cx="5286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48" indent="-120648" defTabSz="1219018"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Migrate SAP landscape (ECC) from Windows 2003 /MS SQL 2008 (On-premises) to Windows 2016 /MS SQL 2016(AWS) </a:t>
            </a:r>
          </a:p>
          <a:p>
            <a:pPr marL="120648" indent="-120648" defTabSz="1219018"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SAP ECC Upgrade from ECC 6.0  to EHP 8</a:t>
            </a:r>
          </a:p>
          <a:p>
            <a:pPr marL="120648" indent="-120648" defTabSz="1219018"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SAP landscape to be moved from on-premises to AWS cloud </a:t>
            </a:r>
          </a:p>
          <a:p>
            <a:pPr marL="120648" indent="-120648" defTabSz="1219018"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SAP ECC 6.0 EHP 8 (DEV/QA/PRD) </a:t>
            </a:r>
          </a:p>
          <a:p>
            <a:pPr marL="120648" indent="-120648" defTabSz="1219018"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Solution Manager 7.2 &amp; SAP Router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2299EF-D9D0-4549-83FF-A45298F6ACBA}"/>
              </a:ext>
            </a:extLst>
          </p:cNvPr>
          <p:cNvSpPr/>
          <p:nvPr/>
        </p:nvSpPr>
        <p:spPr>
          <a:xfrm>
            <a:off x="6335181" y="5060632"/>
            <a:ext cx="5414819" cy="1244808"/>
          </a:xfrm>
          <a:prstGeom prst="rect">
            <a:avLst/>
          </a:prstGeom>
          <a:noFill/>
          <a:ln w="63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AF2A2F-1BC6-426F-B79A-768AFCA32AF2}"/>
              </a:ext>
            </a:extLst>
          </p:cNvPr>
          <p:cNvSpPr txBox="1"/>
          <p:nvPr/>
        </p:nvSpPr>
        <p:spPr>
          <a:xfrm>
            <a:off x="6335182" y="5196325"/>
            <a:ext cx="5303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48" indent="-120648" defTabSz="121901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Mail server Connectivity from AWS to On-Premises &amp; external services.</a:t>
            </a:r>
          </a:p>
          <a:p>
            <a:pPr marL="120648" indent="-120648" defTabSz="121901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Minimum downtime for Migration and Upgrade.</a:t>
            </a:r>
          </a:p>
          <a:p>
            <a:pPr marL="120648" indent="-120648" defTabSz="121901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SAP ECC Z reports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946790-B8AC-49CA-8BEE-ADED2ADEE280}"/>
              </a:ext>
            </a:extLst>
          </p:cNvPr>
          <p:cNvSpPr/>
          <p:nvPr/>
        </p:nvSpPr>
        <p:spPr>
          <a:xfrm>
            <a:off x="6335181" y="3242457"/>
            <a:ext cx="5414819" cy="1324369"/>
          </a:xfrm>
          <a:prstGeom prst="rect">
            <a:avLst/>
          </a:prstGeom>
          <a:noFill/>
          <a:ln w="6350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B124CE-D6EB-4B42-A26D-7A3DDD43EA13}"/>
              </a:ext>
            </a:extLst>
          </p:cNvPr>
          <p:cNvSpPr txBox="1"/>
          <p:nvPr/>
        </p:nvSpPr>
        <p:spPr>
          <a:xfrm>
            <a:off x="6335182" y="3267011"/>
            <a:ext cx="5299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48" indent="-120648" defTabSz="121901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95959"/>
                </a:solidFill>
                <a:latin typeface="Trebuchet MS"/>
                <a:cs typeface="Arial" panose="020B0604020202020204" pitchFamily="34" charset="0"/>
              </a:rPr>
              <a:t>Built the SAP ECC DEV, QAS and PRD, Solman, SAP Router from Windows 2003 /MS SQL 2008 (On-premises) to Windows 2016 /MS SQL 2016 (AWS) </a:t>
            </a:r>
          </a:p>
          <a:p>
            <a:pPr marL="120648" indent="-120648" defTabSz="121901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95959"/>
                </a:solidFill>
                <a:latin typeface="Trebuchet MS"/>
                <a:cs typeface="Arial" panose="020B0604020202020204" pitchFamily="34" charset="0"/>
              </a:rPr>
              <a:t>SAP ECC Upgrade from ECC 6.0 to EHP 8 and Testing has been carried successfully.</a:t>
            </a:r>
          </a:p>
          <a:p>
            <a:pPr marL="120648" indent="-120648" defTabSz="121901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95959"/>
                </a:solidFill>
                <a:latin typeface="Trebuchet MS"/>
                <a:cs typeface="Arial" panose="020B0604020202020204" pitchFamily="34" charset="0"/>
              </a:rPr>
              <a:t>The End User connectivity for the New Cloud Servers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F5E3BA-C957-4EF1-BAC2-3D831DA7F21D}"/>
              </a:ext>
            </a:extLst>
          </p:cNvPr>
          <p:cNvSpPr/>
          <p:nvPr/>
        </p:nvSpPr>
        <p:spPr>
          <a:xfrm>
            <a:off x="1678622" y="1332002"/>
            <a:ext cx="8544669" cy="1416647"/>
          </a:xfrm>
          <a:prstGeom prst="rect">
            <a:avLst/>
          </a:prstGeom>
          <a:noFill/>
          <a:ln w="63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ED1C15-05A7-4A63-AE1A-B3418C58AEF9}"/>
              </a:ext>
            </a:extLst>
          </p:cNvPr>
          <p:cNvSpPr txBox="1"/>
          <p:nvPr/>
        </p:nvSpPr>
        <p:spPr>
          <a:xfrm>
            <a:off x="1748852" y="1332876"/>
            <a:ext cx="83285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18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Calibri" panose="020F0502020204030204" pitchFamily="34" charset="0"/>
              </a:rPr>
              <a:t>The Indian Steel &amp; Wire Products Ltd established in the year 1920. In the year 1935, it was incorporated as a company under the Companies Act, 1913. A primary manufacturer of wire rods, TMT rebars, and wires, welding products, Nails, rolls and castings; ISWPL strictly adheres to the highest standards of quality and services. There are many firsts with ISWPL. It established the first Wire Drawing Plant in Asia &amp; is a pioneer in the Rolls industry of India. Pre-independence it also established the privately owned fasteners plant and supported industrial development. This is how ISWPL emerged as a major manufacturing Centre during the 20th Century thereby giving a boost to the nation building and industrial growth.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</a:endParaRPr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69BE1F90-2C68-4CD2-B21A-83F661E8C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332003"/>
            <a:ext cx="1246819" cy="1426067"/>
          </a:xfrm>
          <a:prstGeom prst="rect">
            <a:avLst/>
          </a:prstGeom>
          <a:solidFill>
            <a:srgbClr val="000000"/>
          </a:solidFill>
          <a:ln w="1270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219018"/>
            <a:r>
              <a:rPr lang="en-US" sz="1600" b="1" dirty="0">
                <a:solidFill>
                  <a:prstClr val="white"/>
                </a:solidFill>
                <a:latin typeface="Trebuchet MS"/>
              </a:rPr>
              <a:t>Client </a:t>
            </a:r>
          </a:p>
          <a:p>
            <a:pPr algn="ctr" defTabSz="1219018"/>
            <a:r>
              <a:rPr lang="en-US" sz="1600" b="1" dirty="0">
                <a:solidFill>
                  <a:prstClr val="white"/>
                </a:solidFill>
                <a:latin typeface="Trebuchet MS"/>
              </a:rPr>
              <a:t>Overview</a:t>
            </a:r>
          </a:p>
        </p:txBody>
      </p:sp>
      <p:pic>
        <p:nvPicPr>
          <p:cNvPr id="30" name="Picture 2" descr="ISWP Limited – Apps on Google Play">
            <a:extLst>
              <a:ext uri="{FF2B5EF4-FFF2-40B4-BE49-F238E27FC236}">
                <a16:creationId xmlns:a16="http://schemas.microsoft.com/office/drawing/2014/main" id="{0E03D50A-2F08-4A41-AC64-3ADE346FE3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7" b="13540"/>
          <a:stretch/>
        </p:blipFill>
        <p:spPr bwMode="auto">
          <a:xfrm>
            <a:off x="10293522" y="1517990"/>
            <a:ext cx="1380173" cy="10446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170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</a:t>
            </a:r>
            <a:endParaRPr kumimoji="0" lang="en-IN" sz="5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fy New Theme">
  <a:themeElements>
    <a:clrScheme name="Sify new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D99694"/>
      </a:accent2>
      <a:accent3>
        <a:srgbClr val="C3D69B"/>
      </a:accent3>
      <a:accent4>
        <a:srgbClr val="B2A2C7"/>
      </a:accent4>
      <a:accent5>
        <a:srgbClr val="92CDDC"/>
      </a:accent5>
      <a:accent6>
        <a:srgbClr val="FAC08F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343</Words>
  <Application>Microsoft Office PowerPoint</Application>
  <PresentationFormat>Widescreen</PresentationFormat>
  <Paragraphs>27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Office Theme</vt:lpstr>
      <vt:lpstr>Sify New Theme</vt:lpstr>
      <vt:lpstr>1_Office Theme</vt:lpstr>
      <vt:lpstr>PowerPoint Presentation</vt:lpstr>
      <vt:lpstr>ISWPL –  SAP Migration &amp; EHP Upgrade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Cargo– SAP Migration &amp; DR</dc:title>
  <dc:creator>Samarth Sharma</dc:creator>
  <cp:lastModifiedBy>Ali Imran Khan</cp:lastModifiedBy>
  <cp:revision>6</cp:revision>
  <dcterms:created xsi:type="dcterms:W3CDTF">2020-04-28T08:22:41Z</dcterms:created>
  <dcterms:modified xsi:type="dcterms:W3CDTF">2024-08-13T20:06:32Z</dcterms:modified>
</cp:coreProperties>
</file>