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147311118" r:id="rId2"/>
    <p:sldId id="2076137104" r:id="rId3"/>
    <p:sldId id="2145705744" r:id="rId4"/>
    <p:sldId id="2145705745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B263BF-F606-7733-E438-10DA971EE791}" v="13" dt="2024-08-09T10:52:20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7BB0F249-1808-49B8-8E06-52DC8876BB2E}"/>
    <pc:docChg chg="addSld delSld modSld">
      <pc:chgData name="Ali Imran Khan" userId="1b5bb57a-5950-47f3-9580-38148fcd8ba4" providerId="ADAL" clId="{7BB0F249-1808-49B8-8E06-52DC8876BB2E}" dt="2023-06-08T07:45:52.567" v="15"/>
      <pc:docMkLst>
        <pc:docMk/>
      </pc:docMkLst>
      <pc:sldChg chg="del">
        <pc:chgData name="Ali Imran Khan" userId="1b5bb57a-5950-47f3-9580-38148fcd8ba4" providerId="ADAL" clId="{7BB0F249-1808-49B8-8E06-52DC8876BB2E}" dt="2023-06-08T07:45:44.968" v="12" actId="47"/>
        <pc:sldMkLst>
          <pc:docMk/>
          <pc:sldMk cId="3214897455" sldId="2076137055"/>
        </pc:sldMkLst>
      </pc:sldChg>
      <pc:sldChg chg="add">
        <pc:chgData name="Ali Imran Khan" userId="1b5bb57a-5950-47f3-9580-38148fcd8ba4" providerId="ADAL" clId="{7BB0F249-1808-49B8-8E06-52DC8876BB2E}" dt="2023-06-08T07:45:52.567" v="15"/>
        <pc:sldMkLst>
          <pc:docMk/>
          <pc:sldMk cId="1164461582" sldId="2076137104"/>
        </pc:sldMkLst>
      </pc:sldChg>
      <pc:sldChg chg="add">
        <pc:chgData name="Ali Imran Khan" userId="1b5bb57a-5950-47f3-9580-38148fcd8ba4" providerId="ADAL" clId="{7BB0F249-1808-49B8-8E06-52DC8876BB2E}" dt="2023-06-08T07:45:52.567" v="15"/>
        <pc:sldMkLst>
          <pc:docMk/>
          <pc:sldMk cId="2714250721" sldId="2145705744"/>
        </pc:sldMkLst>
      </pc:sldChg>
      <pc:sldChg chg="add">
        <pc:chgData name="Ali Imran Khan" userId="1b5bb57a-5950-47f3-9580-38148fcd8ba4" providerId="ADAL" clId="{7BB0F249-1808-49B8-8E06-52DC8876BB2E}" dt="2023-06-08T07:45:52.567" v="15"/>
        <pc:sldMkLst>
          <pc:docMk/>
          <pc:sldMk cId="435637951" sldId="2145705745"/>
        </pc:sldMkLst>
      </pc:sldChg>
      <pc:sldChg chg="del">
        <pc:chgData name="Ali Imran Khan" userId="1b5bb57a-5950-47f3-9580-38148fcd8ba4" providerId="ADAL" clId="{7BB0F249-1808-49B8-8E06-52DC8876BB2E}" dt="2023-06-08T07:45:45.378" v="13" actId="47"/>
        <pc:sldMkLst>
          <pc:docMk/>
          <pc:sldMk cId="2747202331" sldId="2145705764"/>
        </pc:sldMkLst>
      </pc:sldChg>
      <pc:sldChg chg="del">
        <pc:chgData name="Ali Imran Khan" userId="1b5bb57a-5950-47f3-9580-38148fcd8ba4" providerId="ADAL" clId="{7BB0F249-1808-49B8-8E06-52DC8876BB2E}" dt="2023-06-08T07:45:45.834" v="14" actId="47"/>
        <pc:sldMkLst>
          <pc:docMk/>
          <pc:sldMk cId="2637225179" sldId="2145705765"/>
        </pc:sldMkLst>
      </pc:sldChg>
      <pc:sldChg chg="modSp mod">
        <pc:chgData name="Ali Imran Khan" userId="1b5bb57a-5950-47f3-9580-38148fcd8ba4" providerId="ADAL" clId="{7BB0F249-1808-49B8-8E06-52DC8876BB2E}" dt="2023-06-08T07:45:42.929" v="11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7BB0F249-1808-49B8-8E06-52DC8876BB2E}" dt="2023-06-08T07:45:42.929" v="11" actId="20577"/>
          <ac:spMkLst>
            <pc:docMk/>
            <pc:sldMk cId="1843726236" sldId="2147311118"/>
            <ac:spMk id="5" creationId="{E0A7F605-C3C7-2129-3AA8-FF954D54019B}"/>
          </ac:spMkLst>
        </pc:spChg>
      </pc:sldChg>
      <pc:sldMasterChg chg="delSldLayout">
        <pc:chgData name="Ali Imran Khan" userId="1b5bb57a-5950-47f3-9580-38148fcd8ba4" providerId="ADAL" clId="{7BB0F249-1808-49B8-8E06-52DC8876BB2E}" dt="2023-06-08T07:45:44.968" v="12" actId="47"/>
        <pc:sldMasterMkLst>
          <pc:docMk/>
          <pc:sldMasterMk cId="2939498397" sldId="2147483648"/>
        </pc:sldMasterMkLst>
        <pc:sldLayoutChg chg="del">
          <pc:chgData name="Ali Imran Khan" userId="1b5bb57a-5950-47f3-9580-38148fcd8ba4" providerId="ADAL" clId="{7BB0F249-1808-49B8-8E06-52DC8876BB2E}" dt="2023-06-08T07:45:44.968" v="12" actId="47"/>
          <pc:sldLayoutMkLst>
            <pc:docMk/>
            <pc:sldMasterMk cId="2939498397" sldId="2147483648"/>
            <pc:sldLayoutMk cId="684077426" sldId="2147483662"/>
          </pc:sldLayoutMkLst>
        </pc:sldLayoutChg>
      </pc:sldMasterChg>
    </pc:docChg>
  </pc:docChgLst>
  <pc:docChgLst>
    <pc:chgData name="Ali Imran Khan" userId="S::aliimran.khan@sifycorp.com::1b5bb57a-5950-47f3-9580-38148fcd8ba4" providerId="AD" clId="Web-{8EB263BF-F606-7733-E438-10DA971EE791}"/>
    <pc:docChg chg="modSld">
      <pc:chgData name="Ali Imran Khan" userId="S::aliimran.khan@sifycorp.com::1b5bb57a-5950-47f3-9580-38148fcd8ba4" providerId="AD" clId="Web-{8EB263BF-F606-7733-E438-10DA971EE791}" dt="2024-08-09T10:52:19.145" v="10"/>
      <pc:docMkLst>
        <pc:docMk/>
      </pc:docMkLst>
      <pc:sldChg chg="modSp">
        <pc:chgData name="Ali Imran Khan" userId="S::aliimran.khan@sifycorp.com::1b5bb57a-5950-47f3-9580-38148fcd8ba4" providerId="AD" clId="Web-{8EB263BF-F606-7733-E438-10DA971EE791}" dt="2024-08-09T10:52:19.145" v="1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8EB263BF-F606-7733-E438-10DA971EE791}" dt="2024-08-09T10:52:19.145" v="10"/>
          <ac:picMkLst>
            <pc:docMk/>
            <pc:sldMk cId="920577208" sldId="2146846752"/>
            <ac:picMk id="3" creationId="{99380414-8344-8769-C146-A520DE918B00}"/>
          </ac:picMkLst>
        </pc:picChg>
      </pc:sldChg>
      <pc:sldChg chg="modSp">
        <pc:chgData name="Ali Imran Khan" userId="S::aliimran.khan@sifycorp.com::1b5bb57a-5950-47f3-9580-38148fcd8ba4" providerId="AD" clId="Web-{8EB263BF-F606-7733-E438-10DA971EE791}" dt="2024-08-09T10:51:54.285" v="9" actId="20577"/>
        <pc:sldMkLst>
          <pc:docMk/>
          <pc:sldMk cId="1843726236" sldId="2147311118"/>
        </pc:sldMkLst>
        <pc:spChg chg="mod">
          <ac:chgData name="Ali Imran Khan" userId="S::aliimran.khan@sifycorp.com::1b5bb57a-5950-47f3-9580-38148fcd8ba4" providerId="AD" clId="Web-{8EB263BF-F606-7733-E438-10DA971EE791}" dt="2024-08-09T10:50:47.033" v="1" actId="20577"/>
          <ac:spMkLst>
            <pc:docMk/>
            <pc:sldMk cId="1843726236" sldId="2147311118"/>
            <ac:spMk id="5" creationId="{E0A7F605-C3C7-2129-3AA8-FF954D54019B}"/>
          </ac:spMkLst>
        </pc:spChg>
        <pc:spChg chg="mod">
          <ac:chgData name="Ali Imran Khan" userId="S::aliimran.khan@sifycorp.com::1b5bb57a-5950-47f3-9580-38148fcd8ba4" providerId="AD" clId="Web-{8EB263BF-F606-7733-E438-10DA971EE791}" dt="2024-08-09T10:51:54.285" v="9" actId="20577"/>
          <ac:spMkLst>
            <pc:docMk/>
            <pc:sldMk cId="1843726236" sldId="2147311118"/>
            <ac:spMk id="6" creationId="{74C6CE8C-6AA4-D2F6-DBCD-AC899BE70829}"/>
          </ac:spMkLst>
        </pc:spChg>
      </pc:sldChg>
    </pc:docChg>
  </pc:docChgLst>
  <pc:docChgLst>
    <pc:chgData name="Ali Imran Khan" userId="1b5bb57a-5950-47f3-9580-38148fcd8ba4" providerId="ADAL" clId="{B2491606-2916-4495-B0BC-236584D6552D}"/>
    <pc:docChg chg="custSel modSld">
      <pc:chgData name="Ali Imran Khan" userId="1b5bb57a-5950-47f3-9580-38148fcd8ba4" providerId="ADAL" clId="{B2491606-2916-4495-B0BC-236584D6552D}" dt="2023-08-21T10:27:54.367" v="18" actId="20577"/>
      <pc:docMkLst>
        <pc:docMk/>
      </pc:docMkLst>
      <pc:sldChg chg="delSp modSp mod">
        <pc:chgData name="Ali Imran Khan" userId="1b5bb57a-5950-47f3-9580-38148fcd8ba4" providerId="ADAL" clId="{B2491606-2916-4495-B0BC-236584D6552D}" dt="2023-08-21T10:27:37.232" v="12" actId="478"/>
        <pc:sldMkLst>
          <pc:docMk/>
          <pc:sldMk cId="1164461582" sldId="2076137104"/>
        </pc:sldMkLst>
        <pc:spChg chg="mod">
          <ac:chgData name="Ali Imran Khan" userId="1b5bb57a-5950-47f3-9580-38148fcd8ba4" providerId="ADAL" clId="{B2491606-2916-4495-B0BC-236584D6552D}" dt="2023-08-21T10:26:43.276" v="0" actId="108"/>
          <ac:spMkLst>
            <pc:docMk/>
            <pc:sldMk cId="1164461582" sldId="2076137104"/>
            <ac:spMk id="4" creationId="{E8342832-EF47-42C7-A2C0-D0C3BB1101FF}"/>
          </ac:spMkLst>
        </pc:spChg>
        <pc:spChg chg="del mod">
          <ac:chgData name="Ali Imran Khan" userId="1b5bb57a-5950-47f3-9580-38148fcd8ba4" providerId="ADAL" clId="{B2491606-2916-4495-B0BC-236584D6552D}" dt="2023-08-21T10:27:37.232" v="12" actId="478"/>
          <ac:spMkLst>
            <pc:docMk/>
            <pc:sldMk cId="1164461582" sldId="2076137104"/>
            <ac:spMk id="20" creationId="{00000000-0000-0000-0000-000000000000}"/>
          </ac:spMkLst>
        </pc:spChg>
        <pc:spChg chg="mod">
          <ac:chgData name="Ali Imran Khan" userId="1b5bb57a-5950-47f3-9580-38148fcd8ba4" providerId="ADAL" clId="{B2491606-2916-4495-B0BC-236584D6552D}" dt="2023-08-21T10:26:50.936" v="1" actId="108"/>
          <ac:spMkLst>
            <pc:docMk/>
            <pc:sldMk cId="1164461582" sldId="2076137104"/>
            <ac:spMk id="22" creationId="{5C7DCE75-42E2-480C-A281-09C8647B4706}"/>
          </ac:spMkLst>
        </pc:spChg>
        <pc:spChg chg="del mod">
          <ac:chgData name="Ali Imran Khan" userId="1b5bb57a-5950-47f3-9580-38148fcd8ba4" providerId="ADAL" clId="{B2491606-2916-4495-B0BC-236584D6552D}" dt="2023-08-21T10:27:34.936" v="10" actId="478"/>
          <ac:spMkLst>
            <pc:docMk/>
            <pc:sldMk cId="1164461582" sldId="2076137104"/>
            <ac:spMk id="25" creationId="{00000000-0000-0000-0000-000000000000}"/>
          </ac:spMkLst>
        </pc:spChg>
        <pc:spChg chg="mod">
          <ac:chgData name="Ali Imran Khan" userId="1b5bb57a-5950-47f3-9580-38148fcd8ba4" providerId="ADAL" clId="{B2491606-2916-4495-B0BC-236584D6552D}" dt="2023-08-21T10:27:25.233" v="8" actId="108"/>
          <ac:spMkLst>
            <pc:docMk/>
            <pc:sldMk cId="1164461582" sldId="2076137104"/>
            <ac:spMk id="34" creationId="{4323FDC9-6E80-4351-B3B7-50CFFE61E512}"/>
          </ac:spMkLst>
        </pc:spChg>
      </pc:sldChg>
      <pc:sldChg chg="modSp mod">
        <pc:chgData name="Ali Imran Khan" userId="1b5bb57a-5950-47f3-9580-38148fcd8ba4" providerId="ADAL" clId="{B2491606-2916-4495-B0BC-236584D6552D}" dt="2023-08-21T10:27:54.367" v="18" actId="20577"/>
        <pc:sldMkLst>
          <pc:docMk/>
          <pc:sldMk cId="2714250721" sldId="2145705744"/>
        </pc:sldMkLst>
        <pc:spChg chg="mod">
          <ac:chgData name="Ali Imran Khan" userId="1b5bb57a-5950-47f3-9580-38148fcd8ba4" providerId="ADAL" clId="{B2491606-2916-4495-B0BC-236584D6552D}" dt="2023-08-21T10:27:54.367" v="18" actId="20577"/>
          <ac:spMkLst>
            <pc:docMk/>
            <pc:sldMk cId="2714250721" sldId="2145705744"/>
            <ac:spMk id="24" creationId="{00000000-0000-0000-0000-000000000000}"/>
          </ac:spMkLst>
        </pc:spChg>
        <pc:spChg chg="mod">
          <ac:chgData name="Ali Imran Khan" userId="1b5bb57a-5950-47f3-9580-38148fcd8ba4" providerId="ADAL" clId="{B2491606-2916-4495-B0BC-236584D6552D}" dt="2023-08-21T10:27:43.764" v="15" actId="57"/>
          <ac:spMkLst>
            <pc:docMk/>
            <pc:sldMk cId="2714250721" sldId="2145705744"/>
            <ac:spMk id="3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Description: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app modernization and micro services led cloud adoption increasing CSAT and enhancing CX</a:t>
            </a:r>
          </a:p>
          <a:p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Application modernization through </a:t>
            </a:r>
            <a:r>
              <a:rPr lang="en-IN" sz="1200" dirty="0" err="1">
                <a:latin typeface="Arial" panose="020B0604020202020204" pitchFamily="34" charset="0"/>
                <a:cs typeface="Arial" panose="020B0604020202020204" pitchFamily="34" charset="0"/>
              </a:rPr>
              <a:t>microservices</a:t>
            </a:r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 based containerization with full CI/CD implementation using AWS services led to agility and enhanced CX.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BFD6-F031-4B6A-B129-05D740E926D4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122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312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36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86950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26229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50" dirty="0"/>
              <a:t>SAFEXPRESS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Integrated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/>
          <p:nvPr/>
        </p:nvSpPr>
        <p:spPr>
          <a:xfrm>
            <a:off x="6487541" y="1385669"/>
            <a:ext cx="5548520" cy="452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7"/>
              </a:lnSpc>
              <a:defRPr/>
            </a:pPr>
            <a:r>
              <a:rPr lang="en-US" sz="1600" b="1" dirty="0">
                <a:solidFill>
                  <a:srgbClr val="44546A">
                    <a:lumMod val="75000"/>
                  </a:srgbClr>
                </a:solidFill>
                <a:latin typeface="+mj-lt"/>
              </a:rPr>
              <a:t>Integrated Value and Outcome</a:t>
            </a:r>
            <a:br>
              <a:rPr lang="en-US" sz="1600" dirty="0">
                <a:solidFill>
                  <a:srgbClr val="0070C0"/>
                </a:solidFill>
                <a:latin typeface="+mj-lt"/>
              </a:rPr>
            </a:br>
            <a:r>
              <a:rPr lang="en-US" sz="1333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Sify’ s value proposition built on cloud@core</a:t>
            </a:r>
            <a:r>
              <a:rPr lang="en-US" sz="1333" b="1" baseline="300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TM</a:t>
            </a:r>
            <a:r>
              <a:rPr lang="en-US" sz="1333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 products and services:</a:t>
            </a:r>
            <a:endParaRPr lang="en-US" sz="1333" dirty="0">
              <a:solidFill>
                <a:prstClr val="black">
                  <a:lumMod val="50000"/>
                  <a:lumOff val="50000"/>
                </a:prstClr>
              </a:solidFill>
              <a:latin typeface="+mj-lt"/>
            </a:endParaRPr>
          </a:p>
          <a:p>
            <a:pPr marL="285744" indent="-285744">
              <a:lnSpc>
                <a:spcPts val="1467"/>
              </a:lnSpc>
              <a:buFont typeface="Arial" panose="020B0604020202020204" pitchFamily="34" charset="0"/>
              <a:buChar char="•"/>
              <a:defRPr/>
            </a:pPr>
            <a:r>
              <a:rPr lang="en-IN" sz="1333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Partnered with AWS for designing the right architecture for application modernization plan on hyperscale cloud platform</a:t>
            </a:r>
            <a:endParaRPr lang="en-US" sz="1333" dirty="0">
              <a:solidFill>
                <a:prstClr val="black">
                  <a:lumMod val="50000"/>
                  <a:lumOff val="50000"/>
                </a:prstClr>
              </a:solidFill>
              <a:latin typeface="+mj-lt"/>
            </a:endParaRPr>
          </a:p>
          <a:p>
            <a:pPr marL="285744" indent="-285744">
              <a:lnSpc>
                <a:spcPts val="1467"/>
              </a:lnSpc>
              <a:buFont typeface="Arial" panose="020B0604020202020204" pitchFamily="34" charset="0"/>
              <a:buChar char="•"/>
              <a:defRPr/>
            </a:pPr>
            <a:r>
              <a:rPr lang="en-US" sz="1333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Existing applications and infrastructure running on Cloud-adjacent DC and interconnected to AWS cloud through Direct Connect at near-zero latency.</a:t>
            </a:r>
          </a:p>
          <a:p>
            <a:pPr marL="285744" indent="-285744">
              <a:lnSpc>
                <a:spcPts val="1467"/>
              </a:lnSpc>
              <a:buFont typeface="Arial" panose="020B0604020202020204" pitchFamily="34" charset="0"/>
              <a:buChar char="•"/>
              <a:defRPr/>
            </a:pPr>
            <a:r>
              <a:rPr lang="en-US" sz="1333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Designed and configured the technology stack for microservices using AWS services such as Kubernetes, RDS, Kafka, Istio, Alfresco. Grafana, Prometheus and so on</a:t>
            </a:r>
          </a:p>
          <a:p>
            <a:pPr marL="285744" indent="-285744">
              <a:lnSpc>
                <a:spcPts val="1467"/>
              </a:lnSpc>
              <a:buFont typeface="Arial" panose="020B0604020202020204" pitchFamily="34" charset="0"/>
              <a:buChar char="•"/>
              <a:defRPr/>
            </a:pPr>
            <a:r>
              <a:rPr lang="en-IN" sz="1333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Infrastructure-as-a-Code: Designed the entire solution using Terraform configuration to easily create infrastructure from code</a:t>
            </a:r>
          </a:p>
          <a:p>
            <a:pPr marL="285744" indent="-285744">
              <a:lnSpc>
                <a:spcPts val="1467"/>
              </a:lnSpc>
              <a:buFont typeface="Arial" panose="020B0604020202020204" pitchFamily="34" charset="0"/>
              <a:buChar char="•"/>
              <a:defRPr/>
            </a:pPr>
            <a:r>
              <a:rPr lang="en-US" sz="1333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Implementation using DevOps CI/CD with opensource tools like Maven, Jenkins, Junit, JMeter, SonarQube, ECR, Selenium</a:t>
            </a:r>
          </a:p>
          <a:p>
            <a:pPr>
              <a:lnSpc>
                <a:spcPts val="1467"/>
              </a:lnSpc>
              <a:spcBef>
                <a:spcPts val="800"/>
              </a:spcBef>
              <a:defRPr/>
            </a:pPr>
            <a:endParaRPr lang="en-US" sz="1600" b="1" dirty="0">
              <a:solidFill>
                <a:srgbClr val="44546A">
                  <a:lumMod val="75000"/>
                </a:srgbClr>
              </a:solidFill>
              <a:latin typeface="+mj-lt"/>
            </a:endParaRPr>
          </a:p>
          <a:p>
            <a:pPr>
              <a:lnSpc>
                <a:spcPts val="1467"/>
              </a:lnSpc>
              <a:spcBef>
                <a:spcPts val="800"/>
              </a:spcBef>
              <a:defRPr/>
            </a:pPr>
            <a:r>
              <a:rPr lang="en-US" sz="1600" b="1" dirty="0">
                <a:solidFill>
                  <a:srgbClr val="44546A">
                    <a:lumMod val="75000"/>
                  </a:srgbClr>
                </a:solidFill>
                <a:latin typeface="+mj-lt"/>
              </a:rPr>
              <a:t>Value for Client</a:t>
            </a:r>
            <a:endParaRPr lang="en-US" sz="1600" dirty="0">
              <a:solidFill>
                <a:srgbClr val="44546A">
                  <a:lumMod val="75000"/>
                </a:srgbClr>
              </a:solidFill>
              <a:latin typeface="+mj-lt"/>
            </a:endParaRPr>
          </a:p>
          <a:p>
            <a:pPr>
              <a:lnSpc>
                <a:spcPts val="1467"/>
              </a:lnSpc>
              <a:defRPr/>
            </a:pPr>
            <a:r>
              <a:rPr lang="en-IN" sz="1333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Enabled digital transformation:</a:t>
            </a:r>
          </a:p>
          <a:p>
            <a:pPr marL="285750" indent="-285750">
              <a:lnSpc>
                <a:spcPts val="1467"/>
              </a:lnSpc>
              <a:buFont typeface="Arial" panose="020B0604020202020204" pitchFamily="34" charset="0"/>
              <a:buChar char="•"/>
              <a:defRPr/>
            </a:pPr>
            <a:r>
              <a:rPr lang="en-IN" sz="1333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Cost optimization due to server-less framework and containers on open-source platforms and no OEM lock-in for applications and DBs, improvements in customer service </a:t>
            </a:r>
          </a:p>
          <a:p>
            <a:pPr marL="285750" indent="-285750">
              <a:lnSpc>
                <a:spcPts val="1467"/>
              </a:lnSpc>
              <a:buFont typeface="Arial" panose="020B0604020202020204" pitchFamily="34" charset="0"/>
              <a:buChar char="•"/>
              <a:defRPr/>
            </a:pPr>
            <a:r>
              <a:rPr lang="en-IN" sz="1333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Greater satisfaction due to agile applications</a:t>
            </a:r>
          </a:p>
          <a:p>
            <a:pPr marL="285750" indent="-285750">
              <a:lnSpc>
                <a:spcPts val="1467"/>
              </a:lnSpc>
              <a:buFont typeface="Arial" panose="020B0604020202020204" pitchFamily="34" charset="0"/>
              <a:buChar char="•"/>
              <a:defRPr/>
            </a:pPr>
            <a:r>
              <a:rPr lang="en-IN" sz="1333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No capex - with pay-as-you-go billing models, greater degree of automation and scalability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37C32A-5BF1-4EFF-92A1-EEB7F2B2B696}"/>
              </a:ext>
            </a:extLst>
          </p:cNvPr>
          <p:cNvGrpSpPr/>
          <p:nvPr/>
        </p:nvGrpSpPr>
        <p:grpSpPr>
          <a:xfrm>
            <a:off x="841632" y="1381018"/>
            <a:ext cx="4883240" cy="984885"/>
            <a:chOff x="841632" y="1421961"/>
            <a:chExt cx="4883240" cy="98488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/>
            <p:nvPr/>
          </p:nvSpPr>
          <p:spPr>
            <a:xfrm>
              <a:off x="1404872" y="1421961"/>
              <a:ext cx="43200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44546A">
                      <a:lumMod val="75000"/>
                    </a:srgbClr>
                  </a:solidFill>
                  <a:latin typeface="+mj-lt"/>
                </a:rPr>
                <a:t>Project Objective</a:t>
              </a:r>
            </a:p>
            <a:p>
              <a:pPr>
                <a:defRPr/>
              </a:pPr>
              <a:r>
                <a:rPr lang="en-IN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rPr>
                <a:t>Move away from legacy monolithic app architecture to improve time to market for customized offerings and service models for clients of logistics major</a:t>
              </a:r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142896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92A99D-67F1-4D27-BDD6-190BD2649474}"/>
              </a:ext>
            </a:extLst>
          </p:cNvPr>
          <p:cNvGrpSpPr/>
          <p:nvPr/>
        </p:nvGrpSpPr>
        <p:grpSpPr>
          <a:xfrm>
            <a:off x="886632" y="2555725"/>
            <a:ext cx="4838240" cy="769441"/>
            <a:chOff x="886632" y="2210779"/>
            <a:chExt cx="4838240" cy="76944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AD464-FE8A-4F7A-9C5E-94D71356110D}"/>
                </a:ext>
              </a:extLst>
            </p:cNvPr>
            <p:cNvSpPr txBox="1"/>
            <p:nvPr/>
          </p:nvSpPr>
          <p:spPr>
            <a:xfrm>
              <a:off x="1404872" y="2210779"/>
              <a:ext cx="43200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44546A">
                      <a:lumMod val="75000"/>
                    </a:srgbClr>
                  </a:solidFill>
                  <a:latin typeface="+mj-lt"/>
                </a:rPr>
                <a:t>Project Model</a:t>
              </a:r>
            </a:p>
            <a:p>
              <a:pPr>
                <a:defRPr/>
              </a:pP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rPr>
                <a:t>Fully consumption-based model (vis-à-vis existing capex + services model)</a:t>
              </a:r>
            </a:p>
          </p:txBody>
        </p:sp>
        <p:pic>
          <p:nvPicPr>
            <p:cNvPr id="1028" name="Picture 4" descr="model Icon 1724316">
              <a:extLst>
                <a:ext uri="{FF2B5EF4-FFF2-40B4-BE49-F238E27FC236}">
                  <a16:creationId xmlns:a16="http://schemas.microsoft.com/office/drawing/2014/main" id="{8D78C8CE-F621-424D-9F5C-0017C2E9F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632" y="2370499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36020D-6866-404A-B3C6-5FDAA06A86BC}"/>
              </a:ext>
            </a:extLst>
          </p:cNvPr>
          <p:cNvGrpSpPr/>
          <p:nvPr/>
        </p:nvGrpSpPr>
        <p:grpSpPr>
          <a:xfrm>
            <a:off x="841632" y="4009426"/>
            <a:ext cx="4883240" cy="1200329"/>
            <a:chOff x="841632" y="3749696"/>
            <a:chExt cx="4883240" cy="1200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DCE75-42E2-480C-A281-09C8647B4706}"/>
                </a:ext>
              </a:extLst>
            </p:cNvPr>
            <p:cNvSpPr txBox="1"/>
            <p:nvPr/>
          </p:nvSpPr>
          <p:spPr>
            <a:xfrm>
              <a:off x="1404872" y="3749696"/>
              <a:ext cx="43200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600" b="1" dirty="0" err="1">
                  <a:solidFill>
                    <a:srgbClr val="44546A">
                      <a:lumMod val="75000"/>
                    </a:srgbClr>
                  </a:solidFill>
                  <a:latin typeface="+mj-lt"/>
                </a:rPr>
                <a:t>Sify’s</a:t>
              </a:r>
              <a:r>
                <a:rPr lang="en-US" sz="1600" b="1" dirty="0">
                  <a:solidFill>
                    <a:srgbClr val="44546A">
                      <a:lumMod val="75000"/>
                    </a:srgbClr>
                  </a:solidFill>
                  <a:latin typeface="+mj-lt"/>
                </a:rPr>
                <a:t> Uniqueness</a:t>
              </a:r>
              <a:br>
                <a:rPr lang="en-US" sz="1600" dirty="0">
                  <a:solidFill>
                    <a:prstClr val="black"/>
                  </a:solidFill>
                  <a:latin typeface="+mj-lt"/>
                </a:rPr>
              </a:br>
              <a:r>
                <a:rPr lang="en-IN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rPr>
                <a:t>Single SPOC across DC, Hyperscale Cloud &amp; Network, 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rPr>
                <a:t>Integrated value proposition built on: Cloud-adjacent DC, Hyperscale (AWS) partnership, DC and Sify Cloud Interconnect</a:t>
              </a:r>
              <a:endPara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endParaRPr>
            </a:p>
          </p:txBody>
        </p:sp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322F9E-64ED-4BBA-8DBC-8C9D7EDD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41632" y="4187582"/>
              <a:ext cx="540000" cy="540000"/>
            </a:xfrm>
            <a:prstGeom prst="rect">
              <a:avLst/>
            </a:prstGeom>
          </p:spPr>
        </p:pic>
      </p:grp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890387" y="1484144"/>
            <a:ext cx="540000" cy="540000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0B31CB-C710-4089-8230-B280D71AD8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335" y="476034"/>
            <a:ext cx="1466807" cy="67581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03D00F9-1CBE-734C-9BC0-08F06E508FAB}"/>
              </a:ext>
            </a:extLst>
          </p:cNvPr>
          <p:cNvSpPr txBox="1"/>
          <p:nvPr/>
        </p:nvSpPr>
        <p:spPr>
          <a:xfrm rot="16200000">
            <a:off x="-3247531" y="3201366"/>
            <a:ext cx="6864397" cy="4616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 b="1" cap="all" spc="113">
                <a:solidFill>
                  <a:schemeClr val="bg1"/>
                </a:solidFill>
              </a:defRPr>
            </a:lvl1pPr>
          </a:lstStyle>
          <a:p>
            <a:r>
              <a:rPr lang="en-US" sz="2400"/>
              <a:t>CLOUD LED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7B0FD2-B5B8-D046-BE78-69072C841837}"/>
              </a:ext>
            </a:extLst>
          </p:cNvPr>
          <p:cNvSpPr txBox="1"/>
          <p:nvPr/>
        </p:nvSpPr>
        <p:spPr>
          <a:xfrm>
            <a:off x="410071" y="965"/>
            <a:ext cx="2705147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900" cap="all" spc="11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1200"/>
              <a:t>SERVICES - DIGITAL@CORE</a:t>
            </a:r>
          </a:p>
        </p:txBody>
      </p:sp>
    </p:spTree>
    <p:extLst>
      <p:ext uri="{BB962C8B-B14F-4D97-AF65-F5344CB8AC3E}">
        <p14:creationId xmlns:p14="http://schemas.microsoft.com/office/powerpoint/2010/main" val="116446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 txBox="1">
            <a:spLocks/>
          </p:cNvSpPr>
          <p:nvPr/>
        </p:nvSpPr>
        <p:spPr>
          <a:xfrm>
            <a:off x="5964809" y="8475135"/>
            <a:ext cx="2731244" cy="364763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18">
              <a:defRPr/>
            </a:pPr>
            <a:fld id="{408A3319-5104-4E46-B7BB-4F68F196E486}" type="slidenum">
              <a:rPr lang="en-IN" sz="1200">
                <a:solidFill>
                  <a:prstClr val="white"/>
                </a:solidFill>
                <a:latin typeface="Trebuchet MS"/>
              </a:rPr>
              <a:pPr algn="ctr" defTabSz="1219018">
                <a:defRPr/>
              </a:pPr>
              <a:t>3</a:t>
            </a:fld>
            <a:endParaRPr lang="en-IN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04942"/>
            <a:ext cx="10051200" cy="861761"/>
          </a:xfrm>
        </p:spPr>
        <p:txBody>
          <a:bodyPr>
            <a:noAutofit/>
          </a:bodyPr>
          <a:lstStyle/>
          <a:p>
            <a:pPr defTabSz="1218988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leading supply chain &amp; logistics company trusts sify to RUN microservices workloads on AWS cloud- 2 pager</a:t>
            </a:r>
            <a:endParaRPr lang="en-IN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799" y="1272802"/>
            <a:ext cx="11315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prstClr val="black"/>
                </a:solidFill>
              </a:rPr>
              <a:t>Customer’s transformation goal: </a:t>
            </a:r>
            <a:r>
              <a:rPr lang="en-US" sz="1600" dirty="0">
                <a:solidFill>
                  <a:prstClr val="black"/>
                </a:solidFill>
              </a:rPr>
              <a:t>To move from a monolithic architecture to a scalable IT infrastructure and adopt CI/CD DevOps practices for increased productivity of business and IT teams</a:t>
            </a: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4211380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4211380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4211380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74383" y="3502675"/>
            <a:ext cx="3323485" cy="2752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Partnered with AWS for hyper-scale cloud platform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Designed &amp; configured the technology stack for microservices using AWS services such as Kubernetes, RDS, Kafka, Istio, Alfresco. Grafana, Prometheus etc. and individual cloud offerings such as elastic search from elastic cloud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Infrastructure as a Code: Designed the entire solution using Terraform configuration to easily create immutable infrastructure from code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Implementation using Devops CI/CD - AWS Code Commit, Maven, Jenkins, Junit, JMeter, SonarQube, ECR, Selenium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Sify’s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value additions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49788" y="2008025"/>
            <a:ext cx="960000" cy="960000"/>
            <a:chOff x="6990141" y="1506019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6990141" y="1506019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26" name="Picture 10" descr="Image result for services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97" y="1613175"/>
              <a:ext cx="505689" cy="505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605161" y="2008025"/>
            <a:ext cx="960000" cy="960000"/>
            <a:chOff x="4114800" y="1521247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114800" y="152124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31" name="Picture 2" descr="Image result for chose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81" y="1561628"/>
              <a:ext cx="639238" cy="63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433956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Single SPOC and SLA based Service Ownership across the entire Data Centre Network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Consistent Service experience through Service Management Office (SMO) to implement and ensure ITIL process and compliance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Sify’s strong partnership with AWS in delivering  end to end services aligned with Sify’s Cloud@core</a:t>
            </a:r>
            <a:r>
              <a:rPr lang="en-US" sz="1067" baseline="300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TM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philosophy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highlight>
                <a:srgbClr val="FFFF00"/>
              </a:highlight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highlight>
                <a:srgbClr val="FFFF00"/>
              </a:highlight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highlight>
                <a:srgbClr val="FFFF00"/>
              </a:highlight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highlight>
                <a:srgbClr val="FFFF00"/>
              </a:highlight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highlight>
                <a:srgbClr val="FFFF00"/>
              </a:highlight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Why </a:t>
            </a: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was chosen?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60535" y="2008025"/>
            <a:ext cx="960000" cy="960000"/>
            <a:chOff x="1299389" y="1598081"/>
            <a:chExt cx="720000" cy="720000"/>
          </a:xfrm>
        </p:grpSpPr>
        <p:sp>
          <p:nvSpPr>
            <p:cNvPr id="34" name="Oval 33"/>
            <p:cNvSpPr/>
            <p:nvPr/>
          </p:nvSpPr>
          <p:spPr>
            <a:xfrm>
              <a:off x="1299389" y="159808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r>
                <a:rPr lang="en-IN" sz="2400" dirty="0">
                  <a:solidFill>
                    <a:prstClr val="white"/>
                  </a:solidFill>
                  <a:latin typeface="Trebuchet MS"/>
                </a:rPr>
                <a:t>	</a:t>
              </a:r>
            </a:p>
          </p:txBody>
        </p:sp>
        <p:pic>
          <p:nvPicPr>
            <p:cNvPr id="22" name="Picture 6" descr="Image result for objective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3" y="1687833"/>
              <a:ext cx="540495" cy="54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606808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create agile Infrastructure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that enables faster deployment &amp; a container-based, serverless platform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deploy multi-account strategy for developers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support the requirements of running AWS ecosystem by separating the roles &amp; resources access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highlight>
                <a:srgbClr val="FFFF00"/>
              </a:highlight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highlight>
                <a:srgbClr val="FFFF00"/>
              </a:highlight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highlight>
                <a:srgbClr val="FFFF00"/>
              </a:highlight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Objective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65D0BC-66A7-9984-1D15-C422BE7020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335" y="476034"/>
            <a:ext cx="1466807" cy="67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5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1" y="304942"/>
            <a:ext cx="9294804" cy="861761"/>
          </a:xfrm>
        </p:spPr>
        <p:txBody>
          <a:bodyPr>
            <a:normAutofit fontScale="90000"/>
          </a:bodyPr>
          <a:lstStyle/>
          <a:p>
            <a:pPr defTabSz="1218988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Greenfield project to develop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devops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CI/CD using AWS cloud-native applications </a:t>
            </a:r>
            <a:endParaRPr lang="en-IN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4383" y="3368702"/>
            <a:ext cx="3323485" cy="24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Enabled digital transformation and readiness for upcoming projects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Cost optimization due to serverless &amp; containerization platform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Improvements in customer service &amp; satisfaction due to agile applications developed on cloud platform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No capex or infra liabilities with pay-as-you-go billing option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The new architecture offered greater degree of automation &amp; scalability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Customer success factors/ benefits</a:t>
            </a:r>
          </a:p>
        </p:txBody>
      </p:sp>
      <p:sp>
        <p:nvSpPr>
          <p:cNvPr id="28" name="Oval 27"/>
          <p:cNvSpPr/>
          <p:nvPr/>
        </p:nvSpPr>
        <p:spPr>
          <a:xfrm>
            <a:off x="9449788" y="2008025"/>
            <a:ext cx="960000" cy="9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05161" y="2008025"/>
            <a:ext cx="960000" cy="96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33956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Applications are now scalable on AWS cloud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Freedom from vendor lock-ins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Performance improvements  &amp; increased speed of implementation due to application upgrade using </a:t>
            </a:r>
            <a:r>
              <a:rPr lang="en-US" sz="1067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devops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CI/CD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Pay-as-you go model with auto-scalability</a:t>
            </a:r>
          </a:p>
          <a:p>
            <a:pPr marL="0" indent="0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None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After transformation</a:t>
            </a:r>
          </a:p>
        </p:txBody>
      </p:sp>
      <p:sp>
        <p:nvSpPr>
          <p:cNvPr id="36" name="Oval 35"/>
          <p:cNvSpPr/>
          <p:nvPr/>
        </p:nvSpPr>
        <p:spPr>
          <a:xfrm>
            <a:off x="1760535" y="2008025"/>
            <a:ext cx="960000" cy="9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r>
              <a:rPr lang="en-IN" sz="2400" dirty="0">
                <a:solidFill>
                  <a:prstClr val="white"/>
                </a:solidFill>
                <a:latin typeface="Trebuchet MS"/>
              </a:rPr>
              <a:t>	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06808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Ran legacy ERP based on monolithic architecture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Lacked  flexibility &amp; scalability for emerging business demands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Suffered from vendor lock-in for software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Suboptimal performance due to older legacy applications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0" indent="0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None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Before transformation</a:t>
            </a:r>
          </a:p>
        </p:txBody>
      </p:sp>
      <p:pic>
        <p:nvPicPr>
          <p:cNvPr id="40" name="Picture 2" descr="Image result for before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45" y="2169534"/>
            <a:ext cx="636983" cy="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after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41" y="2074617"/>
            <a:ext cx="826815" cy="8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benefits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02" y="2094605"/>
            <a:ext cx="717055" cy="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5C1B36-6A97-1E8B-CA1B-4773B8579F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335" y="476034"/>
            <a:ext cx="1466807" cy="67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3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661</Words>
  <Application>Microsoft Office PowerPoint</Application>
  <PresentationFormat>Widescreen</PresentationFormat>
  <Paragraphs>83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A leading supply chain &amp; logistics company trusts sify to RUN microservices workloads on AWS cloud- 2 pager</vt:lpstr>
      <vt:lpstr>Greenfield project to develop devops CI/CD using AWS cloud-native applications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10</cp:revision>
  <dcterms:created xsi:type="dcterms:W3CDTF">2023-06-08T07:32:51Z</dcterms:created>
  <dcterms:modified xsi:type="dcterms:W3CDTF">2024-08-09T10:52:22Z</dcterms:modified>
</cp:coreProperties>
</file>