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147311118" r:id="rId2"/>
    <p:sldId id="2076137105" r:id="rId3"/>
    <p:sldId id="1529" r:id="rId4"/>
    <p:sldId id="214684675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595FF6-714C-433A-9500-D391555658DC}" v="9" dt="2024-08-09T10:54:54.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Imran Khan" userId="1b5bb57a-5950-47f3-9580-38148fcd8ba4" providerId="ADAL" clId="{14688CB8-38E0-4FF6-B861-0E3FF9AD89EE}"/>
    <pc:docChg chg="undo custSel modSld">
      <pc:chgData name="Ali Imran Khan" userId="1b5bb57a-5950-47f3-9580-38148fcd8ba4" providerId="ADAL" clId="{14688CB8-38E0-4FF6-B861-0E3FF9AD89EE}" dt="2023-08-21T10:40:53.504" v="51" actId="20577"/>
      <pc:docMkLst>
        <pc:docMk/>
      </pc:docMkLst>
      <pc:sldChg chg="modSp mod">
        <pc:chgData name="Ali Imran Khan" userId="1b5bb57a-5950-47f3-9580-38148fcd8ba4" providerId="ADAL" clId="{14688CB8-38E0-4FF6-B861-0E3FF9AD89EE}" dt="2023-08-21T10:35:43.294" v="49" actId="1035"/>
        <pc:sldMkLst>
          <pc:docMk/>
          <pc:sldMk cId="1068379878" sldId="1529"/>
        </pc:sldMkLst>
        <pc:spChg chg="mod">
          <ac:chgData name="Ali Imran Khan" userId="1b5bb57a-5950-47f3-9580-38148fcd8ba4" providerId="ADAL" clId="{14688CB8-38E0-4FF6-B861-0E3FF9AD89EE}" dt="2023-08-21T10:35:36.718" v="39" actId="1036"/>
          <ac:spMkLst>
            <pc:docMk/>
            <pc:sldMk cId="1068379878" sldId="1529"/>
            <ac:spMk id="5" creationId="{00000000-0000-0000-0000-000000000000}"/>
          </ac:spMkLst>
        </pc:spChg>
        <pc:spChg chg="mod">
          <ac:chgData name="Ali Imran Khan" userId="1b5bb57a-5950-47f3-9580-38148fcd8ba4" providerId="ADAL" clId="{14688CB8-38E0-4FF6-B861-0E3FF9AD89EE}" dt="2023-08-21T10:35:36.718" v="39" actId="1036"/>
          <ac:spMkLst>
            <pc:docMk/>
            <pc:sldMk cId="1068379878" sldId="1529"/>
            <ac:spMk id="13" creationId="{57BADFDE-AF29-4936-AEE0-77883E12D44B}"/>
          </ac:spMkLst>
        </pc:spChg>
        <pc:spChg chg="mod">
          <ac:chgData name="Ali Imran Khan" userId="1b5bb57a-5950-47f3-9580-38148fcd8ba4" providerId="ADAL" clId="{14688CB8-38E0-4FF6-B861-0E3FF9AD89EE}" dt="2023-08-21T10:35:36.718" v="39" actId="1036"/>
          <ac:spMkLst>
            <pc:docMk/>
            <pc:sldMk cId="1068379878" sldId="1529"/>
            <ac:spMk id="23" creationId="{C2F5E3BA-C957-4EF1-BAC2-3D831DA7F21D}"/>
          </ac:spMkLst>
        </pc:spChg>
        <pc:spChg chg="mod">
          <ac:chgData name="Ali Imran Khan" userId="1b5bb57a-5950-47f3-9580-38148fcd8ba4" providerId="ADAL" clId="{14688CB8-38E0-4FF6-B861-0E3FF9AD89EE}" dt="2023-08-21T10:35:43.294" v="49" actId="1035"/>
          <ac:spMkLst>
            <pc:docMk/>
            <pc:sldMk cId="1068379878" sldId="1529"/>
            <ac:spMk id="25" creationId="{C5ED1C15-05A7-4A63-AE1A-B3418C58AEF9}"/>
          </ac:spMkLst>
        </pc:spChg>
        <pc:spChg chg="mod">
          <ac:chgData name="Ali Imran Khan" userId="1b5bb57a-5950-47f3-9580-38148fcd8ba4" providerId="ADAL" clId="{14688CB8-38E0-4FF6-B861-0E3FF9AD89EE}" dt="2023-08-21T10:35:21.555" v="13" actId="1076"/>
          <ac:spMkLst>
            <pc:docMk/>
            <pc:sldMk cId="1068379878" sldId="1529"/>
            <ac:spMk id="32" creationId="{1DCE9567-8578-4826-BA37-8AEAAD55E3D2}"/>
          </ac:spMkLst>
        </pc:spChg>
        <pc:picChg chg="mod">
          <ac:chgData name="Ali Imran Khan" userId="1b5bb57a-5950-47f3-9580-38148fcd8ba4" providerId="ADAL" clId="{14688CB8-38E0-4FF6-B861-0E3FF9AD89EE}" dt="2023-08-21T10:35:36.718" v="39" actId="1036"/>
          <ac:picMkLst>
            <pc:docMk/>
            <pc:sldMk cId="1068379878" sldId="1529"/>
            <ac:picMk id="30" creationId="{458CD63A-FD99-4E96-8513-1E488846AC45}"/>
          </ac:picMkLst>
        </pc:picChg>
      </pc:sldChg>
      <pc:sldChg chg="delSp modSp mod">
        <pc:chgData name="Ali Imran Khan" userId="1b5bb57a-5950-47f3-9580-38148fcd8ba4" providerId="ADAL" clId="{14688CB8-38E0-4FF6-B861-0E3FF9AD89EE}" dt="2023-08-21T10:40:53.504" v="51" actId="20577"/>
        <pc:sldMkLst>
          <pc:docMk/>
          <pc:sldMk cId="4220760589" sldId="2076137105"/>
        </pc:sldMkLst>
        <pc:spChg chg="del mod">
          <ac:chgData name="Ali Imran Khan" userId="1b5bb57a-5950-47f3-9580-38148fcd8ba4" providerId="ADAL" clId="{14688CB8-38E0-4FF6-B861-0E3FF9AD89EE}" dt="2023-08-21T10:34:16.577" v="3" actId="478"/>
          <ac:spMkLst>
            <pc:docMk/>
            <pc:sldMk cId="4220760589" sldId="2076137105"/>
            <ac:spMk id="20" creationId="{00000000-0000-0000-0000-000000000000}"/>
          </ac:spMkLst>
        </pc:spChg>
        <pc:spChg chg="mod">
          <ac:chgData name="Ali Imran Khan" userId="1b5bb57a-5950-47f3-9580-38148fcd8ba4" providerId="ADAL" clId="{14688CB8-38E0-4FF6-B861-0E3FF9AD89EE}" dt="2023-08-21T10:36:15.653" v="50" actId="20577"/>
          <ac:spMkLst>
            <pc:docMk/>
            <pc:sldMk cId="4220760589" sldId="2076137105"/>
            <ac:spMk id="22" creationId="{5C7DCE75-42E2-480C-A281-09C8647B4706}"/>
          </ac:spMkLst>
        </pc:spChg>
        <pc:spChg chg="del mod">
          <ac:chgData name="Ali Imran Khan" userId="1b5bb57a-5950-47f3-9580-38148fcd8ba4" providerId="ADAL" clId="{14688CB8-38E0-4FF6-B861-0E3FF9AD89EE}" dt="2023-08-21T10:34:13.706" v="1" actId="478"/>
          <ac:spMkLst>
            <pc:docMk/>
            <pc:sldMk cId="4220760589" sldId="2076137105"/>
            <ac:spMk id="23" creationId="{00000000-0000-0000-0000-000000000000}"/>
          </ac:spMkLst>
        </pc:spChg>
        <pc:spChg chg="mod">
          <ac:chgData name="Ali Imran Khan" userId="1b5bb57a-5950-47f3-9580-38148fcd8ba4" providerId="ADAL" clId="{14688CB8-38E0-4FF6-B861-0E3FF9AD89EE}" dt="2023-08-21T10:35:02.553" v="11" actId="1076"/>
          <ac:spMkLst>
            <pc:docMk/>
            <pc:sldMk cId="4220760589" sldId="2076137105"/>
            <ac:spMk id="33" creationId="{064AD464-FE8A-4F7A-9C5E-94D71356110D}"/>
          </ac:spMkLst>
        </pc:spChg>
        <pc:spChg chg="mod">
          <ac:chgData name="Ali Imran Khan" userId="1b5bb57a-5950-47f3-9580-38148fcd8ba4" providerId="ADAL" clId="{14688CB8-38E0-4FF6-B861-0E3FF9AD89EE}" dt="2023-08-21T10:40:53.504" v="51" actId="20577"/>
          <ac:spMkLst>
            <pc:docMk/>
            <pc:sldMk cId="4220760589" sldId="2076137105"/>
            <ac:spMk id="34" creationId="{4323FDC9-6E80-4351-B3B7-50CFFE61E512}"/>
          </ac:spMkLst>
        </pc:spChg>
        <pc:grpChg chg="mod">
          <ac:chgData name="Ali Imran Khan" userId="1b5bb57a-5950-47f3-9580-38148fcd8ba4" providerId="ADAL" clId="{14688CB8-38E0-4FF6-B861-0E3FF9AD89EE}" dt="2023-08-21T10:35:02.553" v="11" actId="1076"/>
          <ac:grpSpMkLst>
            <pc:docMk/>
            <pc:sldMk cId="4220760589" sldId="2076137105"/>
            <ac:grpSpMk id="31" creationId="{0F92A99D-67F1-4D27-BDD6-190BD2649474}"/>
          </ac:grpSpMkLst>
        </pc:grpChg>
        <pc:picChg chg="mod">
          <ac:chgData name="Ali Imran Khan" userId="1b5bb57a-5950-47f3-9580-38148fcd8ba4" providerId="ADAL" clId="{14688CB8-38E0-4FF6-B861-0E3FF9AD89EE}" dt="2023-08-21T10:35:02.553" v="11" actId="1076"/>
          <ac:picMkLst>
            <pc:docMk/>
            <pc:sldMk cId="4220760589" sldId="2076137105"/>
            <ac:picMk id="1028" creationId="{8D78C8CE-F621-424D-9F5C-0017C2E9F057}"/>
          </ac:picMkLst>
        </pc:picChg>
      </pc:sldChg>
    </pc:docChg>
  </pc:docChgLst>
  <pc:docChgLst>
    <pc:chgData name="Ali Imran Khan" userId="S::aliimran.khan@sifycorp.com::1b5bb57a-5950-47f3-9580-38148fcd8ba4" providerId="AD" clId="Web-{7C595FF6-714C-433A-9500-D391555658DC}"/>
    <pc:docChg chg="modSld">
      <pc:chgData name="Ali Imran Khan" userId="S::aliimran.khan@sifycorp.com::1b5bb57a-5950-47f3-9580-38148fcd8ba4" providerId="AD" clId="Web-{7C595FF6-714C-433A-9500-D391555658DC}" dt="2024-08-09T10:54:54.668" v="8" actId="20577"/>
      <pc:docMkLst>
        <pc:docMk/>
      </pc:docMkLst>
      <pc:sldChg chg="modSp">
        <pc:chgData name="Ali Imran Khan" userId="S::aliimran.khan@sifycorp.com::1b5bb57a-5950-47f3-9580-38148fcd8ba4" providerId="AD" clId="Web-{7C595FF6-714C-433A-9500-D391555658DC}" dt="2024-08-09T10:54:54.668" v="8" actId="20577"/>
        <pc:sldMkLst>
          <pc:docMk/>
          <pc:sldMk cId="1843726236" sldId="2147311118"/>
        </pc:sldMkLst>
        <pc:spChg chg="mod">
          <ac:chgData name="Ali Imran Khan" userId="S::aliimran.khan@sifycorp.com::1b5bb57a-5950-47f3-9580-38148fcd8ba4" providerId="AD" clId="Web-{7C595FF6-714C-433A-9500-D391555658DC}" dt="2024-08-09T10:54:54.668" v="8" actId="20577"/>
          <ac:spMkLst>
            <pc:docMk/>
            <pc:sldMk cId="1843726236" sldId="2147311118"/>
            <ac:spMk id="6" creationId="{74C6CE8C-6AA4-D2F6-DBCD-AC899BE70829}"/>
          </ac:spMkLst>
        </pc:spChg>
      </pc:sldChg>
    </pc:docChg>
  </pc:docChgLst>
  <pc:docChgLst>
    <pc:chgData name="Ali Imran Khan" userId="1b5bb57a-5950-47f3-9580-38148fcd8ba4" providerId="ADAL" clId="{C76B84EB-2D97-4643-90FF-1B54D62567B4}"/>
    <pc:docChg chg="addSld delSld modSld">
      <pc:chgData name="Ali Imran Khan" userId="1b5bb57a-5950-47f3-9580-38148fcd8ba4" providerId="ADAL" clId="{C76B84EB-2D97-4643-90FF-1B54D62567B4}" dt="2023-06-08T07:46:37.757" v="14"/>
      <pc:docMkLst>
        <pc:docMk/>
      </pc:docMkLst>
      <pc:sldChg chg="add">
        <pc:chgData name="Ali Imran Khan" userId="1b5bb57a-5950-47f3-9580-38148fcd8ba4" providerId="ADAL" clId="{C76B84EB-2D97-4643-90FF-1B54D62567B4}" dt="2023-06-08T07:46:37.757" v="14"/>
        <pc:sldMkLst>
          <pc:docMk/>
          <pc:sldMk cId="1068379878" sldId="1529"/>
        </pc:sldMkLst>
      </pc:sldChg>
      <pc:sldChg chg="del">
        <pc:chgData name="Ali Imran Khan" userId="1b5bb57a-5950-47f3-9580-38148fcd8ba4" providerId="ADAL" clId="{C76B84EB-2D97-4643-90FF-1B54D62567B4}" dt="2023-06-08T07:46:30.343" v="11" actId="47"/>
        <pc:sldMkLst>
          <pc:docMk/>
          <pc:sldMk cId="1164461582" sldId="2076137104"/>
        </pc:sldMkLst>
      </pc:sldChg>
      <pc:sldChg chg="add">
        <pc:chgData name="Ali Imran Khan" userId="1b5bb57a-5950-47f3-9580-38148fcd8ba4" providerId="ADAL" clId="{C76B84EB-2D97-4643-90FF-1B54D62567B4}" dt="2023-06-08T07:46:37.757" v="14"/>
        <pc:sldMkLst>
          <pc:docMk/>
          <pc:sldMk cId="4220760589" sldId="2076137105"/>
        </pc:sldMkLst>
      </pc:sldChg>
      <pc:sldChg chg="del">
        <pc:chgData name="Ali Imran Khan" userId="1b5bb57a-5950-47f3-9580-38148fcd8ba4" providerId="ADAL" clId="{C76B84EB-2D97-4643-90FF-1B54D62567B4}" dt="2023-06-08T07:46:30.488" v="12" actId="47"/>
        <pc:sldMkLst>
          <pc:docMk/>
          <pc:sldMk cId="2714250721" sldId="2145705744"/>
        </pc:sldMkLst>
      </pc:sldChg>
      <pc:sldChg chg="del">
        <pc:chgData name="Ali Imran Khan" userId="1b5bb57a-5950-47f3-9580-38148fcd8ba4" providerId="ADAL" clId="{C76B84EB-2D97-4643-90FF-1B54D62567B4}" dt="2023-06-08T07:46:30.613" v="13" actId="47"/>
        <pc:sldMkLst>
          <pc:docMk/>
          <pc:sldMk cId="435637951" sldId="2145705745"/>
        </pc:sldMkLst>
      </pc:sldChg>
      <pc:sldChg chg="modSp mod">
        <pc:chgData name="Ali Imran Khan" userId="1b5bb57a-5950-47f3-9580-38148fcd8ba4" providerId="ADAL" clId="{C76B84EB-2D97-4643-90FF-1B54D62567B4}" dt="2023-06-08T07:46:28.291" v="10" actId="20577"/>
        <pc:sldMkLst>
          <pc:docMk/>
          <pc:sldMk cId="1843726236" sldId="2147311118"/>
        </pc:sldMkLst>
        <pc:spChg chg="mod">
          <ac:chgData name="Ali Imran Khan" userId="1b5bb57a-5950-47f3-9580-38148fcd8ba4" providerId="ADAL" clId="{C76B84EB-2D97-4643-90FF-1B54D62567B4}" dt="2023-06-08T07:46:28.291" v="10" actId="20577"/>
          <ac:spMkLst>
            <pc:docMk/>
            <pc:sldMk cId="1843726236" sldId="2147311118"/>
            <ac:spMk id="5" creationId="{E0A7F605-C3C7-2129-3AA8-FF954D54019B}"/>
          </ac:spMkLst>
        </pc:spChg>
      </pc:sldChg>
      <pc:sldMasterChg chg="delSldLayout">
        <pc:chgData name="Ali Imran Khan" userId="1b5bb57a-5950-47f3-9580-38148fcd8ba4" providerId="ADAL" clId="{C76B84EB-2D97-4643-90FF-1B54D62567B4}" dt="2023-06-08T07:46:30.343" v="11" actId="47"/>
        <pc:sldMasterMkLst>
          <pc:docMk/>
          <pc:sldMasterMk cId="2939498397" sldId="2147483648"/>
        </pc:sldMasterMkLst>
        <pc:sldLayoutChg chg="del">
          <pc:chgData name="Ali Imran Khan" userId="1b5bb57a-5950-47f3-9580-38148fcd8ba4" providerId="ADAL" clId="{C76B84EB-2D97-4643-90FF-1B54D62567B4}" dt="2023-06-08T07:46:30.343" v="11" actId="47"/>
          <pc:sldLayoutMkLst>
            <pc:docMk/>
            <pc:sldMasterMk cId="2939498397" sldId="2147483648"/>
            <pc:sldLayoutMk cId="1262297522"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E9A02-1BC8-4C3F-978E-700E4FA11C69}" type="datetimeFigureOut">
              <a:rPr lang="en-IN" smtClean="0"/>
              <a:t>09-08-2024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72C70-BE3F-4E76-AD16-A1E81449C684}" type="slidenum">
              <a:rPr lang="en-IN" smtClean="0"/>
              <a:t>‹#›</a:t>
            </a:fld>
            <a:endParaRPr lang="en-IN"/>
          </a:p>
        </p:txBody>
      </p:sp>
    </p:spTree>
    <p:extLst>
      <p:ext uri="{BB962C8B-B14F-4D97-AF65-F5344CB8AC3E}">
        <p14:creationId xmlns:p14="http://schemas.microsoft.com/office/powerpoint/2010/main" val="104584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Global steel leader empowered intelligence for their business functions</a:t>
            </a:r>
          </a:p>
          <a:p>
            <a:r>
              <a:rPr lang="en-US" sz="1200" dirty="0">
                <a:latin typeface="Arial" panose="020B0604020202020204" pitchFamily="34" charset="0"/>
                <a:cs typeface="Arial" panose="020B0604020202020204" pitchFamily="34" charset="0"/>
              </a:rPr>
              <a:t>by migrating ERP to </a:t>
            </a:r>
            <a:r>
              <a:rPr lang="en-US" sz="1200" dirty="0" err="1">
                <a:latin typeface="Arial" panose="020B0604020202020204" pitchFamily="34" charset="0"/>
                <a:cs typeface="Arial" panose="020B0604020202020204" pitchFamily="34" charset="0"/>
              </a:rPr>
              <a:t>hyperscaler</a:t>
            </a:r>
            <a:r>
              <a:rPr lang="en-US" sz="1200" dirty="0">
                <a:latin typeface="Arial" panose="020B0604020202020204" pitchFamily="34" charset="0"/>
                <a:cs typeface="Arial" panose="020B0604020202020204" pitchFamily="34" charset="0"/>
              </a:rPr>
              <a:t> cloud</a:t>
            </a:r>
          </a:p>
          <a:p>
            <a:endParaRPr lang="en-IN" dirty="0"/>
          </a:p>
          <a:p>
            <a:r>
              <a:rPr lang="en-IN" dirty="0"/>
              <a:t>Why not write SAP ? The key thing is SAP migration from on-</a:t>
            </a:r>
            <a:r>
              <a:rPr lang="en-IN" dirty="0" err="1"/>
              <a:t>prem</a:t>
            </a:r>
            <a:r>
              <a:rPr lang="en-IN" dirty="0"/>
              <a:t> to AWS cloud here.</a:t>
            </a:r>
          </a:p>
          <a:p>
            <a:endParaRPr lang="en-IN" dirty="0"/>
          </a:p>
        </p:txBody>
      </p:sp>
      <p:sp>
        <p:nvSpPr>
          <p:cNvPr id="4" name="Slide Number Placeholder 3"/>
          <p:cNvSpPr>
            <a:spLocks noGrp="1"/>
          </p:cNvSpPr>
          <p:nvPr>
            <p:ph type="sldNum" sz="quarter" idx="10"/>
          </p:nvPr>
        </p:nvSpPr>
        <p:spPr/>
        <p:txBody>
          <a:bodyPr/>
          <a:lstStyle/>
          <a:p>
            <a:fld id="{102BBFD6-F031-4B6A-B129-05D740E926D4}" type="slidenum">
              <a:rPr lang="en-IN" smtClean="0"/>
              <a:t>2</a:t>
            </a:fld>
            <a:endParaRPr lang="en-IN"/>
          </a:p>
        </p:txBody>
      </p:sp>
    </p:spTree>
    <p:extLst>
      <p:ext uri="{BB962C8B-B14F-4D97-AF65-F5344CB8AC3E}">
        <p14:creationId xmlns:p14="http://schemas.microsoft.com/office/powerpoint/2010/main" val="81935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2E8ABF60-D5B6-427A-B81C-1510E3CEC6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193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ED508-8226-D07B-3868-E443E6F827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7EC0B3E-728F-5C9B-9FE6-F6AB8DBEC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307D449-FA0C-EF21-DAB1-3F3D50C99F0C}"/>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5" name="Footer Placeholder 4">
            <a:extLst>
              <a:ext uri="{FF2B5EF4-FFF2-40B4-BE49-F238E27FC236}">
                <a16:creationId xmlns:a16="http://schemas.microsoft.com/office/drawing/2014/main" id="{D40BF775-6AAB-EB4C-55F9-63376236694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25AD59F-A883-F59F-5461-E44992D88250}"/>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93409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ABFB-2B07-1E9F-D9B4-2D838AFDDA9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8662E8C-A2E5-2884-39CD-E0F2CE950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54217FD-F713-42F4-E389-F34F8594A4B0}"/>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5" name="Footer Placeholder 4">
            <a:extLst>
              <a:ext uri="{FF2B5EF4-FFF2-40B4-BE49-F238E27FC236}">
                <a16:creationId xmlns:a16="http://schemas.microsoft.com/office/drawing/2014/main" id="{7D8291C0-6373-2694-23A3-42D7078883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B45AF40-8E83-7C2E-E379-45CFA589D816}"/>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363244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0A4B04-DEAC-A998-10ED-0192BD0E75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891715B-299E-29EE-1300-240DF74460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6814352-4BB7-26D8-C768-479ED5BE6F5C}"/>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5" name="Footer Placeholder 4">
            <a:extLst>
              <a:ext uri="{FF2B5EF4-FFF2-40B4-BE49-F238E27FC236}">
                <a16:creationId xmlns:a16="http://schemas.microsoft.com/office/drawing/2014/main" id="{2563F947-0259-6333-7692-65A14CFAA5D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11850AF-EC7C-B616-78B5-E420B3C5F623}"/>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3178782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CF5F4CF-AAD1-4AFE-98D0-497D00F545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4"/>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8C00623-BBB6-CF60-107E-584B25B0B661}"/>
              </a:ext>
            </a:extLst>
          </p:cNvPr>
          <p:cNvSpPr/>
          <p:nvPr userDrawn="1"/>
        </p:nvSpPr>
        <p:spPr>
          <a:xfrm>
            <a:off x="1" y="0"/>
            <a:ext cx="12192001" cy="6858000"/>
          </a:xfrm>
          <a:prstGeom prst="rect">
            <a:avLst/>
          </a:prstGeom>
          <a:solidFill>
            <a:srgbClr val="0000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400" dirty="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347071" y="-33902"/>
            <a:ext cx="1592940" cy="159293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1E53CF5-21DD-0643-92BD-DCA404F11458}"/>
              </a:ext>
            </a:extLst>
          </p:cNvPr>
          <p:cNvGrpSpPr/>
          <p:nvPr userDrawn="1"/>
        </p:nvGrpSpPr>
        <p:grpSpPr>
          <a:xfrm>
            <a:off x="388419" y="5298989"/>
            <a:ext cx="11353773" cy="1010795"/>
            <a:chOff x="388418" y="4989095"/>
            <a:chExt cx="11353773" cy="1010794"/>
          </a:xfrm>
        </p:grpSpPr>
        <p:cxnSp>
          <p:nvCxnSpPr>
            <p:cNvPr id="4" name="Straight Connector 3">
              <a:extLst>
                <a:ext uri="{FF2B5EF4-FFF2-40B4-BE49-F238E27FC236}">
                  <a16:creationId xmlns:a16="http://schemas.microsoft.com/office/drawing/2014/main" id="{660BE776-C5A2-8543-18F3-F4CA20B884B1}"/>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CC3E1A-2F78-3C8C-215A-3F5AFBCD2AB8}"/>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18059D-29A3-8AAA-DA15-1F876AE2D5DA}"/>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ACBCBE-50B1-E46F-DE38-80E7712A1AE2}"/>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44C6A7-64FA-22A5-CB88-D18E2C26B2CB}"/>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FF86FA-DF0C-C732-0F39-FE4E709624EE}"/>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163F1D1-471D-D669-D345-35BFA31920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6" name="Picture 5">
            <a:extLst>
              <a:ext uri="{FF2B5EF4-FFF2-40B4-BE49-F238E27FC236}">
                <a16:creationId xmlns:a16="http://schemas.microsoft.com/office/drawing/2014/main" id="{2B1714C8-BDCD-7AF7-523C-90D4C3A24DDE}"/>
              </a:ext>
            </a:extLst>
          </p:cNvPr>
          <p:cNvPicPr>
            <a:picLocks noChangeAspect="1"/>
          </p:cNvPicPr>
          <p:nvPr userDrawn="1"/>
        </p:nvPicPr>
        <p:blipFill rotWithShape="1">
          <a:blip r:embed="rId5" cstate="screen">
            <a:biLevel thresh="25000"/>
            <a:extLst>
              <a:ext uri="{28A0092B-C50C-407E-A947-70E740481C1C}">
                <a14:useLocalDpi xmlns:a14="http://schemas.microsoft.com/office/drawing/2010/main"/>
              </a:ext>
            </a:extLst>
          </a:blip>
          <a:srcRect b="22665"/>
          <a:stretch/>
        </p:blipFill>
        <p:spPr>
          <a:xfrm>
            <a:off x="506554" y="206699"/>
            <a:ext cx="1354924" cy="879515"/>
          </a:xfrm>
          <a:prstGeom prst="rect">
            <a:avLst/>
          </a:prstGeom>
        </p:spPr>
      </p:pic>
      <p:sp>
        <p:nvSpPr>
          <p:cNvPr id="13" name="TextBox 12">
            <a:extLst>
              <a:ext uri="{FF2B5EF4-FFF2-40B4-BE49-F238E27FC236}">
                <a16:creationId xmlns:a16="http://schemas.microsoft.com/office/drawing/2014/main" id="{A00CDD3F-4B6C-0C5E-4716-7BAF58FD03C0}"/>
              </a:ext>
            </a:extLst>
          </p:cNvPr>
          <p:cNvSpPr txBox="1"/>
          <p:nvPr userDrawn="1"/>
        </p:nvSpPr>
        <p:spPr>
          <a:xfrm>
            <a:off x="431800" y="1051810"/>
            <a:ext cx="1321580" cy="338554"/>
          </a:xfrm>
          <a:prstGeom prst="rect">
            <a:avLst/>
          </a:prstGeom>
          <a:noFill/>
        </p:spPr>
        <p:txBody>
          <a:bodyPr wrap="none" rtlCol="0">
            <a:spAutoFit/>
          </a:bodyPr>
          <a:lstStyle/>
          <a:p>
            <a:r>
              <a:rPr lang="en-US" sz="1600" dirty="0">
                <a:solidFill>
                  <a:schemeClr val="bg1"/>
                </a:solidFill>
              </a:rPr>
              <a:t>InfinitDIGITAL</a:t>
            </a:r>
          </a:p>
        </p:txBody>
      </p:sp>
    </p:spTree>
    <p:extLst>
      <p:ext uri="{BB962C8B-B14F-4D97-AF65-F5344CB8AC3E}">
        <p14:creationId xmlns:p14="http://schemas.microsoft.com/office/powerpoint/2010/main" val="3391160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7DC31C4D-5BFA-4A28-0F7A-5F844745F56E}"/>
              </a:ext>
            </a:extLst>
          </p:cNvPr>
          <p:cNvSpPr/>
          <p:nvPr userDrawn="1"/>
        </p:nvSpPr>
        <p:spPr>
          <a:xfrm>
            <a:off x="0" y="0"/>
            <a:ext cx="12192000" cy="6858000"/>
          </a:xfrm>
          <a:prstGeom prst="rect">
            <a:avLst/>
          </a:prstGeom>
          <a:solidFill>
            <a:srgbClr val="000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21" name="Text Placeholder 16">
            <a:extLst>
              <a:ext uri="{FF2B5EF4-FFF2-40B4-BE49-F238E27FC236}">
                <a16:creationId xmlns:a16="http://schemas.microsoft.com/office/drawing/2014/main" id="{401ED205-A923-49E8-FD8C-93607AC2168D}"/>
              </a:ext>
            </a:extLst>
          </p:cNvPr>
          <p:cNvSpPr>
            <a:spLocks noGrp="1"/>
          </p:cNvSpPr>
          <p:nvPr>
            <p:ph type="body" sz="quarter" idx="13" hasCustomPrompt="1"/>
          </p:nvPr>
        </p:nvSpPr>
        <p:spPr>
          <a:xfrm>
            <a:off x="445465" y="2494989"/>
            <a:ext cx="5411352" cy="1702339"/>
          </a:xfrm>
        </p:spPr>
        <p:txBody>
          <a:bodyPr>
            <a:noAutofit/>
          </a:bodyPr>
          <a:lstStyle>
            <a:lvl1pPr marL="0" indent="0">
              <a:lnSpc>
                <a:spcPts val="4000"/>
              </a:lnSpc>
              <a:spcBef>
                <a:spcPts val="0"/>
              </a:spcBef>
              <a:buNone/>
              <a:defRPr sz="3200" b="1" cap="none" baseline="0">
                <a:solidFill>
                  <a:schemeClr val="bg1"/>
                </a:solidFill>
              </a:defRPr>
            </a:lvl1pPr>
          </a:lstStyle>
          <a:p>
            <a:pPr lvl="0"/>
            <a:r>
              <a:rPr lang="en-US" dirty="0"/>
              <a:t>TITLE OF THE SLIDE - LINE ONE</a:t>
            </a:r>
            <a:endParaRPr lang="en-IN" dirty="0"/>
          </a:p>
        </p:txBody>
      </p:sp>
      <p:sp>
        <p:nvSpPr>
          <p:cNvPr id="22" name="Text Placeholder 16">
            <a:extLst>
              <a:ext uri="{FF2B5EF4-FFF2-40B4-BE49-F238E27FC236}">
                <a16:creationId xmlns:a16="http://schemas.microsoft.com/office/drawing/2014/main" id="{50CB36AF-F1AE-15EB-1F27-0D8643E1EFD5}"/>
              </a:ext>
            </a:extLst>
          </p:cNvPr>
          <p:cNvSpPr>
            <a:spLocks noGrp="1"/>
          </p:cNvSpPr>
          <p:nvPr>
            <p:ph type="body" sz="quarter" idx="14" hasCustomPrompt="1"/>
          </p:nvPr>
        </p:nvSpPr>
        <p:spPr>
          <a:xfrm>
            <a:off x="488042" y="4174451"/>
            <a:ext cx="9755085" cy="454763"/>
          </a:xfrm>
        </p:spPr>
        <p:txBody>
          <a:bodyPr>
            <a:noAutofit/>
          </a:bodyPr>
          <a:lstStyle>
            <a:lvl1pPr marL="0" indent="0">
              <a:lnSpc>
                <a:spcPts val="2667"/>
              </a:lnSpc>
              <a:spcBef>
                <a:spcPts val="0"/>
              </a:spcBef>
              <a:buNone/>
              <a:defRPr sz="2400" b="1" baseline="0">
                <a:solidFill>
                  <a:srgbClr val="BED730"/>
                </a:solidFill>
              </a:defRPr>
            </a:lvl1pPr>
          </a:lstStyle>
          <a:p>
            <a:pPr lvl="0"/>
            <a:r>
              <a:rPr lang="en-US" dirty="0"/>
              <a:t>Line two</a:t>
            </a:r>
          </a:p>
        </p:txBody>
      </p:sp>
      <p:sp>
        <p:nvSpPr>
          <p:cNvPr id="23" name="Text Placeholder 16">
            <a:extLst>
              <a:ext uri="{FF2B5EF4-FFF2-40B4-BE49-F238E27FC236}">
                <a16:creationId xmlns:a16="http://schemas.microsoft.com/office/drawing/2014/main" id="{CD3A67E4-2EC4-3E4D-F1A3-44CB7C5957F5}"/>
              </a:ext>
            </a:extLst>
          </p:cNvPr>
          <p:cNvSpPr>
            <a:spLocks noGrp="1"/>
          </p:cNvSpPr>
          <p:nvPr>
            <p:ph type="body" sz="quarter" idx="15" hasCustomPrompt="1"/>
          </p:nvPr>
        </p:nvSpPr>
        <p:spPr>
          <a:xfrm>
            <a:off x="488041" y="4648201"/>
            <a:ext cx="5368776" cy="369471"/>
          </a:xfrm>
        </p:spPr>
        <p:txBody>
          <a:bodyPr anchor="t">
            <a:noAutofit/>
          </a:bodyPr>
          <a:lstStyle>
            <a:lvl1pPr marL="0" indent="0">
              <a:lnSpc>
                <a:spcPts val="2400"/>
              </a:lnSpc>
              <a:buNone/>
              <a:defRPr sz="1867" b="0">
                <a:solidFill>
                  <a:schemeClr val="bg1">
                    <a:lumMod val="85000"/>
                  </a:schemeClr>
                </a:solidFill>
              </a:defRPr>
            </a:lvl1pPr>
          </a:lstStyle>
          <a:p>
            <a:pPr lvl="0"/>
            <a:r>
              <a:rPr lang="en-US" dirty="0"/>
              <a:t>Month 2023</a:t>
            </a:r>
          </a:p>
        </p:txBody>
      </p:sp>
    </p:spTree>
    <p:extLst>
      <p:ext uri="{BB962C8B-B14F-4D97-AF65-F5344CB8AC3E}">
        <p14:creationId xmlns:p14="http://schemas.microsoft.com/office/powerpoint/2010/main" val="869507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solidFill>
                  <a:schemeClr val="tx2">
                    <a:lumMod val="75000"/>
                  </a:schemeClr>
                </a:solidFill>
              </a:defRPr>
            </a:lvl1pPr>
          </a:lstStyle>
          <a:p>
            <a:r>
              <a:rPr lang="en-US"/>
              <a:t>TITLE OF THE SLIDE GOES HERE</a:t>
            </a:r>
          </a:p>
        </p:txBody>
      </p:sp>
    </p:spTree>
    <p:extLst>
      <p:ext uri="{BB962C8B-B14F-4D97-AF65-F5344CB8AC3E}">
        <p14:creationId xmlns:p14="http://schemas.microsoft.com/office/powerpoint/2010/main" val="1050289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CD0B-5D21-E1AF-B80A-765224EFB0C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282209E-B7E0-BC81-2FED-7E4C7BB32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4EB13F2-049C-9D4C-CCA9-8EF3134A9446}"/>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5" name="Footer Placeholder 4">
            <a:extLst>
              <a:ext uri="{FF2B5EF4-FFF2-40B4-BE49-F238E27FC236}">
                <a16:creationId xmlns:a16="http://schemas.microsoft.com/office/drawing/2014/main" id="{E6C6EBC4-0ECF-38DD-BCCD-10F82576172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9FDBA5A-4BF4-902A-F474-996E21EB1D6D}"/>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339335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7741-0C9A-BD7D-A419-DF6B5406C2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DD3AE94-8714-0AE5-A88E-3FDE77DD57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AE872C-65FB-28E6-FD21-B4B809EEA23C}"/>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5" name="Footer Placeholder 4">
            <a:extLst>
              <a:ext uri="{FF2B5EF4-FFF2-40B4-BE49-F238E27FC236}">
                <a16:creationId xmlns:a16="http://schemas.microsoft.com/office/drawing/2014/main" id="{C480075C-0209-87A5-ADA4-61805314E1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E16FEEC-9311-B54E-4424-7E828A44580E}"/>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42120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83739-466E-C71E-FA80-7BBC7169BC8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8761089-BCC9-585E-EACA-384326B578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AAF06EF-7C18-73B3-4AD5-999E26157C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BDD8F2A-94EC-01BC-2C53-79EDAAFBB991}"/>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6" name="Footer Placeholder 5">
            <a:extLst>
              <a:ext uri="{FF2B5EF4-FFF2-40B4-BE49-F238E27FC236}">
                <a16:creationId xmlns:a16="http://schemas.microsoft.com/office/drawing/2014/main" id="{5783FC3E-C54F-7C6F-A9A3-54B75A67A2D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5C0D6B2-462B-AD4D-539E-1CF968E44958}"/>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401956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C381-3C37-43A2-015B-DB9E3899B62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3F08654-9EBA-4D49-1B0B-6237ED510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BA4FBE-FF12-F444-BE26-CC58710907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F7F4979-CD0C-0AB2-3632-1A19B4B2A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AFEA1-1704-94C8-6266-7B66FA6DF0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396AF7-DA49-83A3-C025-BFCA41EB78A4}"/>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8" name="Footer Placeholder 7">
            <a:extLst>
              <a:ext uri="{FF2B5EF4-FFF2-40B4-BE49-F238E27FC236}">
                <a16:creationId xmlns:a16="http://schemas.microsoft.com/office/drawing/2014/main" id="{5F438C32-0F81-90F5-57A4-322D5E97FB8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907CFC3-5BC6-0A59-39B1-F0C3931634B3}"/>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246829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BF40-6686-7D55-BEBD-D4306A82CFC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C94D0CF-7173-9A58-A56B-6770B0E6C9AD}"/>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4" name="Footer Placeholder 3">
            <a:extLst>
              <a:ext uri="{FF2B5EF4-FFF2-40B4-BE49-F238E27FC236}">
                <a16:creationId xmlns:a16="http://schemas.microsoft.com/office/drawing/2014/main" id="{5376E54A-F5B1-C8B3-0681-82DDCF14E8C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9A8C647-85DB-595D-2C51-F1EC47D3397E}"/>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22836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C33743-0669-A314-4E36-786CC74382C0}"/>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3" name="Footer Placeholder 2">
            <a:extLst>
              <a:ext uri="{FF2B5EF4-FFF2-40B4-BE49-F238E27FC236}">
                <a16:creationId xmlns:a16="http://schemas.microsoft.com/office/drawing/2014/main" id="{F9EA0A10-18F2-7D20-DF13-16E2E98F076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43478A1-53E3-B434-306B-0183EDCB7A2F}"/>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408960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FC26-CB56-AAB6-FC35-C1784B4A8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184C946-C354-C223-DAC1-D97B2E557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48ECD55-55A8-AE5C-79B3-9CD4D562B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76088C-0C01-23B7-A090-FD267AD59D0B}"/>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6" name="Footer Placeholder 5">
            <a:extLst>
              <a:ext uri="{FF2B5EF4-FFF2-40B4-BE49-F238E27FC236}">
                <a16:creationId xmlns:a16="http://schemas.microsoft.com/office/drawing/2014/main" id="{1E63FA5C-33DC-0FAA-05BC-712600A3E5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4A881FB-F00C-E63F-BD6E-1AE488E1FDBB}"/>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64589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A3DF-5A83-AAF2-BDED-E845065DC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F2ACE22-FF24-812A-A61B-C5492C399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C7F090D-389F-A801-F025-50EA6D08F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2F763C-D260-0590-AD1B-513FC99A1A44}"/>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6" name="Footer Placeholder 5">
            <a:extLst>
              <a:ext uri="{FF2B5EF4-FFF2-40B4-BE49-F238E27FC236}">
                <a16:creationId xmlns:a16="http://schemas.microsoft.com/office/drawing/2014/main" id="{4868DA74-708B-AAD3-BA06-58C644F61AF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3154E7B-ABE3-82D6-873D-A783F68CE3FB}"/>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605574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C0B26-1B5B-788D-D43E-689306AD9B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391EB3C-811D-003E-A97C-CAC302E602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06DEBE5-45E4-9B03-D97B-ECBD6E715F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A91B0-44EF-44DB-8FE5-57A648937FC4}" type="datetimeFigureOut">
              <a:rPr lang="en-IN" smtClean="0"/>
              <a:t>09-08-2024</a:t>
            </a:fld>
            <a:endParaRPr lang="en-IN"/>
          </a:p>
        </p:txBody>
      </p:sp>
      <p:sp>
        <p:nvSpPr>
          <p:cNvPr id="5" name="Footer Placeholder 4">
            <a:extLst>
              <a:ext uri="{FF2B5EF4-FFF2-40B4-BE49-F238E27FC236}">
                <a16:creationId xmlns:a16="http://schemas.microsoft.com/office/drawing/2014/main" id="{7EC634ED-624B-5618-A399-F0EFF1D08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EA4F59C-DF33-A54B-6F95-071AF8815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5D6E7-6475-469C-9B7B-083829CAF4B5}" type="slidenum">
              <a:rPr lang="en-IN" smtClean="0"/>
              <a:t>‹#›</a:t>
            </a:fld>
            <a:endParaRPr lang="en-IN"/>
          </a:p>
        </p:txBody>
      </p:sp>
    </p:spTree>
    <p:extLst>
      <p:ext uri="{BB962C8B-B14F-4D97-AF65-F5344CB8AC3E}">
        <p14:creationId xmlns:p14="http://schemas.microsoft.com/office/powerpoint/2010/main" val="2939498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0A7F605-C3C7-2129-3AA8-FF954D54019B}"/>
              </a:ext>
            </a:extLst>
          </p:cNvPr>
          <p:cNvSpPr>
            <a:spLocks noGrp="1"/>
          </p:cNvSpPr>
          <p:nvPr>
            <p:ph type="body" sz="quarter" idx="13"/>
          </p:nvPr>
        </p:nvSpPr>
        <p:spPr>
          <a:xfrm>
            <a:off x="425144" y="4766295"/>
            <a:ext cx="7174536" cy="770906"/>
          </a:xfrm>
        </p:spPr>
        <p:txBody>
          <a:bodyPr/>
          <a:lstStyle/>
          <a:p>
            <a:pPr>
              <a:lnSpc>
                <a:spcPct val="100000"/>
              </a:lnSpc>
            </a:pPr>
            <a:r>
              <a:rPr lang="en-US" sz="4267" dirty="0"/>
              <a:t>TATA SPONGE</a:t>
            </a:r>
            <a:endParaRPr lang="en-IN" sz="4267" dirty="0"/>
          </a:p>
        </p:txBody>
      </p:sp>
      <p:sp>
        <p:nvSpPr>
          <p:cNvPr id="6" name="Text Placeholder 4">
            <a:extLst>
              <a:ext uri="{FF2B5EF4-FFF2-40B4-BE49-F238E27FC236}">
                <a16:creationId xmlns:a16="http://schemas.microsoft.com/office/drawing/2014/main" id="{74C6CE8C-6AA4-D2F6-DBCD-AC899BE70829}"/>
              </a:ext>
            </a:extLst>
          </p:cNvPr>
          <p:cNvSpPr>
            <a:spLocks noGrp="1"/>
          </p:cNvSpPr>
          <p:nvPr>
            <p:ph type="body" sz="quarter" idx="14"/>
          </p:nvPr>
        </p:nvSpPr>
        <p:spPr>
          <a:xfrm>
            <a:off x="425144" y="5379720"/>
            <a:ext cx="5368776" cy="556363"/>
          </a:xfrm>
        </p:spPr>
        <p:txBody>
          <a:bodyPr anchor="ctr"/>
          <a:lstStyle/>
          <a:p>
            <a:r>
              <a:rPr lang="en-US"/>
              <a:t>Integrated Case Study</a:t>
            </a:r>
            <a:endParaRPr lang="en-IN"/>
          </a:p>
        </p:txBody>
      </p:sp>
    </p:spTree>
    <p:extLst>
      <p:ext uri="{BB962C8B-B14F-4D97-AF65-F5344CB8AC3E}">
        <p14:creationId xmlns:p14="http://schemas.microsoft.com/office/powerpoint/2010/main" val="184372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323FDC9-6E80-4351-B3B7-50CFFE61E512}"/>
              </a:ext>
            </a:extLst>
          </p:cNvPr>
          <p:cNvSpPr txBox="1"/>
          <p:nvPr/>
        </p:nvSpPr>
        <p:spPr>
          <a:xfrm>
            <a:off x="6593862" y="1385670"/>
            <a:ext cx="5300773" cy="3470565"/>
          </a:xfrm>
          <a:prstGeom prst="rect">
            <a:avLst/>
          </a:prstGeom>
          <a:noFill/>
        </p:spPr>
        <p:txBody>
          <a:bodyPr wrap="square" rtlCol="0">
            <a:spAutoFit/>
          </a:bodyPr>
          <a:lstStyle/>
          <a:p>
            <a:pPr>
              <a:lnSpc>
                <a:spcPts val="1600"/>
              </a:lnSpc>
              <a:defRPr/>
            </a:pPr>
            <a:r>
              <a:rPr lang="en-US" sz="1600" b="1" dirty="0">
                <a:solidFill>
                  <a:schemeClr val="tx2">
                    <a:lumMod val="75000"/>
                  </a:schemeClr>
                </a:solidFill>
                <a:latin typeface="+mj-lt"/>
              </a:rPr>
              <a:t>Integrated Value and Outcome</a:t>
            </a:r>
            <a:br>
              <a:rPr lang="en-US" sz="1600" dirty="0">
                <a:solidFill>
                  <a:srgbClr val="0070C0"/>
                </a:solidFill>
                <a:latin typeface="+mj-lt"/>
              </a:rPr>
            </a:br>
            <a:r>
              <a:rPr lang="en-US" sz="1300" b="1" dirty="0">
                <a:solidFill>
                  <a:schemeClr val="tx1">
                    <a:lumMod val="50000"/>
                    <a:lumOff val="50000"/>
                  </a:schemeClr>
                </a:solidFill>
                <a:latin typeface="+mj-lt"/>
              </a:rPr>
              <a:t>Sify’ s value proposition built on Cloud@core</a:t>
            </a:r>
            <a:r>
              <a:rPr lang="en-US" sz="1300" b="1" baseline="30000" dirty="0">
                <a:solidFill>
                  <a:schemeClr val="tx1">
                    <a:lumMod val="50000"/>
                    <a:lumOff val="50000"/>
                  </a:schemeClr>
                </a:solidFill>
                <a:latin typeface="+mj-lt"/>
              </a:rPr>
              <a:t>TM</a:t>
            </a:r>
            <a:r>
              <a:rPr lang="en-US" sz="1300" b="1" dirty="0">
                <a:solidFill>
                  <a:schemeClr val="tx1">
                    <a:lumMod val="50000"/>
                    <a:lumOff val="50000"/>
                  </a:schemeClr>
                </a:solidFill>
                <a:latin typeface="+mj-lt"/>
              </a:rPr>
              <a:t> products and services:</a:t>
            </a:r>
            <a:endParaRPr lang="en-US" sz="1300" dirty="0">
              <a:solidFill>
                <a:schemeClr val="tx1">
                  <a:lumMod val="50000"/>
                  <a:lumOff val="50000"/>
                </a:schemeClr>
              </a:solidFill>
              <a:latin typeface="+mj-lt"/>
            </a:endParaRPr>
          </a:p>
          <a:p>
            <a:pPr marL="285744" indent="-285744">
              <a:lnSpc>
                <a:spcPts val="1600"/>
              </a:lnSpc>
              <a:buFont typeface="Arial" panose="020B0604020202020204" pitchFamily="34" charset="0"/>
              <a:buChar char="•"/>
              <a:defRPr/>
            </a:pPr>
            <a:r>
              <a:rPr lang="en-US" sz="1300" dirty="0">
                <a:solidFill>
                  <a:schemeClr val="tx1">
                    <a:lumMod val="50000"/>
                    <a:lumOff val="50000"/>
                  </a:schemeClr>
                </a:solidFill>
                <a:latin typeface="+mj-lt"/>
              </a:rPr>
              <a:t>Perform selective carve-out of SAP data from source system based on specific profit centers, cost centers, plants from source </a:t>
            </a:r>
            <a:r>
              <a:rPr lang="en-US" sz="1300" dirty="0" err="1">
                <a:solidFill>
                  <a:schemeClr val="tx1">
                    <a:lumMod val="50000"/>
                    <a:lumOff val="50000"/>
                  </a:schemeClr>
                </a:solidFill>
                <a:latin typeface="+mj-lt"/>
              </a:rPr>
              <a:t>SoH</a:t>
            </a:r>
            <a:r>
              <a:rPr lang="en-US" sz="1300" dirty="0">
                <a:solidFill>
                  <a:schemeClr val="tx1">
                    <a:lumMod val="50000"/>
                    <a:lumOff val="50000"/>
                  </a:schemeClr>
                </a:solidFill>
                <a:latin typeface="+mj-lt"/>
              </a:rPr>
              <a:t> system</a:t>
            </a:r>
          </a:p>
          <a:p>
            <a:pPr marL="285744" indent="-285744">
              <a:lnSpc>
                <a:spcPts val="1600"/>
              </a:lnSpc>
              <a:buFont typeface="Arial" panose="020B0604020202020204" pitchFamily="34" charset="0"/>
              <a:buChar char="•"/>
              <a:defRPr/>
            </a:pPr>
            <a:r>
              <a:rPr lang="en-US" sz="1300" dirty="0">
                <a:solidFill>
                  <a:schemeClr val="tx1">
                    <a:lumMod val="50000"/>
                    <a:lumOff val="50000"/>
                  </a:schemeClr>
                </a:solidFill>
                <a:latin typeface="+mj-lt"/>
              </a:rPr>
              <a:t>New </a:t>
            </a:r>
            <a:r>
              <a:rPr lang="en-US" sz="1300" dirty="0" err="1">
                <a:solidFill>
                  <a:schemeClr val="tx1">
                    <a:lumMod val="50000"/>
                    <a:lumOff val="50000"/>
                  </a:schemeClr>
                </a:solidFill>
                <a:latin typeface="+mj-lt"/>
              </a:rPr>
              <a:t>SoH</a:t>
            </a:r>
            <a:r>
              <a:rPr lang="en-US" sz="1300" dirty="0">
                <a:solidFill>
                  <a:schemeClr val="tx1">
                    <a:lumMod val="50000"/>
                    <a:lumOff val="50000"/>
                  </a:schemeClr>
                </a:solidFill>
                <a:latin typeface="+mj-lt"/>
              </a:rPr>
              <a:t> landscape on AWS with the carve-out data</a:t>
            </a:r>
          </a:p>
          <a:p>
            <a:pPr marL="285744" indent="-285744">
              <a:lnSpc>
                <a:spcPts val="1600"/>
              </a:lnSpc>
              <a:buFont typeface="Arial" panose="020B0604020202020204" pitchFamily="34" charset="0"/>
              <a:buChar char="•"/>
              <a:defRPr/>
            </a:pPr>
            <a:r>
              <a:rPr lang="en-US" sz="1300" dirty="0">
                <a:solidFill>
                  <a:schemeClr val="tx1">
                    <a:lumMod val="50000"/>
                    <a:lumOff val="50000"/>
                  </a:schemeClr>
                </a:solidFill>
                <a:latin typeface="+mj-lt"/>
              </a:rPr>
              <a:t>Migration of other existing instances from on-prem to AWS with near-zero downtime.</a:t>
            </a:r>
          </a:p>
          <a:p>
            <a:pPr marL="285744" indent="-285744">
              <a:lnSpc>
                <a:spcPts val="1600"/>
              </a:lnSpc>
              <a:buFont typeface="Arial" panose="020B0604020202020204" pitchFamily="34" charset="0"/>
              <a:buChar char="•"/>
              <a:defRPr/>
            </a:pPr>
            <a:r>
              <a:rPr lang="en-US" sz="1300" dirty="0">
                <a:solidFill>
                  <a:schemeClr val="tx1">
                    <a:lumMod val="50000"/>
                    <a:lumOff val="50000"/>
                  </a:schemeClr>
                </a:solidFill>
                <a:latin typeface="+mj-lt"/>
              </a:rPr>
              <a:t>Sify executed the project through assessment, near-zero downtime migration and implementation services within a record timeline and finally integration of various SAP systems </a:t>
            </a:r>
          </a:p>
          <a:p>
            <a:pPr marL="285744" indent="-285744">
              <a:lnSpc>
                <a:spcPts val="1600"/>
              </a:lnSpc>
              <a:buFont typeface="Arial" panose="020B0604020202020204" pitchFamily="34" charset="0"/>
              <a:buChar char="•"/>
              <a:defRPr/>
            </a:pPr>
            <a:r>
              <a:rPr lang="en-US" sz="1300" dirty="0">
                <a:solidFill>
                  <a:schemeClr val="tx1">
                    <a:lumMod val="50000"/>
                    <a:lumOff val="50000"/>
                  </a:schemeClr>
                </a:solidFill>
                <a:latin typeface="+mj-lt"/>
              </a:rPr>
              <a:t>Management of the hosted and AWS cloud footprint</a:t>
            </a:r>
          </a:p>
          <a:p>
            <a:pPr>
              <a:lnSpc>
                <a:spcPts val="1600"/>
              </a:lnSpc>
              <a:spcBef>
                <a:spcPts val="800"/>
              </a:spcBef>
              <a:defRPr/>
            </a:pPr>
            <a:r>
              <a:rPr lang="en-US" sz="1600" b="1" dirty="0">
                <a:solidFill>
                  <a:schemeClr val="tx2">
                    <a:lumMod val="75000"/>
                  </a:schemeClr>
                </a:solidFill>
                <a:latin typeface="+mj-lt"/>
              </a:rPr>
              <a:t>Value for Client</a:t>
            </a:r>
            <a:endParaRPr lang="en-US" sz="1600" dirty="0">
              <a:solidFill>
                <a:schemeClr val="tx2">
                  <a:lumMod val="75000"/>
                </a:schemeClr>
              </a:solidFill>
              <a:latin typeface="+mj-lt"/>
            </a:endParaRPr>
          </a:p>
          <a:p>
            <a:pPr>
              <a:lnSpc>
                <a:spcPts val="1600"/>
              </a:lnSpc>
              <a:defRPr/>
            </a:pPr>
            <a:r>
              <a:rPr lang="en-US" sz="1300" dirty="0">
                <a:solidFill>
                  <a:schemeClr val="tx1">
                    <a:lumMod val="50000"/>
                    <a:lumOff val="50000"/>
                  </a:schemeClr>
                </a:solidFill>
                <a:latin typeface="+mj-lt"/>
              </a:rPr>
              <a:t>Error-free carving out of only specific data based on profit center with minimal business impact, nimble and agile digital-ready infrastructure, end-to-end ownership by one partner, no conflict of interest with application partners.</a:t>
            </a:r>
          </a:p>
        </p:txBody>
      </p:sp>
      <p:grpSp>
        <p:nvGrpSpPr>
          <p:cNvPr id="19" name="Group 18">
            <a:extLst>
              <a:ext uri="{FF2B5EF4-FFF2-40B4-BE49-F238E27FC236}">
                <a16:creationId xmlns:a16="http://schemas.microsoft.com/office/drawing/2014/main" id="{BE37C32A-5BF1-4EFF-92A1-EEB7F2B2B696}"/>
              </a:ext>
            </a:extLst>
          </p:cNvPr>
          <p:cNvGrpSpPr/>
          <p:nvPr/>
        </p:nvGrpSpPr>
        <p:grpSpPr>
          <a:xfrm>
            <a:off x="841632" y="1381018"/>
            <a:ext cx="4883240" cy="769441"/>
            <a:chOff x="841632" y="1421961"/>
            <a:chExt cx="4883240" cy="769442"/>
          </a:xfrm>
        </p:grpSpPr>
        <p:sp>
          <p:nvSpPr>
            <p:cNvPr id="4" name="TextBox 3">
              <a:extLst>
                <a:ext uri="{FF2B5EF4-FFF2-40B4-BE49-F238E27FC236}">
                  <a16:creationId xmlns:a16="http://schemas.microsoft.com/office/drawing/2014/main" id="{E8342832-EF47-42C7-A2C0-D0C3BB1101FF}"/>
                </a:ext>
              </a:extLst>
            </p:cNvPr>
            <p:cNvSpPr txBox="1"/>
            <p:nvPr/>
          </p:nvSpPr>
          <p:spPr>
            <a:xfrm>
              <a:off x="1404872" y="1421961"/>
              <a:ext cx="4320000" cy="769442"/>
            </a:xfrm>
            <a:prstGeom prst="rect">
              <a:avLst/>
            </a:prstGeom>
            <a:noFill/>
          </p:spPr>
          <p:txBody>
            <a:bodyPr wrap="square" rtlCol="0">
              <a:spAutoFit/>
            </a:bodyPr>
            <a:lstStyle/>
            <a:p>
              <a:r>
                <a:rPr lang="en-US" sz="1600" b="1" dirty="0">
                  <a:solidFill>
                    <a:schemeClr val="tx2">
                      <a:lumMod val="75000"/>
                    </a:schemeClr>
                  </a:solidFill>
                  <a:latin typeface="+mj-lt"/>
                </a:rPr>
                <a:t>Project Objective</a:t>
              </a:r>
            </a:p>
            <a:p>
              <a:r>
                <a:rPr lang="en-IN" sz="1400" dirty="0">
                  <a:solidFill>
                    <a:schemeClr val="tx1">
                      <a:lumMod val="50000"/>
                      <a:lumOff val="50000"/>
                    </a:schemeClr>
                  </a:solidFill>
                  <a:latin typeface="+mj-lt"/>
                </a:rPr>
                <a:t>Implement integrated future</a:t>
              </a:r>
              <a:r>
                <a:rPr lang="en-IN" sz="1400" dirty="0">
                  <a:solidFill>
                    <a:srgbClr val="FF0000"/>
                  </a:solidFill>
                  <a:latin typeface="+mj-lt"/>
                </a:rPr>
                <a:t>-</a:t>
              </a:r>
              <a:r>
                <a:rPr lang="en-IN" sz="1400" dirty="0">
                  <a:solidFill>
                    <a:schemeClr val="tx1">
                      <a:lumMod val="50000"/>
                      <a:lumOff val="50000"/>
                    </a:schemeClr>
                  </a:solidFill>
                  <a:latin typeface="+mj-lt"/>
                </a:rPr>
                <a:t>ready digital infrastructure on hyperscale public cloud</a:t>
              </a:r>
            </a:p>
          </p:txBody>
        </p:sp>
        <p:pic>
          <p:nvPicPr>
            <p:cNvPr id="1026" name="Picture 2" descr="objective Icon 3428374">
              <a:extLst>
                <a:ext uri="{FF2B5EF4-FFF2-40B4-BE49-F238E27FC236}">
                  <a16:creationId xmlns:a16="http://schemas.microsoft.com/office/drawing/2014/main" id="{A4BD5595-EA2B-48C7-B742-0FC9410CE3ED}"/>
                </a:ext>
              </a:extLst>
            </p:cNvPr>
            <p:cNvPicPr>
              <a:picLocks noChangeAspect="1" noChangeArrowheads="1"/>
            </p:cNvPicPr>
            <p:nvPr/>
          </p:nvPicPr>
          <p:blipFill>
            <a:blip r:embed="rId3" cstate="hq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142896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0F92A99D-67F1-4D27-BDD6-190BD2649474}"/>
              </a:ext>
            </a:extLst>
          </p:cNvPr>
          <p:cNvGrpSpPr/>
          <p:nvPr/>
        </p:nvGrpSpPr>
        <p:grpSpPr>
          <a:xfrm>
            <a:off x="886632" y="2757927"/>
            <a:ext cx="4838240" cy="769441"/>
            <a:chOff x="886632" y="2210779"/>
            <a:chExt cx="4838240" cy="769442"/>
          </a:xfrm>
        </p:grpSpPr>
        <p:sp>
          <p:nvSpPr>
            <p:cNvPr id="33" name="TextBox 32">
              <a:extLst>
                <a:ext uri="{FF2B5EF4-FFF2-40B4-BE49-F238E27FC236}">
                  <a16:creationId xmlns:a16="http://schemas.microsoft.com/office/drawing/2014/main" id="{064AD464-FE8A-4F7A-9C5E-94D71356110D}"/>
                </a:ext>
              </a:extLst>
            </p:cNvPr>
            <p:cNvSpPr txBox="1"/>
            <p:nvPr/>
          </p:nvSpPr>
          <p:spPr>
            <a:xfrm>
              <a:off x="1404872" y="2210779"/>
              <a:ext cx="4320000" cy="769442"/>
            </a:xfrm>
            <a:prstGeom prst="rect">
              <a:avLst/>
            </a:prstGeom>
            <a:noFill/>
          </p:spPr>
          <p:txBody>
            <a:bodyPr wrap="square" rtlCol="0">
              <a:spAutoFit/>
            </a:bodyPr>
            <a:lstStyle/>
            <a:p>
              <a:r>
                <a:rPr lang="en-US" sz="1600" b="1" dirty="0">
                  <a:solidFill>
                    <a:schemeClr val="tx2">
                      <a:lumMod val="75000"/>
                    </a:schemeClr>
                  </a:solidFill>
                  <a:latin typeface="+mj-lt"/>
                </a:rPr>
                <a:t>Project Model</a:t>
              </a:r>
            </a:p>
            <a:p>
              <a:pPr lvl="0">
                <a:defRPr/>
              </a:pPr>
              <a:r>
                <a:rPr lang="en-US" sz="1400" dirty="0">
                  <a:solidFill>
                    <a:schemeClr val="tx1">
                      <a:lumMod val="50000"/>
                      <a:lumOff val="50000"/>
                    </a:schemeClr>
                  </a:solidFill>
                  <a:latin typeface="+mj-lt"/>
                </a:rPr>
                <a:t>Fully services model (vis-à-vis existing capex + services model)</a:t>
              </a:r>
            </a:p>
          </p:txBody>
        </p:sp>
        <p:pic>
          <p:nvPicPr>
            <p:cNvPr id="1028" name="Picture 4" descr="model Icon 1724316">
              <a:extLst>
                <a:ext uri="{FF2B5EF4-FFF2-40B4-BE49-F238E27FC236}">
                  <a16:creationId xmlns:a16="http://schemas.microsoft.com/office/drawing/2014/main" id="{8D78C8CE-F621-424D-9F5C-0017C2E9F057}"/>
                </a:ext>
              </a:extLst>
            </p:cNvPr>
            <p:cNvPicPr>
              <a:picLocks noChangeAspect="1" noChangeArrowheads="1"/>
            </p:cNvPicPr>
            <p:nvPr/>
          </p:nvPicPr>
          <p:blipFill>
            <a:blip r:embed="rId4" cstate="hq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6632" y="2370499"/>
              <a:ext cx="450000" cy="45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8436020D-6866-404A-B3C6-5FDAA06A86BC}"/>
              </a:ext>
            </a:extLst>
          </p:cNvPr>
          <p:cNvGrpSpPr/>
          <p:nvPr/>
        </p:nvGrpSpPr>
        <p:grpSpPr>
          <a:xfrm>
            <a:off x="841632" y="3919394"/>
            <a:ext cx="4883240" cy="1200329"/>
            <a:chOff x="841632" y="3749696"/>
            <a:chExt cx="4883240" cy="1200328"/>
          </a:xfrm>
        </p:grpSpPr>
        <p:sp>
          <p:nvSpPr>
            <p:cNvPr id="22" name="TextBox 21">
              <a:extLst>
                <a:ext uri="{FF2B5EF4-FFF2-40B4-BE49-F238E27FC236}">
                  <a16:creationId xmlns:a16="http://schemas.microsoft.com/office/drawing/2014/main" id="{5C7DCE75-42E2-480C-A281-09C8647B4706}"/>
                </a:ext>
              </a:extLst>
            </p:cNvPr>
            <p:cNvSpPr txBox="1"/>
            <p:nvPr/>
          </p:nvSpPr>
          <p:spPr>
            <a:xfrm>
              <a:off x="1404872" y="3749696"/>
              <a:ext cx="4320000" cy="1200328"/>
            </a:xfrm>
            <a:prstGeom prst="rect">
              <a:avLst/>
            </a:prstGeom>
            <a:noFill/>
          </p:spPr>
          <p:txBody>
            <a:bodyPr wrap="square" rtlCol="0">
              <a:spAutoFit/>
            </a:bodyPr>
            <a:lstStyle/>
            <a:p>
              <a:r>
                <a:rPr lang="en-US" sz="1600" b="1" dirty="0">
                  <a:solidFill>
                    <a:schemeClr val="tx2">
                      <a:lumMod val="75000"/>
                    </a:schemeClr>
                  </a:solidFill>
                  <a:latin typeface="+mj-lt"/>
                </a:rPr>
                <a:t>Sify’s Uniqueness</a:t>
              </a:r>
              <a:br>
                <a:rPr lang="en-US" sz="1600" dirty="0">
                  <a:latin typeface="+mj-lt"/>
                </a:rPr>
              </a:br>
              <a:r>
                <a:rPr lang="en-US" sz="1400" dirty="0">
                  <a:solidFill>
                    <a:schemeClr val="tx1">
                      <a:lumMod val="50000"/>
                      <a:lumOff val="50000"/>
                    </a:schemeClr>
                  </a:solidFill>
                  <a:latin typeface="+mj-lt"/>
                </a:rPr>
                <a:t>Integrated value proposition built on: Sify SAP Services, Hyperscale (AWS) partnership, DC and Sify’s Cloud Interconnect, Security Services and Unique Migration Services.</a:t>
              </a:r>
              <a:endParaRPr lang="en-IN" sz="1400" dirty="0">
                <a:solidFill>
                  <a:schemeClr val="tx1">
                    <a:lumMod val="50000"/>
                    <a:lumOff val="50000"/>
                  </a:schemeClr>
                </a:solidFill>
                <a:latin typeface="+mj-lt"/>
              </a:endParaRPr>
            </a:p>
          </p:txBody>
        </p:sp>
        <p:pic>
          <p:nvPicPr>
            <p:cNvPr id="8" name="Picture 7" descr="A picture containing shape&#10;&#10;Description automatically generated">
              <a:extLst>
                <a:ext uri="{FF2B5EF4-FFF2-40B4-BE49-F238E27FC236}">
                  <a16:creationId xmlns:a16="http://schemas.microsoft.com/office/drawing/2014/main" id="{8B322F9E-64ED-4BBA-8DBC-8C9D7EDDF6DF}"/>
                </a:ext>
              </a:extLst>
            </p:cNvPr>
            <p:cNvPicPr>
              <a:picLocks noChangeAspect="1"/>
            </p:cNvPicPr>
            <p:nvPr/>
          </p:nvPicPr>
          <p:blipFill>
            <a:blip r:embed="rId5">
              <a:duotone>
                <a:schemeClr val="accent5">
                  <a:shade val="45000"/>
                  <a:satMod val="135000"/>
                </a:schemeClr>
                <a:prstClr val="white"/>
              </a:duotone>
            </a:blip>
            <a:stretch>
              <a:fillRect/>
            </a:stretch>
          </p:blipFill>
          <p:spPr>
            <a:xfrm>
              <a:off x="841632" y="4187582"/>
              <a:ext cx="540000" cy="540000"/>
            </a:xfrm>
            <a:prstGeom prst="rect">
              <a:avLst/>
            </a:prstGeom>
          </p:spPr>
        </p:pic>
      </p:grpSp>
      <p:pic>
        <p:nvPicPr>
          <p:cNvPr id="27" name="Picture 26" descr="A picture containing shape&#10;&#10;Description automatically generated">
            <a:extLst>
              <a:ext uri="{FF2B5EF4-FFF2-40B4-BE49-F238E27FC236}">
                <a16:creationId xmlns:a16="http://schemas.microsoft.com/office/drawing/2014/main" id="{7FDE27B0-6801-425A-90FE-CCA04DA3283D}"/>
              </a:ext>
            </a:extLst>
          </p:cNvPr>
          <p:cNvPicPr>
            <a:picLocks noChangeAspect="1"/>
          </p:cNvPicPr>
          <p:nvPr/>
        </p:nvPicPr>
        <p:blipFill>
          <a:blip r:embed="rId6">
            <a:duotone>
              <a:srgbClr val="FFC000">
                <a:shade val="45000"/>
                <a:satMod val="135000"/>
              </a:srgbClr>
              <a:prstClr val="white"/>
            </a:duotone>
          </a:blip>
          <a:stretch>
            <a:fillRect/>
          </a:stretch>
        </p:blipFill>
        <p:spPr>
          <a:xfrm>
            <a:off x="5996707" y="1484144"/>
            <a:ext cx="540000" cy="540000"/>
          </a:xfrm>
          <a:prstGeom prst="rect">
            <a:avLst/>
          </a:prstGeom>
        </p:spPr>
      </p:pic>
      <p:pic>
        <p:nvPicPr>
          <p:cNvPr id="25" name="Picture 24">
            <a:extLst>
              <a:ext uri="{FF2B5EF4-FFF2-40B4-BE49-F238E27FC236}">
                <a16:creationId xmlns:a16="http://schemas.microsoft.com/office/drawing/2014/main" id="{3A22B8A3-A4B9-4C5D-B526-FBDD62697429}"/>
              </a:ext>
            </a:extLst>
          </p:cNvPr>
          <p:cNvPicPr>
            <a:picLocks noChangeAspect="1"/>
          </p:cNvPicPr>
          <p:nvPr/>
        </p:nvPicPr>
        <p:blipFill>
          <a:blip r:embed="rId7"/>
          <a:stretch>
            <a:fillRect/>
          </a:stretch>
        </p:blipFill>
        <p:spPr>
          <a:xfrm>
            <a:off x="10842241" y="308803"/>
            <a:ext cx="1063659" cy="673324"/>
          </a:xfrm>
          <a:prstGeom prst="rect">
            <a:avLst/>
          </a:prstGeom>
        </p:spPr>
      </p:pic>
      <p:sp>
        <p:nvSpPr>
          <p:cNvPr id="24" name="TextBox 23">
            <a:extLst>
              <a:ext uri="{FF2B5EF4-FFF2-40B4-BE49-F238E27FC236}">
                <a16:creationId xmlns:a16="http://schemas.microsoft.com/office/drawing/2014/main" id="{077DFCCE-6FFC-6540-879C-1DDA51A41C83}"/>
              </a:ext>
            </a:extLst>
          </p:cNvPr>
          <p:cNvSpPr txBox="1"/>
          <p:nvPr/>
        </p:nvSpPr>
        <p:spPr>
          <a:xfrm rot="16200000">
            <a:off x="-3247531" y="3201366"/>
            <a:ext cx="6864397" cy="461665"/>
          </a:xfrm>
          <a:prstGeom prst="rect">
            <a:avLst/>
          </a:prstGeom>
          <a:solidFill>
            <a:schemeClr val="accent4"/>
          </a:solidFill>
          <a:ln>
            <a:noFill/>
          </a:ln>
        </p:spPr>
        <p:txBody>
          <a:bodyPr wrap="square" rtlCol="0">
            <a:spAutoFit/>
          </a:bodyPr>
          <a:lstStyle>
            <a:defPPr>
              <a:defRPr lang="en-US"/>
            </a:defPPr>
            <a:lvl1pPr algn="ctr">
              <a:defRPr sz="1800" b="1" cap="all" spc="113">
                <a:solidFill>
                  <a:schemeClr val="bg1"/>
                </a:solidFill>
              </a:defRPr>
            </a:lvl1pPr>
          </a:lstStyle>
          <a:p>
            <a:r>
              <a:rPr lang="en-US" sz="2400"/>
              <a:t>CLOUD LED </a:t>
            </a:r>
          </a:p>
        </p:txBody>
      </p:sp>
      <p:sp>
        <p:nvSpPr>
          <p:cNvPr id="26" name="TextBox 25">
            <a:extLst>
              <a:ext uri="{FF2B5EF4-FFF2-40B4-BE49-F238E27FC236}">
                <a16:creationId xmlns:a16="http://schemas.microsoft.com/office/drawing/2014/main" id="{813F19A2-82AA-F043-ACD0-6651F300C422}"/>
              </a:ext>
            </a:extLst>
          </p:cNvPr>
          <p:cNvSpPr txBox="1"/>
          <p:nvPr/>
        </p:nvSpPr>
        <p:spPr>
          <a:xfrm>
            <a:off x="410071" y="965"/>
            <a:ext cx="2705147" cy="276999"/>
          </a:xfrm>
          <a:prstGeom prst="rect">
            <a:avLst/>
          </a:prstGeom>
          <a:solidFill>
            <a:schemeClr val="tx2">
              <a:lumMod val="75000"/>
            </a:schemeClr>
          </a:solidFill>
          <a:ln w="12700">
            <a:noFill/>
          </a:ln>
        </p:spPr>
        <p:txBody>
          <a:bodyPr wrap="square" lIns="91440" tIns="45720" rIns="91440" bIns="45720" rtlCol="0" anchor="t">
            <a:spAutoFit/>
          </a:bodyPr>
          <a:lstStyle>
            <a:defPPr>
              <a:defRPr lang="en-US"/>
            </a:defPPr>
            <a:lvl1pPr>
              <a:defRPr sz="900" cap="all" spc="113">
                <a:solidFill>
                  <a:schemeClr val="bg1"/>
                </a:solidFill>
                <a:latin typeface="+mj-lt"/>
              </a:defRPr>
            </a:lvl1pPr>
          </a:lstStyle>
          <a:p>
            <a:r>
              <a:rPr lang="en-US" sz="1200"/>
              <a:t>MANUFACTURING - SAP</a:t>
            </a:r>
          </a:p>
        </p:txBody>
      </p:sp>
    </p:spTree>
    <p:extLst>
      <p:ext uri="{BB962C8B-B14F-4D97-AF65-F5344CB8AC3E}">
        <p14:creationId xmlns:p14="http://schemas.microsoft.com/office/powerpoint/2010/main" val="4220760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431800" y="2468867"/>
            <a:ext cx="1920000" cy="373759"/>
          </a:xfrm>
          <a:prstGeom prst="rect">
            <a:avLst/>
          </a:prstGeom>
          <a:solidFill>
            <a:srgbClr val="556677"/>
          </a:solidFill>
          <a:ln w="9525">
            <a:noFill/>
            <a:miter lim="800000"/>
            <a:headEnd/>
            <a:tailEnd/>
          </a:ln>
          <a:effectLst/>
        </p:spPr>
        <p:txBody>
          <a:bodyPr wrap="none" anchor="ctr"/>
          <a:lstStyle/>
          <a:p>
            <a:pPr defTabSz="1219018"/>
            <a:r>
              <a:rPr lang="en-US" sz="1333" b="1" dirty="0">
                <a:solidFill>
                  <a:prstClr val="white"/>
                </a:solidFill>
                <a:latin typeface="Trebuchet MS"/>
              </a:rPr>
              <a:t>Scope of Work</a:t>
            </a:r>
          </a:p>
        </p:txBody>
      </p:sp>
      <p:sp>
        <p:nvSpPr>
          <p:cNvPr id="7" name="Rectangle 6"/>
          <p:cNvSpPr>
            <a:spLocks noChangeArrowheads="1"/>
          </p:cNvSpPr>
          <p:nvPr/>
        </p:nvSpPr>
        <p:spPr bwMode="auto">
          <a:xfrm>
            <a:off x="6288616" y="2468867"/>
            <a:ext cx="1920000" cy="379877"/>
          </a:xfrm>
          <a:prstGeom prst="rect">
            <a:avLst/>
          </a:prstGeom>
          <a:solidFill>
            <a:srgbClr val="556677"/>
          </a:solidFill>
          <a:ln w="9525">
            <a:noFill/>
            <a:miter lim="800000"/>
            <a:headEnd/>
            <a:tailEnd/>
          </a:ln>
          <a:effectLst/>
        </p:spPr>
        <p:txBody>
          <a:bodyPr wrap="none" anchor="ctr"/>
          <a:lstStyle/>
          <a:p>
            <a:pPr defTabSz="1219018"/>
            <a:r>
              <a:rPr lang="en-US" sz="1333" b="1" dirty="0">
                <a:solidFill>
                  <a:prstClr val="white"/>
                </a:solidFill>
                <a:latin typeface="Trebuchet MS"/>
              </a:rPr>
              <a:t>Solution</a:t>
            </a:r>
            <a:r>
              <a:rPr lang="en-US" sz="1333" b="1" dirty="0">
                <a:solidFill>
                  <a:prstClr val="black"/>
                </a:solidFill>
                <a:latin typeface="Trebuchet MS"/>
              </a:rPr>
              <a:t> </a:t>
            </a:r>
            <a:r>
              <a:rPr lang="en-US" sz="1333" b="1" dirty="0">
                <a:solidFill>
                  <a:prstClr val="white"/>
                </a:solidFill>
                <a:latin typeface="Trebuchet MS"/>
              </a:rPr>
              <a:t>Highlights</a:t>
            </a:r>
          </a:p>
        </p:txBody>
      </p:sp>
      <p:sp>
        <p:nvSpPr>
          <p:cNvPr id="8" name="Rectangle 6"/>
          <p:cNvSpPr>
            <a:spLocks noChangeArrowheads="1"/>
          </p:cNvSpPr>
          <p:nvPr/>
        </p:nvSpPr>
        <p:spPr bwMode="auto">
          <a:xfrm>
            <a:off x="431800" y="4604802"/>
            <a:ext cx="1920000" cy="370764"/>
          </a:xfrm>
          <a:prstGeom prst="rect">
            <a:avLst/>
          </a:prstGeom>
          <a:solidFill>
            <a:srgbClr val="556677"/>
          </a:solidFill>
          <a:ln w="9525">
            <a:noFill/>
            <a:miter lim="800000"/>
            <a:headEnd/>
            <a:tailEnd/>
          </a:ln>
          <a:effectLst/>
        </p:spPr>
        <p:txBody>
          <a:bodyPr wrap="none" anchor="ctr"/>
          <a:lstStyle/>
          <a:p>
            <a:pPr defTabSz="1219018"/>
            <a:r>
              <a:rPr lang="en-US" sz="1333" b="1" dirty="0">
                <a:solidFill>
                  <a:prstClr val="white"/>
                </a:solidFill>
                <a:latin typeface="Trebuchet MS"/>
              </a:rPr>
              <a:t>Benefits</a:t>
            </a:r>
          </a:p>
        </p:txBody>
      </p:sp>
      <p:sp>
        <p:nvSpPr>
          <p:cNvPr id="5" name="Rectangle 6"/>
          <p:cNvSpPr>
            <a:spLocks noChangeArrowheads="1"/>
          </p:cNvSpPr>
          <p:nvPr/>
        </p:nvSpPr>
        <p:spPr bwMode="auto">
          <a:xfrm>
            <a:off x="431800" y="1222322"/>
            <a:ext cx="1151573" cy="1012429"/>
          </a:xfrm>
          <a:prstGeom prst="rect">
            <a:avLst/>
          </a:prstGeom>
          <a:solidFill>
            <a:srgbClr val="0D27B1"/>
          </a:solidFill>
          <a:ln w="12700">
            <a:noFill/>
            <a:prstDash val="sysDot"/>
            <a:miter lim="800000"/>
            <a:headEnd/>
            <a:tailEnd/>
          </a:ln>
          <a:effectLst/>
        </p:spPr>
        <p:txBody>
          <a:bodyPr wrap="none" anchor="ctr"/>
          <a:lstStyle/>
          <a:p>
            <a:pPr algn="ctr" defTabSz="1219018"/>
            <a:r>
              <a:rPr lang="en-US" sz="1600" b="1" dirty="0">
                <a:solidFill>
                  <a:prstClr val="white"/>
                </a:solidFill>
                <a:latin typeface="Trebuchet MS"/>
              </a:rPr>
              <a:t>Client </a:t>
            </a:r>
          </a:p>
          <a:p>
            <a:pPr algn="ctr" defTabSz="1219018"/>
            <a:r>
              <a:rPr lang="en-US" sz="1600" b="1" dirty="0">
                <a:solidFill>
                  <a:prstClr val="white"/>
                </a:solidFill>
                <a:latin typeface="Trebuchet MS"/>
              </a:rPr>
              <a:t>Overview</a:t>
            </a:r>
          </a:p>
        </p:txBody>
      </p:sp>
      <p:sp>
        <p:nvSpPr>
          <p:cNvPr id="16" name="Rectangle 15"/>
          <p:cNvSpPr>
            <a:spLocks noChangeArrowheads="1"/>
          </p:cNvSpPr>
          <p:nvPr/>
        </p:nvSpPr>
        <p:spPr bwMode="auto">
          <a:xfrm>
            <a:off x="6288616" y="4293121"/>
            <a:ext cx="1920000" cy="370764"/>
          </a:xfrm>
          <a:prstGeom prst="rect">
            <a:avLst/>
          </a:prstGeom>
          <a:solidFill>
            <a:srgbClr val="556677"/>
          </a:solidFill>
          <a:ln w="9525">
            <a:noFill/>
            <a:miter lim="800000"/>
            <a:headEnd/>
            <a:tailEnd/>
          </a:ln>
          <a:effectLst/>
        </p:spPr>
        <p:txBody>
          <a:bodyPr wrap="none" anchor="ctr"/>
          <a:lstStyle/>
          <a:p>
            <a:pPr defTabSz="1219018"/>
            <a:r>
              <a:rPr lang="en-US" sz="1333" b="1" dirty="0">
                <a:solidFill>
                  <a:prstClr val="white"/>
                </a:solidFill>
                <a:latin typeface="Trebuchet MS"/>
              </a:rPr>
              <a:t>Challenges</a:t>
            </a:r>
          </a:p>
        </p:txBody>
      </p:sp>
      <p:sp>
        <p:nvSpPr>
          <p:cNvPr id="32" name="Title 31">
            <a:extLst>
              <a:ext uri="{FF2B5EF4-FFF2-40B4-BE49-F238E27FC236}">
                <a16:creationId xmlns:a16="http://schemas.microsoft.com/office/drawing/2014/main" id="{1DCE9567-8578-4826-BA37-8AEAAD55E3D2}"/>
              </a:ext>
            </a:extLst>
          </p:cNvPr>
          <p:cNvSpPr>
            <a:spLocks noGrp="1"/>
          </p:cNvSpPr>
          <p:nvPr>
            <p:ph type="title"/>
          </p:nvPr>
        </p:nvSpPr>
        <p:spPr>
          <a:xfrm>
            <a:off x="431799" y="161954"/>
            <a:ext cx="10515600" cy="1325563"/>
          </a:xfrm>
        </p:spPr>
        <p:txBody>
          <a:bodyPr>
            <a:normAutofit/>
          </a:bodyPr>
          <a:lstStyle/>
          <a:p>
            <a:pPr lvl="0"/>
            <a:r>
              <a:rPr lang="en-IN" sz="3600" b="1" dirty="0">
                <a:solidFill>
                  <a:schemeClr val="accent1">
                    <a:lumMod val="50000"/>
                  </a:schemeClr>
                </a:solidFill>
              </a:rPr>
              <a:t>TATA sponge – SAP Carveout- portal</a:t>
            </a:r>
          </a:p>
        </p:txBody>
      </p:sp>
      <p:sp>
        <p:nvSpPr>
          <p:cNvPr id="13" name="Rectangle 12">
            <a:extLst>
              <a:ext uri="{FF2B5EF4-FFF2-40B4-BE49-F238E27FC236}">
                <a16:creationId xmlns:a16="http://schemas.microsoft.com/office/drawing/2014/main" id="{57BADFDE-AF29-4936-AEE0-77883E12D44B}"/>
              </a:ext>
            </a:extLst>
          </p:cNvPr>
          <p:cNvSpPr/>
          <p:nvPr/>
        </p:nvSpPr>
        <p:spPr>
          <a:xfrm>
            <a:off x="9574072" y="1222322"/>
            <a:ext cx="2186129" cy="1012429"/>
          </a:xfrm>
          <a:prstGeom prst="rect">
            <a:avLst/>
          </a:prstGeom>
          <a:solidFill>
            <a:schemeClr val="bg1"/>
          </a:solidFill>
          <a:ln w="127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endParaRPr lang="en-IN" sz="2400">
              <a:solidFill>
                <a:prstClr val="white"/>
              </a:solidFill>
              <a:latin typeface="Trebuchet MS"/>
            </a:endParaRPr>
          </a:p>
        </p:txBody>
      </p:sp>
      <p:sp>
        <p:nvSpPr>
          <p:cNvPr id="21" name="Rectangle 20">
            <a:extLst>
              <a:ext uri="{FF2B5EF4-FFF2-40B4-BE49-F238E27FC236}">
                <a16:creationId xmlns:a16="http://schemas.microsoft.com/office/drawing/2014/main" id="{D9F89811-9B4D-4CF0-BE01-9D9BBD250BE4}"/>
              </a:ext>
            </a:extLst>
          </p:cNvPr>
          <p:cNvSpPr/>
          <p:nvPr/>
        </p:nvSpPr>
        <p:spPr>
          <a:xfrm>
            <a:off x="431801" y="4969825"/>
            <a:ext cx="5467820" cy="1242592"/>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endParaRPr lang="en-IN" sz="2400">
              <a:solidFill>
                <a:prstClr val="white"/>
              </a:solidFill>
              <a:latin typeface="Trebuchet MS"/>
            </a:endParaRPr>
          </a:p>
        </p:txBody>
      </p:sp>
      <p:sp>
        <p:nvSpPr>
          <p:cNvPr id="20" name="TextBox 19">
            <a:extLst>
              <a:ext uri="{FF2B5EF4-FFF2-40B4-BE49-F238E27FC236}">
                <a16:creationId xmlns:a16="http://schemas.microsoft.com/office/drawing/2014/main" id="{78F63315-353E-4637-A8C3-4D5ABF570947}"/>
              </a:ext>
            </a:extLst>
          </p:cNvPr>
          <p:cNvSpPr txBox="1"/>
          <p:nvPr/>
        </p:nvSpPr>
        <p:spPr>
          <a:xfrm>
            <a:off x="431800" y="5084869"/>
            <a:ext cx="5471584" cy="1077603"/>
          </a:xfrm>
          <a:prstGeom prst="rect">
            <a:avLst/>
          </a:prstGeom>
          <a:noFill/>
        </p:spPr>
        <p:txBody>
          <a:bodyPr wrap="square" rtlCol="0">
            <a:spAutoFit/>
          </a:bodyPr>
          <a:lstStyle/>
          <a:p>
            <a:pPr marL="228594" indent="-228594" defTabSz="1219018">
              <a:buFont typeface="Arial" panose="020B0604020202020204" pitchFamily="34" charset="0"/>
              <a:buChar char="•"/>
            </a:pPr>
            <a:r>
              <a:rPr lang="en-IN" sz="1067" dirty="0">
                <a:solidFill>
                  <a:prstClr val="black"/>
                </a:solidFill>
                <a:latin typeface="Trebuchet MS"/>
              </a:rPr>
              <a:t>Improvement in SAP system performance </a:t>
            </a:r>
          </a:p>
          <a:p>
            <a:pPr marL="228594" indent="-228594" defTabSz="1219018">
              <a:buFont typeface="Arial" panose="020B0604020202020204" pitchFamily="34" charset="0"/>
              <a:buChar char="•"/>
            </a:pPr>
            <a:r>
              <a:rPr lang="en-US" sz="1067" dirty="0">
                <a:solidFill>
                  <a:prstClr val="black"/>
                </a:solidFill>
                <a:latin typeface="Trebuchet MS"/>
              </a:rPr>
              <a:t>Carving out only specific data based on profit center</a:t>
            </a:r>
          </a:p>
          <a:p>
            <a:pPr marL="228594" indent="-228594" defTabSz="1219018">
              <a:buFont typeface="Arial" panose="020B0604020202020204" pitchFamily="34" charset="0"/>
              <a:buChar char="•"/>
            </a:pPr>
            <a:r>
              <a:rPr lang="en-IN" sz="1067" dirty="0">
                <a:solidFill>
                  <a:prstClr val="black"/>
                </a:solidFill>
                <a:latin typeface="Trebuchet MS"/>
              </a:rPr>
              <a:t>Minimal business impact </a:t>
            </a:r>
          </a:p>
          <a:p>
            <a:pPr marL="228594" indent="-228594" defTabSz="1219018">
              <a:buFont typeface="Arial" panose="020B0604020202020204" pitchFamily="34" charset="0"/>
              <a:buChar char="•"/>
            </a:pPr>
            <a:r>
              <a:rPr lang="en-US" sz="1067" dirty="0">
                <a:solidFill>
                  <a:prstClr val="black"/>
                </a:solidFill>
                <a:latin typeface="Trebuchet MS"/>
              </a:rPr>
              <a:t>Harmonization of data</a:t>
            </a:r>
          </a:p>
          <a:p>
            <a:pPr marL="228594" indent="-228594" defTabSz="1219018">
              <a:buFont typeface="Arial" panose="020B0604020202020204" pitchFamily="34" charset="0"/>
              <a:buChar char="•"/>
            </a:pPr>
            <a:r>
              <a:rPr lang="en-US" sz="1067" dirty="0">
                <a:solidFill>
                  <a:prstClr val="black"/>
                </a:solidFill>
                <a:latin typeface="Trebuchet MS"/>
              </a:rPr>
              <a:t>Reduction of time due to the optimization framework</a:t>
            </a:r>
          </a:p>
          <a:p>
            <a:pPr marL="228594" indent="-228594" defTabSz="1219018">
              <a:buFont typeface="Arial" panose="020B0604020202020204" pitchFamily="34" charset="0"/>
              <a:buChar char="•"/>
            </a:pPr>
            <a:endParaRPr lang="en-IN" sz="1067" dirty="0">
              <a:solidFill>
                <a:srgbClr val="0C0D0E"/>
              </a:solidFill>
              <a:latin typeface="Trebuchet MS"/>
            </a:endParaRPr>
          </a:p>
        </p:txBody>
      </p:sp>
      <p:sp>
        <p:nvSpPr>
          <p:cNvPr id="24" name="Rectangle 23">
            <a:extLst>
              <a:ext uri="{FF2B5EF4-FFF2-40B4-BE49-F238E27FC236}">
                <a16:creationId xmlns:a16="http://schemas.microsoft.com/office/drawing/2014/main" id="{3A5FF37A-06C4-45EE-A735-263DE6CD9FD2}"/>
              </a:ext>
            </a:extLst>
          </p:cNvPr>
          <p:cNvSpPr/>
          <p:nvPr/>
        </p:nvSpPr>
        <p:spPr>
          <a:xfrm>
            <a:off x="431801" y="2838430"/>
            <a:ext cx="5467820" cy="1657068"/>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endParaRPr lang="en-IN" sz="2400">
              <a:solidFill>
                <a:prstClr val="white"/>
              </a:solidFill>
              <a:latin typeface="Trebuchet MS"/>
            </a:endParaRPr>
          </a:p>
        </p:txBody>
      </p:sp>
      <p:sp>
        <p:nvSpPr>
          <p:cNvPr id="22" name="TextBox 21">
            <a:extLst>
              <a:ext uri="{FF2B5EF4-FFF2-40B4-BE49-F238E27FC236}">
                <a16:creationId xmlns:a16="http://schemas.microsoft.com/office/drawing/2014/main" id="{3A5F3A29-4E0D-47E9-B9CF-8087695B00A8}"/>
              </a:ext>
            </a:extLst>
          </p:cNvPr>
          <p:cNvSpPr txBox="1"/>
          <p:nvPr/>
        </p:nvSpPr>
        <p:spPr>
          <a:xfrm>
            <a:off x="431799" y="2909100"/>
            <a:ext cx="5467819" cy="1406026"/>
          </a:xfrm>
          <a:prstGeom prst="rect">
            <a:avLst/>
          </a:prstGeom>
          <a:noFill/>
        </p:spPr>
        <p:txBody>
          <a:bodyPr wrap="square" rtlCol="0">
            <a:spAutoFit/>
          </a:bodyPr>
          <a:lstStyle/>
          <a:p>
            <a:pPr marL="228594" indent="-228594" defTabSz="1219018">
              <a:buFont typeface="Arial" panose="020B0604020202020204" pitchFamily="34" charset="0"/>
              <a:buChar char="•"/>
            </a:pPr>
            <a:r>
              <a:rPr lang="en-IN" sz="1067" dirty="0">
                <a:solidFill>
                  <a:srgbClr val="0C0D0E"/>
                </a:solidFill>
                <a:latin typeface="Trebuchet MS"/>
              </a:rPr>
              <a:t>Migrate SAP landscape from On-premises to Sify Cloud </a:t>
            </a:r>
          </a:p>
          <a:p>
            <a:pPr marL="228594" indent="-228594" defTabSz="1219018">
              <a:buFont typeface="Arial" panose="020B0604020202020204" pitchFamily="34" charset="0"/>
              <a:buChar char="•"/>
            </a:pPr>
            <a:r>
              <a:rPr lang="en-US" sz="1067" dirty="0">
                <a:solidFill>
                  <a:srgbClr val="0C0D0E"/>
                </a:solidFill>
                <a:latin typeface="Trebuchet MS"/>
              </a:rPr>
              <a:t>Level of customizations, functions in place</a:t>
            </a:r>
          </a:p>
          <a:p>
            <a:pPr marL="228594" indent="-228594" defTabSz="1219018">
              <a:buFont typeface="Arial" panose="020B0604020202020204" pitchFamily="34" charset="0"/>
              <a:buChar char="•"/>
            </a:pPr>
            <a:r>
              <a:rPr lang="en-US" sz="1067" dirty="0">
                <a:solidFill>
                  <a:srgbClr val="0C0D0E"/>
                </a:solidFill>
                <a:latin typeface="Trebuchet MS"/>
              </a:rPr>
              <a:t>SAP system connectivity with APO, EP</a:t>
            </a:r>
            <a:endParaRPr lang="en-NZ" sz="1067" dirty="0">
              <a:solidFill>
                <a:srgbClr val="0C0D0E"/>
              </a:solidFill>
              <a:latin typeface="Trebuchet MS"/>
            </a:endParaRPr>
          </a:p>
          <a:p>
            <a:pPr marL="228594" indent="-228594" defTabSz="1219018">
              <a:buFont typeface="Arial" panose="020B0604020202020204" pitchFamily="34" charset="0"/>
              <a:buChar char="•"/>
            </a:pPr>
            <a:r>
              <a:rPr lang="en-IN" sz="1067" dirty="0">
                <a:solidFill>
                  <a:srgbClr val="0C0D0E"/>
                </a:solidFill>
                <a:latin typeface="Trebuchet MS"/>
              </a:rPr>
              <a:t>AP landscape to be moved from Windows 2003/MSSQL 2005 to Windows 2008/MSSQL 2008</a:t>
            </a:r>
          </a:p>
          <a:p>
            <a:pPr marL="485764" lvl="1" indent="-228594" defTabSz="1219018">
              <a:buFont typeface="Arial" panose="020B0604020202020204" pitchFamily="34" charset="0"/>
              <a:buChar char="•"/>
            </a:pPr>
            <a:r>
              <a:rPr lang="en-IN" sz="1067" dirty="0">
                <a:solidFill>
                  <a:srgbClr val="0C0D0E"/>
                </a:solidFill>
                <a:latin typeface="Trebuchet MS"/>
              </a:rPr>
              <a:t>SAP ECC6.0 (DEV/QA/PRD)</a:t>
            </a:r>
          </a:p>
          <a:p>
            <a:pPr marL="485764" lvl="1" indent="-228594" defTabSz="1219018">
              <a:buFont typeface="Arial" panose="020B0604020202020204" pitchFamily="34" charset="0"/>
              <a:buChar char="•"/>
            </a:pPr>
            <a:r>
              <a:rPr lang="en-IN" sz="1067" dirty="0">
                <a:solidFill>
                  <a:srgbClr val="0C0D0E"/>
                </a:solidFill>
                <a:latin typeface="Trebuchet MS"/>
              </a:rPr>
              <a:t>Solution Manager &amp; SAP Router</a:t>
            </a:r>
          </a:p>
          <a:p>
            <a:pPr marL="485764" lvl="1" indent="-228594" defTabSz="1219018">
              <a:buFont typeface="Arial" panose="020B0604020202020204" pitchFamily="34" charset="0"/>
              <a:buChar char="•"/>
            </a:pPr>
            <a:r>
              <a:rPr lang="en-IN" sz="1067" dirty="0">
                <a:solidFill>
                  <a:srgbClr val="0C0D0E"/>
                </a:solidFill>
                <a:latin typeface="Trebuchet MS"/>
              </a:rPr>
              <a:t>DMS</a:t>
            </a:r>
            <a:endParaRPr lang="en-IN" sz="1067" dirty="0">
              <a:solidFill>
                <a:prstClr val="black"/>
              </a:solidFill>
              <a:latin typeface="Trebuchet MS"/>
            </a:endParaRPr>
          </a:p>
        </p:txBody>
      </p:sp>
      <p:sp>
        <p:nvSpPr>
          <p:cNvPr id="26" name="Rectangle 25">
            <a:extLst>
              <a:ext uri="{FF2B5EF4-FFF2-40B4-BE49-F238E27FC236}">
                <a16:creationId xmlns:a16="http://schemas.microsoft.com/office/drawing/2014/main" id="{052299EF-D9D0-4549-83FF-A45298F6ACBA}"/>
              </a:ext>
            </a:extLst>
          </p:cNvPr>
          <p:cNvSpPr/>
          <p:nvPr/>
        </p:nvSpPr>
        <p:spPr>
          <a:xfrm>
            <a:off x="6292381" y="4672999"/>
            <a:ext cx="5467820" cy="1539419"/>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endParaRPr lang="en-IN" sz="2400">
              <a:solidFill>
                <a:prstClr val="white"/>
              </a:solidFill>
              <a:latin typeface="Trebuchet MS"/>
            </a:endParaRPr>
          </a:p>
        </p:txBody>
      </p:sp>
      <p:sp>
        <p:nvSpPr>
          <p:cNvPr id="27" name="TextBox 26">
            <a:extLst>
              <a:ext uri="{FF2B5EF4-FFF2-40B4-BE49-F238E27FC236}">
                <a16:creationId xmlns:a16="http://schemas.microsoft.com/office/drawing/2014/main" id="{67AF2A2F-1BC6-426F-B79A-768AFCA32AF2}"/>
              </a:ext>
            </a:extLst>
          </p:cNvPr>
          <p:cNvSpPr txBox="1"/>
          <p:nvPr/>
        </p:nvSpPr>
        <p:spPr>
          <a:xfrm>
            <a:off x="6292380" y="4755071"/>
            <a:ext cx="5471584" cy="1241815"/>
          </a:xfrm>
          <a:prstGeom prst="rect">
            <a:avLst/>
          </a:prstGeom>
          <a:noFill/>
        </p:spPr>
        <p:txBody>
          <a:bodyPr wrap="square" rtlCol="0">
            <a:spAutoFit/>
          </a:bodyPr>
          <a:lstStyle/>
          <a:p>
            <a:pPr marL="228594" indent="-228594" defTabSz="1219018">
              <a:buFont typeface="Arial" panose="020B0604020202020204" pitchFamily="34" charset="0"/>
              <a:buChar char="•"/>
            </a:pPr>
            <a:r>
              <a:rPr lang="en-IN" sz="1067" dirty="0">
                <a:solidFill>
                  <a:srgbClr val="0C0D0E"/>
                </a:solidFill>
                <a:latin typeface="Trebuchet MS"/>
              </a:rPr>
              <a:t>Maintaining SAP system Connectivity with APO, EP during &amp; after carveout</a:t>
            </a:r>
          </a:p>
          <a:p>
            <a:pPr marL="228594" indent="-228594" defTabSz="1219018">
              <a:buFont typeface="Arial" panose="020B0604020202020204" pitchFamily="34" charset="0"/>
              <a:buChar char="•"/>
            </a:pPr>
            <a:r>
              <a:rPr lang="en-US" sz="1067" dirty="0">
                <a:solidFill>
                  <a:prstClr val="black"/>
                </a:solidFill>
                <a:latin typeface="Trebuchet MS"/>
              </a:rPr>
              <a:t>Clear separation between data that may be transferred and data that cannot leave the selling company under any circumstances for compliance reasons</a:t>
            </a:r>
          </a:p>
          <a:p>
            <a:pPr marL="228594" indent="-228594" defTabSz="1219018">
              <a:buFont typeface="Arial" panose="020B0604020202020204" pitchFamily="34" charset="0"/>
              <a:buChar char="•"/>
            </a:pPr>
            <a:r>
              <a:rPr lang="en-US" sz="1067" dirty="0">
                <a:solidFill>
                  <a:prstClr val="black"/>
                </a:solidFill>
                <a:latin typeface="Trebuchet MS"/>
              </a:rPr>
              <a:t>Risks for the continuation </a:t>
            </a:r>
          </a:p>
          <a:p>
            <a:pPr marL="228594" indent="-228594" defTabSz="1219018">
              <a:buFont typeface="Arial" panose="020B0604020202020204" pitchFamily="34" charset="0"/>
              <a:buChar char="•"/>
            </a:pPr>
            <a:r>
              <a:rPr lang="en-US" sz="1067" dirty="0">
                <a:solidFill>
                  <a:prstClr val="black"/>
                </a:solidFill>
                <a:latin typeface="Trebuchet MS"/>
              </a:rPr>
              <a:t>Avoidance of impairments of the SAP systems during the carve-out</a:t>
            </a:r>
          </a:p>
          <a:p>
            <a:pPr marL="228594" indent="-228594" defTabSz="1219018">
              <a:buFont typeface="Arial" panose="020B0604020202020204" pitchFamily="34" charset="0"/>
              <a:buChar char="•"/>
            </a:pPr>
            <a:r>
              <a:rPr lang="en-US" sz="1067" dirty="0">
                <a:solidFill>
                  <a:prstClr val="black"/>
                </a:solidFill>
                <a:latin typeface="Trebuchet MS"/>
              </a:rPr>
              <a:t>Identification of the data to be transferred to the buyer’s systems</a:t>
            </a:r>
          </a:p>
          <a:p>
            <a:pPr marL="228594" indent="-228594" defTabSz="1219018">
              <a:buFont typeface="Arial" panose="020B0604020202020204" pitchFamily="34" charset="0"/>
              <a:buChar char="•"/>
            </a:pPr>
            <a:r>
              <a:rPr lang="en-US" sz="1067" dirty="0">
                <a:solidFill>
                  <a:prstClr val="black"/>
                </a:solidFill>
                <a:latin typeface="Trebuchet MS"/>
              </a:rPr>
              <a:t>Data protection during carve-out</a:t>
            </a:r>
          </a:p>
        </p:txBody>
      </p:sp>
      <p:sp>
        <p:nvSpPr>
          <p:cNvPr id="28" name="Rectangle 27">
            <a:extLst>
              <a:ext uri="{FF2B5EF4-FFF2-40B4-BE49-F238E27FC236}">
                <a16:creationId xmlns:a16="http://schemas.microsoft.com/office/drawing/2014/main" id="{40946790-B8AC-49CA-8BEE-ADED2ADEE280}"/>
              </a:ext>
            </a:extLst>
          </p:cNvPr>
          <p:cNvSpPr/>
          <p:nvPr/>
        </p:nvSpPr>
        <p:spPr>
          <a:xfrm>
            <a:off x="6288615" y="2838432"/>
            <a:ext cx="5467820" cy="1357969"/>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endParaRPr lang="en-IN" sz="2400">
              <a:solidFill>
                <a:prstClr val="white"/>
              </a:solidFill>
              <a:latin typeface="Trebuchet MS"/>
            </a:endParaRPr>
          </a:p>
        </p:txBody>
      </p:sp>
      <p:sp>
        <p:nvSpPr>
          <p:cNvPr id="29" name="TextBox 28">
            <a:extLst>
              <a:ext uri="{FF2B5EF4-FFF2-40B4-BE49-F238E27FC236}">
                <a16:creationId xmlns:a16="http://schemas.microsoft.com/office/drawing/2014/main" id="{AAB124CE-D6EB-4B42-A26D-7A3DDD43EA13}"/>
              </a:ext>
            </a:extLst>
          </p:cNvPr>
          <p:cNvSpPr txBox="1"/>
          <p:nvPr/>
        </p:nvSpPr>
        <p:spPr>
          <a:xfrm>
            <a:off x="6288613" y="2909100"/>
            <a:ext cx="5467819" cy="913392"/>
          </a:xfrm>
          <a:prstGeom prst="rect">
            <a:avLst/>
          </a:prstGeom>
          <a:noFill/>
        </p:spPr>
        <p:txBody>
          <a:bodyPr wrap="square" rtlCol="0">
            <a:spAutoFit/>
          </a:bodyPr>
          <a:lstStyle/>
          <a:p>
            <a:pPr marL="228594" indent="-228594" defTabSz="1219018">
              <a:buFont typeface="Arial" panose="020B0604020202020204" pitchFamily="34" charset="0"/>
              <a:buChar char="•"/>
            </a:pPr>
            <a:r>
              <a:rPr lang="en-IN" sz="1067" dirty="0">
                <a:solidFill>
                  <a:srgbClr val="0C0D0E"/>
                </a:solidFill>
                <a:latin typeface="Trebuchet MS"/>
              </a:rPr>
              <a:t>Built the SAP Sandbox server from PRD server and Carve out has been carried successfully.</a:t>
            </a:r>
          </a:p>
          <a:p>
            <a:pPr marL="228594" indent="-228594" defTabSz="1219018">
              <a:buFont typeface="Arial" panose="020B0604020202020204" pitchFamily="34" charset="0"/>
              <a:buChar char="•"/>
            </a:pPr>
            <a:r>
              <a:rPr lang="en-IN" sz="1067" dirty="0">
                <a:solidFill>
                  <a:srgbClr val="0C0D0E"/>
                </a:solidFill>
                <a:latin typeface="Trebuchet MS"/>
              </a:rPr>
              <a:t>The End User connectivity for the New Cloud Servers</a:t>
            </a:r>
          </a:p>
          <a:p>
            <a:pPr marL="228594" indent="-228594" defTabSz="1219018">
              <a:buFont typeface="Arial" panose="020B0604020202020204" pitchFamily="34" charset="0"/>
              <a:buChar char="•"/>
            </a:pPr>
            <a:r>
              <a:rPr lang="en-IN" sz="1067" dirty="0">
                <a:solidFill>
                  <a:srgbClr val="0C0D0E"/>
                </a:solidFill>
                <a:latin typeface="Trebuchet MS"/>
              </a:rPr>
              <a:t>Site to site VPN connectivity</a:t>
            </a:r>
          </a:p>
          <a:p>
            <a:pPr marL="228594" indent="-228594" defTabSz="1219018">
              <a:buFont typeface="Arial" panose="020B0604020202020204" pitchFamily="34" charset="0"/>
              <a:buChar char="•"/>
            </a:pPr>
            <a:r>
              <a:rPr lang="en-IN" sz="1067" dirty="0">
                <a:solidFill>
                  <a:srgbClr val="0C0D0E"/>
                </a:solidFill>
                <a:latin typeface="Trebuchet MS"/>
              </a:rPr>
              <a:t>SAP integration &amp; landscape were maintained   </a:t>
            </a:r>
          </a:p>
        </p:txBody>
      </p:sp>
      <p:sp>
        <p:nvSpPr>
          <p:cNvPr id="23" name="Rectangle 22">
            <a:extLst>
              <a:ext uri="{FF2B5EF4-FFF2-40B4-BE49-F238E27FC236}">
                <a16:creationId xmlns:a16="http://schemas.microsoft.com/office/drawing/2014/main" id="{C2F5E3BA-C957-4EF1-BAC2-3D831DA7F21D}"/>
              </a:ext>
            </a:extLst>
          </p:cNvPr>
          <p:cNvSpPr/>
          <p:nvPr/>
        </p:nvSpPr>
        <p:spPr>
          <a:xfrm>
            <a:off x="1583374" y="1222322"/>
            <a:ext cx="7990697" cy="1012429"/>
          </a:xfrm>
          <a:prstGeom prst="rect">
            <a:avLst/>
          </a:prstGeom>
          <a:noFill/>
          <a:ln w="127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endParaRPr lang="en-IN" sz="2400">
              <a:solidFill>
                <a:prstClr val="white"/>
              </a:solidFill>
              <a:latin typeface="Trebuchet MS"/>
            </a:endParaRPr>
          </a:p>
        </p:txBody>
      </p:sp>
      <p:sp>
        <p:nvSpPr>
          <p:cNvPr id="25" name="TextBox 24">
            <a:extLst>
              <a:ext uri="{FF2B5EF4-FFF2-40B4-BE49-F238E27FC236}">
                <a16:creationId xmlns:a16="http://schemas.microsoft.com/office/drawing/2014/main" id="{C5ED1C15-05A7-4A63-AE1A-B3418C58AEF9}"/>
              </a:ext>
            </a:extLst>
          </p:cNvPr>
          <p:cNvSpPr txBox="1"/>
          <p:nvPr/>
        </p:nvSpPr>
        <p:spPr>
          <a:xfrm>
            <a:off x="1583373" y="1367644"/>
            <a:ext cx="7873092" cy="707694"/>
          </a:xfrm>
          <a:prstGeom prst="rect">
            <a:avLst/>
          </a:prstGeom>
          <a:noFill/>
        </p:spPr>
        <p:txBody>
          <a:bodyPr wrap="square" rtlCol="0">
            <a:spAutoFit/>
          </a:bodyPr>
          <a:lstStyle/>
          <a:p>
            <a:pPr algn="just" defTabSz="1219018"/>
            <a:r>
              <a:rPr lang="en-US" sz="1333" dirty="0">
                <a:solidFill>
                  <a:srgbClr val="10253F"/>
                </a:solidFill>
                <a:latin typeface="Trebuchet MS"/>
              </a:rPr>
              <a:t>Tata Steel is currently the world’s second-most geographically diversified steel producer. TATA STEEL has purchased steel business from UML (Usha Martin Limited). As the part of agreement and out of statuary requirement, business specific data required to move to new system landscape. </a:t>
            </a:r>
          </a:p>
        </p:txBody>
      </p:sp>
      <p:pic>
        <p:nvPicPr>
          <p:cNvPr id="30" name="Picture 29">
            <a:extLst>
              <a:ext uri="{FF2B5EF4-FFF2-40B4-BE49-F238E27FC236}">
                <a16:creationId xmlns:a16="http://schemas.microsoft.com/office/drawing/2014/main" id="{458CD63A-FD99-4E96-8513-1E488846AC45}"/>
              </a:ext>
            </a:extLst>
          </p:cNvPr>
          <p:cNvPicPr>
            <a:picLocks noChangeAspect="1"/>
          </p:cNvPicPr>
          <p:nvPr/>
        </p:nvPicPr>
        <p:blipFill>
          <a:blip r:embed="rId3"/>
          <a:stretch>
            <a:fillRect/>
          </a:stretch>
        </p:blipFill>
        <p:spPr>
          <a:xfrm>
            <a:off x="10109554" y="1364005"/>
            <a:ext cx="1171167" cy="741380"/>
          </a:xfrm>
          <a:prstGeom prst="rect">
            <a:avLst/>
          </a:prstGeom>
        </p:spPr>
      </p:pic>
    </p:spTree>
    <p:extLst>
      <p:ext uri="{BB962C8B-B14F-4D97-AF65-F5344CB8AC3E}">
        <p14:creationId xmlns:p14="http://schemas.microsoft.com/office/powerpoint/2010/main" val="1068379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0051FE-4E55-F5EE-9A27-B632C03740B9}"/>
              </a:ext>
            </a:extLst>
          </p:cNvPr>
          <p:cNvSpPr txBox="1"/>
          <p:nvPr/>
        </p:nvSpPr>
        <p:spPr>
          <a:xfrm>
            <a:off x="431800" y="3429001"/>
            <a:ext cx="11328400" cy="913007"/>
          </a:xfrm>
          <a:prstGeom prst="rect">
            <a:avLst/>
          </a:prstGeom>
          <a:noFill/>
        </p:spPr>
        <p:txBody>
          <a:bodyPr wrap="square" rtlCol="0">
            <a:spAutoFit/>
          </a:bodyPr>
          <a:lstStyle/>
          <a:p>
            <a:pPr algn="ctr"/>
            <a:r>
              <a:rPr lang="en-US" sz="5333" dirty="0">
                <a:solidFill>
                  <a:schemeClr val="bg1"/>
                </a:solidFill>
              </a:rPr>
              <a:t>Thank You</a:t>
            </a:r>
            <a:endParaRPr lang="en-IN" sz="5333" dirty="0">
              <a:solidFill>
                <a:schemeClr val="bg1"/>
              </a:solidFill>
            </a:endParaRPr>
          </a:p>
        </p:txBody>
      </p:sp>
      <p:pic>
        <p:nvPicPr>
          <p:cNvPr id="3" name="Picture 2" descr="A red book cover&#10;&#10;Description automatically generated with medium confidence">
            <a:extLst>
              <a:ext uri="{FF2B5EF4-FFF2-40B4-BE49-F238E27FC236}">
                <a16:creationId xmlns:a16="http://schemas.microsoft.com/office/drawing/2014/main" id="{99380414-8344-8769-C146-A520DE918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516" y="1655498"/>
            <a:ext cx="1040969" cy="1773503"/>
          </a:xfrm>
          <a:prstGeom prst="rect">
            <a:avLst/>
          </a:prstGeom>
        </p:spPr>
      </p:pic>
    </p:spTree>
    <p:extLst>
      <p:ext uri="{BB962C8B-B14F-4D97-AF65-F5344CB8AC3E}">
        <p14:creationId xmlns:p14="http://schemas.microsoft.com/office/powerpoint/2010/main" val="92057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481</Words>
  <Application>Microsoft Office PowerPoint</Application>
  <PresentationFormat>Widescreen</PresentationFormat>
  <Paragraphs>54</Paragraphs>
  <Slides>4</Slides>
  <Notes>2</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TATA sponge – SAP Carveout- portal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Imran Khan</dc:creator>
  <cp:lastModifiedBy>Ali Imran Khan</cp:lastModifiedBy>
  <cp:revision>7</cp:revision>
  <dcterms:created xsi:type="dcterms:W3CDTF">2023-06-08T07:32:51Z</dcterms:created>
  <dcterms:modified xsi:type="dcterms:W3CDTF">2024-08-09T10:54:56Z</dcterms:modified>
</cp:coreProperties>
</file>