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88" r:id="rId4"/>
    <p:sldMasterId id="2147483702" r:id="rId5"/>
  </p:sldMasterIdLst>
  <p:notesMasterIdLst>
    <p:notesMasterId r:id="rId7"/>
  </p:notesMasterIdLst>
  <p:sldIdLst>
    <p:sldId id="16604706" r:id="rId6"/>
    <p:sldId id="12539497" r:id="rId8"/>
    <p:sldId id="12539490" r:id="rId9"/>
    <p:sldId id="12539491" r:id="rId10"/>
    <p:sldId id="1614032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pic>
        <p:nvPicPr>
          <p:cNvPr id="5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243127" y="412816"/>
            <a:ext cx="1595071" cy="9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399475"/>
            <a:ext cx="5411352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– </a:t>
            </a:r>
            <a:endParaRPr lang="en-US" dirty="0"/>
          </a:p>
          <a:p>
            <a:pPr lvl="0"/>
            <a:r>
              <a:rPr lang="en-US" dirty="0"/>
              <a:t>LINE ONE</a:t>
            </a:r>
            <a:endParaRPr lang="en-IN" dirty="0"/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793167"/>
            <a:ext cx="5368776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851401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4" Type="http://schemas.openxmlformats.org/officeDocument/2006/relationships/theme" Target="../theme/theme4.xml"/><Relationship Id="rId2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766295"/>
            <a:ext cx="717453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LIC HOUSING FINANCE LTD</a:t>
            </a:r>
            <a:endParaRPr lang="en-IN" sz="4265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 dirty="0"/>
              <a:t>Cloud Services 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403861" y="1078288"/>
            <a:ext cx="5687555" cy="54469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>
              <a:lnSpc>
                <a:spcPts val="1920"/>
              </a:lnSpc>
              <a:defRPr/>
            </a:pPr>
            <a:r>
              <a:rPr lang="en-US" sz="1335" b="1" dirty="0">
                <a:solidFill>
                  <a:srgbClr val="1F497D">
                    <a:lumMod val="75000"/>
                  </a:srgbClr>
                </a:solidFill>
                <a:latin typeface="Trebuchet MS" panose="020B0603020202020204"/>
              </a:rPr>
              <a:t>Integrated Value and Outcome</a:t>
            </a:r>
            <a:br>
              <a:rPr lang="en-US" sz="1335" dirty="0"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065" b="1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Sify’s digitally-enabled products and services:</a:t>
            </a:r>
            <a:endParaRPr lang="en-US" sz="1065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  <a:p>
            <a:pPr defTabSz="914400">
              <a:lnSpc>
                <a:spcPts val="1920"/>
              </a:lnSpc>
              <a:defRPr/>
            </a:pPr>
            <a:r>
              <a:rPr lang="en-US" sz="1065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Design, build, deploy, and migrate critical business applications to Sify’s Enterprise cloud with business continuity plan (</a:t>
            </a:r>
            <a:r>
              <a:rPr lang="en-US" sz="1065" dirty="0" err="1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DRaaS</a:t>
            </a:r>
            <a:r>
              <a:rPr lang="en-US" sz="1065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) ensuring better accessibility, enhanced user experience, and business resiliency</a:t>
            </a:r>
            <a:endParaRPr lang="en-US" sz="1065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  <a:p>
            <a:pPr marL="285115" indent="-285115" defTabSz="914400">
              <a:lnSpc>
                <a:spcPts val="192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Assessed and migrated 19 critical business applications to Sify’s cloud with near-zero downtime</a:t>
            </a: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  <a:p>
            <a:pPr marL="285750" indent="-285750" defTabSz="914400">
              <a:lnSpc>
                <a:spcPts val="192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Enhanced scalability to manage dynamic workloads efficiently</a:t>
            </a: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  <a:p>
            <a:pPr marL="285750" indent="-285750" defTabSz="914400">
              <a:lnSpc>
                <a:spcPts val="192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Improved accessibility to services for customers and employees with privileged access management for specific admin accounts</a:t>
            </a: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  <a:p>
            <a:pPr marL="285750" indent="-285750" defTabSz="914400">
              <a:lnSpc>
                <a:spcPts val="192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Secured cloud infrastructure with Managed threat Detection and Response (MDR) for enhanced endpoint security</a:t>
            </a: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  <a:p>
            <a:pPr marL="285750" indent="-285750" defTabSz="914400">
              <a:lnSpc>
                <a:spcPts val="192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Dedicated virtual firewalls for applications, MS SQL server, and Oracle Enterprise databases with UTM features for filtering unauthorized access, NAT, and threat prevention</a:t>
            </a: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  <a:p>
            <a:pPr marL="285750" indent="-285750" defTabSz="914400">
              <a:lnSpc>
                <a:spcPts val="192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24x7 availability of complete IT Infra resulting in operations without any interruptions</a:t>
            </a: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  <a:p>
            <a:pPr defTabSz="914400">
              <a:lnSpc>
                <a:spcPts val="1920"/>
              </a:lnSpc>
              <a:spcBef>
                <a:spcPts val="800"/>
              </a:spcBef>
              <a:defRPr/>
            </a:pPr>
            <a:r>
              <a:rPr lang="en-US" sz="1335" b="1" dirty="0">
                <a:solidFill>
                  <a:srgbClr val="1F497D">
                    <a:lumMod val="75000"/>
                  </a:srgbClr>
                </a:solidFill>
                <a:latin typeface="Trebuchet MS" panose="020B0603020202020204"/>
              </a:rPr>
              <a:t>Value for Client</a:t>
            </a:r>
            <a:endParaRPr lang="en-US" sz="1335" b="1" dirty="0">
              <a:solidFill>
                <a:srgbClr val="1F497D">
                  <a:lumMod val="75000"/>
                </a:srgbClr>
              </a:solidFill>
              <a:latin typeface="Trebuchet MS" panose="020B0603020202020204"/>
            </a:endParaRPr>
          </a:p>
          <a:p>
            <a:pPr marL="228600" indent="-228600" defTabSz="914400">
              <a:lnSpc>
                <a:spcPts val="192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Business Continuity Plan (BCP) for highly available core business applications</a:t>
            </a: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  <a:p>
            <a:pPr marL="228600" indent="-228600" defTabSz="914400">
              <a:lnSpc>
                <a:spcPts val="192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Compliance ready infrastructure with FDR meeting regulatory guidelines</a:t>
            </a: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  <a:p>
            <a:pPr marL="228600" indent="-228600" defTabSz="914400">
              <a:lnSpc>
                <a:spcPts val="192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Fixed cost cloud model ensured cost efficiency</a:t>
            </a: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  <a:p>
            <a:pPr marL="228600" indent="-228600" defTabSz="914400">
              <a:lnSpc>
                <a:spcPts val="192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Unified visibility across the entire IT landscape</a:t>
            </a: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6632" y="1381017"/>
            <a:ext cx="4883240" cy="984885"/>
            <a:chOff x="841632" y="1421961"/>
            <a:chExt cx="4883240" cy="984886"/>
          </a:xfrm>
        </p:grpSpPr>
        <p:sp>
          <p:nvSpPr>
            <p:cNvPr id="4" name="TextBox 3"/>
            <p:cNvSpPr txBox="1"/>
            <p:nvPr/>
          </p:nvSpPr>
          <p:spPr>
            <a:xfrm>
              <a:off x="1404872" y="1421961"/>
              <a:ext cx="4320000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600" b="1" dirty="0">
                  <a:solidFill>
                    <a:srgbClr val="1F497D">
                      <a:lumMod val="75000"/>
                    </a:srgbClr>
                  </a:solidFill>
                  <a:latin typeface="Trebuchet MS" panose="020B0603020202020204"/>
                </a:rPr>
                <a:t>Project Objective</a:t>
              </a:r>
              <a:endParaRPr lang="en-US" sz="1600" b="1" dirty="0">
                <a:solidFill>
                  <a:srgbClr val="1F497D">
                    <a:lumMod val="75000"/>
                  </a:srgbClr>
                </a:solidFill>
                <a:latin typeface="Trebuchet MS" panose="020B0603020202020204"/>
              </a:endParaRPr>
            </a:p>
            <a:p>
              <a:pPr defTabSz="914400">
                <a:defRPr/>
              </a:pPr>
              <a:r>
                <a:rPr lang="en-IN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 panose="020B0603020202020204"/>
                </a:rPr>
                <a:t>Implement integrated future ready digital infrastructure with FDR for LIC HFL business applications on Sify Cloud from Bangalore.</a:t>
              </a:r>
              <a:endParaRPr lang="en-I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endParaRPr>
            </a:p>
          </p:txBody>
        </p:sp>
        <p:pic>
          <p:nvPicPr>
            <p:cNvPr id="1026" name="Picture 2" descr="objective Icon 3428374"/>
            <p:cNvPicPr>
              <a:picLocks noChangeAspect="1" noChangeArrowheads="1"/>
            </p:cNvPicPr>
            <p:nvPr/>
          </p:nvPicPr>
          <p:blipFill>
            <a:blip r:embed="rId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632" y="1428960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796632" y="3047479"/>
            <a:ext cx="4838240" cy="553998"/>
            <a:chOff x="886632" y="2332700"/>
            <a:chExt cx="4838240" cy="553999"/>
          </a:xfrm>
        </p:grpSpPr>
        <p:sp>
          <p:nvSpPr>
            <p:cNvPr id="33" name="TextBox 32"/>
            <p:cNvSpPr txBox="1"/>
            <p:nvPr/>
          </p:nvSpPr>
          <p:spPr>
            <a:xfrm>
              <a:off x="1404872" y="2332700"/>
              <a:ext cx="4320000" cy="55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600" b="1" dirty="0">
                  <a:solidFill>
                    <a:srgbClr val="1F497D">
                      <a:lumMod val="75000"/>
                    </a:srgbClr>
                  </a:solidFill>
                  <a:latin typeface="Trebuchet MS" panose="020B0603020202020204"/>
                </a:rPr>
                <a:t>Project Model</a:t>
              </a:r>
              <a:endParaRPr lang="en-US" sz="1600" b="1" dirty="0">
                <a:solidFill>
                  <a:srgbClr val="1F497D">
                    <a:lumMod val="75000"/>
                  </a:srgbClr>
                </a:solidFill>
                <a:latin typeface="Trebuchet MS" panose="020B0603020202020204"/>
              </a:endParaRPr>
            </a:p>
            <a:p>
              <a:pPr defTabSz="914400">
                <a:defRPr/>
              </a:pPr>
              <a:r>
                <a:rPr 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 panose="020B0603020202020204"/>
                </a:rPr>
                <a:t>Hybrid IT model</a:t>
              </a:r>
              <a:endParaRPr lang="en-US" sz="1400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  <p:pic>
          <p:nvPicPr>
            <p:cNvPr id="1028" name="Picture 4" descr="model Icon 1724316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632" y="2416754"/>
              <a:ext cx="450000" cy="449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796632" y="4418931"/>
            <a:ext cx="4883240" cy="1200329"/>
            <a:chOff x="841632" y="3749696"/>
            <a:chExt cx="4883240" cy="1200328"/>
          </a:xfrm>
        </p:grpSpPr>
        <p:sp>
          <p:nvSpPr>
            <p:cNvPr id="22" name="TextBox 21"/>
            <p:cNvSpPr txBox="1"/>
            <p:nvPr/>
          </p:nvSpPr>
          <p:spPr>
            <a:xfrm>
              <a:off x="1404872" y="3749696"/>
              <a:ext cx="43200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600" b="1" dirty="0">
                  <a:solidFill>
                    <a:srgbClr val="1F497D">
                      <a:lumMod val="75000"/>
                    </a:srgbClr>
                  </a:solidFill>
                  <a:latin typeface="Trebuchet MS" panose="020B0603020202020204"/>
                </a:rPr>
                <a:t>Sify’s Uniqueness</a:t>
              </a:r>
              <a:br>
                <a:rPr lang="en-US" sz="1600" dirty="0">
                  <a:solidFill>
                    <a:prstClr val="black"/>
                  </a:solidFill>
                  <a:latin typeface="Trebuchet MS" panose="020B0603020202020204"/>
                </a:rPr>
              </a:br>
              <a:r>
                <a:rPr 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 panose="020B0603020202020204"/>
                </a:rPr>
                <a:t>Integrated value proposition built on: Cloud adjacent DC, Hybrid cloud management platform, </a:t>
              </a:r>
              <a:r>
                <a:rPr lang="en-US" sz="14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 panose="020B0603020202020204"/>
                </a:rPr>
                <a:t>DRaaS</a:t>
              </a:r>
              <a:r>
                <a:rPr 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 panose="020B0603020202020204"/>
                </a:rPr>
                <a:t>, DC and Cloud Interconnect (Sify’s own service), Security services and Migration services</a:t>
              </a:r>
              <a:endParaRPr lang="en-I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endParaRPr>
            </a:p>
          </p:txBody>
        </p:sp>
        <p:pic>
          <p:nvPicPr>
            <p:cNvPr id="8" name="Picture 7" descr="A picture containing shape&#10;&#10;Description automatically generated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41632" y="3785311"/>
              <a:ext cx="540000" cy="540000"/>
            </a:xfrm>
            <a:prstGeom prst="rect">
              <a:avLst/>
            </a:prstGeom>
          </p:spPr>
        </p:pic>
      </p:grpSp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816831" y="1238988"/>
            <a:ext cx="540000" cy="54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3247531" y="3201368"/>
            <a:ext cx="6864397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548ED6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400" b="1" cap="all" spc="151" dirty="0">
                <a:solidFill>
                  <a:prstClr val="white"/>
                </a:solidFill>
                <a:latin typeface="Trebuchet MS" panose="020B0603020202020204"/>
              </a:rPr>
              <a:t>HYBRID CLOUD LED </a:t>
            </a:r>
            <a:endParaRPr lang="en-US" sz="2400" b="1" cap="all" spc="151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0892" y="965"/>
            <a:ext cx="2705147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defTabSz="914400">
              <a:defRPr/>
            </a:pPr>
            <a:r>
              <a:rPr lang="en-US" sz="1200" cap="all" spc="151">
                <a:solidFill>
                  <a:prstClr val="white"/>
                </a:solidFill>
                <a:latin typeface="Trebuchet MS" panose="020B0603020202020204"/>
              </a:rPr>
              <a:t>LIFE INSURANCE</a:t>
            </a:r>
            <a:endParaRPr lang="en-US" sz="12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2" y="216526"/>
            <a:ext cx="9306472" cy="861761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LIC HFL: Cloud Transformation with integrated services For a Financing Major</a:t>
            </a:r>
            <a:endParaRPr lang="en-US" dirty="0"/>
          </a:p>
        </p:txBody>
      </p:sp>
      <p:pic>
        <p:nvPicPr>
          <p:cNvPr id="3" name="Picture 2" descr="LIC Housing Finance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445" y="70239"/>
            <a:ext cx="1447465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1"/>
          <p:cNvSpPr txBox="1"/>
          <p:nvPr/>
        </p:nvSpPr>
        <p:spPr>
          <a:xfrm>
            <a:off x="5964810" y="8475135"/>
            <a:ext cx="2731244" cy="364763"/>
          </a:xfrm>
          <a:prstGeom prst="rect">
            <a:avLst/>
          </a:prstGeom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200">
              <a:defRPr/>
            </a:pPr>
            <a:fld id="{408A3319-5104-4E46-B7BB-4F68F196E486}" type="slidenum">
              <a:rPr lang="en-IN" sz="1200">
                <a:solidFill>
                  <a:prstClr val="white"/>
                </a:solidFill>
                <a:latin typeface="Trebuchet MS" panose="020B0603020202020204"/>
              </a:rPr>
            </a:fld>
            <a:endParaRPr lang="en-IN" sz="12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304944"/>
            <a:ext cx="10051200" cy="861761"/>
          </a:xfrm>
        </p:spPr>
        <p:txBody>
          <a:bodyPr>
            <a:normAutofit fontScale="90000"/>
          </a:bodyPr>
          <a:lstStyle/>
          <a:p>
            <a:r>
              <a:rPr lang="en-US"/>
              <a:t>A leading finance company looking to bring in more business resiliency, Security, and agility</a:t>
            </a:r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431801" y="1412778"/>
            <a:ext cx="11315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/>
            <a:r>
              <a:rPr lang="en-US" sz="1600" b="1" dirty="0">
                <a:solidFill>
                  <a:prstClr val="black"/>
                </a:solidFill>
                <a:latin typeface="Trebuchet MS" panose="020B0603020202020204"/>
              </a:rPr>
              <a:t>LIC HFL goal: </a:t>
            </a:r>
            <a:r>
              <a:rPr lang="en-US" sz="1600" dirty="0">
                <a:solidFill>
                  <a:prstClr val="black"/>
                </a:solidFill>
                <a:latin typeface="Trebuchet MS" panose="020B0603020202020204"/>
              </a:rPr>
              <a:t>To sustain the growth and continue market differentiation by ensuring seamless operations and superior customer experience</a:t>
            </a:r>
            <a:endParaRPr lang="en-US" sz="16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19" name="Rectangle: Rounded Corners 8"/>
          <p:cNvSpPr/>
          <p:nvPr/>
        </p:nvSpPr>
        <p:spPr>
          <a:xfrm>
            <a:off x="8112224" y="2138481"/>
            <a:ext cx="3635128" cy="3871631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tx2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2112000" rIns="48000" rtlCol="0" anchor="t"/>
          <a:lstStyle/>
          <a:p>
            <a:pPr algn="ctr" defTabSz="1219200">
              <a:defRPr/>
            </a:pPr>
            <a:endParaRPr lang="en-IN" sz="160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</a:endParaRPr>
          </a:p>
        </p:txBody>
      </p:sp>
      <p:sp>
        <p:nvSpPr>
          <p:cNvPr id="20" name="Rectangle: Rounded Corners 8"/>
          <p:cNvSpPr/>
          <p:nvPr/>
        </p:nvSpPr>
        <p:spPr>
          <a:xfrm>
            <a:off x="4267597" y="2138480"/>
            <a:ext cx="3695143" cy="4516320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2112000" rIns="48000" rtlCol="0" anchor="t"/>
          <a:lstStyle/>
          <a:p>
            <a:pPr algn="ctr" defTabSz="1219200">
              <a:defRPr/>
            </a:pPr>
            <a:endParaRPr lang="en-IN" sz="160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</a:endParaRPr>
          </a:p>
        </p:txBody>
      </p:sp>
      <p:sp>
        <p:nvSpPr>
          <p:cNvPr id="21" name="Rectangle: Rounded Corners 8"/>
          <p:cNvSpPr/>
          <p:nvPr/>
        </p:nvSpPr>
        <p:spPr>
          <a:xfrm>
            <a:off x="422971" y="2375557"/>
            <a:ext cx="3635128" cy="3871631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2112000" rIns="48000" rtlCol="0" anchor="t"/>
          <a:lstStyle/>
          <a:p>
            <a:pPr algn="ctr" defTabSz="1219200">
              <a:defRPr/>
            </a:pPr>
            <a:endParaRPr lang="en-IN" sz="160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</a:endParaRPr>
          </a:p>
        </p:txBody>
      </p:sp>
      <p:sp>
        <p:nvSpPr>
          <p:cNvPr id="24" name="Content Placeholder 2"/>
          <p:cNvSpPr txBox="1"/>
          <p:nvPr/>
        </p:nvSpPr>
        <p:spPr>
          <a:xfrm>
            <a:off x="8274384" y="3265608"/>
            <a:ext cx="3323485" cy="2707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Designed the cloud architecture on Sify Enterprise Cloud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through cloud assessment services to deliver a well-architected framework for risk free cloud migration along with advanced security measures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Migrated 19 critical business applications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using the proven CloudInfinit workload migration process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Provided service assurance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and</a:t>
            </a: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 management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with CloudInfinit CMP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/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Single window solution provider to meet Hybrid IT requirements such as Colo, Cloud adoption, Network, and Security</a:t>
            </a:r>
            <a:endParaRPr lang="en-US" sz="1065" dirty="0">
              <a:solidFill>
                <a:prstClr val="black"/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12226" y="2865939"/>
            <a:ext cx="36351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1F497D"/>
              </a:buClr>
              <a:buSzPct val="100000"/>
              <a:defRPr/>
            </a:pPr>
            <a:r>
              <a:rPr lang="en-US" sz="1335" b="1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Sify’s value additions</a:t>
            </a:r>
            <a:endParaRPr lang="en-US" sz="1335" b="1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449788" y="1804825"/>
            <a:ext cx="960000" cy="960000"/>
            <a:chOff x="6990141" y="1506019"/>
            <a:chExt cx="720000" cy="720000"/>
          </a:xfrm>
        </p:grpSpPr>
        <p:sp>
          <p:nvSpPr>
            <p:cNvPr id="15" name="Oval 14"/>
            <p:cNvSpPr/>
            <p:nvPr/>
          </p:nvSpPr>
          <p:spPr>
            <a:xfrm>
              <a:off x="6990141" y="1506019"/>
              <a:ext cx="720000" cy="720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en-IN" sz="24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pic>
          <p:nvPicPr>
            <p:cNvPr id="26" name="Picture 10" descr="Image result for services icon"/>
            <p:cNvPicPr>
              <a:picLocks noChangeAspect="1" noChangeArrowheads="1"/>
            </p:cNvPicPr>
            <p:nvPr/>
          </p:nvPicPr>
          <p:blipFill>
            <a:blip r:embed="rId1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097297" y="1613175"/>
              <a:ext cx="505689" cy="505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5605161" y="1804825"/>
            <a:ext cx="960000" cy="960000"/>
            <a:chOff x="4114800" y="1521247"/>
            <a:chExt cx="720000" cy="720000"/>
          </a:xfrm>
        </p:grpSpPr>
        <p:sp>
          <p:nvSpPr>
            <p:cNvPr id="30" name="Oval 29"/>
            <p:cNvSpPr/>
            <p:nvPr/>
          </p:nvSpPr>
          <p:spPr>
            <a:xfrm>
              <a:off x="4114800" y="1521247"/>
              <a:ext cx="720000" cy="720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en-IN" sz="24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pic>
          <p:nvPicPr>
            <p:cNvPr id="31" name="Picture 2" descr="Image result for chosen icon"/>
            <p:cNvPicPr>
              <a:picLocks noChangeAspect="1" noChangeArrowheads="1"/>
            </p:cNvPicPr>
            <p:nvPr/>
          </p:nvPicPr>
          <p:blipFill>
            <a:blip r:embed="rId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55181" y="1561628"/>
              <a:ext cx="639238" cy="639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Content Placeholder 2"/>
          <p:cNvSpPr txBox="1"/>
          <p:nvPr/>
        </p:nvSpPr>
        <p:spPr>
          <a:xfrm>
            <a:off x="4433955" y="3147078"/>
            <a:ext cx="3393308" cy="3100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Having </a:t>
            </a: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performed large scale migrations of BFSI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customers to hybrid cloud configurations along with security framework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cs typeface="Arial" panose="020B0604020202020204" pitchFamily="34" charset="0"/>
              </a:rPr>
              <a:t>in line with best practices of Cloud Adoption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cs typeface="Arial" panose="020B0604020202020204" pitchFamily="34" charset="0"/>
              </a:rPr>
              <a:t>Flexibility regarding solution approach, customization and professional services.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schemeClr val="tx1"/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Customized </a:t>
            </a:r>
            <a:r>
              <a:rPr lang="en-US" sz="1065" dirty="0">
                <a:solidFill>
                  <a:schemeClr val="tx1"/>
                </a:solidFill>
                <a:latin typeface="Trebuchet MS" panose="020B0603020202020204"/>
                <a:cs typeface="Arial" panose="020B0604020202020204" pitchFamily="34" charset="0"/>
              </a:rPr>
              <a:t>NGIT Framework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cs typeface="Arial" panose="020B0604020202020204" pitchFamily="34" charset="0"/>
              </a:rPr>
              <a:t>to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meet cloud requirements managed out of a </a:t>
            </a: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single management, governance and security framework</a:t>
            </a:r>
            <a:endParaRPr lang="en-US" sz="1065" b="1" dirty="0">
              <a:solidFill>
                <a:srgbClr val="00B050"/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Far DR services which will serve as a far disaster recovery center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Managing 350+ enterprise customer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on Sify CloudInfinit and public cloud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Leading Colo services provider with 65+ interconnected DCs across the nation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71799" y="2899808"/>
            <a:ext cx="36351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1F497D"/>
              </a:buClr>
              <a:buSzPct val="100000"/>
              <a:defRPr/>
            </a:pPr>
            <a:r>
              <a:rPr lang="en-US" sz="1335" b="1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Why Sify was chosen?</a:t>
            </a:r>
            <a:endParaRPr lang="en-US" sz="1335" b="1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760535" y="2041901"/>
            <a:ext cx="960000" cy="960000"/>
            <a:chOff x="1299389" y="1598081"/>
            <a:chExt cx="720000" cy="720000"/>
          </a:xfrm>
        </p:grpSpPr>
        <p:sp>
          <p:nvSpPr>
            <p:cNvPr id="34" name="Oval 33"/>
            <p:cNvSpPr/>
            <p:nvPr/>
          </p:nvSpPr>
          <p:spPr>
            <a:xfrm>
              <a:off x="1299389" y="1598081"/>
              <a:ext cx="720000" cy="7200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accent3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IN" sz="2400">
                  <a:solidFill>
                    <a:prstClr val="white"/>
                  </a:solidFill>
                  <a:latin typeface="Trebuchet MS" panose="020B0603020202020204"/>
                </a:rPr>
                <a:t>	</a:t>
              </a:r>
              <a:endParaRPr lang="en-IN" sz="24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pic>
          <p:nvPicPr>
            <p:cNvPr id="22" name="Picture 6" descr="Image result for objective icon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410153" y="1687833"/>
              <a:ext cx="540495" cy="540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Content Placeholder 2"/>
          <p:cNvSpPr txBox="1"/>
          <p:nvPr/>
        </p:nvSpPr>
        <p:spPr>
          <a:xfrm>
            <a:off x="606808" y="3513966"/>
            <a:ext cx="3323485" cy="2293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Implement </a:t>
            </a: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integrated future ready digital infrastructure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on Sify Cloud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Transition into a highly available, scalable, agile, and compliant cloud setup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Set up Far Disaster Recovery to </a:t>
            </a: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ensure business continuity &amp;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resiliency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Set up a security framework to ensure data security from external threats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cs typeface="Arial" panose="020B0604020202020204" pitchFamily="34" charset="0"/>
              </a:rPr>
              <a:t>Adopt best practices of Cloud adoption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4651" y="3114296"/>
            <a:ext cx="36351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1F497D"/>
              </a:buClr>
              <a:buSzPct val="100000"/>
              <a:defRPr/>
            </a:pPr>
            <a:r>
              <a:rPr lang="en-US" sz="1335" b="1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Objective</a:t>
            </a:r>
            <a:endParaRPr lang="en-US" sz="1400" b="1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2" y="504995"/>
            <a:ext cx="11165868" cy="461655"/>
          </a:xfrm>
        </p:spPr>
        <p:txBody>
          <a:bodyPr>
            <a:normAutofit fontScale="90000"/>
          </a:bodyPr>
          <a:lstStyle/>
          <a:p>
            <a:r>
              <a:rPr lang="en-US" dirty="0"/>
              <a:t>Built secure Enterprise cloud infrastructure with FAR DR</a:t>
            </a:r>
            <a:endParaRPr lang="en-IN" dirty="0"/>
          </a:p>
        </p:txBody>
      </p:sp>
      <p:sp>
        <p:nvSpPr>
          <p:cNvPr id="22" name="Rectangle: Rounded Corners 8"/>
          <p:cNvSpPr/>
          <p:nvPr/>
        </p:nvSpPr>
        <p:spPr>
          <a:xfrm>
            <a:off x="8112224" y="2341680"/>
            <a:ext cx="3656805" cy="4111952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tx2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2112000" rIns="48000" rtlCol="0" anchor="t"/>
          <a:lstStyle/>
          <a:p>
            <a:pPr algn="ctr" defTabSz="1219200">
              <a:defRPr/>
            </a:pPr>
            <a:endParaRPr lang="en-IN" sz="160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</a:endParaRPr>
          </a:p>
        </p:txBody>
      </p:sp>
      <p:sp>
        <p:nvSpPr>
          <p:cNvPr id="23" name="Rectangle: Rounded Corners 8"/>
          <p:cNvSpPr/>
          <p:nvPr/>
        </p:nvSpPr>
        <p:spPr>
          <a:xfrm>
            <a:off x="4267598" y="2341680"/>
            <a:ext cx="3635127" cy="4313120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2112000" rIns="48000" rtlCol="0" anchor="t"/>
          <a:lstStyle/>
          <a:p>
            <a:pPr algn="ctr" defTabSz="1219200">
              <a:defRPr/>
            </a:pPr>
            <a:endParaRPr lang="en-IN" sz="160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</a:endParaRPr>
          </a:p>
        </p:txBody>
      </p:sp>
      <p:sp>
        <p:nvSpPr>
          <p:cNvPr id="24" name="Rectangle: Rounded Corners 8"/>
          <p:cNvSpPr/>
          <p:nvPr/>
        </p:nvSpPr>
        <p:spPr>
          <a:xfrm>
            <a:off x="422971" y="2341681"/>
            <a:ext cx="3635128" cy="3871631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2112000" rIns="48000" rtlCol="0" anchor="t"/>
          <a:lstStyle/>
          <a:p>
            <a:pPr algn="ctr" defTabSz="1219200">
              <a:defRPr/>
            </a:pPr>
            <a:endParaRPr lang="en-IN" sz="160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</a:endParaRPr>
          </a:p>
        </p:txBody>
      </p:sp>
      <p:sp>
        <p:nvSpPr>
          <p:cNvPr id="25" name="Content Placeholder 2"/>
          <p:cNvSpPr txBox="1"/>
          <p:nvPr/>
        </p:nvSpPr>
        <p:spPr>
          <a:xfrm>
            <a:off x="8274384" y="3368701"/>
            <a:ext cx="3323485" cy="2999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Optimized accessibility and scalability resulted in enhanced operational efficiency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Migrated 19 critical business applications to Sify Cloud to ensure seamless service delivery, faster operations and enhanced user experience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Enhanced resiliency and </a:t>
            </a:r>
            <a:r>
              <a:rPr lang="en-US" sz="1065" dirty="0">
                <a:solidFill>
                  <a:prstClr val="black"/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availability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 by way of FAR DR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Robust security measures to meet monitoring and compliance requirements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Single pane of visibility across their complete IT  infrastructure with improved MTTD and MTTR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12226" y="3103008"/>
            <a:ext cx="36351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1F497D"/>
              </a:buClr>
              <a:buSzPct val="100000"/>
              <a:defRPr/>
            </a:pPr>
            <a:r>
              <a:rPr lang="en-US" sz="1335" b="1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Customer success factors/ benefits</a:t>
            </a:r>
            <a:endParaRPr lang="en-US" sz="1335" b="1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449788" y="2008025"/>
            <a:ext cx="960000" cy="9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en-IN" sz="24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605161" y="2008025"/>
            <a:ext cx="960000" cy="9600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en-IN" sz="24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3" name="Content Placeholder 2"/>
          <p:cNvSpPr txBox="1"/>
          <p:nvPr/>
        </p:nvSpPr>
        <p:spPr>
          <a:xfrm>
            <a:off x="4433956" y="3165501"/>
            <a:ext cx="3323485" cy="3489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Far DR setup while being compliant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Sify’s security framework to deliver adaptive detection, protection, and response for threats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/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99.9% availability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of applications ensuring enhanced end user experience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Implementation of Virtual Private Enterprise (VPE) model at the Sify Bengaluru DC ensured increased operational efficiency and utmost privacy with benefits of Enterprise Cloud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Pro-active monitoring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of utilization and performance through Sify Cloud Management Platform (CMP)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Single window solution touchpoint to manage the complexities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71799" y="2933672"/>
            <a:ext cx="36351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1F497D"/>
              </a:buClr>
              <a:buSzPct val="100000"/>
              <a:defRPr/>
            </a:pPr>
            <a:r>
              <a:rPr lang="en-US" sz="1335" b="1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After transformation</a:t>
            </a:r>
            <a:endParaRPr lang="en-US" sz="1335" b="1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760535" y="2008025"/>
            <a:ext cx="960000" cy="96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IN" sz="2400">
                <a:solidFill>
                  <a:prstClr val="white"/>
                </a:solidFill>
                <a:latin typeface="Trebuchet MS" panose="020B0603020202020204"/>
              </a:rPr>
              <a:t>	</a:t>
            </a:r>
            <a:endParaRPr lang="en-IN" sz="24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8" name="Content Placeholder 2"/>
          <p:cNvSpPr txBox="1"/>
          <p:nvPr/>
        </p:nvSpPr>
        <p:spPr>
          <a:xfrm>
            <a:off x="606808" y="3368703"/>
            <a:ext cx="3323485" cy="2844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No compliance adherence due to absence of FAR DR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Absence of rigid security measures</a:t>
            </a:r>
            <a:endParaRPr lang="en-US" sz="1065" strike="sngStrike" dirty="0">
              <a:solidFill>
                <a:srgbClr val="FF0000"/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Availability of business applications for internal and external users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Ineffective end-user experience 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Distributed monitoring of utilization and performance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/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Multi-vendor touchpoint leading to complex processes, management and long approval cycles</a:t>
            </a:r>
            <a:endParaRPr lang="en-US" sz="1065" dirty="0">
              <a:solidFill>
                <a:prstClr val="black"/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4651" y="3103007"/>
            <a:ext cx="36351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1F497D"/>
              </a:buClr>
              <a:buSzPct val="100000"/>
              <a:defRPr/>
            </a:pPr>
            <a:r>
              <a:rPr lang="en-US" sz="1335" b="1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Before transformation</a:t>
            </a:r>
            <a:endParaRPr lang="en-US" sz="1335" b="1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2" descr="Image result for before icon"/>
          <p:cNvPicPr>
            <a:picLocks noChangeAspect="1" noChangeArrowheads="1"/>
          </p:cNvPicPr>
          <p:nvPr/>
        </p:nvPicPr>
        <p:blipFill>
          <a:blip r:embed="rId1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922046" y="2169535"/>
            <a:ext cx="636983" cy="63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Image result for after icon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8842" y="2074618"/>
            <a:ext cx="826815" cy="82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Image result for benefits icon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579503" y="2094606"/>
            <a:ext cx="717055" cy="71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IN" sz="5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4831</Words>
  <Application>WPS Presentation</Application>
  <PresentationFormat>Widescreen</PresentationFormat>
  <Paragraphs>96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5</vt:i4>
      </vt:variant>
    </vt:vector>
  </HeadingPairs>
  <TitlesOfParts>
    <vt:vector size="26" baseType="lpstr">
      <vt:lpstr>Arial</vt:lpstr>
      <vt:lpstr>SimSun</vt:lpstr>
      <vt:lpstr>Wingdings</vt:lpstr>
      <vt:lpstr>TheSansOffice</vt:lpstr>
      <vt:lpstr>Trebuchet MS</vt:lpstr>
      <vt:lpstr>TheSansOffice</vt:lpstr>
      <vt:lpstr>Arial</vt:lpstr>
      <vt:lpstr>Courier New</vt:lpstr>
      <vt:lpstr>Arial Narrow</vt:lpstr>
      <vt:lpstr>Calibri</vt:lpstr>
      <vt:lpstr>Trebuchet MS</vt:lpstr>
      <vt:lpstr>Arial Nova</vt:lpstr>
      <vt:lpstr>Open Sans Condensed</vt:lpstr>
      <vt:lpstr>Yu Gothic UI Semibold</vt:lpstr>
      <vt:lpstr>Microsoft YaHei</vt:lpstr>
      <vt:lpstr>Arial Unicode MS</vt:lpstr>
      <vt:lpstr>Calibri Light</vt:lpstr>
      <vt:lpstr>Office Theme</vt:lpstr>
      <vt:lpstr>Sify Theme Nov20</vt:lpstr>
      <vt:lpstr>1_Sify Theme Nov20</vt:lpstr>
      <vt:lpstr>2_Sify Theme Nov20</vt:lpstr>
      <vt:lpstr>PowerPoint 演示文稿</vt:lpstr>
      <vt:lpstr>LIC HFL: Cloud Transformation with integrated services For a Financing Major</vt:lpstr>
      <vt:lpstr>A leading finance company looking to bring in more business resiliency, Security, and agility</vt:lpstr>
      <vt:lpstr>Built secure Enterprise cloud infrastructure with FAR DR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2</cp:revision>
  <dcterms:created xsi:type="dcterms:W3CDTF">2023-10-04T05:47:00Z</dcterms:created>
  <dcterms:modified xsi:type="dcterms:W3CDTF">2024-08-23T09:57:25Z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BF37301260EC4F0DA2845F2F715F9025_12</vt:lpwstr>
  </property>
  <property fmtid="{D5CDD505-2E9C-101B-9397-08002B2CF9AE}" pid="3" name="KSOProductBuildVer">
    <vt:lpwstr>1033-12.2.0.17545</vt:lpwstr>
  </property>
</Properties>
</file>