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3"/>
    <p:sldMasterId id="2147483687" r:id="rId4"/>
    <p:sldMasterId id="2147483711" r:id="rId5"/>
    <p:sldMasterId id="2147483723" r:id="rId6"/>
  </p:sldMasterIdLst>
  <p:notesMasterIdLst>
    <p:notesMasterId r:id="rId8"/>
  </p:notesMasterIdLst>
  <p:sldIdLst>
    <p:sldId id="16604683" r:id="rId7"/>
    <p:sldId id="12539487" r:id="rId9"/>
    <p:sldId id="1614032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5" Type="http://schemas.microsoft.com/office/2007/relationships/hdphoto" Target="../media/image28.wdp"/><Relationship Id="rId4" Type="http://schemas.openxmlformats.org/officeDocument/2006/relationships/image" Target="../media/image27.png"/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9.png"/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177822" y="452581"/>
            <a:ext cx="12192001" cy="685800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1836361" y="0"/>
            <a:ext cx="355639" cy="6858000"/>
          </a:xfrm>
          <a:prstGeom prst="rect">
            <a:avLst/>
          </a:prstGeom>
          <a:solidFill>
            <a:srgbClr val="33B0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1484609" y="0"/>
            <a:ext cx="355639" cy="6858000"/>
          </a:xfrm>
          <a:prstGeom prst="rect">
            <a:avLst/>
          </a:prstGeom>
          <a:solidFill>
            <a:srgbClr val="2D94DA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1136403" y="0"/>
            <a:ext cx="355639" cy="6858000"/>
          </a:xfrm>
          <a:prstGeom prst="rect">
            <a:avLst/>
          </a:prstGeom>
          <a:solidFill>
            <a:srgbClr val="2D94D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882180" y="1"/>
            <a:ext cx="1954179" cy="1106663"/>
            <a:chOff x="9753599" y="1"/>
            <a:chExt cx="1739885" cy="985307"/>
          </a:xfrm>
        </p:grpSpPr>
        <p:sp>
          <p:nvSpPr>
            <p:cNvPr id="14" name="Round Same Side Corner Rectangle 72"/>
            <p:cNvSpPr/>
            <p:nvPr/>
          </p:nvSpPr>
          <p:spPr>
            <a:xfrm rot="10800000">
              <a:off x="9753599" y="1"/>
              <a:ext cx="1739885" cy="985307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pic>
          <p:nvPicPr>
            <p:cNvPr id="15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24"/>
          <p:cNvSpPr/>
          <p:nvPr userDrawn="1"/>
        </p:nvSpPr>
        <p:spPr>
          <a:xfrm>
            <a:off x="-3" y="4612904"/>
            <a:ext cx="11136000" cy="2245096"/>
          </a:xfrm>
          <a:prstGeom prst="rect">
            <a:avLst/>
          </a:prstGeom>
          <a:solidFill>
            <a:srgbClr val="10253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-3" y="4494371"/>
            <a:ext cx="11136000" cy="118533"/>
          </a:xfrm>
          <a:prstGeom prst="rect">
            <a:avLst/>
          </a:prstGeom>
          <a:solidFill>
            <a:srgbClr val="1E9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4839528"/>
            <a:ext cx="9797661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2" y="5753617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6262239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AGENDA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8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1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1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2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/>
            </a:lvl2pPr>
            <a:lvl3pPr>
              <a:defRPr sz="1865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1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2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5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3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18" y="0"/>
            <a:ext cx="12192001" cy="6858000"/>
          </a:xfrm>
          <a:prstGeom prst="rect">
            <a:avLst/>
          </a:prstGeom>
          <a:solidFill>
            <a:schemeClr val="tx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2" name="Rectangle 1"/>
          <p:cNvSpPr/>
          <p:nvPr userDrawn="1"/>
        </p:nvSpPr>
        <p:spPr>
          <a:xfrm>
            <a:off x="-48379" y="5146441"/>
            <a:ext cx="12288761" cy="1711559"/>
          </a:xfrm>
          <a:prstGeom prst="rect">
            <a:avLst/>
          </a:prstGeom>
          <a:solidFill>
            <a:schemeClr val="tx1">
              <a:alpha val="80000"/>
            </a:scheme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5239095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  <p:pic>
        <p:nvPicPr>
          <p:cNvPr id="4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363200" y="279400"/>
            <a:ext cx="1478389" cy="8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07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Color Palette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027" y="1912703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6" name="Rectangle 5"/>
          <p:cNvSpPr/>
          <p:nvPr/>
        </p:nvSpPr>
        <p:spPr>
          <a:xfrm>
            <a:off x="2413373" y="1912703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7" name="Rectangle 6"/>
          <p:cNvSpPr/>
          <p:nvPr/>
        </p:nvSpPr>
        <p:spPr>
          <a:xfrm>
            <a:off x="4379720" y="1912703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8" name="Rectangle 7"/>
          <p:cNvSpPr/>
          <p:nvPr/>
        </p:nvSpPr>
        <p:spPr>
          <a:xfrm>
            <a:off x="6346066" y="1912703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Rectangle 8"/>
          <p:cNvSpPr/>
          <p:nvPr/>
        </p:nvSpPr>
        <p:spPr>
          <a:xfrm>
            <a:off x="8312413" y="1912703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Rectangle 9"/>
          <p:cNvSpPr/>
          <p:nvPr/>
        </p:nvSpPr>
        <p:spPr>
          <a:xfrm>
            <a:off x="10278760" y="1912703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1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149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179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215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28" y="1370158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PRIMARY COLORS</a:t>
            </a:r>
            <a:endParaRPr lang="en-IN" sz="1865" b="1" dirty="0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2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215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150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148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3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195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214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155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7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4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179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162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199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5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147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205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221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4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ASSET 6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250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192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144</a:t>
            </a:r>
            <a:endParaRPr lang="en-IN" sz="1600" dirty="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7" y="4005081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FONT COLOR</a:t>
            </a:r>
            <a:endParaRPr lang="en-IN" sz="1865" b="1" dirty="0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7" y="4402390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27" y="5159890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 dirty="0">
                <a:solidFill>
                  <a:srgbClr val="595959"/>
                </a:solidFill>
              </a:rPr>
              <a:t>FONT COLOR</a:t>
            </a:r>
            <a:endParaRPr lang="en-IN" sz="1600" dirty="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 dirty="0">
                <a:solidFill>
                  <a:srgbClr val="595959"/>
                </a:solidFill>
              </a:rPr>
              <a:t>R: 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G: 0</a:t>
            </a:r>
            <a:endParaRPr lang="en-IN" sz="1600" dirty="0">
              <a:solidFill>
                <a:srgbClr val="595959"/>
              </a:solidFill>
            </a:endParaRPr>
          </a:p>
          <a:p>
            <a:r>
              <a:rPr lang="en-IN" sz="1600" dirty="0">
                <a:solidFill>
                  <a:srgbClr val="595959"/>
                </a:solidFill>
              </a:rPr>
              <a:t>B: 0</a:t>
            </a:r>
            <a:endParaRPr lang="en-IN" sz="1600" dirty="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7" y="4348045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</a:rPr>
                <a:t>Trebuchet MS</a:t>
              </a:r>
              <a:endParaRPr lang="en-IN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1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 dirty="0">
                <a:solidFill>
                  <a:srgbClr val="595959"/>
                </a:solidFill>
              </a:rPr>
              <a:t>FONT TYPE</a:t>
            </a:r>
            <a:endParaRPr lang="en-IN" sz="1865" b="1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9677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4" Type="http://schemas.openxmlformats.org/officeDocument/2006/relationships/theme" Target="../theme/theme3.xml"/><Relationship Id="rId23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12" Type="http://schemas.openxmlformats.org/officeDocument/2006/relationships/image" Target="../media/image10.emf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8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6"/>
            <a:ext cx="10049933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3386" y="6511225"/>
            <a:ext cx="1557395" cy="297454"/>
            <a:chOff x="324000" y="4788545"/>
            <a:chExt cx="1168046" cy="223091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12" cstate="print"/>
            <a:stretch>
              <a:fillRect/>
            </a:stretch>
          </p:blipFill>
          <p:spPr>
            <a:xfrm>
              <a:off x="324000" y="4821050"/>
              <a:ext cx="342368" cy="18121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 userDrawn="1"/>
          </p:nvSpPr>
          <p:spPr>
            <a:xfrm>
              <a:off x="584105" y="4788545"/>
              <a:ext cx="907941" cy="2230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35" dirty="0"/>
                <a:t>cloud@core</a:t>
              </a:r>
              <a:r>
                <a:rPr lang="en-US" sz="1335" baseline="30000" dirty="0"/>
                <a:t>TM</a:t>
              </a:r>
              <a:endParaRPr lang="en-US" sz="1335" baseline="300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rebuchet MS" panose="020B060302020202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A91B0-44EF-44DB-8FE5-57A648937FC4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5D6E7-6475-469C-9B7B-083829CAF4B5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3.xml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903381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SITA</a:t>
            </a:r>
            <a:endParaRPr lang="en-US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 dirty="0"/>
              <a:t>Integration 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335186" y="1458428"/>
            <a:ext cx="5425017" cy="32205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33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cloud@core products and services: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Hyperscale and Hyper-managed infrastructure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Global Cloud Connectivity to customer’s Azure cloud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Managed DC services at Airoli and Tidel DC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Reliable Hub &amp; Spoke topology implementation across multiple airport locations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Hassle-free connectivity between 80 existing and 50 additional nodes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Strong technology alliances and long-term partnership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Reduced cost of network operations with flexible industry grade infrastructure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Greater business agility and responsiveness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41300" marR="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Proactive monitoring of service levels and capacity management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285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6632" y="1458427"/>
            <a:ext cx="4883240" cy="953915"/>
            <a:chOff x="841632" y="1421961"/>
            <a:chExt cx="4883240" cy="953917"/>
          </a:xfrm>
        </p:grpSpPr>
        <p:sp>
          <p:nvSpPr>
            <p:cNvPr id="4" name="TextBox 3"/>
            <p:cNvSpPr txBox="1"/>
            <p:nvPr/>
          </p:nvSpPr>
          <p:spPr>
            <a:xfrm>
              <a:off x="1404872" y="1421961"/>
              <a:ext cx="4320000" cy="953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Project Objective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IN" sz="13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To build a scalable network infrastructure, transform customer experience, reduce TCO, and keep IT future-ready</a:t>
              </a:r>
              <a:endParaRPr kumimoji="0" lang="en-IN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1026" name="Picture 2" descr="objective Icon 3428374"/>
            <p:cNvPicPr>
              <a:picLocks noChangeAspect="1" noChangeArrowheads="1"/>
            </p:cNvPicPr>
            <p:nvPr/>
          </p:nvPicPr>
          <p:blipFill>
            <a:blip r:embed="rId1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32" y="1428960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796632" y="2583143"/>
            <a:ext cx="4838240" cy="543675"/>
            <a:chOff x="886632" y="2210779"/>
            <a:chExt cx="4838240" cy="543675"/>
          </a:xfrm>
        </p:grpSpPr>
        <p:sp>
          <p:nvSpPr>
            <p:cNvPr id="33" name="TextBox 32"/>
            <p:cNvSpPr txBox="1"/>
            <p:nvPr/>
          </p:nvSpPr>
          <p:spPr>
            <a:xfrm>
              <a:off x="1404872" y="2210779"/>
              <a:ext cx="4320000" cy="543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Project Model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Full services model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1028" name="Picture 4" descr="model Icon 1724316"/>
            <p:cNvPicPr>
              <a:picLocks noChangeAspect="1" noChangeArrowheads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632" y="2294834"/>
              <a:ext cx="450000" cy="4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796632" y="3325346"/>
            <a:ext cx="4883240" cy="1364156"/>
            <a:chOff x="841632" y="3749696"/>
            <a:chExt cx="4883240" cy="1364155"/>
          </a:xfrm>
        </p:grpSpPr>
        <p:sp>
          <p:nvSpPr>
            <p:cNvPr id="22" name="TextBox 21"/>
            <p:cNvSpPr txBox="1"/>
            <p:nvPr/>
          </p:nvSpPr>
          <p:spPr>
            <a:xfrm>
              <a:off x="1404872" y="3749696"/>
              <a:ext cx="4320000" cy="1364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BED730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Sify’s Uniqueness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33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Integrated play of data center, MPLS connectivity across multiple nodes, Global Cloud Connectivity(GCC), automated DR on Sify DRaaS model, DC-DR connectivity, nation-wide network presence, and assured quality of service</a:t>
              </a:r>
              <a:endPara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pic>
          <p:nvPicPr>
            <p:cNvPr id="8" name="Picture 7" descr="A picture containing shape&#10;&#10;Description automatically generated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841632" y="3785311"/>
              <a:ext cx="540000" cy="540000"/>
            </a:xfrm>
            <a:prstGeom prst="rect">
              <a:avLst/>
            </a:prstGeom>
          </p:spPr>
        </p:pic>
      </p:grpSp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784059" y="1458425"/>
            <a:ext cx="540000" cy="54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47531" y="3201368"/>
            <a:ext cx="6864397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24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0892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TRAVEL &amp; TOURISM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2" y="281518"/>
            <a:ext cx="10963568" cy="1035049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/>
              <a:t>SITA: Integrated Transformation Services </a:t>
            </a:r>
            <a:br>
              <a:rPr lang="en-US" dirty="0"/>
            </a:br>
            <a:r>
              <a:rPr lang="en-US" dirty="0"/>
              <a:t>for a leading Airline ICT Company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35184" y="4516728"/>
            <a:ext cx="5425016" cy="1569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ED73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Value for Client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BED73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28600" marR="0" lvl="0" indent="-1123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Better spoke location connectivity and hassle-free DC servers post migration from on-premise to Sify DC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28600" marR="0" lvl="0" indent="-1123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Single point of control and management for integrated DC, DR, Network, and Security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28600" marR="0" lvl="0" indent="-1123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Seamless traffic management with uninterrupted telecom connectivity across geographies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2878515" y="3128346"/>
            <a:ext cx="612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TRANSFORMATION SERVICES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6" descr="SITA (company)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9637" y="450516"/>
            <a:ext cx="1130563" cy="3855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1425</Words>
  <Application>WPS Presentation</Application>
  <PresentationFormat>Widescreen</PresentationFormat>
  <Paragraphs>40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</vt:i4>
      </vt:variant>
    </vt:vector>
  </HeadingPairs>
  <TitlesOfParts>
    <vt:vector size="23" baseType="lpstr">
      <vt:lpstr>Arial</vt:lpstr>
      <vt:lpstr>SimSun</vt:lpstr>
      <vt:lpstr>Wingdings</vt:lpstr>
      <vt:lpstr>TheSansOffice</vt:lpstr>
      <vt:lpstr>Trebuchet MS</vt:lpstr>
      <vt:lpstr>TheSansOffice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Calibri Light</vt:lpstr>
      <vt:lpstr>Sify Theme Nov20</vt:lpstr>
      <vt:lpstr>1_Sify Theme Nov20</vt:lpstr>
      <vt:lpstr>2_Sify Theme Nov20</vt:lpstr>
      <vt:lpstr>3_Sify Theme Nov20</vt:lpstr>
      <vt:lpstr>1_Office Theme</vt:lpstr>
      <vt:lpstr>PowerPoint 演示文稿</vt:lpstr>
      <vt:lpstr>SITA: Integrated Transformation Services  for a leading Airline ICT Company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2</cp:revision>
  <dcterms:created xsi:type="dcterms:W3CDTF">2023-10-04T05:47:00Z</dcterms:created>
  <dcterms:modified xsi:type="dcterms:W3CDTF">2024-08-23T10:00:24Z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AA7D1EDF65EB47C1926F0A1B6D3CF2C5_12</vt:lpwstr>
  </property>
  <property fmtid="{D5CDD505-2E9C-101B-9397-08002B2CF9AE}" pid="3" name="KSOProductBuildVer">
    <vt:lpwstr>1033-12.2.0.17545</vt:lpwstr>
  </property>
</Properties>
</file>