
<file path=[Content_Types].xml><?xml version="1.0" encoding="utf-8"?>
<Types xmlns="http://schemas.openxmlformats.org/package/2006/content-types">
  <Default Extension="jpeg" ContentType="image/jpeg"/>
  <Default Extension="JPG" ContentType="image/.jpg"/>
  <Default Extension="emf" ContentType="image/x-emf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6" r:id="rId3"/>
    <p:sldMasterId id="2147483690" r:id="rId4"/>
  </p:sldMasterIdLst>
  <p:notesMasterIdLst>
    <p:notesMasterId r:id="rId6"/>
  </p:notesMasterIdLst>
  <p:sldIdLst>
    <p:sldId id="16604683" r:id="rId5"/>
    <p:sldId id="16604706" r:id="rId7"/>
    <p:sldId id="1614032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2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presProps" Target="presProps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1" Type="http://schemas.openxmlformats.org/officeDocument/2006/relationships/tableStyles" Target="tableStyles.xml"/><Relationship Id="rId10" Type="http://schemas.openxmlformats.org/officeDocument/2006/relationships/viewProps" Target="viewProp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A5F512-F218-4E98-9E46-4BF2956F23AE}" type="datetimeFigureOut">
              <a:rPr lang="en-IN" smtClean="0"/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0E6952-2FA2-47E0-B353-BAC52F6B3601}" type="slidenum">
              <a:rPr lang="en-IN" smtClean="0"/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825E597-3BAA-4267-8E5F-96EE1B04E0CF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.png"/><Relationship Id="rId3" Type="http://schemas.openxmlformats.org/officeDocument/2006/relationships/image" Target="../media/image9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5" Type="http://schemas.openxmlformats.org/officeDocument/2006/relationships/image" Target="../media/image21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5" Type="http://schemas.microsoft.com/office/2007/relationships/hdphoto" Target="../media/image30.wdp"/><Relationship Id="rId4" Type="http://schemas.openxmlformats.org/officeDocument/2006/relationships/image" Target="../media/image29.png"/><Relationship Id="rId3" Type="http://schemas.openxmlformats.org/officeDocument/2006/relationships/image" Target="../media/image21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microsoft.com/office/2007/relationships/hdphoto" Target="../media/image30.wdp"/><Relationship Id="rId4" Type="http://schemas.openxmlformats.org/officeDocument/2006/relationships/image" Target="../media/image29.png"/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5" Type="http://schemas.microsoft.com/office/2007/relationships/hdphoto" Target="../media/image30.wdp"/><Relationship Id="rId4" Type="http://schemas.openxmlformats.org/officeDocument/2006/relationships/image" Target="../media/image29.png"/><Relationship Id="rId3" Type="http://schemas.openxmlformats.org/officeDocument/2006/relationships/image" Target="../media/image21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5" Type="http://schemas.openxmlformats.org/officeDocument/2006/relationships/image" Target="../media/image14.png"/><Relationship Id="rId4" Type="http://schemas.openxmlformats.org/officeDocument/2006/relationships/image" Target="../media/image9.png"/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5" Type="http://schemas.openxmlformats.org/officeDocument/2006/relationships/image" Target="../media/image14.png"/><Relationship Id="rId4" Type="http://schemas.openxmlformats.org/officeDocument/2006/relationships/image" Target="../media/image9.png"/><Relationship Id="rId3" Type="http://schemas.openxmlformats.org/officeDocument/2006/relationships/image" Target="../media/image21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21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1789150"/>
            <a:ext cx="4230108" cy="147495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265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6" y="3264106"/>
            <a:ext cx="4187531" cy="655092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0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  <a:endParaRPr lang="en-US"/>
          </a:p>
        </p:txBody>
      </p:sp>
      <p:sp>
        <p:nvSpPr>
          <p:cNvPr id="23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6" y="4300374"/>
            <a:ext cx="4187531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Month 2023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1800" y="195330"/>
            <a:ext cx="11328400" cy="49682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n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1800" y="360583"/>
            <a:ext cx="10205440" cy="46165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  <p:sp>
        <p:nvSpPr>
          <p:cNvPr id="2" name="Isosceles Triangle 1"/>
          <p:cNvSpPr/>
          <p:nvPr userDrawn="1"/>
        </p:nvSpPr>
        <p:spPr>
          <a:xfrm>
            <a:off x="11421534" y="6473009"/>
            <a:ext cx="677333" cy="39597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11459210" y="6576570"/>
            <a:ext cx="60198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6AB342A-830E-438F-A6A8-BEDF509AB0A8}" type="slidenum">
              <a:rPr lang="en-US" sz="1065" smtClean="0"/>
            </a:fld>
            <a:endParaRPr lang="en-US" sz="1200" dirty="0"/>
          </a:p>
        </p:txBody>
      </p:sp>
      <p:pic>
        <p:nvPicPr>
          <p:cNvPr id="4" name="Picture 3" descr="Logo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200" y="283736"/>
            <a:ext cx="864000" cy="57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359038"/>
            <a:ext cx="10051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1316570"/>
            <a:ext cx="11328200" cy="4993217"/>
          </a:xfrm>
        </p:spPr>
        <p:txBody>
          <a:bodyPr/>
          <a:lstStyle>
            <a:lvl1pPr marL="302260" indent="-302260">
              <a:buFont typeface="Wingdings" panose="05000000000000000000" pitchFamily="2" charset="2"/>
              <a:buChar char="§"/>
              <a:defRPr/>
            </a:lvl1pPr>
            <a:lvl2pPr>
              <a:defRPr sz="2135"/>
            </a:lvl2pPr>
            <a:lvl3pPr marL="1056005">
              <a:defRPr sz="2135"/>
            </a:lvl3pPr>
            <a:lvl4pPr marL="1440180">
              <a:defRPr sz="1865"/>
            </a:lvl4pPr>
            <a:lvl5pPr marL="1776095">
              <a:defRPr sz="1865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Slide Number Placeholder 5"/>
          <p:cNvSpPr txBox="1"/>
          <p:nvPr userDrawn="1"/>
        </p:nvSpPr>
        <p:spPr>
          <a:xfrm>
            <a:off x="11573755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5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en-US" sz="1065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4" y="1316568"/>
            <a:ext cx="5425017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465"/>
            </a:lvl4pPr>
            <a:lvl5pPr>
              <a:defRPr sz="1465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5184" y="1316568"/>
            <a:ext cx="5425016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>
                <a:latin typeface="TheSansOffice" panose="020B0503040302060204" pitchFamily="34" charset="77"/>
              </a:defRPr>
            </a:lvl1pPr>
            <a:lvl2pPr>
              <a:defRPr sz="1865">
                <a:latin typeface="TheSansOffice" panose="020B0503040302060204" pitchFamily="34" charset="77"/>
              </a:defRPr>
            </a:lvl2pPr>
            <a:lvl3pPr>
              <a:defRPr sz="1600">
                <a:latin typeface="TheSansOffice" panose="020B0503040302060204" pitchFamily="34" charset="77"/>
              </a:defRPr>
            </a:lvl3pPr>
            <a:lvl4pPr>
              <a:defRPr sz="1465">
                <a:latin typeface="TheSansOffice" panose="020B0503040302060204" pitchFamily="34" charset="77"/>
              </a:defRPr>
            </a:lvl4pPr>
            <a:lvl5pPr>
              <a:defRPr sz="1465">
                <a:latin typeface="TheSansOffice" panose="020B0503040302060204" pitchFamily="34" charset="77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359038"/>
            <a:ext cx="10104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6" name="Slide Number Placeholder 5"/>
          <p:cNvSpPr txBox="1"/>
          <p:nvPr userDrawn="1"/>
        </p:nvSpPr>
        <p:spPr>
          <a:xfrm>
            <a:off x="11573755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5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en-US" sz="1065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32000" y="1366804"/>
            <a:ext cx="5472000" cy="287323"/>
          </a:xfrm>
        </p:spPr>
        <p:txBody>
          <a:bodyPr wrap="square" rIns="0" bIns="0" anchor="ctr">
            <a:spAutoFit/>
          </a:bodyPr>
          <a:lstStyle>
            <a:lvl1pPr marL="0" indent="0"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heSansOffice" panose="020B0503040302060204" pitchFamily="34" charset="77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2 Column heading goes here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99" y="1778003"/>
            <a:ext cx="5472000" cy="4468284"/>
          </a:xfrm>
        </p:spPr>
        <p:txBody>
          <a:bodyPr tIns="0">
            <a:normAutofit/>
          </a:bodyPr>
          <a:lstStyle>
            <a:lvl1pPr marL="302260" indent="-302260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  <a:defRPr lang="en-US" sz="1865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1pPr>
            <a:lvl2pPr marL="758190">
              <a:lnSpc>
                <a:spcPct val="100000"/>
              </a:lnSpc>
              <a:spcBef>
                <a:spcPts val="535"/>
              </a:spcBef>
              <a:defRPr sz="1600">
                <a:latin typeface="TheSansOffice" panose="020B0503040302060204" pitchFamily="34" charset="77"/>
              </a:defRPr>
            </a:lvl2pPr>
            <a:lvl3pPr>
              <a:defRPr sz="1865">
                <a:latin typeface="TheSansOffice" panose="020B0503040302060204" pitchFamily="34" charset="77"/>
              </a:defRPr>
            </a:lvl3pPr>
            <a:lvl4pPr>
              <a:defRPr sz="1600">
                <a:latin typeface="TheSansOffice" panose="020B0503040302060204" pitchFamily="34" charset="77"/>
              </a:defRPr>
            </a:lvl4pPr>
            <a:lvl5pPr>
              <a:defRPr sz="1600">
                <a:latin typeface="TheSansOffice" panose="020B0503040302060204" pitchFamily="34" charset="77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14019" y="1366804"/>
            <a:ext cx="5448000" cy="287323"/>
          </a:xfrm>
        </p:spPr>
        <p:txBody>
          <a:bodyPr wrap="square" rIns="0" bIns="0" anchor="ctr">
            <a:spAutoFit/>
          </a:bodyPr>
          <a:lstStyle>
            <a:lvl1pPr marL="0" marR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heSansOffice" panose="020B0503040302060204" pitchFamily="34" charset="77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2 Column heading goes here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4017" y="1778003"/>
            <a:ext cx="5448000" cy="4468284"/>
          </a:xfrm>
        </p:spPr>
        <p:txBody>
          <a:bodyPr tIns="0"/>
          <a:lstStyle>
            <a:lvl1pPr marL="381000" indent="-381000">
              <a:buFont typeface="Wingdings" panose="05000000000000000000" pitchFamily="2" charset="2"/>
              <a:buChar char="§"/>
              <a:defRPr lang="en-US" sz="1865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1pPr>
            <a:lvl2pPr marL="758190" indent="-381000">
              <a:defRPr lang="en-US" sz="1600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2pPr>
            <a:lvl3pPr marL="1524000" indent="-304800">
              <a:defRPr lang="en-US" sz="1865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3pPr>
            <a:lvl4pPr marL="2132965" indent="-304800">
              <a:defRPr lang="en-US" sz="1600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4pPr>
            <a:lvl5pPr marL="2742565" indent="-304800">
              <a:defRPr lang="en-US" sz="1600" kern="1200" dirty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marL="302260" lvl="0" indent="-30226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</a:pPr>
            <a:r>
              <a:rPr lang="en-US"/>
              <a:t>Click to edit Master text styles</a:t>
            </a:r>
            <a:endParaRPr lang="en-US"/>
          </a:p>
          <a:p>
            <a:pPr marL="758190" lvl="1" indent="-38100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Arial" panose="020B0604020202020204" pitchFamily="34" charset="0"/>
              <a:buChar char="–"/>
            </a:pPr>
            <a:r>
              <a:rPr lang="en-US"/>
              <a:t>Second level</a:t>
            </a:r>
            <a:endParaRPr lang="en-US"/>
          </a:p>
          <a:p>
            <a:pPr marL="1524000" lvl="2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  <a:endParaRPr lang="en-US"/>
          </a:p>
          <a:p>
            <a:pPr marL="2132965" lvl="3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–"/>
            </a:pPr>
            <a:r>
              <a:rPr lang="en-US"/>
              <a:t>Fourth level</a:t>
            </a:r>
            <a:endParaRPr lang="en-US"/>
          </a:p>
          <a:p>
            <a:pPr marL="2742565" lvl="4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»"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359038"/>
            <a:ext cx="10104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10" name="Slide Number Placeholder 5"/>
          <p:cNvSpPr txBox="1"/>
          <p:nvPr userDrawn="1"/>
        </p:nvSpPr>
        <p:spPr>
          <a:xfrm>
            <a:off x="11573755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5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en-US" sz="1065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 userDrawn="1"/>
        </p:nvSpPr>
        <p:spPr>
          <a:xfrm>
            <a:off x="4" y="0"/>
            <a:ext cx="12192001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/>
          </a:p>
        </p:txBody>
      </p:sp>
      <p:sp>
        <p:nvSpPr>
          <p:cNvPr id="26" name="Rectangle 25"/>
          <p:cNvSpPr/>
          <p:nvPr/>
        </p:nvSpPr>
        <p:spPr>
          <a:xfrm>
            <a:off x="0" y="5146443"/>
            <a:ext cx="12186048" cy="1711559"/>
          </a:xfrm>
          <a:prstGeom prst="rect">
            <a:avLst/>
          </a:prstGeom>
          <a:solidFill>
            <a:srgbClr val="000000">
              <a:alpha val="69804"/>
            </a:srgbClr>
          </a:solidFill>
          <a:ln w="3175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46" name="Text Placeholder 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31800" y="5239096"/>
            <a:ext cx="11328400" cy="1475741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DIVIDER</a:t>
            </a:r>
            <a:endParaRPr lang="en-US"/>
          </a:p>
        </p:txBody>
      </p:sp>
      <p:pic>
        <p:nvPicPr>
          <p:cNvPr id="3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68000" y="412820"/>
            <a:ext cx="1170197" cy="66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lo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351710"/>
            <a:ext cx="10051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Color Palette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47028" y="1912706"/>
            <a:ext cx="1483843" cy="5902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6" name="Rectangle 5"/>
          <p:cNvSpPr/>
          <p:nvPr/>
        </p:nvSpPr>
        <p:spPr>
          <a:xfrm>
            <a:off x="2413373" y="1912706"/>
            <a:ext cx="1483843" cy="5902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7" name="Rectangle 6"/>
          <p:cNvSpPr/>
          <p:nvPr/>
        </p:nvSpPr>
        <p:spPr>
          <a:xfrm>
            <a:off x="4379721" y="1912706"/>
            <a:ext cx="1483843" cy="5902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8" name="Rectangle 7"/>
          <p:cNvSpPr/>
          <p:nvPr/>
        </p:nvSpPr>
        <p:spPr>
          <a:xfrm>
            <a:off x="6346066" y="1912706"/>
            <a:ext cx="1483843" cy="5902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Rectangle 8"/>
          <p:cNvSpPr/>
          <p:nvPr/>
        </p:nvSpPr>
        <p:spPr>
          <a:xfrm>
            <a:off x="8312413" y="1912706"/>
            <a:ext cx="1483843" cy="5902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Rectangle 9"/>
          <p:cNvSpPr/>
          <p:nvPr/>
        </p:nvSpPr>
        <p:spPr>
          <a:xfrm>
            <a:off x="10278761" y="1912706"/>
            <a:ext cx="1483843" cy="5902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TextBox 10"/>
          <p:cNvSpPr txBox="1"/>
          <p:nvPr/>
        </p:nvSpPr>
        <p:spPr>
          <a:xfrm>
            <a:off x="447026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1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149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179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215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4330" y="1370160"/>
            <a:ext cx="1913857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865" b="1">
                <a:solidFill>
                  <a:srgbClr val="595959"/>
                </a:solidFill>
              </a:rPr>
              <a:t>PRIMARY COLORS</a:t>
            </a:r>
            <a:endParaRPr lang="en-IN" sz="1865" b="1">
              <a:solidFill>
                <a:srgbClr val="59595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13373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2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215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150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148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79720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3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195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214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155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46068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4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179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162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199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12413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5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147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205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221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278760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6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250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192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144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4328" y="4005084"/>
            <a:ext cx="1443216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865" b="1">
                <a:solidFill>
                  <a:srgbClr val="595959"/>
                </a:solidFill>
              </a:rPr>
              <a:t>FONT COLOR</a:t>
            </a:r>
            <a:endParaRPr lang="en-IN" sz="1865" b="1">
              <a:solidFill>
                <a:srgbClr val="595959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7028" y="4402393"/>
            <a:ext cx="1483843" cy="5902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7030" y="5159892"/>
            <a:ext cx="1177695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FONT COLOR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0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0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0</a:t>
            </a:r>
            <a:endParaRPr lang="en-IN" sz="1600">
              <a:solidFill>
                <a:srgbClr val="595959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368608" y="4348050"/>
            <a:ext cx="2217020" cy="505591"/>
            <a:chOff x="3197275" y="3272707"/>
            <a:chExt cx="1662765" cy="379193"/>
          </a:xfrm>
        </p:grpSpPr>
        <p:sp>
          <p:nvSpPr>
            <p:cNvPr id="22" name="Rectangle 21"/>
            <p:cNvSpPr/>
            <p:nvPr/>
          </p:nvSpPr>
          <p:spPr>
            <a:xfrm>
              <a:off x="3197275" y="3272707"/>
              <a:ext cx="1662765" cy="379193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99099" y="3323804"/>
              <a:ext cx="145631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IN" sz="2400" b="1">
                  <a:solidFill>
                    <a:schemeClr val="bg1"/>
                  </a:solidFill>
                </a:rPr>
                <a:t>Trebuchet MS</a:t>
              </a:r>
              <a:endParaRPr lang="en-IN" sz="1600" b="1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368605" y="4005084"/>
            <a:ext cx="1248162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865" b="1">
                <a:solidFill>
                  <a:srgbClr val="595959"/>
                </a:solidFill>
              </a:rPr>
              <a:t>FONT TYPE</a:t>
            </a:r>
            <a:endParaRPr lang="en-IN" sz="1865" b="1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51320"/>
            <a:ext cx="11328200" cy="584765"/>
          </a:xfrm>
        </p:spPr>
        <p:txBody>
          <a:bodyPr/>
          <a:lstStyle>
            <a:lvl1pPr>
              <a:defRPr sz="3200" baseline="0">
                <a:solidFill>
                  <a:schemeClr val="tx2">
                    <a:lumMod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  <p:sp>
        <p:nvSpPr>
          <p:cNvPr id="11" name="Rectangle: Top Corners Rounded 10"/>
          <p:cNvSpPr/>
          <p:nvPr userDrawn="1"/>
        </p:nvSpPr>
        <p:spPr>
          <a:xfrm rot="5400000">
            <a:off x="95800" y="6357988"/>
            <a:ext cx="240000" cy="432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5566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-199" y="6430359"/>
            <a:ext cx="431801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6AB342A-830E-438F-A6A8-BEDF509AB0A8}" type="slidenum">
              <a:rPr lang="en-US" sz="1065" smtClean="0">
                <a:solidFill>
                  <a:schemeClr val="bg1">
                    <a:lumMod val="75000"/>
                  </a:schemeClr>
                </a:solidFill>
              </a:rPr>
            </a:fld>
            <a:endParaRPr lang="en-US" sz="1065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609073" y="6491819"/>
            <a:ext cx="2743200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defTabSz="914400">
              <a:spcBef>
                <a:spcPct val="0"/>
              </a:spcBef>
              <a:defRPr/>
            </a:pPr>
            <a:fld id="{408A3319-5104-4E46-B7BB-4F68F196E486}" type="slidenum">
              <a:rPr lang="en-IN" sz="14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/>
              </a:rPr>
            </a:fld>
            <a:endParaRPr lang="en-IN" sz="1400">
              <a:solidFill>
                <a:srgbClr val="FFFFFF"/>
              </a:solidFill>
              <a:latin typeface="Arial" panose="020B0604020202020204" pitchFamily="34" charset="0"/>
              <a:cs typeface="Arial" panose="020B0604020202020204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51531" y="6544853"/>
            <a:ext cx="1994457" cy="256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65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Agility | </a:t>
            </a:r>
            <a:r>
              <a:rPr kumimoji="0" lang="en-US" sz="1065" b="1" i="0" u="none" strike="noStrike" kern="1200" cap="none" spc="0" normalizeH="0" baseline="0" noProof="0">
                <a:ln>
                  <a:noFill/>
                </a:ln>
                <a:solidFill>
                  <a:srgbClr val="C0D7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Flexibility </a:t>
            </a:r>
            <a:r>
              <a:rPr kumimoji="0" lang="en-US" sz="1065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Choices</a:t>
            </a:r>
            <a:endParaRPr kumimoji="0" lang="en-US" sz="935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38158" y="866140"/>
            <a:ext cx="11710004" cy="4701117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34678" y="11613"/>
            <a:ext cx="9654116" cy="70902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HEADING</a:t>
            </a:r>
            <a:endParaRPr lang="en-I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3349"/>
            <a:ext cx="12189024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451545"/>
            <a:ext cx="8455620" cy="858239"/>
            <a:chOff x="388418" y="4989095"/>
            <a:chExt cx="9958648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screen"/>
            <a:srcRect r="12288"/>
            <a:stretch>
              <a:fillRect/>
            </a:stretch>
          </p:blipFill>
          <p:spPr>
            <a:xfrm>
              <a:off x="388418" y="4994607"/>
              <a:ext cx="9958648" cy="100528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9024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21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2494991"/>
            <a:ext cx="4230108" cy="147495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265" b="1"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88043" y="3850935"/>
            <a:ext cx="4187531" cy="655092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Line two</a:t>
            </a:r>
            <a:endParaRPr lang="en-US"/>
          </a:p>
        </p:txBody>
      </p:sp>
      <p:sp>
        <p:nvSpPr>
          <p:cNvPr id="23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88041" y="4757931"/>
            <a:ext cx="4187531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rgbClr val="556677"/>
                </a:solidFill>
              </a:defRPr>
            </a:lvl1pPr>
          </a:lstStyle>
          <a:p>
            <a:pPr lvl="0"/>
            <a:r>
              <a:rPr lang="en-US"/>
              <a:t>Month 2023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359042"/>
            <a:ext cx="11328200" cy="46165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592722"/>
            <a:ext cx="10515600" cy="196975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1955FAA-B548-4C42-A7F7-1EE7353C52E3}" type="datetimeFigureOut">
              <a:rPr lang="en-IN" sz="180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fld>
            <a:endParaRPr lang="en-IN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A3319-5104-4E46-B7BB-4F68F196E486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 sz="2400"/>
          </a:p>
        </p:txBody>
      </p:sp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432000" y="431105"/>
            <a:ext cx="10051200" cy="461665"/>
          </a:xfrm>
          <a:prstGeom prst="rect">
            <a:avLst/>
          </a:prstGeom>
        </p:spPr>
        <p:txBody>
          <a:bodyPr>
            <a:spAutoFit/>
          </a:bodyPr>
          <a:lstStyle>
            <a:lvl1pPr marL="0" marR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sz="2400" b="1" i="0" u="none" strike="noStrike" kern="1200" cap="all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43175" y="6528235"/>
            <a:ext cx="1520077" cy="297453"/>
            <a:chOff x="297155" y="3564498"/>
            <a:chExt cx="855044" cy="167318"/>
          </a:xfrm>
        </p:grpSpPr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97155" y="3588877"/>
              <a:ext cx="256776" cy="13590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 userDrawn="1"/>
          </p:nvSpPr>
          <p:spPr>
            <a:xfrm>
              <a:off x="492234" y="3564498"/>
              <a:ext cx="659965" cy="167318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35"/>
                <a:t>cloud@core</a:t>
              </a:r>
              <a:r>
                <a:rPr lang="en-US" sz="1335" baseline="30000"/>
                <a:t>TM</a:t>
              </a:r>
              <a:endParaRPr lang="en-US" sz="1335" baseline="30000"/>
            </a:p>
          </p:txBody>
        </p:sp>
      </p:grp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2211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12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66706"/>
            <a:ext cx="11328200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8887461" y="6323439"/>
            <a:ext cx="3462089" cy="535853"/>
            <a:chOff x="6671310" y="4750199"/>
            <a:chExt cx="2596567" cy="401890"/>
          </a:xfrm>
        </p:grpSpPr>
        <p:sp>
          <p:nvSpPr>
            <p:cNvPr id="5" name="TextBox 4"/>
            <p:cNvSpPr txBox="1"/>
            <p:nvPr userDrawn="1"/>
          </p:nvSpPr>
          <p:spPr>
            <a:xfrm>
              <a:off x="6671310" y="4750199"/>
              <a:ext cx="2146935" cy="176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35">
                  <a:solidFill>
                    <a:schemeClr val="bg1">
                      <a:lumMod val="75000"/>
                    </a:schemeClr>
                  </a:solidFill>
                </a:rPr>
                <a:t>YOUR DIGITAL BRIDGE FOR TRANSFORMATION</a:t>
              </a:r>
              <a:endParaRPr lang="en-US" sz="935" baseline="3000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5" name="TextBox 14"/>
            <p:cNvSpPr txBox="1"/>
            <p:nvPr userDrawn="1"/>
          </p:nvSpPr>
          <p:spPr>
            <a:xfrm>
              <a:off x="8880055" y="4750199"/>
              <a:ext cx="387822" cy="176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935" b="1">
                  <a:solidFill>
                    <a:srgbClr val="B9D300"/>
                  </a:solidFill>
                </a:rPr>
                <a:t>4.0</a:t>
              </a:r>
              <a:endParaRPr lang="en-US" sz="935" b="1" baseline="30000">
                <a:solidFill>
                  <a:srgbClr val="B9D300"/>
                </a:solidFill>
              </a:endParaRPr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8774645" y="4792089"/>
              <a:ext cx="44291" cy="360000"/>
            </a:xfrm>
            <a:prstGeom prst="rect">
              <a:avLst/>
            </a:prstGeom>
            <a:solidFill>
              <a:srgbClr val="646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18" name="Rectangle 17"/>
            <p:cNvSpPr/>
            <p:nvPr userDrawn="1"/>
          </p:nvSpPr>
          <p:spPr>
            <a:xfrm rot="16200000">
              <a:off x="7867908" y="4016177"/>
              <a:ext cx="44291" cy="1980000"/>
            </a:xfrm>
            <a:prstGeom prst="rect">
              <a:avLst/>
            </a:prstGeom>
            <a:solidFill>
              <a:srgbClr val="646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19" name="Rectangle 18"/>
            <p:cNvSpPr/>
            <p:nvPr userDrawn="1"/>
          </p:nvSpPr>
          <p:spPr>
            <a:xfrm rot="16200000">
              <a:off x="7845195" y="3989593"/>
              <a:ext cx="17717" cy="1908000"/>
            </a:xfrm>
            <a:prstGeom prst="rect">
              <a:avLst/>
            </a:prstGeom>
            <a:solidFill>
              <a:srgbClr val="646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grpSp>
          <p:nvGrpSpPr>
            <p:cNvPr id="23" name="Group 22"/>
            <p:cNvGrpSpPr/>
            <p:nvPr userDrawn="1"/>
          </p:nvGrpSpPr>
          <p:grpSpPr>
            <a:xfrm>
              <a:off x="8893110" y="4792089"/>
              <a:ext cx="260291" cy="360000"/>
              <a:chOff x="7976131" y="1661056"/>
              <a:chExt cx="1057822" cy="1463036"/>
            </a:xfrm>
          </p:grpSpPr>
          <p:sp>
            <p:nvSpPr>
              <p:cNvPr id="16" name="Rectangle 15"/>
              <p:cNvSpPr/>
              <p:nvPr userDrawn="1"/>
            </p:nvSpPr>
            <p:spPr>
              <a:xfrm>
                <a:off x="7976131" y="1661056"/>
                <a:ext cx="179998" cy="1463036"/>
              </a:xfrm>
              <a:prstGeom prst="rect">
                <a:avLst/>
              </a:prstGeom>
              <a:solidFill>
                <a:srgbClr val="B9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400"/>
              </a:p>
            </p:txBody>
          </p:sp>
          <p:sp>
            <p:nvSpPr>
              <p:cNvPr id="20" name="Rectangle 19"/>
              <p:cNvSpPr/>
              <p:nvPr userDrawn="1"/>
            </p:nvSpPr>
            <p:spPr>
              <a:xfrm rot="16200000">
                <a:off x="8563875" y="1867116"/>
                <a:ext cx="72002" cy="819302"/>
              </a:xfrm>
              <a:prstGeom prst="rect">
                <a:avLst/>
              </a:prstGeom>
              <a:solidFill>
                <a:srgbClr val="B9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400"/>
              </a:p>
            </p:txBody>
          </p:sp>
          <p:sp>
            <p:nvSpPr>
              <p:cNvPr id="21" name="Rectangle 20"/>
              <p:cNvSpPr/>
              <p:nvPr userDrawn="1"/>
            </p:nvSpPr>
            <p:spPr>
              <a:xfrm rot="16200000">
                <a:off x="8505043" y="2092200"/>
                <a:ext cx="179998" cy="877822"/>
              </a:xfrm>
              <a:prstGeom prst="rect">
                <a:avLst/>
              </a:prstGeom>
              <a:solidFill>
                <a:srgbClr val="B9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400"/>
              </a:p>
            </p:txBody>
          </p:sp>
        </p:grpSp>
      </p:grpSp>
      <p:sp>
        <p:nvSpPr>
          <p:cNvPr id="11" name="Rectangle: Top Corners Rounded 10"/>
          <p:cNvSpPr/>
          <p:nvPr userDrawn="1"/>
        </p:nvSpPr>
        <p:spPr>
          <a:xfrm rot="5400000">
            <a:off x="95800" y="6357988"/>
            <a:ext cx="240000" cy="432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5566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-199" y="6430359"/>
            <a:ext cx="431801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6AB342A-830E-438F-A6A8-BEDF509AB0A8}" type="slidenum">
              <a:rPr lang="en-US" sz="1065" smtClean="0">
                <a:solidFill>
                  <a:schemeClr val="bg1">
                    <a:lumMod val="75000"/>
                  </a:schemeClr>
                </a:solidFill>
              </a:rPr>
            </a:fld>
            <a:endParaRPr lang="en-US" sz="1065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08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0"/>
            <a:ext cx="12191999" cy="6858000"/>
          </a:xfrm>
          <a:prstGeom prst="rect">
            <a:avLst/>
          </a:prstGeom>
          <a:solidFill>
            <a:srgbClr val="10253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40"/>
              </a:lnSpc>
            </a:pPr>
            <a:endParaRPr lang="en-IN" sz="2400" dirty="0"/>
          </a:p>
        </p:txBody>
      </p:sp>
      <p:pic>
        <p:nvPicPr>
          <p:cNvPr id="5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243127" y="412816"/>
            <a:ext cx="1595071" cy="90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5" y="2399475"/>
            <a:ext cx="5411352" cy="1001229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2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– </a:t>
            </a:r>
            <a:endParaRPr lang="en-US" dirty="0"/>
          </a:p>
          <a:p>
            <a:pPr lvl="0"/>
            <a:r>
              <a:rPr lang="en-US" dirty="0"/>
              <a:t>LINE ONE</a:t>
            </a:r>
            <a:endParaRPr lang="en-IN" dirty="0"/>
          </a:p>
        </p:txBody>
      </p:sp>
      <p:sp>
        <p:nvSpPr>
          <p:cNvPr id="34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5" y="3793167"/>
            <a:ext cx="5368776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Line two</a:t>
            </a:r>
            <a:endParaRPr lang="en-US" dirty="0"/>
          </a:p>
        </p:txBody>
      </p:sp>
      <p:sp>
        <p:nvSpPr>
          <p:cNvPr id="35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4851401"/>
            <a:ext cx="5411352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865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4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 dirty="0"/>
          </a:p>
        </p:txBody>
      </p:sp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1316568"/>
            <a:ext cx="5889719" cy="2088176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9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3429001"/>
            <a:ext cx="9755085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Sub Title </a:t>
            </a:r>
            <a:endParaRPr lang="en-US"/>
          </a:p>
        </p:txBody>
      </p:sp>
      <p:sp>
        <p:nvSpPr>
          <p:cNvPr id="3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3995282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2023</a:t>
            </a:r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2">
              <a:lumMod val="5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1971795"/>
            <a:ext cx="5650533" cy="1271581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4438605"/>
            <a:ext cx="5411351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Sub Title </a:t>
            </a:r>
            <a:endParaRPr lang="en-US" dirty="0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5238690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2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3" name="Picture 2" descr="Logo&#10;&#10;Description automatically generate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21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5" y="2494991"/>
            <a:ext cx="5411352" cy="1702339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2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88043" y="4174453"/>
            <a:ext cx="9755085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  <a:endParaRPr lang="en-US"/>
          </a:p>
        </p:txBody>
      </p:sp>
      <p:sp>
        <p:nvSpPr>
          <p:cNvPr id="23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88041" y="4648203"/>
            <a:ext cx="5368776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865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2023</a:t>
            </a:r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A18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1971795"/>
            <a:ext cx="5889719" cy="1457205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4499752"/>
            <a:ext cx="6935280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Sub Title </a:t>
            </a:r>
            <a:endParaRPr lang="en-US" dirty="0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5053953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A18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1971795"/>
            <a:ext cx="5650533" cy="1271581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4438605"/>
            <a:ext cx="5411351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Sub Title </a:t>
            </a:r>
            <a:endParaRPr lang="en-US" dirty="0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5238690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2" name="TextBox 1"/>
          <p:cNvSpPr txBox="1"/>
          <p:nvPr userDrawn="1"/>
        </p:nvSpPr>
        <p:spPr>
          <a:xfrm>
            <a:off x="9976812" y="6555351"/>
            <a:ext cx="22572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IN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1328200" cy="584765"/>
          </a:xfrm>
        </p:spPr>
        <p:txBody>
          <a:bodyPr/>
          <a:lstStyle>
            <a:lvl1pPr>
              <a:defRPr sz="32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THANK YOU</a:t>
            </a:r>
            <a:endParaRPr lang="en-US"/>
          </a:p>
        </p:txBody>
      </p:sp>
      <p:pic>
        <p:nvPicPr>
          <p:cNvPr id="7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4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 dirty="0"/>
          </a:p>
        </p:txBody>
      </p:sp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4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 dirty="0"/>
          </a:p>
        </p:txBody>
      </p:sp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screen">
            <a:biLevel thresh="25000"/>
          </a:blip>
          <a:stretch>
            <a:fillRect/>
          </a:stretch>
        </p:blipFill>
        <p:spPr>
          <a:xfrm>
            <a:off x="388419" y="208570"/>
            <a:ext cx="1320021" cy="11079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504995"/>
            <a:ext cx="10051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1" y="1368215"/>
            <a:ext cx="11216217" cy="4878071"/>
          </a:xfrm>
        </p:spPr>
        <p:txBody>
          <a:bodyPr/>
          <a:lstStyle>
            <a:lvl1pPr marL="302260" indent="-302260">
              <a:buFont typeface="Wingdings" panose="05000000000000000000" pitchFamily="2" charset="2"/>
              <a:buChar char="§"/>
              <a:defRPr/>
            </a:lvl1pPr>
            <a:lvl2pPr>
              <a:defRPr sz="2135"/>
            </a:lvl2pPr>
            <a:lvl3pPr marL="1056005">
              <a:defRPr sz="2135"/>
            </a:lvl3pPr>
            <a:lvl4pPr marL="1440180">
              <a:defRPr sz="1865"/>
            </a:lvl4pPr>
            <a:lvl5pPr marL="1776095">
              <a:defRPr sz="1865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25255B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Image result for digital transformation shutterstock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7" b="6657"/>
          <a:stretch>
            <a:fillRect/>
          </a:stretch>
        </p:blipFill>
        <p:spPr bwMode="auto">
          <a:xfrm>
            <a:off x="3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2118" y="0"/>
            <a:ext cx="12192001" cy="6858000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Arial Nova" panose="020B0504020202020204" pitchFamily="34" charset="0"/>
            </a:endParaRP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8810985" y="2875670"/>
            <a:ext cx="1954179" cy="1106663"/>
            <a:chOff x="9753598" y="1"/>
            <a:chExt cx="1739885" cy="985307"/>
          </a:xfrm>
        </p:grpSpPr>
        <p:sp>
          <p:nvSpPr>
            <p:cNvPr id="26" name="Round Same Side Corner Rectangle 72"/>
            <p:cNvSpPr/>
            <p:nvPr/>
          </p:nvSpPr>
          <p:spPr>
            <a:xfrm rot="10800000">
              <a:off x="9753598" y="1"/>
              <a:ext cx="1739885" cy="98530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pic>
          <p:nvPicPr>
            <p:cNvPr id="28" name="Picture 2" descr="Image result for sify logo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4"/>
            <a:stretch>
              <a:fillRect/>
            </a:stretch>
          </p:blipFill>
          <p:spPr bwMode="auto">
            <a:xfrm>
              <a:off x="9913463" y="95622"/>
              <a:ext cx="1420156" cy="804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/>
          <p:cNvGrpSpPr/>
          <p:nvPr userDrawn="1"/>
        </p:nvGrpSpPr>
        <p:grpSpPr>
          <a:xfrm>
            <a:off x="-1" y="2173323"/>
            <a:ext cx="8466668" cy="2525040"/>
            <a:chOff x="-1" y="1629992"/>
            <a:chExt cx="6829063" cy="1893780"/>
          </a:xfrm>
        </p:grpSpPr>
        <p:sp>
          <p:nvSpPr>
            <p:cNvPr id="31" name="Rectangle 30"/>
            <p:cNvSpPr/>
            <p:nvPr/>
          </p:nvSpPr>
          <p:spPr>
            <a:xfrm>
              <a:off x="-1" y="1710769"/>
              <a:ext cx="6829063" cy="1725139"/>
            </a:xfrm>
            <a:prstGeom prst="rect">
              <a:avLst/>
            </a:prstGeom>
            <a:solidFill>
              <a:schemeClr val="bg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0" y="1629992"/>
              <a:ext cx="6829062" cy="47916"/>
            </a:xfrm>
            <a:prstGeom prst="rect">
              <a:avLst/>
            </a:prstGeom>
            <a:solidFill>
              <a:srgbClr val="BDD7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0" y="3475856"/>
              <a:ext cx="6829062" cy="47916"/>
            </a:xfrm>
            <a:prstGeom prst="rect">
              <a:avLst/>
            </a:prstGeom>
            <a:solidFill>
              <a:srgbClr val="BDD7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</p:grpSp>
      <p:grpSp>
        <p:nvGrpSpPr>
          <p:cNvPr id="34" name="Group 33"/>
          <p:cNvGrpSpPr/>
          <p:nvPr userDrawn="1"/>
        </p:nvGrpSpPr>
        <p:grpSpPr>
          <a:xfrm>
            <a:off x="11136403" y="2281025"/>
            <a:ext cx="1055596" cy="2300187"/>
            <a:chOff x="8352302" y="0"/>
            <a:chExt cx="791697" cy="5143500"/>
          </a:xfrm>
        </p:grpSpPr>
        <p:sp>
          <p:nvSpPr>
            <p:cNvPr id="35" name="Rectangle 34"/>
            <p:cNvSpPr/>
            <p:nvPr/>
          </p:nvSpPr>
          <p:spPr>
            <a:xfrm>
              <a:off x="8877270" y="0"/>
              <a:ext cx="266729" cy="5143500"/>
            </a:xfrm>
            <a:prstGeom prst="rect">
              <a:avLst/>
            </a:prstGeom>
            <a:solidFill>
              <a:srgbClr val="BDD7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8613456" y="0"/>
              <a:ext cx="266729" cy="5143500"/>
            </a:xfrm>
            <a:prstGeom prst="rect">
              <a:avLst/>
            </a:prstGeom>
            <a:solidFill>
              <a:srgbClr val="BDD70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8352302" y="0"/>
              <a:ext cx="266729" cy="5143500"/>
            </a:xfrm>
            <a:prstGeom prst="rect">
              <a:avLst/>
            </a:prstGeom>
            <a:solidFill>
              <a:srgbClr val="BDD70C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</p:grpSp>
      <p:sp>
        <p:nvSpPr>
          <p:cNvPr id="3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88041" y="3086438"/>
            <a:ext cx="7267200" cy="698815"/>
          </a:xfrm>
        </p:spPr>
        <p:txBody>
          <a:bodyPr anchor="ctr">
            <a:normAutofit/>
          </a:bodyPr>
          <a:lstStyle>
            <a:lvl1pPr marL="0" indent="0">
              <a:buNone/>
              <a:defRPr sz="32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SECTION DIVIDER</a:t>
            </a:r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1908563"/>
            <a:ext cx="5411352" cy="2088176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29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3996739"/>
            <a:ext cx="5411351" cy="841181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Sub Title </a:t>
            </a:r>
            <a:endParaRPr lang="en-US" dirty="0"/>
          </a:p>
        </p:txBody>
      </p:sp>
      <p:sp>
        <p:nvSpPr>
          <p:cNvPr id="3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4949438"/>
            <a:ext cx="5411352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25120" y="6516899"/>
            <a:ext cx="1361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cloud@core</a:t>
            </a:r>
            <a:r>
              <a:rPr lang="en-US" sz="1065" baseline="30000" dirty="0">
                <a:solidFill>
                  <a:schemeClr val="bg1"/>
                </a:solidFill>
              </a:rPr>
              <a:t>TM</a:t>
            </a:r>
            <a:endParaRPr lang="en-US" sz="1400" baseline="30000" dirty="0">
              <a:solidFill>
                <a:schemeClr val="bg1"/>
              </a:solidFill>
            </a:endParaRPr>
          </a:p>
        </p:txBody>
      </p:sp>
      <p:pic>
        <p:nvPicPr>
          <p:cNvPr id="9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42085" y="6571305"/>
            <a:ext cx="423587" cy="24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307712"/>
            <a:ext cx="11328200" cy="502756"/>
          </a:xfrm>
        </p:spPr>
        <p:txBody>
          <a:bodyPr/>
          <a:lstStyle>
            <a:lvl1pPr>
              <a:defRPr sz="2665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TheSansOffice" panose="020B0503040302060204" pitchFamily="34" charset="0"/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  <a:latin typeface="TheSansOffice" panose="020B0503040302060204" pitchFamily="34" charset="0"/>
                </a:rPr>
                <a:t>TM</a:t>
              </a:r>
              <a:endParaRPr lang="en-US" sz="1400" baseline="30000">
                <a:solidFill>
                  <a:schemeClr val="bg1"/>
                </a:solidFill>
                <a:latin typeface="TheSansOffice" panose="020B0503040302060204" pitchFamily="34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1316569"/>
            <a:ext cx="11328200" cy="4993217"/>
          </a:xfrm>
        </p:spPr>
        <p:txBody>
          <a:bodyPr/>
          <a:lstStyle>
            <a:lvl1pPr marL="302260" indent="-30226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TheSansOffice" panose="020B0503040302060204" pitchFamily="34" charset="0"/>
              </a:defRPr>
            </a:lvl1pPr>
            <a:lvl2pPr>
              <a:defRPr sz="2135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 marL="1056005">
              <a:defRPr sz="2135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 marL="1440180"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 marL="1776095"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TheSansOffice" panose="020B0503040302060204" pitchFamily="34" charset="0"/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  <a:latin typeface="TheSansOffice" panose="020B0503040302060204" pitchFamily="34" charset="0"/>
                </a:rPr>
                <a:t>TM</a:t>
              </a:r>
              <a:endParaRPr lang="en-US" sz="1400" baseline="30000">
                <a:solidFill>
                  <a:schemeClr val="bg1"/>
                </a:solidFill>
                <a:latin typeface="TheSansOffice" panose="020B0503040302060204" pitchFamily="34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2" y="1316568"/>
            <a:ext cx="5425017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>
                <a:solidFill>
                  <a:schemeClr val="bg1"/>
                </a:solidFill>
                <a:latin typeface="TheSansOffice" panose="020B0503040302060204" pitchFamily="34" charset="0"/>
              </a:defRPr>
            </a:lvl1pPr>
            <a:lvl2pPr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>
              <a:defRPr sz="1465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>
              <a:defRPr sz="1465">
                <a:solidFill>
                  <a:schemeClr val="bg1"/>
                </a:solidFill>
                <a:latin typeface="TheSansOffice" panose="020B050304030206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5184" y="1316568"/>
            <a:ext cx="5425016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>
                <a:solidFill>
                  <a:schemeClr val="bg1"/>
                </a:solidFill>
                <a:latin typeface="TheSansOffice" panose="020B0503040302060204" pitchFamily="34" charset="0"/>
              </a:defRPr>
            </a:lvl1pPr>
            <a:lvl2pPr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>
              <a:defRPr sz="1465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>
              <a:defRPr sz="1465">
                <a:solidFill>
                  <a:schemeClr val="bg1"/>
                </a:solidFill>
                <a:latin typeface="TheSansOffice" panose="020B050304030206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TheSansOffice" panose="020B0503040302060204" pitchFamily="34" charset="0"/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  <a:latin typeface="TheSansOffice" panose="020B0503040302060204" pitchFamily="34" charset="0"/>
                </a:rPr>
                <a:t>TM</a:t>
              </a:r>
              <a:endParaRPr lang="en-US" sz="1400" baseline="30000">
                <a:solidFill>
                  <a:schemeClr val="bg1"/>
                </a:solidFill>
                <a:latin typeface="TheSansOffice" panose="020B0503040302060204" pitchFamily="34" charset="0"/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32002" y="1366803"/>
            <a:ext cx="5424817" cy="287323"/>
          </a:xfrm>
        </p:spPr>
        <p:txBody>
          <a:bodyPr wrap="square" rIns="0" bIns="0" anchor="ctr">
            <a:spAutoFit/>
          </a:bodyPr>
          <a:lstStyle>
            <a:lvl1pPr marL="0" indent="0"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eSansOffice" panose="020B0503040302060204" pitchFamily="34" charset="0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Column heading goes here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000" y="1778003"/>
            <a:ext cx="5424819" cy="4531783"/>
          </a:xfrm>
        </p:spPr>
        <p:txBody>
          <a:bodyPr tIns="0">
            <a:normAutofit/>
          </a:bodyPr>
          <a:lstStyle>
            <a:lvl1pPr marL="302260" indent="-302260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  <a:defRPr lang="en-US" sz="1865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1pPr>
            <a:lvl2pPr marL="758190">
              <a:lnSpc>
                <a:spcPct val="100000"/>
              </a:lnSpc>
              <a:spcBef>
                <a:spcPts val="535"/>
              </a:spcBef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35185" y="1373723"/>
            <a:ext cx="5426835" cy="287323"/>
          </a:xfrm>
        </p:spPr>
        <p:txBody>
          <a:bodyPr wrap="square" rIns="0" bIns="0" anchor="ctr">
            <a:spAutoFit/>
          </a:bodyPr>
          <a:lstStyle>
            <a:lvl1pPr marL="0" marR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eSansOffice" panose="020B0503040302060204" pitchFamily="34" charset="0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Column heading goes here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5185" y="1778003"/>
            <a:ext cx="5426833" cy="4531783"/>
          </a:xfrm>
        </p:spPr>
        <p:txBody>
          <a:bodyPr tIns="0"/>
          <a:lstStyle>
            <a:lvl1pPr marL="381000" indent="-381000">
              <a:buFont typeface="Wingdings" panose="05000000000000000000" pitchFamily="2" charset="2"/>
              <a:buChar char="§"/>
              <a:defRPr lang="en-US" sz="1865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1pPr>
            <a:lvl2pPr marL="758190" indent="-381000">
              <a:defRPr lang="en-US" sz="1600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2pPr>
            <a:lvl3pPr marL="1524000" indent="-304800">
              <a:defRPr lang="en-US" sz="1865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3pPr>
            <a:lvl4pPr marL="2132965" indent="-304800">
              <a:defRPr lang="en-US" sz="1600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4pPr>
            <a:lvl5pPr marL="2742565" indent="-304800">
              <a:defRPr lang="en-US" sz="1600" kern="1200" dirty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marL="302260" lvl="0" indent="-30226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</a:pPr>
            <a:r>
              <a:rPr lang="en-US"/>
              <a:t>Click to edit Master text styles</a:t>
            </a:r>
            <a:endParaRPr lang="en-US"/>
          </a:p>
          <a:p>
            <a:pPr marL="758190" lvl="1" indent="-38100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Arial" panose="020B0604020202020204" pitchFamily="34" charset="0"/>
              <a:buChar char="–"/>
            </a:pPr>
            <a:r>
              <a:rPr lang="en-US"/>
              <a:t>Second level</a:t>
            </a:r>
            <a:endParaRPr lang="en-US"/>
          </a:p>
          <a:p>
            <a:pPr marL="1524000" lvl="2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  <a:endParaRPr lang="en-US"/>
          </a:p>
          <a:p>
            <a:pPr marL="2132965" lvl="3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–"/>
            </a:pPr>
            <a:r>
              <a:rPr lang="en-US"/>
              <a:t>Fourth level</a:t>
            </a:r>
            <a:endParaRPr lang="en-US"/>
          </a:p>
          <a:p>
            <a:pPr marL="2742565" lvl="4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»"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307712"/>
            <a:ext cx="11328200" cy="502756"/>
          </a:xfrm>
        </p:spPr>
        <p:txBody>
          <a:bodyPr/>
          <a:lstStyle>
            <a:lvl1pPr>
              <a:defRPr sz="2665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0501747" y="1"/>
            <a:ext cx="1422400" cy="1005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</a:rPr>
                <a:t>TM</a:t>
              </a:r>
              <a:endParaRPr lang="en-US" sz="1400" baseline="300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09600" y="6516889"/>
            <a:ext cx="1631200" cy="307777"/>
            <a:chOff x="1066800" y="4063365"/>
            <a:chExt cx="1223400" cy="230833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</a:rPr>
                <a:t>TM</a:t>
              </a:r>
              <a:endParaRPr lang="en-US" sz="1400" baseline="300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2211"/>
            <a:ext cx="12191999" cy="6858000"/>
          </a:xfrm>
          <a:prstGeom prst="rect">
            <a:avLst/>
          </a:prstGeom>
          <a:solidFill>
            <a:srgbClr val="192B5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3678" y="0"/>
            <a:ext cx="1221935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ess st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gnition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cognition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cognition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-8673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ople, building, group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pic>
        <p:nvPicPr>
          <p:cNvPr id="32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381324" y="3429000"/>
            <a:ext cx="5429355" cy="108978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pic>
        <p:nvPicPr>
          <p:cNvPr id="32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screen">
            <a:biLevel thresh="25000"/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ople, building, group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pic>
        <p:nvPicPr>
          <p:cNvPr id="32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381324" y="3429000"/>
            <a:ext cx="5429355" cy="108978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4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2211"/>
            <a:ext cx="12191999" cy="6858000"/>
          </a:xfrm>
          <a:prstGeom prst="rect">
            <a:avLst/>
          </a:prstGeom>
          <a:solidFill>
            <a:schemeClr val="tx2">
              <a:lumMod val="7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screen">
            <a:biLevel thresh="25000"/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  <p:pic>
        <p:nvPicPr>
          <p:cNvPr id="7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screen">
            <a:biLevel thresh="25000"/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  <p:pic>
        <p:nvPicPr>
          <p:cNvPr id="7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/>
          </a:p>
        </p:txBody>
      </p:sp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2211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1800" y="349975"/>
            <a:ext cx="10115957" cy="46165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AGENDA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8" Type="http://schemas.openxmlformats.org/officeDocument/2006/relationships/theme" Target="../theme/theme1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4" Type="http://schemas.openxmlformats.org/officeDocument/2006/relationships/theme" Target="../theme/theme2.xml"/><Relationship Id="rId13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9.xml"/><Relationship Id="rId8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3.xml"/><Relationship Id="rId24" Type="http://schemas.openxmlformats.org/officeDocument/2006/relationships/theme" Target="../theme/theme3.xml"/><Relationship Id="rId23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0.xml"/><Relationship Id="rId2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981076"/>
            <a:ext cx="11328200" cy="5508624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2000" y="230495"/>
            <a:ext cx="11328200" cy="461655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</p:sldLayoutIdLst>
  <p:txStyles>
    <p:titleStyle>
      <a:lvl1pPr algn="l" defTabSz="1219200" rtl="0" eaLnBrk="1" latinLnBrk="0" hangingPunct="1">
        <a:spcBef>
          <a:spcPct val="0"/>
        </a:spcBef>
        <a:buNone/>
        <a:defRPr kumimoji="0" lang="en-US" sz="2400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77"/>
          <a:ea typeface="+mj-ea"/>
          <a:cs typeface="+mj-cs"/>
        </a:defRPr>
      </a:lvl1pPr>
    </p:titleStyle>
    <p:bodyStyle>
      <a:lvl1pPr marL="302260" indent="-30226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135" kern="1200">
          <a:solidFill>
            <a:srgbClr val="595959"/>
          </a:solidFill>
          <a:latin typeface="TheSansOffice" panose="020B0503040302060204" pitchFamily="34" charset="77"/>
          <a:ea typeface="+mn-ea"/>
          <a:cs typeface="+mn-cs"/>
        </a:defRPr>
      </a:lvl1pPr>
      <a:lvl2pPr marL="758190" indent="-3810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865" kern="1200">
          <a:solidFill>
            <a:srgbClr val="595959"/>
          </a:solidFill>
          <a:latin typeface="TheSansOffice" panose="020B0503040302060204" pitchFamily="34" charset="77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3pPr>
      <a:lvl4pPr marL="21329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4pPr>
      <a:lvl5pPr marL="27425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»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316569"/>
            <a:ext cx="11328200" cy="4993217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8577" y="6356354"/>
            <a:ext cx="650240" cy="366183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lvl1pPr algn="r">
              <a:defRPr sz="1335">
                <a:solidFill>
                  <a:schemeClr val="tx1">
                    <a:tint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 dirty="0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2000" y="359039"/>
            <a:ext cx="11328200" cy="461655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1219200" rtl="0" eaLnBrk="1" latinLnBrk="0" hangingPunct="1">
        <a:spcBef>
          <a:spcPct val="0"/>
        </a:spcBef>
        <a:buNone/>
        <a:defRPr kumimoji="0" lang="en-US" sz="2400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0"/>
          <a:ea typeface="+mj-ea"/>
          <a:cs typeface="+mj-cs"/>
        </a:defRPr>
      </a:lvl1pPr>
    </p:titleStyle>
    <p:bodyStyle>
      <a:lvl1pPr marL="302260" indent="-30226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135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1pPr>
      <a:lvl2pPr marL="758190" indent="-3810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865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3pPr>
      <a:lvl4pPr marL="21329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4pPr>
      <a:lvl5pPr marL="27425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»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316569"/>
            <a:ext cx="11328200" cy="4993217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8577" y="6356354"/>
            <a:ext cx="650240" cy="366183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lvl1pPr algn="r">
              <a:defRPr sz="1335">
                <a:solidFill>
                  <a:schemeClr val="tx1">
                    <a:tint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2000" y="338486"/>
            <a:ext cx="11328200" cy="502756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3" r:id="rId23"/>
  </p:sldLayoutIdLst>
  <p:txStyles>
    <p:titleStyle>
      <a:lvl1pPr algn="l" defTabSz="1219200" rtl="0" eaLnBrk="1" latinLnBrk="0" hangingPunct="1">
        <a:spcBef>
          <a:spcPct val="0"/>
        </a:spcBef>
        <a:buNone/>
        <a:defRPr kumimoji="0" lang="en-US" sz="2665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0"/>
          <a:ea typeface="+mj-ea"/>
          <a:cs typeface="+mj-cs"/>
        </a:defRPr>
      </a:lvl1pPr>
    </p:titleStyle>
    <p:bodyStyle>
      <a:lvl1pPr marL="302260" indent="-30226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135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1pPr>
      <a:lvl2pPr marL="758190" indent="-3810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865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3pPr>
      <a:lvl4pPr marL="21329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4pPr>
      <a:lvl5pPr marL="27425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»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7" Type="http://schemas.openxmlformats.org/officeDocument/2006/relationships/image" Target="../media/image38.jpeg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25144" y="4766295"/>
            <a:ext cx="7174536" cy="77090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265" dirty="0"/>
              <a:t>ITC</a:t>
            </a:r>
            <a:endParaRPr lang="en-IN" sz="4265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25144" y="5379720"/>
            <a:ext cx="5368776" cy="556363"/>
          </a:xfrm>
        </p:spPr>
        <p:txBody>
          <a:bodyPr anchor="ctr"/>
          <a:lstStyle/>
          <a:p>
            <a:r>
              <a:rPr lang="en-US" dirty="0"/>
              <a:t>Digital Services Case Study</a:t>
            </a:r>
            <a:endParaRPr lang="en-I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6347501" y="910909"/>
            <a:ext cx="5412700" cy="570976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Integrated Value and Outcome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115" marR="0" lvl="0" indent="-285115" algn="l" defTabSz="914400" rtl="0" eaLnBrk="1" fontAlgn="auto" latinLnBrk="0" hangingPunct="1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IN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Order fulfilment Management:</a:t>
            </a:r>
            <a: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Efficiently process and manage orders from retailers by having the business-driven process of priority and allocation of stocks, including the automation of the process with single click in operation which ensure delivery to customers on time.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115" marR="0" lvl="0" indent="-285115" algn="l" defTabSz="914400" rtl="0" eaLnBrk="1" fontAlgn="auto" latinLnBrk="0" hangingPunct="1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IN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Inventory Management:</a:t>
            </a:r>
            <a: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Keep track of inventory levels, stock availability, and product information to prevent overstocking or understocking of products and enables better demand forecasting.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115" marR="0" lvl="0" indent="-285115" algn="l" defTabSz="914400" rtl="0" eaLnBrk="1" fontAlgn="auto" latinLnBrk="0" hangingPunct="1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IN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D&amp;D Management:</a:t>
            </a:r>
            <a: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Track damage and destroy of goods of various conditions which obtains from retailer or available in go down, which contains 3</a:t>
            </a:r>
            <a:r>
              <a:rPr kumimoji="0" lang="en-IN" sz="1200" b="0" i="0" u="none" strike="noStrike" kern="1200" cap="none" spc="0" normalizeH="0" baseline="3000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rd</a:t>
            </a:r>
            <a: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party involvement and ensuring compliance with distribution agreements</a:t>
            </a:r>
            <a: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srgbClr val="37415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115" marR="0" lvl="0" indent="-285115" algn="l" defTabSz="914400" rtl="0" eaLnBrk="1" fontAlgn="auto" latinLnBrk="0" hangingPunct="1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IN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Reporting and Analytics:</a:t>
            </a:r>
            <a: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Generate reports and analytics to provide insights into sales performance, inventory turnover, and other key metrics to helps distributors making informed decisions.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115" marR="0" lvl="0" indent="-285115" algn="l" defTabSz="914400" rtl="0" eaLnBrk="1" fontAlgn="auto" latinLnBrk="0" hangingPunct="1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IN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Compliance and Regulatory Requirements:</a:t>
            </a:r>
            <a: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Ensure that the distribution process complies with industry-specific regulations, including quality standards, safety regulations, and product labelling requirements.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92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Value for Client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10235" marR="0" lvl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495300" algn="l"/>
              </a:tabLst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Forum is in use at 2000+ distributor sites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  <a:p>
            <a:pPr marL="61023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495300" algn="l"/>
              </a:tabLst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100% User adoption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  <a:p>
            <a:pPr marL="610235" marR="0" lvl="0" indent="-285750" algn="l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495300" algn="l"/>
              </a:tabLst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95% Inventory record accuracy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  <a:p>
            <a:pPr marL="610235" marR="0" lvl="0" indent="-285750" algn="l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495300" algn="l"/>
              </a:tabLst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ROI of around 15% within 1 year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  <a:p>
            <a:pPr marL="610235" marR="0" lvl="0" indent="-285750" algn="l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495300" algn="l"/>
              </a:tabLst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Around 15% increase in sales productivity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96632" y="916412"/>
            <a:ext cx="4883240" cy="1200329"/>
            <a:chOff x="841632" y="1421961"/>
            <a:chExt cx="4883240" cy="1200332"/>
          </a:xfrm>
        </p:grpSpPr>
        <p:sp>
          <p:nvSpPr>
            <p:cNvPr id="4" name="TextBox 3"/>
            <p:cNvSpPr txBox="1"/>
            <p:nvPr/>
          </p:nvSpPr>
          <p:spPr>
            <a:xfrm>
              <a:off x="1404872" y="1421961"/>
              <a:ext cx="4320000" cy="1200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Project Objective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IN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Implement future ready dealer management system for management of forward supply chain to streamline and optimize the operations of distributors and their network of retailers or dealers</a:t>
              </a:r>
              <a:endParaRPr kumimoji="0" lang="en-IN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026" name="Picture 2" descr="objective Icon 3428374"/>
            <p:cNvPicPr>
              <a:picLocks noChangeAspect="1" noChangeArrowheads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632" y="1428960"/>
              <a:ext cx="540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/>
          <p:cNvGrpSpPr/>
          <p:nvPr/>
        </p:nvGrpSpPr>
        <p:grpSpPr>
          <a:xfrm>
            <a:off x="801043" y="2350071"/>
            <a:ext cx="4838240" cy="553998"/>
            <a:chOff x="886632" y="2210779"/>
            <a:chExt cx="4838240" cy="553998"/>
          </a:xfrm>
        </p:grpSpPr>
        <p:sp>
          <p:nvSpPr>
            <p:cNvPr id="33" name="TextBox 32"/>
            <p:cNvSpPr txBox="1"/>
            <p:nvPr/>
          </p:nvSpPr>
          <p:spPr>
            <a:xfrm>
              <a:off x="1404872" y="2210779"/>
              <a:ext cx="43200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Solution 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Forum – Client Server Model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028" name="Picture 4" descr="model Icon 1724316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6632" y="2294834"/>
              <a:ext cx="450000" cy="45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796632" y="3084592"/>
            <a:ext cx="4928240" cy="630002"/>
            <a:chOff x="796632" y="3049958"/>
            <a:chExt cx="4928240" cy="630000"/>
          </a:xfrm>
        </p:grpSpPr>
        <p:sp>
          <p:nvSpPr>
            <p:cNvPr id="21" name="TextBox 20"/>
            <p:cNvSpPr txBox="1"/>
            <p:nvPr/>
          </p:nvSpPr>
          <p:spPr>
            <a:xfrm>
              <a:off x="1404872" y="3087959"/>
              <a:ext cx="4320000" cy="553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Competition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Botree, Ivy Mobility, Accenture News Page</a:t>
              </a:r>
              <a:endParaRPr kumimoji="0" lang="en-IN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030" name="Picture 6" descr="Business competition Icon 3444703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632" y="3049958"/>
              <a:ext cx="630000" cy="63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1"/>
          <p:cNvGrpSpPr/>
          <p:nvPr/>
        </p:nvGrpSpPr>
        <p:grpSpPr>
          <a:xfrm>
            <a:off x="796632" y="3960301"/>
            <a:ext cx="4883240" cy="1200329"/>
            <a:chOff x="841632" y="3749696"/>
            <a:chExt cx="4883240" cy="1200328"/>
          </a:xfrm>
        </p:grpSpPr>
        <p:sp>
          <p:nvSpPr>
            <p:cNvPr id="22" name="TextBox 21"/>
            <p:cNvSpPr txBox="1"/>
            <p:nvPr/>
          </p:nvSpPr>
          <p:spPr>
            <a:xfrm>
              <a:off x="1404872" y="3749696"/>
              <a:ext cx="4320000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Sify’s Uniqueness</a:t>
              </a:r>
              <a:b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Integrated value proposition built on: Client Server Model on hosted environment due to compliance requirements, Integrated infrastructure and application managed services</a:t>
              </a:r>
              <a:endParaRPr kumimoji="0" lang="en-IN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8" name="Picture 7" descr="A picture containing shape&#10;&#10;Description automatically generated"/>
            <p:cNvPicPr>
              <a:picLocks noChangeAspect="1"/>
            </p:cNvPicPr>
            <p:nvPr/>
          </p:nvPicPr>
          <p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41632" y="3785311"/>
              <a:ext cx="540000" cy="54000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796632" y="5458344"/>
            <a:ext cx="4883240" cy="553998"/>
            <a:chOff x="841632" y="5235206"/>
            <a:chExt cx="4883240" cy="553998"/>
          </a:xfrm>
        </p:grpSpPr>
        <p:sp>
          <p:nvSpPr>
            <p:cNvPr id="28" name="TextBox 27"/>
            <p:cNvSpPr txBox="1"/>
            <p:nvPr/>
          </p:nvSpPr>
          <p:spPr>
            <a:xfrm>
              <a:off x="1404872" y="5235206"/>
              <a:ext cx="43200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Contract Duration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15 years+ – large annuity revenue stream</a:t>
              </a:r>
              <a:endParaRPr kumimoji="0" lang="en-IN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042" name="Picture 18" descr="duration Icon 2978813"/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632" y="5287205"/>
              <a:ext cx="450000" cy="45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26" descr="A picture containing shape&#10;&#10;Description automatically generated"/>
          <p:cNvPicPr>
            <a:picLocks noChangeAspect="1"/>
          </p:cNvPicPr>
          <p:nvPr/>
        </p:nvPicPr>
        <p:blipFill>
          <a:blip r:embed="rId6">
            <a:duotone>
              <a:srgbClr val="FFC000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5784059" y="976576"/>
            <a:ext cx="540000" cy="540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 rot="16200000">
            <a:off x="-3247529" y="3201368"/>
            <a:ext cx="6864397" cy="461665"/>
          </a:xfrm>
          <a:prstGeom prst="rect">
            <a:avLst/>
          </a:prstGeom>
          <a:solidFill>
            <a:schemeClr val="accent1"/>
          </a:solidFill>
          <a:ln>
            <a:solidFill>
              <a:srgbClr val="548ED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all" spc="15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Retail intelligence </a:t>
            </a:r>
            <a:endParaRPr kumimoji="0" lang="en-US" sz="2400" b="1" i="0" u="none" strike="noStrike" kern="1200" cap="all" spc="15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0892" y="965"/>
            <a:ext cx="2705147" cy="276999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all" spc="15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Consumer Products goods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632" y="307397"/>
            <a:ext cx="11131550" cy="461655"/>
          </a:xfrm>
        </p:spPr>
        <p:txBody>
          <a:bodyPr>
            <a:noAutofit/>
          </a:bodyPr>
          <a:lstStyle/>
          <a:p>
            <a:pPr lvl="0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ITC LTD: Digital Retail Intelligence Solution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bject 4"/>
          <p:cNvSpPr/>
          <p:nvPr/>
        </p:nvSpPr>
        <p:spPr>
          <a:xfrm>
            <a:off x="10576740" y="148431"/>
            <a:ext cx="986610" cy="7795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3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  <a:rtl val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1800" y="3429001"/>
            <a:ext cx="113284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 You</a:t>
            </a:r>
            <a:endParaRPr kumimoji="0" lang="en-IN" sz="53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D:\onedrive\OneDrive - Sify Technologies Limited\Desktop\Sify_Technologies_Limited_IN_English_2024_Certification_Badge.pngSify_Technologies_Limited_IN_English_2024_Certification_Badge"/>
          <p:cNvPicPr>
            <a:picLocks noChangeAspect="1"/>
          </p:cNvPicPr>
          <p:nvPr/>
        </p:nvPicPr>
        <p:blipFill>
          <a:blip r:embed="rId1"/>
          <a:srcRect l="8502" r="8502"/>
          <a:stretch>
            <a:fillRect/>
          </a:stretch>
        </p:blipFill>
        <p:spPr>
          <a:xfrm>
            <a:off x="5575516" y="1655498"/>
            <a:ext cx="1040969" cy="1773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1941</Words>
  <Application>WPS Presentation</Application>
  <PresentationFormat>Widescreen</PresentationFormat>
  <Paragraphs>39</Paragraphs>
  <Slides>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</vt:i4>
      </vt:variant>
    </vt:vector>
  </HeadingPairs>
  <TitlesOfParts>
    <vt:vector size="21" baseType="lpstr">
      <vt:lpstr>Arial</vt:lpstr>
      <vt:lpstr>SimSun</vt:lpstr>
      <vt:lpstr>Wingdings</vt:lpstr>
      <vt:lpstr>TheSansOffice</vt:lpstr>
      <vt:lpstr>Trebuchet MS</vt:lpstr>
      <vt:lpstr>TheSansOffice</vt:lpstr>
      <vt:lpstr>Arial</vt:lpstr>
      <vt:lpstr>Courier New</vt:lpstr>
      <vt:lpstr>Arial Narrow</vt:lpstr>
      <vt:lpstr>Calibri</vt:lpstr>
      <vt:lpstr>Trebuchet MS</vt:lpstr>
      <vt:lpstr>Arial Nova</vt:lpstr>
      <vt:lpstr>Calibri</vt:lpstr>
      <vt:lpstr>Microsoft YaHei</vt:lpstr>
      <vt:lpstr>Arial Unicode MS</vt:lpstr>
      <vt:lpstr>Sify Theme Nov20</vt:lpstr>
      <vt:lpstr>1_Sify Theme Nov20</vt:lpstr>
      <vt:lpstr>2_Sify Theme Nov20</vt:lpstr>
      <vt:lpstr>PowerPoint 演示文稿</vt:lpstr>
      <vt:lpstr>ITC LTD: Digital Retail Intelligence Solution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Case Studies</dc:title>
  <dc:creator>Shubham Mishra</dc:creator>
  <cp:lastModifiedBy>017417</cp:lastModifiedBy>
  <cp:revision>2</cp:revision>
  <dcterms:created xsi:type="dcterms:W3CDTF">2023-10-04T05:47:00Z</dcterms:created>
  <dcterms:modified xsi:type="dcterms:W3CDTF">2024-08-23T09:55:10Z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CC17B14F2EE545C0B8668342A5E1AD9C_12</vt:lpwstr>
  </property>
  <property fmtid="{D5CDD505-2E9C-101B-9397-08002B2CF9AE}" pid="3" name="KSOProductBuildVer">
    <vt:lpwstr>1033-12.2.0.17545</vt:lpwstr>
  </property>
</Properties>
</file>