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89" r:id="rId1"/>
    <p:sldMasterId id="2147484344" r:id="rId2"/>
    <p:sldMasterId id="2147484328" r:id="rId3"/>
    <p:sldMasterId id="2147483660" r:id="rId4"/>
    <p:sldMasterId id="2147483648" r:id="rId5"/>
  </p:sldMasterIdLst>
  <p:notesMasterIdLst>
    <p:notesMasterId r:id="rId32"/>
  </p:notesMasterIdLst>
  <p:sldIdLst>
    <p:sldId id="2147311250" r:id="rId6"/>
    <p:sldId id="2076137294" r:id="rId7"/>
    <p:sldId id="16604843" r:id="rId8"/>
    <p:sldId id="2076137295" r:id="rId9"/>
    <p:sldId id="2147482240" r:id="rId10"/>
    <p:sldId id="2147480170" r:id="rId11"/>
    <p:sldId id="2147482243" r:id="rId12"/>
    <p:sldId id="2147311241" r:id="rId13"/>
    <p:sldId id="2147482239" r:id="rId14"/>
    <p:sldId id="2147479724" r:id="rId15"/>
    <p:sldId id="2147482244" r:id="rId16"/>
    <p:sldId id="2147473336" r:id="rId17"/>
    <p:sldId id="2147479898" r:id="rId18"/>
    <p:sldId id="2147473326" r:id="rId19"/>
    <p:sldId id="2147473339" r:id="rId20"/>
    <p:sldId id="2147479905" r:id="rId21"/>
    <p:sldId id="2147473286" r:id="rId22"/>
    <p:sldId id="16604820" r:id="rId23"/>
    <p:sldId id="2147482245" r:id="rId24"/>
    <p:sldId id="2147480171" r:id="rId25"/>
    <p:sldId id="2146846653" r:id="rId26"/>
    <p:sldId id="2076137298" r:id="rId27"/>
    <p:sldId id="2147473319" r:id="rId28"/>
    <p:sldId id="2147311292" r:id="rId29"/>
    <p:sldId id="2147473222" r:id="rId30"/>
    <p:sldId id="214748242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DEB74C-F972-5064-350A-E045FA1A1873}" v="354" dt="2024-12-05T08:15:02.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5" d="100"/>
          <a:sy n="65"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7145E-9794-43B3-9C34-894D440C94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50797F6F-544B-499B-BD8E-D12506E71DC1}">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Best of breed performance with Hybrid Cloud configuration</a:t>
          </a:r>
          <a:endParaRPr lang="en-IN" sz="1100" dirty="0">
            <a:solidFill>
              <a:schemeClr val="bg1">
                <a:lumMod val="85000"/>
              </a:schemeClr>
            </a:solidFill>
          </a:endParaRPr>
        </a:p>
      </dgm:t>
    </dgm:pt>
    <dgm:pt modelId="{57C468DD-BF44-41CB-BA3C-E7377F1FE42A}" type="sibTrans" cxnId="{66DD4133-B9FD-4445-8B96-124A227C8905}">
      <dgm:prSet/>
      <dgm:spPr/>
      <dgm:t>
        <a:bodyPr/>
        <a:lstStyle/>
        <a:p>
          <a:endParaRPr lang="en-IN" sz="3200">
            <a:solidFill>
              <a:schemeClr val="bg1">
                <a:lumMod val="85000"/>
              </a:schemeClr>
            </a:solidFill>
          </a:endParaRPr>
        </a:p>
      </dgm:t>
    </dgm:pt>
    <dgm:pt modelId="{27DCA0A2-E41A-4DE7-863A-F516A84F93F7}" type="parTrans" cxnId="{66DD4133-B9FD-4445-8B96-124A227C8905}">
      <dgm:prSet/>
      <dgm:spPr/>
      <dgm:t>
        <a:bodyPr/>
        <a:lstStyle/>
        <a:p>
          <a:endParaRPr lang="en-IN" sz="3200">
            <a:solidFill>
              <a:schemeClr val="bg1">
                <a:lumMod val="85000"/>
              </a:schemeClr>
            </a:solidFill>
          </a:endParaRPr>
        </a:p>
      </dgm:t>
    </dgm:pt>
    <dgm:pt modelId="{70849A57-F287-4DA0-A19B-1DE979C89B5C}">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Efficient integrations with extended ecosystems</a:t>
          </a:r>
          <a:endParaRPr lang="en-IN" sz="1100" dirty="0">
            <a:solidFill>
              <a:schemeClr val="bg1">
                <a:lumMod val="85000"/>
              </a:schemeClr>
            </a:solidFill>
          </a:endParaRPr>
        </a:p>
      </dgm:t>
    </dgm:pt>
    <dgm:pt modelId="{741F3A88-0815-47AF-AA72-4DB0818845AE}" type="sibTrans" cxnId="{EECF2ABD-1891-42C7-91A7-BCDF3B28F713}">
      <dgm:prSet/>
      <dgm:spPr/>
      <dgm:t>
        <a:bodyPr/>
        <a:lstStyle/>
        <a:p>
          <a:endParaRPr lang="en-IN" sz="3200">
            <a:solidFill>
              <a:schemeClr val="bg1">
                <a:lumMod val="85000"/>
              </a:schemeClr>
            </a:solidFill>
          </a:endParaRPr>
        </a:p>
      </dgm:t>
    </dgm:pt>
    <dgm:pt modelId="{302F430B-2CE0-4EEC-BDD1-669DA8140897}" type="parTrans" cxnId="{EECF2ABD-1891-42C7-91A7-BCDF3B28F713}">
      <dgm:prSet/>
      <dgm:spPr/>
      <dgm:t>
        <a:bodyPr/>
        <a:lstStyle/>
        <a:p>
          <a:endParaRPr lang="en-IN" sz="3200">
            <a:solidFill>
              <a:schemeClr val="bg1">
                <a:lumMod val="85000"/>
              </a:schemeClr>
            </a:solidFill>
          </a:endParaRPr>
        </a:p>
      </dgm:t>
    </dgm:pt>
    <dgm:pt modelId="{8E835575-8C93-4993-803F-3D5C82E30822}">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Compliance with data sovereignty</a:t>
          </a:r>
          <a:endParaRPr lang="en-IN" sz="1100" dirty="0">
            <a:solidFill>
              <a:schemeClr val="bg1">
                <a:lumMod val="85000"/>
              </a:schemeClr>
            </a:solidFill>
          </a:endParaRPr>
        </a:p>
      </dgm:t>
    </dgm:pt>
    <dgm:pt modelId="{E18131DB-9E1E-4617-9746-2985648DC386}" type="sibTrans" cxnId="{AD860256-90C6-4F84-AB46-70C50ABDF2B7}">
      <dgm:prSet/>
      <dgm:spPr/>
      <dgm:t>
        <a:bodyPr/>
        <a:lstStyle/>
        <a:p>
          <a:endParaRPr lang="en-IN" sz="3200">
            <a:solidFill>
              <a:schemeClr val="bg1">
                <a:lumMod val="85000"/>
              </a:schemeClr>
            </a:solidFill>
          </a:endParaRPr>
        </a:p>
      </dgm:t>
    </dgm:pt>
    <dgm:pt modelId="{1877F50A-B0A9-4072-85A3-A123BE4D60ED}" type="parTrans" cxnId="{AD860256-90C6-4F84-AB46-70C50ABDF2B7}">
      <dgm:prSet/>
      <dgm:spPr/>
      <dgm:t>
        <a:bodyPr/>
        <a:lstStyle/>
        <a:p>
          <a:endParaRPr lang="en-IN" sz="3200">
            <a:solidFill>
              <a:schemeClr val="bg1">
                <a:lumMod val="85000"/>
              </a:schemeClr>
            </a:solidFill>
          </a:endParaRPr>
        </a:p>
      </dgm:t>
    </dgm:pt>
    <dgm:pt modelId="{5DAD822D-4930-4623-8AF2-535A6ECCF5AD}">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Business continuity with resilience</a:t>
          </a:r>
          <a:endParaRPr lang="en-IN" sz="1100" dirty="0">
            <a:solidFill>
              <a:schemeClr val="bg1">
                <a:lumMod val="85000"/>
              </a:schemeClr>
            </a:solidFill>
          </a:endParaRPr>
        </a:p>
      </dgm:t>
    </dgm:pt>
    <dgm:pt modelId="{9EA5F82C-DC93-4A1F-845B-DCC9B49F91A1}" type="sibTrans" cxnId="{08E30DE4-CDFD-420E-927F-3EA12D5CC1FA}">
      <dgm:prSet/>
      <dgm:spPr/>
      <dgm:t>
        <a:bodyPr/>
        <a:lstStyle/>
        <a:p>
          <a:endParaRPr lang="en-IN" sz="3200">
            <a:solidFill>
              <a:schemeClr val="bg1">
                <a:lumMod val="85000"/>
              </a:schemeClr>
            </a:solidFill>
          </a:endParaRPr>
        </a:p>
      </dgm:t>
    </dgm:pt>
    <dgm:pt modelId="{94097734-AE6B-41FD-A9E2-283232314D22}" type="parTrans" cxnId="{08E30DE4-CDFD-420E-927F-3EA12D5CC1FA}">
      <dgm:prSet/>
      <dgm:spPr/>
      <dgm:t>
        <a:bodyPr/>
        <a:lstStyle/>
        <a:p>
          <a:endParaRPr lang="en-IN" sz="3200">
            <a:solidFill>
              <a:schemeClr val="bg1">
                <a:lumMod val="85000"/>
              </a:schemeClr>
            </a:solidFill>
          </a:endParaRPr>
        </a:p>
      </dgm:t>
    </dgm:pt>
    <dgm:pt modelId="{8FF4A500-320B-44C3-8962-9F22823C6F4B}">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Simplicity with self service</a:t>
          </a:r>
          <a:endParaRPr lang="en-IN" sz="1100" dirty="0">
            <a:solidFill>
              <a:schemeClr val="bg1">
                <a:lumMod val="85000"/>
              </a:schemeClr>
            </a:solidFill>
          </a:endParaRPr>
        </a:p>
      </dgm:t>
    </dgm:pt>
    <dgm:pt modelId="{7BC30C88-FCAF-4B17-87CB-0AEF7FAEF509}" type="sibTrans" cxnId="{94FEA095-959E-468E-AD63-A388B4B537F5}">
      <dgm:prSet/>
      <dgm:spPr/>
      <dgm:t>
        <a:bodyPr/>
        <a:lstStyle/>
        <a:p>
          <a:endParaRPr lang="en-IN" sz="3200">
            <a:solidFill>
              <a:schemeClr val="bg1">
                <a:lumMod val="85000"/>
              </a:schemeClr>
            </a:solidFill>
          </a:endParaRPr>
        </a:p>
      </dgm:t>
    </dgm:pt>
    <dgm:pt modelId="{8E59E2A0-BB5B-45FC-AE26-2B7A80C3BE94}" type="parTrans" cxnId="{94FEA095-959E-468E-AD63-A388B4B537F5}">
      <dgm:prSet/>
      <dgm:spPr/>
      <dgm:t>
        <a:bodyPr/>
        <a:lstStyle/>
        <a:p>
          <a:endParaRPr lang="en-IN" sz="3200">
            <a:solidFill>
              <a:schemeClr val="bg1">
                <a:lumMod val="85000"/>
              </a:schemeClr>
            </a:solidFill>
          </a:endParaRPr>
        </a:p>
      </dgm:t>
    </dgm:pt>
    <dgm:pt modelId="{1C5F89A3-9FAA-4CF2-A658-97AF1BE208AA}">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Operational efficiency with reduced IT administration</a:t>
          </a:r>
          <a:endParaRPr lang="en-IN" sz="1100" dirty="0">
            <a:solidFill>
              <a:schemeClr val="bg1">
                <a:lumMod val="85000"/>
              </a:schemeClr>
            </a:solidFill>
          </a:endParaRPr>
        </a:p>
      </dgm:t>
    </dgm:pt>
    <dgm:pt modelId="{FE2B11D9-CA9F-4E9A-972A-78A78D8E1CB8}" type="sibTrans" cxnId="{30CD3A33-B168-44FC-8D89-862302415727}">
      <dgm:prSet/>
      <dgm:spPr/>
      <dgm:t>
        <a:bodyPr/>
        <a:lstStyle/>
        <a:p>
          <a:endParaRPr lang="en-IN" sz="3200">
            <a:solidFill>
              <a:schemeClr val="bg1">
                <a:lumMod val="85000"/>
              </a:schemeClr>
            </a:solidFill>
          </a:endParaRPr>
        </a:p>
      </dgm:t>
    </dgm:pt>
    <dgm:pt modelId="{9367BC9F-B25D-4CB2-8092-8EDE68980B49}" type="parTrans" cxnId="{30CD3A33-B168-44FC-8D89-862302415727}">
      <dgm:prSet/>
      <dgm:spPr/>
      <dgm:t>
        <a:bodyPr/>
        <a:lstStyle/>
        <a:p>
          <a:endParaRPr lang="en-IN" sz="3200">
            <a:solidFill>
              <a:schemeClr val="bg1">
                <a:lumMod val="85000"/>
              </a:schemeClr>
            </a:solidFill>
          </a:endParaRPr>
        </a:p>
      </dgm:t>
    </dgm:pt>
    <dgm:pt modelId="{4DA1CCE2-6A2D-47D5-BE11-52E9AE0F24E6}">
      <dgm:prSet custT="1"/>
      <dgm:spPr>
        <a:noFill/>
        <a:ln w="9525">
          <a:noFill/>
          <a:prstDash val="sysDot"/>
        </a:ln>
      </dgm:spPr>
      <dgm:t>
        <a:bodyPr/>
        <a:lstStyle/>
        <a:p>
          <a:pPr>
            <a:lnSpc>
              <a:spcPct val="100000"/>
            </a:lnSpc>
            <a:spcAft>
              <a:spcPts val="0"/>
            </a:spcAft>
          </a:pPr>
          <a:r>
            <a:rPr lang="en-US" sz="1100" dirty="0">
              <a:solidFill>
                <a:schemeClr val="bg1">
                  <a:lumMod val="85000"/>
                </a:schemeClr>
              </a:solidFill>
            </a:rPr>
            <a:t>Cost reduction with </a:t>
          </a:r>
        </a:p>
        <a:p>
          <a:pPr>
            <a:lnSpc>
              <a:spcPct val="100000"/>
            </a:lnSpc>
            <a:spcAft>
              <a:spcPts val="0"/>
            </a:spcAft>
          </a:pPr>
          <a:r>
            <a:rPr lang="en-US" sz="1100" dirty="0">
              <a:solidFill>
                <a:schemeClr val="bg1">
                  <a:lumMod val="85000"/>
                </a:schemeClr>
              </a:solidFill>
            </a:rPr>
            <a:t>on-demand bursting to public clouds</a:t>
          </a:r>
          <a:endParaRPr lang="en-IN" sz="1100" dirty="0">
            <a:solidFill>
              <a:schemeClr val="bg1">
                <a:lumMod val="85000"/>
              </a:schemeClr>
            </a:solidFill>
          </a:endParaRPr>
        </a:p>
      </dgm:t>
    </dgm:pt>
    <dgm:pt modelId="{383EA124-CF20-4FC1-9F31-0918D9AF1801}" type="sibTrans" cxnId="{CFE8854E-0C35-4114-AD7C-229A8429BD78}">
      <dgm:prSet/>
      <dgm:spPr/>
      <dgm:t>
        <a:bodyPr/>
        <a:lstStyle/>
        <a:p>
          <a:endParaRPr lang="en-IN" sz="3200">
            <a:solidFill>
              <a:schemeClr val="bg1">
                <a:lumMod val="85000"/>
              </a:schemeClr>
            </a:solidFill>
          </a:endParaRPr>
        </a:p>
      </dgm:t>
    </dgm:pt>
    <dgm:pt modelId="{DA63AB39-82B8-4892-8AFA-8BF3EC50B47F}" type="parTrans" cxnId="{CFE8854E-0C35-4114-AD7C-229A8429BD78}">
      <dgm:prSet/>
      <dgm:spPr/>
      <dgm:t>
        <a:bodyPr/>
        <a:lstStyle/>
        <a:p>
          <a:endParaRPr lang="en-IN" sz="3200">
            <a:solidFill>
              <a:schemeClr val="bg1">
                <a:lumMod val="85000"/>
              </a:schemeClr>
            </a:solidFill>
          </a:endParaRPr>
        </a:p>
      </dgm:t>
    </dgm:pt>
    <dgm:pt modelId="{7970181C-5C6E-4E2A-A8FE-57B4FE3F4F46}" type="pres">
      <dgm:prSet presAssocID="{8257145E-9794-43B3-9C34-894D440C9482}" presName="diagram" presStyleCnt="0">
        <dgm:presLayoutVars>
          <dgm:dir/>
          <dgm:resizeHandles val="exact"/>
        </dgm:presLayoutVars>
      </dgm:prSet>
      <dgm:spPr/>
    </dgm:pt>
    <dgm:pt modelId="{EB3864D7-73D1-449C-98EE-4111E94789E0}" type="pres">
      <dgm:prSet presAssocID="{50797F6F-544B-499B-BD8E-D12506E71DC1}" presName="node" presStyleLbl="node1" presStyleIdx="0" presStyleCnt="7" custScaleX="242367" custLinFactY="-37815" custLinFactNeighborX="4968" custLinFactNeighborY="-100000">
        <dgm:presLayoutVars>
          <dgm:bulletEnabled val="1"/>
        </dgm:presLayoutVars>
      </dgm:prSet>
      <dgm:spPr>
        <a:prstGeom prst="roundRect">
          <a:avLst/>
        </a:prstGeom>
      </dgm:spPr>
    </dgm:pt>
    <dgm:pt modelId="{5C104E17-A0BA-411D-8DC6-92C8CEEC1868}" type="pres">
      <dgm:prSet presAssocID="{57C468DD-BF44-41CB-BA3C-E7377F1FE42A}" presName="sibTrans" presStyleCnt="0"/>
      <dgm:spPr/>
    </dgm:pt>
    <dgm:pt modelId="{BA3EC8A3-A567-46A3-B0A9-CF4F41973C8D}" type="pres">
      <dgm:prSet presAssocID="{70849A57-F287-4DA0-A19B-1DE979C89B5C}" presName="node" presStyleLbl="node1" presStyleIdx="1" presStyleCnt="7" custScaleX="131338" custLinFactNeighborX="-658" custLinFactNeighborY="-861">
        <dgm:presLayoutVars>
          <dgm:bulletEnabled val="1"/>
        </dgm:presLayoutVars>
      </dgm:prSet>
      <dgm:spPr>
        <a:prstGeom prst="roundRect">
          <a:avLst/>
        </a:prstGeom>
      </dgm:spPr>
    </dgm:pt>
    <dgm:pt modelId="{8D0A0A4C-9ED3-4DD1-8130-395F96D861A4}" type="pres">
      <dgm:prSet presAssocID="{741F3A88-0815-47AF-AA72-4DB0818845AE}" presName="sibTrans" presStyleCnt="0"/>
      <dgm:spPr/>
    </dgm:pt>
    <dgm:pt modelId="{E77359BD-292E-4B95-AA12-3F7F9A86C940}" type="pres">
      <dgm:prSet presAssocID="{8E835575-8C93-4993-803F-3D5C82E30822}" presName="node" presStyleLbl="node1" presStyleIdx="2" presStyleCnt="7">
        <dgm:presLayoutVars>
          <dgm:bulletEnabled val="1"/>
        </dgm:presLayoutVars>
      </dgm:prSet>
      <dgm:spPr>
        <a:prstGeom prst="roundRect">
          <a:avLst/>
        </a:prstGeom>
      </dgm:spPr>
    </dgm:pt>
    <dgm:pt modelId="{D0237215-3931-4790-A928-9E7B54CED00A}" type="pres">
      <dgm:prSet presAssocID="{E18131DB-9E1E-4617-9746-2985648DC386}" presName="sibTrans" presStyleCnt="0"/>
      <dgm:spPr/>
    </dgm:pt>
    <dgm:pt modelId="{AF7E4E0B-58BA-40A3-AADA-24248AF89DFC}" type="pres">
      <dgm:prSet presAssocID="{5DAD822D-4930-4623-8AF2-535A6ECCF5AD}" presName="node" presStyleLbl="node1" presStyleIdx="3" presStyleCnt="7">
        <dgm:presLayoutVars>
          <dgm:bulletEnabled val="1"/>
        </dgm:presLayoutVars>
      </dgm:prSet>
      <dgm:spPr>
        <a:prstGeom prst="roundRect">
          <a:avLst/>
        </a:prstGeom>
      </dgm:spPr>
    </dgm:pt>
    <dgm:pt modelId="{F9A5F852-CC5E-4A42-9CB3-7B5729824E7E}" type="pres">
      <dgm:prSet presAssocID="{9EA5F82C-DC93-4A1F-845B-DCC9B49F91A1}" presName="sibTrans" presStyleCnt="0"/>
      <dgm:spPr/>
    </dgm:pt>
    <dgm:pt modelId="{304C7704-5341-4FA0-A8E7-201788C85980}" type="pres">
      <dgm:prSet presAssocID="{8FF4A500-320B-44C3-8962-9F22823C6F4B}" presName="node" presStyleLbl="node1" presStyleIdx="4" presStyleCnt="7">
        <dgm:presLayoutVars>
          <dgm:bulletEnabled val="1"/>
        </dgm:presLayoutVars>
      </dgm:prSet>
      <dgm:spPr>
        <a:prstGeom prst="roundRect">
          <a:avLst/>
        </a:prstGeom>
      </dgm:spPr>
    </dgm:pt>
    <dgm:pt modelId="{D2CD0DAA-D2A4-4C25-887D-A313F3CF0F7A}" type="pres">
      <dgm:prSet presAssocID="{7BC30C88-FCAF-4B17-87CB-0AEF7FAEF509}" presName="sibTrans" presStyleCnt="0"/>
      <dgm:spPr/>
    </dgm:pt>
    <dgm:pt modelId="{5F472201-79CB-4506-9A15-0218972D22A1}" type="pres">
      <dgm:prSet presAssocID="{1C5F89A3-9FAA-4CF2-A658-97AF1BE208AA}" presName="node" presStyleLbl="node1" presStyleIdx="5" presStyleCnt="7" custScaleX="131338">
        <dgm:presLayoutVars>
          <dgm:bulletEnabled val="1"/>
        </dgm:presLayoutVars>
      </dgm:prSet>
      <dgm:spPr>
        <a:prstGeom prst="roundRect">
          <a:avLst/>
        </a:prstGeom>
      </dgm:spPr>
    </dgm:pt>
    <dgm:pt modelId="{4630B802-E1A6-49D1-B9CC-5807CB51173F}" type="pres">
      <dgm:prSet presAssocID="{FE2B11D9-CA9F-4E9A-972A-78A78D8E1CB8}" presName="sibTrans" presStyleCnt="0"/>
      <dgm:spPr/>
    </dgm:pt>
    <dgm:pt modelId="{812A7802-8FC4-434B-A98A-70FE6BD9FE2E}" type="pres">
      <dgm:prSet presAssocID="{4DA1CCE2-6A2D-47D5-BE11-52E9AE0F24E6}" presName="node" presStyleLbl="node1" presStyleIdx="6" presStyleCnt="7" custScaleX="131338">
        <dgm:presLayoutVars>
          <dgm:bulletEnabled val="1"/>
        </dgm:presLayoutVars>
      </dgm:prSet>
      <dgm:spPr>
        <a:prstGeom prst="roundRect">
          <a:avLst/>
        </a:prstGeom>
      </dgm:spPr>
    </dgm:pt>
  </dgm:ptLst>
  <dgm:cxnLst>
    <dgm:cxn modelId="{30CD3A33-B168-44FC-8D89-862302415727}" srcId="{8257145E-9794-43B3-9C34-894D440C9482}" destId="{1C5F89A3-9FAA-4CF2-A658-97AF1BE208AA}" srcOrd="5" destOrd="0" parTransId="{9367BC9F-B25D-4CB2-8092-8EDE68980B49}" sibTransId="{FE2B11D9-CA9F-4E9A-972A-78A78D8E1CB8}"/>
    <dgm:cxn modelId="{66DD4133-B9FD-4445-8B96-124A227C8905}" srcId="{8257145E-9794-43B3-9C34-894D440C9482}" destId="{50797F6F-544B-499B-BD8E-D12506E71DC1}" srcOrd="0" destOrd="0" parTransId="{27DCA0A2-E41A-4DE7-863A-F516A84F93F7}" sibTransId="{57C468DD-BF44-41CB-BA3C-E7377F1FE42A}"/>
    <dgm:cxn modelId="{D8C98D61-1905-446D-ADF4-B8A7487893FD}" type="presOf" srcId="{4DA1CCE2-6A2D-47D5-BE11-52E9AE0F24E6}" destId="{812A7802-8FC4-434B-A98A-70FE6BD9FE2E}" srcOrd="0" destOrd="0" presId="urn:microsoft.com/office/officeart/2005/8/layout/default"/>
    <dgm:cxn modelId="{3DD67249-5640-4EFD-A123-5DF169942AB2}" type="presOf" srcId="{5DAD822D-4930-4623-8AF2-535A6ECCF5AD}" destId="{AF7E4E0B-58BA-40A3-AADA-24248AF89DFC}" srcOrd="0" destOrd="0" presId="urn:microsoft.com/office/officeart/2005/8/layout/default"/>
    <dgm:cxn modelId="{3CC80B4C-8F0B-4683-A11B-8C849887E473}" type="presOf" srcId="{8E835575-8C93-4993-803F-3D5C82E30822}" destId="{E77359BD-292E-4B95-AA12-3F7F9A86C940}" srcOrd="0" destOrd="0" presId="urn:microsoft.com/office/officeart/2005/8/layout/default"/>
    <dgm:cxn modelId="{CFE8854E-0C35-4114-AD7C-229A8429BD78}" srcId="{8257145E-9794-43B3-9C34-894D440C9482}" destId="{4DA1CCE2-6A2D-47D5-BE11-52E9AE0F24E6}" srcOrd="6" destOrd="0" parTransId="{DA63AB39-82B8-4892-8AFA-8BF3EC50B47F}" sibTransId="{383EA124-CF20-4FC1-9F31-0918D9AF1801}"/>
    <dgm:cxn modelId="{3A0F0853-B14C-439B-A4BF-09470D98E118}" type="presOf" srcId="{1C5F89A3-9FAA-4CF2-A658-97AF1BE208AA}" destId="{5F472201-79CB-4506-9A15-0218972D22A1}" srcOrd="0" destOrd="0" presId="urn:microsoft.com/office/officeart/2005/8/layout/default"/>
    <dgm:cxn modelId="{AD860256-90C6-4F84-AB46-70C50ABDF2B7}" srcId="{8257145E-9794-43B3-9C34-894D440C9482}" destId="{8E835575-8C93-4993-803F-3D5C82E30822}" srcOrd="2" destOrd="0" parTransId="{1877F50A-B0A9-4072-85A3-A123BE4D60ED}" sibTransId="{E18131DB-9E1E-4617-9746-2985648DC386}"/>
    <dgm:cxn modelId="{94FEA095-959E-468E-AD63-A388B4B537F5}" srcId="{8257145E-9794-43B3-9C34-894D440C9482}" destId="{8FF4A500-320B-44C3-8962-9F22823C6F4B}" srcOrd="4" destOrd="0" parTransId="{8E59E2A0-BB5B-45FC-AE26-2B7A80C3BE94}" sibTransId="{7BC30C88-FCAF-4B17-87CB-0AEF7FAEF509}"/>
    <dgm:cxn modelId="{454F1AB4-874C-4DAB-A8EC-64ED7F04E259}" type="presOf" srcId="{8257145E-9794-43B3-9C34-894D440C9482}" destId="{7970181C-5C6E-4E2A-A8FE-57B4FE3F4F46}" srcOrd="0" destOrd="0" presId="urn:microsoft.com/office/officeart/2005/8/layout/default"/>
    <dgm:cxn modelId="{EECF2ABD-1891-42C7-91A7-BCDF3B28F713}" srcId="{8257145E-9794-43B3-9C34-894D440C9482}" destId="{70849A57-F287-4DA0-A19B-1DE979C89B5C}" srcOrd="1" destOrd="0" parTransId="{302F430B-2CE0-4EEC-BDD1-669DA8140897}" sibTransId="{741F3A88-0815-47AF-AA72-4DB0818845AE}"/>
    <dgm:cxn modelId="{AA804ED3-3C3E-45AE-848A-D44D06DF4D49}" type="presOf" srcId="{70849A57-F287-4DA0-A19B-1DE979C89B5C}" destId="{BA3EC8A3-A567-46A3-B0A9-CF4F41973C8D}" srcOrd="0" destOrd="0" presId="urn:microsoft.com/office/officeart/2005/8/layout/default"/>
    <dgm:cxn modelId="{08E30DE4-CDFD-420E-927F-3EA12D5CC1FA}" srcId="{8257145E-9794-43B3-9C34-894D440C9482}" destId="{5DAD822D-4930-4623-8AF2-535A6ECCF5AD}" srcOrd="3" destOrd="0" parTransId="{94097734-AE6B-41FD-A9E2-283232314D22}" sibTransId="{9EA5F82C-DC93-4A1F-845B-DCC9B49F91A1}"/>
    <dgm:cxn modelId="{484FAFE5-8C5A-4301-8742-F06C661936DC}" type="presOf" srcId="{50797F6F-544B-499B-BD8E-D12506E71DC1}" destId="{EB3864D7-73D1-449C-98EE-4111E94789E0}" srcOrd="0" destOrd="0" presId="urn:microsoft.com/office/officeart/2005/8/layout/default"/>
    <dgm:cxn modelId="{634CEBFD-D1CA-4750-B493-4F3AB4E8232C}" type="presOf" srcId="{8FF4A500-320B-44C3-8962-9F22823C6F4B}" destId="{304C7704-5341-4FA0-A8E7-201788C85980}" srcOrd="0" destOrd="0" presId="urn:microsoft.com/office/officeart/2005/8/layout/default"/>
    <dgm:cxn modelId="{4FD51BDF-C6F4-4874-930C-D3610C2B7FA6}" type="presParOf" srcId="{7970181C-5C6E-4E2A-A8FE-57B4FE3F4F46}" destId="{EB3864D7-73D1-449C-98EE-4111E94789E0}" srcOrd="0" destOrd="0" presId="urn:microsoft.com/office/officeart/2005/8/layout/default"/>
    <dgm:cxn modelId="{65E09280-6CA0-4261-A851-BED1AD3B7F18}" type="presParOf" srcId="{7970181C-5C6E-4E2A-A8FE-57B4FE3F4F46}" destId="{5C104E17-A0BA-411D-8DC6-92C8CEEC1868}" srcOrd="1" destOrd="0" presId="urn:microsoft.com/office/officeart/2005/8/layout/default"/>
    <dgm:cxn modelId="{CC154AE0-13D1-4B49-9543-138B0C8EE8DC}" type="presParOf" srcId="{7970181C-5C6E-4E2A-A8FE-57B4FE3F4F46}" destId="{BA3EC8A3-A567-46A3-B0A9-CF4F41973C8D}" srcOrd="2" destOrd="0" presId="urn:microsoft.com/office/officeart/2005/8/layout/default"/>
    <dgm:cxn modelId="{B5EF0032-4758-433F-B8FE-BB9A0EBACE73}" type="presParOf" srcId="{7970181C-5C6E-4E2A-A8FE-57B4FE3F4F46}" destId="{8D0A0A4C-9ED3-4DD1-8130-395F96D861A4}" srcOrd="3" destOrd="0" presId="urn:microsoft.com/office/officeart/2005/8/layout/default"/>
    <dgm:cxn modelId="{F1F16DDA-CD78-473A-A773-4DF88D8FD487}" type="presParOf" srcId="{7970181C-5C6E-4E2A-A8FE-57B4FE3F4F46}" destId="{E77359BD-292E-4B95-AA12-3F7F9A86C940}" srcOrd="4" destOrd="0" presId="urn:microsoft.com/office/officeart/2005/8/layout/default"/>
    <dgm:cxn modelId="{ED8D30F0-3198-4AD6-B4A0-1217CE94B027}" type="presParOf" srcId="{7970181C-5C6E-4E2A-A8FE-57B4FE3F4F46}" destId="{D0237215-3931-4790-A928-9E7B54CED00A}" srcOrd="5" destOrd="0" presId="urn:microsoft.com/office/officeart/2005/8/layout/default"/>
    <dgm:cxn modelId="{62A7C8E6-62E0-4A2A-B1FA-898D0C3BD95A}" type="presParOf" srcId="{7970181C-5C6E-4E2A-A8FE-57B4FE3F4F46}" destId="{AF7E4E0B-58BA-40A3-AADA-24248AF89DFC}" srcOrd="6" destOrd="0" presId="urn:microsoft.com/office/officeart/2005/8/layout/default"/>
    <dgm:cxn modelId="{E40A60B1-173F-47F9-91AF-8C2DB81BA4EA}" type="presParOf" srcId="{7970181C-5C6E-4E2A-A8FE-57B4FE3F4F46}" destId="{F9A5F852-CC5E-4A42-9CB3-7B5729824E7E}" srcOrd="7" destOrd="0" presId="urn:microsoft.com/office/officeart/2005/8/layout/default"/>
    <dgm:cxn modelId="{BFF000C9-F158-4CC3-970E-3253EE936A97}" type="presParOf" srcId="{7970181C-5C6E-4E2A-A8FE-57B4FE3F4F46}" destId="{304C7704-5341-4FA0-A8E7-201788C85980}" srcOrd="8" destOrd="0" presId="urn:microsoft.com/office/officeart/2005/8/layout/default"/>
    <dgm:cxn modelId="{5D13B71A-E502-4C17-9D2E-C22B9D423737}" type="presParOf" srcId="{7970181C-5C6E-4E2A-A8FE-57B4FE3F4F46}" destId="{D2CD0DAA-D2A4-4C25-887D-A313F3CF0F7A}" srcOrd="9" destOrd="0" presId="urn:microsoft.com/office/officeart/2005/8/layout/default"/>
    <dgm:cxn modelId="{C5AC31E1-BB48-4656-827B-B80BBA7CE668}" type="presParOf" srcId="{7970181C-5C6E-4E2A-A8FE-57B4FE3F4F46}" destId="{5F472201-79CB-4506-9A15-0218972D22A1}" srcOrd="10" destOrd="0" presId="urn:microsoft.com/office/officeart/2005/8/layout/default"/>
    <dgm:cxn modelId="{C1024CC7-B80C-4FFB-BD50-3E006E5C7193}" type="presParOf" srcId="{7970181C-5C6E-4E2A-A8FE-57B4FE3F4F46}" destId="{4630B802-E1A6-49D1-B9CC-5807CB51173F}" srcOrd="11" destOrd="0" presId="urn:microsoft.com/office/officeart/2005/8/layout/default"/>
    <dgm:cxn modelId="{45CB900D-E8A9-4EA0-B225-148557D09034}" type="presParOf" srcId="{7970181C-5C6E-4E2A-A8FE-57B4FE3F4F46}" destId="{812A7802-8FC4-434B-A98A-70FE6BD9FE2E}" srcOrd="12" destOrd="0" presId="urn:microsoft.com/office/officeart/2005/8/layout/default"/>
  </dgm:cxnLst>
  <dgm:bg/>
  <dgm:whole>
    <a:ln>
      <a:noFill/>
    </a:ln>
  </dgm:whole>
  <dgm:extLst>
    <a:ext uri="http://schemas.microsoft.com/office/drawing/2008/diagram">
      <dsp:dataModelExt xmlns:dsp="http://schemas.microsoft.com/office/drawing/2008/diagram" relId="rId2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D0E533-07CC-3848-8A1D-2B26C7E6BB3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1AF4CC-64CF-F441-8462-5546B3C63134}">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Infrastructure as a Service (IaaS)</a:t>
          </a:r>
        </a:p>
      </dgm:t>
    </dgm:pt>
    <dgm:pt modelId="{D4A63F36-FE1C-F945-953D-C1D26E78C2FA}" type="parTrans" cxnId="{BB6EF53B-274D-C042-A878-91E6F63E458E}">
      <dgm:prSet/>
      <dgm:spPr/>
      <dgm:t>
        <a:bodyPr/>
        <a:lstStyle/>
        <a:p>
          <a:endParaRPr lang="en-US"/>
        </a:p>
      </dgm:t>
    </dgm:pt>
    <dgm:pt modelId="{3B114D1F-0373-4F4D-8E5F-FB96B6ABF693}" type="sibTrans" cxnId="{BB6EF53B-274D-C042-A878-91E6F63E458E}">
      <dgm:prSet/>
      <dgm:spPr/>
      <dgm:t>
        <a:bodyPr/>
        <a:lstStyle/>
        <a:p>
          <a:endParaRPr lang="en-US"/>
        </a:p>
      </dgm:t>
    </dgm:pt>
    <dgm:pt modelId="{C81A8BE7-F681-A147-B323-1C01AE3AE96E}">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Platform as a Service (PaaS)</a:t>
          </a:r>
        </a:p>
      </dgm:t>
    </dgm:pt>
    <dgm:pt modelId="{DD26DB1F-83DD-3749-BB5F-F5FAC0B39120}" type="parTrans" cxnId="{D5E6916C-F168-F34F-B671-3D99D085500F}">
      <dgm:prSet/>
      <dgm:spPr/>
      <dgm:t>
        <a:bodyPr/>
        <a:lstStyle/>
        <a:p>
          <a:endParaRPr lang="en-US"/>
        </a:p>
      </dgm:t>
    </dgm:pt>
    <dgm:pt modelId="{30764B60-6605-CE40-9F43-6FA8A1859608}" type="sibTrans" cxnId="{D5E6916C-F168-F34F-B671-3D99D085500F}">
      <dgm:prSet/>
      <dgm:spPr/>
      <dgm:t>
        <a:bodyPr/>
        <a:lstStyle/>
        <a:p>
          <a:endParaRPr lang="en-US"/>
        </a:p>
      </dgm:t>
    </dgm:pt>
    <dgm:pt modelId="{C67D6BF4-9A9C-4D4F-9E37-AE151CFFDC01}">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Software as a Service (SaaS)</a:t>
          </a:r>
        </a:p>
      </dgm:t>
    </dgm:pt>
    <dgm:pt modelId="{5A36EA1B-0D10-3442-8624-F332F1C67631}" type="parTrans" cxnId="{EA2A3310-5872-D640-83F3-9C4797D44A72}">
      <dgm:prSet/>
      <dgm:spPr/>
      <dgm:t>
        <a:bodyPr/>
        <a:lstStyle/>
        <a:p>
          <a:endParaRPr lang="en-US"/>
        </a:p>
      </dgm:t>
    </dgm:pt>
    <dgm:pt modelId="{8AC62906-461F-F646-A7FF-457B37029720}" type="sibTrans" cxnId="{EA2A3310-5872-D640-83F3-9C4797D44A72}">
      <dgm:prSet/>
      <dgm:spPr/>
      <dgm:t>
        <a:bodyPr/>
        <a:lstStyle/>
        <a:p>
          <a:endParaRPr lang="en-US"/>
        </a:p>
      </dgm:t>
    </dgm:pt>
    <dgm:pt modelId="{7A5F794B-1CD1-8C4C-A5E4-7143EC2D951D}">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IN" sz="1200">
              <a:solidFill>
                <a:srgbClr val="BED730"/>
              </a:solidFill>
            </a:rPr>
            <a:t>Managed </a:t>
          </a:r>
        </a:p>
        <a:p>
          <a:pPr>
            <a:lnSpc>
              <a:spcPct val="100000"/>
            </a:lnSpc>
            <a:spcAft>
              <a:spcPts val="0"/>
            </a:spcAft>
          </a:pPr>
          <a:r>
            <a:rPr lang="en-IN" sz="1200">
              <a:solidFill>
                <a:srgbClr val="BED730"/>
              </a:solidFill>
            </a:rPr>
            <a:t>Services</a:t>
          </a:r>
        </a:p>
      </dgm:t>
    </dgm:pt>
    <dgm:pt modelId="{93C7120F-8D99-5740-99C0-210049B0F6FD}" type="parTrans" cxnId="{6FEA3DB8-3E60-F246-87FE-10C4A8A461D1}">
      <dgm:prSet/>
      <dgm:spPr/>
      <dgm:t>
        <a:bodyPr/>
        <a:lstStyle/>
        <a:p>
          <a:endParaRPr lang="en-US"/>
        </a:p>
      </dgm:t>
    </dgm:pt>
    <dgm:pt modelId="{9435DFDE-1342-7044-B98E-4B2E13C08CFA}" type="sibTrans" cxnId="{6FEA3DB8-3E60-F246-87FE-10C4A8A461D1}">
      <dgm:prSet/>
      <dgm:spPr/>
      <dgm:t>
        <a:bodyPr/>
        <a:lstStyle/>
        <a:p>
          <a:endParaRPr lang="en-US"/>
        </a:p>
      </dgm:t>
    </dgm:pt>
    <dgm:pt modelId="{088C7D0A-C65C-4747-85E8-E8B7CD35ACAA}" type="pres">
      <dgm:prSet presAssocID="{BBD0E533-07CC-3848-8A1D-2B26C7E6BB34}" presName="diagram" presStyleCnt="0">
        <dgm:presLayoutVars>
          <dgm:dir/>
          <dgm:resizeHandles val="exact"/>
        </dgm:presLayoutVars>
      </dgm:prSet>
      <dgm:spPr/>
    </dgm:pt>
    <dgm:pt modelId="{F20665F4-B817-5548-9990-D6964273C8A2}" type="pres">
      <dgm:prSet presAssocID="{C81AF4CC-64CF-F441-8462-5546B3C63134}" presName="node" presStyleLbl="node1" presStyleIdx="0" presStyleCnt="4" custScaleX="186434" custScaleY="79032">
        <dgm:presLayoutVars>
          <dgm:bulletEnabled val="1"/>
        </dgm:presLayoutVars>
      </dgm:prSet>
      <dgm:spPr>
        <a:prstGeom prst="roundRect">
          <a:avLst/>
        </a:prstGeom>
      </dgm:spPr>
    </dgm:pt>
    <dgm:pt modelId="{D0D1184D-9DBF-B446-B599-BA13ED05319A}" type="pres">
      <dgm:prSet presAssocID="{3B114D1F-0373-4F4D-8E5F-FB96B6ABF693}" presName="sibTrans" presStyleCnt="0"/>
      <dgm:spPr/>
    </dgm:pt>
    <dgm:pt modelId="{C3D19862-317A-C84B-B98D-3C04DBCE4C4F}" type="pres">
      <dgm:prSet presAssocID="{C81A8BE7-F681-A147-B323-1C01AE3AE96E}" presName="node" presStyleLbl="node1" presStyleIdx="1" presStyleCnt="4" custScaleX="176265" custScaleY="79032">
        <dgm:presLayoutVars>
          <dgm:bulletEnabled val="1"/>
        </dgm:presLayoutVars>
      </dgm:prSet>
      <dgm:spPr>
        <a:prstGeom prst="roundRect">
          <a:avLst/>
        </a:prstGeom>
      </dgm:spPr>
    </dgm:pt>
    <dgm:pt modelId="{BF130141-0FCF-E440-884C-7DA28CDA7148}" type="pres">
      <dgm:prSet presAssocID="{30764B60-6605-CE40-9F43-6FA8A1859608}" presName="sibTrans" presStyleCnt="0"/>
      <dgm:spPr/>
    </dgm:pt>
    <dgm:pt modelId="{3C14EC81-578D-0D49-B1F6-E7491439CD35}" type="pres">
      <dgm:prSet presAssocID="{C67D6BF4-9A9C-4D4F-9E37-AE151CFFDC01}" presName="node" presStyleLbl="node1" presStyleIdx="2" presStyleCnt="4" custScaleX="176265" custScaleY="79032">
        <dgm:presLayoutVars>
          <dgm:bulletEnabled val="1"/>
        </dgm:presLayoutVars>
      </dgm:prSet>
      <dgm:spPr>
        <a:prstGeom prst="roundRect">
          <a:avLst/>
        </a:prstGeom>
      </dgm:spPr>
    </dgm:pt>
    <dgm:pt modelId="{80488C32-BC82-3046-86C4-E1C43E7607F2}" type="pres">
      <dgm:prSet presAssocID="{8AC62906-461F-F646-A7FF-457B37029720}" presName="sibTrans" presStyleCnt="0"/>
      <dgm:spPr/>
    </dgm:pt>
    <dgm:pt modelId="{03803694-27A6-6344-BE57-80582C5EC073}" type="pres">
      <dgm:prSet presAssocID="{7A5F794B-1CD1-8C4C-A5E4-7143EC2D951D}" presName="node" presStyleLbl="node1" presStyleIdx="3" presStyleCnt="4" custScaleX="176265" custScaleY="79032">
        <dgm:presLayoutVars>
          <dgm:bulletEnabled val="1"/>
        </dgm:presLayoutVars>
      </dgm:prSet>
      <dgm:spPr>
        <a:prstGeom prst="roundRect">
          <a:avLst/>
        </a:prstGeom>
      </dgm:spPr>
    </dgm:pt>
  </dgm:ptLst>
  <dgm:cxnLst>
    <dgm:cxn modelId="{EA2A3310-5872-D640-83F3-9C4797D44A72}" srcId="{BBD0E533-07CC-3848-8A1D-2B26C7E6BB34}" destId="{C67D6BF4-9A9C-4D4F-9E37-AE151CFFDC01}" srcOrd="2" destOrd="0" parTransId="{5A36EA1B-0D10-3442-8624-F332F1C67631}" sibTransId="{8AC62906-461F-F646-A7FF-457B37029720}"/>
    <dgm:cxn modelId="{74E09A35-D2D7-D64A-9FF8-B2694816DFF1}" type="presOf" srcId="{BBD0E533-07CC-3848-8A1D-2B26C7E6BB34}" destId="{088C7D0A-C65C-4747-85E8-E8B7CD35ACAA}" srcOrd="0" destOrd="0" presId="urn:microsoft.com/office/officeart/2005/8/layout/default"/>
    <dgm:cxn modelId="{4D51AB36-0FE9-FE48-803C-4929F2775813}" type="presOf" srcId="{C81AF4CC-64CF-F441-8462-5546B3C63134}" destId="{F20665F4-B817-5548-9990-D6964273C8A2}" srcOrd="0" destOrd="0" presId="urn:microsoft.com/office/officeart/2005/8/layout/default"/>
    <dgm:cxn modelId="{BB6EF53B-274D-C042-A878-91E6F63E458E}" srcId="{BBD0E533-07CC-3848-8A1D-2B26C7E6BB34}" destId="{C81AF4CC-64CF-F441-8462-5546B3C63134}" srcOrd="0" destOrd="0" parTransId="{D4A63F36-FE1C-F945-953D-C1D26E78C2FA}" sibTransId="{3B114D1F-0373-4F4D-8E5F-FB96B6ABF693}"/>
    <dgm:cxn modelId="{6A02F041-5A75-304B-89F3-DFF41298BAC8}" type="presOf" srcId="{C81A8BE7-F681-A147-B323-1C01AE3AE96E}" destId="{C3D19862-317A-C84B-B98D-3C04DBCE4C4F}" srcOrd="0" destOrd="0" presId="urn:microsoft.com/office/officeart/2005/8/layout/default"/>
    <dgm:cxn modelId="{D5E6916C-F168-F34F-B671-3D99D085500F}" srcId="{BBD0E533-07CC-3848-8A1D-2B26C7E6BB34}" destId="{C81A8BE7-F681-A147-B323-1C01AE3AE96E}" srcOrd="1" destOrd="0" parTransId="{DD26DB1F-83DD-3749-BB5F-F5FAC0B39120}" sibTransId="{30764B60-6605-CE40-9F43-6FA8A1859608}"/>
    <dgm:cxn modelId="{05D47C75-7BA6-6245-9C60-E76DE858672A}" type="presOf" srcId="{C67D6BF4-9A9C-4D4F-9E37-AE151CFFDC01}" destId="{3C14EC81-578D-0D49-B1F6-E7491439CD35}" srcOrd="0" destOrd="0" presId="urn:microsoft.com/office/officeart/2005/8/layout/default"/>
    <dgm:cxn modelId="{D32B1788-15A2-A24C-9439-F9F625AC7A16}" type="presOf" srcId="{7A5F794B-1CD1-8C4C-A5E4-7143EC2D951D}" destId="{03803694-27A6-6344-BE57-80582C5EC073}" srcOrd="0" destOrd="0" presId="urn:microsoft.com/office/officeart/2005/8/layout/default"/>
    <dgm:cxn modelId="{6FEA3DB8-3E60-F246-87FE-10C4A8A461D1}" srcId="{BBD0E533-07CC-3848-8A1D-2B26C7E6BB34}" destId="{7A5F794B-1CD1-8C4C-A5E4-7143EC2D951D}" srcOrd="3" destOrd="0" parTransId="{93C7120F-8D99-5740-99C0-210049B0F6FD}" sibTransId="{9435DFDE-1342-7044-B98E-4B2E13C08CFA}"/>
    <dgm:cxn modelId="{CD9D253E-7787-1244-AE22-A515165844F0}" type="presParOf" srcId="{088C7D0A-C65C-4747-85E8-E8B7CD35ACAA}" destId="{F20665F4-B817-5548-9990-D6964273C8A2}" srcOrd="0" destOrd="0" presId="urn:microsoft.com/office/officeart/2005/8/layout/default"/>
    <dgm:cxn modelId="{450823AB-6CF9-AE42-8A5D-94BEED201AA4}" type="presParOf" srcId="{088C7D0A-C65C-4747-85E8-E8B7CD35ACAA}" destId="{D0D1184D-9DBF-B446-B599-BA13ED05319A}" srcOrd="1" destOrd="0" presId="urn:microsoft.com/office/officeart/2005/8/layout/default"/>
    <dgm:cxn modelId="{788E0E22-2143-8441-8ED5-C2A96A91A779}" type="presParOf" srcId="{088C7D0A-C65C-4747-85E8-E8B7CD35ACAA}" destId="{C3D19862-317A-C84B-B98D-3C04DBCE4C4F}" srcOrd="2" destOrd="0" presId="urn:microsoft.com/office/officeart/2005/8/layout/default"/>
    <dgm:cxn modelId="{A7FF8AFF-6454-214F-8401-5F268DAE7AC2}" type="presParOf" srcId="{088C7D0A-C65C-4747-85E8-E8B7CD35ACAA}" destId="{BF130141-0FCF-E440-884C-7DA28CDA7148}" srcOrd="3" destOrd="0" presId="urn:microsoft.com/office/officeart/2005/8/layout/default"/>
    <dgm:cxn modelId="{27F784FB-CCA4-B145-B536-74336C249773}" type="presParOf" srcId="{088C7D0A-C65C-4747-85E8-E8B7CD35ACAA}" destId="{3C14EC81-578D-0D49-B1F6-E7491439CD35}" srcOrd="4" destOrd="0" presId="urn:microsoft.com/office/officeart/2005/8/layout/default"/>
    <dgm:cxn modelId="{0B89D046-A195-054C-9108-EDC02E93C594}" type="presParOf" srcId="{088C7D0A-C65C-4747-85E8-E8B7CD35ACAA}" destId="{80488C32-BC82-3046-86C4-E1C43E7607F2}" srcOrd="5" destOrd="0" presId="urn:microsoft.com/office/officeart/2005/8/layout/default"/>
    <dgm:cxn modelId="{6E830076-1B38-814A-83A2-4BE702F6D990}" type="presParOf" srcId="{088C7D0A-C65C-4747-85E8-E8B7CD35ACAA}" destId="{03803694-27A6-6344-BE57-80582C5EC07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02D2D9-85DA-6C44-BFE2-726338043FB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11CA3DF-46E2-5A40-9CA5-F0F880CDE53B}">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dirty="0">
              <a:solidFill>
                <a:schemeClr val="bg1"/>
              </a:solidFill>
              <a:latin typeface="Trebuchet MS"/>
            </a:rPr>
            <a:t>Single partner for Managed Services across Digital IT</a:t>
          </a:r>
          <a:endParaRPr lang="en-IN" sz="1100" dirty="0">
            <a:solidFill>
              <a:schemeClr val="bg1"/>
            </a:solidFill>
          </a:endParaRPr>
        </a:p>
      </dgm:t>
    </dgm:pt>
    <dgm:pt modelId="{3EEC1721-898E-4B42-A9E2-52E1A8855F8B}" type="parTrans" cxnId="{BAEE81D0-D447-154F-AB91-D6CA61C729E9}">
      <dgm:prSet/>
      <dgm:spPr/>
      <dgm:t>
        <a:bodyPr/>
        <a:lstStyle/>
        <a:p>
          <a:endParaRPr lang="en-US"/>
        </a:p>
      </dgm:t>
    </dgm:pt>
    <dgm:pt modelId="{B34E5FC5-819B-CD4F-AA5E-F9536D7448A7}" type="sibTrans" cxnId="{BAEE81D0-D447-154F-AB91-D6CA61C729E9}">
      <dgm:prSet/>
      <dgm:spPr/>
      <dgm:t>
        <a:bodyPr/>
        <a:lstStyle/>
        <a:p>
          <a:endParaRPr lang="en-US"/>
        </a:p>
      </dgm:t>
    </dgm:pt>
    <dgm:pt modelId="{DD4988A3-5BCC-C84D-944C-8FD5240C4210}">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Operational Excellence driven by Automation  </a:t>
          </a:r>
          <a:endParaRPr lang="en-IN" sz="1100">
            <a:solidFill>
              <a:schemeClr val="bg1"/>
            </a:solidFill>
          </a:endParaRPr>
        </a:p>
      </dgm:t>
    </dgm:pt>
    <dgm:pt modelId="{1D41B51C-612F-FD4D-B6A0-F355BCD00109}" type="parTrans" cxnId="{B6A2330A-9A63-BC45-880F-17F8EC121AE4}">
      <dgm:prSet/>
      <dgm:spPr/>
      <dgm:t>
        <a:bodyPr/>
        <a:lstStyle/>
        <a:p>
          <a:endParaRPr lang="en-US"/>
        </a:p>
      </dgm:t>
    </dgm:pt>
    <dgm:pt modelId="{91E1DE22-1898-9149-B3DC-BE843422264C}" type="sibTrans" cxnId="{B6A2330A-9A63-BC45-880F-17F8EC121AE4}">
      <dgm:prSet/>
      <dgm:spPr/>
      <dgm:t>
        <a:bodyPr/>
        <a:lstStyle/>
        <a:p>
          <a:endParaRPr lang="en-US"/>
        </a:p>
      </dgm:t>
    </dgm:pt>
    <dgm:pt modelId="{F28DECF2-D511-B74F-B2C7-D60E3623B8B6}">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Proactive Assurance, Predictive Analytics &amp; AIOps  </a:t>
          </a:r>
          <a:endParaRPr lang="en-IN" sz="1100">
            <a:solidFill>
              <a:schemeClr val="bg1"/>
            </a:solidFill>
          </a:endParaRPr>
        </a:p>
      </dgm:t>
    </dgm:pt>
    <dgm:pt modelId="{6D2D49C8-9419-EF4D-B991-EEB69A89F25D}" type="parTrans" cxnId="{F5167838-0FB0-0244-8FF4-28B76D00F2A2}">
      <dgm:prSet/>
      <dgm:spPr/>
      <dgm:t>
        <a:bodyPr/>
        <a:lstStyle/>
        <a:p>
          <a:endParaRPr lang="en-US"/>
        </a:p>
      </dgm:t>
    </dgm:pt>
    <dgm:pt modelId="{BA6CD298-972B-034D-B2C5-EC04E0A01ADC}" type="sibTrans" cxnId="{F5167838-0FB0-0244-8FF4-28B76D00F2A2}">
      <dgm:prSet/>
      <dgm:spPr/>
      <dgm:t>
        <a:bodyPr/>
        <a:lstStyle/>
        <a:p>
          <a:endParaRPr lang="en-US"/>
        </a:p>
      </dgm:t>
    </dgm:pt>
    <dgm:pt modelId="{1803F8C2-2805-E846-816C-2B72896DDE49}">
      <dgm:prSet custT="1"/>
      <dgm:spPr>
        <a:solidFill>
          <a:schemeClr val="accent1">
            <a:lumMod val="50000"/>
          </a:schemeClr>
        </a:solidFill>
        <a:ln w="6350">
          <a:solidFill>
            <a:schemeClr val="accent1">
              <a:lumMod val="75000"/>
            </a:schemeClr>
          </a:solidFill>
        </a:ln>
      </dgm:spPr>
      <dgm:t>
        <a:bodyPr/>
        <a:lstStyle/>
        <a:p>
          <a:pPr>
            <a:lnSpc>
              <a:spcPct val="100000"/>
            </a:lnSpc>
            <a:spcAft>
              <a:spcPts val="0"/>
            </a:spcAft>
          </a:pPr>
          <a:r>
            <a:rPr lang="en-US" sz="1100">
              <a:solidFill>
                <a:schemeClr val="bg1"/>
              </a:solidFill>
              <a:latin typeface="Trebuchet MS"/>
            </a:rPr>
            <a:t>Customer-centric</a:t>
          </a:r>
          <a:r>
            <a:rPr kumimoji="0" lang="en-US" sz="1100" b="0" i="0" u="none" strike="noStrike" cap="none" spc="0" normalizeH="0" baseline="0" noProof="0">
              <a:ln>
                <a:noFill/>
              </a:ln>
              <a:solidFill>
                <a:schemeClr val="bg1"/>
              </a:solidFill>
              <a:effectLst/>
              <a:uLnTx/>
              <a:uFillTx/>
              <a:latin typeface="Trebuchet MS"/>
              <a:ea typeface="+mn-ea"/>
              <a:cs typeface="+mn-cs"/>
            </a:rPr>
            <a:t> Service Delivery </a:t>
          </a:r>
          <a:r>
            <a:rPr lang="en-US" sz="1100">
              <a:solidFill>
                <a:schemeClr val="bg1"/>
              </a:solidFill>
              <a:latin typeface="Trebuchet MS"/>
            </a:rPr>
            <a:t>model</a:t>
          </a:r>
          <a:endParaRPr lang="en-IN" sz="1100">
            <a:solidFill>
              <a:schemeClr val="bg1"/>
            </a:solidFill>
          </a:endParaRPr>
        </a:p>
      </dgm:t>
    </dgm:pt>
    <dgm:pt modelId="{FB23B894-BF58-C54F-AA98-FE50870DFD6D}" type="parTrans" cxnId="{B4ED2D16-D058-A448-9466-D37FB59B03AA}">
      <dgm:prSet/>
      <dgm:spPr/>
      <dgm:t>
        <a:bodyPr/>
        <a:lstStyle/>
        <a:p>
          <a:endParaRPr lang="en-US"/>
        </a:p>
      </dgm:t>
    </dgm:pt>
    <dgm:pt modelId="{249A547E-5618-0A45-9842-CDDF0F78353C}" type="sibTrans" cxnId="{B4ED2D16-D058-A448-9466-D37FB59B03AA}">
      <dgm:prSet/>
      <dgm:spPr/>
      <dgm:t>
        <a:bodyPr/>
        <a:lstStyle/>
        <a:p>
          <a:endParaRPr lang="en-US"/>
        </a:p>
      </dgm:t>
    </dgm:pt>
    <dgm:pt modelId="{6C3C3DD2-9A11-8547-AE15-DE076639B030}" type="pres">
      <dgm:prSet presAssocID="{3C02D2D9-85DA-6C44-BFE2-726338043FBD}" presName="diagram" presStyleCnt="0">
        <dgm:presLayoutVars>
          <dgm:dir/>
          <dgm:resizeHandles val="exact"/>
        </dgm:presLayoutVars>
      </dgm:prSet>
      <dgm:spPr/>
    </dgm:pt>
    <dgm:pt modelId="{348DD78F-B648-5547-824F-973EB5E59B31}" type="pres">
      <dgm:prSet presAssocID="{D11CA3DF-46E2-5A40-9CA5-F0F880CDE53B}" presName="node" presStyleLbl="node1" presStyleIdx="0" presStyleCnt="4" custScaleX="290310" custScaleY="257298">
        <dgm:presLayoutVars>
          <dgm:bulletEnabled val="1"/>
        </dgm:presLayoutVars>
      </dgm:prSet>
      <dgm:spPr>
        <a:prstGeom prst="roundRect">
          <a:avLst/>
        </a:prstGeom>
      </dgm:spPr>
    </dgm:pt>
    <dgm:pt modelId="{4702B016-6A82-5148-8083-C192660A7E28}" type="pres">
      <dgm:prSet presAssocID="{B34E5FC5-819B-CD4F-AA5E-F9536D7448A7}" presName="sibTrans" presStyleCnt="0"/>
      <dgm:spPr/>
    </dgm:pt>
    <dgm:pt modelId="{E9DB823B-4BE7-A04F-9451-F3566111F884}" type="pres">
      <dgm:prSet presAssocID="{DD4988A3-5BCC-C84D-944C-8FD5240C4210}" presName="node" presStyleLbl="node1" presStyleIdx="1" presStyleCnt="4" custScaleX="290310" custScaleY="257298">
        <dgm:presLayoutVars>
          <dgm:bulletEnabled val="1"/>
        </dgm:presLayoutVars>
      </dgm:prSet>
      <dgm:spPr>
        <a:prstGeom prst="roundRect">
          <a:avLst/>
        </a:prstGeom>
      </dgm:spPr>
    </dgm:pt>
    <dgm:pt modelId="{575DDE73-6878-E74C-84CB-BD1525427717}" type="pres">
      <dgm:prSet presAssocID="{91E1DE22-1898-9149-B3DC-BE843422264C}" presName="sibTrans" presStyleCnt="0"/>
      <dgm:spPr/>
    </dgm:pt>
    <dgm:pt modelId="{B3764AD2-4C15-B540-A931-362D2C1320C7}" type="pres">
      <dgm:prSet presAssocID="{F28DECF2-D511-B74F-B2C7-D60E3623B8B6}" presName="node" presStyleLbl="node1" presStyleIdx="2" presStyleCnt="4" custScaleX="290310" custScaleY="257298">
        <dgm:presLayoutVars>
          <dgm:bulletEnabled val="1"/>
        </dgm:presLayoutVars>
      </dgm:prSet>
      <dgm:spPr>
        <a:prstGeom prst="roundRect">
          <a:avLst/>
        </a:prstGeom>
      </dgm:spPr>
    </dgm:pt>
    <dgm:pt modelId="{63EA75A0-1AD4-5F47-9B4F-86D05ECCBB16}" type="pres">
      <dgm:prSet presAssocID="{BA6CD298-972B-034D-B2C5-EC04E0A01ADC}" presName="sibTrans" presStyleCnt="0"/>
      <dgm:spPr/>
    </dgm:pt>
    <dgm:pt modelId="{3A54151C-43A9-3D45-B054-8FF18C6724AA}" type="pres">
      <dgm:prSet presAssocID="{1803F8C2-2805-E846-816C-2B72896DDE49}" presName="node" presStyleLbl="node1" presStyleIdx="3" presStyleCnt="4" custScaleX="290310" custScaleY="257298">
        <dgm:presLayoutVars>
          <dgm:bulletEnabled val="1"/>
        </dgm:presLayoutVars>
      </dgm:prSet>
      <dgm:spPr>
        <a:prstGeom prst="roundRect">
          <a:avLst/>
        </a:prstGeom>
      </dgm:spPr>
    </dgm:pt>
  </dgm:ptLst>
  <dgm:cxnLst>
    <dgm:cxn modelId="{399F3A02-A7F7-774C-8E19-EB17CECFBD1F}" type="presOf" srcId="{1803F8C2-2805-E846-816C-2B72896DDE49}" destId="{3A54151C-43A9-3D45-B054-8FF18C6724AA}" srcOrd="0" destOrd="0" presId="urn:microsoft.com/office/officeart/2005/8/layout/default"/>
    <dgm:cxn modelId="{B6A2330A-9A63-BC45-880F-17F8EC121AE4}" srcId="{3C02D2D9-85DA-6C44-BFE2-726338043FBD}" destId="{DD4988A3-5BCC-C84D-944C-8FD5240C4210}" srcOrd="1" destOrd="0" parTransId="{1D41B51C-612F-FD4D-B6A0-F355BCD00109}" sibTransId="{91E1DE22-1898-9149-B3DC-BE843422264C}"/>
    <dgm:cxn modelId="{B4ED2D16-D058-A448-9466-D37FB59B03AA}" srcId="{3C02D2D9-85DA-6C44-BFE2-726338043FBD}" destId="{1803F8C2-2805-E846-816C-2B72896DDE49}" srcOrd="3" destOrd="0" parTransId="{FB23B894-BF58-C54F-AA98-FE50870DFD6D}" sibTransId="{249A547E-5618-0A45-9842-CDDF0F78353C}"/>
    <dgm:cxn modelId="{F5167838-0FB0-0244-8FF4-28B76D00F2A2}" srcId="{3C02D2D9-85DA-6C44-BFE2-726338043FBD}" destId="{F28DECF2-D511-B74F-B2C7-D60E3623B8B6}" srcOrd="2" destOrd="0" parTransId="{6D2D49C8-9419-EF4D-B991-EEB69A89F25D}" sibTransId="{BA6CD298-972B-034D-B2C5-EC04E0A01ADC}"/>
    <dgm:cxn modelId="{43D86D3E-7339-094B-91D2-2F9017092783}" type="presOf" srcId="{F28DECF2-D511-B74F-B2C7-D60E3623B8B6}" destId="{B3764AD2-4C15-B540-A931-362D2C1320C7}" srcOrd="0" destOrd="0" presId="urn:microsoft.com/office/officeart/2005/8/layout/default"/>
    <dgm:cxn modelId="{EAA9FB93-34BD-624D-8409-AD8C61DD872C}" type="presOf" srcId="{3C02D2D9-85DA-6C44-BFE2-726338043FBD}" destId="{6C3C3DD2-9A11-8547-AE15-DE076639B030}" srcOrd="0" destOrd="0" presId="urn:microsoft.com/office/officeart/2005/8/layout/default"/>
    <dgm:cxn modelId="{B28042C7-BBCB-C849-9598-729ECBCED22B}" type="presOf" srcId="{D11CA3DF-46E2-5A40-9CA5-F0F880CDE53B}" destId="{348DD78F-B648-5547-824F-973EB5E59B31}" srcOrd="0" destOrd="0" presId="urn:microsoft.com/office/officeart/2005/8/layout/default"/>
    <dgm:cxn modelId="{BAEE81D0-D447-154F-AB91-D6CA61C729E9}" srcId="{3C02D2D9-85DA-6C44-BFE2-726338043FBD}" destId="{D11CA3DF-46E2-5A40-9CA5-F0F880CDE53B}" srcOrd="0" destOrd="0" parTransId="{3EEC1721-898E-4B42-A9E2-52E1A8855F8B}" sibTransId="{B34E5FC5-819B-CD4F-AA5E-F9536D7448A7}"/>
    <dgm:cxn modelId="{26023EE5-2B04-A348-93C2-38B0DEC68537}" type="presOf" srcId="{DD4988A3-5BCC-C84D-944C-8FD5240C4210}" destId="{E9DB823B-4BE7-A04F-9451-F3566111F884}" srcOrd="0" destOrd="0" presId="urn:microsoft.com/office/officeart/2005/8/layout/default"/>
    <dgm:cxn modelId="{E8581534-6A23-D741-8028-C8ADD8288F26}" type="presParOf" srcId="{6C3C3DD2-9A11-8547-AE15-DE076639B030}" destId="{348DD78F-B648-5547-824F-973EB5E59B31}" srcOrd="0" destOrd="0" presId="urn:microsoft.com/office/officeart/2005/8/layout/default"/>
    <dgm:cxn modelId="{7DD0B290-DCC7-3040-9D64-A5FD0B87CCD6}" type="presParOf" srcId="{6C3C3DD2-9A11-8547-AE15-DE076639B030}" destId="{4702B016-6A82-5148-8083-C192660A7E28}" srcOrd="1" destOrd="0" presId="urn:microsoft.com/office/officeart/2005/8/layout/default"/>
    <dgm:cxn modelId="{1ADC5F4B-49CE-B24F-AD5E-B7F5C04F40CE}" type="presParOf" srcId="{6C3C3DD2-9A11-8547-AE15-DE076639B030}" destId="{E9DB823B-4BE7-A04F-9451-F3566111F884}" srcOrd="2" destOrd="0" presId="urn:microsoft.com/office/officeart/2005/8/layout/default"/>
    <dgm:cxn modelId="{9BBF7871-2ACA-724D-97F2-E886B6C09C8A}" type="presParOf" srcId="{6C3C3DD2-9A11-8547-AE15-DE076639B030}" destId="{575DDE73-6878-E74C-84CB-BD1525427717}" srcOrd="3" destOrd="0" presId="urn:microsoft.com/office/officeart/2005/8/layout/default"/>
    <dgm:cxn modelId="{8ACB8C0F-B155-8945-B1F2-3D5176CB64E2}" type="presParOf" srcId="{6C3C3DD2-9A11-8547-AE15-DE076639B030}" destId="{B3764AD2-4C15-B540-A931-362D2C1320C7}" srcOrd="4" destOrd="0" presId="urn:microsoft.com/office/officeart/2005/8/layout/default"/>
    <dgm:cxn modelId="{1111AE60-FC4D-4C4B-9350-8E9C5A09E616}" type="presParOf" srcId="{6C3C3DD2-9A11-8547-AE15-DE076639B030}" destId="{63EA75A0-1AD4-5F47-9B4F-86D05ECCBB16}" srcOrd="5" destOrd="0" presId="urn:microsoft.com/office/officeart/2005/8/layout/default"/>
    <dgm:cxn modelId="{48D18276-4CD2-7B4E-8E01-0B0BFFCC870D}" type="presParOf" srcId="{6C3C3DD2-9A11-8547-AE15-DE076639B030}" destId="{3A54151C-43A9-3D45-B054-8FF18C6724AA}" srcOrd="6"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864D7-73D1-449C-98EE-4111E94789E0}">
      <dsp:nvSpPr>
        <dsp:cNvPr id="0" name=""/>
        <dsp:cNvSpPr/>
      </dsp:nvSpPr>
      <dsp:spPr>
        <a:xfrm>
          <a:off x="3968" y="0"/>
          <a:ext cx="3351393"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Best of breed performance with Hybrid Cloud configuration</a:t>
          </a:r>
          <a:endParaRPr lang="en-IN" sz="1100" kern="1200" dirty="0">
            <a:solidFill>
              <a:schemeClr val="bg1">
                <a:lumMod val="85000"/>
              </a:schemeClr>
            </a:solidFill>
          </a:endParaRPr>
        </a:p>
      </dsp:txBody>
      <dsp:txXfrm>
        <a:off x="44469" y="40501"/>
        <a:ext cx="3270391" cy="748663"/>
      </dsp:txXfrm>
    </dsp:sp>
    <dsp:sp modelId="{BA3EC8A3-A567-46A3-B0A9-CF4F41973C8D}">
      <dsp:nvSpPr>
        <dsp:cNvPr id="0" name=""/>
        <dsp:cNvSpPr/>
      </dsp:nvSpPr>
      <dsp:spPr>
        <a:xfrm>
          <a:off x="0" y="1094668"/>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Efficient integrations with extended ecosystems</a:t>
          </a:r>
          <a:endParaRPr lang="en-IN" sz="1100" kern="1200" dirty="0">
            <a:solidFill>
              <a:schemeClr val="bg1">
                <a:lumMod val="85000"/>
              </a:schemeClr>
            </a:solidFill>
          </a:endParaRPr>
        </a:p>
      </dsp:txBody>
      <dsp:txXfrm>
        <a:off x="40501" y="1135169"/>
        <a:ext cx="1735108" cy="748663"/>
      </dsp:txXfrm>
    </dsp:sp>
    <dsp:sp modelId="{E77359BD-292E-4B95-AA12-3F7F9A86C940}">
      <dsp:nvSpPr>
        <dsp:cNvPr id="0" name=""/>
        <dsp:cNvSpPr/>
      </dsp:nvSpPr>
      <dsp:spPr>
        <a:xfrm>
          <a:off x="1963486" y="1101811"/>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Compliance with data sovereignty</a:t>
          </a:r>
          <a:endParaRPr lang="en-IN" sz="1100" kern="1200" dirty="0">
            <a:solidFill>
              <a:schemeClr val="bg1">
                <a:lumMod val="85000"/>
              </a:schemeClr>
            </a:solidFill>
          </a:endParaRPr>
        </a:p>
      </dsp:txBody>
      <dsp:txXfrm>
        <a:off x="2003987" y="1142312"/>
        <a:ext cx="1301774" cy="748663"/>
      </dsp:txXfrm>
    </dsp:sp>
    <dsp:sp modelId="{AF7E4E0B-58BA-40A3-AADA-24248AF89DFC}">
      <dsp:nvSpPr>
        <dsp:cNvPr id="0" name=""/>
        <dsp:cNvSpPr/>
      </dsp:nvSpPr>
      <dsp:spPr>
        <a:xfrm>
          <a:off x="225766" y="2069755"/>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Business continuity with resilience</a:t>
          </a:r>
          <a:endParaRPr lang="en-IN" sz="1100" kern="1200" dirty="0">
            <a:solidFill>
              <a:schemeClr val="bg1">
                <a:lumMod val="85000"/>
              </a:schemeClr>
            </a:solidFill>
          </a:endParaRPr>
        </a:p>
      </dsp:txBody>
      <dsp:txXfrm>
        <a:off x="266267" y="2110256"/>
        <a:ext cx="1301774" cy="748663"/>
      </dsp:txXfrm>
    </dsp:sp>
    <dsp:sp modelId="{304C7704-5341-4FA0-A8E7-201788C85980}">
      <dsp:nvSpPr>
        <dsp:cNvPr id="0" name=""/>
        <dsp:cNvSpPr/>
      </dsp:nvSpPr>
      <dsp:spPr>
        <a:xfrm>
          <a:off x="1746819" y="2069755"/>
          <a:ext cx="1382776"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Simplicity with self service</a:t>
          </a:r>
          <a:endParaRPr lang="en-IN" sz="1100" kern="1200" dirty="0">
            <a:solidFill>
              <a:schemeClr val="bg1">
                <a:lumMod val="85000"/>
              </a:schemeClr>
            </a:solidFill>
          </a:endParaRPr>
        </a:p>
      </dsp:txBody>
      <dsp:txXfrm>
        <a:off x="1787320" y="2110256"/>
        <a:ext cx="1301774" cy="748663"/>
      </dsp:txXfrm>
    </dsp:sp>
    <dsp:sp modelId="{5F472201-79CB-4506-9A15-0218972D22A1}">
      <dsp:nvSpPr>
        <dsp:cNvPr id="0" name=""/>
        <dsp:cNvSpPr/>
      </dsp:nvSpPr>
      <dsp:spPr>
        <a:xfrm>
          <a:off x="769625" y="3037698"/>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Operational efficiency with reduced IT administration</a:t>
          </a:r>
          <a:endParaRPr lang="en-IN" sz="1100" kern="1200" dirty="0">
            <a:solidFill>
              <a:schemeClr val="bg1">
                <a:lumMod val="85000"/>
              </a:schemeClr>
            </a:solidFill>
          </a:endParaRPr>
        </a:p>
      </dsp:txBody>
      <dsp:txXfrm>
        <a:off x="810126" y="3078199"/>
        <a:ext cx="1735108" cy="748663"/>
      </dsp:txXfrm>
    </dsp:sp>
    <dsp:sp modelId="{812A7802-8FC4-434B-A98A-70FE6BD9FE2E}">
      <dsp:nvSpPr>
        <dsp:cNvPr id="0" name=""/>
        <dsp:cNvSpPr/>
      </dsp:nvSpPr>
      <dsp:spPr>
        <a:xfrm>
          <a:off x="769625" y="4005641"/>
          <a:ext cx="1816110" cy="829665"/>
        </a:xfrm>
        <a:prstGeom prst="roundRect">
          <a:avLst/>
        </a:prstGeom>
        <a:noFill/>
        <a:ln w="9525" cap="flat" cmpd="sng" algn="ctr">
          <a:no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lumMod val="85000"/>
                </a:schemeClr>
              </a:solidFill>
            </a:rPr>
            <a:t>Cost reduction with </a:t>
          </a:r>
        </a:p>
        <a:p>
          <a:pPr marL="0" lvl="0" indent="0" algn="ctr" defTabSz="488950">
            <a:lnSpc>
              <a:spcPct val="100000"/>
            </a:lnSpc>
            <a:spcBef>
              <a:spcPct val="0"/>
            </a:spcBef>
            <a:spcAft>
              <a:spcPts val="0"/>
            </a:spcAft>
            <a:buNone/>
          </a:pPr>
          <a:r>
            <a:rPr lang="en-US" sz="1100" kern="1200" dirty="0">
              <a:solidFill>
                <a:schemeClr val="bg1">
                  <a:lumMod val="85000"/>
                </a:schemeClr>
              </a:solidFill>
            </a:rPr>
            <a:t>on-demand bursting to public clouds</a:t>
          </a:r>
          <a:endParaRPr lang="en-IN" sz="1100" kern="1200" dirty="0">
            <a:solidFill>
              <a:schemeClr val="bg1">
                <a:lumMod val="85000"/>
              </a:schemeClr>
            </a:solidFill>
          </a:endParaRPr>
        </a:p>
      </dsp:txBody>
      <dsp:txXfrm>
        <a:off x="810126" y="4046142"/>
        <a:ext cx="1735108" cy="748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665F4-B817-5548-9990-D6964273C8A2}">
      <dsp:nvSpPr>
        <dsp:cNvPr id="0" name=""/>
        <dsp:cNvSpPr/>
      </dsp:nvSpPr>
      <dsp:spPr>
        <a:xfrm>
          <a:off x="6489" y="64975"/>
          <a:ext cx="2830779"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Infrastructure as a Service (IaaS)</a:t>
          </a:r>
        </a:p>
      </dsp:txBody>
      <dsp:txXfrm>
        <a:off x="41637" y="100123"/>
        <a:ext cx="2760483" cy="649708"/>
      </dsp:txXfrm>
    </dsp:sp>
    <dsp:sp modelId="{C3D19862-317A-C84B-B98D-3C04DBCE4C4F}">
      <dsp:nvSpPr>
        <dsp:cNvPr id="0" name=""/>
        <dsp:cNvSpPr/>
      </dsp:nvSpPr>
      <dsp:spPr>
        <a:xfrm>
          <a:off x="2989107"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Platform as a Service (PaaS)</a:t>
          </a:r>
        </a:p>
      </dsp:txBody>
      <dsp:txXfrm>
        <a:off x="3024255" y="100123"/>
        <a:ext cx="2606079" cy="649708"/>
      </dsp:txXfrm>
    </dsp:sp>
    <dsp:sp modelId="{3C14EC81-578D-0D49-B1F6-E7491439CD35}">
      <dsp:nvSpPr>
        <dsp:cNvPr id="0" name=""/>
        <dsp:cNvSpPr/>
      </dsp:nvSpPr>
      <dsp:spPr>
        <a:xfrm>
          <a:off x="5817320"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Software as a Service (SaaS)</a:t>
          </a:r>
        </a:p>
      </dsp:txBody>
      <dsp:txXfrm>
        <a:off x="5852468" y="100123"/>
        <a:ext cx="2606079" cy="649708"/>
      </dsp:txXfrm>
    </dsp:sp>
    <dsp:sp modelId="{03803694-27A6-6344-BE57-80582C5EC073}">
      <dsp:nvSpPr>
        <dsp:cNvPr id="0" name=""/>
        <dsp:cNvSpPr/>
      </dsp:nvSpPr>
      <dsp:spPr>
        <a:xfrm>
          <a:off x="8645534" y="64975"/>
          <a:ext cx="2676375" cy="720004"/>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kern="1200">
              <a:solidFill>
                <a:srgbClr val="BED730"/>
              </a:solidFill>
            </a:rPr>
            <a:t>Managed </a:t>
          </a:r>
        </a:p>
        <a:p>
          <a:pPr marL="0" lvl="0" indent="0" algn="ctr" defTabSz="533400">
            <a:lnSpc>
              <a:spcPct val="100000"/>
            </a:lnSpc>
            <a:spcBef>
              <a:spcPct val="0"/>
            </a:spcBef>
            <a:spcAft>
              <a:spcPts val="0"/>
            </a:spcAft>
            <a:buNone/>
          </a:pPr>
          <a:r>
            <a:rPr lang="en-IN" sz="1200" kern="1200">
              <a:solidFill>
                <a:srgbClr val="BED730"/>
              </a:solidFill>
            </a:rPr>
            <a:t>Services</a:t>
          </a:r>
        </a:p>
      </dsp:txBody>
      <dsp:txXfrm>
        <a:off x="8680682" y="100123"/>
        <a:ext cx="2606079" cy="649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78F-B648-5547-824F-973EB5E59B31}">
      <dsp:nvSpPr>
        <dsp:cNvPr id="0" name=""/>
        <dsp:cNvSpPr/>
      </dsp:nvSpPr>
      <dsp:spPr>
        <a:xfrm>
          <a:off x="666" y="181342"/>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chemeClr val="bg1"/>
              </a:solidFill>
              <a:latin typeface="Trebuchet MS"/>
            </a:rPr>
            <a:t>Single partner for Managed Services across Digital IT</a:t>
          </a:r>
          <a:endParaRPr lang="en-IN" sz="1100" kern="1200" dirty="0">
            <a:solidFill>
              <a:schemeClr val="bg1"/>
            </a:solidFill>
          </a:endParaRPr>
        </a:p>
      </dsp:txBody>
      <dsp:txXfrm>
        <a:off x="54559" y="235235"/>
        <a:ext cx="1968288" cy="996212"/>
      </dsp:txXfrm>
    </dsp:sp>
    <dsp:sp modelId="{E9DB823B-4BE7-A04F-9451-F3566111F884}">
      <dsp:nvSpPr>
        <dsp:cNvPr id="0" name=""/>
        <dsp:cNvSpPr/>
      </dsp:nvSpPr>
      <dsp:spPr>
        <a:xfrm>
          <a:off x="666" y="1356853"/>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Operational Excellence driven by Automation  </a:t>
          </a:r>
          <a:endParaRPr lang="en-IN" sz="1100" kern="1200">
            <a:solidFill>
              <a:schemeClr val="bg1"/>
            </a:solidFill>
          </a:endParaRPr>
        </a:p>
      </dsp:txBody>
      <dsp:txXfrm>
        <a:off x="54559" y="1410746"/>
        <a:ext cx="1968288" cy="996212"/>
      </dsp:txXfrm>
    </dsp:sp>
    <dsp:sp modelId="{B3764AD2-4C15-B540-A931-362D2C1320C7}">
      <dsp:nvSpPr>
        <dsp:cNvPr id="0" name=""/>
        <dsp:cNvSpPr/>
      </dsp:nvSpPr>
      <dsp:spPr>
        <a:xfrm>
          <a:off x="666" y="2532364"/>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Proactive Assurance, Predictive Analytics &amp; AIOps  </a:t>
          </a:r>
          <a:endParaRPr lang="en-IN" sz="1100" kern="1200">
            <a:solidFill>
              <a:schemeClr val="bg1"/>
            </a:solidFill>
          </a:endParaRPr>
        </a:p>
      </dsp:txBody>
      <dsp:txXfrm>
        <a:off x="54559" y="2586257"/>
        <a:ext cx="1968288" cy="996212"/>
      </dsp:txXfrm>
    </dsp:sp>
    <dsp:sp modelId="{3A54151C-43A9-3D45-B054-8FF18C6724AA}">
      <dsp:nvSpPr>
        <dsp:cNvPr id="0" name=""/>
        <dsp:cNvSpPr/>
      </dsp:nvSpPr>
      <dsp:spPr>
        <a:xfrm>
          <a:off x="666" y="3707875"/>
          <a:ext cx="2076074" cy="1103998"/>
        </a:xfrm>
        <a:prstGeom prst="roundRect">
          <a:avLst/>
        </a:prstGeom>
        <a:solidFill>
          <a:schemeClr val="accent1">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chemeClr val="bg1"/>
              </a:solidFill>
              <a:latin typeface="Trebuchet MS"/>
            </a:rPr>
            <a:t>Customer-centric</a:t>
          </a:r>
          <a:r>
            <a:rPr kumimoji="0" lang="en-US" sz="1100" b="0" i="0" u="none" strike="noStrike" kern="1200" cap="none" spc="0" normalizeH="0" baseline="0" noProof="0">
              <a:ln>
                <a:noFill/>
              </a:ln>
              <a:solidFill>
                <a:schemeClr val="bg1"/>
              </a:solidFill>
              <a:effectLst/>
              <a:uLnTx/>
              <a:uFillTx/>
              <a:latin typeface="Trebuchet MS"/>
              <a:ea typeface="+mn-ea"/>
              <a:cs typeface="+mn-cs"/>
            </a:rPr>
            <a:t> Service Delivery </a:t>
          </a:r>
          <a:r>
            <a:rPr lang="en-US" sz="1100" kern="1200">
              <a:solidFill>
                <a:schemeClr val="bg1"/>
              </a:solidFill>
              <a:latin typeface="Trebuchet MS"/>
            </a:rPr>
            <a:t>model</a:t>
          </a:r>
          <a:endParaRPr lang="en-IN" sz="1100" kern="1200">
            <a:solidFill>
              <a:schemeClr val="bg1"/>
            </a:solidFill>
          </a:endParaRPr>
        </a:p>
      </dsp:txBody>
      <dsp:txXfrm>
        <a:off x="54559" y="3761768"/>
        <a:ext cx="1968288" cy="9962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9FFA7-47CD-4F2D-93EF-96227DC5A56C}" type="datetimeFigureOut">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87C63-FE08-47EC-ADBD-D3755477BEBC}" type="slidenum">
              <a:t>‹#›</a:t>
            </a:fld>
            <a:endParaRPr lang="en-US"/>
          </a:p>
        </p:txBody>
      </p:sp>
    </p:spTree>
    <p:extLst>
      <p:ext uri="{BB962C8B-B14F-4D97-AF65-F5344CB8AC3E}">
        <p14:creationId xmlns:p14="http://schemas.microsoft.com/office/powerpoint/2010/main" val="422582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4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92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B24083D-D896-484C-A436-5E40B8F9721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0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Assocham- Industry</a:t>
            </a:r>
          </a:p>
          <a:p>
            <a:r>
              <a:rPr lang="en-US">
                <a:latin typeface="Calibri"/>
                <a:ea typeface="Calibri"/>
                <a:cs typeface="Calibri"/>
              </a:rPr>
              <a:t>Times Now- Brand</a:t>
            </a:r>
          </a:p>
          <a:p>
            <a:r>
              <a:rPr lang="en-US">
                <a:latin typeface="Calibri"/>
                <a:ea typeface="Calibri"/>
                <a:cs typeface="Calibri"/>
              </a:rPr>
              <a:t>Nvidia- Partner</a:t>
            </a:r>
          </a:p>
          <a:p>
            <a:r>
              <a:rPr lang="en-US">
                <a:latin typeface="Calibri"/>
                <a:ea typeface="Calibri"/>
                <a:cs typeface="Calibri"/>
              </a:rPr>
              <a:t>MMA- Brand</a:t>
            </a:r>
          </a:p>
          <a:p>
            <a:endParaRPr lang="en-US">
              <a:latin typeface="Calibri"/>
              <a:ea typeface="Calibri"/>
              <a:cs typeface="Calibri"/>
            </a:endParaRPr>
          </a:p>
          <a:p>
            <a:r>
              <a:rPr lang="en-US">
                <a:latin typeface="Calibri"/>
                <a:ea typeface="Calibri"/>
                <a:cs typeface="Calibri"/>
              </a:rPr>
              <a:t>IDC- Cloud- APAC: Leader in </a:t>
            </a:r>
            <a:r>
              <a:rPr lang="en-US" err="1">
                <a:latin typeface="Calibri"/>
                <a:ea typeface="Calibri"/>
                <a:cs typeface="Calibri"/>
              </a:rPr>
              <a:t>Marketscape</a:t>
            </a:r>
            <a:r>
              <a:rPr lang="en-US">
                <a:latin typeface="Calibri"/>
                <a:ea typeface="Calibri"/>
                <a:cs typeface="Calibri"/>
              </a:rPr>
              <a:t>, India Data </a:t>
            </a:r>
            <a:r>
              <a:rPr lang="en-US" err="1">
                <a:latin typeface="Calibri"/>
                <a:ea typeface="Calibri"/>
                <a:cs typeface="Calibri"/>
              </a:rPr>
              <a:t>Cneter</a:t>
            </a:r>
            <a:r>
              <a:rPr lang="en-US">
                <a:latin typeface="Calibri"/>
                <a:ea typeface="Calibri"/>
                <a:cs typeface="Calibri"/>
              </a:rPr>
              <a:t> Service 2024</a:t>
            </a:r>
          </a:p>
        </p:txBody>
      </p:sp>
      <p:sp>
        <p:nvSpPr>
          <p:cNvPr id="4" name="Slide Number Placeholder 3"/>
          <p:cNvSpPr>
            <a:spLocks noGrp="1"/>
          </p:cNvSpPr>
          <p:nvPr>
            <p:ph type="sldNum" sz="quarter" idx="5"/>
          </p:nvPr>
        </p:nvSpPr>
        <p:spPr/>
        <p:txBody>
          <a:bodyPr/>
          <a:lstStyle/>
          <a:p>
            <a:fld id="{19710E2D-F0F3-4A2F-A9EA-2F10C5044ECD}" type="slidenum">
              <a:rPr lang="en-US" smtClean="0"/>
              <a:t>26</a:t>
            </a:fld>
            <a:endParaRPr lang="en-US"/>
          </a:p>
        </p:txBody>
      </p:sp>
    </p:spTree>
    <p:extLst>
      <p:ext uri="{BB962C8B-B14F-4D97-AF65-F5344CB8AC3E}">
        <p14:creationId xmlns:p14="http://schemas.microsoft.com/office/powerpoint/2010/main" val="2364534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686720-3903-4A76-965E-7BF1C075DFE3}" type="slidenum">
              <a:rPr lang="en-IN" smtClean="0"/>
              <a:t>4</a:t>
            </a:fld>
            <a:endParaRPr lang="en-IN"/>
          </a:p>
        </p:txBody>
      </p:sp>
    </p:spTree>
    <p:extLst>
      <p:ext uri="{BB962C8B-B14F-4D97-AF65-F5344CB8AC3E}">
        <p14:creationId xmlns:p14="http://schemas.microsoft.com/office/powerpoint/2010/main" val="1065923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F2842D2F-2D7C-40BA-88D7-99E089B47A0F}" type="slidenum">
              <a:rPr lang="en-IN" smtClean="0"/>
              <a:t>5</a:t>
            </a:fld>
            <a:endParaRPr lang="en-IN"/>
          </a:p>
        </p:txBody>
      </p:sp>
    </p:spTree>
    <p:extLst>
      <p:ext uri="{BB962C8B-B14F-4D97-AF65-F5344CB8AC3E}">
        <p14:creationId xmlns:p14="http://schemas.microsoft.com/office/powerpoint/2010/main" val="3631053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B24083D-D896-484C-A436-5E40B8F9721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44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Sify USP and strength is integrated service stream of Sify Cloud and low latency Cloud connect to Public cloud </a:t>
            </a:r>
          </a:p>
        </p:txBody>
      </p:sp>
    </p:spTree>
    <p:extLst>
      <p:ext uri="{BB962C8B-B14F-4D97-AF65-F5344CB8AC3E}">
        <p14:creationId xmlns:p14="http://schemas.microsoft.com/office/powerpoint/2010/main" val="64265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10E2D-F0F3-4A2F-A9EA-2F10C5044ECD}" type="slidenum">
              <a:rPr lang="en-US" smtClean="0"/>
              <a:t>13</a:t>
            </a:fld>
            <a:endParaRPr lang="en-US"/>
          </a:p>
        </p:txBody>
      </p:sp>
    </p:spTree>
    <p:extLst>
      <p:ext uri="{BB962C8B-B14F-4D97-AF65-F5344CB8AC3E}">
        <p14:creationId xmlns:p14="http://schemas.microsoft.com/office/powerpoint/2010/main" val="178682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CMP's Building blocks illustrate various services' capabilities, supporting, provisioning, configuration management, automation, blueprints and cost management.</a:t>
            </a:r>
          </a:p>
          <a:p>
            <a:endParaRPr lang="en-US" dirty="0"/>
          </a:p>
          <a:p>
            <a:r>
              <a:rPr lang="en-US" dirty="0"/>
              <a:t>All the CMP configuration parameters are s</a:t>
            </a:r>
            <a:r>
              <a:rPr lang="en-IN" dirty="0">
                <a:effectLst/>
                <a:latin typeface="Helvetica" pitchFamily="2" charset="0"/>
              </a:rPr>
              <a:t>ynced with ITSM for seamless integration and life cycle management of platform </a:t>
            </a:r>
          </a:p>
          <a:p>
            <a:endParaRPr lang="en-IN" dirty="0">
              <a:effectLst/>
              <a:latin typeface="Helvetica" pitchFamily="2" charset="0"/>
            </a:endParaRPr>
          </a:p>
          <a:p>
            <a:r>
              <a:rPr lang="en-IN" dirty="0">
                <a:effectLst/>
                <a:latin typeface="Helvetica" pitchFamily="2" charset="0"/>
              </a:rPr>
              <a:t>The CMP is designed to support diverse user profiles.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4906-1882-4BA8-A1C1-521A4753B5B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68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1"/>
          </a:p>
        </p:txBody>
      </p:sp>
      <p:sp>
        <p:nvSpPr>
          <p:cNvPr id="4" name="Slide Number Placeholder 3"/>
          <p:cNvSpPr>
            <a:spLocks noGrp="1"/>
          </p:cNvSpPr>
          <p:nvPr>
            <p:ph type="sldNum" sz="quarter" idx="5"/>
          </p:nvPr>
        </p:nvSpPr>
        <p:spPr/>
        <p:txBody>
          <a:bodyPr/>
          <a:lstStyle/>
          <a:p>
            <a:fld id="{2D009561-C868-4149-BF70-8E96692B9459}" type="slidenum">
              <a:rPr lang="en-IN" smtClean="0"/>
              <a:t>18</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160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3350"/>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45471" y="1722187"/>
            <a:ext cx="7639749" cy="1395708"/>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45472" y="3119570"/>
            <a:ext cx="763974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45474" y="4215363"/>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365256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0" y="2279375"/>
            <a:ext cx="7745549" cy="114962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2" y="3724911"/>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2" y="4441183"/>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318686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2361"/>
            <a:ext cx="11328200" cy="533465"/>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325628" y="6483570"/>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883867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325628" y="6483570"/>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432000" y="292361"/>
            <a:ext cx="11328200" cy="533465"/>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83829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20938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5"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48374" y="5146446"/>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57306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5"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Tree>
    <p:extLst>
      <p:ext uri="{BB962C8B-B14F-4D97-AF65-F5344CB8AC3E}">
        <p14:creationId xmlns:p14="http://schemas.microsoft.com/office/powerpoint/2010/main" val="1515050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524000" y="1540207"/>
            <a:ext cx="9144000" cy="1969756"/>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11-12-2024</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407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11-12-2024</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2737248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12178"/>
            <a:ext cx="11328200" cy="533465"/>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116620" y="6483570"/>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93284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35937"/>
            <a:ext cx="11328200" cy="615540"/>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1" y="6483570"/>
            <a:ext cx="1783155" cy="23589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09145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4A668B-2FCB-724B-B086-34F0E8CDD4E5}"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B9356-F3FE-2E45-8BE9-DE7E40F2F84F}" type="slidenum">
              <a:rPr lang="en-US" smtClean="0"/>
              <a:t>‹#›</a:t>
            </a:fld>
            <a:endParaRPr lang="en-US"/>
          </a:p>
        </p:txBody>
      </p:sp>
    </p:spTree>
    <p:extLst>
      <p:ext uri="{BB962C8B-B14F-4D97-AF65-F5344CB8AC3E}">
        <p14:creationId xmlns:p14="http://schemas.microsoft.com/office/powerpoint/2010/main" val="3687631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3"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2000" y="235935"/>
            <a:ext cx="11328200" cy="615540"/>
          </a:xfrm>
        </p:spPr>
        <p:txBody>
          <a:bodyPr/>
          <a:lstStyle>
            <a:lvl1pPr>
              <a:defRPr sz="3200" baseline="0">
                <a:solidFill>
                  <a:srgbClr val="B9D30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797367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58"/>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8"/>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42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a:extLst>
              <a:ext uri="{FF2B5EF4-FFF2-40B4-BE49-F238E27FC236}">
                <a16:creationId xmlns:a16="http://schemas.microsoft.com/office/drawing/2014/main" id="{B3129C35-7975-15E8-D323-7DF853984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 t="915" r="-1"/>
          <a:stretch/>
        </p:blipFill>
        <p:spPr>
          <a:xfrm>
            <a:off x="0" y="0"/>
            <a:ext cx="12241259"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a:extLst>
              <a:ext uri="{FF2B5EF4-FFF2-40B4-BE49-F238E27FC236}">
                <a16:creationId xmlns:a16="http://schemas.microsoft.com/office/drawing/2014/main" id="{36876629-C758-686E-1A89-9E2E73235CE5}"/>
              </a:ext>
            </a:extLst>
          </p:cNvPr>
          <p:cNvSpPr>
            <a:spLocks noGrp="1"/>
          </p:cNvSpPr>
          <p:nvPr>
            <p:ph type="body" sz="quarter" idx="13" hasCustomPrompt="1"/>
          </p:nvPr>
        </p:nvSpPr>
        <p:spPr>
          <a:xfrm>
            <a:off x="407988" y="2246352"/>
            <a:ext cx="5867931" cy="2058421"/>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4" name="Text Placeholder 16">
            <a:extLst>
              <a:ext uri="{FF2B5EF4-FFF2-40B4-BE49-F238E27FC236}">
                <a16:creationId xmlns:a16="http://schemas.microsoft.com/office/drawing/2014/main" id="{B17CFFCE-90F1-AEE4-DAD5-5EE95F1F0534}"/>
              </a:ext>
            </a:extLst>
          </p:cNvPr>
          <p:cNvSpPr>
            <a:spLocks noGrp="1"/>
          </p:cNvSpPr>
          <p:nvPr>
            <p:ph type="body" sz="quarter" idx="14" hasCustomPrompt="1"/>
          </p:nvPr>
        </p:nvSpPr>
        <p:spPr>
          <a:xfrm>
            <a:off x="407988" y="4306447"/>
            <a:ext cx="586792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5" name="Text Placeholder 16">
            <a:extLst>
              <a:ext uri="{FF2B5EF4-FFF2-40B4-BE49-F238E27FC236}">
                <a16:creationId xmlns:a16="http://schemas.microsoft.com/office/drawing/2014/main" id="{08982AFA-66B7-DEDE-3320-A1231BB21826}"/>
              </a:ext>
            </a:extLst>
          </p:cNvPr>
          <p:cNvSpPr>
            <a:spLocks noGrp="1"/>
          </p:cNvSpPr>
          <p:nvPr>
            <p:ph type="body" sz="quarter" idx="15" hasCustomPrompt="1"/>
          </p:nvPr>
        </p:nvSpPr>
        <p:spPr>
          <a:xfrm>
            <a:off x="418550" y="4963213"/>
            <a:ext cx="4214450"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2023</a:t>
            </a:r>
          </a:p>
        </p:txBody>
      </p:sp>
    </p:spTree>
    <p:extLst>
      <p:ext uri="{BB962C8B-B14F-4D97-AF65-F5344CB8AC3E}">
        <p14:creationId xmlns:p14="http://schemas.microsoft.com/office/powerpoint/2010/main" val="3366735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24257"/>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1313917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45472" y="1972408"/>
            <a:ext cx="7639749" cy="1710163"/>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45475" y="4255853"/>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365256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0" y="2279376"/>
            <a:ext cx="7745549" cy="114962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4" y="3724911"/>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3" y="4441185"/>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2318686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2362"/>
            <a:ext cx="11328200" cy="533465"/>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325629" y="6483571"/>
            <a:ext cx="1783155" cy="23589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88386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325629" y="6483571"/>
            <a:ext cx="1783155" cy="23589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432000" y="292362"/>
            <a:ext cx="11328200" cy="533465"/>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83829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209386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6"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48373" y="5146447"/>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57306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6"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Tree>
    <p:extLst>
      <p:ext uri="{BB962C8B-B14F-4D97-AF65-F5344CB8AC3E}">
        <p14:creationId xmlns:p14="http://schemas.microsoft.com/office/powerpoint/2010/main" val="1515050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7"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8373" y="5146447"/>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5239096"/>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Tree>
    <p:extLst>
      <p:ext uri="{BB962C8B-B14F-4D97-AF65-F5344CB8AC3E}">
        <p14:creationId xmlns:p14="http://schemas.microsoft.com/office/powerpoint/2010/main" val="4146646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12180"/>
            <a:ext cx="11328200" cy="533465"/>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116620" y="6483571"/>
            <a:ext cx="1783155" cy="23589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932845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35938"/>
            <a:ext cx="11328200" cy="615540"/>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1" y="6483571"/>
            <a:ext cx="1783155" cy="235898"/>
          </a:xfrm>
          <a:prstGeom prst="rect">
            <a:avLst/>
          </a:prstGeom>
          <a:noFill/>
        </p:spPr>
        <p:txBody>
          <a:bodyPr wrap="square" rtlCol="0">
            <a:spAutoFit/>
          </a:bodyPr>
          <a:lstStyle/>
          <a:p>
            <a:pPr marL="0" marR="0" lvl="0" indent="0" algn="l" defTabSz="121908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09145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ull Blank with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5" y="0"/>
            <a:ext cx="12191999" cy="6858000"/>
          </a:xfrm>
          <a:prstGeom prst="rect">
            <a:avLst/>
          </a:prstGeom>
        </p:spPr>
      </p:pic>
      <p:sp>
        <p:nvSpPr>
          <p:cNvPr id="3" name="Rectangle 2"/>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
        <p:nvSpPr>
          <p:cNvPr id="4" name="Title 4"/>
          <p:cNvSpPr>
            <a:spLocks noGrp="1"/>
          </p:cNvSpPr>
          <p:nvPr>
            <p:ph type="title" hasCustomPrompt="1"/>
          </p:nvPr>
        </p:nvSpPr>
        <p:spPr>
          <a:xfrm>
            <a:off x="432000" y="307711"/>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1924370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24257"/>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338896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8" y="2188832"/>
            <a:ext cx="5830451" cy="1639849"/>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45469" y="3849247"/>
            <a:ext cx="583044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45469" y="4506013"/>
            <a:ext cx="4187531"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p>
        </p:txBody>
      </p:sp>
    </p:spTree>
    <p:extLst>
      <p:ext uri="{BB962C8B-B14F-4D97-AF65-F5344CB8AC3E}">
        <p14:creationId xmlns:p14="http://schemas.microsoft.com/office/powerpoint/2010/main" val="1497292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3"/>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DC31C4D-5BFA-4A28-0F7A-5F844745F56E}"/>
              </a:ext>
            </a:extLst>
          </p:cNvPr>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7" y="2868794"/>
            <a:ext cx="5830452" cy="1504849"/>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a:t>TITLE OF THE SLIDE - LINE ONE</a:t>
            </a:r>
            <a:endParaRPr lang="en-IN"/>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88047" y="4373639"/>
            <a:ext cx="5787873" cy="104531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88043" y="5422302"/>
            <a:ext cx="5787876" cy="45619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4155883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7"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7" y="1908563"/>
            <a:ext cx="5411352" cy="2088176"/>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73" y="3996740"/>
            <a:ext cx="5411351" cy="841181"/>
          </a:xfrm>
        </p:spPr>
        <p:txBody>
          <a:bodyPr>
            <a:noAutofit/>
          </a:bodyPr>
          <a:lstStyle>
            <a:lvl1pPr marL="0" indent="0">
              <a:lnSpc>
                <a:spcPts val="2667"/>
              </a:lnSpc>
              <a:spcBef>
                <a:spcPts val="0"/>
              </a:spcBef>
              <a:buNone/>
              <a:defRPr sz="24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4949443"/>
            <a:ext cx="5411352"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1052279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a:extLst>
              <a:ext uri="{FF2B5EF4-FFF2-40B4-BE49-F238E27FC236}">
                <a16:creationId xmlns:a16="http://schemas.microsoft.com/office/drawing/2014/main" id="{B3129C35-7975-15E8-D323-7DF853984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5" t="915" r="-1"/>
          <a:stretch/>
        </p:blipFill>
        <p:spPr>
          <a:xfrm>
            <a:off x="0" y="0"/>
            <a:ext cx="12241259"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a:extLst>
              <a:ext uri="{FF2B5EF4-FFF2-40B4-BE49-F238E27FC236}">
                <a16:creationId xmlns:a16="http://schemas.microsoft.com/office/drawing/2014/main" id="{36876629-C758-686E-1A89-9E2E73235CE5}"/>
              </a:ext>
            </a:extLst>
          </p:cNvPr>
          <p:cNvSpPr>
            <a:spLocks noGrp="1"/>
          </p:cNvSpPr>
          <p:nvPr>
            <p:ph type="body" sz="quarter" idx="13" hasCustomPrompt="1"/>
          </p:nvPr>
        </p:nvSpPr>
        <p:spPr>
          <a:xfrm>
            <a:off x="407988" y="2246352"/>
            <a:ext cx="5867931" cy="2058421"/>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4" name="Text Placeholder 16">
            <a:extLst>
              <a:ext uri="{FF2B5EF4-FFF2-40B4-BE49-F238E27FC236}">
                <a16:creationId xmlns:a16="http://schemas.microsoft.com/office/drawing/2014/main" id="{B17CFFCE-90F1-AEE4-DAD5-5EE95F1F0534}"/>
              </a:ext>
            </a:extLst>
          </p:cNvPr>
          <p:cNvSpPr>
            <a:spLocks noGrp="1"/>
          </p:cNvSpPr>
          <p:nvPr>
            <p:ph type="body" sz="quarter" idx="14" hasCustomPrompt="1"/>
          </p:nvPr>
        </p:nvSpPr>
        <p:spPr>
          <a:xfrm>
            <a:off x="407988" y="4306447"/>
            <a:ext cx="5867929" cy="655092"/>
          </a:xfrm>
        </p:spPr>
        <p:txBody>
          <a:bodyPr>
            <a:noAutofit/>
          </a:bodyPr>
          <a:lstStyle>
            <a:lvl1pPr marL="0" indent="0">
              <a:lnSpc>
                <a:spcPts val="2667"/>
              </a:lnSpc>
              <a:spcBef>
                <a:spcPts val="0"/>
              </a:spcBef>
              <a:buNone/>
              <a:defRPr sz="2400" b="1" baseline="0">
                <a:solidFill>
                  <a:srgbClr val="BED730"/>
                </a:solidFill>
              </a:defRPr>
            </a:lvl1pPr>
          </a:lstStyle>
          <a:p>
            <a:pPr lvl="0"/>
            <a:r>
              <a:rPr lang="en-US"/>
              <a:t>Line two</a:t>
            </a:r>
          </a:p>
        </p:txBody>
      </p:sp>
      <p:sp>
        <p:nvSpPr>
          <p:cNvPr id="5" name="Text Placeholder 16">
            <a:extLst>
              <a:ext uri="{FF2B5EF4-FFF2-40B4-BE49-F238E27FC236}">
                <a16:creationId xmlns:a16="http://schemas.microsoft.com/office/drawing/2014/main" id="{08982AFA-66B7-DEDE-3320-A1231BB21826}"/>
              </a:ext>
            </a:extLst>
          </p:cNvPr>
          <p:cNvSpPr>
            <a:spLocks noGrp="1"/>
          </p:cNvSpPr>
          <p:nvPr>
            <p:ph type="body" sz="quarter" idx="15" hasCustomPrompt="1"/>
          </p:nvPr>
        </p:nvSpPr>
        <p:spPr>
          <a:xfrm>
            <a:off x="418550" y="4963213"/>
            <a:ext cx="4214450"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2023</a:t>
            </a:r>
          </a:p>
        </p:txBody>
      </p:sp>
    </p:spTree>
    <p:extLst>
      <p:ext uri="{BB962C8B-B14F-4D97-AF65-F5344CB8AC3E}">
        <p14:creationId xmlns:p14="http://schemas.microsoft.com/office/powerpoint/2010/main" val="3030674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1900" y="395067"/>
            <a:ext cx="11328200" cy="523210"/>
          </a:xfrm>
        </p:spPr>
        <p:txBody>
          <a:bodyPr/>
          <a:lstStyle>
            <a:lvl1pPr>
              <a:defRPr sz="28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3533681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1900" y="395067"/>
            <a:ext cx="11328200" cy="523210"/>
          </a:xfrm>
        </p:spPr>
        <p:txBody>
          <a:bodyPr/>
          <a:lstStyle>
            <a:lvl1pPr>
              <a:defRPr sz="28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1322395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6"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60"/>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9"/>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dirty="0"/>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22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2568024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932666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72875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889907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4"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274646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6"/>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p:blipFill>
        <p:spPr bwMode="auto">
          <a:xfrm>
            <a:off x="10628785"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5"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410167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431900" y="405294"/>
            <a:ext cx="11328200" cy="502756"/>
          </a:xfrm>
        </p:spPr>
        <p:txBody>
          <a:bodyPr/>
          <a:lstStyle>
            <a:lvl1pPr>
              <a:defRPr sz="2667"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484689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4013050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_innerne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66EA793-8EF2-E390-1762-B66CB4D80E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29CE6D2-4B7E-FB47-25F9-EE1F7D550953}"/>
              </a:ext>
            </a:extLst>
          </p:cNvPr>
          <p:cNvSpPr/>
          <p:nvPr userDrawn="1"/>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Tree>
    <p:extLst>
      <p:ext uri="{BB962C8B-B14F-4D97-AF65-F5344CB8AC3E}">
        <p14:creationId xmlns:p14="http://schemas.microsoft.com/office/powerpoint/2010/main" val="544508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6"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50"/>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3055910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7"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20" y="5298989"/>
            <a:ext cx="11353773" cy="1010795"/>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spTree>
    <p:extLst>
      <p:ext uri="{BB962C8B-B14F-4D97-AF65-F5344CB8AC3E}">
        <p14:creationId xmlns:p14="http://schemas.microsoft.com/office/powerpoint/2010/main" val="2632566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a:extLst>
              <a:ext uri="{FF2B5EF4-FFF2-40B4-BE49-F238E27FC236}">
                <a16:creationId xmlns:a16="http://schemas.microsoft.com/office/drawing/2014/main" id="{B3129C35-7975-15E8-D323-7DF85398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8" y="-80682"/>
            <a:ext cx="12263718" cy="6938682"/>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027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51323"/>
            <a:ext cx="11328200" cy="584763"/>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1"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68875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9" name="Title 4">
            <a:extLst>
              <a:ext uri="{FF2B5EF4-FFF2-40B4-BE49-F238E27FC236}">
                <a16:creationId xmlns:a16="http://schemas.microsoft.com/office/drawing/2014/main" id="{F09191C3-0A0D-8436-08E1-46FA1F89FC42}"/>
              </a:ext>
            </a:extLst>
          </p:cNvPr>
          <p:cNvSpPr>
            <a:spLocks noGrp="1"/>
          </p:cNvSpPr>
          <p:nvPr>
            <p:ph type="title" hasCustomPrompt="1"/>
          </p:nvPr>
        </p:nvSpPr>
        <p:spPr>
          <a:xfrm>
            <a:off x="432000" y="266710"/>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10" name="TextBox 9">
            <a:extLst>
              <a:ext uri="{FF2B5EF4-FFF2-40B4-BE49-F238E27FC236}">
                <a16:creationId xmlns:a16="http://schemas.microsoft.com/office/drawing/2014/main" id="{79E18E49-2E34-13FB-D73B-6B6F1154728B}"/>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800239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Full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42080598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7" y="2188830"/>
            <a:ext cx="5830451" cy="1639849"/>
          </a:xfrm>
        </p:spPr>
        <p:txBody>
          <a:bodyPr>
            <a:noAutofit/>
          </a:bodyPr>
          <a:lstStyle>
            <a:lvl1pPr marL="0" indent="0">
              <a:lnSpc>
                <a:spcPct val="100000"/>
              </a:lnSpc>
              <a:spcBef>
                <a:spcPts val="0"/>
              </a:spcBef>
              <a:buNone/>
              <a:defRPr sz="4265" b="1" cap="none" baseline="0">
                <a:solidFill>
                  <a:schemeClr val="bg1"/>
                </a:solidFill>
              </a:defRPr>
            </a:lvl1pPr>
          </a:lstStyle>
          <a:p>
            <a:pPr lvl="0"/>
            <a:r>
              <a:rPr lang="en-US"/>
              <a:t>TITLE OF THE SLIDE - LINE ONE</a:t>
            </a:r>
            <a:endParaRPr lang="en-IN"/>
          </a:p>
        </p:txBody>
      </p:sp>
      <p:sp>
        <p:nvSpPr>
          <p:cNvPr id="22" name="Text Placeholder 16"/>
          <p:cNvSpPr>
            <a:spLocks noGrp="1"/>
          </p:cNvSpPr>
          <p:nvPr>
            <p:ph type="body" sz="quarter" idx="14" hasCustomPrompt="1"/>
          </p:nvPr>
        </p:nvSpPr>
        <p:spPr>
          <a:xfrm>
            <a:off x="445468" y="3849246"/>
            <a:ext cx="5830449" cy="655092"/>
          </a:xfrm>
        </p:spPr>
        <p:txBody>
          <a:bodyPr>
            <a:noAutofit/>
          </a:bodyPr>
          <a:lstStyle>
            <a:lvl1pPr marL="0" indent="0">
              <a:lnSpc>
                <a:spcPts val="2665"/>
              </a:lnSpc>
              <a:spcBef>
                <a:spcPts val="0"/>
              </a:spcBef>
              <a:buNone/>
              <a:defRPr sz="2400" b="1" baseline="0">
                <a:solidFill>
                  <a:srgbClr val="BED730"/>
                </a:solidFill>
              </a:defRPr>
            </a:lvl1pPr>
          </a:lstStyle>
          <a:p>
            <a:pPr lvl="0"/>
            <a:r>
              <a:rPr lang="en-US"/>
              <a:t>Line two</a:t>
            </a:r>
          </a:p>
        </p:txBody>
      </p:sp>
      <p:sp>
        <p:nvSpPr>
          <p:cNvPr id="23" name="Text Placeholder 16"/>
          <p:cNvSpPr>
            <a:spLocks noGrp="1"/>
          </p:cNvSpPr>
          <p:nvPr>
            <p:ph type="body" sz="quarter" idx="15" hasCustomPrompt="1"/>
          </p:nvPr>
        </p:nvSpPr>
        <p:spPr>
          <a:xfrm>
            <a:off x="445468" y="4506011"/>
            <a:ext cx="4187531"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2" descr="A picture containing worm, invertebrat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2" descr="Image result for sify logo"/>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p:cNvSpPr>
            <a:spLocks noGrp="1"/>
          </p:cNvSpPr>
          <p:nvPr>
            <p:ph type="body" sz="quarter" idx="13" hasCustomPrompt="1"/>
          </p:nvPr>
        </p:nvSpPr>
        <p:spPr>
          <a:xfrm>
            <a:off x="445467" y="1789151"/>
            <a:ext cx="5830451" cy="2058421"/>
          </a:xfrm>
        </p:spPr>
        <p:txBody>
          <a:bodyPr>
            <a:noAutofit/>
          </a:bodyPr>
          <a:lstStyle>
            <a:lvl1pPr marL="0" indent="0">
              <a:lnSpc>
                <a:spcPct val="100000"/>
              </a:lnSpc>
              <a:spcBef>
                <a:spcPts val="0"/>
              </a:spcBef>
              <a:buNone/>
              <a:defRPr sz="4265" b="1" cap="none" baseline="0">
                <a:solidFill>
                  <a:schemeClr val="bg1"/>
                </a:solidFill>
              </a:defRPr>
            </a:lvl1pPr>
          </a:lstStyle>
          <a:p>
            <a:pPr lvl="0"/>
            <a:r>
              <a:rPr lang="en-US"/>
              <a:t>TITLE OF THE SLIDE - LINE ONE</a:t>
            </a:r>
            <a:endParaRPr lang="en-IN"/>
          </a:p>
        </p:txBody>
      </p:sp>
      <p:sp>
        <p:nvSpPr>
          <p:cNvPr id="4" name="Text Placeholder 16"/>
          <p:cNvSpPr>
            <a:spLocks noGrp="1"/>
          </p:cNvSpPr>
          <p:nvPr>
            <p:ph type="body" sz="quarter" idx="14" hasCustomPrompt="1"/>
          </p:nvPr>
        </p:nvSpPr>
        <p:spPr>
          <a:xfrm>
            <a:off x="445468" y="3849246"/>
            <a:ext cx="5830449" cy="655092"/>
          </a:xfrm>
        </p:spPr>
        <p:txBody>
          <a:bodyPr>
            <a:noAutofit/>
          </a:bodyPr>
          <a:lstStyle>
            <a:lvl1pPr marL="0" indent="0">
              <a:lnSpc>
                <a:spcPts val="2665"/>
              </a:lnSpc>
              <a:spcBef>
                <a:spcPts val="0"/>
              </a:spcBef>
              <a:buNone/>
              <a:defRPr sz="2400" b="1" baseline="0">
                <a:solidFill>
                  <a:srgbClr val="BED730"/>
                </a:solidFill>
              </a:defRPr>
            </a:lvl1pPr>
          </a:lstStyle>
          <a:p>
            <a:pPr lvl="0"/>
            <a:r>
              <a:rPr lang="en-US"/>
              <a:t>Line two</a:t>
            </a:r>
          </a:p>
        </p:txBody>
      </p:sp>
      <p:sp>
        <p:nvSpPr>
          <p:cNvPr id="5" name="Text Placeholder 16"/>
          <p:cNvSpPr>
            <a:spLocks noGrp="1"/>
          </p:cNvSpPr>
          <p:nvPr>
            <p:ph type="body" sz="quarter" idx="15" hasCustomPrompt="1"/>
          </p:nvPr>
        </p:nvSpPr>
        <p:spPr>
          <a:xfrm>
            <a:off x="445468" y="4506011"/>
            <a:ext cx="4187531"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4" name="Rectangle 3"/>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3" name="Rectangle 2"/>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40567" y="4528458"/>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4528458"/>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Full Blank with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5" y="0"/>
            <a:ext cx="12191999" cy="6858000"/>
          </a:xfrm>
          <a:prstGeom prst="rect">
            <a:avLst/>
          </a:prstGeom>
        </p:spPr>
      </p:pic>
      <p:sp>
        <p:nvSpPr>
          <p:cNvPr id="3" name="Rectangle 2"/>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
        <p:nvSpPr>
          <p:cNvPr id="4" name="Title 4"/>
          <p:cNvSpPr>
            <a:spLocks noGrp="1"/>
          </p:cNvSpPr>
          <p:nvPr>
            <p:ph type="title" hasCustomPrompt="1"/>
          </p:nvPr>
        </p:nvSpPr>
        <p:spPr>
          <a:xfrm>
            <a:off x="432000" y="307711"/>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innernew">
    <p:spTree>
      <p:nvGrpSpPr>
        <p:cNvPr id="1" name=""/>
        <p:cNvGrpSpPr/>
        <p:nvPr/>
      </p:nvGrpSpPr>
      <p:grpSpPr>
        <a:xfrm>
          <a:off x="0" y="0"/>
          <a:ext cx="0" cy="0"/>
          <a:chOff x="0" y="0"/>
          <a:chExt cx="0" cy="0"/>
        </a:xfrm>
      </p:grpSpPr>
      <p:pic>
        <p:nvPicPr>
          <p:cNvPr id="7" name="Picture 6" descr="Background pattern&#10;&#10;Description automatically generated"/>
          <p:cNvPicPr>
            <a:picLocks noChangeAspect="1"/>
          </p:cNvPicPr>
          <p:nvPr userDrawn="1"/>
        </p:nvPicPr>
        <p:blipFill>
          <a:blip r:embed="rId2"/>
          <a:stretch>
            <a:fillRect/>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Tree>
    <p:extLst>
      <p:ext uri="{BB962C8B-B14F-4D97-AF65-F5344CB8AC3E}">
        <p14:creationId xmlns:p14="http://schemas.microsoft.com/office/powerpoint/2010/main" val="445195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24257"/>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6216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2"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4"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5"/>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31"/>
          <a:stretch>
            <a:fillRect/>
          </a:stretch>
        </p:blipFill>
        <p:spPr bwMode="auto">
          <a:xfrm>
            <a:off x="10628783" y="312668"/>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4" y="5097102"/>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072674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12191999" cy="68580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432000" y="251323"/>
            <a:ext cx="11328200" cy="584763"/>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116621"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37112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5.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4390" r:id="rId1"/>
    <p:sldLayoutId id="2147483662" r:id="rId2"/>
    <p:sldLayoutId id="2147483663" r:id="rId3"/>
    <p:sldLayoutId id="2147484391" r:id="rId4"/>
    <p:sldLayoutId id="2147484392" r:id="rId5"/>
    <p:sldLayoutId id="2147484393" r:id="rId6"/>
    <p:sldLayoutId id="2147484394"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800" y="1316568"/>
            <a:ext cx="11328400" cy="4993219"/>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8"/>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1800" y="379564"/>
            <a:ext cx="11328400" cy="400099"/>
          </a:xfrm>
          <a:prstGeom prst="rect">
            <a:avLst/>
          </a:prstGeom>
        </p:spPr>
        <p:txBody>
          <a:bodyPr vert="horz" wrap="square" lIns="0" tIns="45715" rIns="91428" bIns="45715" rtlCol="0" anchor="ctr">
            <a:spAutoFit/>
          </a:bodyPr>
          <a:lstStyle/>
          <a:p>
            <a:pPr marL="0" marR="0" lvl="0" indent="0" algn="l" defTabSz="121889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325628" y="6483570"/>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727939800"/>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33" r:id="rId5"/>
    <p:sldLayoutId id="2147484334" r:id="rId6"/>
    <p:sldLayoutId id="2147484335" r:id="rId7"/>
    <p:sldLayoutId id="2147484337" r:id="rId8"/>
    <p:sldLayoutId id="2147484338" r:id="rId9"/>
    <p:sldLayoutId id="2147484339" r:id="rId10"/>
    <p:sldLayoutId id="2147484341" r:id="rId11"/>
    <p:sldLayoutId id="2147484342" r:id="rId12"/>
    <p:sldLayoutId id="2147484343" r:id="rId13"/>
    <p:sldLayoutId id="2147484349" r:id="rId14"/>
    <p:sldLayoutId id="2147484350" r:id="rId15"/>
    <p:sldLayoutId id="2147484351" r:id="rId16"/>
  </p:sldLayoutIdLst>
  <p:txStyles>
    <p:titleStyle>
      <a:lvl1pPr algn="l" defTabSz="914196"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8" indent="-226748" algn="l" defTabSz="914196"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73" indent="-285686" algn="l" defTabSz="914196"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43" indent="-228548" algn="l" defTabSz="91419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40"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39"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35"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3"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7"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3" algn="l" defTabSz="914196" rtl="0" eaLnBrk="1" latinLnBrk="0" hangingPunct="1">
        <a:defRPr sz="1800" kern="1200">
          <a:solidFill>
            <a:schemeClr val="tx1"/>
          </a:solidFill>
          <a:latin typeface="+mn-lt"/>
          <a:ea typeface="+mn-ea"/>
          <a:cs typeface="+mn-cs"/>
        </a:defRPr>
      </a:lvl4pPr>
      <a:lvl5pPr marL="1828391" algn="l" defTabSz="914196" rtl="0" eaLnBrk="1" latinLnBrk="0" hangingPunct="1">
        <a:defRPr sz="1800" kern="1200">
          <a:solidFill>
            <a:schemeClr val="tx1"/>
          </a:solidFill>
          <a:latin typeface="+mn-lt"/>
          <a:ea typeface="+mn-ea"/>
          <a:cs typeface="+mn-cs"/>
        </a:defRPr>
      </a:lvl5pPr>
      <a:lvl6pPr marL="2285487" algn="l" defTabSz="914196" rtl="0" eaLnBrk="1" latinLnBrk="0" hangingPunct="1">
        <a:defRPr sz="1800" kern="1200">
          <a:solidFill>
            <a:schemeClr val="tx1"/>
          </a:solidFill>
          <a:latin typeface="+mn-lt"/>
          <a:ea typeface="+mn-ea"/>
          <a:cs typeface="+mn-cs"/>
        </a:defRPr>
      </a:lvl6pPr>
      <a:lvl7pPr marL="2742581" algn="l" defTabSz="914196" rtl="0" eaLnBrk="1" latinLnBrk="0" hangingPunct="1">
        <a:defRPr sz="1800" kern="1200">
          <a:solidFill>
            <a:schemeClr val="tx1"/>
          </a:solidFill>
          <a:latin typeface="+mn-lt"/>
          <a:ea typeface="+mn-ea"/>
          <a:cs typeface="+mn-cs"/>
        </a:defRPr>
      </a:lvl7pPr>
      <a:lvl8pPr marL="3199681" algn="l" defTabSz="914196" rtl="0" eaLnBrk="1" latinLnBrk="0" hangingPunct="1">
        <a:defRPr sz="1800" kern="1200">
          <a:solidFill>
            <a:schemeClr val="tx1"/>
          </a:solidFill>
          <a:latin typeface="+mn-lt"/>
          <a:ea typeface="+mn-ea"/>
          <a:cs typeface="+mn-cs"/>
        </a:defRPr>
      </a:lvl8pPr>
      <a:lvl9pPr marL="3656777"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91" userDrawn="1">
          <p15:clr>
            <a:srgbClr val="F26B43"/>
          </p15:clr>
        </p15:guide>
        <p15:guide id="2" orient="horz" pos="2160" userDrawn="1">
          <p15:clr>
            <a:srgbClr val="F26B43"/>
          </p15:clr>
        </p15:guide>
        <p15:guide id="3" pos="3689" userDrawn="1">
          <p15:clr>
            <a:srgbClr val="F26B43"/>
          </p15:clr>
        </p15:guide>
        <p15:guide id="5" pos="272" userDrawn="1">
          <p15:clr>
            <a:srgbClr val="F26B43"/>
          </p15:clr>
        </p15:guide>
        <p15:guide id="6" pos="3840" userDrawn="1">
          <p15:clr>
            <a:srgbClr val="F26B43"/>
          </p15:clr>
        </p15:guide>
        <p15:guide id="8" orient="horz" pos="829" userDrawn="1">
          <p15:clr>
            <a:srgbClr val="F26B43"/>
          </p15:clr>
        </p15:guide>
        <p15:guide id="9" orient="horz" pos="527" userDrawn="1">
          <p15:clr>
            <a:srgbClr val="F26B43"/>
          </p15:clr>
        </p15:guide>
        <p15:guide id="11" pos="7408" userDrawn="1">
          <p15:clr>
            <a:srgbClr val="F26B43"/>
          </p15:clr>
        </p15:guide>
        <p15:guide id="12" orient="horz" pos="397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800" y="1316569"/>
            <a:ext cx="11328400" cy="4993219"/>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9"/>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1800" y="459071"/>
            <a:ext cx="11328400" cy="323155"/>
          </a:xfrm>
          <a:prstGeom prst="rect">
            <a:avLst/>
          </a:prstGeom>
        </p:spPr>
        <p:txBody>
          <a:bodyPr vert="horz" wrap="square" lIns="0" tIns="45715" rIns="91428" bIns="45715" rtlCol="0" anchor="ctr">
            <a:spAutoFit/>
          </a:bodyPr>
          <a:lstStyle/>
          <a:p>
            <a:pPr marL="0" marR="0" lvl="0" indent="0" algn="l" defTabSz="121886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325629" y="6483571"/>
            <a:ext cx="1783155" cy="23589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727939800"/>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85" r:id="rId5"/>
    <p:sldLayoutId id="2147484386" r:id="rId6"/>
    <p:sldLayoutId id="2147484387" r:id="rId7"/>
    <p:sldLayoutId id="2147484336" r:id="rId8"/>
    <p:sldLayoutId id="2147484388" r:id="rId9"/>
    <p:sldLayoutId id="2147484379" r:id="rId10"/>
    <p:sldLayoutId id="2147484395" r:id="rId11"/>
    <p:sldLayoutId id="2147484396" r:id="rId12"/>
  </p:sldLayoutIdLst>
  <p:txStyles>
    <p:titleStyle>
      <a:lvl1pPr algn="l" defTabSz="685647" rtl="0" eaLnBrk="1" latinLnBrk="0" hangingPunct="1">
        <a:spcBef>
          <a:spcPct val="0"/>
        </a:spcBef>
        <a:buNone/>
        <a:defRPr kumimoji="0" lang="en-US" sz="15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170061" indent="-170061" algn="l" defTabSz="685647" rtl="0" eaLnBrk="1" latinLnBrk="0" hangingPunct="1">
        <a:lnSpc>
          <a:spcPct val="90000"/>
        </a:lnSpc>
        <a:spcBef>
          <a:spcPts val="450"/>
        </a:spcBef>
        <a:buFont typeface="Arial" pitchFamily="34" charset="0"/>
        <a:buChar char="•"/>
        <a:defRPr sz="1200" kern="1200">
          <a:solidFill>
            <a:srgbClr val="595959"/>
          </a:solidFill>
          <a:latin typeface="TheSansOffice" panose="020B0503040302060204" pitchFamily="34" charset="0"/>
          <a:ea typeface="+mn-ea"/>
          <a:cs typeface="+mn-cs"/>
        </a:defRPr>
      </a:lvl1pPr>
      <a:lvl2pPr marL="426505" indent="-214265" algn="l" defTabSz="685647" rtl="0" eaLnBrk="1" latinLnBrk="0" hangingPunct="1">
        <a:lnSpc>
          <a:spcPct val="90000"/>
        </a:lnSpc>
        <a:spcBef>
          <a:spcPts val="450"/>
        </a:spcBef>
        <a:buFont typeface="Arial" pitchFamily="34" charset="0"/>
        <a:buChar char="–"/>
        <a:defRPr sz="1050" kern="1200">
          <a:solidFill>
            <a:srgbClr val="595959"/>
          </a:solidFill>
          <a:latin typeface="TheSansOffice" panose="020B0503040302060204" pitchFamily="34" charset="0"/>
          <a:ea typeface="+mn-ea"/>
          <a:cs typeface="+mn-cs"/>
        </a:defRPr>
      </a:lvl2pPr>
      <a:lvl3pPr marL="857057" indent="-171411" algn="l" defTabSz="685647" rtl="0" eaLnBrk="1" latinLnBrk="0" hangingPunct="1">
        <a:lnSpc>
          <a:spcPct val="90000"/>
        </a:lnSpc>
        <a:spcBef>
          <a:spcPts val="450"/>
        </a:spcBef>
        <a:buFont typeface="Arial" pitchFamily="34" charset="0"/>
        <a:buChar char="•"/>
        <a:defRPr sz="900" kern="1200">
          <a:solidFill>
            <a:srgbClr val="595959"/>
          </a:solidFill>
          <a:latin typeface="Trebuchet MS" pitchFamily="34" charset="0"/>
          <a:ea typeface="+mn-ea"/>
          <a:cs typeface="+mn-cs"/>
        </a:defRPr>
      </a:lvl3pPr>
      <a:lvl4pPr marL="1199880" indent="-171411" algn="l" defTabSz="685647" rtl="0" eaLnBrk="1" latinLnBrk="0" hangingPunct="1">
        <a:lnSpc>
          <a:spcPct val="90000"/>
        </a:lnSpc>
        <a:spcBef>
          <a:spcPts val="450"/>
        </a:spcBef>
        <a:buFont typeface="Arial" pitchFamily="34" charset="0"/>
        <a:buChar char="–"/>
        <a:defRPr sz="825" kern="1200">
          <a:solidFill>
            <a:srgbClr val="595959"/>
          </a:solidFill>
          <a:latin typeface="Trebuchet MS" pitchFamily="34" charset="0"/>
          <a:ea typeface="+mn-ea"/>
          <a:cs typeface="+mn-cs"/>
        </a:defRPr>
      </a:lvl4pPr>
      <a:lvl5pPr marL="1542704" indent="-171411" algn="l" defTabSz="685647" rtl="0" eaLnBrk="1" latinLnBrk="0" hangingPunct="1">
        <a:lnSpc>
          <a:spcPct val="90000"/>
        </a:lnSpc>
        <a:spcBef>
          <a:spcPts val="450"/>
        </a:spcBef>
        <a:buFont typeface="Arial" pitchFamily="34" charset="0"/>
        <a:buChar char="»"/>
        <a:defRPr sz="825" kern="1200">
          <a:solidFill>
            <a:srgbClr val="595959"/>
          </a:solidFill>
          <a:latin typeface="Trebuchet MS" pitchFamily="34" charset="0"/>
          <a:ea typeface="+mn-ea"/>
          <a:cs typeface="+mn-cs"/>
        </a:defRPr>
      </a:lvl5pPr>
      <a:lvl6pPr marL="1885526"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50"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72"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95" indent="-171411" algn="l" defTabSz="6856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7" rtl="0" eaLnBrk="1" latinLnBrk="0" hangingPunct="1">
        <a:defRPr sz="1350" kern="1200">
          <a:solidFill>
            <a:schemeClr val="tx1"/>
          </a:solidFill>
          <a:latin typeface="+mn-lt"/>
          <a:ea typeface="+mn-ea"/>
          <a:cs typeface="+mn-cs"/>
        </a:defRPr>
      </a:lvl1pPr>
      <a:lvl2pPr marL="342823" algn="l" defTabSz="685647" rtl="0" eaLnBrk="1" latinLnBrk="0" hangingPunct="1">
        <a:defRPr sz="1350" kern="1200">
          <a:solidFill>
            <a:schemeClr val="tx1"/>
          </a:solidFill>
          <a:latin typeface="+mn-lt"/>
          <a:ea typeface="+mn-ea"/>
          <a:cs typeface="+mn-cs"/>
        </a:defRPr>
      </a:lvl2pPr>
      <a:lvl3pPr marL="685647" algn="l" defTabSz="685647" rtl="0" eaLnBrk="1" latinLnBrk="0" hangingPunct="1">
        <a:defRPr sz="1350" kern="1200">
          <a:solidFill>
            <a:schemeClr val="tx1"/>
          </a:solidFill>
          <a:latin typeface="+mn-lt"/>
          <a:ea typeface="+mn-ea"/>
          <a:cs typeface="+mn-cs"/>
        </a:defRPr>
      </a:lvl3pPr>
      <a:lvl4pPr marL="1028470" algn="l" defTabSz="685647" rtl="0" eaLnBrk="1" latinLnBrk="0" hangingPunct="1">
        <a:defRPr sz="1350" kern="1200">
          <a:solidFill>
            <a:schemeClr val="tx1"/>
          </a:solidFill>
          <a:latin typeface="+mn-lt"/>
          <a:ea typeface="+mn-ea"/>
          <a:cs typeface="+mn-cs"/>
        </a:defRPr>
      </a:lvl4pPr>
      <a:lvl5pPr marL="1371293" algn="l" defTabSz="685647" rtl="0" eaLnBrk="1" latinLnBrk="0" hangingPunct="1">
        <a:defRPr sz="1350" kern="1200">
          <a:solidFill>
            <a:schemeClr val="tx1"/>
          </a:solidFill>
          <a:latin typeface="+mn-lt"/>
          <a:ea typeface="+mn-ea"/>
          <a:cs typeface="+mn-cs"/>
        </a:defRPr>
      </a:lvl5pPr>
      <a:lvl6pPr marL="1714115" algn="l" defTabSz="685647" rtl="0" eaLnBrk="1" latinLnBrk="0" hangingPunct="1">
        <a:defRPr sz="1350" kern="1200">
          <a:solidFill>
            <a:schemeClr val="tx1"/>
          </a:solidFill>
          <a:latin typeface="+mn-lt"/>
          <a:ea typeface="+mn-ea"/>
          <a:cs typeface="+mn-cs"/>
        </a:defRPr>
      </a:lvl6pPr>
      <a:lvl7pPr marL="2056936" algn="l" defTabSz="685647" rtl="0" eaLnBrk="1" latinLnBrk="0" hangingPunct="1">
        <a:defRPr sz="1350" kern="1200">
          <a:solidFill>
            <a:schemeClr val="tx1"/>
          </a:solidFill>
          <a:latin typeface="+mn-lt"/>
          <a:ea typeface="+mn-ea"/>
          <a:cs typeface="+mn-cs"/>
        </a:defRPr>
      </a:lvl7pPr>
      <a:lvl8pPr marL="2399761" algn="l" defTabSz="685647" rtl="0" eaLnBrk="1" latinLnBrk="0" hangingPunct="1">
        <a:defRPr sz="1350" kern="1200">
          <a:solidFill>
            <a:schemeClr val="tx1"/>
          </a:solidFill>
          <a:latin typeface="+mn-lt"/>
          <a:ea typeface="+mn-ea"/>
          <a:cs typeface="+mn-cs"/>
        </a:defRPr>
      </a:lvl8pPr>
      <a:lvl9pPr marL="2742583" algn="l" defTabSz="68564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89" userDrawn="1">
          <p15:clr>
            <a:srgbClr val="F26B43"/>
          </p15:clr>
        </p15:guide>
        <p15:guide id="2" orient="horz" pos="2160" userDrawn="1">
          <p15:clr>
            <a:srgbClr val="F26B43"/>
          </p15:clr>
        </p15:guide>
        <p15:guide id="3" pos="3991" userDrawn="1">
          <p15:clr>
            <a:srgbClr val="F26B43"/>
          </p15:clr>
        </p15:guide>
        <p15:guide id="5" pos="272" userDrawn="1">
          <p15:clr>
            <a:srgbClr val="F26B43"/>
          </p15:clr>
        </p15:guide>
        <p15:guide id="6" pos="3840" userDrawn="1">
          <p15:clr>
            <a:srgbClr val="F26B43"/>
          </p15:clr>
        </p15:guide>
        <p15:guide id="8" orient="horz" pos="829" userDrawn="1">
          <p15:clr>
            <a:srgbClr val="F26B43"/>
          </p15:clr>
        </p15:guide>
        <p15:guide id="9" orient="horz" pos="527" userDrawn="1">
          <p15:clr>
            <a:srgbClr val="F26B43"/>
          </p15:clr>
        </p15:guide>
        <p15:guide id="11" pos="7408" userDrawn="1">
          <p15:clr>
            <a:srgbClr val="F26B43"/>
          </p15:clr>
        </p15:guide>
        <p15:guide id="12" orient="horz" pos="397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7987" y="1268414"/>
            <a:ext cx="11376025" cy="5040312"/>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8"/>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1900" y="405294"/>
            <a:ext cx="11328200" cy="502756"/>
          </a:xfrm>
          <a:prstGeom prst="rect">
            <a:avLst/>
          </a:prstGeom>
        </p:spPr>
        <p:txBody>
          <a:bodyPr vert="horz" wrap="square" lIns="0" tIns="45715" rIns="91428" bIns="45715" rtlCol="0" anchor="ctr">
            <a:spAutoFit/>
          </a:bodyPr>
          <a:lstStyle/>
          <a:p>
            <a:pPr marL="0" marR="0" lvl="0" indent="0" algn="l" defTabSz="121889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755876332"/>
      </p:ext>
    </p:extLst>
  </p:cSld>
  <p:clrMap bg1="lt1" tx1="dk1" bg2="lt2" tx2="dk2" accent1="accent1" accent2="accent2" accent3="accent3" accent4="accent4" accent5="accent5" accent6="accent6" hlink="hlink" folHlink="folHlink"/>
  <p:sldLayoutIdLst>
    <p:sldLayoutId id="2147483661" r:id="rId1"/>
    <p:sldLayoutId id="2147484134" r:id="rId2"/>
    <p:sldLayoutId id="2147484135" r:id="rId3"/>
    <p:sldLayoutId id="2147483664" r:id="rId4"/>
    <p:sldLayoutId id="2147483665" r:id="rId5"/>
    <p:sldLayoutId id="2147483666" r:id="rId6"/>
    <p:sldLayoutId id="2147483667" r:id="rId7"/>
    <p:sldLayoutId id="2147484124" r:id="rId8"/>
    <p:sldLayoutId id="2147484125" r:id="rId9"/>
    <p:sldLayoutId id="2147484126" r:id="rId10"/>
    <p:sldLayoutId id="2147484127" r:id="rId11"/>
    <p:sldLayoutId id="2147484128" r:id="rId12"/>
    <p:sldLayoutId id="2147484129" r:id="rId13"/>
    <p:sldLayoutId id="2147483674" r:id="rId14"/>
    <p:sldLayoutId id="2147484122" r:id="rId15"/>
    <p:sldLayoutId id="2147484123" r:id="rId16"/>
    <p:sldLayoutId id="2147484131" r:id="rId17"/>
    <p:sldLayoutId id="2147484132" r:id="rId18"/>
    <p:sldLayoutId id="2147484133" r:id="rId19"/>
    <p:sldLayoutId id="2147484160" r:id="rId20"/>
    <p:sldLayoutId id="2147484161" r:id="rId21"/>
    <p:sldLayoutId id="2147484178" r:id="rId22"/>
  </p:sldLayoutIdLst>
  <p:txStyles>
    <p:titleStyle>
      <a:lvl1pPr algn="l" defTabSz="121889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23" indent="-302323" algn="l" defTabSz="121889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12" indent="-380905" algn="l" defTabSz="121889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19" indent="-304723" algn="l" defTabSz="121889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067" indent="-304723" algn="l" defTabSz="121889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17" indent="-304723" algn="l" defTabSz="121889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1963"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412"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858"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306" indent="-304723" algn="l" defTabSz="121889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98" rtl="0" eaLnBrk="1" latinLnBrk="0" hangingPunct="1">
        <a:defRPr sz="2400" kern="1200">
          <a:solidFill>
            <a:schemeClr val="tx1"/>
          </a:solidFill>
          <a:latin typeface="+mn-lt"/>
          <a:ea typeface="+mn-ea"/>
          <a:cs typeface="+mn-cs"/>
        </a:defRPr>
      </a:lvl1pPr>
      <a:lvl2pPr marL="609447" algn="l" defTabSz="1218898" rtl="0" eaLnBrk="1" latinLnBrk="0" hangingPunct="1">
        <a:defRPr sz="2400" kern="1200">
          <a:solidFill>
            <a:schemeClr val="tx1"/>
          </a:solidFill>
          <a:latin typeface="+mn-lt"/>
          <a:ea typeface="+mn-ea"/>
          <a:cs typeface="+mn-cs"/>
        </a:defRPr>
      </a:lvl2pPr>
      <a:lvl3pPr marL="1218898" algn="l" defTabSz="1218898" rtl="0" eaLnBrk="1" latinLnBrk="0" hangingPunct="1">
        <a:defRPr sz="2400" kern="1200">
          <a:solidFill>
            <a:schemeClr val="tx1"/>
          </a:solidFill>
          <a:latin typeface="+mn-lt"/>
          <a:ea typeface="+mn-ea"/>
          <a:cs typeface="+mn-cs"/>
        </a:defRPr>
      </a:lvl3pPr>
      <a:lvl4pPr marL="1828345" algn="l" defTabSz="1218898" rtl="0" eaLnBrk="1" latinLnBrk="0" hangingPunct="1">
        <a:defRPr sz="2400" kern="1200">
          <a:solidFill>
            <a:schemeClr val="tx1"/>
          </a:solidFill>
          <a:latin typeface="+mn-lt"/>
          <a:ea typeface="+mn-ea"/>
          <a:cs typeface="+mn-cs"/>
        </a:defRPr>
      </a:lvl4pPr>
      <a:lvl5pPr marL="2437794" algn="l" defTabSz="1218898" rtl="0" eaLnBrk="1" latinLnBrk="0" hangingPunct="1">
        <a:defRPr sz="2400" kern="1200">
          <a:solidFill>
            <a:schemeClr val="tx1"/>
          </a:solidFill>
          <a:latin typeface="+mn-lt"/>
          <a:ea typeface="+mn-ea"/>
          <a:cs typeface="+mn-cs"/>
        </a:defRPr>
      </a:lvl5pPr>
      <a:lvl6pPr marL="3047240" algn="l" defTabSz="1218898" rtl="0" eaLnBrk="1" latinLnBrk="0" hangingPunct="1">
        <a:defRPr sz="2400" kern="1200">
          <a:solidFill>
            <a:schemeClr val="tx1"/>
          </a:solidFill>
          <a:latin typeface="+mn-lt"/>
          <a:ea typeface="+mn-ea"/>
          <a:cs typeface="+mn-cs"/>
        </a:defRPr>
      </a:lvl6pPr>
      <a:lvl7pPr marL="3656683" algn="l" defTabSz="1218898" rtl="0" eaLnBrk="1" latinLnBrk="0" hangingPunct="1">
        <a:defRPr sz="2400" kern="1200">
          <a:solidFill>
            <a:schemeClr val="tx1"/>
          </a:solidFill>
          <a:latin typeface="+mn-lt"/>
          <a:ea typeface="+mn-ea"/>
          <a:cs typeface="+mn-cs"/>
        </a:defRPr>
      </a:lvl7pPr>
      <a:lvl8pPr marL="4266135" algn="l" defTabSz="1218898" rtl="0" eaLnBrk="1" latinLnBrk="0" hangingPunct="1">
        <a:defRPr sz="2400" kern="1200">
          <a:solidFill>
            <a:schemeClr val="tx1"/>
          </a:solidFill>
          <a:latin typeface="+mn-lt"/>
          <a:ea typeface="+mn-ea"/>
          <a:cs typeface="+mn-cs"/>
        </a:defRPr>
      </a:lvl8pPr>
      <a:lvl9pPr marL="4875581" algn="l" defTabSz="121889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27" userDrawn="1">
          <p15:clr>
            <a:srgbClr val="F26B43"/>
          </p15:clr>
        </p15:guide>
        <p15:guide id="3" pos="3953" userDrawn="1">
          <p15:clr>
            <a:srgbClr val="F26B43"/>
          </p15:clr>
        </p15:guide>
        <p15:guide id="4" pos="3840" userDrawn="1">
          <p15:clr>
            <a:srgbClr val="F26B43"/>
          </p15:clr>
        </p15:guide>
        <p15:guide id="5" pos="257" userDrawn="1">
          <p15:clr>
            <a:srgbClr val="F26B43"/>
          </p15:clr>
        </p15:guide>
        <p15:guide id="7" orient="horz" pos="2160" userDrawn="1">
          <p15:clr>
            <a:srgbClr val="F26B43"/>
          </p15:clr>
        </p15:guide>
        <p15:guide id="8" orient="horz" pos="799" userDrawn="1">
          <p15:clr>
            <a:srgbClr val="F26B43"/>
          </p15:clr>
        </p15:guide>
        <p15:guide id="9" orient="horz" pos="572" userDrawn="1">
          <p15:clr>
            <a:srgbClr val="F26B43"/>
          </p15:clr>
        </p15:guide>
        <p15:guide id="11" pos="7423" userDrawn="1">
          <p15:clr>
            <a:srgbClr val="F26B43"/>
          </p15:clr>
        </p15:guide>
        <p15:guide id="12" orient="horz" pos="397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72"/>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5">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a:p>
        </p:txBody>
      </p:sp>
      <p:sp>
        <p:nvSpPr>
          <p:cNvPr id="13" name="Title Placeholder 11"/>
          <p:cNvSpPr>
            <a:spLocks noGrp="1"/>
          </p:cNvSpPr>
          <p:nvPr>
            <p:ph type="title"/>
          </p:nvPr>
        </p:nvSpPr>
        <p:spPr>
          <a:xfrm>
            <a:off x="432000" y="338488"/>
            <a:ext cx="11328200" cy="502756"/>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a:t>TITLE OF THE SLIDE GOES HERE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1219200" rtl="0" eaLnBrk="1" latinLnBrk="0" hangingPunct="1">
        <a:spcBef>
          <a:spcPct val="0"/>
        </a:spcBef>
        <a:buNone/>
        <a:defRPr kumimoji="0" lang="en-US" sz="2665"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3365"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microsoft.com/office/2007/relationships/hdphoto" Target="../media/hdphoto33.wdp"/><Relationship Id="rId12" Type="http://schemas.openxmlformats.org/officeDocument/2006/relationships/image" Target="../media/image93.png"/><Relationship Id="rId2" Type="http://schemas.openxmlformats.org/officeDocument/2006/relationships/image" Target="../media/image87.png"/><Relationship Id="rId1" Type="http://schemas.openxmlformats.org/officeDocument/2006/relationships/slideLayout" Target="../slideLayouts/slideLayout71.xml"/><Relationship Id="rId6" Type="http://schemas.openxmlformats.org/officeDocument/2006/relationships/image" Target="../media/image90.png"/><Relationship Id="rId11" Type="http://schemas.microsoft.com/office/2007/relationships/hdphoto" Target="../media/hdphoto35.wdp"/><Relationship Id="rId5" Type="http://schemas.openxmlformats.org/officeDocument/2006/relationships/image" Target="../media/image89.png"/><Relationship Id="rId10" Type="http://schemas.openxmlformats.org/officeDocument/2006/relationships/image" Target="../media/image92.png"/><Relationship Id="rId4" Type="http://schemas.microsoft.com/office/2007/relationships/hdphoto" Target="../media/hdphoto32.wdp"/><Relationship Id="rId9" Type="http://schemas.microsoft.com/office/2007/relationships/hdphoto" Target="../media/hdphoto34.wdp"/></Relationships>
</file>

<file path=ppt/slides/_rels/slide1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26" Type="http://schemas.microsoft.com/office/2007/relationships/diagramDrawing" Target="../diagrams/drawing1.xml"/><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diagramColors" Target="../diagrams/colors1.xml"/><Relationship Id="rId2" Type="http://schemas.openxmlformats.org/officeDocument/2006/relationships/notesSlide" Target="../notesSlides/notesSlide5.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71.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diagramQuickStyle" Target="../diagrams/quickStyle1.xml"/><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diagramLayout" Target="../diagrams/layout1.xml"/><Relationship Id="rId10" Type="http://schemas.openxmlformats.org/officeDocument/2006/relationships/image" Target="../media/image101.png"/><Relationship Id="rId19" Type="http://schemas.openxmlformats.org/officeDocument/2006/relationships/image" Target="../media/image110.jpe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7.svg"/><Relationship Id="rId3" Type="http://schemas.openxmlformats.org/officeDocument/2006/relationships/diagramLayout" Target="../diagrams/layout2.xml"/><Relationship Id="rId7" Type="http://schemas.openxmlformats.org/officeDocument/2006/relationships/image" Target="../media/image109.png"/><Relationship Id="rId12" Type="http://schemas.openxmlformats.org/officeDocument/2006/relationships/image" Target="../media/image116.png"/><Relationship Id="rId2" Type="http://schemas.openxmlformats.org/officeDocument/2006/relationships/diagramData" Target="../diagrams/data2.xml"/><Relationship Id="rId16" Type="http://schemas.openxmlformats.org/officeDocument/2006/relationships/image" Target="../media/image120.svg"/><Relationship Id="rId1" Type="http://schemas.openxmlformats.org/officeDocument/2006/relationships/slideLayout" Target="../slideLayouts/slideLayout15.xml"/><Relationship Id="rId6" Type="http://schemas.microsoft.com/office/2007/relationships/diagramDrawing" Target="../diagrams/drawing2.xml"/><Relationship Id="rId11" Type="http://schemas.openxmlformats.org/officeDocument/2006/relationships/image" Target="../media/image115.svg"/><Relationship Id="rId5" Type="http://schemas.openxmlformats.org/officeDocument/2006/relationships/diagramColors" Target="../diagrams/colors2.xml"/><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diagramQuickStyle" Target="../diagrams/quickStyle2.xml"/><Relationship Id="rId9" Type="http://schemas.openxmlformats.org/officeDocument/2006/relationships/image" Target="../media/image113.png"/><Relationship Id="rId14" Type="http://schemas.openxmlformats.org/officeDocument/2006/relationships/image" Target="../media/image1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36.wdp"/><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15.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18" Type="http://schemas.openxmlformats.org/officeDocument/2006/relationships/image" Target="../media/image148.png"/><Relationship Id="rId26" Type="http://schemas.openxmlformats.org/officeDocument/2006/relationships/image" Target="../media/image156.png"/><Relationship Id="rId39" Type="http://schemas.openxmlformats.org/officeDocument/2006/relationships/image" Target="../media/image112.png"/><Relationship Id="rId3" Type="http://schemas.openxmlformats.org/officeDocument/2006/relationships/image" Target="../media/image133.png"/><Relationship Id="rId21" Type="http://schemas.openxmlformats.org/officeDocument/2006/relationships/image" Target="../media/image151.svg"/><Relationship Id="rId34" Type="http://schemas.openxmlformats.org/officeDocument/2006/relationships/image" Target="../media/image164.jpeg"/><Relationship Id="rId7" Type="http://schemas.openxmlformats.org/officeDocument/2006/relationships/image" Target="../media/image137.svg"/><Relationship Id="rId12" Type="http://schemas.openxmlformats.org/officeDocument/2006/relationships/image" Target="../media/image142.png"/><Relationship Id="rId17" Type="http://schemas.openxmlformats.org/officeDocument/2006/relationships/image" Target="../media/image147.svg"/><Relationship Id="rId25" Type="http://schemas.openxmlformats.org/officeDocument/2006/relationships/image" Target="../media/image155.svg"/><Relationship Id="rId33" Type="http://schemas.openxmlformats.org/officeDocument/2006/relationships/image" Target="../media/image163.jpeg"/><Relationship Id="rId38" Type="http://schemas.openxmlformats.org/officeDocument/2006/relationships/image" Target="../media/image168.svg"/><Relationship Id="rId2" Type="http://schemas.openxmlformats.org/officeDocument/2006/relationships/notesSlide" Target="../notesSlides/notesSlide7.xml"/><Relationship Id="rId16" Type="http://schemas.openxmlformats.org/officeDocument/2006/relationships/image" Target="../media/image146.png"/><Relationship Id="rId20" Type="http://schemas.openxmlformats.org/officeDocument/2006/relationships/image" Target="../media/image150.png"/><Relationship Id="rId29" Type="http://schemas.openxmlformats.org/officeDocument/2006/relationships/image" Target="../media/image159.svg"/><Relationship Id="rId1" Type="http://schemas.openxmlformats.org/officeDocument/2006/relationships/slideLayout" Target="../slideLayouts/slideLayout22.xml"/><Relationship Id="rId6" Type="http://schemas.openxmlformats.org/officeDocument/2006/relationships/image" Target="../media/image136.png"/><Relationship Id="rId11" Type="http://schemas.openxmlformats.org/officeDocument/2006/relationships/image" Target="../media/image141.svg"/><Relationship Id="rId24" Type="http://schemas.openxmlformats.org/officeDocument/2006/relationships/image" Target="../media/image154.png"/><Relationship Id="rId32" Type="http://schemas.openxmlformats.org/officeDocument/2006/relationships/image" Target="../media/image162.png"/><Relationship Id="rId37" Type="http://schemas.openxmlformats.org/officeDocument/2006/relationships/image" Target="../media/image167.png"/><Relationship Id="rId40" Type="http://schemas.openxmlformats.org/officeDocument/2006/relationships/image" Target="../media/image169.png"/><Relationship Id="rId5" Type="http://schemas.openxmlformats.org/officeDocument/2006/relationships/image" Target="../media/image135.svg"/><Relationship Id="rId15" Type="http://schemas.openxmlformats.org/officeDocument/2006/relationships/image" Target="../media/image145.svg"/><Relationship Id="rId23" Type="http://schemas.openxmlformats.org/officeDocument/2006/relationships/image" Target="../media/image153.svg"/><Relationship Id="rId28" Type="http://schemas.openxmlformats.org/officeDocument/2006/relationships/image" Target="../media/image158.png"/><Relationship Id="rId36" Type="http://schemas.openxmlformats.org/officeDocument/2006/relationships/image" Target="../media/image166.png"/><Relationship Id="rId10" Type="http://schemas.openxmlformats.org/officeDocument/2006/relationships/image" Target="../media/image140.png"/><Relationship Id="rId19" Type="http://schemas.openxmlformats.org/officeDocument/2006/relationships/image" Target="../media/image149.svg"/><Relationship Id="rId31" Type="http://schemas.openxmlformats.org/officeDocument/2006/relationships/image" Target="../media/image161.svg"/><Relationship Id="rId4" Type="http://schemas.openxmlformats.org/officeDocument/2006/relationships/image" Target="../media/image134.svg"/><Relationship Id="rId9" Type="http://schemas.openxmlformats.org/officeDocument/2006/relationships/image" Target="../media/image139.svg"/><Relationship Id="rId14" Type="http://schemas.openxmlformats.org/officeDocument/2006/relationships/image" Target="../media/image144.png"/><Relationship Id="rId22" Type="http://schemas.openxmlformats.org/officeDocument/2006/relationships/image" Target="../media/image152.png"/><Relationship Id="rId27" Type="http://schemas.openxmlformats.org/officeDocument/2006/relationships/image" Target="../media/image157.svg"/><Relationship Id="rId30" Type="http://schemas.openxmlformats.org/officeDocument/2006/relationships/image" Target="../media/image160.png"/><Relationship Id="rId35" Type="http://schemas.openxmlformats.org/officeDocument/2006/relationships/image" Target="../media/image165.png"/></Relationships>
</file>

<file path=ppt/slides/_rels/slide18.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svg"/></Relationships>
</file>

<file path=ppt/slides/_rels/slide19.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svg"/><Relationship Id="rId18" Type="http://schemas.openxmlformats.org/officeDocument/2006/relationships/image" Target="../media/image192.png"/><Relationship Id="rId3" Type="http://schemas.openxmlformats.org/officeDocument/2006/relationships/image" Target="../media/image177.png"/><Relationship Id="rId21" Type="http://schemas.openxmlformats.org/officeDocument/2006/relationships/image" Target="../media/image195.svg"/><Relationship Id="rId7" Type="http://schemas.openxmlformats.org/officeDocument/2006/relationships/image" Target="../media/image181.svg"/><Relationship Id="rId12" Type="http://schemas.openxmlformats.org/officeDocument/2006/relationships/image" Target="../media/image186.png"/><Relationship Id="rId17" Type="http://schemas.openxmlformats.org/officeDocument/2006/relationships/image" Target="../media/image191.svg"/><Relationship Id="rId2" Type="http://schemas.openxmlformats.org/officeDocument/2006/relationships/image" Target="../media/image176.png"/><Relationship Id="rId16" Type="http://schemas.openxmlformats.org/officeDocument/2006/relationships/image" Target="../media/image190.png"/><Relationship Id="rId20" Type="http://schemas.openxmlformats.org/officeDocument/2006/relationships/image" Target="../media/image194.png"/><Relationship Id="rId1" Type="http://schemas.openxmlformats.org/officeDocument/2006/relationships/slideLayout" Target="../slideLayouts/slideLayout22.xml"/><Relationship Id="rId6" Type="http://schemas.openxmlformats.org/officeDocument/2006/relationships/image" Target="../media/image180.png"/><Relationship Id="rId11" Type="http://schemas.openxmlformats.org/officeDocument/2006/relationships/image" Target="../media/image185.svg"/><Relationship Id="rId5" Type="http://schemas.openxmlformats.org/officeDocument/2006/relationships/image" Target="../media/image179.svg"/><Relationship Id="rId15" Type="http://schemas.openxmlformats.org/officeDocument/2006/relationships/image" Target="../media/image189.svg"/><Relationship Id="rId10" Type="http://schemas.openxmlformats.org/officeDocument/2006/relationships/image" Target="../media/image184.png"/><Relationship Id="rId19" Type="http://schemas.openxmlformats.org/officeDocument/2006/relationships/image" Target="../media/image193.svg"/><Relationship Id="rId4" Type="http://schemas.openxmlformats.org/officeDocument/2006/relationships/image" Target="../media/image178.png"/><Relationship Id="rId9" Type="http://schemas.openxmlformats.org/officeDocument/2006/relationships/image" Target="../media/image183.svg"/><Relationship Id="rId14" Type="http://schemas.openxmlformats.org/officeDocument/2006/relationships/image" Target="../media/image188.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1.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diagramQuickStyle" Target="../diagrams/quickStyle3.xml"/><Relationship Id="rId3" Type="http://schemas.openxmlformats.org/officeDocument/2006/relationships/image" Target="../media/image196.png"/><Relationship Id="rId7" Type="http://schemas.openxmlformats.org/officeDocument/2006/relationships/image" Target="../media/image200.png"/><Relationship Id="rId12" Type="http://schemas.openxmlformats.org/officeDocument/2006/relationships/diagramLayout" Target="../diagrams/layout3.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199.png"/><Relationship Id="rId11" Type="http://schemas.openxmlformats.org/officeDocument/2006/relationships/diagramData" Target="../diagrams/data3.xml"/><Relationship Id="rId5" Type="http://schemas.openxmlformats.org/officeDocument/2006/relationships/image" Target="../media/image198.svg"/><Relationship Id="rId15" Type="http://schemas.microsoft.com/office/2007/relationships/diagramDrawing" Target="../diagrams/drawing3.xml"/><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 Id="rId14" Type="http://schemas.openxmlformats.org/officeDocument/2006/relationships/diagramColors" Target="../diagrams/colors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204.png"/><Relationship Id="rId1" Type="http://schemas.openxmlformats.org/officeDocument/2006/relationships/slideLayout" Target="../slideLayouts/slideLayout2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23.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png"/><Relationship Id="rId3" Type="http://schemas.openxmlformats.org/officeDocument/2006/relationships/image" Target="../media/image211.png"/><Relationship Id="rId7" Type="http://schemas.openxmlformats.org/officeDocument/2006/relationships/image" Target="../media/image215.jpeg"/><Relationship Id="rId12" Type="http://schemas.openxmlformats.org/officeDocument/2006/relationships/image" Target="../media/image220.png"/><Relationship Id="rId17" Type="http://schemas.openxmlformats.org/officeDocument/2006/relationships/image" Target="../media/image225.png"/><Relationship Id="rId2" Type="http://schemas.openxmlformats.org/officeDocument/2006/relationships/notesSlide" Target="../notesSlides/notesSlide11.xml"/><Relationship Id="rId16" Type="http://schemas.openxmlformats.org/officeDocument/2006/relationships/image" Target="../media/image224.png"/><Relationship Id="rId1" Type="http://schemas.openxmlformats.org/officeDocument/2006/relationships/slideLayout" Target="../slideLayouts/slideLayout15.xml"/><Relationship Id="rId6" Type="http://schemas.openxmlformats.org/officeDocument/2006/relationships/image" Target="../media/image214.png"/><Relationship Id="rId11" Type="http://schemas.openxmlformats.org/officeDocument/2006/relationships/image" Target="../media/image219.jpeg"/><Relationship Id="rId5" Type="http://schemas.openxmlformats.org/officeDocument/2006/relationships/image" Target="../media/image213.png"/><Relationship Id="rId15" Type="http://schemas.openxmlformats.org/officeDocument/2006/relationships/image" Target="../media/image22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image" Target="../media/image227.jpeg"/><Relationship Id="rId1" Type="http://schemas.openxmlformats.org/officeDocument/2006/relationships/slideLayout" Target="../slideLayouts/slideLayout22.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25.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36.png"/><Relationship Id="rId11" Type="http://schemas.openxmlformats.org/officeDocument/2006/relationships/image" Target="../media/image84.png"/><Relationship Id="rId5" Type="http://schemas.openxmlformats.org/officeDocument/2006/relationships/image" Target="../media/image235.png"/><Relationship Id="rId10" Type="http://schemas.openxmlformats.org/officeDocument/2006/relationships/image" Target="../media/image240.png"/><Relationship Id="rId4" Type="http://schemas.openxmlformats.org/officeDocument/2006/relationships/image" Target="../media/image234.png"/><Relationship Id="rId9" Type="http://schemas.openxmlformats.org/officeDocument/2006/relationships/image" Target="../media/image239.png"/></Relationships>
</file>

<file path=ppt/slides/_rels/slide26.xml.rels><?xml version="1.0" encoding="UTF-8" standalone="yes"?>
<Relationships xmlns="http://schemas.openxmlformats.org/package/2006/relationships"><Relationship Id="rId8" Type="http://schemas.openxmlformats.org/officeDocument/2006/relationships/image" Target="../media/image245.svg"/><Relationship Id="rId13" Type="http://schemas.microsoft.com/office/2007/relationships/hdphoto" Target="../media/hdphoto37.wdp"/><Relationship Id="rId18" Type="http://schemas.openxmlformats.org/officeDocument/2006/relationships/image" Target="../media/image254.jpeg"/><Relationship Id="rId3" Type="http://schemas.openxmlformats.org/officeDocument/2006/relationships/image" Target="../media/image241.jpeg"/><Relationship Id="rId21" Type="http://schemas.openxmlformats.org/officeDocument/2006/relationships/image" Target="../media/image257.pn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53.svg"/><Relationship Id="rId2" Type="http://schemas.openxmlformats.org/officeDocument/2006/relationships/notesSlide" Target="../notesSlides/notesSlide13.xml"/><Relationship Id="rId16" Type="http://schemas.openxmlformats.org/officeDocument/2006/relationships/image" Target="../media/image252.png"/><Relationship Id="rId20" Type="http://schemas.openxmlformats.org/officeDocument/2006/relationships/image" Target="../media/image256.png"/><Relationship Id="rId1" Type="http://schemas.openxmlformats.org/officeDocument/2006/relationships/slideLayout" Target="../slideLayouts/slideLayout16.xml"/><Relationship Id="rId6" Type="http://schemas.openxmlformats.org/officeDocument/2006/relationships/image" Target="../media/image243.svg"/><Relationship Id="rId11" Type="http://schemas.openxmlformats.org/officeDocument/2006/relationships/image" Target="../media/image248.png"/><Relationship Id="rId5" Type="http://schemas.openxmlformats.org/officeDocument/2006/relationships/image" Target="../media/image242.png"/><Relationship Id="rId15" Type="http://schemas.openxmlformats.org/officeDocument/2006/relationships/image" Target="../media/image251.svg"/><Relationship Id="rId10" Type="http://schemas.openxmlformats.org/officeDocument/2006/relationships/image" Target="../media/image247.png"/><Relationship Id="rId19" Type="http://schemas.openxmlformats.org/officeDocument/2006/relationships/image" Target="../media/image255.png"/><Relationship Id="rId4" Type="http://schemas.openxmlformats.org/officeDocument/2006/relationships/image" Target="../media/image17.png"/><Relationship Id="rId9" Type="http://schemas.openxmlformats.org/officeDocument/2006/relationships/image" Target="../media/image246.png"/><Relationship Id="rId14" Type="http://schemas.openxmlformats.org/officeDocument/2006/relationships/image" Target="../media/image250.png"/><Relationship Id="rId22" Type="http://schemas.openxmlformats.org/officeDocument/2006/relationships/image" Target="../media/image258.pn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microsoft.com/office/2007/relationships/hdphoto" Target="../media/hdphoto1.wdp"/><Relationship Id="rId9" Type="http://schemas.openxmlformats.org/officeDocument/2006/relationships/image" Target="../media/image39.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4.png"/><Relationship Id="rId7" Type="http://schemas.openxmlformats.org/officeDocument/2006/relationships/image" Target="../media/image46.png"/><Relationship Id="rId12"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microsoft.com/office/2007/relationships/hdphoto" Target="../media/hdphoto4.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4.png"/><Relationship Id="rId18" Type="http://schemas.microsoft.com/office/2007/relationships/hdphoto" Target="../media/hdphoto15.wdp"/><Relationship Id="rId26" Type="http://schemas.microsoft.com/office/2007/relationships/hdphoto" Target="../media/hdphoto19.wdp"/><Relationship Id="rId3" Type="http://schemas.openxmlformats.org/officeDocument/2006/relationships/image" Target="../media/image49.png"/><Relationship Id="rId21" Type="http://schemas.openxmlformats.org/officeDocument/2006/relationships/image" Target="../media/image58.png"/><Relationship Id="rId7" Type="http://schemas.openxmlformats.org/officeDocument/2006/relationships/image" Target="../media/image51.png"/><Relationship Id="rId12" Type="http://schemas.microsoft.com/office/2007/relationships/hdphoto" Target="../media/hdphoto12.wdp"/><Relationship Id="rId17" Type="http://schemas.openxmlformats.org/officeDocument/2006/relationships/image" Target="../media/image56.png"/><Relationship Id="rId25" Type="http://schemas.openxmlformats.org/officeDocument/2006/relationships/image" Target="../media/image60.png"/><Relationship Id="rId2" Type="http://schemas.openxmlformats.org/officeDocument/2006/relationships/notesSlide" Target="../notesSlides/notesSlide3.xml"/><Relationship Id="rId16" Type="http://schemas.microsoft.com/office/2007/relationships/hdphoto" Target="../media/hdphoto14.wdp"/><Relationship Id="rId20" Type="http://schemas.microsoft.com/office/2007/relationships/hdphoto" Target="../media/hdphoto16.wdp"/><Relationship Id="rId29" Type="http://schemas.openxmlformats.org/officeDocument/2006/relationships/image" Target="../media/image62.png"/><Relationship Id="rId1" Type="http://schemas.openxmlformats.org/officeDocument/2006/relationships/slideLayout" Target="../slideLayouts/slideLayout71.xml"/><Relationship Id="rId6" Type="http://schemas.microsoft.com/office/2007/relationships/hdphoto" Target="../media/hdphoto9.wdp"/><Relationship Id="rId11" Type="http://schemas.openxmlformats.org/officeDocument/2006/relationships/image" Target="../media/image53.png"/><Relationship Id="rId24" Type="http://schemas.microsoft.com/office/2007/relationships/hdphoto" Target="../media/hdphoto18.wdp"/><Relationship Id="rId5" Type="http://schemas.openxmlformats.org/officeDocument/2006/relationships/image" Target="../media/image50.png"/><Relationship Id="rId15" Type="http://schemas.openxmlformats.org/officeDocument/2006/relationships/image" Target="../media/image55.png"/><Relationship Id="rId23" Type="http://schemas.openxmlformats.org/officeDocument/2006/relationships/image" Target="../media/image59.png"/><Relationship Id="rId28" Type="http://schemas.microsoft.com/office/2007/relationships/hdphoto" Target="../media/hdphoto20.wdp"/><Relationship Id="rId10" Type="http://schemas.microsoft.com/office/2007/relationships/hdphoto" Target="../media/hdphoto11.wdp"/><Relationship Id="rId19" Type="http://schemas.openxmlformats.org/officeDocument/2006/relationships/image" Target="../media/image57.png"/><Relationship Id="rId4" Type="http://schemas.microsoft.com/office/2007/relationships/hdphoto" Target="../media/hdphoto8.wdp"/><Relationship Id="rId9" Type="http://schemas.openxmlformats.org/officeDocument/2006/relationships/image" Target="../media/image52.png"/><Relationship Id="rId14" Type="http://schemas.microsoft.com/office/2007/relationships/hdphoto" Target="../media/hdphoto13.wdp"/><Relationship Id="rId22" Type="http://schemas.microsoft.com/office/2007/relationships/hdphoto" Target="../media/hdphoto17.wdp"/><Relationship Id="rId27" Type="http://schemas.openxmlformats.org/officeDocument/2006/relationships/image" Target="../media/image61.png"/><Relationship Id="rId30" Type="http://schemas.microsoft.com/office/2007/relationships/hdphoto" Target="../media/hdphoto2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23.wdp"/><Relationship Id="rId18" Type="http://schemas.openxmlformats.org/officeDocument/2006/relationships/image" Target="../media/image74.png"/><Relationship Id="rId26" Type="http://schemas.openxmlformats.org/officeDocument/2006/relationships/image" Target="../media/image78.png"/><Relationship Id="rId3" Type="http://schemas.openxmlformats.org/officeDocument/2006/relationships/image" Target="../media/image63.png"/><Relationship Id="rId21" Type="http://schemas.microsoft.com/office/2007/relationships/hdphoto" Target="../media/hdphoto27.wdp"/><Relationship Id="rId34" Type="http://schemas.openxmlformats.org/officeDocument/2006/relationships/image" Target="../media/image85.png"/><Relationship Id="rId7" Type="http://schemas.openxmlformats.org/officeDocument/2006/relationships/image" Target="../media/image66.png"/><Relationship Id="rId12" Type="http://schemas.openxmlformats.org/officeDocument/2006/relationships/image" Target="../media/image71.png"/><Relationship Id="rId17" Type="http://schemas.microsoft.com/office/2007/relationships/hdphoto" Target="../media/hdphoto25.wdp"/><Relationship Id="rId25" Type="http://schemas.microsoft.com/office/2007/relationships/hdphoto" Target="../media/hdphoto29.wdp"/><Relationship Id="rId33" Type="http://schemas.openxmlformats.org/officeDocument/2006/relationships/image" Target="../media/image84.png"/><Relationship Id="rId2" Type="http://schemas.openxmlformats.org/officeDocument/2006/relationships/notesSlide" Target="../notesSlides/notesSlide4.xml"/><Relationship Id="rId16" Type="http://schemas.openxmlformats.org/officeDocument/2006/relationships/image" Target="../media/image73.png"/><Relationship Id="rId20" Type="http://schemas.openxmlformats.org/officeDocument/2006/relationships/image" Target="../media/image75.png"/><Relationship Id="rId29" Type="http://schemas.openxmlformats.org/officeDocument/2006/relationships/image" Target="../media/image80.png"/><Relationship Id="rId1" Type="http://schemas.openxmlformats.org/officeDocument/2006/relationships/slideLayout" Target="../slideLayouts/slideLayout71.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77.png"/><Relationship Id="rId32" Type="http://schemas.openxmlformats.org/officeDocument/2006/relationships/image" Target="../media/image83.png"/><Relationship Id="rId5" Type="http://schemas.microsoft.com/office/2007/relationships/hdphoto" Target="../media/hdphoto22.wdp"/><Relationship Id="rId15" Type="http://schemas.microsoft.com/office/2007/relationships/hdphoto" Target="../media/hdphoto24.wdp"/><Relationship Id="rId23" Type="http://schemas.microsoft.com/office/2007/relationships/hdphoto" Target="../media/hdphoto28.wdp"/><Relationship Id="rId28" Type="http://schemas.openxmlformats.org/officeDocument/2006/relationships/image" Target="../media/image79.png"/><Relationship Id="rId36" Type="http://schemas.microsoft.com/office/2007/relationships/hdphoto" Target="../media/hdphoto31.wdp"/><Relationship Id="rId10" Type="http://schemas.openxmlformats.org/officeDocument/2006/relationships/image" Target="../media/image69.png"/><Relationship Id="rId19" Type="http://schemas.microsoft.com/office/2007/relationships/hdphoto" Target="../media/hdphoto26.wdp"/><Relationship Id="rId31" Type="http://schemas.openxmlformats.org/officeDocument/2006/relationships/image" Target="../media/image82.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2.png"/><Relationship Id="rId22" Type="http://schemas.openxmlformats.org/officeDocument/2006/relationships/image" Target="../media/image76.png"/><Relationship Id="rId27" Type="http://schemas.microsoft.com/office/2007/relationships/hdphoto" Target="../media/hdphoto30.wdp"/><Relationship Id="rId30" Type="http://schemas.openxmlformats.org/officeDocument/2006/relationships/image" Target="../media/image81.png"/><Relationship Id="rId35"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8DEE1-8727-923D-4CF7-3DA64D256638}"/>
              </a:ext>
            </a:extLst>
          </p:cNvPr>
          <p:cNvSpPr/>
          <p:nvPr/>
        </p:nvSpPr>
        <p:spPr>
          <a:xfrm>
            <a:off x="0" y="5733167"/>
            <a:ext cx="12192000" cy="76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rebuchet MS" panose="020B0703020202090204" pitchFamily="34" charset="0"/>
            </a:endParaRPr>
          </a:p>
        </p:txBody>
      </p:sp>
      <p:sp>
        <p:nvSpPr>
          <p:cNvPr id="10" name="TextBox 9">
            <a:extLst>
              <a:ext uri="{FF2B5EF4-FFF2-40B4-BE49-F238E27FC236}">
                <a16:creationId xmlns:a16="http://schemas.microsoft.com/office/drawing/2014/main" id="{699CD624-9E4F-DED7-F556-BC9C5B29CF65}"/>
              </a:ext>
            </a:extLst>
          </p:cNvPr>
          <p:cNvSpPr txBox="1"/>
          <p:nvPr/>
        </p:nvSpPr>
        <p:spPr>
          <a:xfrm>
            <a:off x="444501" y="3607302"/>
            <a:ext cx="2166259" cy="307777"/>
          </a:xfrm>
          <a:prstGeom prst="rect">
            <a:avLst/>
          </a:prstGeom>
          <a:noFill/>
        </p:spPr>
        <p:txBody>
          <a:bodyPr wrap="square" rtlCol="0">
            <a:spAutoFit/>
          </a:bodyPr>
          <a:lstStyle/>
          <a:p>
            <a:endParaRPr lang="en-IN" sz="1400" cap="all" dirty="0">
              <a:solidFill>
                <a:schemeClr val="bg1"/>
              </a:solidFill>
              <a:latin typeface="TheSansOffice" panose="020B0503040302060204" pitchFamily="34" charset="0"/>
              <a:ea typeface="+mj-ea"/>
              <a:cs typeface="+mj-cs"/>
            </a:endParaRPr>
          </a:p>
        </p:txBody>
      </p:sp>
      <p:sp>
        <p:nvSpPr>
          <p:cNvPr id="4" name="Text Placeholder 3">
            <a:extLst>
              <a:ext uri="{FF2B5EF4-FFF2-40B4-BE49-F238E27FC236}">
                <a16:creationId xmlns:a16="http://schemas.microsoft.com/office/drawing/2014/main" id="{138D255F-0B1A-64DE-F36C-9F4FB34FFA71}"/>
              </a:ext>
            </a:extLst>
          </p:cNvPr>
          <p:cNvSpPr>
            <a:spLocks noGrp="1"/>
          </p:cNvSpPr>
          <p:nvPr>
            <p:ph type="body" sz="quarter" idx="13"/>
          </p:nvPr>
        </p:nvSpPr>
        <p:spPr>
          <a:xfrm>
            <a:off x="431800" y="1579688"/>
            <a:ext cx="5533371" cy="2058987"/>
          </a:xfrm>
        </p:spPr>
        <p:txBody>
          <a:bodyPr/>
          <a:lstStyle/>
          <a:p>
            <a:r>
              <a:rPr lang="en-IN" dirty="0"/>
              <a:t>UNLOCK THE POWER OF CLOUD &amp; MANAGED SERVICES </a:t>
            </a:r>
          </a:p>
        </p:txBody>
      </p:sp>
      <p:sp>
        <p:nvSpPr>
          <p:cNvPr id="5" name="Text Placeholder 4">
            <a:extLst>
              <a:ext uri="{FF2B5EF4-FFF2-40B4-BE49-F238E27FC236}">
                <a16:creationId xmlns:a16="http://schemas.microsoft.com/office/drawing/2014/main" id="{33BFC502-8EC6-DF2E-1520-98784E03AB0E}"/>
              </a:ext>
            </a:extLst>
          </p:cNvPr>
          <p:cNvSpPr>
            <a:spLocks noGrp="1"/>
          </p:cNvSpPr>
          <p:nvPr>
            <p:ph type="body" sz="quarter" idx="15"/>
          </p:nvPr>
        </p:nvSpPr>
        <p:spPr/>
        <p:txBody>
          <a:bodyPr/>
          <a:lstStyle/>
          <a:p>
            <a:r>
              <a:rPr lang="en-US" dirty="0">
                <a:latin typeface="TheSansOffice"/>
              </a:rPr>
              <a:t>Dec 2024</a:t>
            </a:r>
            <a:endParaRPr lang="en-US" dirty="0"/>
          </a:p>
        </p:txBody>
      </p:sp>
    </p:spTree>
    <p:extLst>
      <p:ext uri="{BB962C8B-B14F-4D97-AF65-F5344CB8AC3E}">
        <p14:creationId xmlns:p14="http://schemas.microsoft.com/office/powerpoint/2010/main" val="238439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A728959-DB7B-4B62-B153-FB0BA9B36234}"/>
              </a:ext>
            </a:extLst>
          </p:cNvPr>
          <p:cNvSpPr/>
          <p:nvPr/>
        </p:nvSpPr>
        <p:spPr>
          <a:xfrm>
            <a:off x="3263908" y="3844879"/>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9" name="Rectangle 8">
            <a:extLst>
              <a:ext uri="{FF2B5EF4-FFF2-40B4-BE49-F238E27FC236}">
                <a16:creationId xmlns:a16="http://schemas.microsoft.com/office/drawing/2014/main" id="{1FD9CBBC-CF80-4994-A1F3-40E746985535}"/>
              </a:ext>
            </a:extLst>
          </p:cNvPr>
          <p:cNvSpPr/>
          <p:nvPr/>
        </p:nvSpPr>
        <p:spPr>
          <a:xfrm>
            <a:off x="6096004" y="1321191"/>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2" name="Title 1">
            <a:extLst>
              <a:ext uri="{FF2B5EF4-FFF2-40B4-BE49-F238E27FC236}">
                <a16:creationId xmlns:a16="http://schemas.microsoft.com/office/drawing/2014/main" id="{6C4BE740-A30A-4CA6-9683-E22E902A7067}"/>
              </a:ext>
            </a:extLst>
          </p:cNvPr>
          <p:cNvSpPr>
            <a:spLocks noGrp="1"/>
          </p:cNvSpPr>
          <p:nvPr>
            <p:ph type="title"/>
          </p:nvPr>
        </p:nvSpPr>
        <p:spPr>
          <a:xfrm>
            <a:off x="432000" y="251323"/>
            <a:ext cx="11328200" cy="584763"/>
          </a:xfrm>
        </p:spPr>
        <p:txBody>
          <a:bodyPr vert="horz" wrap="square" lIns="0" tIns="45715" rIns="91428" bIns="45715" rtlCol="0" anchor="ctr">
            <a:spAutoFit/>
          </a:bodyPr>
          <a:lstStyle/>
          <a:p>
            <a:r>
              <a:rPr lang="en-US" sz="2400" dirty="0">
                <a:latin typeface="Trebuchet MS"/>
              </a:rPr>
              <a:t>Cloud managed Services - portfolio</a:t>
            </a:r>
            <a:endParaRPr lang="en-IN" sz="2400" dirty="0">
              <a:latin typeface="Trebuchet MS"/>
            </a:endParaRPr>
          </a:p>
        </p:txBody>
      </p:sp>
      <p:grpSp>
        <p:nvGrpSpPr>
          <p:cNvPr id="7" name="Group 6">
            <a:extLst>
              <a:ext uri="{FF2B5EF4-FFF2-40B4-BE49-F238E27FC236}">
                <a16:creationId xmlns:a16="http://schemas.microsoft.com/office/drawing/2014/main" id="{24ECB685-E368-4D90-A02A-9844A2001CB4}"/>
              </a:ext>
            </a:extLst>
          </p:cNvPr>
          <p:cNvGrpSpPr/>
          <p:nvPr/>
        </p:nvGrpSpPr>
        <p:grpSpPr>
          <a:xfrm>
            <a:off x="3263900" y="1316568"/>
            <a:ext cx="5664200" cy="2496608"/>
            <a:chOff x="2447925" y="987425"/>
            <a:chExt cx="4248150" cy="3744913"/>
          </a:xfrm>
        </p:grpSpPr>
        <p:cxnSp>
          <p:nvCxnSpPr>
            <p:cNvPr id="4" name="Straight Connector 3">
              <a:extLst>
                <a:ext uri="{FF2B5EF4-FFF2-40B4-BE49-F238E27FC236}">
                  <a16:creationId xmlns:a16="http://schemas.microsoft.com/office/drawing/2014/main" id="{6D5BA73D-2188-4166-9D61-25AB98109C9F}"/>
                </a:ext>
              </a:extLst>
            </p:cNvPr>
            <p:cNvCxnSpPr>
              <a:cxnSpLocks/>
            </p:cNvCxnSpPr>
            <p:nvPr/>
          </p:nvCxnSpPr>
          <p:spPr>
            <a:xfrm>
              <a:off x="4572000"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C61DF2-B09F-4459-9CB0-187D66E643DE}"/>
                </a:ext>
              </a:extLst>
            </p:cNvPr>
            <p:cNvCxnSpPr>
              <a:cxnSpLocks/>
            </p:cNvCxnSpPr>
            <p:nvPr/>
          </p:nvCxnSpPr>
          <p:spPr>
            <a:xfrm>
              <a:off x="244792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7D2C7C-8A1D-4AE0-9C71-D27245797879}"/>
                </a:ext>
              </a:extLst>
            </p:cNvPr>
            <p:cNvCxnSpPr>
              <a:cxnSpLocks/>
            </p:cNvCxnSpPr>
            <p:nvPr/>
          </p:nvCxnSpPr>
          <p:spPr>
            <a:xfrm>
              <a:off x="6696075" y="987425"/>
              <a:ext cx="0" cy="3744913"/>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7E75462-38B1-46DE-A33D-70F1F6B70FDB}"/>
              </a:ext>
            </a:extLst>
          </p:cNvPr>
          <p:cNvCxnSpPr>
            <a:cxnSpLocks/>
          </p:cNvCxnSpPr>
          <p:nvPr/>
        </p:nvCxnSpPr>
        <p:spPr>
          <a:xfrm>
            <a:off x="431800" y="3813175"/>
            <a:ext cx="11328400"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1E0A89-B733-4542-88BE-20ADB50834A0}"/>
              </a:ext>
            </a:extLst>
          </p:cNvPr>
          <p:cNvSpPr txBox="1"/>
          <p:nvPr/>
        </p:nvSpPr>
        <p:spPr>
          <a:xfrm>
            <a:off x="9063297" y="2443417"/>
            <a:ext cx="2521215" cy="830997"/>
          </a:xfrm>
          <a:prstGeom prst="rect">
            <a:avLst/>
          </a:prstGeom>
          <a:noFill/>
        </p:spPr>
        <p:txBody>
          <a:bodyPr wrap="square" rtlCol="0">
            <a:spAutoFit/>
          </a:bodyPr>
          <a:lstStyle/>
          <a:p>
            <a:pPr algn="ctr" defTabSz="1218958">
              <a:defRPr/>
            </a:pPr>
            <a:r>
              <a:rPr lang="en-IN" sz="1600" dirty="0">
                <a:solidFill>
                  <a:schemeClr val="bg1"/>
                </a:solidFill>
                <a:latin typeface="Trebuchet MS"/>
              </a:rPr>
              <a:t>Migration best practices for minimal services disruption</a:t>
            </a:r>
          </a:p>
        </p:txBody>
      </p:sp>
      <p:sp>
        <p:nvSpPr>
          <p:cNvPr id="33" name="TextBox 32">
            <a:extLst>
              <a:ext uri="{FF2B5EF4-FFF2-40B4-BE49-F238E27FC236}">
                <a16:creationId xmlns:a16="http://schemas.microsoft.com/office/drawing/2014/main" id="{A6BD655E-AE8A-48F6-8042-FDDE6B245D78}"/>
              </a:ext>
            </a:extLst>
          </p:cNvPr>
          <p:cNvSpPr txBox="1"/>
          <p:nvPr/>
        </p:nvSpPr>
        <p:spPr>
          <a:xfrm>
            <a:off x="6231196" y="2443417"/>
            <a:ext cx="2561709" cy="1077218"/>
          </a:xfrm>
          <a:prstGeom prst="rect">
            <a:avLst/>
          </a:prstGeom>
          <a:noFill/>
        </p:spPr>
        <p:txBody>
          <a:bodyPr wrap="square" rtlCol="0">
            <a:spAutoFit/>
          </a:bodyPr>
          <a:lstStyle/>
          <a:p>
            <a:pPr algn="ctr" defTabSz="1218958">
              <a:defRPr/>
            </a:pPr>
            <a:r>
              <a:rPr lang="en-US" sz="1600" dirty="0">
                <a:solidFill>
                  <a:srgbClr val="BED730"/>
                </a:solidFill>
                <a:latin typeface="Trebuchet MS"/>
              </a:rPr>
              <a:t>Assessment led architecture design, build services for multi/hybrid IT solution</a:t>
            </a:r>
            <a:endParaRPr lang="en-IN" sz="1600" dirty="0">
              <a:solidFill>
                <a:srgbClr val="BED730"/>
              </a:solidFill>
              <a:latin typeface="Trebuchet MS"/>
            </a:endParaRPr>
          </a:p>
        </p:txBody>
      </p:sp>
      <p:sp>
        <p:nvSpPr>
          <p:cNvPr id="34" name="TextBox 33">
            <a:extLst>
              <a:ext uri="{FF2B5EF4-FFF2-40B4-BE49-F238E27FC236}">
                <a16:creationId xmlns:a16="http://schemas.microsoft.com/office/drawing/2014/main" id="{07FC6D11-5D89-447F-A827-0028BD80D044}"/>
              </a:ext>
            </a:extLst>
          </p:cNvPr>
          <p:cNvSpPr txBox="1"/>
          <p:nvPr/>
        </p:nvSpPr>
        <p:spPr>
          <a:xfrm>
            <a:off x="651642" y="4867808"/>
            <a:ext cx="2339273"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Comprehensive security framework- preventive, corrective &amp; detective</a:t>
            </a:r>
            <a:endParaRPr lang="en-IN" sz="1600" dirty="0">
              <a:solidFill>
                <a:schemeClr val="bg1"/>
              </a:solidFill>
              <a:latin typeface="Trebuchet MS"/>
            </a:endParaRPr>
          </a:p>
        </p:txBody>
      </p:sp>
      <p:sp>
        <p:nvSpPr>
          <p:cNvPr id="35" name="TextBox 34">
            <a:extLst>
              <a:ext uri="{FF2B5EF4-FFF2-40B4-BE49-F238E27FC236}">
                <a16:creationId xmlns:a16="http://schemas.microsoft.com/office/drawing/2014/main" id="{5236F2D4-9E4F-4536-939E-B14B529282EC}"/>
              </a:ext>
            </a:extLst>
          </p:cNvPr>
          <p:cNvSpPr txBox="1"/>
          <p:nvPr/>
        </p:nvSpPr>
        <p:spPr>
          <a:xfrm>
            <a:off x="6279492" y="4867808"/>
            <a:ext cx="2423075"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Multi cloud management platform providing unified visibility &amp; cost control</a:t>
            </a:r>
            <a:endParaRPr lang="en-IN" sz="1600" dirty="0">
              <a:solidFill>
                <a:schemeClr val="bg1"/>
              </a:solidFill>
              <a:latin typeface="Trebuchet MS"/>
            </a:endParaRPr>
          </a:p>
        </p:txBody>
      </p:sp>
      <p:sp>
        <p:nvSpPr>
          <p:cNvPr id="42" name="Rectangle 41">
            <a:extLst>
              <a:ext uri="{FF2B5EF4-FFF2-40B4-BE49-F238E27FC236}">
                <a16:creationId xmlns:a16="http://schemas.microsoft.com/office/drawing/2014/main" id="{53765685-C51D-4FF2-B3F2-7354A3EBF6C2}"/>
              </a:ext>
            </a:extLst>
          </p:cNvPr>
          <p:cNvSpPr/>
          <p:nvPr/>
        </p:nvSpPr>
        <p:spPr>
          <a:xfrm>
            <a:off x="8928100" y="3842065"/>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cxnSp>
        <p:nvCxnSpPr>
          <p:cNvPr id="48" name="Straight Connector 47">
            <a:extLst>
              <a:ext uri="{FF2B5EF4-FFF2-40B4-BE49-F238E27FC236}">
                <a16:creationId xmlns:a16="http://schemas.microsoft.com/office/drawing/2014/main" id="{C58C28DB-E055-4992-8DDA-DFC1A62967B6}"/>
              </a:ext>
            </a:extLst>
          </p:cNvPr>
          <p:cNvCxnSpPr>
            <a:cxnSpLocks/>
          </p:cNvCxnSpPr>
          <p:nvPr/>
        </p:nvCxnSpPr>
        <p:spPr>
          <a:xfrm>
            <a:off x="8928095" y="3836539"/>
            <a:ext cx="0" cy="2496608"/>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BD11DAC-4233-4740-94F4-590F07BA7D3A}"/>
              </a:ext>
            </a:extLst>
          </p:cNvPr>
          <p:cNvCxnSpPr>
            <a:cxnSpLocks/>
          </p:cNvCxnSpPr>
          <p:nvPr/>
        </p:nvCxnSpPr>
        <p:spPr>
          <a:xfrm>
            <a:off x="6095995" y="3836539"/>
            <a:ext cx="0" cy="2496608"/>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9C5DFE6-09AF-4B40-9140-2E32E173A781}"/>
              </a:ext>
            </a:extLst>
          </p:cNvPr>
          <p:cNvSpPr txBox="1"/>
          <p:nvPr/>
        </p:nvSpPr>
        <p:spPr>
          <a:xfrm>
            <a:off x="3447398" y="4867808"/>
            <a:ext cx="2497597"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Resiliency and data protection solutions </a:t>
            </a:r>
            <a:br>
              <a:rPr lang="en-US" sz="1600" dirty="0">
                <a:solidFill>
                  <a:srgbClr val="BED730"/>
                </a:solidFill>
                <a:latin typeface="Trebuchet MS"/>
              </a:rPr>
            </a:br>
            <a:r>
              <a:rPr lang="en-US" sz="1600" dirty="0">
                <a:solidFill>
                  <a:srgbClr val="BED730"/>
                </a:solidFill>
                <a:latin typeface="Trebuchet MS"/>
              </a:rPr>
              <a:t>and services</a:t>
            </a:r>
            <a:endParaRPr lang="en-IN" sz="1600" dirty="0">
              <a:solidFill>
                <a:srgbClr val="BED730"/>
              </a:solidFill>
              <a:latin typeface="Trebuchet MS"/>
            </a:endParaRPr>
          </a:p>
        </p:txBody>
      </p:sp>
      <p:sp>
        <p:nvSpPr>
          <p:cNvPr id="53" name="TextBox 52">
            <a:extLst>
              <a:ext uri="{FF2B5EF4-FFF2-40B4-BE49-F238E27FC236}">
                <a16:creationId xmlns:a16="http://schemas.microsoft.com/office/drawing/2014/main" id="{7A80F5D3-0504-412F-96B2-AC867EB59553}"/>
              </a:ext>
            </a:extLst>
          </p:cNvPr>
          <p:cNvSpPr txBox="1"/>
          <p:nvPr/>
        </p:nvSpPr>
        <p:spPr>
          <a:xfrm>
            <a:off x="9063296" y="4867809"/>
            <a:ext cx="2521216"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Cloud enhanced services </a:t>
            </a:r>
          </a:p>
          <a:p>
            <a:pPr algn="ctr" defTabSz="1218958">
              <a:defRPr/>
            </a:pPr>
            <a:r>
              <a:rPr lang="en-US" sz="1600" dirty="0">
                <a:solidFill>
                  <a:srgbClr val="BED730"/>
                </a:solidFill>
                <a:latin typeface="Trebuchet MS"/>
              </a:rPr>
              <a:t>AI/ML, Microservices, </a:t>
            </a:r>
          </a:p>
          <a:p>
            <a:pPr algn="ctr" defTabSz="1218958">
              <a:defRPr/>
            </a:pPr>
            <a:r>
              <a:rPr lang="en-US" sz="1600" dirty="0">
                <a:solidFill>
                  <a:srgbClr val="BED730"/>
                </a:solidFill>
                <a:latin typeface="Trebuchet MS"/>
              </a:rPr>
              <a:t>Analytics</a:t>
            </a:r>
            <a:endParaRPr lang="en-IN" sz="1600" dirty="0">
              <a:solidFill>
                <a:srgbClr val="BED730"/>
              </a:solidFill>
              <a:latin typeface="Trebuchet MS"/>
            </a:endParaRPr>
          </a:p>
        </p:txBody>
      </p:sp>
      <p:pic>
        <p:nvPicPr>
          <p:cNvPr id="57" name="Picture 56" descr="A close up of a logo&#10;&#10;Description automatically generated">
            <a:extLst>
              <a:ext uri="{FF2B5EF4-FFF2-40B4-BE49-F238E27FC236}">
                <a16:creationId xmlns:a16="http://schemas.microsoft.com/office/drawing/2014/main" id="{CF9D20E9-FA80-4A19-BF8F-B8A65E7D53D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07627" y="1533533"/>
            <a:ext cx="720000" cy="720000"/>
          </a:xfrm>
          <a:prstGeom prst="rect">
            <a:avLst/>
          </a:prstGeom>
          <a:ln>
            <a:noFill/>
          </a:ln>
        </p:spPr>
      </p:pic>
      <p:pic>
        <p:nvPicPr>
          <p:cNvPr id="58" name="Picture 57" descr="A close up of a logo&#10;&#10;Description automatically generated">
            <a:extLst>
              <a:ext uri="{FF2B5EF4-FFF2-40B4-BE49-F238E27FC236}">
                <a16:creationId xmlns:a16="http://schemas.microsoft.com/office/drawing/2014/main" id="{28CBF574-94D2-4A12-BC26-1589EED1FE12}"/>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319943" y="1533533"/>
            <a:ext cx="720000" cy="720000"/>
          </a:xfrm>
          <a:prstGeom prst="rect">
            <a:avLst/>
          </a:prstGeom>
        </p:spPr>
      </p:pic>
      <p:pic>
        <p:nvPicPr>
          <p:cNvPr id="59" name="Picture 58" descr="A close up of a logo&#10;&#10;Description automatically generated">
            <a:extLst>
              <a:ext uri="{FF2B5EF4-FFF2-40B4-BE49-F238E27FC236}">
                <a16:creationId xmlns:a16="http://schemas.microsoft.com/office/drawing/2014/main" id="{D7FBC92E-ED7C-4D27-92A9-CB932562A9F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19940" y="4087869"/>
            <a:ext cx="720000" cy="720000"/>
          </a:xfrm>
          <a:prstGeom prst="rect">
            <a:avLst/>
          </a:prstGeom>
        </p:spPr>
      </p:pic>
      <p:pic>
        <p:nvPicPr>
          <p:cNvPr id="60" name="Picture 59" descr="A close up of a logo&#10;&#10;Description automatically generated">
            <a:extLst>
              <a:ext uri="{FF2B5EF4-FFF2-40B4-BE49-F238E27FC236}">
                <a16:creationId xmlns:a16="http://schemas.microsoft.com/office/drawing/2014/main" id="{67BD97B8-B974-4B65-9115-BD0354076E5A}"/>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039725" y="1533533"/>
            <a:ext cx="720000" cy="720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F6368B00-83EE-4E30-A349-F341A9E60017}"/>
              </a:ext>
            </a:extLst>
          </p:cNvPr>
          <p:cNvPicPr>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487847" y="4087869"/>
            <a:ext cx="720000" cy="720000"/>
          </a:xfrm>
          <a:prstGeom prst="rect">
            <a:avLst/>
          </a:prstGeom>
        </p:spPr>
      </p:pic>
      <p:pic>
        <p:nvPicPr>
          <p:cNvPr id="62" name="Picture 61" descr="A close up of a logo&#10;&#10;Description automatically generated">
            <a:extLst>
              <a:ext uri="{FF2B5EF4-FFF2-40B4-BE49-F238E27FC236}">
                <a16:creationId xmlns:a16="http://schemas.microsoft.com/office/drawing/2014/main" id="{A9C6852A-D922-413E-A11D-DC60B68A2C75}"/>
              </a:ext>
            </a:extLst>
          </p:cNvPr>
          <p:cNvPicPr>
            <a:picLocks noChangeAspect="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152035" y="4087869"/>
            <a:ext cx="720000" cy="720000"/>
          </a:xfrm>
          <a:prstGeom prst="rect">
            <a:avLst/>
          </a:prstGeom>
        </p:spPr>
      </p:pic>
      <p:sp>
        <p:nvSpPr>
          <p:cNvPr id="27" name="Rectangle 26">
            <a:extLst>
              <a:ext uri="{FF2B5EF4-FFF2-40B4-BE49-F238E27FC236}">
                <a16:creationId xmlns:a16="http://schemas.microsoft.com/office/drawing/2014/main" id="{323047CB-8337-0F15-7774-CA1D8958C0D2}"/>
              </a:ext>
            </a:extLst>
          </p:cNvPr>
          <p:cNvSpPr/>
          <p:nvPr/>
        </p:nvSpPr>
        <p:spPr>
          <a:xfrm>
            <a:off x="423576" y="1311944"/>
            <a:ext cx="2832093" cy="2496608"/>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dirty="0">
              <a:solidFill>
                <a:prstClr val="white"/>
              </a:solidFill>
              <a:latin typeface="Trebuchet MS"/>
            </a:endParaRPr>
          </a:p>
        </p:txBody>
      </p:sp>
      <p:sp>
        <p:nvSpPr>
          <p:cNvPr id="28" name="TextBox 27">
            <a:extLst>
              <a:ext uri="{FF2B5EF4-FFF2-40B4-BE49-F238E27FC236}">
                <a16:creationId xmlns:a16="http://schemas.microsoft.com/office/drawing/2014/main" id="{62E6BDE9-C208-BEC5-C0CE-1E3051564E82}"/>
              </a:ext>
            </a:extLst>
          </p:cNvPr>
          <p:cNvSpPr txBox="1"/>
          <p:nvPr/>
        </p:nvSpPr>
        <p:spPr>
          <a:xfrm>
            <a:off x="607489" y="2443418"/>
            <a:ext cx="2472915" cy="830997"/>
          </a:xfrm>
          <a:prstGeom prst="rect">
            <a:avLst/>
          </a:prstGeom>
          <a:noFill/>
        </p:spPr>
        <p:txBody>
          <a:bodyPr wrap="square" rtlCol="0">
            <a:spAutoFit/>
          </a:bodyPr>
          <a:lstStyle/>
          <a:p>
            <a:pPr algn="ctr" defTabSz="1218958">
              <a:defRPr/>
            </a:pPr>
            <a:r>
              <a:rPr lang="en-US" sz="1600" dirty="0">
                <a:solidFill>
                  <a:srgbClr val="BED730"/>
                </a:solidFill>
                <a:latin typeface="Trebuchet MS"/>
              </a:rPr>
              <a:t>Sify CI Enterprise Managed Private /Hybrid Cloud</a:t>
            </a:r>
            <a:endParaRPr lang="en-IN" sz="1600" dirty="0">
              <a:solidFill>
                <a:srgbClr val="BED730"/>
              </a:solidFill>
              <a:latin typeface="Trebuchet MS"/>
            </a:endParaRPr>
          </a:p>
        </p:txBody>
      </p:sp>
      <p:pic>
        <p:nvPicPr>
          <p:cNvPr id="29" name="Picture 28" descr="A close up of a logo&#10;&#10;Description automatically generated">
            <a:extLst>
              <a:ext uri="{FF2B5EF4-FFF2-40B4-BE49-F238E27FC236}">
                <a16:creationId xmlns:a16="http://schemas.microsoft.com/office/drawing/2014/main" id="{08CC43E7-D389-E897-8427-A8B3419A1231}"/>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79608" y="1533533"/>
            <a:ext cx="720000" cy="720000"/>
          </a:xfrm>
          <a:prstGeom prst="rect">
            <a:avLst/>
          </a:prstGeom>
        </p:spPr>
      </p:pic>
      <p:pic>
        <p:nvPicPr>
          <p:cNvPr id="31" name="Picture 30" descr="A close up of a logo&#10;&#10;Description automatically generated">
            <a:extLst>
              <a:ext uri="{FF2B5EF4-FFF2-40B4-BE49-F238E27FC236}">
                <a16:creationId xmlns:a16="http://schemas.microsoft.com/office/drawing/2014/main" id="{2F64E20F-0BD5-993D-05A9-836F5117AFD8}"/>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91376" y="4087869"/>
            <a:ext cx="720000" cy="720000"/>
          </a:xfrm>
          <a:prstGeom prst="rect">
            <a:avLst/>
          </a:prstGeom>
        </p:spPr>
      </p:pic>
      <p:sp>
        <p:nvSpPr>
          <p:cNvPr id="3" name="TextBox 2">
            <a:extLst>
              <a:ext uri="{FF2B5EF4-FFF2-40B4-BE49-F238E27FC236}">
                <a16:creationId xmlns:a16="http://schemas.microsoft.com/office/drawing/2014/main" id="{2D6AE8FD-0086-4531-4F42-787A4898CBB2}"/>
              </a:ext>
            </a:extLst>
          </p:cNvPr>
          <p:cNvSpPr txBox="1"/>
          <p:nvPr/>
        </p:nvSpPr>
        <p:spPr>
          <a:xfrm>
            <a:off x="3447398" y="2443418"/>
            <a:ext cx="2497596" cy="1077218"/>
          </a:xfrm>
          <a:prstGeom prst="rect">
            <a:avLst/>
          </a:prstGeom>
          <a:noFill/>
        </p:spPr>
        <p:txBody>
          <a:bodyPr wrap="square" rtlCol="0">
            <a:spAutoFit/>
          </a:bodyPr>
          <a:lstStyle/>
          <a:p>
            <a:pPr algn="ctr" defTabSz="1218958">
              <a:defRPr/>
            </a:pPr>
            <a:r>
              <a:rPr lang="en-US" sz="1600" dirty="0">
                <a:solidFill>
                  <a:schemeClr val="bg1"/>
                </a:solidFill>
                <a:latin typeface="Trebuchet MS"/>
              </a:rPr>
              <a:t>Hyperscale Cloud Services (AWS, OCI, GCP, Azure) &amp; Hyperscale adjacent DC</a:t>
            </a:r>
            <a:endParaRPr lang="en-IN" sz="1600" dirty="0">
              <a:solidFill>
                <a:schemeClr val="bg1"/>
              </a:solidFill>
              <a:latin typeface="Trebuchet MS"/>
            </a:endParaRPr>
          </a:p>
        </p:txBody>
      </p:sp>
    </p:spTree>
    <p:extLst>
      <p:ext uri="{BB962C8B-B14F-4D97-AF65-F5344CB8AC3E}">
        <p14:creationId xmlns:p14="http://schemas.microsoft.com/office/powerpoint/2010/main" val="8659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67F18D6-3A81-ECF6-7ACF-C5AF00DAF1D6}"/>
              </a:ext>
            </a:extLst>
          </p:cNvPr>
          <p:cNvSpPr/>
          <p:nvPr/>
        </p:nvSpPr>
        <p:spPr>
          <a:xfrm>
            <a:off x="475515" y="1261232"/>
            <a:ext cx="3313952" cy="4993217"/>
          </a:xfrm>
          <a:prstGeom prst="roundRect">
            <a:avLst>
              <a:gd name="adj" fmla="val 5610"/>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itle 1">
            <a:extLst>
              <a:ext uri="{FF2B5EF4-FFF2-40B4-BE49-F238E27FC236}">
                <a16:creationId xmlns:a16="http://schemas.microsoft.com/office/drawing/2014/main" id="{5EE1A41D-69AD-5768-4700-B6DD68EA9588}"/>
              </a:ext>
            </a:extLst>
          </p:cNvPr>
          <p:cNvSpPr>
            <a:spLocks noGrp="1"/>
          </p:cNvSpPr>
          <p:nvPr>
            <p:ph type="title"/>
          </p:nvPr>
        </p:nvSpPr>
        <p:spPr>
          <a:xfrm>
            <a:off x="432000" y="312877"/>
            <a:ext cx="11328200" cy="461655"/>
          </a:xfrm>
        </p:spPr>
        <p:txBody>
          <a:bodyPr vert="horz" wrap="square" lIns="0" tIns="45715" rIns="91428" bIns="45715" rtlCol="0" anchor="ctr">
            <a:spAutoFit/>
          </a:bodyPr>
          <a:lstStyle/>
          <a:p>
            <a:r>
              <a:rPr lang="en-US" sz="2400" dirty="0">
                <a:latin typeface="Trebuchet MS"/>
              </a:rPr>
              <a:t>Hybrid multi cloud with cloud adjacency </a:t>
            </a:r>
            <a:endParaRPr lang="en-IN" sz="2400" dirty="0">
              <a:latin typeface="Trebuchet MS"/>
            </a:endParaRPr>
          </a:p>
        </p:txBody>
      </p:sp>
      <p:sp>
        <p:nvSpPr>
          <p:cNvPr id="14" name="Rectangle: Rounded Corners 13">
            <a:extLst>
              <a:ext uri="{FF2B5EF4-FFF2-40B4-BE49-F238E27FC236}">
                <a16:creationId xmlns:a16="http://schemas.microsoft.com/office/drawing/2014/main" id="{5ADD1497-CE6C-4EE4-B71C-9E6D814B7E34}"/>
              </a:ext>
            </a:extLst>
          </p:cNvPr>
          <p:cNvSpPr/>
          <p:nvPr/>
        </p:nvSpPr>
        <p:spPr>
          <a:xfrm>
            <a:off x="3933827" y="1340608"/>
            <a:ext cx="7812887" cy="4969177"/>
          </a:xfrm>
          <a:prstGeom prst="roundRect">
            <a:avLst>
              <a:gd name="adj" fmla="val 7435"/>
            </a:avLst>
          </a:prstGeom>
          <a:solidFill>
            <a:schemeClr val="bg1"/>
          </a:solidFill>
          <a:ln>
            <a:no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heSansOffice" panose="020B0503040302060204" pitchFamily="34" charset="0"/>
            </a:endParaRPr>
          </a:p>
        </p:txBody>
      </p:sp>
      <p:sp>
        <p:nvSpPr>
          <p:cNvPr id="5" name="object 8">
            <a:extLst>
              <a:ext uri="{FF2B5EF4-FFF2-40B4-BE49-F238E27FC236}">
                <a16:creationId xmlns:a16="http://schemas.microsoft.com/office/drawing/2014/main" id="{20423D29-6D5C-4762-AEE2-E0A30433EF03}"/>
              </a:ext>
            </a:extLst>
          </p:cNvPr>
          <p:cNvSpPr/>
          <p:nvPr/>
        </p:nvSpPr>
        <p:spPr>
          <a:xfrm>
            <a:off x="4136137" y="2421967"/>
            <a:ext cx="5166459" cy="1399896"/>
          </a:xfrm>
          <a:custGeom>
            <a:avLst/>
            <a:gdLst/>
            <a:ahLst/>
            <a:cxnLst/>
            <a:rect l="l" t="t" r="r" b="b"/>
            <a:pathLst>
              <a:path w="2884805" h="849630">
                <a:moveTo>
                  <a:pt x="2884754" y="849414"/>
                </a:moveTo>
                <a:lnTo>
                  <a:pt x="0" y="849414"/>
                </a:lnTo>
                <a:lnTo>
                  <a:pt x="0" y="0"/>
                </a:lnTo>
                <a:lnTo>
                  <a:pt x="2884754" y="0"/>
                </a:lnTo>
                <a:lnTo>
                  <a:pt x="2884754" y="849414"/>
                </a:lnTo>
                <a:close/>
              </a:path>
            </a:pathLst>
          </a:custGeom>
          <a:ln w="12699">
            <a:solidFill>
              <a:srgbClr val="5C9BD3"/>
            </a:solidFill>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6" name="object 9">
            <a:extLst>
              <a:ext uri="{FF2B5EF4-FFF2-40B4-BE49-F238E27FC236}">
                <a16:creationId xmlns:a16="http://schemas.microsoft.com/office/drawing/2014/main" id="{83ED1D82-61E6-484D-B539-6B0597BCB42E}"/>
              </a:ext>
            </a:extLst>
          </p:cNvPr>
          <p:cNvSpPr/>
          <p:nvPr/>
        </p:nvSpPr>
        <p:spPr>
          <a:xfrm>
            <a:off x="4136139" y="2421970"/>
            <a:ext cx="5152813" cy="373516"/>
          </a:xfrm>
          <a:custGeom>
            <a:avLst/>
            <a:gdLst/>
            <a:ahLst/>
            <a:cxnLst/>
            <a:rect l="l" t="t" r="r" b="b"/>
            <a:pathLst>
              <a:path w="2877185" h="226694">
                <a:moveTo>
                  <a:pt x="2876816" y="226491"/>
                </a:moveTo>
                <a:lnTo>
                  <a:pt x="0" y="226491"/>
                </a:lnTo>
                <a:lnTo>
                  <a:pt x="0" y="0"/>
                </a:lnTo>
                <a:lnTo>
                  <a:pt x="2876816" y="0"/>
                </a:lnTo>
                <a:lnTo>
                  <a:pt x="2876816" y="226491"/>
                </a:lnTo>
                <a:close/>
              </a:path>
            </a:pathLst>
          </a:custGeom>
          <a:solidFill>
            <a:srgbClr val="5C9BD3"/>
          </a:solidFill>
        </p:spPr>
        <p:txBody>
          <a:bodyPr wrap="square" lIns="0" tIns="0" rIns="0" bIns="0" rtlCol="0"/>
          <a:lstStyle/>
          <a:p>
            <a:pPr defTabSz="1218928">
              <a:defRPr/>
            </a:pPr>
            <a:endParaRPr sz="3600" dirty="0">
              <a:solidFill>
                <a:prstClr val="black"/>
              </a:solidFill>
              <a:latin typeface="TheSansOffice" panose="020B0503040302060204" pitchFamily="34" charset="0"/>
            </a:endParaRPr>
          </a:p>
        </p:txBody>
      </p:sp>
      <p:sp>
        <p:nvSpPr>
          <p:cNvPr id="7" name="object 10">
            <a:extLst>
              <a:ext uri="{FF2B5EF4-FFF2-40B4-BE49-F238E27FC236}">
                <a16:creationId xmlns:a16="http://schemas.microsoft.com/office/drawing/2014/main" id="{C56C5B91-E7CE-47A5-B4A0-9C6B8D99596D}"/>
              </a:ext>
            </a:extLst>
          </p:cNvPr>
          <p:cNvSpPr/>
          <p:nvPr/>
        </p:nvSpPr>
        <p:spPr>
          <a:xfrm>
            <a:off x="4239963" y="3376333"/>
            <a:ext cx="1890085" cy="373048"/>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algn="ctr" defTabSz="1218928">
              <a:defRPr/>
            </a:pPr>
            <a:endParaRPr sz="1351" dirty="0">
              <a:solidFill>
                <a:prstClr val="black"/>
              </a:solidFill>
              <a:latin typeface="TheSansOffice" panose="020B0503040302060204" pitchFamily="34" charset="0"/>
            </a:endParaRPr>
          </a:p>
        </p:txBody>
      </p:sp>
      <p:sp>
        <p:nvSpPr>
          <p:cNvPr id="8" name="object 11">
            <a:extLst>
              <a:ext uri="{FF2B5EF4-FFF2-40B4-BE49-F238E27FC236}">
                <a16:creationId xmlns:a16="http://schemas.microsoft.com/office/drawing/2014/main" id="{45FA7737-AF78-4DD0-AA15-519E32A320DA}"/>
              </a:ext>
            </a:extLst>
          </p:cNvPr>
          <p:cNvSpPr/>
          <p:nvPr/>
        </p:nvSpPr>
        <p:spPr>
          <a:xfrm>
            <a:off x="4149213" y="2870820"/>
            <a:ext cx="5139736" cy="435221"/>
          </a:xfrm>
          <a:custGeom>
            <a:avLst/>
            <a:gdLst/>
            <a:ahLst/>
            <a:cxnLst/>
            <a:rect l="l" t="t" r="r" b="b"/>
            <a:pathLst>
              <a:path w="2870200" h="286385">
                <a:moveTo>
                  <a:pt x="2870047" y="286105"/>
                </a:moveTo>
                <a:lnTo>
                  <a:pt x="0" y="286105"/>
                </a:lnTo>
                <a:lnTo>
                  <a:pt x="0" y="0"/>
                </a:lnTo>
                <a:lnTo>
                  <a:pt x="2870047" y="0"/>
                </a:lnTo>
                <a:lnTo>
                  <a:pt x="2870047" y="286105"/>
                </a:lnTo>
                <a:close/>
              </a:path>
            </a:pathLst>
          </a:custGeom>
          <a:solidFill>
            <a:srgbClr val="80D1E1"/>
          </a:solidFill>
        </p:spPr>
        <p:txBody>
          <a:bodyPr wrap="square" lIns="0" tIns="0" rIns="0" bIns="0" rtlCol="0"/>
          <a:lstStyle/>
          <a:p>
            <a:pPr defTabSz="1218928">
              <a:defRPr/>
            </a:pPr>
            <a:endParaRPr sz="4400" dirty="0">
              <a:solidFill>
                <a:prstClr val="black"/>
              </a:solidFill>
              <a:latin typeface="TheSansOffice" panose="020B0503040302060204" pitchFamily="34" charset="0"/>
            </a:endParaRPr>
          </a:p>
        </p:txBody>
      </p:sp>
      <p:sp>
        <p:nvSpPr>
          <p:cNvPr id="9" name="object 12">
            <a:extLst>
              <a:ext uri="{FF2B5EF4-FFF2-40B4-BE49-F238E27FC236}">
                <a16:creationId xmlns:a16="http://schemas.microsoft.com/office/drawing/2014/main" id="{2810585B-F2E2-4D4B-AF06-0CCB41C488B6}"/>
              </a:ext>
            </a:extLst>
          </p:cNvPr>
          <p:cNvSpPr/>
          <p:nvPr/>
        </p:nvSpPr>
        <p:spPr>
          <a:xfrm>
            <a:off x="9312647" y="2409367"/>
            <a:ext cx="462856" cy="1412452"/>
          </a:xfrm>
          <a:custGeom>
            <a:avLst/>
            <a:gdLst/>
            <a:ahLst/>
            <a:cxnLst/>
            <a:rect l="l" t="t" r="r" b="b"/>
            <a:pathLst>
              <a:path w="258445" h="857250">
                <a:moveTo>
                  <a:pt x="258089" y="857059"/>
                </a:moveTo>
                <a:lnTo>
                  <a:pt x="0" y="857059"/>
                </a:lnTo>
                <a:lnTo>
                  <a:pt x="0" y="0"/>
                </a:lnTo>
                <a:lnTo>
                  <a:pt x="258089" y="0"/>
                </a:lnTo>
                <a:lnTo>
                  <a:pt x="258089" y="857059"/>
                </a:lnTo>
                <a:close/>
              </a:path>
            </a:pathLst>
          </a:custGeom>
          <a:solidFill>
            <a:srgbClr val="4971B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1" name="object 14">
            <a:extLst>
              <a:ext uri="{FF2B5EF4-FFF2-40B4-BE49-F238E27FC236}">
                <a16:creationId xmlns:a16="http://schemas.microsoft.com/office/drawing/2014/main" id="{6D740C07-6570-4E1C-886F-093FC482AF66}"/>
              </a:ext>
            </a:extLst>
          </p:cNvPr>
          <p:cNvSpPr/>
          <p:nvPr/>
        </p:nvSpPr>
        <p:spPr>
          <a:xfrm>
            <a:off x="4149213" y="2832570"/>
            <a:ext cx="5139736" cy="85428"/>
          </a:xfrm>
          <a:custGeom>
            <a:avLst/>
            <a:gdLst/>
            <a:ahLst/>
            <a:cxnLst/>
            <a:rect l="l" t="t" r="r" b="b"/>
            <a:pathLst>
              <a:path w="2737485">
                <a:moveTo>
                  <a:pt x="0" y="0"/>
                </a:moveTo>
                <a:lnTo>
                  <a:pt x="2737002" y="0"/>
                </a:lnTo>
              </a:path>
            </a:pathLst>
          </a:custGeom>
          <a:ln w="12700">
            <a:solidFill>
              <a:srgbClr val="5C9BD3"/>
            </a:solidFill>
            <a:prstDash val="sysDash"/>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6" name="object 19">
            <a:extLst>
              <a:ext uri="{FF2B5EF4-FFF2-40B4-BE49-F238E27FC236}">
                <a16:creationId xmlns:a16="http://schemas.microsoft.com/office/drawing/2014/main" id="{30D952A3-5085-48F2-8349-4790FD9190FB}"/>
              </a:ext>
            </a:extLst>
          </p:cNvPr>
          <p:cNvSpPr/>
          <p:nvPr/>
        </p:nvSpPr>
        <p:spPr>
          <a:xfrm>
            <a:off x="8182897" y="2969549"/>
            <a:ext cx="833761" cy="235115"/>
          </a:xfrm>
          <a:prstGeom prst="rect">
            <a:avLst/>
          </a:prstGeom>
          <a:blipFill>
            <a:blip r:embed="rId3"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7" name="object 20">
            <a:extLst>
              <a:ext uri="{FF2B5EF4-FFF2-40B4-BE49-F238E27FC236}">
                <a16:creationId xmlns:a16="http://schemas.microsoft.com/office/drawing/2014/main" id="{58EC93AF-BC39-498D-AAFF-DDB1FAEEF49F}"/>
              </a:ext>
            </a:extLst>
          </p:cNvPr>
          <p:cNvSpPr/>
          <p:nvPr/>
        </p:nvSpPr>
        <p:spPr>
          <a:xfrm>
            <a:off x="5164889" y="2986803"/>
            <a:ext cx="178179" cy="203268"/>
          </a:xfrm>
          <a:prstGeom prst="rect">
            <a:avLst/>
          </a:prstGeom>
          <a:blipFill>
            <a:blip r:embed="rId4"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8" name="object 21">
            <a:extLst>
              <a:ext uri="{FF2B5EF4-FFF2-40B4-BE49-F238E27FC236}">
                <a16:creationId xmlns:a16="http://schemas.microsoft.com/office/drawing/2014/main" id="{C96FE853-6EAB-4343-A27A-D32C6AC68E2F}"/>
              </a:ext>
            </a:extLst>
          </p:cNvPr>
          <p:cNvSpPr txBox="1"/>
          <p:nvPr/>
        </p:nvSpPr>
        <p:spPr>
          <a:xfrm>
            <a:off x="4197489" y="2474019"/>
            <a:ext cx="4958408" cy="259045"/>
          </a:xfrm>
          <a:prstGeom prst="rect">
            <a:avLst/>
          </a:prstGeom>
        </p:spPr>
        <p:txBody>
          <a:bodyPr vert="horz" wrap="square" lIns="0" tIns="12700" rIns="0" bIns="0" rtlCol="0">
            <a:spAutoFit/>
          </a:bodyPr>
          <a:lstStyle/>
          <a:p>
            <a:pPr marL="12700" defTabSz="1218928">
              <a:spcBef>
                <a:spcPts val="100"/>
              </a:spcBef>
              <a:defRPr/>
            </a:pPr>
            <a:r>
              <a:rPr sz="1600" b="1" dirty="0">
                <a:solidFill>
                  <a:srgbClr val="FFFFFF"/>
                </a:solidFill>
                <a:latin typeface="TheSansOffice" panose="020B0503040302060204" pitchFamily="34" charset="0"/>
                <a:cs typeface="Arial"/>
              </a:rPr>
              <a:t>RABALE DATA CENTER </a:t>
            </a:r>
            <a:r>
              <a:rPr sz="1067" dirty="0">
                <a:solidFill>
                  <a:srgbClr val="FFFFFF"/>
                </a:solidFill>
                <a:latin typeface="TheSansOffice" panose="020B0503040302060204" pitchFamily="34" charset="0"/>
                <a:cs typeface="Arial"/>
              </a:rPr>
              <a:t>(Cloud Adjacent)</a:t>
            </a:r>
            <a:endParaRPr sz="1051" dirty="0">
              <a:solidFill>
                <a:prstClr val="black"/>
              </a:solidFill>
              <a:latin typeface="TheSansOffice" panose="020B0503040302060204" pitchFamily="34" charset="0"/>
              <a:cs typeface="Arial"/>
            </a:endParaRPr>
          </a:p>
        </p:txBody>
      </p:sp>
      <p:sp>
        <p:nvSpPr>
          <p:cNvPr id="19" name="object 22">
            <a:extLst>
              <a:ext uri="{FF2B5EF4-FFF2-40B4-BE49-F238E27FC236}">
                <a16:creationId xmlns:a16="http://schemas.microsoft.com/office/drawing/2014/main" id="{BC13A946-F77F-4E90-AE1D-06B41711646C}"/>
              </a:ext>
            </a:extLst>
          </p:cNvPr>
          <p:cNvSpPr txBox="1"/>
          <p:nvPr/>
        </p:nvSpPr>
        <p:spPr>
          <a:xfrm>
            <a:off x="4182311" y="2977967"/>
            <a:ext cx="898416" cy="170561"/>
          </a:xfrm>
          <a:prstGeom prst="rect">
            <a:avLst/>
          </a:prstGeom>
        </p:spPr>
        <p:txBody>
          <a:bodyPr vert="horz" wrap="square" lIns="0" tIns="16511" rIns="0" bIns="0" rtlCol="0">
            <a:spAutoFit/>
          </a:bodyPr>
          <a:lstStyle/>
          <a:p>
            <a:pPr marL="12700" defTabSz="1218928">
              <a:spcBef>
                <a:spcPts val="131"/>
              </a:spcBef>
              <a:defRPr/>
            </a:pPr>
            <a:r>
              <a:rPr sz="1000" b="1" dirty="0">
                <a:solidFill>
                  <a:prstClr val="black"/>
                </a:solidFill>
                <a:latin typeface="TheSansOffice" panose="020B0503040302060204" pitchFamily="34" charset="0"/>
                <a:cs typeface="Arial"/>
              </a:rPr>
              <a:t>Direct Connect</a:t>
            </a:r>
            <a:endParaRPr sz="1000" dirty="0">
              <a:solidFill>
                <a:prstClr val="black"/>
              </a:solidFill>
              <a:latin typeface="TheSansOffice" panose="020B0503040302060204" pitchFamily="34" charset="0"/>
              <a:cs typeface="Arial"/>
            </a:endParaRPr>
          </a:p>
        </p:txBody>
      </p:sp>
      <p:sp>
        <p:nvSpPr>
          <p:cNvPr id="20" name="object 23">
            <a:extLst>
              <a:ext uri="{FF2B5EF4-FFF2-40B4-BE49-F238E27FC236}">
                <a16:creationId xmlns:a16="http://schemas.microsoft.com/office/drawing/2014/main" id="{9324A223-8A61-43A6-9B23-92C1CE1B24E6}"/>
              </a:ext>
            </a:extLst>
          </p:cNvPr>
          <p:cNvSpPr txBox="1"/>
          <p:nvPr/>
        </p:nvSpPr>
        <p:spPr>
          <a:xfrm>
            <a:off x="6275917" y="2988032"/>
            <a:ext cx="1129275" cy="170561"/>
          </a:xfrm>
          <a:prstGeom prst="rect">
            <a:avLst/>
          </a:prstGeom>
        </p:spPr>
        <p:txBody>
          <a:bodyPr vert="horz" wrap="square" lIns="0" tIns="16511" rIns="0" bIns="0" rtlCol="0">
            <a:spAutoFit/>
          </a:bodyPr>
          <a:lstStyle/>
          <a:p>
            <a:pPr marL="12700" defTabSz="1218928">
              <a:spcBef>
                <a:spcPts val="131"/>
              </a:spcBef>
              <a:defRPr/>
            </a:pPr>
            <a:r>
              <a:rPr sz="1000" b="1" dirty="0">
                <a:solidFill>
                  <a:prstClr val="black"/>
                </a:solidFill>
                <a:latin typeface="TheSansOffice" panose="020B0503040302060204" pitchFamily="34" charset="0"/>
                <a:cs typeface="Arial"/>
              </a:rPr>
              <a:t>Sify Cloud Connect</a:t>
            </a:r>
            <a:endParaRPr sz="1000" dirty="0">
              <a:solidFill>
                <a:prstClr val="black"/>
              </a:solidFill>
              <a:latin typeface="TheSansOffice" panose="020B0503040302060204" pitchFamily="34" charset="0"/>
              <a:cs typeface="Arial"/>
            </a:endParaRPr>
          </a:p>
        </p:txBody>
      </p:sp>
      <p:sp>
        <p:nvSpPr>
          <p:cNvPr id="21" name="object 24">
            <a:extLst>
              <a:ext uri="{FF2B5EF4-FFF2-40B4-BE49-F238E27FC236}">
                <a16:creationId xmlns:a16="http://schemas.microsoft.com/office/drawing/2014/main" id="{7CB227BC-373E-4F8A-8C8E-A671BFAFFB6D}"/>
              </a:ext>
            </a:extLst>
          </p:cNvPr>
          <p:cNvSpPr txBox="1"/>
          <p:nvPr/>
        </p:nvSpPr>
        <p:spPr>
          <a:xfrm>
            <a:off x="6194223" y="3382905"/>
            <a:ext cx="2997800" cy="200696"/>
          </a:xfrm>
          <a:prstGeom prst="rect">
            <a:avLst/>
          </a:prstGeom>
        </p:spPr>
        <p:txBody>
          <a:bodyPr vert="horz" wrap="square" lIns="0" tIns="15875" rIns="0" bIns="0" rtlCol="0">
            <a:spAutoFit/>
          </a:bodyPr>
          <a:lstStyle/>
          <a:p>
            <a:pPr marL="12700" algn="ctr" defTabSz="1218928">
              <a:spcBef>
                <a:spcPts val="125"/>
              </a:spcBef>
              <a:defRPr/>
            </a:pPr>
            <a:r>
              <a:rPr sz="1200" dirty="0">
                <a:solidFill>
                  <a:prstClr val="black"/>
                </a:solidFill>
                <a:latin typeface="TheSansOffice" panose="020B0503040302060204" pitchFamily="34" charset="0"/>
                <a:cs typeface="Arial"/>
              </a:rPr>
              <a:t>Hybrid Multi Cloud</a:t>
            </a:r>
            <a:r>
              <a:rPr lang="en-IN" sz="1200" dirty="0">
                <a:solidFill>
                  <a:prstClr val="black"/>
                </a:solidFill>
                <a:latin typeface="TheSansOffice" panose="020B0503040302060204" pitchFamily="34" charset="0"/>
                <a:cs typeface="Arial"/>
              </a:rPr>
              <a:t> Management Platform</a:t>
            </a:r>
            <a:endParaRPr sz="1200" dirty="0">
              <a:solidFill>
                <a:prstClr val="black"/>
              </a:solidFill>
              <a:latin typeface="TheSansOffice" panose="020B0503040302060204" pitchFamily="34" charset="0"/>
              <a:cs typeface="Arial"/>
            </a:endParaRPr>
          </a:p>
        </p:txBody>
      </p:sp>
      <p:sp>
        <p:nvSpPr>
          <p:cNvPr id="22" name="object 25">
            <a:extLst>
              <a:ext uri="{FF2B5EF4-FFF2-40B4-BE49-F238E27FC236}">
                <a16:creationId xmlns:a16="http://schemas.microsoft.com/office/drawing/2014/main" id="{ECD1216D-00CF-472E-8ADC-5F79593CDE94}"/>
              </a:ext>
            </a:extLst>
          </p:cNvPr>
          <p:cNvSpPr txBox="1"/>
          <p:nvPr/>
        </p:nvSpPr>
        <p:spPr>
          <a:xfrm>
            <a:off x="4373006" y="3445750"/>
            <a:ext cx="1621697" cy="173254"/>
          </a:xfrm>
          <a:prstGeom prst="rect">
            <a:avLst/>
          </a:prstGeom>
        </p:spPr>
        <p:txBody>
          <a:bodyPr vert="horz" wrap="square" lIns="0" tIns="11431" rIns="0" bIns="0" rtlCol="0">
            <a:spAutoFit/>
          </a:bodyPr>
          <a:lstStyle/>
          <a:p>
            <a:pPr marL="12700" algn="ctr" defTabSz="1218928">
              <a:spcBef>
                <a:spcPts val="91"/>
              </a:spcBef>
              <a:defRPr/>
            </a:pPr>
            <a:r>
              <a:rPr sz="1051" b="1" dirty="0">
                <a:solidFill>
                  <a:srgbClr val="FFFFFF"/>
                </a:solidFill>
                <a:latin typeface="TheSansOffice" panose="020B0503040302060204" pitchFamily="34" charset="0"/>
                <a:cs typeface="Arial"/>
              </a:rPr>
              <a:t>Managed Services</a:t>
            </a:r>
            <a:endParaRPr sz="1051" dirty="0">
              <a:solidFill>
                <a:prstClr val="black"/>
              </a:solidFill>
              <a:latin typeface="TheSansOffice" panose="020B0503040302060204" pitchFamily="34" charset="0"/>
              <a:cs typeface="Arial"/>
            </a:endParaRPr>
          </a:p>
        </p:txBody>
      </p:sp>
      <p:sp>
        <p:nvSpPr>
          <p:cNvPr id="23" name="object 26">
            <a:extLst>
              <a:ext uri="{FF2B5EF4-FFF2-40B4-BE49-F238E27FC236}">
                <a16:creationId xmlns:a16="http://schemas.microsoft.com/office/drawing/2014/main" id="{F46C3A3F-563F-4414-9998-661AB7709A76}"/>
              </a:ext>
            </a:extLst>
          </p:cNvPr>
          <p:cNvSpPr/>
          <p:nvPr/>
        </p:nvSpPr>
        <p:spPr>
          <a:xfrm>
            <a:off x="4136136" y="3971648"/>
            <a:ext cx="5639549" cy="2071677"/>
          </a:xfrm>
          <a:custGeom>
            <a:avLst/>
            <a:gdLst/>
            <a:ahLst/>
            <a:cxnLst/>
            <a:rect l="l" t="t" r="r" b="b"/>
            <a:pathLst>
              <a:path w="3148965" h="1165860">
                <a:moveTo>
                  <a:pt x="3148507" y="1165783"/>
                </a:moveTo>
                <a:lnTo>
                  <a:pt x="0" y="1165783"/>
                </a:lnTo>
                <a:lnTo>
                  <a:pt x="0" y="0"/>
                </a:lnTo>
                <a:lnTo>
                  <a:pt x="3148507" y="0"/>
                </a:lnTo>
                <a:lnTo>
                  <a:pt x="3148507" y="1165783"/>
                </a:lnTo>
                <a:close/>
              </a:path>
            </a:pathLst>
          </a:custGeom>
          <a:ln w="12700">
            <a:solidFill>
              <a:srgbClr val="C5E9F5"/>
            </a:solidFill>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24" name="object 27">
            <a:extLst>
              <a:ext uri="{FF2B5EF4-FFF2-40B4-BE49-F238E27FC236}">
                <a16:creationId xmlns:a16="http://schemas.microsoft.com/office/drawing/2014/main" id="{62B28A41-B736-4C14-B887-5EEEF61600A7}"/>
              </a:ext>
            </a:extLst>
          </p:cNvPr>
          <p:cNvSpPr/>
          <p:nvPr/>
        </p:nvSpPr>
        <p:spPr>
          <a:xfrm>
            <a:off x="4135952" y="3971655"/>
            <a:ext cx="5639549" cy="373516"/>
          </a:xfrm>
          <a:custGeom>
            <a:avLst/>
            <a:gdLst/>
            <a:ahLst/>
            <a:cxnLst/>
            <a:rect l="l" t="t" r="r" b="b"/>
            <a:pathLst>
              <a:path w="3148965" h="226694">
                <a:moveTo>
                  <a:pt x="3148507" y="226491"/>
                </a:moveTo>
                <a:lnTo>
                  <a:pt x="0" y="226491"/>
                </a:lnTo>
                <a:lnTo>
                  <a:pt x="0" y="0"/>
                </a:lnTo>
                <a:lnTo>
                  <a:pt x="3148507" y="0"/>
                </a:lnTo>
                <a:lnTo>
                  <a:pt x="3148507" y="226491"/>
                </a:lnTo>
                <a:close/>
              </a:path>
            </a:pathLst>
          </a:custGeom>
          <a:solidFill>
            <a:srgbClr val="C5E9F5"/>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25" name="object 28">
            <a:extLst>
              <a:ext uri="{FF2B5EF4-FFF2-40B4-BE49-F238E27FC236}">
                <a16:creationId xmlns:a16="http://schemas.microsoft.com/office/drawing/2014/main" id="{3D20AB44-D77C-4C27-9AF9-3659A34FD874}"/>
              </a:ext>
            </a:extLst>
          </p:cNvPr>
          <p:cNvSpPr/>
          <p:nvPr/>
        </p:nvSpPr>
        <p:spPr>
          <a:xfrm>
            <a:off x="5540325" y="4371837"/>
            <a:ext cx="4209403" cy="563840"/>
          </a:xfrm>
          <a:custGeom>
            <a:avLst/>
            <a:gdLst/>
            <a:ahLst/>
            <a:cxnLst/>
            <a:rect l="l" t="t" r="r" b="b"/>
            <a:pathLst>
              <a:path w="2336165" h="147320">
                <a:moveTo>
                  <a:pt x="2335987" y="146837"/>
                </a:moveTo>
                <a:lnTo>
                  <a:pt x="0" y="146837"/>
                </a:lnTo>
                <a:lnTo>
                  <a:pt x="0" y="0"/>
                </a:lnTo>
                <a:lnTo>
                  <a:pt x="2335987" y="0"/>
                </a:lnTo>
                <a:lnTo>
                  <a:pt x="2335987" y="146837"/>
                </a:lnTo>
                <a:close/>
              </a:path>
            </a:pathLst>
          </a:custGeom>
          <a:solidFill>
            <a:srgbClr val="4971B8"/>
          </a:solidFill>
        </p:spPr>
        <p:txBody>
          <a:bodyPr wrap="square" lIns="0" tIns="0" rIns="0" bIns="0" rtlCol="0"/>
          <a:lstStyle/>
          <a:p>
            <a:pPr defTabSz="1218928">
              <a:defRPr/>
            </a:pPr>
            <a:endParaRPr sz="3200" dirty="0">
              <a:solidFill>
                <a:prstClr val="black"/>
              </a:solidFill>
              <a:latin typeface="TheSansOffice" panose="020B0503040302060204" pitchFamily="34" charset="0"/>
            </a:endParaRPr>
          </a:p>
        </p:txBody>
      </p:sp>
      <p:sp>
        <p:nvSpPr>
          <p:cNvPr id="31" name="object 34">
            <a:extLst>
              <a:ext uri="{FF2B5EF4-FFF2-40B4-BE49-F238E27FC236}">
                <a16:creationId xmlns:a16="http://schemas.microsoft.com/office/drawing/2014/main" id="{A5EDE29D-ED00-4B5F-9769-2FEA4FD033C8}"/>
              </a:ext>
            </a:extLst>
          </p:cNvPr>
          <p:cNvSpPr/>
          <p:nvPr/>
        </p:nvSpPr>
        <p:spPr>
          <a:xfrm>
            <a:off x="4137113" y="2057793"/>
            <a:ext cx="5166459" cy="310873"/>
          </a:xfrm>
          <a:custGeom>
            <a:avLst/>
            <a:gdLst/>
            <a:ahLst/>
            <a:cxnLst/>
            <a:rect l="l" t="t" r="r" b="b"/>
            <a:pathLst>
              <a:path w="2884805" h="172719">
                <a:moveTo>
                  <a:pt x="2884208" y="172313"/>
                </a:moveTo>
                <a:lnTo>
                  <a:pt x="0" y="172313"/>
                </a:lnTo>
                <a:lnTo>
                  <a:pt x="0" y="0"/>
                </a:lnTo>
                <a:lnTo>
                  <a:pt x="2884208" y="0"/>
                </a:lnTo>
                <a:lnTo>
                  <a:pt x="2884208" y="172313"/>
                </a:lnTo>
                <a:close/>
              </a:path>
            </a:pathLst>
          </a:custGeom>
          <a:solidFill>
            <a:srgbClr val="DCDBDB"/>
          </a:solidFill>
        </p:spPr>
        <p:txBody>
          <a:bodyPr wrap="square" lIns="0" tIns="0" rIns="0" bIns="0" rtlCol="0"/>
          <a:lstStyle/>
          <a:p>
            <a:pPr defTabSz="1218928">
              <a:defRPr/>
            </a:pPr>
            <a:endParaRPr sz="1600" b="1" dirty="0">
              <a:solidFill>
                <a:prstClr val="black"/>
              </a:solidFill>
              <a:latin typeface="TheSansOffice" panose="020B0503040302060204" pitchFamily="34" charset="0"/>
            </a:endParaRPr>
          </a:p>
        </p:txBody>
      </p:sp>
      <p:sp>
        <p:nvSpPr>
          <p:cNvPr id="32" name="object 35">
            <a:extLst>
              <a:ext uri="{FF2B5EF4-FFF2-40B4-BE49-F238E27FC236}">
                <a16:creationId xmlns:a16="http://schemas.microsoft.com/office/drawing/2014/main" id="{8C195A8D-E2CD-43E9-8AF4-C13C5886CB11}"/>
              </a:ext>
            </a:extLst>
          </p:cNvPr>
          <p:cNvSpPr txBox="1"/>
          <p:nvPr/>
        </p:nvSpPr>
        <p:spPr>
          <a:xfrm>
            <a:off x="4182314" y="2139510"/>
            <a:ext cx="5052796" cy="197490"/>
          </a:xfrm>
          <a:prstGeom prst="rect">
            <a:avLst/>
          </a:prstGeom>
        </p:spPr>
        <p:txBody>
          <a:bodyPr vert="horz" wrap="square" lIns="0" tIns="12700" rIns="0" bIns="0" rtlCol="0">
            <a:spAutoFit/>
          </a:bodyPr>
          <a:lstStyle/>
          <a:p>
            <a:pPr marL="12700" algn="ctr" defTabSz="1218928">
              <a:spcBef>
                <a:spcPts val="100"/>
              </a:spcBef>
              <a:defRPr/>
            </a:pPr>
            <a:r>
              <a:rPr sz="1200" b="1" dirty="0">
                <a:solidFill>
                  <a:prstClr val="black"/>
                </a:solidFill>
                <a:latin typeface="TheSansOffice" panose="020B0503040302060204" pitchFamily="34" charset="0"/>
                <a:cs typeface="Arial"/>
              </a:rPr>
              <a:t>Hyperscale Clouds </a:t>
            </a:r>
            <a:r>
              <a:rPr sz="933" b="1" dirty="0">
                <a:solidFill>
                  <a:prstClr val="black"/>
                </a:solidFill>
                <a:latin typeface="TheSansOffice" panose="020B0503040302060204" pitchFamily="34" charset="0"/>
                <a:cs typeface="Arial"/>
              </a:rPr>
              <a:t>AT VERY LOW LATENCY</a:t>
            </a:r>
            <a:endParaRPr sz="1067" b="1" dirty="0">
              <a:solidFill>
                <a:prstClr val="black"/>
              </a:solidFill>
              <a:latin typeface="TheSansOffice" panose="020B0503040302060204" pitchFamily="34" charset="0"/>
              <a:cs typeface="Arial"/>
            </a:endParaRPr>
          </a:p>
        </p:txBody>
      </p:sp>
      <p:sp>
        <p:nvSpPr>
          <p:cNvPr id="33" name="object 36">
            <a:extLst>
              <a:ext uri="{FF2B5EF4-FFF2-40B4-BE49-F238E27FC236}">
                <a16:creationId xmlns:a16="http://schemas.microsoft.com/office/drawing/2014/main" id="{186AFFBA-465D-4CF6-91C7-B36899E5CF90}"/>
              </a:ext>
            </a:extLst>
          </p:cNvPr>
          <p:cNvSpPr/>
          <p:nvPr/>
        </p:nvSpPr>
        <p:spPr>
          <a:xfrm>
            <a:off x="4441140" y="5118915"/>
            <a:ext cx="777008" cy="859004"/>
          </a:xfrm>
          <a:prstGeom prst="rect">
            <a:avLst/>
          </a:prstGeom>
          <a:blipFill>
            <a:blip r:embed="rId5"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5" name="object 38">
            <a:extLst>
              <a:ext uri="{FF2B5EF4-FFF2-40B4-BE49-F238E27FC236}">
                <a16:creationId xmlns:a16="http://schemas.microsoft.com/office/drawing/2014/main" id="{1DD319D6-4113-445D-A711-CF6999FF976E}"/>
              </a:ext>
            </a:extLst>
          </p:cNvPr>
          <p:cNvSpPr/>
          <p:nvPr/>
        </p:nvSpPr>
        <p:spPr>
          <a:xfrm>
            <a:off x="5540324" y="4971016"/>
            <a:ext cx="795477" cy="932619"/>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6" name="object 39">
            <a:extLst>
              <a:ext uri="{FF2B5EF4-FFF2-40B4-BE49-F238E27FC236}">
                <a16:creationId xmlns:a16="http://schemas.microsoft.com/office/drawing/2014/main" id="{CA3618E7-3371-4BE1-8A6E-50BDE4793A3C}"/>
              </a:ext>
            </a:extLst>
          </p:cNvPr>
          <p:cNvSpPr/>
          <p:nvPr/>
        </p:nvSpPr>
        <p:spPr>
          <a:xfrm>
            <a:off x="8950504" y="4971016"/>
            <a:ext cx="795477" cy="932619"/>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7" name="object 40">
            <a:extLst>
              <a:ext uri="{FF2B5EF4-FFF2-40B4-BE49-F238E27FC236}">
                <a16:creationId xmlns:a16="http://schemas.microsoft.com/office/drawing/2014/main" id="{7A88505E-6D3F-4524-8047-F3150E0904DB}"/>
              </a:ext>
            </a:extLst>
          </p:cNvPr>
          <p:cNvSpPr/>
          <p:nvPr/>
        </p:nvSpPr>
        <p:spPr>
          <a:xfrm>
            <a:off x="8097960"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8" name="object 41">
            <a:extLst>
              <a:ext uri="{FF2B5EF4-FFF2-40B4-BE49-F238E27FC236}">
                <a16:creationId xmlns:a16="http://schemas.microsoft.com/office/drawing/2014/main" id="{9FDD3161-6B96-40D0-8928-4B89FDFB0BB0}"/>
              </a:ext>
            </a:extLst>
          </p:cNvPr>
          <p:cNvSpPr/>
          <p:nvPr/>
        </p:nvSpPr>
        <p:spPr>
          <a:xfrm>
            <a:off x="7245415"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39" name="object 42">
            <a:extLst>
              <a:ext uri="{FF2B5EF4-FFF2-40B4-BE49-F238E27FC236}">
                <a16:creationId xmlns:a16="http://schemas.microsoft.com/office/drawing/2014/main" id="{91C4687A-899B-4C7C-BEB6-64214242B0C8}"/>
              </a:ext>
            </a:extLst>
          </p:cNvPr>
          <p:cNvSpPr/>
          <p:nvPr/>
        </p:nvSpPr>
        <p:spPr>
          <a:xfrm>
            <a:off x="6392868" y="4971016"/>
            <a:ext cx="795477" cy="932619"/>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41" name="object 44">
            <a:extLst>
              <a:ext uri="{FF2B5EF4-FFF2-40B4-BE49-F238E27FC236}">
                <a16:creationId xmlns:a16="http://schemas.microsoft.com/office/drawing/2014/main" id="{CB21FD8F-5F79-4A07-845E-039F74F8FB89}"/>
              </a:ext>
            </a:extLst>
          </p:cNvPr>
          <p:cNvSpPr txBox="1"/>
          <p:nvPr/>
        </p:nvSpPr>
        <p:spPr>
          <a:xfrm>
            <a:off x="6473909" y="5064354"/>
            <a:ext cx="643705" cy="263405"/>
          </a:xfrm>
          <a:prstGeom prst="rect">
            <a:avLst/>
          </a:prstGeom>
        </p:spPr>
        <p:txBody>
          <a:bodyPr vert="horz" wrap="square" lIns="0" tIns="10795" rIns="0" bIns="0" rtlCol="0">
            <a:spAutoFit/>
          </a:bodyPr>
          <a:lstStyle/>
          <a:p>
            <a:pPr marL="12700" marR="5080" indent="13970" algn="ctr" defTabSz="1218928">
              <a:lnSpc>
                <a:spcPct val="104200"/>
              </a:lnSpc>
              <a:spcBef>
                <a:spcPts val="85"/>
              </a:spcBef>
              <a:defRPr/>
            </a:pPr>
            <a:r>
              <a:rPr lang="en-US" sz="800" b="1" dirty="0">
                <a:solidFill>
                  <a:srgbClr val="556778"/>
                </a:solidFill>
                <a:latin typeface="TheSansOffice" panose="020B0503040302060204" pitchFamily="34" charset="0"/>
                <a:cs typeface="Arial"/>
              </a:rPr>
              <a:t>SEC - </a:t>
            </a:r>
            <a:r>
              <a:rPr sz="800" b="1" dirty="0">
                <a:solidFill>
                  <a:srgbClr val="556778"/>
                </a:solidFill>
                <a:latin typeface="TheSansOffice" panose="020B0503040302060204" pitchFamily="34" charset="0"/>
                <a:cs typeface="Arial"/>
              </a:rPr>
              <a:t>SAP</a:t>
            </a:r>
            <a:r>
              <a:rPr lang="en-IN" sz="800" b="1" dirty="0">
                <a:solidFill>
                  <a:srgbClr val="556778"/>
                </a:solidFill>
                <a:latin typeface="TheSansOffice" panose="020B0503040302060204" pitchFamily="34" charset="0"/>
                <a:cs typeface="Arial"/>
              </a:rPr>
              <a:t> </a:t>
            </a:r>
            <a:r>
              <a:rPr sz="800" b="1" dirty="0">
                <a:solidFill>
                  <a:srgbClr val="556778"/>
                </a:solidFill>
                <a:latin typeface="TheSansOffice" panose="020B0503040302060204" pitchFamily="34" charset="0"/>
                <a:cs typeface="Arial"/>
              </a:rPr>
              <a:t>GRID</a:t>
            </a:r>
            <a:endParaRPr sz="800" dirty="0">
              <a:solidFill>
                <a:prstClr val="black"/>
              </a:solidFill>
              <a:latin typeface="TheSansOffice" panose="020B0503040302060204" pitchFamily="34" charset="0"/>
              <a:cs typeface="Arial"/>
            </a:endParaRPr>
          </a:p>
        </p:txBody>
      </p:sp>
      <p:sp>
        <p:nvSpPr>
          <p:cNvPr id="42" name="object 45">
            <a:extLst>
              <a:ext uri="{FF2B5EF4-FFF2-40B4-BE49-F238E27FC236}">
                <a16:creationId xmlns:a16="http://schemas.microsoft.com/office/drawing/2014/main" id="{6FDC124B-A392-4E10-86A0-FABDD24E403B}"/>
              </a:ext>
            </a:extLst>
          </p:cNvPr>
          <p:cNvSpPr txBox="1"/>
          <p:nvPr/>
        </p:nvSpPr>
        <p:spPr>
          <a:xfrm>
            <a:off x="7247042" y="5058270"/>
            <a:ext cx="814519" cy="135358"/>
          </a:xfrm>
          <a:prstGeom prst="rect">
            <a:avLst/>
          </a:prstGeom>
        </p:spPr>
        <p:txBody>
          <a:bodyPr vert="horz" wrap="square" lIns="0" tIns="10795" rIns="0" bIns="0" rtlCol="0">
            <a:spAutoFit/>
          </a:bodyPr>
          <a:lstStyle/>
          <a:p>
            <a:pPr marL="12700" marR="5080" indent="15874" algn="ctr" defTabSz="1218928">
              <a:lnSpc>
                <a:spcPct val="104200"/>
              </a:lnSpc>
              <a:spcBef>
                <a:spcPts val="85"/>
              </a:spcBef>
              <a:defRPr/>
            </a:pPr>
            <a:r>
              <a:rPr lang="en-US" sz="800" b="1" dirty="0">
                <a:solidFill>
                  <a:srgbClr val="556778"/>
                </a:solidFill>
                <a:latin typeface="TheSansOffice" panose="020B0503040302060204" pitchFamily="34" charset="0"/>
                <a:cs typeface="Arial"/>
              </a:rPr>
              <a:t>CI Community</a:t>
            </a:r>
            <a:endParaRPr sz="800" dirty="0">
              <a:solidFill>
                <a:prstClr val="black"/>
              </a:solidFill>
              <a:latin typeface="TheSansOffice" panose="020B0503040302060204" pitchFamily="34" charset="0"/>
              <a:cs typeface="Arial"/>
            </a:endParaRPr>
          </a:p>
        </p:txBody>
      </p:sp>
      <p:sp>
        <p:nvSpPr>
          <p:cNvPr id="43" name="object 46">
            <a:extLst>
              <a:ext uri="{FF2B5EF4-FFF2-40B4-BE49-F238E27FC236}">
                <a16:creationId xmlns:a16="http://schemas.microsoft.com/office/drawing/2014/main" id="{D8162454-3962-47FE-95E9-67DE72804DF8}"/>
              </a:ext>
            </a:extLst>
          </p:cNvPr>
          <p:cNvSpPr txBox="1"/>
          <p:nvPr/>
        </p:nvSpPr>
        <p:spPr>
          <a:xfrm>
            <a:off x="8149352" y="5060513"/>
            <a:ext cx="738925" cy="263405"/>
          </a:xfrm>
          <a:prstGeom prst="rect">
            <a:avLst/>
          </a:prstGeom>
        </p:spPr>
        <p:txBody>
          <a:bodyPr vert="horz" wrap="square" lIns="0" tIns="10795" rIns="0" bIns="0" rtlCol="0" anchor="t">
            <a:spAutoFit/>
          </a:bodyPr>
          <a:lstStyle/>
          <a:p>
            <a:pPr marL="17780" marR="5080" indent="-5927" algn="ctr" defTabSz="1218928">
              <a:lnSpc>
                <a:spcPct val="104200"/>
              </a:lnSpc>
              <a:spcBef>
                <a:spcPts val="85"/>
              </a:spcBef>
              <a:defRPr/>
            </a:pPr>
            <a:r>
              <a:rPr lang="en-US" sz="800" b="1" dirty="0">
                <a:solidFill>
                  <a:srgbClr val="556778"/>
                </a:solidFill>
                <a:latin typeface="TheSansOffice"/>
                <a:cs typeface="Arial"/>
              </a:rPr>
              <a:t>GCC –Make-in-India</a:t>
            </a:r>
            <a:endParaRPr lang="en-US" sz="800" dirty="0">
              <a:solidFill>
                <a:prstClr val="black"/>
              </a:solidFill>
              <a:latin typeface="TheSansOffice"/>
              <a:cs typeface="Arial"/>
            </a:endParaRPr>
          </a:p>
        </p:txBody>
      </p:sp>
      <p:sp>
        <p:nvSpPr>
          <p:cNvPr id="44" name="object 47">
            <a:extLst>
              <a:ext uri="{FF2B5EF4-FFF2-40B4-BE49-F238E27FC236}">
                <a16:creationId xmlns:a16="http://schemas.microsoft.com/office/drawing/2014/main" id="{939C21DD-090E-4B3C-821E-F48A2D6F2E6B}"/>
              </a:ext>
            </a:extLst>
          </p:cNvPr>
          <p:cNvSpPr txBox="1"/>
          <p:nvPr/>
        </p:nvSpPr>
        <p:spPr>
          <a:xfrm>
            <a:off x="9023308" y="5056664"/>
            <a:ext cx="649873" cy="259686"/>
          </a:xfrm>
          <a:prstGeom prst="rect">
            <a:avLst/>
          </a:prstGeom>
        </p:spPr>
        <p:txBody>
          <a:bodyPr vert="horz" wrap="square" lIns="0" tIns="13335" rIns="0" bIns="0" rtlCol="0">
            <a:spAutoFit/>
          </a:bodyPr>
          <a:lstStyle/>
          <a:p>
            <a:pPr marL="12700" algn="ctr" defTabSz="1218928">
              <a:spcBef>
                <a:spcPts val="105"/>
              </a:spcBef>
              <a:defRPr/>
            </a:pPr>
            <a:r>
              <a:rPr lang="en-US" sz="800" b="1" dirty="0">
                <a:solidFill>
                  <a:srgbClr val="556778"/>
                </a:solidFill>
                <a:latin typeface="TheSansOffice" panose="020B0503040302060204" pitchFamily="34" charset="0"/>
                <a:cs typeface="Arial"/>
              </a:rPr>
              <a:t>CI Trading Cloud</a:t>
            </a:r>
            <a:endParaRPr sz="800" dirty="0">
              <a:solidFill>
                <a:prstClr val="black"/>
              </a:solidFill>
              <a:latin typeface="TheSansOffice" panose="020B0503040302060204" pitchFamily="34" charset="0"/>
              <a:cs typeface="Arial"/>
            </a:endParaRPr>
          </a:p>
        </p:txBody>
      </p:sp>
      <p:sp>
        <p:nvSpPr>
          <p:cNvPr id="50" name="object 53">
            <a:extLst>
              <a:ext uri="{FF2B5EF4-FFF2-40B4-BE49-F238E27FC236}">
                <a16:creationId xmlns:a16="http://schemas.microsoft.com/office/drawing/2014/main" id="{C1448606-60E6-4192-A0F3-94FA5EF16C54}"/>
              </a:ext>
            </a:extLst>
          </p:cNvPr>
          <p:cNvSpPr/>
          <p:nvPr/>
        </p:nvSpPr>
        <p:spPr>
          <a:xfrm>
            <a:off x="7328612" y="3648620"/>
            <a:ext cx="477745" cy="106301"/>
          </a:xfrm>
          <a:prstGeom prst="rect">
            <a:avLst/>
          </a:prstGeom>
          <a:blipFill>
            <a:blip r:embed="rId6"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51" name="object 54">
            <a:extLst>
              <a:ext uri="{FF2B5EF4-FFF2-40B4-BE49-F238E27FC236}">
                <a16:creationId xmlns:a16="http://schemas.microsoft.com/office/drawing/2014/main" id="{1B954E28-82F4-4CBB-917A-6B1DDDE6001B}"/>
              </a:ext>
            </a:extLst>
          </p:cNvPr>
          <p:cNvSpPr/>
          <p:nvPr/>
        </p:nvSpPr>
        <p:spPr>
          <a:xfrm>
            <a:off x="7864260" y="3648540"/>
            <a:ext cx="146733" cy="109301"/>
          </a:xfrm>
          <a:prstGeom prst="rect">
            <a:avLst/>
          </a:prstGeom>
          <a:blipFill>
            <a:blip r:embed="rId7"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52" name="object 55">
            <a:extLst>
              <a:ext uri="{FF2B5EF4-FFF2-40B4-BE49-F238E27FC236}">
                <a16:creationId xmlns:a16="http://schemas.microsoft.com/office/drawing/2014/main" id="{EE1413DC-C272-4F04-A383-25418FC0E1BF}"/>
              </a:ext>
            </a:extLst>
          </p:cNvPr>
          <p:cNvSpPr txBox="1"/>
          <p:nvPr/>
        </p:nvSpPr>
        <p:spPr>
          <a:xfrm>
            <a:off x="9433540" y="2481256"/>
            <a:ext cx="153888" cy="1245051"/>
          </a:xfrm>
          <a:prstGeom prst="rect">
            <a:avLst/>
          </a:prstGeom>
        </p:spPr>
        <p:txBody>
          <a:bodyPr vert="vert270" wrap="square" lIns="0" tIns="0" rIns="0" bIns="0" rtlCol="0">
            <a:spAutoFit/>
          </a:bodyPr>
          <a:lstStyle/>
          <a:p>
            <a:pPr marL="12700" algn="ctr" defTabSz="1218928">
              <a:defRPr/>
            </a:pPr>
            <a:r>
              <a:rPr sz="1000" b="1" dirty="0">
                <a:solidFill>
                  <a:srgbClr val="FFFFFF"/>
                </a:solidFill>
                <a:latin typeface="TheSansOffice" panose="020B0503040302060204" pitchFamily="34" charset="0"/>
                <a:cs typeface="Arial"/>
              </a:rPr>
              <a:t>DC INTERCONNECT</a:t>
            </a:r>
            <a:endParaRPr sz="1000" dirty="0">
              <a:solidFill>
                <a:prstClr val="black"/>
              </a:solidFill>
              <a:latin typeface="TheSansOffice" panose="020B0503040302060204" pitchFamily="34" charset="0"/>
              <a:cs typeface="Arial"/>
            </a:endParaRPr>
          </a:p>
        </p:txBody>
      </p:sp>
      <p:sp>
        <p:nvSpPr>
          <p:cNvPr id="124" name="object 56">
            <a:extLst>
              <a:ext uri="{FF2B5EF4-FFF2-40B4-BE49-F238E27FC236}">
                <a16:creationId xmlns:a16="http://schemas.microsoft.com/office/drawing/2014/main" id="{E2549850-9D93-43B7-87B7-719040958E8F}"/>
              </a:ext>
            </a:extLst>
          </p:cNvPr>
          <p:cNvSpPr/>
          <p:nvPr/>
        </p:nvSpPr>
        <p:spPr>
          <a:xfrm>
            <a:off x="11265805" y="3583049"/>
            <a:ext cx="401705" cy="318584"/>
          </a:xfrm>
          <a:prstGeom prst="rect">
            <a:avLst/>
          </a:prstGeom>
          <a:blipFill>
            <a:blip r:embed="rId8"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5" name="object 57">
            <a:extLst>
              <a:ext uri="{FF2B5EF4-FFF2-40B4-BE49-F238E27FC236}">
                <a16:creationId xmlns:a16="http://schemas.microsoft.com/office/drawing/2014/main" id="{47AA2922-A1AC-4494-A59E-0FE5A67D2D23}"/>
              </a:ext>
            </a:extLst>
          </p:cNvPr>
          <p:cNvSpPr/>
          <p:nvPr/>
        </p:nvSpPr>
        <p:spPr>
          <a:xfrm>
            <a:off x="11285143" y="3146074"/>
            <a:ext cx="338911" cy="345268"/>
          </a:xfrm>
          <a:prstGeom prst="rect">
            <a:avLst/>
          </a:prstGeom>
          <a:blipFill>
            <a:blip r:embed="rId9"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6" name="object 58">
            <a:extLst>
              <a:ext uri="{FF2B5EF4-FFF2-40B4-BE49-F238E27FC236}">
                <a16:creationId xmlns:a16="http://schemas.microsoft.com/office/drawing/2014/main" id="{FD616C8F-6CC6-4C88-82CD-C5BCBB68EC68}"/>
              </a:ext>
            </a:extLst>
          </p:cNvPr>
          <p:cNvSpPr/>
          <p:nvPr/>
        </p:nvSpPr>
        <p:spPr>
          <a:xfrm>
            <a:off x="11246198" y="2610803"/>
            <a:ext cx="338911" cy="178620"/>
          </a:xfrm>
          <a:prstGeom prst="rect">
            <a:avLst/>
          </a:prstGeom>
          <a:blipFill>
            <a:blip r:embed="rId10"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27" name="object 60">
            <a:extLst>
              <a:ext uri="{FF2B5EF4-FFF2-40B4-BE49-F238E27FC236}">
                <a16:creationId xmlns:a16="http://schemas.microsoft.com/office/drawing/2014/main" id="{32966511-8D03-41B3-AF10-4502E82EFDA8}"/>
              </a:ext>
            </a:extLst>
          </p:cNvPr>
          <p:cNvSpPr txBox="1"/>
          <p:nvPr/>
        </p:nvSpPr>
        <p:spPr>
          <a:xfrm>
            <a:off x="11034564" y="2215263"/>
            <a:ext cx="632947" cy="303802"/>
          </a:xfrm>
          <a:prstGeom prst="rect">
            <a:avLst/>
          </a:prstGeom>
        </p:spPr>
        <p:txBody>
          <a:bodyPr vert="horz" wrap="square" lIns="0" tIns="16511" rIns="0" bIns="0" rtlCol="0">
            <a:spAutoFit/>
          </a:bodyPr>
          <a:lstStyle/>
          <a:p>
            <a:pPr marL="12700" algn="ctr" defTabSz="1218928">
              <a:spcBef>
                <a:spcPts val="131"/>
              </a:spcBef>
              <a:defRPr/>
            </a:pPr>
            <a:r>
              <a:rPr sz="933" b="1" dirty="0">
                <a:solidFill>
                  <a:prstClr val="black">
                    <a:lumMod val="50000"/>
                    <a:lumOff val="50000"/>
                  </a:prstClr>
                </a:solidFill>
                <a:latin typeface="TheSansOffice" panose="020B0503040302060204" pitchFamily="34" charset="0"/>
                <a:cs typeface="Arial"/>
              </a:rPr>
              <a:t>Express Route</a:t>
            </a:r>
          </a:p>
        </p:txBody>
      </p:sp>
      <p:sp>
        <p:nvSpPr>
          <p:cNvPr id="128" name="object 61">
            <a:extLst>
              <a:ext uri="{FF2B5EF4-FFF2-40B4-BE49-F238E27FC236}">
                <a16:creationId xmlns:a16="http://schemas.microsoft.com/office/drawing/2014/main" id="{35EC6210-24BB-42F2-BE0B-608A07ED79DA}"/>
              </a:ext>
            </a:extLst>
          </p:cNvPr>
          <p:cNvSpPr txBox="1"/>
          <p:nvPr/>
        </p:nvSpPr>
        <p:spPr>
          <a:xfrm>
            <a:off x="10484141" y="3155255"/>
            <a:ext cx="749147" cy="303802"/>
          </a:xfrm>
          <a:prstGeom prst="rect">
            <a:avLst/>
          </a:prstGeom>
        </p:spPr>
        <p:txBody>
          <a:bodyPr vert="horz" wrap="square" lIns="0" tIns="16511" rIns="0" bIns="0" rtlCol="0">
            <a:spAutoFit/>
          </a:bodyPr>
          <a:lstStyle/>
          <a:p>
            <a:pPr marL="12700" algn="ctr" defTabSz="1218928">
              <a:spcBef>
                <a:spcPts val="131"/>
              </a:spcBef>
              <a:defRPr/>
            </a:pPr>
            <a:r>
              <a:rPr sz="933" b="1" dirty="0">
                <a:solidFill>
                  <a:prstClr val="black">
                    <a:lumMod val="50000"/>
                    <a:lumOff val="50000"/>
                  </a:prstClr>
                </a:solidFill>
                <a:latin typeface="TheSansOffice" panose="020B0503040302060204" pitchFamily="34" charset="0"/>
                <a:cs typeface="Arial"/>
              </a:rPr>
              <a:t>Partner Interconnect</a:t>
            </a:r>
          </a:p>
        </p:txBody>
      </p:sp>
      <p:sp>
        <p:nvSpPr>
          <p:cNvPr id="129" name="object 62">
            <a:extLst>
              <a:ext uri="{FF2B5EF4-FFF2-40B4-BE49-F238E27FC236}">
                <a16:creationId xmlns:a16="http://schemas.microsoft.com/office/drawing/2014/main" id="{BBB9BC59-EC3B-4655-9C0B-1D90C8F78392}"/>
              </a:ext>
            </a:extLst>
          </p:cNvPr>
          <p:cNvSpPr/>
          <p:nvPr/>
        </p:nvSpPr>
        <p:spPr>
          <a:xfrm>
            <a:off x="10299019" y="4787322"/>
            <a:ext cx="1202616" cy="1309028"/>
          </a:xfrm>
          <a:prstGeom prst="roundRect">
            <a:avLst/>
          </a:prstGeom>
          <a:solidFill>
            <a:srgbClr val="55677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0" name="object 63">
            <a:extLst>
              <a:ext uri="{FF2B5EF4-FFF2-40B4-BE49-F238E27FC236}">
                <a16:creationId xmlns:a16="http://schemas.microsoft.com/office/drawing/2014/main" id="{4E4C87DA-5A58-43F9-A5A2-B5AEC3E2C593}"/>
              </a:ext>
            </a:extLst>
          </p:cNvPr>
          <p:cNvSpPr txBox="1"/>
          <p:nvPr/>
        </p:nvSpPr>
        <p:spPr>
          <a:xfrm>
            <a:off x="10299019" y="4499583"/>
            <a:ext cx="1202616" cy="179023"/>
          </a:xfrm>
          <a:prstGeom prst="rect">
            <a:avLst/>
          </a:prstGeom>
          <a:solidFill>
            <a:srgbClr val="BDD631"/>
          </a:solidFill>
        </p:spPr>
        <p:txBody>
          <a:bodyPr vert="horz" wrap="square" lIns="0" tIns="17145" rIns="0" bIns="0" rtlCol="0" anchor="ctr">
            <a:spAutoFit/>
          </a:bodyPr>
          <a:lstStyle/>
          <a:p>
            <a:pPr algn="ctr" defTabSz="1218928">
              <a:defRPr/>
            </a:pPr>
            <a:r>
              <a:rPr sz="1051" b="1" dirty="0">
                <a:solidFill>
                  <a:prstClr val="black"/>
                </a:solidFill>
                <a:latin typeface="TheSansOffice" panose="020B0503040302060204" pitchFamily="34" charset="0"/>
                <a:cs typeface="Arial"/>
              </a:rPr>
              <a:t>FAR DR READY</a:t>
            </a:r>
            <a:endParaRPr sz="1051" dirty="0">
              <a:solidFill>
                <a:prstClr val="black"/>
              </a:solidFill>
              <a:latin typeface="TheSansOffice" panose="020B0503040302060204" pitchFamily="34" charset="0"/>
              <a:cs typeface="Arial"/>
            </a:endParaRPr>
          </a:p>
        </p:txBody>
      </p:sp>
      <p:sp>
        <p:nvSpPr>
          <p:cNvPr id="131" name="object 64">
            <a:extLst>
              <a:ext uri="{FF2B5EF4-FFF2-40B4-BE49-F238E27FC236}">
                <a16:creationId xmlns:a16="http://schemas.microsoft.com/office/drawing/2014/main" id="{5928E6EB-1CCD-467E-8646-1D967774AC11}"/>
              </a:ext>
            </a:extLst>
          </p:cNvPr>
          <p:cNvSpPr txBox="1"/>
          <p:nvPr/>
        </p:nvSpPr>
        <p:spPr>
          <a:xfrm>
            <a:off x="10219816" y="5456842"/>
            <a:ext cx="1447693" cy="460381"/>
          </a:xfrm>
          <a:prstGeom prst="rect">
            <a:avLst/>
          </a:prstGeom>
        </p:spPr>
        <p:txBody>
          <a:bodyPr vert="horz" wrap="square" lIns="0" tIns="29209" rIns="0" bIns="0" rtlCol="0">
            <a:spAutoFit/>
          </a:bodyPr>
          <a:lstStyle/>
          <a:p>
            <a:pPr marL="206354" marR="268572" indent="24765" defTabSz="1218928">
              <a:spcBef>
                <a:spcPts val="229"/>
              </a:spcBef>
              <a:defRPr/>
            </a:pPr>
            <a:r>
              <a:rPr sz="1400" b="1" dirty="0">
                <a:solidFill>
                  <a:srgbClr val="FFFFFF"/>
                </a:solidFill>
                <a:latin typeface="TheSansOffice" panose="020B0503040302060204" pitchFamily="34" charset="0"/>
                <a:cs typeface="Arial"/>
              </a:rPr>
              <a:t>Hyderabad</a:t>
            </a:r>
            <a:r>
              <a:rPr lang="en-IN" sz="1400" b="1" dirty="0">
                <a:solidFill>
                  <a:srgbClr val="FFFFFF"/>
                </a:solidFill>
                <a:latin typeface="TheSansOffice" panose="020B0503040302060204" pitchFamily="34" charset="0"/>
                <a:cs typeface="Arial"/>
              </a:rPr>
              <a:t> </a:t>
            </a:r>
            <a:r>
              <a:rPr sz="1400" b="1" dirty="0">
                <a:solidFill>
                  <a:srgbClr val="FFFFFF"/>
                </a:solidFill>
                <a:latin typeface="TheSansOffice" panose="020B0503040302060204" pitchFamily="34" charset="0"/>
                <a:cs typeface="Arial"/>
              </a:rPr>
              <a:t>Data Center</a:t>
            </a:r>
            <a:endParaRPr sz="1400" dirty="0">
              <a:solidFill>
                <a:prstClr val="black"/>
              </a:solidFill>
              <a:latin typeface="TheSansOffice" panose="020B0503040302060204" pitchFamily="34" charset="0"/>
              <a:cs typeface="Arial"/>
            </a:endParaRPr>
          </a:p>
        </p:txBody>
      </p:sp>
      <p:sp>
        <p:nvSpPr>
          <p:cNvPr id="132" name="object 66">
            <a:extLst>
              <a:ext uri="{FF2B5EF4-FFF2-40B4-BE49-F238E27FC236}">
                <a16:creationId xmlns:a16="http://schemas.microsoft.com/office/drawing/2014/main" id="{7223C43F-7362-446B-9748-E3B6A5A69092}"/>
              </a:ext>
            </a:extLst>
          </p:cNvPr>
          <p:cNvSpPr/>
          <p:nvPr/>
        </p:nvSpPr>
        <p:spPr>
          <a:xfrm>
            <a:off x="10810764" y="4157287"/>
            <a:ext cx="690869" cy="279328"/>
          </a:xfrm>
          <a:prstGeom prst="rect">
            <a:avLst/>
          </a:prstGeom>
          <a:blipFill>
            <a:blip r:embed="rId3"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4" name="object 68">
            <a:extLst>
              <a:ext uri="{FF2B5EF4-FFF2-40B4-BE49-F238E27FC236}">
                <a16:creationId xmlns:a16="http://schemas.microsoft.com/office/drawing/2014/main" id="{F59C5F90-3667-4EBF-AAE6-5576292913BB}"/>
              </a:ext>
            </a:extLst>
          </p:cNvPr>
          <p:cNvSpPr/>
          <p:nvPr/>
        </p:nvSpPr>
        <p:spPr>
          <a:xfrm>
            <a:off x="9825106" y="3469723"/>
            <a:ext cx="845999" cy="944016"/>
          </a:xfrm>
          <a:custGeom>
            <a:avLst/>
            <a:gdLst/>
            <a:ahLst/>
            <a:cxnLst/>
            <a:rect l="l" t="t" r="r" b="b"/>
            <a:pathLst>
              <a:path w="666750" h="404494">
                <a:moveTo>
                  <a:pt x="0" y="0"/>
                </a:moveTo>
                <a:lnTo>
                  <a:pt x="47497" y="2353"/>
                </a:lnTo>
                <a:lnTo>
                  <a:pt x="94713" y="6323"/>
                </a:lnTo>
                <a:lnTo>
                  <a:pt x="141497" y="12121"/>
                </a:lnTo>
                <a:lnTo>
                  <a:pt x="187697" y="19960"/>
                </a:lnTo>
                <a:lnTo>
                  <a:pt x="233161" y="30051"/>
                </a:lnTo>
                <a:lnTo>
                  <a:pt x="277739" y="42606"/>
                </a:lnTo>
                <a:lnTo>
                  <a:pt x="321277" y="57837"/>
                </a:lnTo>
                <a:lnTo>
                  <a:pt x="363626" y="75956"/>
                </a:lnTo>
                <a:lnTo>
                  <a:pt x="404632" y="97174"/>
                </a:lnTo>
                <a:lnTo>
                  <a:pt x="444146" y="121705"/>
                </a:lnTo>
                <a:lnTo>
                  <a:pt x="482014" y="149759"/>
                </a:lnTo>
                <a:lnTo>
                  <a:pt x="518086" y="181549"/>
                </a:lnTo>
                <a:lnTo>
                  <a:pt x="552209" y="217286"/>
                </a:lnTo>
                <a:lnTo>
                  <a:pt x="584233" y="257183"/>
                </a:lnTo>
                <a:lnTo>
                  <a:pt x="614006" y="301451"/>
                </a:lnTo>
                <a:lnTo>
                  <a:pt x="641375" y="350302"/>
                </a:lnTo>
                <a:lnTo>
                  <a:pt x="666191" y="403948"/>
                </a:lnTo>
              </a:path>
            </a:pathLst>
          </a:custGeom>
          <a:ln w="12700">
            <a:solidFill>
              <a:srgbClr val="556778"/>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39" name="object 73">
            <a:extLst>
              <a:ext uri="{FF2B5EF4-FFF2-40B4-BE49-F238E27FC236}">
                <a16:creationId xmlns:a16="http://schemas.microsoft.com/office/drawing/2014/main" id="{95D34C6D-340A-4DE1-9B59-3ADAB99086B9}"/>
              </a:ext>
            </a:extLst>
          </p:cNvPr>
          <p:cNvSpPr/>
          <p:nvPr/>
        </p:nvSpPr>
        <p:spPr>
          <a:xfrm>
            <a:off x="9841467" y="2715117"/>
            <a:ext cx="1378639" cy="517928"/>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AEBF37"/>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44" name="object 78">
            <a:extLst>
              <a:ext uri="{FF2B5EF4-FFF2-40B4-BE49-F238E27FC236}">
                <a16:creationId xmlns:a16="http://schemas.microsoft.com/office/drawing/2014/main" id="{8E9FAFF8-7338-4EA9-AA30-DD75CF0F2775}"/>
              </a:ext>
            </a:extLst>
          </p:cNvPr>
          <p:cNvSpPr/>
          <p:nvPr/>
        </p:nvSpPr>
        <p:spPr>
          <a:xfrm>
            <a:off x="9841467" y="2187159"/>
            <a:ext cx="1391820" cy="561492"/>
          </a:xfrm>
          <a:custGeom>
            <a:avLst/>
            <a:gdLst/>
            <a:ahLst/>
            <a:cxnLst/>
            <a:rect l="l" t="t" r="r" b="b"/>
            <a:pathLst>
              <a:path w="738504" h="100964">
                <a:moveTo>
                  <a:pt x="0" y="50099"/>
                </a:moveTo>
                <a:lnTo>
                  <a:pt x="35320" y="43036"/>
                </a:lnTo>
                <a:lnTo>
                  <a:pt x="71392" y="35359"/>
                </a:lnTo>
                <a:lnTo>
                  <a:pt x="108363" y="27493"/>
                </a:lnTo>
                <a:lnTo>
                  <a:pt x="146382" y="19859"/>
                </a:lnTo>
                <a:lnTo>
                  <a:pt x="185596" y="12882"/>
                </a:lnTo>
                <a:lnTo>
                  <a:pt x="226155" y="6984"/>
                </a:lnTo>
                <a:lnTo>
                  <a:pt x="268205" y="2589"/>
                </a:lnTo>
                <a:lnTo>
                  <a:pt x="311896" y="119"/>
                </a:lnTo>
                <a:lnTo>
                  <a:pt x="357375" y="0"/>
                </a:lnTo>
                <a:lnTo>
                  <a:pt x="404791" y="2652"/>
                </a:lnTo>
                <a:lnTo>
                  <a:pt x="454292" y="8500"/>
                </a:lnTo>
                <a:lnTo>
                  <a:pt x="506027" y="17968"/>
                </a:lnTo>
                <a:lnTo>
                  <a:pt x="560143" y="31477"/>
                </a:lnTo>
                <a:lnTo>
                  <a:pt x="616789" y="49453"/>
                </a:lnTo>
                <a:lnTo>
                  <a:pt x="676113" y="72316"/>
                </a:lnTo>
                <a:lnTo>
                  <a:pt x="738263" y="100492"/>
                </a:lnTo>
              </a:path>
            </a:pathLst>
          </a:custGeom>
          <a:ln w="12700">
            <a:solidFill>
              <a:srgbClr val="672A7A"/>
            </a:solidFill>
            <a:prstDash val="dash"/>
            <a:headEnd type="triangle" w="med" len="med"/>
            <a:tailEnd type="triangle" w="med" len="med"/>
          </a:ln>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pic>
        <p:nvPicPr>
          <p:cNvPr id="174" name="Picture 2" descr="Image result for microsoft azure logo">
            <a:extLst>
              <a:ext uri="{FF2B5EF4-FFF2-40B4-BE49-F238E27FC236}">
                <a16:creationId xmlns:a16="http://schemas.microsoft.com/office/drawing/2014/main" id="{B1B6FDBD-771C-4D1A-98F1-0F3B3C179D64}"/>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tretch/>
        </p:blipFill>
        <p:spPr bwMode="auto">
          <a:xfrm>
            <a:off x="11034563" y="1741963"/>
            <a:ext cx="532284" cy="406695"/>
          </a:xfrm>
          <a:prstGeom prst="rect">
            <a:avLst/>
          </a:prstGeom>
          <a:extLst>
            <a:ext uri="{909E8E84-426E-40DD-AFC4-6F175D3DCCD1}">
              <a14:hiddenFill xmlns:a14="http://schemas.microsoft.com/office/drawing/2010/main">
                <a:solidFill>
                  <a:srgbClr val="FFFFFF"/>
                </a:solidFill>
              </a14:hiddenFill>
            </a:ext>
          </a:extLst>
        </p:spPr>
      </p:pic>
      <p:pic>
        <p:nvPicPr>
          <p:cNvPr id="175" name="Picture 174">
            <a:extLst>
              <a:ext uri="{FF2B5EF4-FFF2-40B4-BE49-F238E27FC236}">
                <a16:creationId xmlns:a16="http://schemas.microsoft.com/office/drawing/2014/main" id="{79A64090-B195-4446-AA1A-80455569AF4E}"/>
              </a:ext>
            </a:extLst>
          </p:cNvPr>
          <p:cNvPicPr>
            <a:picLocks noChangeAspect="1"/>
          </p:cNvPicPr>
          <p:nvPr/>
        </p:nvPicPr>
        <p:blipFill>
          <a:blip r:embed="rId12" cstate="print">
            <a:extLst>
              <a:ext uri="{28A0092B-C50C-407E-A947-70E740481C1C}">
                <a14:useLocalDpi xmlns:a14="http://schemas.microsoft.com/office/drawing/2010/main" val="0"/>
              </a:ext>
            </a:extLst>
          </a:blip>
          <a:srcRect t="7569" b="7569"/>
          <a:stretch/>
        </p:blipFill>
        <p:spPr>
          <a:xfrm>
            <a:off x="10612189" y="4778101"/>
            <a:ext cx="644547" cy="741203"/>
          </a:xfrm>
          <a:prstGeom prst="rect">
            <a:avLst/>
          </a:prstGeom>
        </p:spPr>
      </p:pic>
      <p:sp>
        <p:nvSpPr>
          <p:cNvPr id="118" name="TextBox 117">
            <a:extLst>
              <a:ext uri="{FF2B5EF4-FFF2-40B4-BE49-F238E27FC236}">
                <a16:creationId xmlns:a16="http://schemas.microsoft.com/office/drawing/2014/main" id="{B4A785F4-7B6B-4639-A728-948338BFB562}"/>
              </a:ext>
            </a:extLst>
          </p:cNvPr>
          <p:cNvSpPr txBox="1"/>
          <p:nvPr/>
        </p:nvSpPr>
        <p:spPr>
          <a:xfrm>
            <a:off x="10011909" y="1851857"/>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Hybrid Cloud</a:t>
            </a:r>
          </a:p>
        </p:txBody>
      </p:sp>
      <p:sp>
        <p:nvSpPr>
          <p:cNvPr id="178" name="TextBox 177">
            <a:extLst>
              <a:ext uri="{FF2B5EF4-FFF2-40B4-BE49-F238E27FC236}">
                <a16:creationId xmlns:a16="http://schemas.microsoft.com/office/drawing/2014/main" id="{B140D57A-7613-410A-B872-D6BA76258CB2}"/>
              </a:ext>
            </a:extLst>
          </p:cNvPr>
          <p:cNvSpPr txBox="1"/>
          <p:nvPr/>
        </p:nvSpPr>
        <p:spPr>
          <a:xfrm rot="1878309">
            <a:off x="9935109" y="3488348"/>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Far DR</a:t>
            </a:r>
          </a:p>
        </p:txBody>
      </p:sp>
      <p:sp>
        <p:nvSpPr>
          <p:cNvPr id="179" name="TextBox 178">
            <a:extLst>
              <a:ext uri="{FF2B5EF4-FFF2-40B4-BE49-F238E27FC236}">
                <a16:creationId xmlns:a16="http://schemas.microsoft.com/office/drawing/2014/main" id="{CBF4F933-127D-479F-A0D4-3DECE6FC8BC1}"/>
              </a:ext>
            </a:extLst>
          </p:cNvPr>
          <p:cNvSpPr txBox="1"/>
          <p:nvPr/>
        </p:nvSpPr>
        <p:spPr>
          <a:xfrm>
            <a:off x="10029229" y="2372247"/>
            <a:ext cx="957443" cy="235898"/>
          </a:xfrm>
          <a:prstGeom prst="rect">
            <a:avLst/>
          </a:prstGeom>
          <a:noFill/>
        </p:spPr>
        <p:txBody>
          <a:bodyPr wrap="square" rtlCol="0">
            <a:spAutoFit/>
          </a:bodyPr>
          <a:lstStyle/>
          <a:p>
            <a:pPr algn="ctr" defTabSz="1218928">
              <a:defRPr/>
            </a:pPr>
            <a:r>
              <a:rPr lang="en-IN" sz="933" dirty="0">
                <a:solidFill>
                  <a:prstClr val="black">
                    <a:lumMod val="75000"/>
                    <a:lumOff val="25000"/>
                  </a:prstClr>
                </a:solidFill>
                <a:latin typeface="TheSansOffice" panose="020B0503040302060204" pitchFamily="34" charset="0"/>
              </a:rPr>
              <a:t>Hybrid Cloud</a:t>
            </a:r>
          </a:p>
        </p:txBody>
      </p:sp>
      <p:pic>
        <p:nvPicPr>
          <p:cNvPr id="180" name="Picture 179" descr="A close up of a logo&#10;&#10;Description automatically generated">
            <a:extLst>
              <a:ext uri="{FF2B5EF4-FFF2-40B4-BE49-F238E27FC236}">
                <a16:creationId xmlns:a16="http://schemas.microsoft.com/office/drawing/2014/main" id="{07BFB281-6DE5-407D-A311-F20CF6D6481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6559" b="16514"/>
          <a:stretch/>
        </p:blipFill>
        <p:spPr>
          <a:xfrm>
            <a:off x="7189482" y="1555532"/>
            <a:ext cx="588977" cy="405149"/>
          </a:xfrm>
          <a:prstGeom prst="rect">
            <a:avLst/>
          </a:prstGeom>
        </p:spPr>
      </p:pic>
      <p:pic>
        <p:nvPicPr>
          <p:cNvPr id="181" name="Picture 4" descr="Image result for amazon web services cloud  logo">
            <a:extLst>
              <a:ext uri="{FF2B5EF4-FFF2-40B4-BE49-F238E27FC236}">
                <a16:creationId xmlns:a16="http://schemas.microsoft.com/office/drawing/2014/main" id="{B0E32238-FDAD-4839-B03A-E37C82ACAC6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827964" y="1501496"/>
            <a:ext cx="543829" cy="43779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Image result for aws vmware  logo">
            <a:extLst>
              <a:ext uri="{FF2B5EF4-FFF2-40B4-BE49-F238E27FC236}">
                <a16:creationId xmlns:a16="http://schemas.microsoft.com/office/drawing/2014/main" id="{309BC80B-3EF2-474A-85E4-968C8358EB1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565996" y="1492531"/>
            <a:ext cx="536029" cy="460741"/>
          </a:xfrm>
          <a:prstGeom prst="rect">
            <a:avLst/>
          </a:prstGeom>
          <a:noFill/>
          <a:extLst>
            <a:ext uri="{909E8E84-426E-40DD-AFC4-6F175D3DCCD1}">
              <a14:hiddenFill xmlns:a14="http://schemas.microsoft.com/office/drawing/2010/main">
                <a:solidFill>
                  <a:srgbClr val="FFFFFF"/>
                </a:solidFill>
              </a14:hiddenFill>
            </a:ext>
          </a:extLst>
        </p:spPr>
      </p:pic>
      <p:sp>
        <p:nvSpPr>
          <p:cNvPr id="186" name="object 31">
            <a:extLst>
              <a:ext uri="{FF2B5EF4-FFF2-40B4-BE49-F238E27FC236}">
                <a16:creationId xmlns:a16="http://schemas.microsoft.com/office/drawing/2014/main" id="{51CBDAF5-315B-47B1-880F-9C1E803BC413}"/>
              </a:ext>
            </a:extLst>
          </p:cNvPr>
          <p:cNvSpPr txBox="1"/>
          <p:nvPr/>
        </p:nvSpPr>
        <p:spPr>
          <a:xfrm>
            <a:off x="4173554" y="4028016"/>
            <a:ext cx="5526313" cy="221793"/>
          </a:xfrm>
          <a:prstGeom prst="rect">
            <a:avLst/>
          </a:prstGeom>
        </p:spPr>
        <p:txBody>
          <a:bodyPr vert="horz" wrap="square" lIns="0" tIns="16511" rIns="0" bIns="0" rtlCol="0">
            <a:spAutoFit/>
          </a:bodyPr>
          <a:lstStyle/>
          <a:p>
            <a:pPr marL="35558" algn="ctr" defTabSz="1218928">
              <a:spcBef>
                <a:spcPts val="131"/>
              </a:spcBef>
              <a:defRPr/>
            </a:pPr>
            <a:r>
              <a:rPr lang="en-IN" sz="1333" b="1" dirty="0">
                <a:solidFill>
                  <a:prstClr val="black"/>
                </a:solidFill>
                <a:latin typeface="TheSansOffice" panose="020B0503040302060204" pitchFamily="34" charset="0"/>
                <a:cs typeface="Arial"/>
              </a:rPr>
              <a:t>AIROLI DC </a:t>
            </a:r>
            <a:r>
              <a:rPr lang="en-IN" sz="1333" baseline="12345" dirty="0">
                <a:solidFill>
                  <a:prstClr val="black"/>
                </a:solidFill>
                <a:latin typeface="TheSansOffice" panose="020B0503040302060204" pitchFamily="34" charset="0"/>
                <a:cs typeface="Arial"/>
              </a:rPr>
              <a:t>(Near Cloud / DR)</a:t>
            </a:r>
            <a:r>
              <a:rPr lang="en-IN" sz="1200" baseline="12345" dirty="0">
                <a:solidFill>
                  <a:prstClr val="black"/>
                </a:solidFill>
                <a:latin typeface="TheSansOffice" panose="020B0503040302060204" pitchFamily="34" charset="0"/>
                <a:cs typeface="Arial"/>
              </a:rPr>
              <a:t> </a:t>
            </a:r>
            <a:r>
              <a:rPr lang="en-IN" sz="1333" b="1" dirty="0">
                <a:solidFill>
                  <a:prstClr val="black"/>
                </a:solidFill>
                <a:latin typeface="TheSansOffice" panose="020B0503040302060204" pitchFamily="34" charset="0"/>
                <a:cs typeface="Arial"/>
              </a:rPr>
              <a:t>- Enterprise Multi Tenant Cloud </a:t>
            </a:r>
            <a:r>
              <a:rPr lang="en-IN" sz="1333" baseline="12345" dirty="0">
                <a:solidFill>
                  <a:prstClr val="black"/>
                </a:solidFill>
                <a:latin typeface="TheSansOffice" panose="020B0503040302060204" pitchFamily="34" charset="0"/>
                <a:cs typeface="Arial"/>
              </a:rPr>
              <a:t>AT MINIMAL LATENCY</a:t>
            </a:r>
            <a:endParaRPr sz="1333" dirty="0">
              <a:solidFill>
                <a:prstClr val="black"/>
              </a:solidFill>
              <a:latin typeface="TheSansOffice" panose="020B0503040302060204" pitchFamily="34" charset="0"/>
              <a:cs typeface="Arial"/>
            </a:endParaRPr>
          </a:p>
        </p:txBody>
      </p:sp>
      <p:sp>
        <p:nvSpPr>
          <p:cNvPr id="187" name="object 10">
            <a:extLst>
              <a:ext uri="{FF2B5EF4-FFF2-40B4-BE49-F238E27FC236}">
                <a16:creationId xmlns:a16="http://schemas.microsoft.com/office/drawing/2014/main" id="{CE1C1735-04DB-41E1-9870-E11E68317CEE}"/>
              </a:ext>
            </a:extLst>
          </p:cNvPr>
          <p:cNvSpPr/>
          <p:nvPr/>
        </p:nvSpPr>
        <p:spPr>
          <a:xfrm>
            <a:off x="4148599" y="4370912"/>
            <a:ext cx="1368212" cy="574569"/>
          </a:xfrm>
          <a:custGeom>
            <a:avLst/>
            <a:gdLst/>
            <a:ahLst/>
            <a:cxnLst/>
            <a:rect l="l" t="t" r="r" b="b"/>
            <a:pathLst>
              <a:path w="1055370" h="158114">
                <a:moveTo>
                  <a:pt x="1055344" y="157873"/>
                </a:moveTo>
                <a:lnTo>
                  <a:pt x="0" y="157873"/>
                </a:lnTo>
                <a:lnTo>
                  <a:pt x="0" y="0"/>
                </a:lnTo>
                <a:lnTo>
                  <a:pt x="1055344" y="0"/>
                </a:lnTo>
                <a:lnTo>
                  <a:pt x="1055344" y="157873"/>
                </a:lnTo>
                <a:close/>
              </a:path>
            </a:pathLst>
          </a:custGeom>
          <a:solidFill>
            <a:srgbClr val="556778"/>
          </a:solid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sp>
        <p:nvSpPr>
          <p:cNvPr id="188" name="object 25">
            <a:extLst>
              <a:ext uri="{FF2B5EF4-FFF2-40B4-BE49-F238E27FC236}">
                <a16:creationId xmlns:a16="http://schemas.microsoft.com/office/drawing/2014/main" id="{073BA9F4-02AF-46D9-8B70-0845F7271007}"/>
              </a:ext>
            </a:extLst>
          </p:cNvPr>
          <p:cNvSpPr txBox="1"/>
          <p:nvPr/>
        </p:nvSpPr>
        <p:spPr>
          <a:xfrm>
            <a:off x="4213330" y="4536156"/>
            <a:ext cx="1238751" cy="226986"/>
          </a:xfrm>
          <a:prstGeom prst="rect">
            <a:avLst/>
          </a:prstGeom>
        </p:spPr>
        <p:txBody>
          <a:bodyPr vert="horz" wrap="square" lIns="0" tIns="11431" rIns="0" bIns="0" rtlCol="0">
            <a:spAutoFit/>
          </a:bodyPr>
          <a:lstStyle/>
          <a:p>
            <a:pPr marL="12700" algn="ctr" defTabSz="1218928">
              <a:spcBef>
                <a:spcPts val="91"/>
              </a:spcBef>
              <a:defRPr/>
            </a:pPr>
            <a:r>
              <a:rPr sz="1400" b="1" dirty="0">
                <a:solidFill>
                  <a:srgbClr val="FFFFFF"/>
                </a:solidFill>
                <a:latin typeface="TheSansOffice" panose="020B0503040302060204" pitchFamily="34" charset="0"/>
                <a:cs typeface="Arial"/>
              </a:rPr>
              <a:t>Colo</a:t>
            </a:r>
            <a:r>
              <a:rPr sz="1333" b="1" dirty="0">
                <a:solidFill>
                  <a:srgbClr val="FFFFFF"/>
                </a:solidFill>
                <a:latin typeface="TheSansOffice" panose="020B0503040302060204" pitchFamily="34" charset="0"/>
                <a:cs typeface="Arial"/>
              </a:rPr>
              <a:t> </a:t>
            </a:r>
            <a:endParaRPr sz="1333" dirty="0">
              <a:solidFill>
                <a:prstClr val="black"/>
              </a:solidFill>
              <a:latin typeface="TheSansOffice" panose="020B0503040302060204" pitchFamily="34" charset="0"/>
              <a:cs typeface="Arial"/>
            </a:endParaRPr>
          </a:p>
        </p:txBody>
      </p:sp>
      <p:sp>
        <p:nvSpPr>
          <p:cNvPr id="189" name="object 25">
            <a:extLst>
              <a:ext uri="{FF2B5EF4-FFF2-40B4-BE49-F238E27FC236}">
                <a16:creationId xmlns:a16="http://schemas.microsoft.com/office/drawing/2014/main" id="{3BE398D9-1E97-4934-A791-0376E31BF03F}"/>
              </a:ext>
            </a:extLst>
          </p:cNvPr>
          <p:cNvSpPr txBox="1"/>
          <p:nvPr/>
        </p:nvSpPr>
        <p:spPr>
          <a:xfrm>
            <a:off x="5606506" y="4488730"/>
            <a:ext cx="4078775" cy="257764"/>
          </a:xfrm>
          <a:prstGeom prst="rect">
            <a:avLst/>
          </a:prstGeom>
        </p:spPr>
        <p:txBody>
          <a:bodyPr vert="horz" wrap="square" lIns="0" tIns="11431" rIns="0" bIns="0" rtlCol="0">
            <a:spAutoFit/>
          </a:bodyPr>
          <a:lstStyle/>
          <a:p>
            <a:pPr defTabSz="1218928">
              <a:tabLst>
                <a:tab pos="770155" algn="l"/>
              </a:tabLst>
              <a:defRPr/>
            </a:pPr>
            <a:r>
              <a:rPr lang="en-US" sz="1600" b="1" baseline="4629" dirty="0">
                <a:solidFill>
                  <a:srgbClr val="FFFFFF"/>
                </a:solidFill>
                <a:latin typeface="TheSansOffice" panose="020B0503040302060204" pitchFamily="34" charset="0"/>
                <a:cs typeface="Arial"/>
              </a:rPr>
              <a:t>Sify MULTI-CMP driven  | AIOps Platform for Managed Services</a:t>
            </a:r>
            <a:r>
              <a:rPr lang="en-US" sz="1600" b="1" baseline="8547" dirty="0">
                <a:solidFill>
                  <a:srgbClr val="FFFFFF"/>
                </a:solidFill>
                <a:latin typeface="TheSansOffice" panose="020B0503040302060204" pitchFamily="34" charset="0"/>
                <a:cs typeface="Arial"/>
              </a:rPr>
              <a:t> </a:t>
            </a:r>
            <a:endParaRPr lang="en-US" sz="933" dirty="0">
              <a:solidFill>
                <a:prstClr val="black"/>
              </a:solidFill>
              <a:latin typeface="TheSansOffice" panose="020B0503040302060204" pitchFamily="34" charset="0"/>
              <a:cs typeface="Arial"/>
            </a:endParaRPr>
          </a:p>
        </p:txBody>
      </p:sp>
      <p:sp>
        <p:nvSpPr>
          <p:cNvPr id="191" name="object 48">
            <a:extLst>
              <a:ext uri="{FF2B5EF4-FFF2-40B4-BE49-F238E27FC236}">
                <a16:creationId xmlns:a16="http://schemas.microsoft.com/office/drawing/2014/main" id="{94AE5597-588C-4503-8101-A27CF165A125}"/>
              </a:ext>
            </a:extLst>
          </p:cNvPr>
          <p:cNvSpPr/>
          <p:nvPr/>
        </p:nvSpPr>
        <p:spPr>
          <a:xfrm>
            <a:off x="9265957" y="5422969"/>
            <a:ext cx="164577" cy="280201"/>
          </a:xfrm>
          <a:prstGeom prst="rect">
            <a:avLst/>
          </a:prstGeom>
          <a:blipFill>
            <a:blip r:embed="rId16"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192" name="object 49">
            <a:extLst>
              <a:ext uri="{FF2B5EF4-FFF2-40B4-BE49-F238E27FC236}">
                <a16:creationId xmlns:a16="http://schemas.microsoft.com/office/drawing/2014/main" id="{9E21630C-AE8B-46EF-A7D6-D7F3A96EF931}"/>
              </a:ext>
            </a:extLst>
          </p:cNvPr>
          <p:cNvSpPr/>
          <p:nvPr/>
        </p:nvSpPr>
        <p:spPr>
          <a:xfrm>
            <a:off x="5670464" y="5506520"/>
            <a:ext cx="192000" cy="336000"/>
          </a:xfrm>
          <a:prstGeom prst="rect">
            <a:avLst/>
          </a:prstGeom>
          <a:blipFill>
            <a:blip r:embed="rId17"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194" name="object 52">
            <a:extLst>
              <a:ext uri="{FF2B5EF4-FFF2-40B4-BE49-F238E27FC236}">
                <a16:creationId xmlns:a16="http://schemas.microsoft.com/office/drawing/2014/main" id="{A698FDD9-3ABE-4AA3-A38C-13C01F8D7FFD}"/>
              </a:ext>
            </a:extLst>
          </p:cNvPr>
          <p:cNvSpPr/>
          <p:nvPr/>
        </p:nvSpPr>
        <p:spPr>
          <a:xfrm>
            <a:off x="8361739" y="5433568"/>
            <a:ext cx="267924" cy="269325"/>
          </a:xfrm>
          <a:prstGeom prst="rect">
            <a:avLst/>
          </a:prstGeom>
          <a:blipFill>
            <a:blip r:embed="rId18"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pic>
        <p:nvPicPr>
          <p:cNvPr id="195" name="Picture 8" descr="Image result for sap  logo">
            <a:extLst>
              <a:ext uri="{FF2B5EF4-FFF2-40B4-BE49-F238E27FC236}">
                <a16:creationId xmlns:a16="http://schemas.microsoft.com/office/drawing/2014/main" id="{5F865D09-A359-477F-ABD4-C7AF56E1535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593025" y="5473053"/>
            <a:ext cx="395175" cy="22883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52">
            <a:extLst>
              <a:ext uri="{FF2B5EF4-FFF2-40B4-BE49-F238E27FC236}">
                <a16:creationId xmlns:a16="http://schemas.microsoft.com/office/drawing/2014/main" id="{370490B6-0089-22B2-E8EB-03949417BD24}"/>
              </a:ext>
            </a:extLst>
          </p:cNvPr>
          <p:cNvSpPr/>
          <p:nvPr/>
        </p:nvSpPr>
        <p:spPr>
          <a:xfrm>
            <a:off x="7486787" y="5425432"/>
            <a:ext cx="267924" cy="269325"/>
          </a:xfrm>
          <a:prstGeom prst="rect">
            <a:avLst/>
          </a:prstGeom>
          <a:blipFill>
            <a:blip r:embed="rId18" cstate="print"/>
            <a:stretch>
              <a:fillRect/>
            </a:stretch>
          </a:blipFill>
        </p:spPr>
        <p:txBody>
          <a:bodyPr wrap="square" lIns="0" tIns="0" rIns="0" bIns="0" rtlCol="0"/>
          <a:lstStyle/>
          <a:p>
            <a:pPr defTabSz="1218928">
              <a:defRPr/>
            </a:pPr>
            <a:endParaRPr sz="1351" dirty="0">
              <a:solidFill>
                <a:prstClr val="black"/>
              </a:solidFill>
              <a:latin typeface="Trebuchet MS"/>
            </a:endParaRPr>
          </a:p>
        </p:txBody>
      </p:sp>
      <p:sp>
        <p:nvSpPr>
          <p:cNvPr id="4" name="object 57">
            <a:extLst>
              <a:ext uri="{FF2B5EF4-FFF2-40B4-BE49-F238E27FC236}">
                <a16:creationId xmlns:a16="http://schemas.microsoft.com/office/drawing/2014/main" id="{7119C533-D72E-B1E1-8D9C-10CD89821AF7}"/>
              </a:ext>
            </a:extLst>
          </p:cNvPr>
          <p:cNvSpPr/>
          <p:nvPr/>
        </p:nvSpPr>
        <p:spPr>
          <a:xfrm>
            <a:off x="7852480" y="1544663"/>
            <a:ext cx="377299" cy="437792"/>
          </a:xfrm>
          <a:prstGeom prst="rect">
            <a:avLst/>
          </a:prstGeom>
          <a:blipFill>
            <a:blip r:embed="rId9" cstate="print"/>
            <a:stretch>
              <a:fillRect/>
            </a:stretch>
          </a:blipFill>
        </p:spPr>
        <p:txBody>
          <a:bodyPr wrap="square" lIns="0" tIns="0" rIns="0" bIns="0" rtlCol="0"/>
          <a:lstStyle/>
          <a:p>
            <a:pPr defTabSz="1218928">
              <a:defRPr/>
            </a:pPr>
            <a:endParaRPr sz="1351" dirty="0">
              <a:solidFill>
                <a:prstClr val="black"/>
              </a:solidFill>
              <a:latin typeface="TheSansOffice" panose="020B0503040302060204" pitchFamily="34" charset="0"/>
            </a:endParaRPr>
          </a:p>
        </p:txBody>
      </p:sp>
      <p:pic>
        <p:nvPicPr>
          <p:cNvPr id="1026" name="Picture 2">
            <a:extLst>
              <a:ext uri="{FF2B5EF4-FFF2-40B4-BE49-F238E27FC236}">
                <a16:creationId xmlns:a16="http://schemas.microsoft.com/office/drawing/2014/main" id="{BA00CE0B-F7B4-85E7-2A8F-52862807839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876130" y="5518147"/>
            <a:ext cx="265724" cy="2555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and grey sign&#10;&#10;Description automatically generated with medium confidence">
            <a:extLst>
              <a:ext uri="{FF2B5EF4-FFF2-40B4-BE49-F238E27FC236}">
                <a16:creationId xmlns:a16="http://schemas.microsoft.com/office/drawing/2014/main" id="{68F5BB1B-AD63-DFFD-B586-F2D0AF7A0AE8}"/>
              </a:ext>
            </a:extLst>
          </p:cNvPr>
          <p:cNvPicPr>
            <a:picLocks noChangeAspect="1"/>
          </p:cNvPicPr>
          <p:nvPr/>
        </p:nvPicPr>
        <p:blipFill>
          <a:blip r:embed="rId21"/>
          <a:stretch>
            <a:fillRect/>
          </a:stretch>
        </p:blipFill>
        <p:spPr>
          <a:xfrm>
            <a:off x="5533598" y="5094021"/>
            <a:ext cx="764975" cy="177904"/>
          </a:xfrm>
          <a:prstGeom prst="rect">
            <a:avLst/>
          </a:prstGeom>
        </p:spPr>
      </p:pic>
      <p:graphicFrame>
        <p:nvGraphicFramePr>
          <p:cNvPr id="10" name="Diagram 9">
            <a:extLst>
              <a:ext uri="{FF2B5EF4-FFF2-40B4-BE49-F238E27FC236}">
                <a16:creationId xmlns:a16="http://schemas.microsoft.com/office/drawing/2014/main" id="{ECF73486-01DD-C390-F071-3552D5BA606F}"/>
              </a:ext>
            </a:extLst>
          </p:cNvPr>
          <p:cNvGraphicFramePr/>
          <p:nvPr/>
        </p:nvGraphicFramePr>
        <p:xfrm>
          <a:off x="445286" y="1248951"/>
          <a:ext cx="3355362" cy="496917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378101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432000" y="328266"/>
            <a:ext cx="11328200" cy="461655"/>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IN" sz="2400" dirty="0" err="1">
                <a:solidFill>
                  <a:srgbClr val="BBD42F"/>
                </a:solidFill>
              </a:rPr>
              <a:t>CloudInfinit</a:t>
            </a:r>
            <a:r>
              <a:rPr lang="en-IN" sz="2400" dirty="0">
                <a:solidFill>
                  <a:srgbClr val="BBD42F"/>
                </a:solidFill>
              </a:rPr>
              <a:t>:</a:t>
            </a:r>
            <a:r>
              <a:rPr lang="en-IN" sz="2400" dirty="0"/>
              <a:t> </a:t>
            </a:r>
            <a:r>
              <a:rPr lang="en-IN" sz="2400" dirty="0">
                <a:solidFill>
                  <a:srgbClr val="BBD42F"/>
                </a:solidFill>
              </a:rPr>
              <a:t>agile &amp; scalable Hybrid cloud platform </a:t>
            </a:r>
          </a:p>
        </p:txBody>
      </p:sp>
      <p:sp>
        <p:nvSpPr>
          <p:cNvPr id="4" name="TextBox 3">
            <a:extLst>
              <a:ext uri="{FF2B5EF4-FFF2-40B4-BE49-F238E27FC236}">
                <a16:creationId xmlns:a16="http://schemas.microsoft.com/office/drawing/2014/main" id="{ACBB4569-D4BB-7095-850C-FE2AD450B64F}"/>
              </a:ext>
            </a:extLst>
          </p:cNvPr>
          <p:cNvSpPr txBox="1"/>
          <p:nvPr/>
        </p:nvSpPr>
        <p:spPr>
          <a:xfrm>
            <a:off x="431800" y="1071746"/>
            <a:ext cx="11328400" cy="623333"/>
          </a:xfrm>
          <a:prstGeom prst="rect">
            <a:avLst/>
          </a:prstGeom>
          <a:noFill/>
        </p:spPr>
        <p:txBody>
          <a:bodyPr wrap="squar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IN" sz="1600">
                <a:solidFill>
                  <a:prstClr val="white"/>
                </a:solidFill>
                <a:latin typeface="Trebuchet MS"/>
              </a:rPr>
              <a:t>A comprehensive cloud computing platform that provides a wide range of cloud services designed to meet the diverse needs of businesses, from startups to large enterprises</a:t>
            </a:r>
            <a:r>
              <a:rPr lang="en-IN" sz="1851">
                <a:solidFill>
                  <a:prstClr val="white"/>
                </a:solidFill>
                <a:latin typeface="Trebuchet MS"/>
              </a:rPr>
              <a:t>.</a:t>
            </a:r>
          </a:p>
        </p:txBody>
      </p:sp>
      <p:graphicFrame>
        <p:nvGraphicFramePr>
          <p:cNvPr id="42" name="Diagram 41">
            <a:extLst>
              <a:ext uri="{FF2B5EF4-FFF2-40B4-BE49-F238E27FC236}">
                <a16:creationId xmlns:a16="http://schemas.microsoft.com/office/drawing/2014/main" id="{B8B9E3FC-53A4-ACC4-B3A7-3E9CC9B1CB74}"/>
              </a:ext>
            </a:extLst>
          </p:cNvPr>
          <p:cNvGraphicFramePr/>
          <p:nvPr/>
        </p:nvGraphicFramePr>
        <p:xfrm>
          <a:off x="431802" y="1756076"/>
          <a:ext cx="11328399" cy="84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30791B2D-FC59-0225-914C-A3826C3AA61C}"/>
              </a:ext>
            </a:extLst>
          </p:cNvPr>
          <p:cNvSpPr txBox="1"/>
          <p:nvPr/>
        </p:nvSpPr>
        <p:spPr>
          <a:xfrm>
            <a:off x="605183" y="4328621"/>
            <a:ext cx="5039999"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609539">
              <a:defRPr/>
            </a:pPr>
            <a:r>
              <a:rPr lang="en-US" sz="1600">
                <a:solidFill>
                  <a:prstClr val="white"/>
                </a:solidFill>
                <a:latin typeface="Trebuchet MS"/>
              </a:rPr>
              <a:t>Various Sovereign cloud landscapes, such as Banking, Trading, and Make-In-India Cloud</a:t>
            </a:r>
          </a:p>
        </p:txBody>
      </p:sp>
      <p:sp>
        <p:nvSpPr>
          <p:cNvPr id="31" name="TextBox 30">
            <a:extLst>
              <a:ext uri="{FF2B5EF4-FFF2-40B4-BE49-F238E27FC236}">
                <a16:creationId xmlns:a16="http://schemas.microsoft.com/office/drawing/2014/main" id="{A9E52648-5F62-38B8-2E77-F24A9C02C9A4}"/>
              </a:ext>
            </a:extLst>
          </p:cNvPr>
          <p:cNvSpPr txBox="1"/>
          <p:nvPr/>
        </p:nvSpPr>
        <p:spPr>
          <a:xfrm>
            <a:off x="616491" y="5119978"/>
            <a:ext cx="5039999"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609539">
              <a:defRPr/>
            </a:pPr>
            <a:r>
              <a:rPr lang="en-US" sz="1600">
                <a:solidFill>
                  <a:prstClr val="white">
                    <a:lumMod val="95000"/>
                  </a:prstClr>
                </a:solidFill>
                <a:latin typeface="Trebuchet MS"/>
                <a:ea typeface="Times New Roman" panose="02020603050405020304" pitchFamily="18" charset="0"/>
                <a:cs typeface="Times New Roman" panose="02020603050405020304" pitchFamily="18" charset="0"/>
              </a:rPr>
              <a:t>Regulatory and compliance-ready POD: </a:t>
            </a:r>
            <a:r>
              <a:rPr lang="en-US" sz="1600">
                <a:solidFill>
                  <a:prstClr val="white">
                    <a:lumMod val="95000"/>
                  </a:prstClr>
                </a:solidFill>
                <a:latin typeface="Trebuchet MS"/>
                <a:ea typeface="Times New Roman" panose="02020603050405020304" pitchFamily="18" charset="0"/>
              </a:rPr>
              <a:t>SEBI</a:t>
            </a:r>
            <a:r>
              <a:rPr lang="en-IN" sz="1600">
                <a:solidFill>
                  <a:prstClr val="white">
                    <a:lumMod val="95000"/>
                  </a:prstClr>
                </a:solidFill>
                <a:latin typeface="Trebuchet MS"/>
                <a:ea typeface="Times New Roman" panose="02020603050405020304" pitchFamily="18" charset="0"/>
              </a:rPr>
              <a:t>, </a:t>
            </a:r>
            <a:r>
              <a:rPr lang="en-US" sz="1600">
                <a:solidFill>
                  <a:prstClr val="white">
                    <a:lumMod val="95000"/>
                  </a:prstClr>
                </a:solidFill>
                <a:latin typeface="Trebuchet MS"/>
                <a:ea typeface="Times New Roman" panose="02020603050405020304" pitchFamily="18" charset="0"/>
              </a:rPr>
              <a:t>RBI, IRDA</a:t>
            </a:r>
            <a:r>
              <a:rPr lang="en-IN" sz="1600">
                <a:solidFill>
                  <a:prstClr val="white">
                    <a:lumMod val="95000"/>
                  </a:prstClr>
                </a:solidFill>
                <a:latin typeface="Trebuchet MS"/>
                <a:ea typeface="Times New Roman" panose="02020603050405020304" pitchFamily="18" charset="0"/>
              </a:rPr>
              <a:t>, </a:t>
            </a:r>
            <a:r>
              <a:rPr lang="en-US" sz="1600">
                <a:solidFill>
                  <a:prstClr val="white">
                    <a:lumMod val="95000"/>
                  </a:prstClr>
                </a:solidFill>
                <a:latin typeface="Trebuchet MS"/>
                <a:ea typeface="Times New Roman" panose="02020603050405020304" pitchFamily="18" charset="0"/>
              </a:rPr>
              <a:t>MeitY empaneled</a:t>
            </a:r>
            <a:r>
              <a:rPr lang="en-IN" sz="1600">
                <a:solidFill>
                  <a:prstClr val="white">
                    <a:lumMod val="95000"/>
                  </a:prstClr>
                </a:solidFill>
                <a:latin typeface="Trebuchet MS"/>
                <a:ea typeface="Times New Roman" panose="02020603050405020304" pitchFamily="18" charset="0"/>
              </a:rPr>
              <a:t> to meet </a:t>
            </a:r>
            <a:r>
              <a:rPr lang="en-US" sz="1600">
                <a:solidFill>
                  <a:prstClr val="white">
                    <a:lumMod val="95000"/>
                  </a:prstClr>
                </a:solidFill>
                <a:latin typeface="Trebuchet MS"/>
                <a:ea typeface="Times New Roman" panose="02020603050405020304" pitchFamily="18" charset="0"/>
              </a:rPr>
              <a:t>Data Localization</a:t>
            </a:r>
            <a:endParaRPr lang="en-IN" sz="1600">
              <a:solidFill>
                <a:prstClr val="white">
                  <a:lumMod val="95000"/>
                </a:prstClr>
              </a:solidFill>
              <a:latin typeface="Trebuchet MS"/>
              <a:ea typeface="Calibri" panose="020F0502020204030204" pitchFamily="34" charset="0"/>
            </a:endParaRPr>
          </a:p>
        </p:txBody>
      </p:sp>
      <p:cxnSp>
        <p:nvCxnSpPr>
          <p:cNvPr id="33" name="Straight Connector 32">
            <a:extLst>
              <a:ext uri="{FF2B5EF4-FFF2-40B4-BE49-F238E27FC236}">
                <a16:creationId xmlns:a16="http://schemas.microsoft.com/office/drawing/2014/main" id="{A7EEAC48-7215-DFDA-CDBB-581A7D6A7930}"/>
              </a:ext>
            </a:extLst>
          </p:cNvPr>
          <p:cNvCxnSpPr>
            <a:cxnSpLocks/>
          </p:cNvCxnSpPr>
          <p:nvPr/>
        </p:nvCxnSpPr>
        <p:spPr>
          <a:xfrm>
            <a:off x="437181" y="344301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4441B-494A-E779-DA93-4D66CF8E2ADD}"/>
              </a:ext>
            </a:extLst>
          </p:cNvPr>
          <p:cNvCxnSpPr>
            <a:cxnSpLocks/>
          </p:cNvCxnSpPr>
          <p:nvPr/>
        </p:nvCxnSpPr>
        <p:spPr>
          <a:xfrm>
            <a:off x="437181" y="423277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4969F4-1CBD-C2D5-9B7E-A8C8CEE4F2E6}"/>
              </a:ext>
            </a:extLst>
          </p:cNvPr>
          <p:cNvCxnSpPr>
            <a:cxnSpLocks/>
          </p:cNvCxnSpPr>
          <p:nvPr/>
        </p:nvCxnSpPr>
        <p:spPr>
          <a:xfrm>
            <a:off x="437181" y="5022535"/>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04ADB4-1747-AA72-7B94-87DA1E8CFD82}"/>
              </a:ext>
            </a:extLst>
          </p:cNvPr>
          <p:cNvCxnSpPr>
            <a:cxnSpLocks/>
          </p:cNvCxnSpPr>
          <p:nvPr/>
        </p:nvCxnSpPr>
        <p:spPr>
          <a:xfrm>
            <a:off x="437181" y="5812296"/>
            <a:ext cx="5376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4180A1-A54F-CD2C-12A8-193509AFAFD4}"/>
              </a:ext>
            </a:extLst>
          </p:cNvPr>
          <p:cNvSpPr txBox="1"/>
          <p:nvPr/>
        </p:nvSpPr>
        <p:spPr>
          <a:xfrm>
            <a:off x="605182" y="3538861"/>
            <a:ext cx="5039999" cy="58477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609539">
              <a:defRPr/>
            </a:pPr>
            <a:r>
              <a:rPr lang="en-US" sz="1600">
                <a:solidFill>
                  <a:prstClr val="white">
                    <a:lumMod val="95000"/>
                  </a:prstClr>
                </a:solidFill>
                <a:latin typeface="Trebuchet MS"/>
                <a:ea typeface="Times New Roman" panose="02020603050405020304" pitchFamily="18" charset="0"/>
              </a:rPr>
              <a:t>Predictive costs across catalog - No bill shock &amp;</a:t>
            </a:r>
          </a:p>
          <a:p>
            <a:pPr defTabSz="609539">
              <a:defRPr/>
            </a:pPr>
            <a:r>
              <a:rPr lang="en-US" sz="1600">
                <a:solidFill>
                  <a:prstClr val="white">
                    <a:lumMod val="95000"/>
                  </a:prstClr>
                </a:solidFill>
                <a:latin typeface="Trebuchet MS"/>
                <a:ea typeface="Times New Roman" panose="02020603050405020304" pitchFamily="18" charset="0"/>
              </a:rPr>
              <a:t>No egress costs  </a:t>
            </a:r>
            <a:r>
              <a:rPr lang="en-US" sz="1600">
                <a:solidFill>
                  <a:prstClr val="white">
                    <a:lumMod val="95000"/>
                  </a:prstClr>
                </a:solidFill>
                <a:latin typeface="Trebuchet MS"/>
              </a:rPr>
              <a:t>  </a:t>
            </a:r>
            <a:endParaRPr lang="en-IN" sz="1600">
              <a:solidFill>
                <a:prstClr val="white">
                  <a:lumMod val="95000"/>
                </a:prstClr>
              </a:solidFill>
              <a:latin typeface="Trebuchet MS"/>
            </a:endParaRPr>
          </a:p>
        </p:txBody>
      </p:sp>
      <p:sp>
        <p:nvSpPr>
          <p:cNvPr id="38" name="Rectangle 37">
            <a:extLst>
              <a:ext uri="{FF2B5EF4-FFF2-40B4-BE49-F238E27FC236}">
                <a16:creationId xmlns:a16="http://schemas.microsoft.com/office/drawing/2014/main" id="{DCAE4436-616F-6DF4-F78B-50F6DF19A7C0}"/>
              </a:ext>
            </a:extLst>
          </p:cNvPr>
          <p:cNvSpPr/>
          <p:nvPr/>
        </p:nvSpPr>
        <p:spPr>
          <a:xfrm>
            <a:off x="435005" y="5100283"/>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defRPr/>
            </a:pPr>
            <a:endParaRPr lang="en-US" sz="2400">
              <a:solidFill>
                <a:prstClr val="white"/>
              </a:solidFill>
              <a:latin typeface="Trebuchet MS"/>
            </a:endParaRPr>
          </a:p>
        </p:txBody>
      </p:sp>
      <p:sp>
        <p:nvSpPr>
          <p:cNvPr id="39" name="Rectangle 38">
            <a:extLst>
              <a:ext uri="{FF2B5EF4-FFF2-40B4-BE49-F238E27FC236}">
                <a16:creationId xmlns:a16="http://schemas.microsoft.com/office/drawing/2014/main" id="{C550BD8E-C134-42EC-6E48-E0FC74E0209C}"/>
              </a:ext>
            </a:extLst>
          </p:cNvPr>
          <p:cNvSpPr/>
          <p:nvPr/>
        </p:nvSpPr>
        <p:spPr>
          <a:xfrm>
            <a:off x="435005" y="4300436"/>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defRPr/>
            </a:pPr>
            <a:endParaRPr lang="en-US" sz="2400">
              <a:solidFill>
                <a:prstClr val="white"/>
              </a:solidFill>
              <a:latin typeface="Trebuchet MS"/>
            </a:endParaRPr>
          </a:p>
        </p:txBody>
      </p:sp>
      <p:sp>
        <p:nvSpPr>
          <p:cNvPr id="40" name="Rectangle 39">
            <a:extLst>
              <a:ext uri="{FF2B5EF4-FFF2-40B4-BE49-F238E27FC236}">
                <a16:creationId xmlns:a16="http://schemas.microsoft.com/office/drawing/2014/main" id="{5B402458-BB12-46DA-02AC-B0746C1415A9}"/>
              </a:ext>
            </a:extLst>
          </p:cNvPr>
          <p:cNvSpPr/>
          <p:nvPr/>
        </p:nvSpPr>
        <p:spPr>
          <a:xfrm>
            <a:off x="435005" y="3510675"/>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defRPr/>
            </a:pPr>
            <a:endParaRPr lang="en-US" sz="2400">
              <a:solidFill>
                <a:prstClr val="white"/>
              </a:solidFill>
              <a:latin typeface="Trebuchet MS"/>
            </a:endParaRPr>
          </a:p>
        </p:txBody>
      </p:sp>
      <p:sp>
        <p:nvSpPr>
          <p:cNvPr id="41" name="Rectangle 40">
            <a:extLst>
              <a:ext uri="{FF2B5EF4-FFF2-40B4-BE49-F238E27FC236}">
                <a16:creationId xmlns:a16="http://schemas.microsoft.com/office/drawing/2014/main" id="{6C699D95-829C-B6CE-4B44-BA74CC65FCCD}"/>
              </a:ext>
            </a:extLst>
          </p:cNvPr>
          <p:cNvSpPr/>
          <p:nvPr/>
        </p:nvSpPr>
        <p:spPr>
          <a:xfrm>
            <a:off x="435005" y="2720913"/>
            <a:ext cx="96000" cy="720000"/>
          </a:xfrm>
          <a:prstGeom prst="rect">
            <a:avLst/>
          </a:prstGeom>
          <a:solidFill>
            <a:schemeClr val="accent5">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defRPr/>
            </a:pPr>
            <a:endParaRPr lang="en-US" sz="2400">
              <a:solidFill>
                <a:prstClr val="white"/>
              </a:solidFill>
              <a:latin typeface="Trebuchet MS"/>
            </a:endParaRPr>
          </a:p>
        </p:txBody>
      </p:sp>
      <p:grpSp>
        <p:nvGrpSpPr>
          <p:cNvPr id="3" name="Group 2">
            <a:extLst>
              <a:ext uri="{FF2B5EF4-FFF2-40B4-BE49-F238E27FC236}">
                <a16:creationId xmlns:a16="http://schemas.microsoft.com/office/drawing/2014/main" id="{E1292CE0-DD8F-98B7-A538-3EA743D5EDD9}"/>
              </a:ext>
            </a:extLst>
          </p:cNvPr>
          <p:cNvGrpSpPr/>
          <p:nvPr/>
        </p:nvGrpSpPr>
        <p:grpSpPr>
          <a:xfrm>
            <a:off x="6788919" y="3047548"/>
            <a:ext cx="4516391" cy="2436315"/>
            <a:chOff x="-63422" y="1277523"/>
            <a:chExt cx="3715352" cy="2004203"/>
          </a:xfrm>
          <a:effectLst>
            <a:glow rad="127000">
              <a:schemeClr val="tx2">
                <a:lumMod val="50000"/>
              </a:schemeClr>
            </a:glow>
          </a:effectLst>
        </p:grpSpPr>
        <p:sp>
          <p:nvSpPr>
            <p:cNvPr id="5" name="Rectangle: Rounded Corners 13">
              <a:extLst>
                <a:ext uri="{FF2B5EF4-FFF2-40B4-BE49-F238E27FC236}">
                  <a16:creationId xmlns:a16="http://schemas.microsoft.com/office/drawing/2014/main" id="{8095441C-0DB8-FFAB-6743-A0496F97901A}"/>
                </a:ext>
              </a:extLst>
            </p:cNvPr>
            <p:cNvSpPr/>
            <p:nvPr/>
          </p:nvSpPr>
          <p:spPr>
            <a:xfrm>
              <a:off x="-63422" y="1277523"/>
              <a:ext cx="3715352" cy="2004203"/>
            </a:xfrm>
            <a:prstGeom prst="roundRect">
              <a:avLst>
                <a:gd name="adj" fmla="val 7435"/>
              </a:avLst>
            </a:prstGeom>
            <a:solidFill>
              <a:schemeClr val="bg1"/>
            </a:solidFill>
            <a:ln>
              <a:noFill/>
              <a:headEnd type="triangle" w="med" len="med"/>
              <a:tailEnd type="triangle" w="med" len="med"/>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1218868">
                <a:defRPr/>
              </a:pPr>
              <a:endParaRPr lang="en-IN" sz="2400">
                <a:solidFill>
                  <a:prstClr val="white"/>
                </a:solidFill>
                <a:latin typeface="TheSansOffice" panose="020B0503040302060204" pitchFamily="34" charset="0"/>
              </a:endParaRPr>
            </a:p>
          </p:txBody>
        </p:sp>
        <p:sp>
          <p:nvSpPr>
            <p:cNvPr id="8" name="object 28">
              <a:extLst>
                <a:ext uri="{FF2B5EF4-FFF2-40B4-BE49-F238E27FC236}">
                  <a16:creationId xmlns:a16="http://schemas.microsoft.com/office/drawing/2014/main" id="{DFEBCD56-4218-4F1A-D052-9222650A1ACB}"/>
                </a:ext>
              </a:extLst>
            </p:cNvPr>
            <p:cNvSpPr/>
            <p:nvPr/>
          </p:nvSpPr>
          <p:spPr>
            <a:xfrm>
              <a:off x="53124" y="1440780"/>
              <a:ext cx="3517849" cy="368768"/>
            </a:xfrm>
            <a:prstGeom prst="roundRect">
              <a:avLst>
                <a:gd name="adj" fmla="val 50000"/>
              </a:avLst>
            </a:prstGeom>
            <a:solidFill>
              <a:srgbClr val="BDD630"/>
            </a:solidFill>
            <a:effectLst>
              <a:outerShdw blurRad="50800" dist="38100" dir="5400000" algn="t" rotWithShape="0">
                <a:prstClr val="black">
                  <a:alpha val="40000"/>
                </a:prstClr>
              </a:outerShdw>
            </a:effectLst>
          </p:spPr>
          <p:txBody>
            <a:bodyPr wrap="square" lIns="0" tIns="0" rIns="0" bIns="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1218868">
                <a:defRPr/>
              </a:pPr>
              <a:r>
                <a:rPr lang="en-US" sz="1600">
                  <a:solidFill>
                    <a:prstClr val="black"/>
                  </a:solidFill>
                  <a:latin typeface="TheSansOffice" panose="020B0503040302060204" pitchFamily="34" charset="0"/>
                </a:rPr>
                <a:t>SIFY CLOUDINFINIT ENTERPRISE PLATFORM</a:t>
              </a:r>
            </a:p>
          </p:txBody>
        </p:sp>
        <p:grpSp>
          <p:nvGrpSpPr>
            <p:cNvPr id="9" name="Group 8">
              <a:extLst>
                <a:ext uri="{FF2B5EF4-FFF2-40B4-BE49-F238E27FC236}">
                  <a16:creationId xmlns:a16="http://schemas.microsoft.com/office/drawing/2014/main" id="{1656E023-5D35-0B8C-C4DD-77ECCFCC865D}"/>
                </a:ext>
              </a:extLst>
            </p:cNvPr>
            <p:cNvGrpSpPr/>
            <p:nvPr/>
          </p:nvGrpSpPr>
          <p:grpSpPr>
            <a:xfrm>
              <a:off x="1759606" y="1982878"/>
              <a:ext cx="918522" cy="1080000"/>
              <a:chOff x="1973903" y="1982878"/>
              <a:chExt cx="918522" cy="1080000"/>
            </a:xfrm>
          </p:grpSpPr>
          <p:sp>
            <p:nvSpPr>
              <p:cNvPr id="26" name="object 40">
                <a:extLst>
                  <a:ext uri="{FF2B5EF4-FFF2-40B4-BE49-F238E27FC236}">
                    <a16:creationId xmlns:a16="http://schemas.microsoft.com/office/drawing/2014/main" id="{FA535FFD-F115-EB79-D56D-5D009BFE1919}"/>
                  </a:ext>
                </a:extLst>
              </p:cNvPr>
              <p:cNvSpPr/>
              <p:nvPr/>
            </p:nvSpPr>
            <p:spPr>
              <a:xfrm>
                <a:off x="2019164"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8868">
                  <a:defRPr/>
                </a:pPr>
                <a:endParaRPr sz="1351">
                  <a:solidFill>
                    <a:prstClr val="black"/>
                  </a:solidFill>
                  <a:latin typeface="TheSansOffice" panose="020B0503040302060204" pitchFamily="34" charset="0"/>
                </a:endParaRPr>
              </a:p>
            </p:txBody>
          </p:sp>
          <p:sp>
            <p:nvSpPr>
              <p:cNvPr id="27" name="object 46">
                <a:extLst>
                  <a:ext uri="{FF2B5EF4-FFF2-40B4-BE49-F238E27FC236}">
                    <a16:creationId xmlns:a16="http://schemas.microsoft.com/office/drawing/2014/main" id="{28946E1E-9BB8-268E-383F-68B1FD712C4D}"/>
                  </a:ext>
                </a:extLst>
              </p:cNvPr>
              <p:cNvSpPr txBox="1"/>
              <p:nvPr/>
            </p:nvSpPr>
            <p:spPr>
              <a:xfrm>
                <a:off x="1973903" y="2048509"/>
                <a:ext cx="918522" cy="275173"/>
              </a:xfrm>
              <a:prstGeom prst="rect">
                <a:avLst/>
              </a:prstGeom>
            </p:spPr>
            <p:txBody>
              <a:bodyPr vert="horz" wrap="square" lIns="0" tIns="10795" rIns="0" bIns="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7780" marR="5080" indent="-5927" algn="ctr" defTabSz="1218868">
                  <a:lnSpc>
                    <a:spcPct val="104200"/>
                  </a:lnSpc>
                  <a:spcBef>
                    <a:spcPts val="85"/>
                  </a:spcBef>
                  <a:defRPr/>
                </a:pPr>
                <a:r>
                  <a:rPr lang="en-US" sz="1200">
                    <a:solidFill>
                      <a:prstClr val="black"/>
                    </a:solidFill>
                    <a:latin typeface="Trebuchet MS"/>
                    <a:cs typeface="Arial"/>
                  </a:rPr>
                  <a:t>SOVEREIGN </a:t>
                </a:r>
                <a:br>
                  <a:rPr lang="en-US" sz="1200">
                    <a:solidFill>
                      <a:prstClr val="black"/>
                    </a:solidFill>
                    <a:latin typeface="Trebuchet MS"/>
                    <a:cs typeface="Arial"/>
                  </a:rPr>
                </a:br>
                <a:r>
                  <a:rPr lang="en-US" sz="1200">
                    <a:solidFill>
                      <a:prstClr val="black"/>
                    </a:solidFill>
                    <a:latin typeface="Trebuchet MS"/>
                    <a:cs typeface="Arial"/>
                  </a:rPr>
                  <a:t>AI CLOUD</a:t>
                </a:r>
              </a:p>
            </p:txBody>
          </p:sp>
          <p:sp>
            <p:nvSpPr>
              <p:cNvPr id="28" name="object 52">
                <a:extLst>
                  <a:ext uri="{FF2B5EF4-FFF2-40B4-BE49-F238E27FC236}">
                    <a16:creationId xmlns:a16="http://schemas.microsoft.com/office/drawing/2014/main" id="{C03D22BE-2AF4-794B-F9F7-AA02362079BD}"/>
                  </a:ext>
                </a:extLst>
              </p:cNvPr>
              <p:cNvSpPr/>
              <p:nvPr/>
            </p:nvSpPr>
            <p:spPr>
              <a:xfrm>
                <a:off x="2156067" y="2358340"/>
                <a:ext cx="554194" cy="591795"/>
              </a:xfrm>
              <a:prstGeom prst="rect">
                <a:avLst/>
              </a:prstGeom>
              <a:blipFill>
                <a:blip r:embed="rId7" cstate="print"/>
                <a:stretch>
                  <a:fillRect/>
                </a:stretch>
              </a:blipFill>
            </p:spPr>
            <p:txBody>
              <a:bodyPr wrap="square" lIns="0" tIns="0" rIns="0" bIns="0" rtlCol="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8868">
                  <a:defRPr/>
                </a:pPr>
                <a:endParaRPr sz="1351">
                  <a:solidFill>
                    <a:prstClr val="black"/>
                  </a:solidFill>
                  <a:latin typeface="Trebuchet MS"/>
                </a:endParaRPr>
              </a:p>
            </p:txBody>
          </p:sp>
        </p:grpSp>
        <p:grpSp>
          <p:nvGrpSpPr>
            <p:cNvPr id="10" name="Group 9">
              <a:extLst>
                <a:ext uri="{FF2B5EF4-FFF2-40B4-BE49-F238E27FC236}">
                  <a16:creationId xmlns:a16="http://schemas.microsoft.com/office/drawing/2014/main" id="{D21E93F3-70D6-DDC4-4466-307ADD9FCC6B}"/>
                </a:ext>
              </a:extLst>
            </p:cNvPr>
            <p:cNvGrpSpPr/>
            <p:nvPr/>
          </p:nvGrpSpPr>
          <p:grpSpPr>
            <a:xfrm>
              <a:off x="907172" y="1982878"/>
              <a:ext cx="828000" cy="1080000"/>
              <a:chOff x="974390" y="1982878"/>
              <a:chExt cx="828000" cy="1080000"/>
            </a:xfrm>
          </p:grpSpPr>
          <p:sp>
            <p:nvSpPr>
              <p:cNvPr id="23" name="object 42">
                <a:extLst>
                  <a:ext uri="{FF2B5EF4-FFF2-40B4-BE49-F238E27FC236}">
                    <a16:creationId xmlns:a16="http://schemas.microsoft.com/office/drawing/2014/main" id="{CB9DE350-41C7-2714-39F9-359EB1782B9B}"/>
                  </a:ext>
                </a:extLst>
              </p:cNvPr>
              <p:cNvSpPr/>
              <p:nvPr/>
            </p:nvSpPr>
            <p:spPr>
              <a:xfrm>
                <a:off x="974390" y="1982878"/>
                <a:ext cx="828000" cy="1080000"/>
              </a:xfrm>
              <a:custGeom>
                <a:avLst/>
                <a:gdLst/>
                <a:ahLst/>
                <a:cxnLst/>
                <a:rect l="l" t="t" r="r" b="b"/>
                <a:pathLst>
                  <a:path w="411480" h="594360">
                    <a:moveTo>
                      <a:pt x="411480" y="594360"/>
                    </a:moveTo>
                    <a:lnTo>
                      <a:pt x="0" y="594360"/>
                    </a:lnTo>
                    <a:lnTo>
                      <a:pt x="0" y="0"/>
                    </a:lnTo>
                    <a:lnTo>
                      <a:pt x="411480" y="0"/>
                    </a:lnTo>
                    <a:lnTo>
                      <a:pt x="411480" y="594360"/>
                    </a:lnTo>
                    <a:close/>
                  </a:path>
                </a:pathLst>
              </a:custGeom>
              <a:ln w="9525">
                <a:solidFill>
                  <a:schemeClr val="accent1">
                    <a:lumMod val="60000"/>
                    <a:lumOff val="40000"/>
                  </a:schemeClr>
                </a:solidFill>
                <a:prstDash val="solid"/>
              </a:ln>
            </p:spPr>
            <p:txBody>
              <a:bodyPr wrap="square" lIns="0" tIns="0" rIns="0" bIns="0" rtlCol="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8868">
                  <a:defRPr/>
                </a:pPr>
                <a:endParaRPr sz="1351">
                  <a:solidFill>
                    <a:prstClr val="black"/>
                  </a:solidFill>
                  <a:latin typeface="TheSansOffice" panose="020B0503040302060204" pitchFamily="34" charset="0"/>
                </a:endParaRPr>
              </a:p>
            </p:txBody>
          </p:sp>
          <p:sp>
            <p:nvSpPr>
              <p:cNvPr id="24" name="object 44">
                <a:extLst>
                  <a:ext uri="{FF2B5EF4-FFF2-40B4-BE49-F238E27FC236}">
                    <a16:creationId xmlns:a16="http://schemas.microsoft.com/office/drawing/2014/main" id="{257B9EAA-A7F0-5301-FF4B-B2A74B13D3BF}"/>
                  </a:ext>
                </a:extLst>
              </p:cNvPr>
              <p:cNvSpPr txBox="1"/>
              <p:nvPr/>
            </p:nvSpPr>
            <p:spPr>
              <a:xfrm>
                <a:off x="1042328" y="2048509"/>
                <a:ext cx="692125" cy="275173"/>
              </a:xfrm>
              <a:prstGeom prst="rect">
                <a:avLst/>
              </a:prstGeom>
            </p:spPr>
            <p:txBody>
              <a:bodyPr vert="horz" wrap="square" lIns="0" tIns="10795" rIns="0" bIns="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2700" marR="5080" indent="13970" algn="ctr" defTabSz="1218868">
                  <a:lnSpc>
                    <a:spcPct val="104200"/>
                  </a:lnSpc>
                  <a:spcBef>
                    <a:spcPts val="85"/>
                  </a:spcBef>
                  <a:defRPr/>
                </a:pPr>
                <a:r>
                  <a:rPr lang="en-IN" sz="1200" b="1">
                    <a:solidFill>
                      <a:srgbClr val="556778"/>
                    </a:solidFill>
                    <a:latin typeface="Trebuchet MS"/>
                    <a:cs typeface="Arial"/>
                  </a:rPr>
                  <a:t>ENTERPRISE S</a:t>
                </a:r>
                <a:r>
                  <a:rPr sz="1200" b="1">
                    <a:solidFill>
                      <a:srgbClr val="556778"/>
                    </a:solidFill>
                    <a:latin typeface="Trebuchet MS"/>
                    <a:cs typeface="Arial"/>
                  </a:rPr>
                  <a:t>AP</a:t>
                </a:r>
                <a:r>
                  <a:rPr lang="en-IN" sz="1200" b="1">
                    <a:solidFill>
                      <a:srgbClr val="556778"/>
                    </a:solidFill>
                    <a:latin typeface="Trebuchet MS"/>
                    <a:cs typeface="Arial"/>
                  </a:rPr>
                  <a:t> </a:t>
                </a:r>
                <a:r>
                  <a:rPr sz="1200" b="1">
                    <a:solidFill>
                      <a:srgbClr val="556778"/>
                    </a:solidFill>
                    <a:latin typeface="Trebuchet MS"/>
                    <a:cs typeface="Arial"/>
                  </a:rPr>
                  <a:t>GRID</a:t>
                </a:r>
                <a:endParaRPr sz="1200" b="1">
                  <a:solidFill>
                    <a:prstClr val="black"/>
                  </a:solidFill>
                  <a:latin typeface="Trebuchet MS"/>
                  <a:cs typeface="Arial"/>
                </a:endParaRPr>
              </a:p>
            </p:txBody>
          </p:sp>
          <p:pic>
            <p:nvPicPr>
              <p:cNvPr id="25" name="Picture 8" descr="Image result for sap  logo">
                <a:extLst>
                  <a:ext uri="{FF2B5EF4-FFF2-40B4-BE49-F238E27FC236}">
                    <a16:creationId xmlns:a16="http://schemas.microsoft.com/office/drawing/2014/main" id="{9D659227-EBFA-4206-9373-76AFFE9A109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66925" y="2575400"/>
                <a:ext cx="642930" cy="372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B6ABCF31-3992-A8D7-9FFE-B97ACEFCA6E5}"/>
                </a:ext>
              </a:extLst>
            </p:cNvPr>
            <p:cNvGrpSpPr/>
            <p:nvPr/>
          </p:nvGrpSpPr>
          <p:grpSpPr>
            <a:xfrm>
              <a:off x="54738" y="1985553"/>
              <a:ext cx="828000" cy="1080000"/>
              <a:chOff x="54738" y="1985553"/>
              <a:chExt cx="828000" cy="1080000"/>
            </a:xfrm>
          </p:grpSpPr>
          <p:sp>
            <p:nvSpPr>
              <p:cNvPr id="18" name="object 38">
                <a:extLst>
                  <a:ext uri="{FF2B5EF4-FFF2-40B4-BE49-F238E27FC236}">
                    <a16:creationId xmlns:a16="http://schemas.microsoft.com/office/drawing/2014/main" id="{A24B5DC0-24CE-FE46-E9E0-8274A9C9D5B7}"/>
                  </a:ext>
                </a:extLst>
              </p:cNvPr>
              <p:cNvSpPr/>
              <p:nvPr/>
            </p:nvSpPr>
            <p:spPr>
              <a:xfrm>
                <a:off x="54738" y="1985553"/>
                <a:ext cx="828000" cy="1080000"/>
              </a:xfrm>
              <a:custGeom>
                <a:avLst/>
                <a:gdLst/>
                <a:ahLst/>
                <a:cxnLst/>
                <a:rect l="l" t="t" r="r" b="b"/>
                <a:pathLst>
                  <a:path w="411480" h="594360">
                    <a:moveTo>
                      <a:pt x="411479" y="594360"/>
                    </a:moveTo>
                    <a:lnTo>
                      <a:pt x="0" y="594360"/>
                    </a:lnTo>
                    <a:lnTo>
                      <a:pt x="0" y="0"/>
                    </a:lnTo>
                    <a:lnTo>
                      <a:pt x="411479" y="0"/>
                    </a:lnTo>
                    <a:lnTo>
                      <a:pt x="411479" y="594360"/>
                    </a:lnTo>
                    <a:close/>
                  </a:path>
                </a:pathLst>
              </a:custGeom>
              <a:ln w="9525">
                <a:solidFill>
                  <a:schemeClr val="accent1">
                    <a:lumMod val="60000"/>
                    <a:lumOff val="40000"/>
                  </a:schemeClr>
                </a:solidFill>
                <a:prstDash val="solid"/>
              </a:ln>
            </p:spPr>
            <p:txBody>
              <a:bodyPr wrap="square" lIns="0" tIns="0" rIns="0" bIns="0" rtlCol="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8868">
                  <a:defRPr/>
                </a:pPr>
                <a:endParaRPr sz="1351">
                  <a:solidFill>
                    <a:prstClr val="black"/>
                  </a:solidFill>
                  <a:latin typeface="TheSansOffice" panose="020B0503040302060204" pitchFamily="34" charset="0"/>
                </a:endParaRPr>
              </a:p>
            </p:txBody>
          </p:sp>
          <p:pic>
            <p:nvPicPr>
              <p:cNvPr id="19" name="Picture 2" descr="Hybrid Cloud Services | Sify CloudInfinit Services">
                <a:extLst>
                  <a:ext uri="{FF2B5EF4-FFF2-40B4-BE49-F238E27FC236}">
                    <a16:creationId xmlns:a16="http://schemas.microsoft.com/office/drawing/2014/main" id="{050305CA-6274-87AC-7592-A94E1CFAC4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4015" y="2048509"/>
                <a:ext cx="767897" cy="177121"/>
              </a:xfrm>
              <a:prstGeom prst="rect">
                <a:avLst/>
              </a:prstGeom>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2FFA913-EB76-D02C-13C8-0E39DB4AE999}"/>
                  </a:ext>
                </a:extLst>
              </p:cNvPr>
              <p:cNvGrpSpPr/>
              <p:nvPr/>
            </p:nvGrpSpPr>
            <p:grpSpPr>
              <a:xfrm>
                <a:off x="158700" y="2430559"/>
                <a:ext cx="620076" cy="510044"/>
                <a:chOff x="161467" y="2430559"/>
                <a:chExt cx="620076" cy="510044"/>
              </a:xfrm>
            </p:grpSpPr>
            <p:pic>
              <p:nvPicPr>
                <p:cNvPr id="21" name="Graphic 20" descr="Syncing cloud with solid fill">
                  <a:extLst>
                    <a:ext uri="{FF2B5EF4-FFF2-40B4-BE49-F238E27FC236}">
                      <a16:creationId xmlns:a16="http://schemas.microsoft.com/office/drawing/2014/main" id="{83454A60-13CD-7CE4-8024-C2EA78B496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2767" y="2519459"/>
                  <a:ext cx="378776" cy="421144"/>
                </a:xfrm>
                <a:prstGeom prst="rect">
                  <a:avLst/>
                </a:prstGeom>
              </p:spPr>
            </p:pic>
            <p:pic>
              <p:nvPicPr>
                <p:cNvPr id="22" name="Graphic 21" descr="Syncing cloud with solid fill">
                  <a:extLst>
                    <a:ext uri="{FF2B5EF4-FFF2-40B4-BE49-F238E27FC236}">
                      <a16:creationId xmlns:a16="http://schemas.microsoft.com/office/drawing/2014/main" id="{4709D3BF-415C-0948-D1D7-F92DB25913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1467" y="2430559"/>
                  <a:ext cx="378776" cy="421144"/>
                </a:xfrm>
                <a:prstGeom prst="rect">
                  <a:avLst/>
                </a:prstGeom>
              </p:spPr>
            </p:pic>
          </p:grpSp>
        </p:grpSp>
        <p:grpSp>
          <p:nvGrpSpPr>
            <p:cNvPr id="12" name="Group 11">
              <a:extLst>
                <a:ext uri="{FF2B5EF4-FFF2-40B4-BE49-F238E27FC236}">
                  <a16:creationId xmlns:a16="http://schemas.microsoft.com/office/drawing/2014/main" id="{D96ADDE9-6A21-A8C4-8DE8-934F0FC2066D}"/>
                </a:ext>
              </a:extLst>
            </p:cNvPr>
            <p:cNvGrpSpPr/>
            <p:nvPr/>
          </p:nvGrpSpPr>
          <p:grpSpPr>
            <a:xfrm>
              <a:off x="2702562" y="1982879"/>
              <a:ext cx="894790" cy="1080000"/>
              <a:chOff x="2915922" y="1982879"/>
              <a:chExt cx="894790" cy="1080000"/>
            </a:xfrm>
          </p:grpSpPr>
          <p:sp>
            <p:nvSpPr>
              <p:cNvPr id="13" name="object 39">
                <a:extLst>
                  <a:ext uri="{FF2B5EF4-FFF2-40B4-BE49-F238E27FC236}">
                    <a16:creationId xmlns:a16="http://schemas.microsoft.com/office/drawing/2014/main" id="{C296D2A6-F2C9-93DD-397F-57D61045B631}"/>
                  </a:ext>
                </a:extLst>
              </p:cNvPr>
              <p:cNvSpPr/>
              <p:nvPr/>
            </p:nvSpPr>
            <p:spPr>
              <a:xfrm>
                <a:off x="2949317" y="1982879"/>
                <a:ext cx="828000" cy="1080000"/>
              </a:xfrm>
              <a:custGeom>
                <a:avLst/>
                <a:gdLst/>
                <a:ahLst/>
                <a:cxnLst/>
                <a:rect l="l" t="t" r="r" b="b"/>
                <a:pathLst>
                  <a:path w="411479" h="594360">
                    <a:moveTo>
                      <a:pt x="411467" y="594360"/>
                    </a:moveTo>
                    <a:lnTo>
                      <a:pt x="0" y="594360"/>
                    </a:lnTo>
                    <a:lnTo>
                      <a:pt x="0" y="0"/>
                    </a:lnTo>
                    <a:lnTo>
                      <a:pt x="411467" y="0"/>
                    </a:lnTo>
                    <a:lnTo>
                      <a:pt x="411467" y="594360"/>
                    </a:lnTo>
                    <a:close/>
                  </a:path>
                </a:pathLst>
              </a:custGeom>
              <a:ln w="9525">
                <a:solidFill>
                  <a:schemeClr val="accent1">
                    <a:lumMod val="60000"/>
                    <a:lumOff val="40000"/>
                  </a:schemeClr>
                </a:solidFill>
                <a:prstDash val="solid"/>
              </a:ln>
            </p:spPr>
            <p:txBody>
              <a:bodyPr wrap="square" lIns="0" tIns="0" rIns="0" bIns="0" rtlCol="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8868">
                  <a:defRPr/>
                </a:pPr>
                <a:endParaRPr sz="1351">
                  <a:solidFill>
                    <a:prstClr val="black"/>
                  </a:solidFill>
                  <a:latin typeface="TheSansOffice" panose="020B0503040302060204" pitchFamily="34" charset="0"/>
                </a:endParaRPr>
              </a:p>
            </p:txBody>
          </p:sp>
          <p:sp>
            <p:nvSpPr>
              <p:cNvPr id="14" name="object 47">
                <a:extLst>
                  <a:ext uri="{FF2B5EF4-FFF2-40B4-BE49-F238E27FC236}">
                    <a16:creationId xmlns:a16="http://schemas.microsoft.com/office/drawing/2014/main" id="{7CB14A93-BBAE-D93C-5C0C-6CAD2CF67C51}"/>
                  </a:ext>
                </a:extLst>
              </p:cNvPr>
              <p:cNvSpPr txBox="1"/>
              <p:nvPr/>
            </p:nvSpPr>
            <p:spPr>
              <a:xfrm>
                <a:off x="2915922" y="2048509"/>
                <a:ext cx="894790" cy="142617"/>
              </a:xfrm>
              <a:prstGeom prst="rect">
                <a:avLst/>
              </a:prstGeom>
            </p:spPr>
            <p:txBody>
              <a:bodyPr vert="horz" wrap="square" lIns="0" tIns="13335" rIns="0" bIns="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2700" algn="ctr" defTabSz="1218868">
                  <a:spcBef>
                    <a:spcPts val="105"/>
                  </a:spcBef>
                  <a:defRPr/>
                </a:pPr>
                <a:r>
                  <a:rPr lang="en-IN" sz="1200" b="1">
                    <a:solidFill>
                      <a:srgbClr val="556778"/>
                    </a:solidFill>
                    <a:latin typeface="Trebuchet MS"/>
                    <a:cs typeface="Arial"/>
                  </a:rPr>
                  <a:t>GCC CLOUD</a:t>
                </a:r>
                <a:endParaRPr sz="1200" b="1">
                  <a:solidFill>
                    <a:srgbClr val="556778"/>
                  </a:solidFill>
                  <a:latin typeface="Trebuchet MS"/>
                  <a:cs typeface="Arial"/>
                </a:endParaRPr>
              </a:p>
            </p:txBody>
          </p:sp>
          <p:grpSp>
            <p:nvGrpSpPr>
              <p:cNvPr id="15" name="Group 14">
                <a:extLst>
                  <a:ext uri="{FF2B5EF4-FFF2-40B4-BE49-F238E27FC236}">
                    <a16:creationId xmlns:a16="http://schemas.microsoft.com/office/drawing/2014/main" id="{5556971F-0EE3-7D03-5FAC-234CF2D958BD}"/>
                  </a:ext>
                </a:extLst>
              </p:cNvPr>
              <p:cNvGrpSpPr/>
              <p:nvPr/>
            </p:nvGrpSpPr>
            <p:grpSpPr>
              <a:xfrm>
                <a:off x="2967505" y="2212139"/>
                <a:ext cx="791625" cy="837803"/>
                <a:chOff x="3215763" y="2212139"/>
                <a:chExt cx="791625" cy="837803"/>
              </a:xfrm>
            </p:grpSpPr>
            <p:pic>
              <p:nvPicPr>
                <p:cNvPr id="16" name="Picture 2" descr="Map Of India PNG, Vector, PSD, and Clipart With Transparent Background for  Free Download | Pngtree">
                  <a:extLst>
                    <a:ext uri="{FF2B5EF4-FFF2-40B4-BE49-F238E27FC236}">
                      <a16:creationId xmlns:a16="http://schemas.microsoft.com/office/drawing/2014/main" id="{7A158F5D-8BC2-41B5-9948-5FDB1C27B63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15763" y="2212139"/>
                  <a:ext cx="791625" cy="837803"/>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Network diagram with solid fill">
                  <a:extLst>
                    <a:ext uri="{FF2B5EF4-FFF2-40B4-BE49-F238E27FC236}">
                      <a16:creationId xmlns:a16="http://schemas.microsoft.com/office/drawing/2014/main" id="{AC11A85A-0CB8-7B82-6209-6ADF30AB6BE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3378335" y="2537150"/>
                  <a:ext cx="298404" cy="298404"/>
                </a:xfrm>
                <a:prstGeom prst="rect">
                  <a:avLst/>
                </a:prstGeom>
              </p:spPr>
            </p:pic>
          </p:grpSp>
        </p:grpSp>
      </p:grpSp>
      <p:sp>
        <p:nvSpPr>
          <p:cNvPr id="6" name="TextBox 5">
            <a:extLst>
              <a:ext uri="{FF2B5EF4-FFF2-40B4-BE49-F238E27FC236}">
                <a16:creationId xmlns:a16="http://schemas.microsoft.com/office/drawing/2014/main" id="{4D9E40EA-5689-3C65-4DAF-5309566AFC36}"/>
              </a:ext>
            </a:extLst>
          </p:cNvPr>
          <p:cNvSpPr txBox="1"/>
          <p:nvPr/>
        </p:nvSpPr>
        <p:spPr>
          <a:xfrm>
            <a:off x="531007" y="2717605"/>
            <a:ext cx="5039999" cy="584775"/>
          </a:xfrm>
          <a:prstGeom prst="rect">
            <a:avLst/>
          </a:prstGeom>
          <a:noFill/>
          <a:ln>
            <a:noFill/>
          </a:ln>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609539">
              <a:defRPr/>
            </a:pPr>
            <a:r>
              <a:rPr lang="en-IN" sz="1600">
                <a:solidFill>
                  <a:prstClr val="white">
                    <a:lumMod val="95000"/>
                  </a:prstClr>
                </a:solidFill>
                <a:latin typeface="Trebuchet MS"/>
              </a:rPr>
              <a:t>Flexible choice of sizing the instance as per business and performance demand</a:t>
            </a:r>
            <a:endParaRPr lang="en-US" sz="1600">
              <a:solidFill>
                <a:prstClr val="white">
                  <a:lumMod val="95000"/>
                </a:prstClr>
              </a:solidFill>
              <a:latin typeface="Trebuchet MS"/>
            </a:endParaRPr>
          </a:p>
        </p:txBody>
      </p:sp>
      <p:sp>
        <p:nvSpPr>
          <p:cNvPr id="56" name="Rectangle: Rounded Corners 55">
            <a:extLst>
              <a:ext uri="{FF2B5EF4-FFF2-40B4-BE49-F238E27FC236}">
                <a16:creationId xmlns:a16="http://schemas.microsoft.com/office/drawing/2014/main" id="{C7D85289-BFB9-C394-7EEC-70F29BD05EEB}"/>
              </a:ext>
            </a:extLst>
          </p:cNvPr>
          <p:cNvSpPr/>
          <p:nvPr/>
        </p:nvSpPr>
        <p:spPr>
          <a:xfrm>
            <a:off x="0" y="5831992"/>
            <a:ext cx="12192000" cy="480000"/>
          </a:xfrm>
          <a:prstGeom prst="roundRect">
            <a:avLst>
              <a:gd name="adj" fmla="val 0"/>
            </a:avLst>
          </a:prstGeom>
          <a:solidFill>
            <a:srgbClr val="BED730"/>
          </a:solidFill>
          <a:ln w="12700" cap="flat" cmpd="sng" algn="ctr">
            <a:noFill/>
            <a:prstDash val="solid"/>
            <a:miter lim="800000"/>
          </a:ln>
          <a:effectLst/>
        </p:spPr>
        <p:txBody>
          <a:bodyPr lIns="91440" tIns="45720" rIns="91440" bIns="4572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09555">
              <a:defRPr/>
            </a:pPr>
            <a:r>
              <a:rPr lang="en-US" sz="1600" b="1" i="1">
                <a:solidFill>
                  <a:prstClr val="black"/>
                </a:solidFill>
                <a:latin typeface="Trebuchet MS"/>
              </a:rPr>
              <a:t>Designed for scalable, cost-efficient, and compliance ready workloads across industries</a:t>
            </a:r>
            <a:endParaRPr lang="en-US" sz="1467" b="1">
              <a:solidFill>
                <a:prstClr val="black"/>
              </a:solidFill>
            </a:endParaRPr>
          </a:p>
        </p:txBody>
      </p:sp>
    </p:spTree>
    <p:extLst>
      <p:ext uri="{BB962C8B-B14F-4D97-AF65-F5344CB8AC3E}">
        <p14:creationId xmlns:p14="http://schemas.microsoft.com/office/powerpoint/2010/main" val="131632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359AF3D-26FE-B3BC-18A5-EAAC712D68F9}"/>
              </a:ext>
            </a:extLst>
          </p:cNvPr>
          <p:cNvSpPr/>
          <p:nvPr/>
        </p:nvSpPr>
        <p:spPr>
          <a:xfrm>
            <a:off x="7984068" y="4017105"/>
            <a:ext cx="3776133" cy="1751627"/>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US" sz="2400"/>
          </a:p>
        </p:txBody>
      </p:sp>
      <p:sp>
        <p:nvSpPr>
          <p:cNvPr id="32" name="Rectangle 31">
            <a:extLst>
              <a:ext uri="{FF2B5EF4-FFF2-40B4-BE49-F238E27FC236}">
                <a16:creationId xmlns:a16="http://schemas.microsoft.com/office/drawing/2014/main" id="{CD3F9D6D-0A4D-37EC-D001-85CEE7DC5BFC}"/>
              </a:ext>
            </a:extLst>
          </p:cNvPr>
          <p:cNvSpPr/>
          <p:nvPr/>
        </p:nvSpPr>
        <p:spPr>
          <a:xfrm>
            <a:off x="436012" y="4017105"/>
            <a:ext cx="3776133" cy="1751627"/>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US" sz="2400"/>
          </a:p>
        </p:txBody>
      </p:sp>
      <p:sp>
        <p:nvSpPr>
          <p:cNvPr id="31" name="Rectangle 30">
            <a:extLst>
              <a:ext uri="{FF2B5EF4-FFF2-40B4-BE49-F238E27FC236}">
                <a16:creationId xmlns:a16="http://schemas.microsoft.com/office/drawing/2014/main" id="{A7CC6AB2-44D5-B52F-0E97-FDA4C348D6B1}"/>
              </a:ext>
            </a:extLst>
          </p:cNvPr>
          <p:cNvSpPr/>
          <p:nvPr/>
        </p:nvSpPr>
        <p:spPr>
          <a:xfrm>
            <a:off x="4207935" y="2257886"/>
            <a:ext cx="3776133" cy="1751628"/>
          </a:xfrm>
          <a:prstGeom prst="rect">
            <a:avLst/>
          </a:prstGeom>
          <a:solidFill>
            <a:srgbClr val="10253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US" sz="2400"/>
          </a:p>
        </p:txBody>
      </p:sp>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432000" y="328266"/>
            <a:ext cx="11328200" cy="461655"/>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IN" sz="2400" dirty="0" err="1">
                <a:solidFill>
                  <a:srgbClr val="BBD42F"/>
                </a:solidFill>
              </a:rPr>
              <a:t>CloudInfinit</a:t>
            </a:r>
            <a:r>
              <a:rPr lang="en-IN" sz="2400" baseline="30000" dirty="0" err="1">
                <a:solidFill>
                  <a:schemeClr val="bg1"/>
                </a:solidFill>
              </a:rPr>
              <a:t>+AI</a:t>
            </a:r>
            <a:r>
              <a:rPr lang="en-IN" sz="2400" dirty="0">
                <a:solidFill>
                  <a:schemeClr val="bg1"/>
                </a:solidFill>
              </a:rPr>
              <a:t>:</a:t>
            </a:r>
            <a:r>
              <a:rPr lang="en-IN" sz="2400" dirty="0"/>
              <a:t> </a:t>
            </a:r>
            <a:r>
              <a:rPr lang="en-IN" sz="2400" dirty="0">
                <a:solidFill>
                  <a:srgbClr val="BBD42F"/>
                </a:solidFill>
              </a:rPr>
              <a:t>High performance GPU AS a service  </a:t>
            </a:r>
            <a:endParaRPr lang="en-US" sz="2400" dirty="0">
              <a:solidFill>
                <a:srgbClr val="BBD42F"/>
              </a:solidFill>
            </a:endParaRPr>
          </a:p>
        </p:txBody>
      </p:sp>
      <p:sp>
        <p:nvSpPr>
          <p:cNvPr id="4" name="TextBox 3">
            <a:extLst>
              <a:ext uri="{FF2B5EF4-FFF2-40B4-BE49-F238E27FC236}">
                <a16:creationId xmlns:a16="http://schemas.microsoft.com/office/drawing/2014/main" id="{ACBB4569-D4BB-7095-850C-FE2AD450B64F}"/>
              </a:ext>
            </a:extLst>
          </p:cNvPr>
          <p:cNvSpPr txBox="1"/>
          <p:nvPr/>
        </p:nvSpPr>
        <p:spPr>
          <a:xfrm>
            <a:off x="431800" y="1320899"/>
            <a:ext cx="11328400" cy="543739"/>
          </a:xfrm>
          <a:prstGeom prst="rect">
            <a:avLst/>
          </a:prstGeom>
          <a:noFill/>
        </p:spPr>
        <p:txBody>
          <a:bodyPr wrap="squar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467">
                <a:solidFill>
                  <a:schemeClr val="bg1"/>
                </a:solidFill>
              </a:rPr>
              <a:t>Our cloud platform is now elevated to meet demands of deep learning, machine learning, AI training, inferencing... </a:t>
            </a:r>
          </a:p>
          <a:p>
            <a:r>
              <a:rPr lang="en-US" sz="1467">
                <a:solidFill>
                  <a:schemeClr val="bg1"/>
                </a:solidFill>
              </a:rPr>
              <a:t>With Nvidia's advanced GPUs, get unparalleled performance, high network throughput &amp; low latency, crucial for AI workloads.</a:t>
            </a:r>
            <a:endParaRPr lang="en-IN" sz="1467">
              <a:solidFill>
                <a:schemeClr val="bg1"/>
              </a:solidFill>
            </a:endParaRPr>
          </a:p>
        </p:txBody>
      </p:sp>
      <p:cxnSp>
        <p:nvCxnSpPr>
          <p:cNvPr id="12" name="Straight Connector 11">
            <a:extLst>
              <a:ext uri="{FF2B5EF4-FFF2-40B4-BE49-F238E27FC236}">
                <a16:creationId xmlns:a16="http://schemas.microsoft.com/office/drawing/2014/main" id="{C3A4E76D-1330-3373-CDEC-717A23C4E2EE}"/>
              </a:ext>
            </a:extLst>
          </p:cNvPr>
          <p:cNvCxnSpPr>
            <a:cxnSpLocks/>
          </p:cNvCxnSpPr>
          <p:nvPr/>
        </p:nvCxnSpPr>
        <p:spPr>
          <a:xfrm>
            <a:off x="431800" y="4017105"/>
            <a:ext cx="1132840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ACA425C-FA24-82A5-7849-CA1F93427E0A}"/>
              </a:ext>
            </a:extLst>
          </p:cNvPr>
          <p:cNvGrpSpPr/>
          <p:nvPr/>
        </p:nvGrpSpPr>
        <p:grpSpPr>
          <a:xfrm>
            <a:off x="4207934" y="2257885"/>
            <a:ext cx="3776133" cy="3503256"/>
            <a:chOff x="3155950" y="1322427"/>
            <a:chExt cx="2832100" cy="2998429"/>
          </a:xfrm>
        </p:grpSpPr>
        <p:cxnSp>
          <p:nvCxnSpPr>
            <p:cNvPr id="14" name="Straight Connector 13">
              <a:extLst>
                <a:ext uri="{FF2B5EF4-FFF2-40B4-BE49-F238E27FC236}">
                  <a16:creationId xmlns:a16="http://schemas.microsoft.com/office/drawing/2014/main" id="{02EF6D04-55F2-C647-F3F0-821BE8903B2C}"/>
                </a:ext>
              </a:extLst>
            </p:cNvPr>
            <p:cNvCxnSpPr/>
            <p:nvPr/>
          </p:nvCxnSpPr>
          <p:spPr>
            <a:xfrm>
              <a:off x="31559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AD4D58-38C8-5094-F6D4-D6F0355F2566}"/>
                </a:ext>
              </a:extLst>
            </p:cNvPr>
            <p:cNvCxnSpPr/>
            <p:nvPr/>
          </p:nvCxnSpPr>
          <p:spPr>
            <a:xfrm>
              <a:off x="5988050" y="1322427"/>
              <a:ext cx="0" cy="2998429"/>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6B8DFB7B-931E-CC60-04DB-8210A0718BD8}"/>
              </a:ext>
            </a:extLst>
          </p:cNvPr>
          <p:cNvSpPr txBox="1"/>
          <p:nvPr/>
        </p:nvSpPr>
        <p:spPr>
          <a:xfrm>
            <a:off x="431801" y="3020228"/>
            <a:ext cx="3618503" cy="830997"/>
          </a:xfrm>
          <a:prstGeom prst="rect">
            <a:avLst/>
          </a:prstGeom>
          <a:noFill/>
        </p:spPr>
        <p:txBody>
          <a:bodyPr wrap="squar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200">
                <a:solidFill>
                  <a:schemeClr val="bg1">
                    <a:lumMod val="85000"/>
                  </a:schemeClr>
                </a:solidFill>
              </a:rPr>
              <a:t>Powered by Nvidia's state-of-the-art GPUs, Sify </a:t>
            </a:r>
            <a:r>
              <a:rPr lang="en-US" sz="1200" err="1">
                <a:solidFill>
                  <a:schemeClr val="bg1">
                    <a:lumMod val="85000"/>
                  </a:schemeClr>
                </a:solidFill>
              </a:rPr>
              <a:t>CloudInfinit</a:t>
            </a:r>
            <a:r>
              <a:rPr lang="en-US" sz="1200" baseline="30000" err="1">
                <a:solidFill>
                  <a:schemeClr val="bg1">
                    <a:lumMod val="85000"/>
                  </a:schemeClr>
                </a:solidFill>
              </a:rPr>
              <a:t>+</a:t>
            </a:r>
            <a:r>
              <a:rPr lang="en-US" sz="1200" baseline="30000" err="1">
                <a:solidFill>
                  <a:srgbClr val="BBD42F"/>
                </a:solidFill>
              </a:rPr>
              <a:t>AI</a:t>
            </a:r>
            <a:r>
              <a:rPr lang="en-US" sz="1200">
                <a:solidFill>
                  <a:schemeClr val="bg1">
                    <a:lumMod val="85000"/>
                  </a:schemeClr>
                </a:solidFill>
              </a:rPr>
              <a:t> offers exceptional computational power, enabling rapid AI model training and efficient inferencing.</a:t>
            </a:r>
            <a:endParaRPr lang="en-IN" sz="1200" b="1">
              <a:solidFill>
                <a:schemeClr val="bg1">
                  <a:lumMod val="85000"/>
                </a:schemeClr>
              </a:solidFill>
            </a:endParaRPr>
          </a:p>
        </p:txBody>
      </p:sp>
      <p:sp>
        <p:nvSpPr>
          <p:cNvPr id="20" name="TextBox 19">
            <a:extLst>
              <a:ext uri="{FF2B5EF4-FFF2-40B4-BE49-F238E27FC236}">
                <a16:creationId xmlns:a16="http://schemas.microsoft.com/office/drawing/2014/main" id="{C04483EA-261D-D8FB-893C-B183B7317571}"/>
              </a:ext>
            </a:extLst>
          </p:cNvPr>
          <p:cNvSpPr txBox="1"/>
          <p:nvPr/>
        </p:nvSpPr>
        <p:spPr>
          <a:xfrm>
            <a:off x="4298190" y="3020229"/>
            <a:ext cx="3595609" cy="861775"/>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200">
                <a:solidFill>
                  <a:schemeClr val="bg1">
                    <a:lumMod val="85000"/>
                  </a:schemeClr>
                </a:solidFill>
              </a:rPr>
              <a:t>Tailored specifically for deep learning and AI applications, the platform supports complex algorithms and large datasets, enhancing the accuracy and speed of AI operations.</a:t>
            </a:r>
            <a:endParaRPr lang="en-IN" sz="1200">
              <a:solidFill>
                <a:schemeClr val="bg1">
                  <a:lumMod val="85000"/>
                </a:schemeClr>
              </a:solidFill>
            </a:endParaRPr>
          </a:p>
        </p:txBody>
      </p:sp>
      <p:sp>
        <p:nvSpPr>
          <p:cNvPr id="21" name="TextBox 20">
            <a:extLst>
              <a:ext uri="{FF2B5EF4-FFF2-40B4-BE49-F238E27FC236}">
                <a16:creationId xmlns:a16="http://schemas.microsoft.com/office/drawing/2014/main" id="{A2F4075B-70AE-D719-7A8F-74E82A7050D1}"/>
              </a:ext>
            </a:extLst>
          </p:cNvPr>
          <p:cNvSpPr txBox="1"/>
          <p:nvPr/>
        </p:nvSpPr>
        <p:spPr>
          <a:xfrm>
            <a:off x="8074325" y="3020229"/>
            <a:ext cx="3685871" cy="646331"/>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200">
                <a:solidFill>
                  <a:prstClr val="white">
                    <a:lumMod val="95000"/>
                  </a:prstClr>
                </a:solidFill>
                <a:latin typeface="Trebuchet MS"/>
              </a:rPr>
              <a:t>Enable low latency interconnect to Hyperscalers and other Data Centers supporting all Hybrid Cloud deployment data sources</a:t>
            </a:r>
            <a:endParaRPr lang="en-US" sz="1200">
              <a:solidFill>
                <a:schemeClr val="bg1">
                  <a:lumMod val="85000"/>
                </a:schemeClr>
              </a:solidFill>
            </a:endParaRPr>
          </a:p>
        </p:txBody>
      </p:sp>
      <p:sp>
        <p:nvSpPr>
          <p:cNvPr id="22" name="TextBox 21">
            <a:extLst>
              <a:ext uri="{FF2B5EF4-FFF2-40B4-BE49-F238E27FC236}">
                <a16:creationId xmlns:a16="http://schemas.microsoft.com/office/drawing/2014/main" id="{2336A95B-BB28-29BA-D38D-93F3F9572377}"/>
              </a:ext>
            </a:extLst>
          </p:cNvPr>
          <p:cNvSpPr txBox="1"/>
          <p:nvPr/>
        </p:nvSpPr>
        <p:spPr>
          <a:xfrm>
            <a:off x="431801" y="4498640"/>
            <a:ext cx="3618503" cy="830997"/>
          </a:xfrm>
          <a:prstGeom prst="rect">
            <a:avLst/>
          </a:prstGeom>
          <a:noFill/>
        </p:spPr>
        <p:txBody>
          <a:bodyPr wrap="squar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200">
                <a:solidFill>
                  <a:schemeClr val="bg1">
                    <a:lumMod val="85000"/>
                  </a:schemeClr>
                </a:solidFill>
              </a:rPr>
              <a:t>Hosted within Sify's top-tier data centers, </a:t>
            </a:r>
            <a:r>
              <a:rPr lang="en-US" sz="1200" err="1">
                <a:solidFill>
                  <a:schemeClr val="bg1">
                    <a:lumMod val="85000"/>
                  </a:schemeClr>
                </a:solidFill>
              </a:rPr>
              <a:t>CloudInfinit</a:t>
            </a:r>
            <a:r>
              <a:rPr lang="en-US" sz="1200" baseline="30000" err="1">
                <a:solidFill>
                  <a:srgbClr val="BBD42F"/>
                </a:solidFill>
              </a:rPr>
              <a:t>+AI</a:t>
            </a:r>
            <a:r>
              <a:rPr lang="en-US" sz="1200">
                <a:solidFill>
                  <a:srgbClr val="BBD42F"/>
                </a:solidFill>
              </a:rPr>
              <a:t> </a:t>
            </a:r>
            <a:r>
              <a:rPr lang="en-US" sz="1200">
                <a:solidFill>
                  <a:schemeClr val="bg1">
                    <a:lumMod val="85000"/>
                  </a:schemeClr>
                </a:solidFill>
              </a:rPr>
              <a:t>delivers secure, dependable, and scalable computing resources, supported by Sify’s extensive network and infrastructure expertise.</a:t>
            </a:r>
            <a:endParaRPr lang="en-IN" sz="1200">
              <a:solidFill>
                <a:schemeClr val="bg1">
                  <a:lumMod val="85000"/>
                </a:schemeClr>
              </a:solidFill>
            </a:endParaRPr>
          </a:p>
        </p:txBody>
      </p:sp>
      <p:sp>
        <p:nvSpPr>
          <p:cNvPr id="23" name="TextBox 22">
            <a:extLst>
              <a:ext uri="{FF2B5EF4-FFF2-40B4-BE49-F238E27FC236}">
                <a16:creationId xmlns:a16="http://schemas.microsoft.com/office/drawing/2014/main" id="{82EF70D9-CE17-5F55-5CE1-07534B6B6D8E}"/>
              </a:ext>
            </a:extLst>
          </p:cNvPr>
          <p:cNvSpPr txBox="1"/>
          <p:nvPr/>
        </p:nvSpPr>
        <p:spPr>
          <a:xfrm>
            <a:off x="4298190" y="4498639"/>
            <a:ext cx="3595601" cy="861775"/>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200">
                <a:solidFill>
                  <a:schemeClr val="bg1">
                    <a:lumMod val="85000"/>
                  </a:schemeClr>
                </a:solidFill>
              </a:rPr>
              <a:t>Offers scalable resources to support growing AI workloads, allowing  to expand seamlessly while maintaining robust data security and compliance with industry standards.</a:t>
            </a:r>
            <a:endParaRPr lang="en-IN" sz="1200">
              <a:solidFill>
                <a:schemeClr val="bg1">
                  <a:lumMod val="85000"/>
                </a:schemeClr>
              </a:solidFill>
            </a:endParaRPr>
          </a:p>
        </p:txBody>
      </p:sp>
      <p:sp>
        <p:nvSpPr>
          <p:cNvPr id="24" name="TextBox 23">
            <a:extLst>
              <a:ext uri="{FF2B5EF4-FFF2-40B4-BE49-F238E27FC236}">
                <a16:creationId xmlns:a16="http://schemas.microsoft.com/office/drawing/2014/main" id="{5467C299-8712-AA2F-B1D4-EB2FD777512A}"/>
              </a:ext>
            </a:extLst>
          </p:cNvPr>
          <p:cNvSpPr txBox="1"/>
          <p:nvPr/>
        </p:nvSpPr>
        <p:spPr>
          <a:xfrm>
            <a:off x="8051418" y="4498640"/>
            <a:ext cx="3708772" cy="830997"/>
          </a:xfrm>
          <a:prstGeom prst="rect">
            <a:avLst/>
          </a:prstGeom>
          <a:noFill/>
        </p:spPr>
        <p:txBody>
          <a:bodyPr wrap="squar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200">
                <a:solidFill>
                  <a:schemeClr val="bg1">
                    <a:lumMod val="85000"/>
                  </a:schemeClr>
                </a:solidFill>
              </a:rPr>
              <a:t>By integrating Nvidia’s technology with Sify’s </a:t>
            </a:r>
            <a:r>
              <a:rPr lang="en-US" sz="1200" err="1">
                <a:solidFill>
                  <a:schemeClr val="bg1">
                    <a:lumMod val="85000"/>
                  </a:schemeClr>
                </a:solidFill>
              </a:rPr>
              <a:t>CloudInfinit</a:t>
            </a:r>
            <a:r>
              <a:rPr lang="en-US" sz="1200" baseline="30000" err="1">
                <a:solidFill>
                  <a:srgbClr val="BBD42F"/>
                </a:solidFill>
              </a:rPr>
              <a:t>+AI</a:t>
            </a:r>
            <a:r>
              <a:rPr lang="en-US" sz="1200">
                <a:solidFill>
                  <a:schemeClr val="bg1">
                    <a:lumMod val="85000"/>
                  </a:schemeClr>
                </a:solidFill>
              </a:rPr>
              <a:t>, businesses can leverage advanced AI tools and frameworks, fostering innovation and accelerating time-to-market</a:t>
            </a:r>
            <a:endParaRPr lang="en-IN" sz="1200">
              <a:solidFill>
                <a:schemeClr val="bg1">
                  <a:lumMod val="85000"/>
                </a:schemeClr>
              </a:solidFill>
            </a:endParaRPr>
          </a:p>
        </p:txBody>
      </p:sp>
      <p:sp>
        <p:nvSpPr>
          <p:cNvPr id="25" name="TextBox 24">
            <a:extLst>
              <a:ext uri="{FF2B5EF4-FFF2-40B4-BE49-F238E27FC236}">
                <a16:creationId xmlns:a16="http://schemas.microsoft.com/office/drawing/2014/main" id="{45C297C7-A482-DEAB-581F-5AA40000C06F}"/>
              </a:ext>
            </a:extLst>
          </p:cNvPr>
          <p:cNvSpPr txBox="1"/>
          <p:nvPr/>
        </p:nvSpPr>
        <p:spPr>
          <a:xfrm>
            <a:off x="431801" y="2399797"/>
            <a:ext cx="3618503" cy="584775"/>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IN" sz="1600" b="1">
                <a:solidFill>
                  <a:srgbClr val="BED730"/>
                </a:solidFill>
              </a:rPr>
              <a:t>High-Performance </a:t>
            </a:r>
          </a:p>
          <a:p>
            <a:pPr algn="ctr"/>
            <a:r>
              <a:rPr lang="en-IN" sz="1600" b="1">
                <a:solidFill>
                  <a:srgbClr val="BED730"/>
                </a:solidFill>
              </a:rPr>
              <a:t>Infrastructure</a:t>
            </a:r>
          </a:p>
        </p:txBody>
      </p:sp>
      <p:sp>
        <p:nvSpPr>
          <p:cNvPr id="26" name="TextBox 25">
            <a:extLst>
              <a:ext uri="{FF2B5EF4-FFF2-40B4-BE49-F238E27FC236}">
                <a16:creationId xmlns:a16="http://schemas.microsoft.com/office/drawing/2014/main" id="{949C7B5F-DB8C-A70B-2647-602CAC239470}"/>
              </a:ext>
            </a:extLst>
          </p:cNvPr>
          <p:cNvSpPr txBox="1"/>
          <p:nvPr/>
        </p:nvSpPr>
        <p:spPr>
          <a:xfrm>
            <a:off x="4298190" y="2399797"/>
            <a:ext cx="3595620" cy="584775"/>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IN" sz="1600" b="1">
                <a:solidFill>
                  <a:srgbClr val="BED730"/>
                </a:solidFill>
              </a:rPr>
              <a:t>Optimized for </a:t>
            </a:r>
          </a:p>
          <a:p>
            <a:pPr algn="ctr"/>
            <a:r>
              <a:rPr lang="en-IN" sz="1600" b="1">
                <a:solidFill>
                  <a:srgbClr val="BED730"/>
                </a:solidFill>
              </a:rPr>
              <a:t>AI Workloads</a:t>
            </a:r>
          </a:p>
        </p:txBody>
      </p:sp>
      <p:sp>
        <p:nvSpPr>
          <p:cNvPr id="27" name="TextBox 26">
            <a:extLst>
              <a:ext uri="{FF2B5EF4-FFF2-40B4-BE49-F238E27FC236}">
                <a16:creationId xmlns:a16="http://schemas.microsoft.com/office/drawing/2014/main" id="{E72116A4-EE4F-D41B-AF2C-BA0B895770AA}"/>
              </a:ext>
            </a:extLst>
          </p:cNvPr>
          <p:cNvSpPr txBox="1"/>
          <p:nvPr/>
        </p:nvSpPr>
        <p:spPr>
          <a:xfrm>
            <a:off x="8051418" y="2399797"/>
            <a:ext cx="3708777" cy="584775"/>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600" b="1">
                <a:solidFill>
                  <a:srgbClr val="BED730"/>
                </a:solidFill>
              </a:rPr>
              <a:t>High Network Throughput &amp;</a:t>
            </a:r>
          </a:p>
          <a:p>
            <a:pPr algn="ctr"/>
            <a:r>
              <a:rPr lang="en-US" sz="1600" b="1">
                <a:solidFill>
                  <a:srgbClr val="BED730"/>
                </a:solidFill>
              </a:rPr>
              <a:t> Low Latency</a:t>
            </a:r>
          </a:p>
        </p:txBody>
      </p:sp>
      <p:sp>
        <p:nvSpPr>
          <p:cNvPr id="28" name="TextBox 27">
            <a:extLst>
              <a:ext uri="{FF2B5EF4-FFF2-40B4-BE49-F238E27FC236}">
                <a16:creationId xmlns:a16="http://schemas.microsoft.com/office/drawing/2014/main" id="{5894878A-95BF-4735-1AE9-06EF8BBD47E5}"/>
              </a:ext>
            </a:extLst>
          </p:cNvPr>
          <p:cNvSpPr txBox="1"/>
          <p:nvPr/>
        </p:nvSpPr>
        <p:spPr>
          <a:xfrm>
            <a:off x="431801" y="4108995"/>
            <a:ext cx="3618503" cy="338554"/>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IN" sz="1600" b="1">
                <a:solidFill>
                  <a:srgbClr val="BED730"/>
                </a:solidFill>
              </a:rPr>
              <a:t>State-of-the-Art Data Centres</a:t>
            </a:r>
          </a:p>
        </p:txBody>
      </p:sp>
      <p:sp>
        <p:nvSpPr>
          <p:cNvPr id="29" name="TextBox 28">
            <a:extLst>
              <a:ext uri="{FF2B5EF4-FFF2-40B4-BE49-F238E27FC236}">
                <a16:creationId xmlns:a16="http://schemas.microsoft.com/office/drawing/2014/main" id="{C7979C7D-C146-DD71-B448-7844D9144BEB}"/>
              </a:ext>
            </a:extLst>
          </p:cNvPr>
          <p:cNvSpPr txBox="1"/>
          <p:nvPr/>
        </p:nvSpPr>
        <p:spPr>
          <a:xfrm>
            <a:off x="4298190" y="4108995"/>
            <a:ext cx="3595604" cy="338554"/>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IN" sz="1600" b="1">
                <a:solidFill>
                  <a:srgbClr val="BED730"/>
                </a:solidFill>
              </a:rPr>
              <a:t>Scalability, Flexibility &amp; Security</a:t>
            </a:r>
          </a:p>
        </p:txBody>
      </p:sp>
      <p:sp>
        <p:nvSpPr>
          <p:cNvPr id="30" name="TextBox 29">
            <a:extLst>
              <a:ext uri="{FF2B5EF4-FFF2-40B4-BE49-F238E27FC236}">
                <a16:creationId xmlns:a16="http://schemas.microsoft.com/office/drawing/2014/main" id="{8AFE4E2F-D69E-1DD1-0B38-AB5D48AC3F8E}"/>
              </a:ext>
            </a:extLst>
          </p:cNvPr>
          <p:cNvSpPr txBox="1"/>
          <p:nvPr/>
        </p:nvSpPr>
        <p:spPr>
          <a:xfrm>
            <a:off x="8051416" y="4108995"/>
            <a:ext cx="3708784" cy="338554"/>
          </a:xfrm>
          <a:prstGeom prst="rect">
            <a:avLst/>
          </a:prstGeom>
          <a:noFill/>
        </p:spPr>
        <p:txBody>
          <a:bodyPr wrap="square">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IN" sz="1600" b="1">
                <a:solidFill>
                  <a:srgbClr val="BED730"/>
                </a:solidFill>
              </a:rPr>
              <a:t>Enhanced Collaboration</a:t>
            </a:r>
          </a:p>
        </p:txBody>
      </p:sp>
      <p:sp>
        <p:nvSpPr>
          <p:cNvPr id="5" name="Rectangle: Rounded Corners 4">
            <a:extLst>
              <a:ext uri="{FF2B5EF4-FFF2-40B4-BE49-F238E27FC236}">
                <a16:creationId xmlns:a16="http://schemas.microsoft.com/office/drawing/2014/main" id="{C50E484A-A9D3-EAFE-01EB-74D2E90828AB}"/>
              </a:ext>
            </a:extLst>
          </p:cNvPr>
          <p:cNvSpPr/>
          <p:nvPr/>
        </p:nvSpPr>
        <p:spPr>
          <a:xfrm>
            <a:off x="0" y="5816313"/>
            <a:ext cx="12192000" cy="480000"/>
          </a:xfrm>
          <a:prstGeom prst="roundRect">
            <a:avLst>
              <a:gd name="adj" fmla="val 0"/>
            </a:avLst>
          </a:prstGeom>
          <a:solidFill>
            <a:srgbClr val="BED730"/>
          </a:solidFill>
          <a:ln w="12700" cap="flat" cmpd="sng" algn="ctr">
            <a:noFill/>
            <a:prstDash val="solid"/>
            <a:miter lim="800000"/>
          </a:ln>
          <a:effectLst/>
        </p:spPr>
        <p:txBody>
          <a:bodyPr lIns="91440" tIns="45720" rIns="91440" bIns="4572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09555"/>
            <a:r>
              <a:rPr lang="en-US" sz="1600" b="1" i="1">
                <a:solidFill>
                  <a:prstClr val="black"/>
                </a:solidFill>
                <a:latin typeface="Trebuchet MS"/>
              </a:rPr>
              <a:t>Democratizing access to high-performance computing, driving innovation and efficiency for organizations</a:t>
            </a:r>
          </a:p>
        </p:txBody>
      </p:sp>
    </p:spTree>
    <p:extLst>
      <p:ext uri="{BB962C8B-B14F-4D97-AF65-F5344CB8AC3E}">
        <p14:creationId xmlns:p14="http://schemas.microsoft.com/office/powerpoint/2010/main" val="18709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FF7CE2-2093-AB16-7DBB-792BC9DC0C1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407990" y="2326528"/>
            <a:ext cx="11345188" cy="3549600"/>
          </a:xfrm>
          <a:prstGeom prst="rect">
            <a:avLst/>
          </a:prstGeom>
        </p:spPr>
      </p:pic>
      <p:sp>
        <p:nvSpPr>
          <p:cNvPr id="5" name="Rectangle 4">
            <a:extLst>
              <a:ext uri="{FF2B5EF4-FFF2-40B4-BE49-F238E27FC236}">
                <a16:creationId xmlns:a16="http://schemas.microsoft.com/office/drawing/2014/main" id="{B0B722D9-B97E-EE7F-6E63-31D8EF80442D}"/>
              </a:ext>
            </a:extLst>
          </p:cNvPr>
          <p:cNvSpPr/>
          <p:nvPr/>
        </p:nvSpPr>
        <p:spPr>
          <a:xfrm>
            <a:off x="911429" y="3296249"/>
            <a:ext cx="1412313" cy="3508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US" sz="1400" b="1">
                <a:solidFill>
                  <a:prstClr val="black"/>
                </a:solidFill>
                <a:latin typeface="Trebuchet MS"/>
              </a:rPr>
              <a:t>COMPUTE</a:t>
            </a:r>
            <a:endParaRPr lang="en-IN" sz="1400" b="1">
              <a:solidFill>
                <a:prstClr val="black"/>
              </a:solidFill>
              <a:latin typeface="Trebuchet MS"/>
            </a:endParaRPr>
          </a:p>
        </p:txBody>
      </p:sp>
      <p:sp>
        <p:nvSpPr>
          <p:cNvPr id="6" name="Rectangle 5">
            <a:extLst>
              <a:ext uri="{FF2B5EF4-FFF2-40B4-BE49-F238E27FC236}">
                <a16:creationId xmlns:a16="http://schemas.microsoft.com/office/drawing/2014/main" id="{F2A2D780-D301-FC21-8DD9-BA3F20779D5E}"/>
              </a:ext>
            </a:extLst>
          </p:cNvPr>
          <p:cNvSpPr/>
          <p:nvPr/>
        </p:nvSpPr>
        <p:spPr>
          <a:xfrm>
            <a:off x="4506757" y="3291088"/>
            <a:ext cx="1529575" cy="34320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US" sz="1400" b="1">
                <a:solidFill>
                  <a:prstClr val="black"/>
                </a:solidFill>
                <a:latin typeface="Trebuchet MS"/>
              </a:rPr>
              <a:t>STORAGE</a:t>
            </a:r>
            <a:endParaRPr lang="en-IN" sz="1400" b="1">
              <a:solidFill>
                <a:prstClr val="black"/>
              </a:solidFill>
              <a:latin typeface="Trebuchet MS"/>
            </a:endParaRPr>
          </a:p>
        </p:txBody>
      </p:sp>
      <p:sp>
        <p:nvSpPr>
          <p:cNvPr id="7" name="Rectangle 6">
            <a:extLst>
              <a:ext uri="{FF2B5EF4-FFF2-40B4-BE49-F238E27FC236}">
                <a16:creationId xmlns:a16="http://schemas.microsoft.com/office/drawing/2014/main" id="{80DE45CC-6CD1-39FE-9539-BBF5893831E4}"/>
              </a:ext>
            </a:extLst>
          </p:cNvPr>
          <p:cNvSpPr/>
          <p:nvPr/>
        </p:nvSpPr>
        <p:spPr>
          <a:xfrm>
            <a:off x="6294054" y="3291085"/>
            <a:ext cx="1502025" cy="3432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US" sz="1400" b="1">
                <a:solidFill>
                  <a:prstClr val="black"/>
                </a:solidFill>
                <a:latin typeface="Trebuchet MS"/>
              </a:rPr>
              <a:t>NETWORK</a:t>
            </a:r>
            <a:endParaRPr lang="en-IN" sz="1400" b="1">
              <a:solidFill>
                <a:prstClr val="black"/>
              </a:solidFill>
              <a:latin typeface="Trebuchet MS"/>
            </a:endParaRPr>
          </a:p>
        </p:txBody>
      </p:sp>
      <p:sp>
        <p:nvSpPr>
          <p:cNvPr id="8" name="Rectangle 7">
            <a:extLst>
              <a:ext uri="{FF2B5EF4-FFF2-40B4-BE49-F238E27FC236}">
                <a16:creationId xmlns:a16="http://schemas.microsoft.com/office/drawing/2014/main" id="{E18B2A2C-8623-77AA-226C-D950D3CE74C7}"/>
              </a:ext>
            </a:extLst>
          </p:cNvPr>
          <p:cNvSpPr/>
          <p:nvPr/>
        </p:nvSpPr>
        <p:spPr>
          <a:xfrm>
            <a:off x="8083972" y="3291085"/>
            <a:ext cx="1460115" cy="3432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US" sz="1400" b="1">
                <a:solidFill>
                  <a:prstClr val="black"/>
                </a:solidFill>
                <a:latin typeface="Trebuchet MS"/>
              </a:rPr>
              <a:t>SECURITY</a:t>
            </a:r>
            <a:endParaRPr lang="en-IN" sz="1400" b="1">
              <a:solidFill>
                <a:prstClr val="black"/>
              </a:solidFill>
              <a:latin typeface="Trebuchet MS"/>
            </a:endParaRPr>
          </a:p>
        </p:txBody>
      </p:sp>
      <p:sp>
        <p:nvSpPr>
          <p:cNvPr id="9" name="TextBox 8">
            <a:extLst>
              <a:ext uri="{FF2B5EF4-FFF2-40B4-BE49-F238E27FC236}">
                <a16:creationId xmlns:a16="http://schemas.microsoft.com/office/drawing/2014/main" id="{96388EFB-EEC9-F7D6-98AF-66B6C1EA8BE7}"/>
              </a:ext>
            </a:extLst>
          </p:cNvPr>
          <p:cNvSpPr txBox="1"/>
          <p:nvPr/>
        </p:nvSpPr>
        <p:spPr>
          <a:xfrm>
            <a:off x="911427" y="3758170"/>
            <a:ext cx="1583764" cy="1600439"/>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22756" indent="-122756">
              <a:buFont typeface="Arial" pitchFamily="34" charset="0"/>
              <a:buChar char="•"/>
              <a:defRPr/>
            </a:pPr>
            <a:r>
              <a:rPr lang="en-US" sz="1067">
                <a:solidFill>
                  <a:prstClr val="black"/>
                </a:solidFill>
                <a:latin typeface="Trebuchet MS"/>
              </a:rPr>
              <a:t>Virtual Private Instances (VPI)</a:t>
            </a:r>
          </a:p>
          <a:p>
            <a:pPr marL="122756" indent="-122756">
              <a:buFont typeface="Arial" pitchFamily="34" charset="0"/>
              <a:buChar char="•"/>
              <a:defRPr/>
            </a:pPr>
            <a:r>
              <a:rPr lang="en-US" sz="1067">
                <a:solidFill>
                  <a:prstClr val="black"/>
                </a:solidFill>
                <a:latin typeface="Trebuchet MS"/>
              </a:rPr>
              <a:t>Virtual Private Enterprise (VPE)</a:t>
            </a:r>
          </a:p>
          <a:p>
            <a:pPr marL="122756" indent="-122756">
              <a:buFont typeface="Arial" pitchFamily="34" charset="0"/>
              <a:buChar char="•"/>
              <a:defRPr/>
            </a:pPr>
            <a:r>
              <a:rPr lang="en-US" sz="1067">
                <a:solidFill>
                  <a:prstClr val="black"/>
                </a:solidFill>
                <a:latin typeface="Trebuchet MS"/>
              </a:rPr>
              <a:t>BareMetal Server</a:t>
            </a:r>
          </a:p>
          <a:p>
            <a:pPr marL="122756" indent="-122756">
              <a:buFont typeface="Arial" pitchFamily="34" charset="0"/>
              <a:buChar char="•"/>
              <a:defRPr/>
            </a:pPr>
            <a:r>
              <a:rPr lang="en-US" sz="1067">
                <a:solidFill>
                  <a:prstClr val="black"/>
                </a:solidFill>
                <a:latin typeface="Trebuchet MS"/>
              </a:rPr>
              <a:t>Disaster Recovery as a Service</a:t>
            </a:r>
          </a:p>
          <a:p>
            <a:pPr marL="122756" indent="-122756">
              <a:buFont typeface="Arial" pitchFamily="34" charset="0"/>
              <a:buChar char="•"/>
              <a:defRPr/>
            </a:pPr>
            <a:r>
              <a:rPr lang="en-US" sz="1067">
                <a:solidFill>
                  <a:prstClr val="black"/>
                </a:solidFill>
                <a:latin typeface="Trebuchet MS"/>
              </a:rPr>
              <a:t>SAP Grid</a:t>
            </a:r>
          </a:p>
          <a:p>
            <a:pPr marL="122756" indent="-122756">
              <a:buFont typeface="Arial" pitchFamily="34" charset="0"/>
              <a:buChar char="•"/>
              <a:defRPr/>
            </a:pPr>
            <a:endParaRPr lang="en-US" sz="1067">
              <a:solidFill>
                <a:prstClr val="black"/>
              </a:solidFill>
              <a:latin typeface="Trebuchet MS"/>
            </a:endParaRPr>
          </a:p>
        </p:txBody>
      </p:sp>
      <p:sp>
        <p:nvSpPr>
          <p:cNvPr id="10" name="TextBox 9">
            <a:extLst>
              <a:ext uri="{FF2B5EF4-FFF2-40B4-BE49-F238E27FC236}">
                <a16:creationId xmlns:a16="http://schemas.microsoft.com/office/drawing/2014/main" id="{DE329744-37D0-948F-DBF0-B8C256EF236A}"/>
              </a:ext>
            </a:extLst>
          </p:cNvPr>
          <p:cNvSpPr txBox="1"/>
          <p:nvPr/>
        </p:nvSpPr>
        <p:spPr>
          <a:xfrm>
            <a:off x="4506757" y="3753005"/>
            <a:ext cx="1529575" cy="1600439"/>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22756" indent="-122756">
              <a:buFont typeface="Arial" pitchFamily="34" charset="0"/>
              <a:buChar char="•"/>
              <a:defRPr/>
            </a:pPr>
            <a:r>
              <a:rPr lang="en-US" sz="1067">
                <a:solidFill>
                  <a:prstClr val="black"/>
                </a:solidFill>
                <a:latin typeface="Trebuchet MS"/>
              </a:rPr>
              <a:t>Enterprise SAN </a:t>
            </a:r>
          </a:p>
          <a:p>
            <a:pPr marL="122756" indent="-122756">
              <a:buFont typeface="Arial" pitchFamily="34" charset="0"/>
              <a:buChar char="•"/>
              <a:defRPr/>
            </a:pPr>
            <a:r>
              <a:rPr lang="en-US" sz="1067">
                <a:solidFill>
                  <a:prstClr val="black"/>
                </a:solidFill>
                <a:latin typeface="Trebuchet MS"/>
              </a:rPr>
              <a:t>All Flash NVMe</a:t>
            </a:r>
          </a:p>
          <a:p>
            <a:pPr marL="122756" indent="-122756">
              <a:buFont typeface="Arial" pitchFamily="34" charset="0"/>
              <a:buChar char="•"/>
              <a:defRPr/>
            </a:pPr>
            <a:r>
              <a:rPr lang="en-US" sz="1067">
                <a:solidFill>
                  <a:prstClr val="black"/>
                </a:solidFill>
                <a:latin typeface="Trebuchet MS"/>
              </a:rPr>
              <a:t>High Performance</a:t>
            </a:r>
          </a:p>
          <a:p>
            <a:pPr marL="122756" indent="-122756">
              <a:buFont typeface="Arial" pitchFamily="34" charset="0"/>
              <a:buChar char="•"/>
              <a:defRPr/>
            </a:pPr>
            <a:r>
              <a:rPr lang="en-US" sz="1067">
                <a:solidFill>
                  <a:prstClr val="black"/>
                </a:solidFill>
                <a:latin typeface="Trebuchet MS"/>
              </a:rPr>
              <a:t>Low Latency</a:t>
            </a:r>
          </a:p>
          <a:p>
            <a:pPr marL="122756" indent="-122756">
              <a:buFont typeface="Arial" pitchFamily="34" charset="0"/>
              <a:buChar char="•"/>
              <a:defRPr/>
            </a:pPr>
            <a:r>
              <a:rPr lang="en-US" sz="1067">
                <a:solidFill>
                  <a:prstClr val="black"/>
                </a:solidFill>
                <a:latin typeface="Trebuchet MS"/>
              </a:rPr>
              <a:t>Scale on IOPs</a:t>
            </a:r>
          </a:p>
          <a:p>
            <a:pPr marL="122756" indent="-122756">
              <a:buFont typeface="Arial" pitchFamily="34" charset="0"/>
              <a:buChar char="•"/>
              <a:defRPr/>
            </a:pPr>
            <a:r>
              <a:rPr lang="en-US" sz="1067">
                <a:solidFill>
                  <a:prstClr val="black"/>
                </a:solidFill>
                <a:latin typeface="Trebuchet MS"/>
              </a:rPr>
              <a:t>Network Attached Storage</a:t>
            </a:r>
          </a:p>
          <a:p>
            <a:pPr marL="122756" indent="-122756">
              <a:buFont typeface="Arial" pitchFamily="34" charset="0"/>
              <a:buChar char="•"/>
              <a:defRPr/>
            </a:pPr>
            <a:r>
              <a:rPr lang="en-US" sz="1067">
                <a:solidFill>
                  <a:prstClr val="black"/>
                </a:solidFill>
                <a:latin typeface="Trebuchet MS"/>
              </a:rPr>
              <a:t>Object storage </a:t>
            </a:r>
          </a:p>
          <a:p>
            <a:pPr marL="122756" indent="-122756">
              <a:buFont typeface="Arial" pitchFamily="34" charset="0"/>
              <a:buChar char="•"/>
              <a:defRPr/>
            </a:pPr>
            <a:endParaRPr lang="en-US" sz="1067">
              <a:solidFill>
                <a:prstClr val="black"/>
              </a:solidFill>
              <a:latin typeface="Trebuchet MS"/>
            </a:endParaRPr>
          </a:p>
        </p:txBody>
      </p:sp>
      <p:sp>
        <p:nvSpPr>
          <p:cNvPr id="11" name="TextBox 10">
            <a:extLst>
              <a:ext uri="{FF2B5EF4-FFF2-40B4-BE49-F238E27FC236}">
                <a16:creationId xmlns:a16="http://schemas.microsoft.com/office/drawing/2014/main" id="{C7514D04-435D-2892-9E7F-6753D372B990}"/>
              </a:ext>
            </a:extLst>
          </p:cNvPr>
          <p:cNvSpPr txBox="1"/>
          <p:nvPr/>
        </p:nvSpPr>
        <p:spPr>
          <a:xfrm>
            <a:off x="6294054" y="3753004"/>
            <a:ext cx="1547921" cy="1436291"/>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22756" indent="-122756">
              <a:buFont typeface="Arial" pitchFamily="34" charset="0"/>
              <a:buChar char="•"/>
              <a:defRPr/>
            </a:pPr>
            <a:r>
              <a:rPr lang="en-US" sz="1067">
                <a:solidFill>
                  <a:prstClr val="black"/>
                </a:solidFill>
                <a:latin typeface="Trebuchet MS"/>
              </a:rPr>
              <a:t>Internet bandwidth Mbps / GB plan</a:t>
            </a:r>
          </a:p>
          <a:p>
            <a:pPr marL="122756" indent="-122756">
              <a:buFont typeface="Arial" pitchFamily="34" charset="0"/>
              <a:buChar char="•"/>
              <a:defRPr/>
            </a:pPr>
            <a:r>
              <a:rPr lang="en-US" sz="1067">
                <a:solidFill>
                  <a:prstClr val="black"/>
                </a:solidFill>
                <a:latin typeface="Trebuchet MS"/>
              </a:rPr>
              <a:t>SLB/GSLB</a:t>
            </a:r>
          </a:p>
          <a:p>
            <a:pPr marL="122756" indent="-122756">
              <a:buFont typeface="Arial" pitchFamily="34" charset="0"/>
              <a:buChar char="•"/>
              <a:defRPr/>
            </a:pPr>
            <a:r>
              <a:rPr lang="en-US" sz="1067">
                <a:solidFill>
                  <a:prstClr val="black"/>
                </a:solidFill>
                <a:latin typeface="Trebuchet MS"/>
              </a:rPr>
              <a:t>DNS</a:t>
            </a:r>
          </a:p>
          <a:p>
            <a:pPr marL="122756" indent="-122756">
              <a:buFont typeface="Arial" pitchFamily="34" charset="0"/>
              <a:buChar char="•"/>
              <a:defRPr/>
            </a:pPr>
            <a:r>
              <a:rPr lang="en-US" sz="1067">
                <a:solidFill>
                  <a:prstClr val="black"/>
                </a:solidFill>
                <a:latin typeface="Trebuchet MS"/>
              </a:rPr>
              <a:t>IP-Sec VPN</a:t>
            </a:r>
          </a:p>
          <a:p>
            <a:pPr marL="122756" indent="-122756">
              <a:buFont typeface="Arial" pitchFamily="34" charset="0"/>
              <a:buChar char="•"/>
              <a:defRPr/>
            </a:pPr>
            <a:r>
              <a:rPr lang="en-US" sz="1067">
                <a:solidFill>
                  <a:prstClr val="black"/>
                </a:solidFill>
                <a:latin typeface="Trebuchet MS"/>
              </a:rPr>
              <a:t>Cloud Connect</a:t>
            </a:r>
          </a:p>
          <a:p>
            <a:pPr marL="122756" indent="-122756">
              <a:buFont typeface="Arial" pitchFamily="34" charset="0"/>
              <a:buChar char="•"/>
              <a:defRPr/>
            </a:pPr>
            <a:r>
              <a:rPr lang="en-US" sz="1067">
                <a:solidFill>
                  <a:prstClr val="black"/>
                </a:solidFill>
                <a:latin typeface="Trebuchet MS"/>
              </a:rPr>
              <a:t>InfiniBand </a:t>
            </a:r>
          </a:p>
          <a:p>
            <a:pPr marL="122756" indent="-122756">
              <a:buFont typeface="Arial" pitchFamily="34" charset="0"/>
              <a:buChar char="•"/>
              <a:defRPr/>
            </a:pPr>
            <a:r>
              <a:rPr lang="en-US" sz="1067">
                <a:solidFill>
                  <a:prstClr val="black"/>
                </a:solidFill>
                <a:latin typeface="Trebuchet MS"/>
              </a:rPr>
              <a:t>Nvidia NVLink</a:t>
            </a:r>
          </a:p>
        </p:txBody>
      </p:sp>
      <p:sp>
        <p:nvSpPr>
          <p:cNvPr id="12" name="TextBox 11">
            <a:extLst>
              <a:ext uri="{FF2B5EF4-FFF2-40B4-BE49-F238E27FC236}">
                <a16:creationId xmlns:a16="http://schemas.microsoft.com/office/drawing/2014/main" id="{21F40A75-86EA-E48A-5C57-71918446CA30}"/>
              </a:ext>
            </a:extLst>
          </p:cNvPr>
          <p:cNvSpPr txBox="1"/>
          <p:nvPr/>
        </p:nvSpPr>
        <p:spPr>
          <a:xfrm>
            <a:off x="8079904" y="3753009"/>
            <a:ext cx="1517517" cy="176458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22756" indent="-122756">
              <a:buFont typeface="Arial" pitchFamily="34" charset="0"/>
              <a:buChar char="•"/>
              <a:defRPr/>
            </a:pPr>
            <a:r>
              <a:rPr lang="en-US" sz="1067">
                <a:solidFill>
                  <a:prstClr val="black"/>
                </a:solidFill>
                <a:latin typeface="Trebuchet MS"/>
              </a:rPr>
              <a:t>Firewall (VPDC)</a:t>
            </a:r>
          </a:p>
          <a:p>
            <a:pPr marL="122756" indent="-122756">
              <a:buFont typeface="Arial" pitchFamily="34" charset="0"/>
              <a:buChar char="•"/>
              <a:defRPr/>
            </a:pPr>
            <a:r>
              <a:rPr lang="en-US" sz="1067">
                <a:solidFill>
                  <a:prstClr val="black"/>
                </a:solidFill>
                <a:latin typeface="Trebuchet MS"/>
              </a:rPr>
              <a:t>NIDS / IPS</a:t>
            </a:r>
          </a:p>
          <a:p>
            <a:pPr marL="122756" indent="-122756">
              <a:buFont typeface="Arial" pitchFamily="34" charset="0"/>
              <a:buChar char="•"/>
              <a:defRPr/>
            </a:pPr>
            <a:r>
              <a:rPr lang="en-US" sz="1067">
                <a:solidFill>
                  <a:prstClr val="black"/>
                </a:solidFill>
                <a:latin typeface="Trebuchet MS"/>
              </a:rPr>
              <a:t>Host Security</a:t>
            </a:r>
          </a:p>
          <a:p>
            <a:pPr marL="122756" indent="-122756">
              <a:buFont typeface="Arial" pitchFamily="34" charset="0"/>
              <a:buChar char="•"/>
              <a:defRPr/>
            </a:pPr>
            <a:r>
              <a:rPr lang="en-US" sz="1067" err="1">
                <a:solidFill>
                  <a:prstClr val="black"/>
                </a:solidFill>
                <a:latin typeface="Trebuchet MS"/>
              </a:rPr>
              <a:t>Fortnox</a:t>
            </a:r>
            <a:r>
              <a:rPr lang="en-US" sz="1067">
                <a:solidFill>
                  <a:prstClr val="black"/>
                </a:solidFill>
                <a:latin typeface="Trebuchet MS"/>
              </a:rPr>
              <a:t> UTM</a:t>
            </a:r>
          </a:p>
          <a:p>
            <a:pPr marL="122756" indent="-122756">
              <a:buFont typeface="Arial" pitchFamily="34" charset="0"/>
              <a:buChar char="•"/>
              <a:defRPr/>
            </a:pPr>
            <a:r>
              <a:rPr lang="en-US" sz="1067">
                <a:solidFill>
                  <a:prstClr val="black"/>
                </a:solidFill>
                <a:latin typeface="Trebuchet MS"/>
              </a:rPr>
              <a:t>WAF and DDoS</a:t>
            </a:r>
          </a:p>
          <a:p>
            <a:pPr marL="122756" indent="-122756">
              <a:buFont typeface="Arial" pitchFamily="34" charset="0"/>
              <a:buChar char="•"/>
              <a:defRPr/>
            </a:pPr>
            <a:r>
              <a:rPr lang="en-US" sz="1067">
                <a:solidFill>
                  <a:prstClr val="black"/>
                </a:solidFill>
                <a:latin typeface="Trebuchet MS"/>
              </a:rPr>
              <a:t>SIEM</a:t>
            </a:r>
          </a:p>
          <a:p>
            <a:pPr marL="122756" indent="-122756">
              <a:buFont typeface="Arial" pitchFamily="34" charset="0"/>
              <a:buChar char="•"/>
              <a:defRPr/>
            </a:pPr>
            <a:r>
              <a:rPr lang="en-US" sz="1067">
                <a:solidFill>
                  <a:prstClr val="black"/>
                </a:solidFill>
                <a:latin typeface="Trebuchet MS"/>
              </a:rPr>
              <a:t>Log Management</a:t>
            </a:r>
          </a:p>
          <a:p>
            <a:pPr marL="122756" indent="-122756">
              <a:buFont typeface="Arial" pitchFamily="34" charset="0"/>
              <a:buChar char="•"/>
              <a:defRPr/>
            </a:pPr>
            <a:r>
              <a:rPr lang="en-US" sz="1067">
                <a:solidFill>
                  <a:prstClr val="black"/>
                </a:solidFill>
                <a:latin typeface="Trebuchet MS"/>
              </a:rPr>
              <a:t>Antivirus</a:t>
            </a:r>
          </a:p>
          <a:p>
            <a:pPr marL="122756" indent="-122756">
              <a:buFont typeface="Arial" pitchFamily="34" charset="0"/>
              <a:buChar char="•"/>
              <a:defRPr/>
            </a:pPr>
            <a:r>
              <a:rPr lang="en-US" sz="1067">
                <a:solidFill>
                  <a:prstClr val="black"/>
                </a:solidFill>
                <a:latin typeface="Trebuchet MS"/>
              </a:rPr>
              <a:t>MFA</a:t>
            </a:r>
          </a:p>
          <a:p>
            <a:pPr marL="122756" indent="-122756" algn="ctr">
              <a:defRPr/>
            </a:pPr>
            <a:endParaRPr lang="en-US" sz="1067">
              <a:solidFill>
                <a:prstClr val="black"/>
              </a:solidFill>
              <a:latin typeface="Trebuchet MS"/>
            </a:endParaRPr>
          </a:p>
        </p:txBody>
      </p:sp>
      <p:sp>
        <p:nvSpPr>
          <p:cNvPr id="13" name="Rectangle 12">
            <a:extLst>
              <a:ext uri="{FF2B5EF4-FFF2-40B4-BE49-F238E27FC236}">
                <a16:creationId xmlns:a16="http://schemas.microsoft.com/office/drawing/2014/main" id="{F6901FDD-4950-9884-9831-05D84952A0D1}"/>
              </a:ext>
            </a:extLst>
          </p:cNvPr>
          <p:cNvSpPr/>
          <p:nvPr/>
        </p:nvSpPr>
        <p:spPr>
          <a:xfrm>
            <a:off x="9873330" y="3291086"/>
            <a:ext cx="1529583" cy="3185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US" sz="1400" b="1">
                <a:solidFill>
                  <a:prstClr val="black"/>
                </a:solidFill>
                <a:latin typeface="Trebuchet MS"/>
              </a:rPr>
              <a:t>BACKUP</a:t>
            </a:r>
            <a:endParaRPr lang="en-IN" sz="1400" b="1">
              <a:solidFill>
                <a:prstClr val="black"/>
              </a:solidFill>
              <a:latin typeface="Trebuchet MS"/>
            </a:endParaRPr>
          </a:p>
        </p:txBody>
      </p:sp>
      <p:sp>
        <p:nvSpPr>
          <p:cNvPr id="15" name="TextBox 14">
            <a:extLst>
              <a:ext uri="{FF2B5EF4-FFF2-40B4-BE49-F238E27FC236}">
                <a16:creationId xmlns:a16="http://schemas.microsoft.com/office/drawing/2014/main" id="{A19F15EB-36A9-9617-F02D-BA3BC4F5FDBA}"/>
              </a:ext>
            </a:extLst>
          </p:cNvPr>
          <p:cNvSpPr txBox="1"/>
          <p:nvPr/>
        </p:nvSpPr>
        <p:spPr>
          <a:xfrm>
            <a:off x="9873330" y="3753008"/>
            <a:ext cx="1547921" cy="176458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22756" indent="-122756">
              <a:buFont typeface="Arial" pitchFamily="34" charset="0"/>
              <a:buChar char="•"/>
              <a:defRPr/>
            </a:pPr>
            <a:r>
              <a:rPr lang="en-US" sz="1067">
                <a:solidFill>
                  <a:prstClr val="black"/>
                </a:solidFill>
                <a:latin typeface="Trebuchet MS"/>
              </a:rPr>
              <a:t>D2D, D2C, D2T</a:t>
            </a:r>
          </a:p>
          <a:p>
            <a:pPr marL="122756" indent="-122756">
              <a:buFont typeface="Arial" pitchFamily="34" charset="0"/>
              <a:buChar char="•"/>
              <a:defRPr/>
            </a:pPr>
            <a:r>
              <a:rPr lang="en-US" sz="1067">
                <a:solidFill>
                  <a:prstClr val="black"/>
                </a:solidFill>
                <a:latin typeface="Trebuchet MS"/>
              </a:rPr>
              <a:t>Ransomware Protection</a:t>
            </a:r>
          </a:p>
          <a:p>
            <a:pPr marL="122756" indent="-122756">
              <a:buFont typeface="Arial" pitchFamily="34" charset="0"/>
              <a:buChar char="•"/>
              <a:defRPr/>
            </a:pPr>
            <a:r>
              <a:rPr lang="en-US" sz="1067">
                <a:solidFill>
                  <a:prstClr val="black"/>
                </a:solidFill>
                <a:latin typeface="Trebuchet MS"/>
              </a:rPr>
              <a:t>Air Gap Backup</a:t>
            </a:r>
          </a:p>
          <a:p>
            <a:pPr marL="122756" indent="-122756">
              <a:buFont typeface="Arial" pitchFamily="34" charset="0"/>
              <a:buChar char="•"/>
              <a:defRPr/>
            </a:pPr>
            <a:r>
              <a:rPr lang="en-US" sz="1067">
                <a:solidFill>
                  <a:prstClr val="black"/>
                </a:solidFill>
                <a:latin typeface="Trebuchet MS"/>
              </a:rPr>
              <a:t>Immutable</a:t>
            </a:r>
          </a:p>
          <a:p>
            <a:pPr marL="122756" indent="-122756">
              <a:buFont typeface="Arial" pitchFamily="34" charset="0"/>
              <a:buChar char="•"/>
              <a:defRPr/>
            </a:pPr>
            <a:r>
              <a:rPr lang="en-US" sz="1067">
                <a:solidFill>
                  <a:prstClr val="black"/>
                </a:solidFill>
                <a:latin typeface="Trebuchet MS"/>
              </a:rPr>
              <a:t>Second Copy</a:t>
            </a:r>
          </a:p>
          <a:p>
            <a:pPr marL="122756" indent="-122756">
              <a:buFont typeface="Arial" pitchFamily="34" charset="0"/>
              <a:buChar char="•"/>
              <a:defRPr/>
            </a:pPr>
            <a:r>
              <a:rPr lang="en-US" sz="1067">
                <a:solidFill>
                  <a:prstClr val="black"/>
                </a:solidFill>
                <a:latin typeface="Trebuchet MS"/>
              </a:rPr>
              <a:t>Snapshot Management</a:t>
            </a:r>
          </a:p>
          <a:p>
            <a:pPr marL="122756" indent="-122756">
              <a:buFont typeface="Arial" pitchFamily="34" charset="0"/>
              <a:buChar char="•"/>
              <a:defRPr/>
            </a:pPr>
            <a:r>
              <a:rPr lang="en-US" sz="1067">
                <a:solidFill>
                  <a:prstClr val="black"/>
                </a:solidFill>
                <a:latin typeface="Trebuchet MS"/>
              </a:rPr>
              <a:t>Archival</a:t>
            </a:r>
          </a:p>
          <a:p>
            <a:pPr marL="122756" indent="-122756">
              <a:buFont typeface="Arial" pitchFamily="34" charset="0"/>
              <a:buChar char="•"/>
              <a:defRPr/>
            </a:pPr>
            <a:r>
              <a:rPr lang="en-US" sz="1067">
                <a:solidFill>
                  <a:prstClr val="black"/>
                </a:solidFill>
                <a:latin typeface="Trebuchet MS"/>
              </a:rPr>
              <a:t>Cold Copy</a:t>
            </a:r>
          </a:p>
        </p:txBody>
      </p:sp>
      <p:pic>
        <p:nvPicPr>
          <p:cNvPr id="17" name="Picture 16">
            <a:extLst>
              <a:ext uri="{FF2B5EF4-FFF2-40B4-BE49-F238E27FC236}">
                <a16:creationId xmlns:a16="http://schemas.microsoft.com/office/drawing/2014/main" id="{C3DA00CA-4F19-E516-8AB8-E8B10E7D6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081" y="836084"/>
            <a:ext cx="5801120" cy="1412328"/>
          </a:xfrm>
          <a:prstGeom prst="rect">
            <a:avLst/>
          </a:prstGeom>
        </p:spPr>
      </p:pic>
      <p:pic>
        <p:nvPicPr>
          <p:cNvPr id="18" name="Picture 17">
            <a:extLst>
              <a:ext uri="{FF2B5EF4-FFF2-40B4-BE49-F238E27FC236}">
                <a16:creationId xmlns:a16="http://schemas.microsoft.com/office/drawing/2014/main" id="{008C61E9-8D32-2C67-8E51-8D6C7ECFCD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6" y="839843"/>
            <a:ext cx="5471583" cy="1381544"/>
          </a:xfrm>
          <a:prstGeom prst="rect">
            <a:avLst/>
          </a:prstGeom>
        </p:spPr>
      </p:pic>
      <p:pic>
        <p:nvPicPr>
          <p:cNvPr id="19" name="Picture 18" descr="A close up of a logo&#10;&#10;Description automatically generated">
            <a:extLst>
              <a:ext uri="{FF2B5EF4-FFF2-40B4-BE49-F238E27FC236}">
                <a16:creationId xmlns:a16="http://schemas.microsoft.com/office/drawing/2014/main" id="{85B7A39A-0A5A-0353-B5D2-3C4EEE2755EE}"/>
              </a:ext>
            </a:extLst>
          </p:cNvPr>
          <p:cNvPicPr>
            <a:picLocks noChangeAspect="1"/>
          </p:cNvPicPr>
          <p:nvPr/>
        </p:nvPicPr>
        <p:blipFill rotWithShape="1">
          <a:blip r:embed="rId6" cstate="print">
            <a:alphaModFix amt="85000"/>
            <a:duotone>
              <a:schemeClr val="bg2">
                <a:shade val="45000"/>
                <a:satMod val="135000"/>
              </a:schemeClr>
              <a:prstClr val="white"/>
            </a:duotone>
            <a:extLst>
              <a:ext uri="{28A0092B-C50C-407E-A947-70E740481C1C}">
                <a14:useLocalDpi xmlns:a14="http://schemas.microsoft.com/office/drawing/2010/main" val="0"/>
              </a:ext>
            </a:extLst>
          </a:blip>
          <a:srcRect t="18220" b="18618"/>
          <a:stretch/>
        </p:blipFill>
        <p:spPr>
          <a:xfrm>
            <a:off x="8280150" y="2691645"/>
            <a:ext cx="731871" cy="462256"/>
          </a:xfrm>
          <a:prstGeom prst="rect">
            <a:avLst/>
          </a:prstGeom>
        </p:spPr>
      </p:pic>
      <p:pic>
        <p:nvPicPr>
          <p:cNvPr id="20" name="Picture 19" descr="A close up of a logo&#10;&#10;Description automatically generated">
            <a:extLst>
              <a:ext uri="{FF2B5EF4-FFF2-40B4-BE49-F238E27FC236}">
                <a16:creationId xmlns:a16="http://schemas.microsoft.com/office/drawing/2014/main" id="{DC9AC95F-1E9F-2F69-2AE2-38BB70CCCD58}"/>
              </a:ext>
            </a:extLst>
          </p:cNvPr>
          <p:cNvPicPr>
            <a:picLocks noChangeAspect="1"/>
          </p:cNvPicPr>
          <p:nvPr/>
        </p:nvPicPr>
        <p:blipFill>
          <a:blip r:embed="rId7" cstate="print">
            <a:alphaModFix amt="85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19020" y="2676150"/>
            <a:ext cx="460925" cy="460925"/>
          </a:xfrm>
          <a:prstGeom prst="rect">
            <a:avLst/>
          </a:prstGeom>
        </p:spPr>
      </p:pic>
      <p:pic>
        <p:nvPicPr>
          <p:cNvPr id="21" name="Picture 20" descr="A close up of a logo&#10;&#10;Description automatically generated">
            <a:extLst>
              <a:ext uri="{FF2B5EF4-FFF2-40B4-BE49-F238E27FC236}">
                <a16:creationId xmlns:a16="http://schemas.microsoft.com/office/drawing/2014/main" id="{FAAC6F82-0E24-8288-875C-17C74F83E55A}"/>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07063" y="2691645"/>
            <a:ext cx="532120" cy="532120"/>
          </a:xfrm>
          <a:prstGeom prst="rect">
            <a:avLst/>
          </a:prstGeom>
        </p:spPr>
      </p:pic>
      <p:pic>
        <p:nvPicPr>
          <p:cNvPr id="22" name="Picture 21" descr="A close up of a logo&#10;&#10;Description automatically generated">
            <a:extLst>
              <a:ext uri="{FF2B5EF4-FFF2-40B4-BE49-F238E27FC236}">
                <a16:creationId xmlns:a16="http://schemas.microsoft.com/office/drawing/2014/main" id="{8A3CC3F4-A49E-AE23-29E3-92AE636D7E09}"/>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1164" y="2700958"/>
            <a:ext cx="460925" cy="460925"/>
          </a:xfrm>
          <a:prstGeom prst="rect">
            <a:avLst/>
          </a:prstGeom>
        </p:spPr>
      </p:pic>
      <p:pic>
        <p:nvPicPr>
          <p:cNvPr id="23" name="Picture 22" descr="A close up of a logo&#10;&#10;Description automatically generated">
            <a:extLst>
              <a:ext uri="{FF2B5EF4-FFF2-40B4-BE49-F238E27FC236}">
                <a16:creationId xmlns:a16="http://schemas.microsoft.com/office/drawing/2014/main" id="{6025D825-C96A-F056-991F-CF2166BFB2EE}"/>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61578" y="2695798"/>
            <a:ext cx="460927" cy="460927"/>
          </a:xfrm>
          <a:prstGeom prst="rect">
            <a:avLst/>
          </a:prstGeom>
        </p:spPr>
      </p:pic>
      <p:sp>
        <p:nvSpPr>
          <p:cNvPr id="25" name="Rectangle 24">
            <a:extLst>
              <a:ext uri="{FF2B5EF4-FFF2-40B4-BE49-F238E27FC236}">
                <a16:creationId xmlns:a16="http://schemas.microsoft.com/office/drawing/2014/main" id="{F07C5BA9-E727-737E-EE76-44C0324AEA83}"/>
              </a:ext>
            </a:extLst>
          </p:cNvPr>
          <p:cNvSpPr/>
          <p:nvPr/>
        </p:nvSpPr>
        <p:spPr>
          <a:xfrm>
            <a:off x="2741448" y="3296250"/>
            <a:ext cx="1547075" cy="3185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US" sz="1400" b="1">
                <a:solidFill>
                  <a:prstClr val="black"/>
                </a:solidFill>
                <a:latin typeface="Trebuchet MS"/>
              </a:rPr>
              <a:t>AI COMPUTE</a:t>
            </a:r>
            <a:endParaRPr lang="en-IN" sz="1400" b="1">
              <a:solidFill>
                <a:prstClr val="black"/>
              </a:solidFill>
              <a:latin typeface="Trebuchet MS"/>
            </a:endParaRPr>
          </a:p>
        </p:txBody>
      </p:sp>
      <p:pic>
        <p:nvPicPr>
          <p:cNvPr id="27" name="Picture 26" descr="A picture containing drawing&#10;&#10;Description automatically generated">
            <a:extLst>
              <a:ext uri="{FF2B5EF4-FFF2-40B4-BE49-F238E27FC236}">
                <a16:creationId xmlns:a16="http://schemas.microsoft.com/office/drawing/2014/main" id="{1826865E-33F9-A82F-5822-0FFB1F4F3AB6}"/>
              </a:ext>
            </a:extLst>
          </p:cNvPr>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24257" y="2611865"/>
            <a:ext cx="612713" cy="612713"/>
          </a:xfrm>
          <a:prstGeom prst="rect">
            <a:avLst/>
          </a:prstGeom>
        </p:spPr>
      </p:pic>
      <p:sp>
        <p:nvSpPr>
          <p:cNvPr id="16" name="Title 15">
            <a:extLst>
              <a:ext uri="{FF2B5EF4-FFF2-40B4-BE49-F238E27FC236}">
                <a16:creationId xmlns:a16="http://schemas.microsoft.com/office/drawing/2014/main" id="{686904DC-4073-0270-64C4-93DBA116347C}"/>
              </a:ext>
            </a:extLst>
          </p:cNvPr>
          <p:cNvSpPr>
            <a:spLocks noGrp="1"/>
          </p:cNvSpPr>
          <p:nvPr>
            <p:ph type="title"/>
          </p:nvPr>
        </p:nvSpPr>
        <p:spPr>
          <a:xfrm>
            <a:off x="432000" y="328266"/>
            <a:ext cx="11328200" cy="461655"/>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IN" sz="2400" dirty="0" err="1">
                <a:solidFill>
                  <a:srgbClr val="BBD42F"/>
                </a:solidFill>
              </a:rPr>
              <a:t>CloudInfinit</a:t>
            </a:r>
            <a:r>
              <a:rPr lang="en-IN" sz="2400" baseline="30000" dirty="0" err="1">
                <a:solidFill>
                  <a:schemeClr val="bg1"/>
                </a:solidFill>
              </a:rPr>
              <a:t>+AI</a:t>
            </a:r>
            <a:r>
              <a:rPr lang="en-IN" sz="2400" dirty="0">
                <a:solidFill>
                  <a:srgbClr val="BBD42F"/>
                </a:solidFill>
              </a:rPr>
              <a:t>: Service catalogue</a:t>
            </a:r>
            <a:endParaRPr lang="en-US" sz="2400" dirty="0"/>
          </a:p>
        </p:txBody>
      </p:sp>
      <p:sp>
        <p:nvSpPr>
          <p:cNvPr id="3" name="Rectangle: Rounded Corners 2">
            <a:extLst>
              <a:ext uri="{FF2B5EF4-FFF2-40B4-BE49-F238E27FC236}">
                <a16:creationId xmlns:a16="http://schemas.microsoft.com/office/drawing/2014/main" id="{3075C289-3300-3D28-E5CF-68744A010DBF}"/>
              </a:ext>
            </a:extLst>
          </p:cNvPr>
          <p:cNvSpPr/>
          <p:nvPr/>
        </p:nvSpPr>
        <p:spPr>
          <a:xfrm>
            <a:off x="0" y="5978578"/>
            <a:ext cx="12192000" cy="480000"/>
          </a:xfrm>
          <a:prstGeom prst="roundRect">
            <a:avLst>
              <a:gd name="adj" fmla="val 0"/>
            </a:avLst>
          </a:prstGeom>
          <a:solidFill>
            <a:srgbClr val="BED730"/>
          </a:solidFill>
          <a:ln w="12700" cap="flat" cmpd="sng" algn="ctr">
            <a:noFill/>
            <a:prstDash val="solid"/>
            <a:miter lim="800000"/>
          </a:ln>
          <a:effectLst/>
        </p:spPr>
        <p:txBody>
          <a:bodyPr lIns="91440" tIns="45720" rIns="91440" bIns="4572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09555">
              <a:defRPr/>
            </a:pPr>
            <a:r>
              <a:rPr lang="en-US" sz="1600" b="1" i="1">
                <a:solidFill>
                  <a:prstClr val="black"/>
                </a:solidFill>
              </a:rPr>
              <a:t>Scalable, secure cloud Infrastructure support for diverse business needs</a:t>
            </a:r>
          </a:p>
        </p:txBody>
      </p:sp>
      <p:sp>
        <p:nvSpPr>
          <p:cNvPr id="14" name="TextBox 25">
            <a:extLst>
              <a:ext uri="{FF2B5EF4-FFF2-40B4-BE49-F238E27FC236}">
                <a16:creationId xmlns:a16="http://schemas.microsoft.com/office/drawing/2014/main" id="{862D0032-8E94-736F-49FC-D5A55B157F03}"/>
              </a:ext>
            </a:extLst>
          </p:cNvPr>
          <p:cNvSpPr txBox="1"/>
          <p:nvPr/>
        </p:nvSpPr>
        <p:spPr>
          <a:xfrm>
            <a:off x="2600779" y="3759222"/>
            <a:ext cx="1557851" cy="1384995"/>
          </a:xfrm>
          <a:prstGeom prst="rect">
            <a:avLst/>
          </a:prstGeom>
          <a:solidFill>
            <a:srgbClr val="45D19E"/>
          </a:solidFill>
        </p:spPr>
        <p:txBody>
          <a:bodyPr wrap="square" lIns="91440" tIns="45720" rIns="91440" bIns="45720" rtlCol="0" anchor="t">
            <a:spAutoFit/>
          </a:bodyPr>
          <a:lstStyle>
            <a:defPPr>
              <a:defRPr lang="en-US"/>
            </a:defPPr>
            <a:lvl1pPr marL="92071" indent="-92071" algn="l" defTabSz="685800" rtl="0" eaLnBrk="1" latinLnBrk="0" hangingPunct="1">
              <a:buFont typeface="Arial" pitchFamily="34" charset="0"/>
              <a:buChar char="•"/>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8580" indent="-68580">
              <a:defRPr/>
            </a:pPr>
            <a:r>
              <a:rPr lang="en-US" sz="1050" dirty="0">
                <a:solidFill>
                  <a:prstClr val="white"/>
                </a:solidFill>
                <a:latin typeface="Trebuchet MS"/>
              </a:rPr>
              <a:t>AI Infra DGX, VGPU &amp; MIG</a:t>
            </a:r>
          </a:p>
          <a:p>
            <a:pPr marL="68580" indent="-68580">
              <a:defRPr/>
            </a:pPr>
            <a:r>
              <a:rPr lang="en-US" sz="1050" dirty="0">
                <a:solidFill>
                  <a:prstClr val="white"/>
                </a:solidFill>
                <a:latin typeface="Trebuchet MS"/>
              </a:rPr>
              <a:t>GPU VDI</a:t>
            </a:r>
          </a:p>
          <a:p>
            <a:pPr marL="68580" indent="-68580">
              <a:defRPr/>
            </a:pPr>
            <a:r>
              <a:rPr lang="en-US" sz="1050" dirty="0">
                <a:solidFill>
                  <a:prstClr val="white"/>
                </a:solidFill>
                <a:latin typeface="Trebuchet MS"/>
              </a:rPr>
              <a:t>Generative AI</a:t>
            </a:r>
          </a:p>
          <a:p>
            <a:pPr marL="68580" indent="-68580">
              <a:defRPr/>
            </a:pPr>
            <a:r>
              <a:rPr lang="en-US" sz="1050" dirty="0">
                <a:solidFill>
                  <a:prstClr val="white"/>
                </a:solidFill>
                <a:latin typeface="Trebuchet MS"/>
              </a:rPr>
              <a:t>Machine Learning </a:t>
            </a:r>
          </a:p>
          <a:p>
            <a:pPr marL="68580" indent="-68580">
              <a:defRPr/>
            </a:pPr>
            <a:r>
              <a:rPr lang="en-US" sz="1050" dirty="0">
                <a:solidFill>
                  <a:prstClr val="white"/>
                </a:solidFill>
                <a:latin typeface="Trebuchet MS"/>
              </a:rPr>
              <a:t>AI Training &amp; Inferencing </a:t>
            </a:r>
          </a:p>
          <a:p>
            <a:pPr marL="68580" indent="-68580">
              <a:defRPr/>
            </a:pPr>
            <a:r>
              <a:rPr lang="en-US" sz="1050" dirty="0">
                <a:solidFill>
                  <a:prstClr val="white"/>
                </a:solidFill>
                <a:latin typeface="Trebuchet MS"/>
              </a:rPr>
              <a:t>Nvidia H100, L40s, L4</a:t>
            </a:r>
          </a:p>
        </p:txBody>
      </p:sp>
    </p:spTree>
    <p:extLst>
      <p:ext uri="{BB962C8B-B14F-4D97-AF65-F5344CB8AC3E}">
        <p14:creationId xmlns:p14="http://schemas.microsoft.com/office/powerpoint/2010/main" val="30101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1EED-BA42-EA4C-EC86-141486AE4769}"/>
              </a:ext>
            </a:extLst>
          </p:cNvPr>
          <p:cNvSpPr>
            <a:spLocks noGrp="1"/>
          </p:cNvSpPr>
          <p:nvPr>
            <p:ph type="title"/>
          </p:nvPr>
        </p:nvSpPr>
        <p:spPr>
          <a:xfrm>
            <a:off x="432000" y="328264"/>
            <a:ext cx="11328200" cy="461655"/>
          </a:xfrm>
        </p:spPr>
        <p:txBody>
          <a:bodyPr vert="horz" wrap="square" lIns="0" tIns="45715" rIns="91428" bIns="45715" rtlCol="0" anchor="ctr">
            <a:spAutoFit/>
          </a:bodyPr>
          <a:lstStyle/>
          <a:p>
            <a:pPr defTabSz="914377"/>
            <a:r>
              <a:rPr lang="en-IN" sz="2400" dirty="0">
                <a:solidFill>
                  <a:srgbClr val="BBD42F"/>
                </a:solidFill>
                <a:latin typeface="+mn-lt"/>
                <a:ea typeface="+mn-ea"/>
                <a:cs typeface="+mn-cs"/>
              </a:rPr>
              <a:t>Sify AI Cloud: AI GPU Acceleration Models</a:t>
            </a:r>
            <a:endParaRPr lang="en-US" sz="2400" dirty="0">
              <a:solidFill>
                <a:srgbClr val="BBD42F"/>
              </a:solidFill>
              <a:latin typeface="+mn-lt"/>
              <a:ea typeface="+mn-ea"/>
              <a:cs typeface="+mn-cs"/>
            </a:endParaRPr>
          </a:p>
        </p:txBody>
      </p:sp>
      <p:pic>
        <p:nvPicPr>
          <p:cNvPr id="2050" name="Picture 2" descr="Supercharge Large Language Model Inference with H100 NVL">
            <a:extLst>
              <a:ext uri="{FF2B5EF4-FFF2-40B4-BE49-F238E27FC236}">
                <a16:creationId xmlns:a16="http://schemas.microsoft.com/office/drawing/2014/main" id="{9FE8CCCD-72A9-BD4A-3499-A793ED71A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94" r="20571"/>
          <a:stretch/>
        </p:blipFill>
        <p:spPr bwMode="auto">
          <a:xfrm>
            <a:off x="2082713" y="1316566"/>
            <a:ext cx="2112432" cy="2112433"/>
          </a:xfrm>
          <a:prstGeom prst="roundRect">
            <a:avLst/>
          </a:prstGeom>
          <a:effectLst>
            <a:reflection blurRad="6350" stA="52000" endA="300" endPos="35000" dir="5400000" sy="-100000" algn="bl" rotWithShape="0"/>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0C6F7C-CF04-9DE3-9957-3911ADA68DF9}"/>
              </a:ext>
            </a:extLst>
          </p:cNvPr>
          <p:cNvSpPr txBox="1"/>
          <p:nvPr/>
        </p:nvSpPr>
        <p:spPr>
          <a:xfrm>
            <a:off x="431800" y="3676778"/>
            <a:ext cx="5412501" cy="678071"/>
          </a:xfrm>
          <a:prstGeom prst="rect">
            <a:avLst/>
          </a:prstGeom>
          <a:no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867"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Nvidia H100 Tensor Core</a:t>
            </a:r>
            <a:r>
              <a:rPr kumimoji="0" lang="en-US" sz="18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 </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Unleashing the Future of AI Performance</a:t>
            </a:r>
            <a:endParaRPr kumimoji="0" lang="en-IN" sz="1600" b="1"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2" name="TextBox 11">
            <a:extLst>
              <a:ext uri="{FF2B5EF4-FFF2-40B4-BE49-F238E27FC236}">
                <a16:creationId xmlns:a16="http://schemas.microsoft.com/office/drawing/2014/main" id="{1607E443-290E-E64E-7E16-FFD06696ED33}"/>
              </a:ext>
            </a:extLst>
          </p:cNvPr>
          <p:cNvSpPr txBox="1"/>
          <p:nvPr/>
        </p:nvSpPr>
        <p:spPr>
          <a:xfrm>
            <a:off x="858441" y="4466416"/>
            <a:ext cx="4559220" cy="15281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The H100 features the latest generation of Tensor Cores, delivering up to 20 times the performance of its predecessor, the A100, for AI and HPC applications. For high-performance computing (HPC) applications, H100 triples the floating-point operations per second (FLOPS) of FP64 and adds dynamic programming (DPX) instructions to deliver up to 7X higher performance.</a:t>
            </a:r>
            <a:endParaRPr kumimoji="0" lang="en-IN" sz="133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pic>
        <p:nvPicPr>
          <p:cNvPr id="19" name="Picture 18">
            <a:extLst>
              <a:ext uri="{FF2B5EF4-FFF2-40B4-BE49-F238E27FC236}">
                <a16:creationId xmlns:a16="http://schemas.microsoft.com/office/drawing/2014/main" id="{02273743-D875-1874-B984-F71162E15895}"/>
              </a:ext>
            </a:extLst>
          </p:cNvPr>
          <p:cNvPicPr>
            <a:picLocks noChangeAspect="1"/>
          </p:cNvPicPr>
          <p:nvPr/>
        </p:nvPicPr>
        <p:blipFill rotWithShape="1">
          <a:blip r:embed="rId3">
            <a:duotone>
              <a:prstClr val="black"/>
              <a:schemeClr val="accent1">
                <a:tint val="45000"/>
                <a:satMod val="400000"/>
              </a:schemeClr>
            </a:duotone>
          </a:blip>
          <a:stretch/>
        </p:blipFill>
        <p:spPr>
          <a:xfrm>
            <a:off x="7996855" y="1316567"/>
            <a:ext cx="2112432" cy="2112432"/>
          </a:xfrm>
          <a:prstGeom prst="roundRect">
            <a:avLst/>
          </a:prstGeom>
          <a:effectLst>
            <a:reflection blurRad="6350" stA="52000" endA="300" endPos="35000" dir="5400000" sy="-100000" algn="bl" rotWithShape="0"/>
          </a:effectLst>
          <a:scene3d>
            <a:camera prst="isometricOffAxis1Right"/>
            <a:lightRig rig="threePt" dir="t"/>
          </a:scene3d>
        </p:spPr>
      </p:pic>
      <p:sp>
        <p:nvSpPr>
          <p:cNvPr id="20" name="TextBox 19">
            <a:extLst>
              <a:ext uri="{FF2B5EF4-FFF2-40B4-BE49-F238E27FC236}">
                <a16:creationId xmlns:a16="http://schemas.microsoft.com/office/drawing/2014/main" id="{445686AE-6061-E34A-7D3D-83EF28105CEB}"/>
              </a:ext>
            </a:extLst>
          </p:cNvPr>
          <p:cNvSpPr txBox="1"/>
          <p:nvPr/>
        </p:nvSpPr>
        <p:spPr>
          <a:xfrm>
            <a:off x="6183557" y="3676778"/>
            <a:ext cx="5739027" cy="678071"/>
          </a:xfrm>
          <a:prstGeom prst="rect">
            <a:avLst/>
          </a:prstGeom>
          <a:no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867"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Nvidia L40s: </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Delivering unprecedented visual computing performance </a:t>
            </a:r>
            <a:endParaRPr kumimoji="0" lang="en-IN" sz="1600" b="1"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2" name="TextBox 21">
            <a:extLst>
              <a:ext uri="{FF2B5EF4-FFF2-40B4-BE49-F238E27FC236}">
                <a16:creationId xmlns:a16="http://schemas.microsoft.com/office/drawing/2014/main" id="{7EF3FD0F-1631-3544-E7B3-BA450327753C}"/>
              </a:ext>
            </a:extLst>
          </p:cNvPr>
          <p:cNvSpPr txBox="1"/>
          <p:nvPr/>
        </p:nvSpPr>
        <p:spPr>
          <a:xfrm>
            <a:off x="6733784" y="4466416"/>
            <a:ext cx="4638573" cy="17332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The NVIDIA® L40S GPU delivers unprecedented visual computing performance for the data center, providing next-generation graphics, compute, and AI capabilities. Built on the revolutionary NVIDIA Ada Lovelace architecture, the NVIDIA L40S harnesses the power of the latest generation RT, Tensor, and CUDA cores to deliver groundbreaking visualization and compute performance for the most demanding data center workloads.</a:t>
            </a:r>
            <a:endParaRPr kumimoji="0" lang="en-IN" sz="1333"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cxnSp>
        <p:nvCxnSpPr>
          <p:cNvPr id="6" name="Straight Connector 5">
            <a:extLst>
              <a:ext uri="{FF2B5EF4-FFF2-40B4-BE49-F238E27FC236}">
                <a16:creationId xmlns:a16="http://schemas.microsoft.com/office/drawing/2014/main" id="{BF06949C-5FEE-738C-9B69-C0CC241FDE62}"/>
              </a:ext>
            </a:extLst>
          </p:cNvPr>
          <p:cNvCxnSpPr>
            <a:cxnSpLocks/>
          </p:cNvCxnSpPr>
          <p:nvPr/>
        </p:nvCxnSpPr>
        <p:spPr>
          <a:xfrm flipH="1">
            <a:off x="6094243" y="1316568"/>
            <a:ext cx="1757" cy="4993217"/>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6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43CE07-6469-D41A-1736-71992E0F72DB}"/>
              </a:ext>
            </a:extLst>
          </p:cNvPr>
          <p:cNvSpPr txBox="1">
            <a:spLocks/>
          </p:cNvSpPr>
          <p:nvPr/>
        </p:nvSpPr>
        <p:spPr>
          <a:xfrm>
            <a:off x="586740" y="371846"/>
            <a:ext cx="11018520" cy="505996"/>
          </a:xfrm>
          <a:prstGeom prst="rect">
            <a:avLst/>
          </a:prstGeom>
        </p:spPr>
        <p:txBody>
          <a:bodyPr vert="horz" wrap="square" lIns="0" tIns="45715" rIns="91428" bIns="45715" rtlCol="0" anchor="ctr">
            <a:spAutoFit/>
          </a:bodyPr>
          <a:lstStyle>
            <a:lvl1pPr defTabSz="914377">
              <a:spcBef>
                <a:spcPct val="0"/>
              </a:spcBef>
              <a:buNone/>
              <a:defRPr kumimoji="0" lang="en-US" sz="2400" b="1" i="0" u="none" strike="noStrike" cap="all" spc="0" normalizeH="0" baseline="0" noProof="0">
                <a:ln>
                  <a:noFill/>
                </a:ln>
                <a:solidFill>
                  <a:srgbClr val="BBD42F"/>
                </a:solidFill>
                <a:effectLst/>
                <a:uLnTx/>
                <a:uFillTx/>
              </a:defRPr>
            </a:lvl1pPr>
            <a:lvl2pPr marL="457189" defTabSz="914377"/>
            <a:lvl3pPr marL="914377" defTabSz="914377"/>
            <a:lvl4pPr marL="1371566" defTabSz="914377"/>
            <a:lvl5pPr marL="1828754" defTabSz="914377"/>
            <a:lvl6pPr marL="2285943" defTabSz="914377"/>
            <a:lvl7pPr marL="2743131" defTabSz="914377"/>
            <a:lvl8pPr marL="3200320" defTabSz="914377"/>
            <a:lvl9pPr marL="3657509" defTabSz="914377"/>
          </a:lstStyle>
          <a:p>
            <a:r>
              <a:rPr lang="en-IN" dirty="0"/>
              <a:t>Sify Cloud Container “CKS” integrated – Nvidia DGX Architecture</a:t>
            </a:r>
          </a:p>
        </p:txBody>
      </p:sp>
      <p:sp>
        <p:nvSpPr>
          <p:cNvPr id="4" name="Rectangle 2">
            <a:extLst>
              <a:ext uri="{FF2B5EF4-FFF2-40B4-BE49-F238E27FC236}">
                <a16:creationId xmlns:a16="http://schemas.microsoft.com/office/drawing/2014/main" id="{54F8F594-F87A-5A46-3E9B-D702E90E78C6}"/>
              </a:ext>
            </a:extLst>
          </p:cNvPr>
          <p:cNvSpPr>
            <a:spLocks noChangeArrowheads="1"/>
          </p:cNvSpPr>
          <p:nvPr/>
        </p:nvSpPr>
        <p:spPr bwMode="auto">
          <a:xfrm>
            <a:off x="1" y="-18067"/>
            <a:ext cx="65" cy="4933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214245" numCol="1" anchor="ctr" anchorCtr="0" compatLnSpc="1">
            <a:prstTxWarp prst="textNoShape">
              <a:avLst/>
            </a:prstTxWarp>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49674F49-9724-D254-4159-AF55F69265CA}"/>
              </a:ext>
            </a:extLst>
          </p:cNvPr>
          <p:cNvGrpSpPr/>
          <p:nvPr/>
        </p:nvGrpSpPr>
        <p:grpSpPr>
          <a:xfrm>
            <a:off x="430626" y="1236668"/>
            <a:ext cx="11330749" cy="4848976"/>
            <a:chOff x="429370" y="998621"/>
            <a:chExt cx="8498062" cy="3636732"/>
          </a:xfrm>
        </p:grpSpPr>
        <p:pic>
          <p:nvPicPr>
            <p:cNvPr id="6" name="Picture 5" descr="A screen shot of a computer&#10;&#10;Description automatically generated">
              <a:extLst>
                <a:ext uri="{FF2B5EF4-FFF2-40B4-BE49-F238E27FC236}">
                  <a16:creationId xmlns:a16="http://schemas.microsoft.com/office/drawing/2014/main" id="{5DE7B189-A27A-6754-DECD-06CD3472FE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370" y="998621"/>
              <a:ext cx="8498062" cy="3636732"/>
            </a:xfrm>
            <a:prstGeom prst="rect">
              <a:avLst/>
            </a:prstGeom>
            <a:noFill/>
            <a:ln>
              <a:noFill/>
            </a:ln>
          </p:spPr>
        </p:pic>
        <p:cxnSp>
          <p:nvCxnSpPr>
            <p:cNvPr id="7" name="Straight Connector 6">
              <a:extLst>
                <a:ext uri="{FF2B5EF4-FFF2-40B4-BE49-F238E27FC236}">
                  <a16:creationId xmlns:a16="http://schemas.microsoft.com/office/drawing/2014/main" id="{13576060-DFA4-1E4E-1EE9-8603DFA984F4}"/>
                </a:ext>
              </a:extLst>
            </p:cNvPr>
            <p:cNvCxnSpPr/>
            <p:nvPr/>
          </p:nvCxnSpPr>
          <p:spPr>
            <a:xfrm>
              <a:off x="5366085" y="1242486"/>
              <a:ext cx="0" cy="21897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862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6D39C1-496C-A1E3-8BD7-BF230BE7A598}"/>
              </a:ext>
            </a:extLst>
          </p:cNvPr>
          <p:cNvSpPr>
            <a:spLocks noGrp="1"/>
          </p:cNvSpPr>
          <p:nvPr>
            <p:ph type="title"/>
          </p:nvPr>
        </p:nvSpPr>
        <p:spPr>
          <a:xfrm>
            <a:off x="432000" y="312879"/>
            <a:ext cx="11328200" cy="461655"/>
          </a:xfrm>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Multi cloud management platform </a:t>
            </a:r>
            <a:endParaRPr lang="en-IN" sz="2400" dirty="0">
              <a:solidFill>
                <a:srgbClr val="BBD42F"/>
              </a:solidFill>
              <a:latin typeface="+mn-lt"/>
              <a:ea typeface="+mn-ea"/>
              <a:cs typeface="+mn-cs"/>
            </a:endParaRPr>
          </a:p>
        </p:txBody>
      </p:sp>
      <p:sp>
        <p:nvSpPr>
          <p:cNvPr id="64" name="Rectangle 63">
            <a:extLst>
              <a:ext uri="{FF2B5EF4-FFF2-40B4-BE49-F238E27FC236}">
                <a16:creationId xmlns:a16="http://schemas.microsoft.com/office/drawing/2014/main" id="{E8A97AC2-3166-42FF-9CC6-DFFE62A5A212}"/>
              </a:ext>
            </a:extLst>
          </p:cNvPr>
          <p:cNvSpPr/>
          <p:nvPr/>
        </p:nvSpPr>
        <p:spPr>
          <a:xfrm>
            <a:off x="10809939" y="1316567"/>
            <a:ext cx="938269" cy="4320333"/>
          </a:xfrm>
          <a:prstGeom prst="rect">
            <a:avLst/>
          </a:prstGeom>
          <a:solidFill>
            <a:schemeClr val="bg1"/>
          </a:solidFill>
          <a:ln w="952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pic>
        <p:nvPicPr>
          <p:cNvPr id="63" name="Graphic 62" descr="Single gear">
            <a:extLst>
              <a:ext uri="{FF2B5EF4-FFF2-40B4-BE49-F238E27FC236}">
                <a16:creationId xmlns:a16="http://schemas.microsoft.com/office/drawing/2014/main" id="{C7E264B2-5396-4C39-95C8-BFE4049B1F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2982" y="1597148"/>
            <a:ext cx="314271" cy="287891"/>
          </a:xfrm>
          <a:prstGeom prst="rect">
            <a:avLst/>
          </a:prstGeom>
        </p:spPr>
      </p:pic>
      <p:pic>
        <p:nvPicPr>
          <p:cNvPr id="69" name="Graphic 68" descr="Single gear">
            <a:extLst>
              <a:ext uri="{FF2B5EF4-FFF2-40B4-BE49-F238E27FC236}">
                <a16:creationId xmlns:a16="http://schemas.microsoft.com/office/drawing/2014/main" id="{EABB7957-F713-483F-80CB-8B2472157A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2982" y="3427744"/>
            <a:ext cx="314271" cy="287891"/>
          </a:xfrm>
          <a:prstGeom prst="rect">
            <a:avLst/>
          </a:prstGeom>
        </p:spPr>
      </p:pic>
      <p:pic>
        <p:nvPicPr>
          <p:cNvPr id="70" name="Graphic 69" descr="Single gear">
            <a:extLst>
              <a:ext uri="{FF2B5EF4-FFF2-40B4-BE49-F238E27FC236}">
                <a16:creationId xmlns:a16="http://schemas.microsoft.com/office/drawing/2014/main" id="{2EDC8B64-D8BA-46E3-960C-418F1DDBC6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2982" y="4819988"/>
            <a:ext cx="314271" cy="287891"/>
          </a:xfrm>
          <a:prstGeom prst="rect">
            <a:avLst/>
          </a:prstGeom>
        </p:spPr>
      </p:pic>
      <p:sp>
        <p:nvSpPr>
          <p:cNvPr id="82" name="Rectangle 81">
            <a:extLst>
              <a:ext uri="{FF2B5EF4-FFF2-40B4-BE49-F238E27FC236}">
                <a16:creationId xmlns:a16="http://schemas.microsoft.com/office/drawing/2014/main" id="{FE1B937F-5846-4D18-8D68-FE47CBDF90B9}"/>
              </a:ext>
            </a:extLst>
          </p:cNvPr>
          <p:cNvSpPr/>
          <p:nvPr/>
        </p:nvSpPr>
        <p:spPr>
          <a:xfrm rot="16200000">
            <a:off x="10111279" y="2301868"/>
            <a:ext cx="1116980" cy="21409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APIs</a:t>
            </a:r>
            <a:endParaRPr lang="en-IN" sz="1200" b="1" dirty="0">
              <a:solidFill>
                <a:srgbClr val="BED730"/>
              </a:solidFill>
              <a:latin typeface="Trebuchet MS"/>
            </a:endParaRPr>
          </a:p>
        </p:txBody>
      </p:sp>
      <p:sp>
        <p:nvSpPr>
          <p:cNvPr id="83" name="Rectangle 82">
            <a:extLst>
              <a:ext uri="{FF2B5EF4-FFF2-40B4-BE49-F238E27FC236}">
                <a16:creationId xmlns:a16="http://schemas.microsoft.com/office/drawing/2014/main" id="{554A4B02-37E8-4C82-BF45-21646C0F3EB0}"/>
              </a:ext>
            </a:extLst>
          </p:cNvPr>
          <p:cNvSpPr/>
          <p:nvPr/>
        </p:nvSpPr>
        <p:spPr>
          <a:xfrm rot="16200000">
            <a:off x="9997508" y="4596143"/>
            <a:ext cx="1344520" cy="21409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Native Tools</a:t>
            </a:r>
            <a:endParaRPr lang="en-IN" sz="1200" b="1" dirty="0">
              <a:solidFill>
                <a:srgbClr val="BED730"/>
              </a:solidFill>
              <a:latin typeface="Trebuchet MS"/>
            </a:endParaRPr>
          </a:p>
        </p:txBody>
      </p:sp>
      <p:grpSp>
        <p:nvGrpSpPr>
          <p:cNvPr id="94" name="Group 93">
            <a:extLst>
              <a:ext uri="{FF2B5EF4-FFF2-40B4-BE49-F238E27FC236}">
                <a16:creationId xmlns:a16="http://schemas.microsoft.com/office/drawing/2014/main" id="{7733E07F-B5FF-41B2-B49C-D02EB5C43248}"/>
              </a:ext>
            </a:extLst>
          </p:cNvPr>
          <p:cNvGrpSpPr/>
          <p:nvPr/>
        </p:nvGrpSpPr>
        <p:grpSpPr>
          <a:xfrm>
            <a:off x="4353424" y="1400825"/>
            <a:ext cx="674061" cy="716617"/>
            <a:chOff x="189872" y="1588487"/>
            <a:chExt cx="914400" cy="914400"/>
          </a:xfrm>
        </p:grpSpPr>
        <p:pic>
          <p:nvPicPr>
            <p:cNvPr id="90" name="Graphic 89" descr="Monitor">
              <a:extLst>
                <a:ext uri="{FF2B5EF4-FFF2-40B4-BE49-F238E27FC236}">
                  <a16:creationId xmlns:a16="http://schemas.microsoft.com/office/drawing/2014/main" id="{D4498A50-E074-4FCE-8FFD-BB015C3FDA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9872" y="1588487"/>
              <a:ext cx="914400" cy="914400"/>
            </a:xfrm>
            <a:prstGeom prst="rect">
              <a:avLst/>
            </a:prstGeom>
          </p:spPr>
        </p:pic>
        <p:grpSp>
          <p:nvGrpSpPr>
            <p:cNvPr id="93" name="Group 92">
              <a:extLst>
                <a:ext uri="{FF2B5EF4-FFF2-40B4-BE49-F238E27FC236}">
                  <a16:creationId xmlns:a16="http://schemas.microsoft.com/office/drawing/2014/main" id="{BC5B515F-2E61-4D4D-BA94-8452E5305D5C}"/>
                </a:ext>
              </a:extLst>
            </p:cNvPr>
            <p:cNvGrpSpPr/>
            <p:nvPr/>
          </p:nvGrpSpPr>
          <p:grpSpPr>
            <a:xfrm>
              <a:off x="410984" y="1810880"/>
              <a:ext cx="445911" cy="517452"/>
              <a:chOff x="1507613" y="1412307"/>
              <a:chExt cx="552299" cy="600913"/>
            </a:xfrm>
          </p:grpSpPr>
          <p:pic>
            <p:nvPicPr>
              <p:cNvPr id="88" name="Graphic 87" descr="Open hand">
                <a:extLst>
                  <a:ext uri="{FF2B5EF4-FFF2-40B4-BE49-F238E27FC236}">
                    <a16:creationId xmlns:a16="http://schemas.microsoft.com/office/drawing/2014/main" id="{82DE3795-F380-4A16-8C61-7E704414D3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7613" y="1460921"/>
                <a:ext cx="552299" cy="552299"/>
              </a:xfrm>
              <a:prstGeom prst="rect">
                <a:avLst/>
              </a:prstGeom>
            </p:spPr>
          </p:pic>
          <p:pic>
            <p:nvPicPr>
              <p:cNvPr id="92" name="Graphic 91" descr="Tools">
                <a:extLst>
                  <a:ext uri="{FF2B5EF4-FFF2-40B4-BE49-F238E27FC236}">
                    <a16:creationId xmlns:a16="http://schemas.microsoft.com/office/drawing/2014/main" id="{C6952A6A-66E9-4FAB-A414-CD1AB755A7C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0663" y="1412307"/>
                <a:ext cx="243983" cy="243983"/>
              </a:xfrm>
              <a:prstGeom prst="rect">
                <a:avLst/>
              </a:prstGeom>
            </p:spPr>
          </p:pic>
        </p:grpSp>
      </p:grpSp>
      <p:sp>
        <p:nvSpPr>
          <p:cNvPr id="108" name="Rectangle 107">
            <a:extLst>
              <a:ext uri="{FF2B5EF4-FFF2-40B4-BE49-F238E27FC236}">
                <a16:creationId xmlns:a16="http://schemas.microsoft.com/office/drawing/2014/main" id="{89AFBFB5-A967-48E3-97B7-B9DA79CEE60C}"/>
              </a:ext>
            </a:extLst>
          </p:cNvPr>
          <p:cNvSpPr/>
          <p:nvPr/>
        </p:nvSpPr>
        <p:spPr>
          <a:xfrm>
            <a:off x="4261592" y="2158649"/>
            <a:ext cx="857733"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Self Service</a:t>
            </a:r>
            <a:endParaRPr lang="en-IN" sz="933" b="1" dirty="0">
              <a:solidFill>
                <a:srgbClr val="BED730"/>
              </a:solidFill>
              <a:latin typeface="Trebuchet MS"/>
            </a:endParaRPr>
          </a:p>
        </p:txBody>
      </p:sp>
      <p:grpSp>
        <p:nvGrpSpPr>
          <p:cNvPr id="95" name="Group 94">
            <a:extLst>
              <a:ext uri="{FF2B5EF4-FFF2-40B4-BE49-F238E27FC236}">
                <a16:creationId xmlns:a16="http://schemas.microsoft.com/office/drawing/2014/main" id="{32A9578E-EFDD-42B3-80FA-F053AFB45102}"/>
              </a:ext>
            </a:extLst>
          </p:cNvPr>
          <p:cNvGrpSpPr/>
          <p:nvPr/>
        </p:nvGrpSpPr>
        <p:grpSpPr>
          <a:xfrm>
            <a:off x="4408338" y="3348369"/>
            <a:ext cx="564241" cy="430995"/>
            <a:chOff x="1230939" y="2732882"/>
            <a:chExt cx="771733" cy="560032"/>
          </a:xfrm>
        </p:grpSpPr>
        <p:sp>
          <p:nvSpPr>
            <p:cNvPr id="68" name="Rectangle: Rounded Corners 67">
              <a:extLst>
                <a:ext uri="{FF2B5EF4-FFF2-40B4-BE49-F238E27FC236}">
                  <a16:creationId xmlns:a16="http://schemas.microsoft.com/office/drawing/2014/main" id="{16C4332D-DF91-4E0E-8548-4F5C7789C39C}"/>
                </a:ext>
              </a:extLst>
            </p:cNvPr>
            <p:cNvSpPr/>
            <p:nvPr/>
          </p:nvSpPr>
          <p:spPr>
            <a:xfrm>
              <a:off x="1230939" y="2732882"/>
              <a:ext cx="761690" cy="552298"/>
            </a:xfrm>
            <a:prstGeom prst="roundRect">
              <a:avLst/>
            </a:prstGeom>
            <a:solidFill>
              <a:schemeClr val="bg1">
                <a:lumMod val="95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pic>
          <p:nvPicPr>
            <p:cNvPr id="74" name="Graphic 73" descr="Bar chart">
              <a:extLst>
                <a:ext uri="{FF2B5EF4-FFF2-40B4-BE49-F238E27FC236}">
                  <a16:creationId xmlns:a16="http://schemas.microsoft.com/office/drawing/2014/main" id="{94927A4D-EB10-4CBF-84F6-F4E37DFBCB2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3098" y="3006028"/>
              <a:ext cx="286886" cy="286886"/>
            </a:xfrm>
            <a:prstGeom prst="rect">
              <a:avLst/>
            </a:prstGeom>
          </p:spPr>
        </p:pic>
        <p:pic>
          <p:nvPicPr>
            <p:cNvPr id="84" name="Graphic 83" descr="Gauge">
              <a:extLst>
                <a:ext uri="{FF2B5EF4-FFF2-40B4-BE49-F238E27FC236}">
                  <a16:creationId xmlns:a16="http://schemas.microsoft.com/office/drawing/2014/main" id="{93AB382E-94E2-420A-A82C-61F01BF3E4F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96232" y="2733736"/>
              <a:ext cx="323997" cy="323997"/>
            </a:xfrm>
            <a:prstGeom prst="rect">
              <a:avLst/>
            </a:prstGeom>
          </p:spPr>
        </p:pic>
        <p:pic>
          <p:nvPicPr>
            <p:cNvPr id="86" name="Graphic 85" descr="Checklist RTL">
              <a:extLst>
                <a:ext uri="{FF2B5EF4-FFF2-40B4-BE49-F238E27FC236}">
                  <a16:creationId xmlns:a16="http://schemas.microsoft.com/office/drawing/2014/main" id="{1B6C05C0-BFEF-436F-8F95-8B36007B492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09984" y="2810919"/>
              <a:ext cx="392688" cy="440394"/>
            </a:xfrm>
            <a:prstGeom prst="rect">
              <a:avLst/>
            </a:prstGeom>
          </p:spPr>
        </p:pic>
      </p:grpSp>
      <p:sp>
        <p:nvSpPr>
          <p:cNvPr id="109" name="Rectangle 108">
            <a:extLst>
              <a:ext uri="{FF2B5EF4-FFF2-40B4-BE49-F238E27FC236}">
                <a16:creationId xmlns:a16="http://schemas.microsoft.com/office/drawing/2014/main" id="{8AA5AF14-6018-4778-B40A-07E22A8CF074}"/>
              </a:ext>
            </a:extLst>
          </p:cNvPr>
          <p:cNvSpPr/>
          <p:nvPr/>
        </p:nvSpPr>
        <p:spPr>
          <a:xfrm>
            <a:off x="4261592" y="3911644"/>
            <a:ext cx="857733"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Dashboard</a:t>
            </a:r>
            <a:endParaRPr lang="en-IN" sz="933" b="1" dirty="0">
              <a:solidFill>
                <a:srgbClr val="BED730"/>
              </a:solidFill>
              <a:latin typeface="Trebuchet MS"/>
            </a:endParaRPr>
          </a:p>
        </p:txBody>
      </p:sp>
      <p:grpSp>
        <p:nvGrpSpPr>
          <p:cNvPr id="102" name="Group 101">
            <a:extLst>
              <a:ext uri="{FF2B5EF4-FFF2-40B4-BE49-F238E27FC236}">
                <a16:creationId xmlns:a16="http://schemas.microsoft.com/office/drawing/2014/main" id="{7B036B4B-D689-481F-B458-614CF582AA4C}"/>
              </a:ext>
            </a:extLst>
          </p:cNvPr>
          <p:cNvGrpSpPr/>
          <p:nvPr/>
        </p:nvGrpSpPr>
        <p:grpSpPr>
          <a:xfrm>
            <a:off x="4406618" y="4691667"/>
            <a:ext cx="567684" cy="597541"/>
            <a:chOff x="204099" y="2832845"/>
            <a:chExt cx="761691" cy="761691"/>
          </a:xfrm>
        </p:grpSpPr>
        <p:pic>
          <p:nvPicPr>
            <p:cNvPr id="99" name="Graphic 98" descr="Workflow">
              <a:extLst>
                <a:ext uri="{FF2B5EF4-FFF2-40B4-BE49-F238E27FC236}">
                  <a16:creationId xmlns:a16="http://schemas.microsoft.com/office/drawing/2014/main" id="{D3A0B127-2B9F-4264-ADE5-152D0F668D9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20599" y="2992900"/>
              <a:ext cx="344421" cy="344421"/>
            </a:xfrm>
            <a:prstGeom prst="rect">
              <a:avLst/>
            </a:prstGeom>
          </p:spPr>
        </p:pic>
        <p:pic>
          <p:nvPicPr>
            <p:cNvPr id="101" name="Graphic 100" descr="Television">
              <a:extLst>
                <a:ext uri="{FF2B5EF4-FFF2-40B4-BE49-F238E27FC236}">
                  <a16:creationId xmlns:a16="http://schemas.microsoft.com/office/drawing/2014/main" id="{A79D7A7D-CE82-4BEC-8846-92C998655AB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4099" y="2832845"/>
              <a:ext cx="761691" cy="761691"/>
            </a:xfrm>
            <a:prstGeom prst="rect">
              <a:avLst/>
            </a:prstGeom>
          </p:spPr>
        </p:pic>
      </p:grpSp>
      <p:sp>
        <p:nvSpPr>
          <p:cNvPr id="110" name="Rectangle 109">
            <a:extLst>
              <a:ext uri="{FF2B5EF4-FFF2-40B4-BE49-F238E27FC236}">
                <a16:creationId xmlns:a16="http://schemas.microsoft.com/office/drawing/2014/main" id="{6E550ED3-3C99-481B-BC13-A639DCF219E3}"/>
              </a:ext>
            </a:extLst>
          </p:cNvPr>
          <p:cNvSpPr/>
          <p:nvPr/>
        </p:nvSpPr>
        <p:spPr>
          <a:xfrm>
            <a:off x="4261592" y="5350544"/>
            <a:ext cx="907779" cy="30948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srgbClr val="BED730"/>
                </a:solidFill>
                <a:latin typeface="Trebuchet MS"/>
              </a:rPr>
              <a:t>Automation</a:t>
            </a:r>
            <a:endParaRPr lang="en-IN" sz="933" b="1" dirty="0">
              <a:solidFill>
                <a:srgbClr val="BED730"/>
              </a:solidFill>
              <a:latin typeface="Trebuchet MS"/>
            </a:endParaRPr>
          </a:p>
        </p:txBody>
      </p:sp>
      <p:cxnSp>
        <p:nvCxnSpPr>
          <p:cNvPr id="107" name="Straight Connector 106">
            <a:extLst>
              <a:ext uri="{FF2B5EF4-FFF2-40B4-BE49-F238E27FC236}">
                <a16:creationId xmlns:a16="http://schemas.microsoft.com/office/drawing/2014/main" id="{CD46A1D4-B8E3-4AF0-A29D-6220541F9421}"/>
              </a:ext>
            </a:extLst>
          </p:cNvPr>
          <p:cNvCxnSpPr>
            <a:cxnSpLocks/>
          </p:cNvCxnSpPr>
          <p:nvPr/>
        </p:nvCxnSpPr>
        <p:spPr>
          <a:xfrm>
            <a:off x="4223911" y="1324204"/>
            <a:ext cx="0" cy="4263665"/>
          </a:xfrm>
          <a:prstGeom prst="line">
            <a:avLst/>
          </a:prstGeom>
          <a:ln w="9525">
            <a:solidFill>
              <a:schemeClr val="accent3">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6" name="Graphic 125" descr="Social network">
            <a:extLst>
              <a:ext uri="{FF2B5EF4-FFF2-40B4-BE49-F238E27FC236}">
                <a16:creationId xmlns:a16="http://schemas.microsoft.com/office/drawing/2014/main" id="{81DF1E08-9BD5-4A6E-974B-81CF9B9A703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81025" y="3955635"/>
            <a:ext cx="370591" cy="473740"/>
          </a:xfrm>
          <a:prstGeom prst="rect">
            <a:avLst/>
          </a:prstGeom>
        </p:spPr>
      </p:pic>
      <p:sp>
        <p:nvSpPr>
          <p:cNvPr id="132" name="Rectangle 131">
            <a:extLst>
              <a:ext uri="{FF2B5EF4-FFF2-40B4-BE49-F238E27FC236}">
                <a16:creationId xmlns:a16="http://schemas.microsoft.com/office/drawing/2014/main" id="{82F27A2B-510D-4EF9-93A4-91FFD05FF05B}"/>
              </a:ext>
            </a:extLst>
          </p:cNvPr>
          <p:cNvSpPr/>
          <p:nvPr/>
        </p:nvSpPr>
        <p:spPr>
          <a:xfrm>
            <a:off x="3158189" y="4415836"/>
            <a:ext cx="1016259" cy="24986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All Users</a:t>
            </a:r>
            <a:endParaRPr lang="en-IN" sz="1067" b="1" dirty="0">
              <a:solidFill>
                <a:srgbClr val="BED730"/>
              </a:solidFill>
              <a:latin typeface="Trebuchet MS"/>
            </a:endParaRPr>
          </a:p>
        </p:txBody>
      </p:sp>
      <p:pic>
        <p:nvPicPr>
          <p:cNvPr id="131" name="Graphic 130" descr="Teacher">
            <a:extLst>
              <a:ext uri="{FF2B5EF4-FFF2-40B4-BE49-F238E27FC236}">
                <a16:creationId xmlns:a16="http://schemas.microsoft.com/office/drawing/2014/main" id="{52BBF5DB-47BD-4AA0-981E-A4F40689F8C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81025" y="4985619"/>
            <a:ext cx="370591" cy="473740"/>
          </a:xfrm>
          <a:prstGeom prst="rect">
            <a:avLst/>
          </a:prstGeom>
        </p:spPr>
      </p:pic>
      <p:sp>
        <p:nvSpPr>
          <p:cNvPr id="133" name="Rectangle 132">
            <a:extLst>
              <a:ext uri="{FF2B5EF4-FFF2-40B4-BE49-F238E27FC236}">
                <a16:creationId xmlns:a16="http://schemas.microsoft.com/office/drawing/2014/main" id="{C12FFCC5-9A5D-4F0D-BD94-76AC8029709F}"/>
              </a:ext>
            </a:extLst>
          </p:cNvPr>
          <p:cNvSpPr/>
          <p:nvPr/>
        </p:nvSpPr>
        <p:spPr>
          <a:xfrm>
            <a:off x="3144309" y="5348674"/>
            <a:ext cx="1044016" cy="3119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CxO Users</a:t>
            </a:r>
            <a:endParaRPr lang="en-IN" sz="1067" b="1" dirty="0">
              <a:solidFill>
                <a:srgbClr val="BED730"/>
              </a:solidFill>
              <a:latin typeface="Trebuchet MS"/>
            </a:endParaRPr>
          </a:p>
        </p:txBody>
      </p:sp>
      <p:pic>
        <p:nvPicPr>
          <p:cNvPr id="127" name="Graphic 126" descr="Syncing cloud">
            <a:extLst>
              <a:ext uri="{FF2B5EF4-FFF2-40B4-BE49-F238E27FC236}">
                <a16:creationId xmlns:a16="http://schemas.microsoft.com/office/drawing/2014/main" id="{9943EB46-02AB-4C21-846E-0E81D1046D2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81025" y="1447450"/>
            <a:ext cx="370591" cy="473740"/>
          </a:xfrm>
          <a:prstGeom prst="rect">
            <a:avLst/>
          </a:prstGeom>
        </p:spPr>
      </p:pic>
      <p:sp>
        <p:nvSpPr>
          <p:cNvPr id="134" name="Rectangle 133">
            <a:extLst>
              <a:ext uri="{FF2B5EF4-FFF2-40B4-BE49-F238E27FC236}">
                <a16:creationId xmlns:a16="http://schemas.microsoft.com/office/drawing/2014/main" id="{AFC3BC9D-A020-49D0-941C-C561F7AB62C7}"/>
              </a:ext>
            </a:extLst>
          </p:cNvPr>
          <p:cNvSpPr/>
          <p:nvPr/>
        </p:nvSpPr>
        <p:spPr>
          <a:xfrm>
            <a:off x="3067053" y="1947276"/>
            <a:ext cx="1198528" cy="36755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Cloud Administrators</a:t>
            </a:r>
            <a:endParaRPr lang="en-IN" sz="1067" b="1" dirty="0">
              <a:solidFill>
                <a:srgbClr val="BED730"/>
              </a:solidFill>
              <a:latin typeface="Trebuchet MS"/>
            </a:endParaRPr>
          </a:p>
        </p:txBody>
      </p:sp>
      <p:grpSp>
        <p:nvGrpSpPr>
          <p:cNvPr id="128" name="Group 127">
            <a:extLst>
              <a:ext uri="{FF2B5EF4-FFF2-40B4-BE49-F238E27FC236}">
                <a16:creationId xmlns:a16="http://schemas.microsoft.com/office/drawing/2014/main" id="{8E63DF0C-09B0-47DE-A259-5B6EEC9A320D}"/>
              </a:ext>
            </a:extLst>
          </p:cNvPr>
          <p:cNvGrpSpPr/>
          <p:nvPr/>
        </p:nvGrpSpPr>
        <p:grpSpPr>
          <a:xfrm>
            <a:off x="3481025" y="2753062"/>
            <a:ext cx="370591" cy="473740"/>
            <a:chOff x="4051651" y="1135094"/>
            <a:chExt cx="914400" cy="1173971"/>
          </a:xfrm>
        </p:grpSpPr>
        <p:pic>
          <p:nvPicPr>
            <p:cNvPr id="129" name="Graphic 128" descr="Single gear">
              <a:extLst>
                <a:ext uri="{FF2B5EF4-FFF2-40B4-BE49-F238E27FC236}">
                  <a16:creationId xmlns:a16="http://schemas.microsoft.com/office/drawing/2014/main" id="{CA98658E-8932-4E8C-A759-1852ECD9BA7C}"/>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051651" y="1135094"/>
              <a:ext cx="914400" cy="914400"/>
            </a:xfrm>
            <a:prstGeom prst="rect">
              <a:avLst/>
            </a:prstGeom>
          </p:spPr>
        </p:pic>
        <p:pic>
          <p:nvPicPr>
            <p:cNvPr id="130" name="Graphic 129" descr="Users">
              <a:extLst>
                <a:ext uri="{FF2B5EF4-FFF2-40B4-BE49-F238E27FC236}">
                  <a16:creationId xmlns:a16="http://schemas.microsoft.com/office/drawing/2014/main" id="{60DA99E3-C3EC-4D97-9EC1-AA08DE491580}"/>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51651" y="1394665"/>
              <a:ext cx="914400" cy="914400"/>
            </a:xfrm>
            <a:prstGeom prst="rect">
              <a:avLst/>
            </a:prstGeom>
          </p:spPr>
        </p:pic>
      </p:grpSp>
      <p:sp>
        <p:nvSpPr>
          <p:cNvPr id="135" name="Rectangle 134">
            <a:extLst>
              <a:ext uri="{FF2B5EF4-FFF2-40B4-BE49-F238E27FC236}">
                <a16:creationId xmlns:a16="http://schemas.microsoft.com/office/drawing/2014/main" id="{CCC7C309-FC47-42A3-8E67-3D4DBA98A59F}"/>
              </a:ext>
            </a:extLst>
          </p:cNvPr>
          <p:cNvSpPr/>
          <p:nvPr/>
        </p:nvSpPr>
        <p:spPr>
          <a:xfrm>
            <a:off x="3151416" y="3178095"/>
            <a:ext cx="1029805" cy="33860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067" b="1" dirty="0">
                <a:solidFill>
                  <a:srgbClr val="BED730"/>
                </a:solidFill>
                <a:latin typeface="Trebuchet MS"/>
              </a:rPr>
              <a:t>App &amp; DevOps</a:t>
            </a:r>
            <a:endParaRPr lang="en-IN" sz="1067" b="1" dirty="0">
              <a:solidFill>
                <a:srgbClr val="BED730"/>
              </a:solidFill>
              <a:latin typeface="Trebuchet MS"/>
            </a:endParaRPr>
          </a:p>
        </p:txBody>
      </p:sp>
      <p:sp>
        <p:nvSpPr>
          <p:cNvPr id="125" name="Arrow: Left-Right 124">
            <a:extLst>
              <a:ext uri="{FF2B5EF4-FFF2-40B4-BE49-F238E27FC236}">
                <a16:creationId xmlns:a16="http://schemas.microsoft.com/office/drawing/2014/main" id="{05DE21CF-1253-44E4-A3CC-5A05C5D39DB5}"/>
              </a:ext>
            </a:extLst>
          </p:cNvPr>
          <p:cNvSpPr/>
          <p:nvPr/>
        </p:nvSpPr>
        <p:spPr>
          <a:xfrm>
            <a:off x="4284435" y="5772591"/>
            <a:ext cx="6244312" cy="537192"/>
          </a:xfrm>
          <a:prstGeom prst="lef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Core Platform</a:t>
            </a:r>
            <a:endParaRPr lang="en-IN" sz="1333" b="1" dirty="0">
              <a:solidFill>
                <a:sysClr val="windowText" lastClr="000000"/>
              </a:solidFill>
              <a:latin typeface="Trebuchet MS"/>
            </a:endParaRPr>
          </a:p>
        </p:txBody>
      </p:sp>
      <p:sp>
        <p:nvSpPr>
          <p:cNvPr id="142" name="Arrow: Right 141">
            <a:extLst>
              <a:ext uri="{FF2B5EF4-FFF2-40B4-BE49-F238E27FC236}">
                <a16:creationId xmlns:a16="http://schemas.microsoft.com/office/drawing/2014/main" id="{FEF6F10E-9A1C-4A91-B355-4F17979BAC7A}"/>
              </a:ext>
            </a:extLst>
          </p:cNvPr>
          <p:cNvSpPr/>
          <p:nvPr/>
        </p:nvSpPr>
        <p:spPr>
          <a:xfrm>
            <a:off x="3203347" y="5772591"/>
            <a:ext cx="1023316" cy="537192"/>
          </a:xfrm>
          <a:prstGeom prst="righ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Users</a:t>
            </a:r>
            <a:endParaRPr lang="en-IN" sz="1333" b="1" dirty="0">
              <a:solidFill>
                <a:sysClr val="windowText" lastClr="000000"/>
              </a:solidFill>
              <a:latin typeface="Trebuchet MS"/>
            </a:endParaRPr>
          </a:p>
        </p:txBody>
      </p:sp>
      <p:sp>
        <p:nvSpPr>
          <p:cNvPr id="143" name="Arrow: Left 142">
            <a:extLst>
              <a:ext uri="{FF2B5EF4-FFF2-40B4-BE49-F238E27FC236}">
                <a16:creationId xmlns:a16="http://schemas.microsoft.com/office/drawing/2014/main" id="{7D9E83F7-E3BA-4622-B037-3B93603AEDB5}"/>
              </a:ext>
            </a:extLst>
          </p:cNvPr>
          <p:cNvSpPr/>
          <p:nvPr/>
        </p:nvSpPr>
        <p:spPr>
          <a:xfrm>
            <a:off x="10644225" y="5772591"/>
            <a:ext cx="1103985" cy="537192"/>
          </a:xfrm>
          <a:prstGeom prst="leftArrow">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333" b="1" dirty="0">
                <a:solidFill>
                  <a:sysClr val="windowText" lastClr="000000"/>
                </a:solidFill>
                <a:latin typeface="Trebuchet MS"/>
              </a:rPr>
              <a:t>POD</a:t>
            </a:r>
            <a:endParaRPr lang="en-IN" sz="1333" b="1" dirty="0">
              <a:solidFill>
                <a:sysClr val="windowText" lastClr="000000"/>
              </a:solidFill>
              <a:latin typeface="Trebuchet MS"/>
            </a:endParaRPr>
          </a:p>
        </p:txBody>
      </p:sp>
      <p:sp>
        <p:nvSpPr>
          <p:cNvPr id="27" name="Rectangle 26">
            <a:extLst>
              <a:ext uri="{FF2B5EF4-FFF2-40B4-BE49-F238E27FC236}">
                <a16:creationId xmlns:a16="http://schemas.microsoft.com/office/drawing/2014/main" id="{04E5183A-1450-42D1-B272-F62C2DE8969B}"/>
              </a:ext>
            </a:extLst>
          </p:cNvPr>
          <p:cNvSpPr/>
          <p:nvPr/>
        </p:nvSpPr>
        <p:spPr>
          <a:xfrm>
            <a:off x="6466988" y="4226061"/>
            <a:ext cx="3965373" cy="1063147"/>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2133" b="1" dirty="0">
                <a:solidFill>
                  <a:prstClr val="white"/>
                </a:solidFill>
                <a:latin typeface="Trebuchet MS"/>
              </a:rPr>
              <a:t>ITSM</a:t>
            </a:r>
          </a:p>
          <a:p>
            <a:pPr algn="ctr" defTabSz="1218928">
              <a:defRPr/>
            </a:pPr>
            <a:r>
              <a:rPr lang="en-US" sz="2133" b="1" dirty="0">
                <a:solidFill>
                  <a:prstClr val="white"/>
                </a:solidFill>
                <a:latin typeface="Trebuchet MS"/>
              </a:rPr>
              <a:t>(Engagement &amp; Records)</a:t>
            </a:r>
            <a:endParaRPr lang="en-IN" sz="2133" b="1" dirty="0">
              <a:solidFill>
                <a:prstClr val="white"/>
              </a:solidFill>
              <a:latin typeface="Trebuchet MS"/>
            </a:endParaRPr>
          </a:p>
        </p:txBody>
      </p:sp>
      <p:sp>
        <p:nvSpPr>
          <p:cNvPr id="31" name="Rectangle 30">
            <a:extLst>
              <a:ext uri="{FF2B5EF4-FFF2-40B4-BE49-F238E27FC236}">
                <a16:creationId xmlns:a16="http://schemas.microsoft.com/office/drawing/2014/main" id="{FC3511E9-CC6C-4E1F-AEE4-93C912EC0566}"/>
              </a:ext>
            </a:extLst>
          </p:cNvPr>
          <p:cNvSpPr/>
          <p:nvPr/>
        </p:nvSpPr>
        <p:spPr>
          <a:xfrm>
            <a:off x="6466989"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Request / Change</a:t>
            </a:r>
            <a:endParaRPr lang="en-IN" sz="667" b="1" dirty="0">
              <a:solidFill>
                <a:prstClr val="black"/>
              </a:solidFill>
              <a:latin typeface="Trebuchet MS"/>
            </a:endParaRPr>
          </a:p>
        </p:txBody>
      </p:sp>
      <p:sp>
        <p:nvSpPr>
          <p:cNvPr id="32" name="Rectangle 31">
            <a:extLst>
              <a:ext uri="{FF2B5EF4-FFF2-40B4-BE49-F238E27FC236}">
                <a16:creationId xmlns:a16="http://schemas.microsoft.com/office/drawing/2014/main" id="{472DD1EB-6BB0-4C73-9EFB-2AD11987B121}"/>
              </a:ext>
            </a:extLst>
          </p:cNvPr>
          <p:cNvSpPr/>
          <p:nvPr/>
        </p:nvSpPr>
        <p:spPr>
          <a:xfrm>
            <a:off x="7476024"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Event / Incident</a:t>
            </a:r>
            <a:endParaRPr lang="en-IN" sz="667" b="1" dirty="0">
              <a:solidFill>
                <a:prstClr val="black"/>
              </a:solidFill>
              <a:latin typeface="Trebuchet MS"/>
            </a:endParaRPr>
          </a:p>
        </p:txBody>
      </p:sp>
      <p:sp>
        <p:nvSpPr>
          <p:cNvPr id="33" name="Rectangle 32">
            <a:extLst>
              <a:ext uri="{FF2B5EF4-FFF2-40B4-BE49-F238E27FC236}">
                <a16:creationId xmlns:a16="http://schemas.microsoft.com/office/drawing/2014/main" id="{DB5F6A5E-FB4A-4027-886D-23B6F5B6E9D4}"/>
              </a:ext>
            </a:extLst>
          </p:cNvPr>
          <p:cNvSpPr/>
          <p:nvPr/>
        </p:nvSpPr>
        <p:spPr>
          <a:xfrm>
            <a:off x="8485056"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Monitoring</a:t>
            </a:r>
            <a:endParaRPr lang="en-IN" sz="667" b="1" dirty="0">
              <a:solidFill>
                <a:prstClr val="black"/>
              </a:solidFill>
              <a:latin typeface="Trebuchet MS"/>
            </a:endParaRPr>
          </a:p>
        </p:txBody>
      </p:sp>
      <p:sp>
        <p:nvSpPr>
          <p:cNvPr id="34" name="Rectangle 33">
            <a:extLst>
              <a:ext uri="{FF2B5EF4-FFF2-40B4-BE49-F238E27FC236}">
                <a16:creationId xmlns:a16="http://schemas.microsoft.com/office/drawing/2014/main" id="{BD66525A-F8CC-4D16-9C99-0E455722DEDC}"/>
              </a:ext>
            </a:extLst>
          </p:cNvPr>
          <p:cNvSpPr/>
          <p:nvPr/>
        </p:nvSpPr>
        <p:spPr>
          <a:xfrm>
            <a:off x="9494092" y="3838740"/>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Discovery</a:t>
            </a:r>
            <a:endParaRPr lang="en-IN" sz="667" b="1" dirty="0">
              <a:solidFill>
                <a:prstClr val="black"/>
              </a:solidFill>
              <a:latin typeface="Trebuchet MS"/>
            </a:endParaRPr>
          </a:p>
        </p:txBody>
      </p:sp>
      <p:sp>
        <p:nvSpPr>
          <p:cNvPr id="42" name="Rectangle 41">
            <a:extLst>
              <a:ext uri="{FF2B5EF4-FFF2-40B4-BE49-F238E27FC236}">
                <a16:creationId xmlns:a16="http://schemas.microsoft.com/office/drawing/2014/main" id="{221B2A29-BAE7-4616-A41F-A1422C972F60}"/>
              </a:ext>
            </a:extLst>
          </p:cNvPr>
          <p:cNvSpPr/>
          <p:nvPr/>
        </p:nvSpPr>
        <p:spPr>
          <a:xfrm>
            <a:off x="6466989"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SLA</a:t>
            </a:r>
            <a:endParaRPr lang="en-IN" sz="667" b="1" dirty="0">
              <a:solidFill>
                <a:prstClr val="black"/>
              </a:solidFill>
              <a:latin typeface="Trebuchet MS"/>
            </a:endParaRPr>
          </a:p>
        </p:txBody>
      </p:sp>
      <p:sp>
        <p:nvSpPr>
          <p:cNvPr id="43" name="Rectangle 42">
            <a:extLst>
              <a:ext uri="{FF2B5EF4-FFF2-40B4-BE49-F238E27FC236}">
                <a16:creationId xmlns:a16="http://schemas.microsoft.com/office/drawing/2014/main" id="{A4E2CD72-B1C0-4F0F-A3AA-5D57FEB2FFC3}"/>
              </a:ext>
            </a:extLst>
          </p:cNvPr>
          <p:cNvSpPr/>
          <p:nvPr/>
        </p:nvSpPr>
        <p:spPr>
          <a:xfrm>
            <a:off x="7476024"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HA / DR</a:t>
            </a:r>
            <a:endParaRPr lang="en-IN" sz="667" b="1" dirty="0">
              <a:solidFill>
                <a:prstClr val="black"/>
              </a:solidFill>
              <a:latin typeface="Trebuchet MS"/>
            </a:endParaRPr>
          </a:p>
        </p:txBody>
      </p:sp>
      <p:sp>
        <p:nvSpPr>
          <p:cNvPr id="44" name="Rectangle 43">
            <a:extLst>
              <a:ext uri="{FF2B5EF4-FFF2-40B4-BE49-F238E27FC236}">
                <a16:creationId xmlns:a16="http://schemas.microsoft.com/office/drawing/2014/main" id="{0ADE8E00-3CBA-496B-B872-8C4B6731D9A3}"/>
              </a:ext>
            </a:extLst>
          </p:cNvPr>
          <p:cNvSpPr/>
          <p:nvPr/>
        </p:nvSpPr>
        <p:spPr>
          <a:xfrm>
            <a:off x="8485056"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Knowledge Base</a:t>
            </a:r>
            <a:endParaRPr lang="en-IN" sz="667" b="1" dirty="0">
              <a:solidFill>
                <a:prstClr val="black"/>
              </a:solidFill>
              <a:latin typeface="Trebuchet MS"/>
            </a:endParaRPr>
          </a:p>
        </p:txBody>
      </p:sp>
      <p:sp>
        <p:nvSpPr>
          <p:cNvPr id="45" name="Rectangle 44">
            <a:extLst>
              <a:ext uri="{FF2B5EF4-FFF2-40B4-BE49-F238E27FC236}">
                <a16:creationId xmlns:a16="http://schemas.microsoft.com/office/drawing/2014/main" id="{5E67A0BA-4CA1-4B97-A033-57912A8D929D}"/>
              </a:ext>
            </a:extLst>
          </p:cNvPr>
          <p:cNvSpPr/>
          <p:nvPr/>
        </p:nvSpPr>
        <p:spPr>
          <a:xfrm>
            <a:off x="9494092" y="5348308"/>
            <a:ext cx="938272" cy="312269"/>
          </a:xfrm>
          <a:prstGeom prst="rect">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b="1" dirty="0">
                <a:solidFill>
                  <a:prstClr val="black"/>
                </a:solidFill>
                <a:latin typeface="Trebuchet MS"/>
              </a:rPr>
              <a:t>Logs</a:t>
            </a:r>
            <a:endParaRPr lang="en-IN" sz="667" b="1" dirty="0">
              <a:solidFill>
                <a:prstClr val="black"/>
              </a:solidFill>
              <a:latin typeface="Trebuchet MS"/>
            </a:endParaRPr>
          </a:p>
        </p:txBody>
      </p:sp>
      <p:sp>
        <p:nvSpPr>
          <p:cNvPr id="7" name="Rectangle 6">
            <a:extLst>
              <a:ext uri="{FF2B5EF4-FFF2-40B4-BE49-F238E27FC236}">
                <a16:creationId xmlns:a16="http://schemas.microsoft.com/office/drawing/2014/main" id="{0992CA21-DDE5-4C5A-8F90-B7370E657418}"/>
              </a:ext>
            </a:extLst>
          </p:cNvPr>
          <p:cNvSpPr/>
          <p:nvPr/>
        </p:nvSpPr>
        <p:spPr>
          <a:xfrm>
            <a:off x="6031010" y="1316567"/>
            <a:ext cx="804705"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Orchestration</a:t>
            </a:r>
            <a:endParaRPr lang="en-IN" sz="667" dirty="0">
              <a:solidFill>
                <a:prstClr val="black"/>
              </a:solidFill>
              <a:latin typeface="Trebuchet MS"/>
            </a:endParaRPr>
          </a:p>
        </p:txBody>
      </p:sp>
      <p:sp>
        <p:nvSpPr>
          <p:cNvPr id="9" name="Rectangle 8">
            <a:extLst>
              <a:ext uri="{FF2B5EF4-FFF2-40B4-BE49-F238E27FC236}">
                <a16:creationId xmlns:a16="http://schemas.microsoft.com/office/drawing/2014/main" id="{1D22C8DD-F349-4A28-9CAA-9B7D3A78850F}"/>
              </a:ext>
            </a:extLst>
          </p:cNvPr>
          <p:cNvSpPr/>
          <p:nvPr/>
        </p:nvSpPr>
        <p:spPr>
          <a:xfrm>
            <a:off x="5322603" y="1316567"/>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Provisioning</a:t>
            </a:r>
            <a:endParaRPr lang="en-IN" sz="667" dirty="0">
              <a:solidFill>
                <a:prstClr val="black"/>
              </a:solidFill>
              <a:latin typeface="Trebuchet MS"/>
            </a:endParaRPr>
          </a:p>
        </p:txBody>
      </p:sp>
      <p:sp>
        <p:nvSpPr>
          <p:cNvPr id="11" name="Rectangle 10">
            <a:extLst>
              <a:ext uri="{FF2B5EF4-FFF2-40B4-BE49-F238E27FC236}">
                <a16:creationId xmlns:a16="http://schemas.microsoft.com/office/drawing/2014/main" id="{ECB3C954-944A-444A-A4C3-D870F118668F}"/>
              </a:ext>
            </a:extLst>
          </p:cNvPr>
          <p:cNvSpPr/>
          <p:nvPr/>
        </p:nvSpPr>
        <p:spPr>
          <a:xfrm>
            <a:off x="6839478" y="1316567"/>
            <a:ext cx="76767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Configuration</a:t>
            </a:r>
            <a:endParaRPr lang="en-IN" sz="667" dirty="0">
              <a:solidFill>
                <a:prstClr val="black"/>
              </a:solidFill>
              <a:latin typeface="Trebuchet MS"/>
            </a:endParaRPr>
          </a:p>
        </p:txBody>
      </p:sp>
      <p:sp>
        <p:nvSpPr>
          <p:cNvPr id="13" name="Rectangle 12">
            <a:extLst>
              <a:ext uri="{FF2B5EF4-FFF2-40B4-BE49-F238E27FC236}">
                <a16:creationId xmlns:a16="http://schemas.microsoft.com/office/drawing/2014/main" id="{B81C87C8-4053-4132-976B-A798FB3F4552}"/>
              </a:ext>
            </a:extLst>
          </p:cNvPr>
          <p:cNvSpPr/>
          <p:nvPr/>
        </p:nvSpPr>
        <p:spPr>
          <a:xfrm>
            <a:off x="7610919" y="1316567"/>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Billing / Chargeback</a:t>
            </a:r>
            <a:endParaRPr lang="en-IN" sz="667" dirty="0">
              <a:solidFill>
                <a:prstClr val="black"/>
              </a:solidFill>
              <a:latin typeface="Trebuchet MS"/>
            </a:endParaRPr>
          </a:p>
        </p:txBody>
      </p:sp>
      <p:sp>
        <p:nvSpPr>
          <p:cNvPr id="15" name="Rectangle 14">
            <a:extLst>
              <a:ext uri="{FF2B5EF4-FFF2-40B4-BE49-F238E27FC236}">
                <a16:creationId xmlns:a16="http://schemas.microsoft.com/office/drawing/2014/main" id="{7E5CDCA9-0171-4144-A8AF-A0A13A006A26}"/>
              </a:ext>
            </a:extLst>
          </p:cNvPr>
          <p:cNvSpPr/>
          <p:nvPr/>
        </p:nvSpPr>
        <p:spPr>
          <a:xfrm>
            <a:off x="8319324" y="1316567"/>
            <a:ext cx="74590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Systems Management</a:t>
            </a:r>
            <a:endParaRPr lang="en-IN" sz="667" dirty="0">
              <a:solidFill>
                <a:prstClr val="black"/>
              </a:solidFill>
              <a:latin typeface="Trebuchet MS"/>
            </a:endParaRPr>
          </a:p>
        </p:txBody>
      </p:sp>
      <p:sp>
        <p:nvSpPr>
          <p:cNvPr id="17" name="Rectangle 16">
            <a:extLst>
              <a:ext uri="{FF2B5EF4-FFF2-40B4-BE49-F238E27FC236}">
                <a16:creationId xmlns:a16="http://schemas.microsoft.com/office/drawing/2014/main" id="{D5A849C5-3A0C-4BC1-AF6B-2A416CF4F913}"/>
              </a:ext>
            </a:extLst>
          </p:cNvPr>
          <p:cNvSpPr/>
          <p:nvPr/>
        </p:nvSpPr>
        <p:spPr>
          <a:xfrm>
            <a:off x="9068998" y="1316567"/>
            <a:ext cx="611460"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Capacity</a:t>
            </a:r>
            <a:endParaRPr lang="en-IN" sz="667" dirty="0">
              <a:solidFill>
                <a:prstClr val="black"/>
              </a:solidFill>
              <a:latin typeface="Trebuchet MS"/>
            </a:endParaRPr>
          </a:p>
        </p:txBody>
      </p:sp>
      <p:sp>
        <p:nvSpPr>
          <p:cNvPr id="19" name="Rectangle 18">
            <a:extLst>
              <a:ext uri="{FF2B5EF4-FFF2-40B4-BE49-F238E27FC236}">
                <a16:creationId xmlns:a16="http://schemas.microsoft.com/office/drawing/2014/main" id="{58AEAF6B-4520-4E30-B121-657A7A645456}"/>
              </a:ext>
            </a:extLst>
          </p:cNvPr>
          <p:cNvSpPr/>
          <p:nvPr/>
        </p:nvSpPr>
        <p:spPr>
          <a:xfrm>
            <a:off x="9684219" y="1316567"/>
            <a:ext cx="7481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Cost Management</a:t>
            </a:r>
            <a:endParaRPr lang="en-IN" sz="667" dirty="0">
              <a:solidFill>
                <a:prstClr val="black"/>
              </a:solidFill>
              <a:latin typeface="Trebuchet MS"/>
            </a:endParaRPr>
          </a:p>
        </p:txBody>
      </p:sp>
      <p:sp>
        <p:nvSpPr>
          <p:cNvPr id="46" name="Rectangle 45">
            <a:extLst>
              <a:ext uri="{FF2B5EF4-FFF2-40B4-BE49-F238E27FC236}">
                <a16:creationId xmlns:a16="http://schemas.microsoft.com/office/drawing/2014/main" id="{DCFBCE37-80AD-4963-B8FC-12019B3A6196}"/>
              </a:ext>
            </a:extLst>
          </p:cNvPr>
          <p:cNvSpPr/>
          <p:nvPr/>
        </p:nvSpPr>
        <p:spPr>
          <a:xfrm>
            <a:off x="5322603" y="1748493"/>
            <a:ext cx="5109759" cy="1125363"/>
          </a:xfrm>
          <a:prstGeom prst="rect">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2133" b="1" dirty="0">
                <a:solidFill>
                  <a:prstClr val="white"/>
                </a:solidFill>
                <a:latin typeface="Trebuchet MS"/>
              </a:rPr>
              <a:t>Cloud Management Platform</a:t>
            </a:r>
          </a:p>
          <a:p>
            <a:pPr algn="ctr" defTabSz="1218928">
              <a:defRPr/>
            </a:pPr>
            <a:r>
              <a:rPr lang="en-US" sz="2133" b="1" dirty="0">
                <a:solidFill>
                  <a:prstClr val="white"/>
                </a:solidFill>
                <a:latin typeface="Trebuchet MS"/>
              </a:rPr>
              <a:t>(Action &amp; Automation)</a:t>
            </a:r>
            <a:endParaRPr lang="en-IN" sz="2133" b="1" dirty="0">
              <a:solidFill>
                <a:prstClr val="white"/>
              </a:solidFill>
              <a:latin typeface="Trebuchet MS"/>
            </a:endParaRPr>
          </a:p>
        </p:txBody>
      </p:sp>
      <p:sp>
        <p:nvSpPr>
          <p:cNvPr id="47" name="Rectangle 46">
            <a:extLst>
              <a:ext uri="{FF2B5EF4-FFF2-40B4-BE49-F238E27FC236}">
                <a16:creationId xmlns:a16="http://schemas.microsoft.com/office/drawing/2014/main" id="{3A8FB310-CE95-437B-926E-59E43E0CAC51}"/>
              </a:ext>
            </a:extLst>
          </p:cNvPr>
          <p:cNvSpPr/>
          <p:nvPr/>
        </p:nvSpPr>
        <p:spPr>
          <a:xfrm>
            <a:off x="6088706" y="2960254"/>
            <a:ext cx="743791"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Unified Dashboard</a:t>
            </a:r>
            <a:endParaRPr lang="en-IN" sz="667" dirty="0">
              <a:solidFill>
                <a:prstClr val="black"/>
              </a:solidFill>
              <a:latin typeface="Trebuchet MS"/>
            </a:endParaRPr>
          </a:p>
        </p:txBody>
      </p:sp>
      <p:sp>
        <p:nvSpPr>
          <p:cNvPr id="48" name="Rectangle 47">
            <a:extLst>
              <a:ext uri="{FF2B5EF4-FFF2-40B4-BE49-F238E27FC236}">
                <a16:creationId xmlns:a16="http://schemas.microsoft.com/office/drawing/2014/main" id="{923D4B1C-7A17-4458-9FE0-318DF241B3D0}"/>
              </a:ext>
            </a:extLst>
          </p:cNvPr>
          <p:cNvSpPr/>
          <p:nvPr/>
        </p:nvSpPr>
        <p:spPr>
          <a:xfrm>
            <a:off x="5284506" y="2960254"/>
            <a:ext cx="773396"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DevOps Management</a:t>
            </a:r>
            <a:endParaRPr lang="en-IN" sz="667" dirty="0">
              <a:solidFill>
                <a:prstClr val="black"/>
              </a:solidFill>
              <a:latin typeface="Trebuchet MS"/>
            </a:endParaRPr>
          </a:p>
        </p:txBody>
      </p:sp>
      <p:sp>
        <p:nvSpPr>
          <p:cNvPr id="49" name="Rectangle 48">
            <a:extLst>
              <a:ext uri="{FF2B5EF4-FFF2-40B4-BE49-F238E27FC236}">
                <a16:creationId xmlns:a16="http://schemas.microsoft.com/office/drawing/2014/main" id="{7944DB69-7C31-4589-A166-8C8A0D715F78}"/>
              </a:ext>
            </a:extLst>
          </p:cNvPr>
          <p:cNvSpPr/>
          <p:nvPr/>
        </p:nvSpPr>
        <p:spPr>
          <a:xfrm>
            <a:off x="6852178" y="2960254"/>
            <a:ext cx="791967"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Role(Profile) Based Access</a:t>
            </a:r>
            <a:endParaRPr lang="en-IN" sz="667" dirty="0">
              <a:solidFill>
                <a:prstClr val="black"/>
              </a:solidFill>
              <a:latin typeface="Trebuchet MS"/>
            </a:endParaRPr>
          </a:p>
        </p:txBody>
      </p:sp>
      <p:sp>
        <p:nvSpPr>
          <p:cNvPr id="50" name="Rectangle 49">
            <a:extLst>
              <a:ext uri="{FF2B5EF4-FFF2-40B4-BE49-F238E27FC236}">
                <a16:creationId xmlns:a16="http://schemas.microsoft.com/office/drawing/2014/main" id="{B9CED040-774F-4099-B18F-F8BCD320E254}"/>
              </a:ext>
            </a:extLst>
          </p:cNvPr>
          <p:cNvSpPr/>
          <p:nvPr/>
        </p:nvSpPr>
        <p:spPr>
          <a:xfrm>
            <a:off x="7674949" y="2960254"/>
            <a:ext cx="721137"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Automation</a:t>
            </a:r>
            <a:endParaRPr lang="en-IN" sz="667" dirty="0">
              <a:solidFill>
                <a:prstClr val="black"/>
              </a:solidFill>
              <a:latin typeface="Trebuchet MS"/>
            </a:endParaRPr>
          </a:p>
        </p:txBody>
      </p:sp>
      <p:sp>
        <p:nvSpPr>
          <p:cNvPr id="51" name="Rectangle 50">
            <a:extLst>
              <a:ext uri="{FF2B5EF4-FFF2-40B4-BE49-F238E27FC236}">
                <a16:creationId xmlns:a16="http://schemas.microsoft.com/office/drawing/2014/main" id="{B5AE8B24-2B90-4074-A798-7AE4DE82EA0D}"/>
              </a:ext>
            </a:extLst>
          </p:cNvPr>
          <p:cNvSpPr/>
          <p:nvPr/>
        </p:nvSpPr>
        <p:spPr>
          <a:xfrm>
            <a:off x="8439590" y="2960254"/>
            <a:ext cx="634076"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Blueprints</a:t>
            </a:r>
            <a:endParaRPr lang="en-IN" sz="667" dirty="0">
              <a:solidFill>
                <a:prstClr val="black"/>
              </a:solidFill>
              <a:latin typeface="Trebuchet MS"/>
            </a:endParaRPr>
          </a:p>
        </p:txBody>
      </p:sp>
      <p:sp>
        <p:nvSpPr>
          <p:cNvPr id="52" name="Rectangle 51">
            <a:extLst>
              <a:ext uri="{FF2B5EF4-FFF2-40B4-BE49-F238E27FC236}">
                <a16:creationId xmlns:a16="http://schemas.microsoft.com/office/drawing/2014/main" id="{6B736210-1A3C-4479-B5BD-29566CFD5445}"/>
              </a:ext>
            </a:extLst>
          </p:cNvPr>
          <p:cNvSpPr/>
          <p:nvPr/>
        </p:nvSpPr>
        <p:spPr>
          <a:xfrm>
            <a:off x="9117170" y="2960254"/>
            <a:ext cx="567049"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Policy Engine</a:t>
            </a:r>
            <a:endParaRPr lang="en-IN" sz="667" dirty="0">
              <a:solidFill>
                <a:prstClr val="black"/>
              </a:solidFill>
              <a:latin typeface="Trebuchet MS"/>
            </a:endParaRPr>
          </a:p>
        </p:txBody>
      </p:sp>
      <p:sp>
        <p:nvSpPr>
          <p:cNvPr id="53" name="Rectangle 52">
            <a:extLst>
              <a:ext uri="{FF2B5EF4-FFF2-40B4-BE49-F238E27FC236}">
                <a16:creationId xmlns:a16="http://schemas.microsoft.com/office/drawing/2014/main" id="{65B4BB29-F654-487C-929E-E419BA66DA79}"/>
              </a:ext>
            </a:extLst>
          </p:cNvPr>
          <p:cNvSpPr/>
          <p:nvPr/>
        </p:nvSpPr>
        <p:spPr>
          <a:xfrm>
            <a:off x="9727719" y="2960254"/>
            <a:ext cx="704644" cy="356879"/>
          </a:xfrm>
          <a:prstGeom prst="rect">
            <a:avLst/>
          </a:prstGeom>
          <a:solidFill>
            <a:schemeClr val="accent3">
              <a:lumMod val="40000"/>
              <a:lumOff val="60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667" dirty="0">
                <a:solidFill>
                  <a:prstClr val="black"/>
                </a:solidFill>
                <a:latin typeface="Trebuchet MS"/>
              </a:rPr>
              <a:t>Security &amp; Compliance</a:t>
            </a:r>
            <a:endParaRPr lang="en-IN" sz="667" dirty="0">
              <a:solidFill>
                <a:prstClr val="black"/>
              </a:solidFill>
              <a:latin typeface="Trebuchet MS"/>
            </a:endParaRPr>
          </a:p>
        </p:txBody>
      </p:sp>
      <p:grpSp>
        <p:nvGrpSpPr>
          <p:cNvPr id="61" name="Group 60">
            <a:extLst>
              <a:ext uri="{FF2B5EF4-FFF2-40B4-BE49-F238E27FC236}">
                <a16:creationId xmlns:a16="http://schemas.microsoft.com/office/drawing/2014/main" id="{6DF47D06-01F4-4C84-9526-26BA3BCECE45}"/>
              </a:ext>
            </a:extLst>
          </p:cNvPr>
          <p:cNvGrpSpPr/>
          <p:nvPr/>
        </p:nvGrpSpPr>
        <p:grpSpPr>
          <a:xfrm>
            <a:off x="5416622" y="4274711"/>
            <a:ext cx="910377" cy="1084504"/>
            <a:chOff x="2981258" y="3728968"/>
            <a:chExt cx="802800" cy="667374"/>
          </a:xfrm>
        </p:grpSpPr>
        <p:sp>
          <p:nvSpPr>
            <p:cNvPr id="60" name="Rectangle 59">
              <a:extLst>
                <a:ext uri="{FF2B5EF4-FFF2-40B4-BE49-F238E27FC236}">
                  <a16:creationId xmlns:a16="http://schemas.microsoft.com/office/drawing/2014/main" id="{55202EE0-7BA2-4BC4-AAF8-D292BA44D8D4}"/>
                </a:ext>
              </a:extLst>
            </p:cNvPr>
            <p:cNvSpPr/>
            <p:nvPr/>
          </p:nvSpPr>
          <p:spPr>
            <a:xfrm>
              <a:off x="2981258" y="4144342"/>
              <a:ext cx="802800" cy="25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1200" b="1" dirty="0">
                  <a:solidFill>
                    <a:srgbClr val="BED730"/>
                  </a:solidFill>
                  <a:latin typeface="Trebuchet MS"/>
                </a:rPr>
                <a:t>AI / ML</a:t>
              </a:r>
              <a:endParaRPr lang="en-IN" sz="1200" b="1" dirty="0">
                <a:solidFill>
                  <a:srgbClr val="BED730"/>
                </a:solidFill>
                <a:latin typeface="Trebuchet MS"/>
              </a:endParaRPr>
            </a:p>
          </p:txBody>
        </p:sp>
        <p:pic>
          <p:nvPicPr>
            <p:cNvPr id="1034" name="Picture 10" descr="Machine Learning solutions in AWS Marketplace">
              <a:extLst>
                <a:ext uri="{FF2B5EF4-FFF2-40B4-BE49-F238E27FC236}">
                  <a16:creationId xmlns:a16="http://schemas.microsoft.com/office/drawing/2014/main" id="{E3123B94-1137-489C-9F5C-BA6B1112F87D}"/>
                </a:ext>
              </a:extLst>
            </p:cNvPr>
            <p:cNvPicPr>
              <a:picLocks noChangeAspect="1" noChangeArrowheads="1"/>
            </p:cNvPicPr>
            <p:nvPr/>
          </p:nvPicPr>
          <p:blipFill>
            <a:blip r:embed="rId3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6576" y="3728968"/>
              <a:ext cx="706436" cy="333685"/>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C2900A93-82EA-4582-817A-95E53D848255}"/>
              </a:ext>
            </a:extLst>
          </p:cNvPr>
          <p:cNvSpPr/>
          <p:nvPr/>
        </p:nvSpPr>
        <p:spPr>
          <a:xfrm>
            <a:off x="5326991" y="3846714"/>
            <a:ext cx="1086287" cy="1821836"/>
          </a:xfrm>
          <a:prstGeom prst="rect">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dirty="0">
              <a:solidFill>
                <a:prstClr val="white"/>
              </a:solidFill>
              <a:latin typeface="Trebuchet MS"/>
            </a:endParaRPr>
          </a:p>
        </p:txBody>
      </p:sp>
      <p:cxnSp>
        <p:nvCxnSpPr>
          <p:cNvPr id="118" name="Straight Connector 117">
            <a:extLst>
              <a:ext uri="{FF2B5EF4-FFF2-40B4-BE49-F238E27FC236}">
                <a16:creationId xmlns:a16="http://schemas.microsoft.com/office/drawing/2014/main" id="{3115D915-3287-4B9C-8208-01BF088A98D0}"/>
              </a:ext>
            </a:extLst>
          </p:cNvPr>
          <p:cNvCxnSpPr>
            <a:cxnSpLocks/>
          </p:cNvCxnSpPr>
          <p:nvPr/>
        </p:nvCxnSpPr>
        <p:spPr>
          <a:xfrm>
            <a:off x="10586451" y="1324204"/>
            <a:ext cx="0" cy="4263665"/>
          </a:xfrm>
          <a:prstGeom prst="line">
            <a:avLst/>
          </a:prstGeom>
          <a:ln w="9525">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89" name="Picture 6" descr="Microsoft Azure: Cloud Services | Azure Hybrid Cloud Applications">
            <a:extLst>
              <a:ext uri="{FF2B5EF4-FFF2-40B4-BE49-F238E27FC236}">
                <a16:creationId xmlns:a16="http://schemas.microsoft.com/office/drawing/2014/main" id="{8AC6529D-673E-4B8A-B46F-745DA902F31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1071697" y="3939525"/>
            <a:ext cx="486419" cy="35531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Oracle Cloud Storage instructions - DBcloudbin - Database ...">
            <a:extLst>
              <a:ext uri="{FF2B5EF4-FFF2-40B4-BE49-F238E27FC236}">
                <a16:creationId xmlns:a16="http://schemas.microsoft.com/office/drawing/2014/main" id="{A3A9E7E3-66ED-492E-97CB-41A414C0552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1118093" y="4586787"/>
            <a:ext cx="393633" cy="29393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Google cloud Logo Icon of Flat style - Available in SVG, PNG, EPS ...">
            <a:extLst>
              <a:ext uri="{FF2B5EF4-FFF2-40B4-BE49-F238E27FC236}">
                <a16:creationId xmlns:a16="http://schemas.microsoft.com/office/drawing/2014/main" id="{E42AA95A-A468-49C3-B95D-6E947583136B}"/>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1172356" y="5130075"/>
            <a:ext cx="285101" cy="33760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a:extLst>
              <a:ext uri="{FF2B5EF4-FFF2-40B4-BE49-F238E27FC236}">
                <a16:creationId xmlns:a16="http://schemas.microsoft.com/office/drawing/2014/main" id="{016C3EA7-5B2B-44AF-BD4C-D4DA0F0DAA20}"/>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118091" y="3429100"/>
            <a:ext cx="384887" cy="304425"/>
          </a:xfrm>
          <a:prstGeom prst="rect">
            <a:avLst/>
          </a:prstGeom>
          <a:noFill/>
          <a:extLst>
            <a:ext uri="{909E8E84-426E-40DD-AFC4-6F175D3DCCD1}">
              <a14:hiddenFill xmlns:a14="http://schemas.microsoft.com/office/drawing/2010/main">
                <a:solidFill>
                  <a:srgbClr val="FFFFFF"/>
                </a:solidFill>
              </a14:hiddenFill>
            </a:ext>
          </a:extLst>
        </p:spPr>
      </p:pic>
      <p:pic>
        <p:nvPicPr>
          <p:cNvPr id="98" name="Graphic 97" descr="Single gear">
            <a:extLst>
              <a:ext uri="{FF2B5EF4-FFF2-40B4-BE49-F238E27FC236}">
                <a16:creationId xmlns:a16="http://schemas.microsoft.com/office/drawing/2014/main" id="{82C0C34B-8E8B-4068-B863-C132271BCF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3666" y="4531415"/>
            <a:ext cx="314271" cy="257500"/>
          </a:xfrm>
          <a:prstGeom prst="rect">
            <a:avLst/>
          </a:prstGeom>
        </p:spPr>
      </p:pic>
      <p:pic>
        <p:nvPicPr>
          <p:cNvPr id="100" name="Graphic 99" descr="Single gear">
            <a:extLst>
              <a:ext uri="{FF2B5EF4-FFF2-40B4-BE49-F238E27FC236}">
                <a16:creationId xmlns:a16="http://schemas.microsoft.com/office/drawing/2014/main" id="{D06593C6-96BC-4A66-B482-6D06124B7E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3767" y="2284955"/>
            <a:ext cx="314271" cy="257500"/>
          </a:xfrm>
          <a:prstGeom prst="rect">
            <a:avLst/>
          </a:prstGeom>
        </p:spPr>
      </p:pic>
      <p:sp>
        <p:nvSpPr>
          <p:cNvPr id="3" name="Rectangle 2">
            <a:extLst>
              <a:ext uri="{FF2B5EF4-FFF2-40B4-BE49-F238E27FC236}">
                <a16:creationId xmlns:a16="http://schemas.microsoft.com/office/drawing/2014/main" id="{CDAC067D-9451-065F-E74F-791D6DE6CCB6}"/>
              </a:ext>
            </a:extLst>
          </p:cNvPr>
          <p:cNvSpPr/>
          <p:nvPr/>
        </p:nvSpPr>
        <p:spPr>
          <a:xfrm>
            <a:off x="10862916" y="2791808"/>
            <a:ext cx="891288" cy="46229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r>
              <a:rPr lang="en-US" sz="933" b="1" dirty="0">
                <a:solidFill>
                  <a:prstClr val="black"/>
                </a:solidFill>
                <a:latin typeface="Trebuchet MS"/>
              </a:rPr>
              <a:t>SEC</a:t>
            </a:r>
            <a:br>
              <a:rPr lang="en-US" sz="933" b="1" dirty="0">
                <a:solidFill>
                  <a:prstClr val="black"/>
                </a:solidFill>
                <a:latin typeface="Trebuchet MS"/>
              </a:rPr>
            </a:br>
            <a:r>
              <a:rPr lang="en-US" sz="933" b="1" dirty="0">
                <a:solidFill>
                  <a:prstClr val="black"/>
                </a:solidFill>
                <a:latin typeface="Trebuchet MS"/>
              </a:rPr>
              <a:t>Anywhere</a:t>
            </a:r>
            <a:endParaRPr lang="en-IN" sz="933" b="1" dirty="0">
              <a:solidFill>
                <a:prstClr val="black"/>
              </a:solidFill>
              <a:latin typeface="Trebuchet MS"/>
            </a:endParaRPr>
          </a:p>
        </p:txBody>
      </p:sp>
      <p:pic>
        <p:nvPicPr>
          <p:cNvPr id="6" name="Graphic 5" descr="Cloud outline">
            <a:extLst>
              <a:ext uri="{FF2B5EF4-FFF2-40B4-BE49-F238E27FC236}">
                <a16:creationId xmlns:a16="http://schemas.microsoft.com/office/drawing/2014/main" id="{8F8D416A-5880-F076-6578-187B9F43589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924486" y="2540411"/>
            <a:ext cx="734625" cy="939100"/>
          </a:xfrm>
          <a:prstGeom prst="rect">
            <a:avLst/>
          </a:prstGeom>
        </p:spPr>
      </p:pic>
      <p:sp>
        <p:nvSpPr>
          <p:cNvPr id="76" name="Rectangle 75">
            <a:extLst>
              <a:ext uri="{FF2B5EF4-FFF2-40B4-BE49-F238E27FC236}">
                <a16:creationId xmlns:a16="http://schemas.microsoft.com/office/drawing/2014/main" id="{2D901B24-68B9-9D6F-2CBC-0CCF3D2197D7}"/>
              </a:ext>
            </a:extLst>
          </p:cNvPr>
          <p:cNvSpPr/>
          <p:nvPr/>
        </p:nvSpPr>
        <p:spPr>
          <a:xfrm>
            <a:off x="11158126" y="1744331"/>
            <a:ext cx="35297" cy="53472"/>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354">
              <a:defRPr/>
            </a:pPr>
            <a:endParaRPr lang="en-IN" sz="1351" dirty="0">
              <a:solidFill>
                <a:prstClr val="white"/>
              </a:solidFill>
              <a:latin typeface="Calibri" panose="020F0502020204030204"/>
            </a:endParaRPr>
          </a:p>
        </p:txBody>
      </p:sp>
      <p:pic>
        <p:nvPicPr>
          <p:cNvPr id="4" name="Picture 3" descr="A black and grey sign&#10;&#10;Description automatically generated with medium confidence">
            <a:extLst>
              <a:ext uri="{FF2B5EF4-FFF2-40B4-BE49-F238E27FC236}">
                <a16:creationId xmlns:a16="http://schemas.microsoft.com/office/drawing/2014/main" id="{18504E9E-8E07-3D9E-44F3-3DAA8113E0D4}"/>
              </a:ext>
            </a:extLst>
          </p:cNvPr>
          <p:cNvPicPr>
            <a:picLocks noChangeAspect="1"/>
          </p:cNvPicPr>
          <p:nvPr/>
        </p:nvPicPr>
        <p:blipFill>
          <a:blip r:embed="rId39"/>
          <a:stretch>
            <a:fillRect/>
          </a:stretch>
        </p:blipFill>
        <p:spPr>
          <a:xfrm>
            <a:off x="10814035" y="1671147"/>
            <a:ext cx="962256" cy="206581"/>
          </a:xfrm>
          <a:prstGeom prst="rect">
            <a:avLst/>
          </a:prstGeom>
        </p:spPr>
      </p:pic>
      <p:sp>
        <p:nvSpPr>
          <p:cNvPr id="5" name="TextBox 4">
            <a:extLst>
              <a:ext uri="{FF2B5EF4-FFF2-40B4-BE49-F238E27FC236}">
                <a16:creationId xmlns:a16="http://schemas.microsoft.com/office/drawing/2014/main" id="{F99DC67E-70D7-BD70-87F4-F6B261A48511}"/>
              </a:ext>
            </a:extLst>
          </p:cNvPr>
          <p:cNvSpPr txBox="1"/>
          <p:nvPr/>
        </p:nvSpPr>
        <p:spPr>
          <a:xfrm>
            <a:off x="431903" y="1316569"/>
            <a:ext cx="2424869" cy="584968"/>
          </a:xfrm>
          <a:prstGeom prst="rect">
            <a:avLst/>
          </a:prstGeom>
          <a:noFill/>
        </p:spPr>
        <p:txBody>
          <a:bodyPr wrap="square" rtlCol="0">
            <a:spAutoFit/>
          </a:bodyPr>
          <a:lstStyle/>
          <a:p>
            <a:pPr defTabSz="609570">
              <a:defRPr/>
            </a:pPr>
            <a:r>
              <a:rPr lang="en-US" sz="1067" dirty="0">
                <a:solidFill>
                  <a:srgbClr val="BFD72F"/>
                </a:solidFill>
                <a:latin typeface="Trebuchet MS" panose="020B0703020202090204" pitchFamily="34" charset="0"/>
              </a:rPr>
              <a:t>Sify InfinitCMP ensures better visibility, control and governance across multi clouds. </a:t>
            </a:r>
            <a:endParaRPr lang="en-IN" sz="1067" dirty="0">
              <a:solidFill>
                <a:srgbClr val="BFD72F"/>
              </a:solidFill>
              <a:latin typeface="Trebuchet MS" panose="020B0703020202090204" pitchFamily="34" charset="0"/>
            </a:endParaRPr>
          </a:p>
        </p:txBody>
      </p:sp>
      <p:sp>
        <p:nvSpPr>
          <p:cNvPr id="16" name="TextBox 15">
            <a:extLst>
              <a:ext uri="{FF2B5EF4-FFF2-40B4-BE49-F238E27FC236}">
                <a16:creationId xmlns:a16="http://schemas.microsoft.com/office/drawing/2014/main" id="{B9D53A82-3AB6-F358-DC0F-5542F4AABBD1}"/>
              </a:ext>
            </a:extLst>
          </p:cNvPr>
          <p:cNvSpPr txBox="1"/>
          <p:nvPr/>
        </p:nvSpPr>
        <p:spPr>
          <a:xfrm>
            <a:off x="380253" y="2239757"/>
            <a:ext cx="2434751" cy="584968"/>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lvl="1" defTabSz="609570">
              <a:defRPr/>
            </a:pPr>
            <a:r>
              <a:rPr lang="en-US" sz="1067" dirty="0">
                <a:solidFill>
                  <a:prstClr val="white">
                    <a:lumMod val="95000"/>
                  </a:prstClr>
                </a:solidFill>
                <a:latin typeface="Trebuchet MS"/>
              </a:rPr>
              <a:t>One-click blueprint deployment of distributed workloads across multi-clouds</a:t>
            </a:r>
            <a:endParaRPr lang="en-IN" sz="1067" dirty="0">
              <a:solidFill>
                <a:prstClr val="white">
                  <a:lumMod val="95000"/>
                </a:prstClr>
              </a:solidFill>
              <a:latin typeface="Trebuchet MS"/>
            </a:endParaRPr>
          </a:p>
        </p:txBody>
      </p:sp>
      <p:sp>
        <p:nvSpPr>
          <p:cNvPr id="18" name="TextBox 17">
            <a:extLst>
              <a:ext uri="{FF2B5EF4-FFF2-40B4-BE49-F238E27FC236}">
                <a16:creationId xmlns:a16="http://schemas.microsoft.com/office/drawing/2014/main" id="{94CC6516-F4AF-E43A-72C5-88EB520D08D2}"/>
              </a:ext>
            </a:extLst>
          </p:cNvPr>
          <p:cNvSpPr txBox="1"/>
          <p:nvPr/>
        </p:nvSpPr>
        <p:spPr>
          <a:xfrm>
            <a:off x="375727" y="3061704"/>
            <a:ext cx="2434749" cy="42075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lvl="1" defTabSz="609570">
              <a:defRPr/>
            </a:pPr>
            <a:r>
              <a:rPr lang="en-US" sz="1067" dirty="0">
                <a:solidFill>
                  <a:prstClr val="white">
                    <a:lumMod val="95000"/>
                  </a:prstClr>
                </a:solidFill>
                <a:latin typeface="Trebuchet MS"/>
              </a:rPr>
              <a:t>Resource Dashboard and governance from a single portal for all clouds</a:t>
            </a:r>
          </a:p>
        </p:txBody>
      </p:sp>
      <p:sp>
        <p:nvSpPr>
          <p:cNvPr id="20" name="TextBox 19">
            <a:extLst>
              <a:ext uri="{FF2B5EF4-FFF2-40B4-BE49-F238E27FC236}">
                <a16:creationId xmlns:a16="http://schemas.microsoft.com/office/drawing/2014/main" id="{981EDE8D-444B-F5E6-256E-A58568AD3D92}"/>
              </a:ext>
            </a:extLst>
          </p:cNvPr>
          <p:cNvSpPr txBox="1"/>
          <p:nvPr/>
        </p:nvSpPr>
        <p:spPr>
          <a:xfrm>
            <a:off x="363682" y="5218661"/>
            <a:ext cx="2424943" cy="7491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marL="0" lvl="1" defTabSz="609570">
              <a:defRPr/>
            </a:pPr>
            <a:endParaRPr lang="en-US" sz="1067" dirty="0">
              <a:solidFill>
                <a:prstClr val="white">
                  <a:lumMod val="95000"/>
                </a:prstClr>
              </a:solidFill>
              <a:latin typeface="Trebuchet MS"/>
            </a:endParaRPr>
          </a:p>
          <a:p>
            <a:pPr marL="0" lvl="1" defTabSz="609570">
              <a:defRPr/>
            </a:pPr>
            <a:r>
              <a:rPr lang="en-US" sz="1067" dirty="0">
                <a:solidFill>
                  <a:prstClr val="white">
                    <a:lumMod val="95000"/>
                  </a:prstClr>
                </a:solidFill>
                <a:latin typeface="Trebuchet MS"/>
              </a:rPr>
              <a:t>One interface to manage all cloud accounts and chargeback across tenant and clouds </a:t>
            </a:r>
          </a:p>
        </p:txBody>
      </p:sp>
      <p:cxnSp>
        <p:nvCxnSpPr>
          <p:cNvPr id="25" name="Straight Connector 24">
            <a:extLst>
              <a:ext uri="{FF2B5EF4-FFF2-40B4-BE49-F238E27FC236}">
                <a16:creationId xmlns:a16="http://schemas.microsoft.com/office/drawing/2014/main" id="{4A641241-556C-D883-C0E0-C8D6B1403E13}"/>
              </a:ext>
            </a:extLst>
          </p:cNvPr>
          <p:cNvCxnSpPr>
            <a:cxnSpLocks/>
          </p:cNvCxnSpPr>
          <p:nvPr/>
        </p:nvCxnSpPr>
        <p:spPr>
          <a:xfrm>
            <a:off x="408383" y="2960252"/>
            <a:ext cx="2547068" cy="0"/>
          </a:xfrm>
          <a:prstGeom prst="line">
            <a:avLst/>
          </a:prstGeom>
          <a:ln>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A7C737-D82B-D4E1-17EC-A102C439DA5F}"/>
              </a:ext>
            </a:extLst>
          </p:cNvPr>
          <p:cNvCxnSpPr>
            <a:cxnSpLocks/>
          </p:cNvCxnSpPr>
          <p:nvPr/>
        </p:nvCxnSpPr>
        <p:spPr>
          <a:xfrm>
            <a:off x="405651" y="3753733"/>
            <a:ext cx="2547068" cy="0"/>
          </a:xfrm>
          <a:prstGeom prst="line">
            <a:avLst/>
          </a:prstGeom>
          <a:ln>
            <a:solidFill>
              <a:schemeClr val="accent3">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B19658-82B5-3774-1CA1-F0253E359563}"/>
              </a:ext>
            </a:extLst>
          </p:cNvPr>
          <p:cNvCxnSpPr>
            <a:cxnSpLocks/>
          </p:cNvCxnSpPr>
          <p:nvPr/>
        </p:nvCxnSpPr>
        <p:spPr>
          <a:xfrm>
            <a:off x="2978867" y="1324201"/>
            <a:ext cx="0" cy="4979328"/>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B3ADD5-C9C9-FB95-A8E2-CFD5B9848314}"/>
              </a:ext>
            </a:extLst>
          </p:cNvPr>
          <p:cNvSpPr txBox="1"/>
          <p:nvPr/>
        </p:nvSpPr>
        <p:spPr>
          <a:xfrm>
            <a:off x="361887" y="3838741"/>
            <a:ext cx="2518680" cy="74917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defPPr>
              <a:defRPr lang="en-US"/>
            </a:defPPr>
            <a:lvl1pPr>
              <a:defRPr>
                <a:solidFill>
                  <a:schemeClr val="accent1"/>
                </a:solidFill>
              </a:defRPr>
            </a:lvl1pPr>
            <a:lvl2pPr marL="0" lvl="1">
              <a:defRPr sz="800">
                <a:solidFill>
                  <a:schemeClr val="bg1">
                    <a:lumMod val="95000"/>
                  </a:schemeClr>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1" defTabSz="609570">
              <a:defRPr/>
            </a:pPr>
            <a:r>
              <a:rPr lang="en-US" sz="1067" dirty="0">
                <a:solidFill>
                  <a:srgbClr val="BED730"/>
                </a:solidFill>
                <a:latin typeface="Trebuchet MS"/>
              </a:rPr>
              <a:t>FinOps: </a:t>
            </a:r>
          </a:p>
          <a:p>
            <a:pPr lvl="1" defTabSz="609570">
              <a:defRPr/>
            </a:pPr>
            <a:endParaRPr lang="en-US" sz="1067" dirty="0">
              <a:solidFill>
                <a:prstClr val="white">
                  <a:lumMod val="95000"/>
                </a:prstClr>
              </a:solidFill>
              <a:latin typeface="Trebuchet MS"/>
            </a:endParaRPr>
          </a:p>
          <a:p>
            <a:pPr lvl="1" defTabSz="609570">
              <a:defRPr/>
            </a:pPr>
            <a:r>
              <a:rPr lang="en-US" sz="1067" dirty="0">
                <a:solidFill>
                  <a:prstClr val="white">
                    <a:lumMod val="95000"/>
                  </a:prstClr>
                </a:solidFill>
                <a:latin typeface="Trebuchet MS"/>
              </a:rPr>
              <a:t>AI/ML driven real-time observability to optimize and control cloud costs</a:t>
            </a:r>
          </a:p>
        </p:txBody>
      </p:sp>
      <p:sp>
        <p:nvSpPr>
          <p:cNvPr id="22" name="TextBox 21">
            <a:extLst>
              <a:ext uri="{FF2B5EF4-FFF2-40B4-BE49-F238E27FC236}">
                <a16:creationId xmlns:a16="http://schemas.microsoft.com/office/drawing/2014/main" id="{218F5C4E-8646-302F-F4DC-595B1A0355C5}"/>
              </a:ext>
            </a:extLst>
          </p:cNvPr>
          <p:cNvSpPr txBox="1"/>
          <p:nvPr/>
        </p:nvSpPr>
        <p:spPr>
          <a:xfrm>
            <a:off x="362520" y="4660165"/>
            <a:ext cx="2518680" cy="584968"/>
          </a:xfrm>
          <a:prstGeom prst="rect">
            <a:avLst/>
          </a:prstGeom>
          <a:noFill/>
        </p:spPr>
        <p:txBody>
          <a:bodyPr wrap="square">
            <a:spAutoFit/>
          </a:bodyPr>
          <a:lstStyle/>
          <a:p>
            <a:pPr marL="0" lvl="1" defTabSz="609570">
              <a:defRPr/>
            </a:pPr>
            <a:r>
              <a:rPr lang="en-US" sz="1067" dirty="0">
                <a:solidFill>
                  <a:prstClr val="white">
                    <a:lumMod val="95000"/>
                  </a:prstClr>
                </a:solidFill>
                <a:latin typeface="Trebuchet MS"/>
              </a:rPr>
              <a:t>Unified analytical view on overall utilization, trending, resource planning and security assessment </a:t>
            </a:r>
          </a:p>
        </p:txBody>
      </p:sp>
      <p:pic>
        <p:nvPicPr>
          <p:cNvPr id="2" name="Picture 1" descr="A black background with white text&#10;&#10;Description automatically generated">
            <a:extLst>
              <a:ext uri="{FF2B5EF4-FFF2-40B4-BE49-F238E27FC236}">
                <a16:creationId xmlns:a16="http://schemas.microsoft.com/office/drawing/2014/main" id="{7CB7370F-BA41-F413-B37E-73FD944ADE13}"/>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516676" y="6254223"/>
            <a:ext cx="1844317" cy="507188"/>
          </a:xfrm>
          <a:prstGeom prst="rect">
            <a:avLst/>
          </a:prstGeom>
        </p:spPr>
      </p:pic>
    </p:spTree>
    <p:extLst>
      <p:ext uri="{BB962C8B-B14F-4D97-AF65-F5344CB8AC3E}">
        <p14:creationId xmlns:p14="http://schemas.microsoft.com/office/powerpoint/2010/main" val="21333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05033" y="1317552"/>
            <a:ext cx="10698200" cy="1355600"/>
            <a:chOff x="453775" y="1347388"/>
            <a:chExt cx="8023650" cy="1016700"/>
          </a:xfrm>
        </p:grpSpPr>
        <p:sp>
          <p:nvSpPr>
            <p:cNvPr id="5" name="Google Shape;551;p120"/>
            <p:cNvSpPr txBox="1"/>
            <p:nvPr/>
          </p:nvSpPr>
          <p:spPr>
            <a:xfrm>
              <a:off x="1234525" y="1347388"/>
              <a:ext cx="7242900" cy="1016700"/>
            </a:xfrm>
            <a:prstGeom prst="rect">
              <a:avLst/>
            </a:prstGeom>
            <a:noFill/>
            <a:ln>
              <a:noFill/>
            </a:ln>
          </p:spPr>
          <p:txBody>
            <a:bodyPr spcFirstLastPara="1" wrap="square" lIns="121900" tIns="121900" rIns="121900" bIns="121900" anchor="t" anchorCtr="0">
              <a:noAutofit/>
            </a:bodyPr>
            <a:lstStyle/>
            <a:p>
              <a:r>
                <a:rPr lang="en-GB" sz="1600" b="1">
                  <a:solidFill>
                    <a:schemeClr val="bg1"/>
                  </a:solidFill>
                  <a:latin typeface="Trebuchet MS" panose="020B0603020202020204" pitchFamily="34" charset="0"/>
                  <a:ea typeface="Helvetica Neue"/>
                  <a:cs typeface="Helvetica Neue"/>
                  <a:sym typeface="Helvetica Neue"/>
                </a:rPr>
                <a:t>Cost Governance </a:t>
              </a:r>
            </a:p>
            <a:p>
              <a:endParaRPr lang="en-GB" sz="1600" b="1">
                <a:solidFill>
                  <a:schemeClr val="bg1"/>
                </a:solidFill>
                <a:latin typeface="Trebuchet MS" panose="020B0603020202020204" pitchFamily="34" charset="0"/>
                <a:ea typeface="Helvetica Neue"/>
                <a:cs typeface="Helvetica Neue"/>
                <a:sym typeface="Helvetica Neue"/>
              </a:endParaRPr>
            </a:p>
            <a:p>
              <a:pPr marL="609600" indent="-398145">
                <a:buClr>
                  <a:schemeClr val="bg1"/>
                </a:buClr>
                <a:buSzPts val="1100"/>
                <a:buFont typeface="Proxima Nova"/>
                <a:buChar char="●"/>
              </a:pPr>
              <a:r>
                <a:rPr lang="en-US" sz="1465">
                  <a:solidFill>
                    <a:schemeClr val="bg1"/>
                  </a:solidFill>
                  <a:latin typeface="Trebuchet MS" panose="020B0603020202020204" pitchFamily="34" charset="0"/>
                  <a:sym typeface="Proxima Nova"/>
                </a:rPr>
                <a:t>Rightsizing of Cloud resources</a:t>
              </a:r>
            </a:p>
            <a:p>
              <a:pPr marL="609600" indent="-398145">
                <a:buClr>
                  <a:schemeClr val="bg1"/>
                </a:buClr>
                <a:buSzPts val="1100"/>
                <a:buFont typeface="Proxima Nova"/>
                <a:buChar char="●"/>
              </a:pPr>
              <a:r>
                <a:rPr lang="en-US" sz="1465">
                  <a:solidFill>
                    <a:schemeClr val="bg1"/>
                  </a:solidFill>
                  <a:latin typeface="Trebuchet MS" panose="020B0603020202020204" pitchFamily="34" charset="0"/>
                  <a:sym typeface="Proxima Nova"/>
                </a:rPr>
                <a:t>Simplify analytics </a:t>
              </a:r>
              <a:r>
                <a:rPr lang="en-US" sz="1465">
                  <a:solidFill>
                    <a:schemeClr val="bg1"/>
                  </a:solidFill>
                  <a:latin typeface="Trebuchet MS" panose="020B0603020202020204" pitchFamily="34" charset="0"/>
                  <a:ea typeface="Proxima Nova"/>
                  <a:cs typeface="Proxima Nova"/>
                  <a:sym typeface="Proxima Nova"/>
                </a:rPr>
                <a:t>on Overall utilization, trending, resource planning and security gaps. </a:t>
              </a:r>
            </a:p>
            <a:p>
              <a:pPr marL="609600" indent="-398145">
                <a:buClr>
                  <a:schemeClr val="bg1"/>
                </a:buClr>
                <a:buSzPts val="1100"/>
                <a:buFont typeface="Proxima Nova"/>
                <a:buChar char="●"/>
              </a:pPr>
              <a:r>
                <a:rPr lang="en-US" sz="1465">
                  <a:solidFill>
                    <a:schemeClr val="bg1"/>
                  </a:solidFill>
                  <a:latin typeface="Trebuchet MS" panose="020B0603020202020204" pitchFamily="34" charset="0"/>
                  <a:ea typeface="Proxima Nova"/>
                  <a:cs typeface="Proxima Nova"/>
                  <a:sym typeface="Proxima Nova"/>
                </a:rPr>
                <a:t>Multi Cloud Coverage.</a:t>
              </a:r>
            </a:p>
          </p:txBody>
        </p:sp>
        <p:grpSp>
          <p:nvGrpSpPr>
            <p:cNvPr id="23" name="Group 22"/>
            <p:cNvGrpSpPr/>
            <p:nvPr/>
          </p:nvGrpSpPr>
          <p:grpSpPr>
            <a:xfrm>
              <a:off x="453775" y="1582138"/>
              <a:ext cx="547200" cy="547200"/>
              <a:chOff x="488777" y="1689935"/>
              <a:chExt cx="547200" cy="547200"/>
            </a:xfrm>
          </p:grpSpPr>
          <p:sp>
            <p:nvSpPr>
              <p:cNvPr id="3" name="Oval 2"/>
              <p:cNvSpPr/>
              <p:nvPr/>
            </p:nvSpPr>
            <p:spPr>
              <a:xfrm>
                <a:off x="488777" y="1689935"/>
                <a:ext cx="547200" cy="547200"/>
              </a:xfrm>
              <a:prstGeom prst="ellips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N" sz="2400">
                  <a:solidFill>
                    <a:prstClr val="white"/>
                  </a:solidFill>
                  <a:latin typeface="Trebuchet MS" panose="020B0603020202020204"/>
                </a:endParaRPr>
              </a:p>
            </p:txBody>
          </p:sp>
          <p:pic>
            <p:nvPicPr>
              <p:cNvPr id="16" name="Graphic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800" y="1784696"/>
                <a:ext cx="289154" cy="341728"/>
              </a:xfrm>
              <a:prstGeom prst="rect">
                <a:avLst/>
              </a:prstGeom>
            </p:spPr>
          </p:pic>
        </p:grpSp>
      </p:grpSp>
      <p:grpSp>
        <p:nvGrpSpPr>
          <p:cNvPr id="25" name="Group 24"/>
          <p:cNvGrpSpPr/>
          <p:nvPr/>
        </p:nvGrpSpPr>
        <p:grpSpPr>
          <a:xfrm>
            <a:off x="605033" y="2803576"/>
            <a:ext cx="10875800" cy="1554000"/>
            <a:chOff x="453775" y="2600957"/>
            <a:chExt cx="8156850" cy="1165500"/>
          </a:xfrm>
        </p:grpSpPr>
        <p:sp>
          <p:nvSpPr>
            <p:cNvPr id="7" name="Google Shape;550;p120"/>
            <p:cNvSpPr txBox="1"/>
            <p:nvPr/>
          </p:nvSpPr>
          <p:spPr>
            <a:xfrm>
              <a:off x="1234525" y="2600957"/>
              <a:ext cx="7376100" cy="1165500"/>
            </a:xfrm>
            <a:prstGeom prst="rect">
              <a:avLst/>
            </a:prstGeom>
            <a:noFill/>
            <a:ln>
              <a:noFill/>
            </a:ln>
          </p:spPr>
          <p:txBody>
            <a:bodyPr spcFirstLastPara="1" wrap="square" lIns="121900" tIns="121900" rIns="121900" bIns="121900" anchor="t" anchorCtr="0">
              <a:noAutofit/>
            </a:bodyPr>
            <a:lstStyle/>
            <a:p>
              <a:r>
                <a:rPr lang="en-GB" sz="1600" b="1">
                  <a:solidFill>
                    <a:schemeClr val="bg1"/>
                  </a:solidFill>
                  <a:latin typeface="Trebuchet MS" panose="020B0603020202020204" pitchFamily="34" charset="0"/>
                  <a:ea typeface="Helvetica Neue"/>
                  <a:cs typeface="Helvetica Neue"/>
                  <a:sym typeface="Helvetica Neue"/>
                </a:rPr>
                <a:t>Real-time ML-based observability</a:t>
              </a:r>
              <a:endParaRPr sz="1600" b="1">
                <a:solidFill>
                  <a:schemeClr val="bg1"/>
                </a:solidFill>
                <a:latin typeface="Trebuchet MS" panose="020B0603020202020204" pitchFamily="34" charset="0"/>
                <a:ea typeface="Helvetica Neue"/>
                <a:cs typeface="Helvetica Neue"/>
                <a:sym typeface="Helvetica Neue"/>
              </a:endParaRPr>
            </a:p>
            <a:p>
              <a:pPr marL="609600" indent="-398145">
                <a:spcBef>
                  <a:spcPts val="1200"/>
                </a:spcBef>
                <a:buClr>
                  <a:schemeClr val="bg1"/>
                </a:buClr>
                <a:buSzPts val="1100"/>
                <a:buFont typeface="Proxima Nova"/>
                <a:buChar char="●"/>
              </a:pPr>
              <a:r>
                <a:rPr lang="en-GB" sz="1465">
                  <a:solidFill>
                    <a:schemeClr val="bg1"/>
                  </a:solidFill>
                  <a:latin typeface="Trebuchet MS" panose="020B0603020202020204" pitchFamily="34" charset="0"/>
                  <a:ea typeface="Proxima Nova"/>
                  <a:cs typeface="Proxima Nova"/>
                  <a:sym typeface="Proxima Nova"/>
                </a:rPr>
                <a:t>Real-time cloud waste analysis vs. 4 months later. </a:t>
              </a:r>
              <a:r>
                <a:rPr lang="en-GB" sz="1465" b="1">
                  <a:solidFill>
                    <a:schemeClr val="bg1"/>
                  </a:solidFill>
                  <a:latin typeface="Trebuchet MS" panose="020B0603020202020204" pitchFamily="34" charset="0"/>
                  <a:ea typeface="Proxima Nova"/>
                  <a:cs typeface="Proxima Nova"/>
                  <a:sym typeface="Proxima Nova"/>
                </a:rPr>
                <a:t>10 million times faster</a:t>
              </a:r>
              <a:r>
                <a:rPr lang="en-GB" sz="1465">
                  <a:solidFill>
                    <a:schemeClr val="bg1"/>
                  </a:solidFill>
                  <a:latin typeface="Trebuchet MS" panose="020B0603020202020204" pitchFamily="34" charset="0"/>
                  <a:ea typeface="Proxima Nova"/>
                  <a:cs typeface="Proxima Nova"/>
                  <a:sym typeface="Proxima Nova"/>
                </a:rPr>
                <a:t> observability. </a:t>
              </a:r>
              <a:endParaRPr sz="1465">
                <a:solidFill>
                  <a:schemeClr val="bg1"/>
                </a:solidFill>
                <a:latin typeface="Trebuchet MS" panose="020B0603020202020204" pitchFamily="34" charset="0"/>
                <a:ea typeface="Proxima Nova"/>
                <a:cs typeface="Proxima Nova"/>
                <a:sym typeface="Proxima Nova"/>
              </a:endParaRPr>
            </a:p>
            <a:p>
              <a:pPr marL="609600" indent="-398145">
                <a:buClr>
                  <a:schemeClr val="bg1"/>
                </a:buClr>
                <a:buSzPts val="1100"/>
                <a:buFont typeface="Proxima Nova"/>
                <a:buChar char="●"/>
              </a:pPr>
              <a:r>
                <a:rPr lang="en-GB" sz="1465">
                  <a:solidFill>
                    <a:schemeClr val="bg1"/>
                  </a:solidFill>
                  <a:latin typeface="Trebuchet MS" panose="020B0603020202020204" pitchFamily="34" charset="0"/>
                  <a:ea typeface="Proxima Nova"/>
                  <a:cs typeface="Proxima Nova"/>
                  <a:sym typeface="Proxima Nova"/>
                </a:rPr>
                <a:t>Smart Startup &amp; Shutdown Scheduler recommendations.</a:t>
              </a:r>
            </a:p>
            <a:p>
              <a:pPr marL="609600" indent="-398145">
                <a:buClr>
                  <a:schemeClr val="bg1"/>
                </a:buClr>
                <a:buSzPts val="1100"/>
                <a:buFont typeface="Proxima Nova"/>
                <a:buChar char="●"/>
              </a:pPr>
              <a:r>
                <a:rPr lang="en-GB" sz="1465">
                  <a:solidFill>
                    <a:schemeClr val="bg1"/>
                  </a:solidFill>
                  <a:latin typeface="Trebuchet MS" panose="020B0603020202020204" pitchFamily="34" charset="0"/>
                  <a:ea typeface="Proxima Nova"/>
                  <a:cs typeface="Proxima Nova"/>
                  <a:sym typeface="Proxima Nova"/>
                </a:rPr>
                <a:t>Chargeback &amp; Budgeting</a:t>
              </a:r>
            </a:p>
            <a:p>
              <a:pPr marL="609600" indent="-398145">
                <a:buClr>
                  <a:schemeClr val="bg1"/>
                </a:buClr>
                <a:buSzPts val="1100"/>
                <a:buFont typeface="Proxima Nova"/>
                <a:buChar char="●"/>
              </a:pPr>
              <a:r>
                <a:rPr lang="en-GB" sz="1465">
                  <a:solidFill>
                    <a:schemeClr val="bg1"/>
                  </a:solidFill>
                  <a:latin typeface="Trebuchet MS" panose="020B0603020202020204" pitchFamily="34" charset="0"/>
                  <a:ea typeface="Proxima Nova"/>
                  <a:cs typeface="Proxima Nova"/>
                  <a:sym typeface="Proxima Nova"/>
                </a:rPr>
                <a:t>Anomaly detection. Catch problems now vs. months later.</a:t>
              </a:r>
              <a:endParaRPr sz="1465">
                <a:solidFill>
                  <a:schemeClr val="bg1"/>
                </a:solidFill>
                <a:latin typeface="Trebuchet MS" panose="020B0603020202020204" pitchFamily="34" charset="0"/>
                <a:ea typeface="Proxima Nova"/>
                <a:cs typeface="Proxima Nova"/>
                <a:sym typeface="Proxima Nova"/>
              </a:endParaRPr>
            </a:p>
          </p:txBody>
        </p:sp>
        <p:grpSp>
          <p:nvGrpSpPr>
            <p:cNvPr id="22" name="Group 21"/>
            <p:cNvGrpSpPr/>
            <p:nvPr/>
          </p:nvGrpSpPr>
          <p:grpSpPr>
            <a:xfrm>
              <a:off x="453775" y="2910107"/>
              <a:ext cx="547200" cy="547200"/>
              <a:chOff x="488777" y="2871643"/>
              <a:chExt cx="547200" cy="547200"/>
            </a:xfrm>
          </p:grpSpPr>
          <p:sp>
            <p:nvSpPr>
              <p:cNvPr id="17" name="Oval 16"/>
              <p:cNvSpPr/>
              <p:nvPr/>
            </p:nvSpPr>
            <p:spPr>
              <a:xfrm>
                <a:off x="488777" y="2871643"/>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N" sz="2400">
                  <a:solidFill>
                    <a:prstClr val="white"/>
                  </a:solidFill>
                  <a:latin typeface="Trebuchet MS" panose="020B0603020202020204"/>
                </a:endParaRPr>
              </a:p>
            </p:txBody>
          </p:sp>
          <p:pic>
            <p:nvPicPr>
              <p:cNvPr id="18" name="Graphic 1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780" y="2946515"/>
                <a:ext cx="407193" cy="371474"/>
              </a:xfrm>
              <a:prstGeom prst="rect">
                <a:avLst/>
              </a:prstGeom>
            </p:spPr>
          </p:pic>
        </p:grpSp>
      </p:grpSp>
      <p:grpSp>
        <p:nvGrpSpPr>
          <p:cNvPr id="26" name="Group 25"/>
          <p:cNvGrpSpPr/>
          <p:nvPr/>
        </p:nvGrpSpPr>
        <p:grpSpPr>
          <a:xfrm>
            <a:off x="605033" y="4488001"/>
            <a:ext cx="10698200" cy="1003200"/>
            <a:chOff x="453775" y="3725225"/>
            <a:chExt cx="8023650" cy="752400"/>
          </a:xfrm>
        </p:grpSpPr>
        <p:sp>
          <p:nvSpPr>
            <p:cNvPr id="9" name="Google Shape;552;p120"/>
            <p:cNvSpPr txBox="1"/>
            <p:nvPr/>
          </p:nvSpPr>
          <p:spPr>
            <a:xfrm>
              <a:off x="1234525" y="3725225"/>
              <a:ext cx="7242900" cy="752400"/>
            </a:xfrm>
            <a:prstGeom prst="rect">
              <a:avLst/>
            </a:prstGeom>
            <a:noFill/>
            <a:ln>
              <a:noFill/>
            </a:ln>
          </p:spPr>
          <p:txBody>
            <a:bodyPr spcFirstLastPara="1" wrap="square" lIns="121900" tIns="121900" rIns="121900" bIns="121900" anchor="t" anchorCtr="0">
              <a:noAutofit/>
            </a:bodyPr>
            <a:lstStyle/>
            <a:p>
              <a:r>
                <a:rPr lang="en-GB" sz="1600" b="1">
                  <a:solidFill>
                    <a:schemeClr val="bg1"/>
                  </a:solidFill>
                  <a:latin typeface="Trebuchet MS" panose="020B0603020202020204" pitchFamily="34" charset="0"/>
                  <a:ea typeface="Helvetica Neue"/>
                  <a:cs typeface="Helvetica Neue"/>
                  <a:sym typeface="Helvetica Neue"/>
                </a:rPr>
                <a:t>Minimize cloud waste with automation</a:t>
              </a:r>
              <a:endParaRPr sz="1600" b="1">
                <a:solidFill>
                  <a:schemeClr val="bg1"/>
                </a:solidFill>
                <a:latin typeface="Trebuchet MS" panose="020B0603020202020204" pitchFamily="34" charset="0"/>
                <a:ea typeface="Helvetica Neue"/>
                <a:cs typeface="Helvetica Neue"/>
                <a:sym typeface="Helvetica Neue"/>
              </a:endParaRPr>
            </a:p>
            <a:p>
              <a:pPr marL="609600" indent="-398145">
                <a:spcBef>
                  <a:spcPts val="1200"/>
                </a:spcBef>
                <a:buClr>
                  <a:schemeClr val="bg1"/>
                </a:buClr>
                <a:buSzPts val="1100"/>
                <a:buFont typeface="Proxima Nova"/>
                <a:buChar char="●"/>
              </a:pPr>
              <a:r>
                <a:rPr lang="en-US" sz="1465">
                  <a:solidFill>
                    <a:schemeClr val="bg1"/>
                  </a:solidFill>
                  <a:latin typeface="Trebuchet MS" panose="020B0603020202020204" pitchFamily="34" charset="0"/>
                  <a:ea typeface="Proxima Nova"/>
                  <a:cs typeface="Proxima Nova"/>
                  <a:sym typeface="Proxima Nova"/>
                </a:rPr>
                <a:t>Identify Orphaned Snapshots, Idle Instances &amp; Unattached Disks. </a:t>
              </a:r>
            </a:p>
            <a:p>
              <a:pPr marL="609600" indent="-398145">
                <a:buClr>
                  <a:schemeClr val="bg1"/>
                </a:buClr>
                <a:buSzPts val="1100"/>
                <a:buFont typeface="Proxima Nova"/>
                <a:buChar char="●"/>
              </a:pPr>
              <a:r>
                <a:rPr lang="en-US" sz="1465">
                  <a:solidFill>
                    <a:schemeClr val="bg1"/>
                  </a:solidFill>
                  <a:latin typeface="Trebuchet MS" panose="020B0603020202020204" pitchFamily="34" charset="0"/>
                  <a:ea typeface="Proxima Nova"/>
                  <a:cs typeface="Proxima Nova"/>
                  <a:sym typeface="Proxima Nova"/>
                </a:rPr>
                <a:t>Recommendation based on Disk Type, IOPS &amp; EBS space.</a:t>
              </a:r>
            </a:p>
            <a:p>
              <a:pPr marL="609600" indent="-398145">
                <a:buClr>
                  <a:schemeClr val="bg1"/>
                </a:buClr>
                <a:buSzPts val="1100"/>
                <a:buFont typeface="Proxima Nova"/>
                <a:buChar char="●"/>
              </a:pPr>
              <a:r>
                <a:rPr lang="en-US" sz="1465">
                  <a:solidFill>
                    <a:schemeClr val="bg1"/>
                  </a:solidFill>
                  <a:latin typeface="Trebuchet MS" panose="020B0603020202020204" pitchFamily="34" charset="0"/>
                  <a:ea typeface="Proxima Nova"/>
                  <a:cs typeface="Proxima Nova"/>
                  <a:sym typeface="Proxima Nova"/>
                </a:rPr>
                <a:t>Hundreds of thousands of dollars saved, ranging from 20 to 50% of total cloud spends.</a:t>
              </a:r>
              <a:endParaRPr sz="1465" b="1">
                <a:solidFill>
                  <a:schemeClr val="bg1"/>
                </a:solidFill>
                <a:latin typeface="Trebuchet MS" panose="020B0603020202020204" pitchFamily="34" charset="0"/>
                <a:ea typeface="Proxima Nova"/>
                <a:cs typeface="Proxima Nova"/>
                <a:sym typeface="Proxima Nova"/>
              </a:endParaRPr>
            </a:p>
          </p:txBody>
        </p:sp>
        <p:grpSp>
          <p:nvGrpSpPr>
            <p:cNvPr id="21" name="Group 20"/>
            <p:cNvGrpSpPr/>
            <p:nvPr/>
          </p:nvGrpSpPr>
          <p:grpSpPr>
            <a:xfrm>
              <a:off x="453775" y="3827825"/>
              <a:ext cx="547200" cy="547200"/>
              <a:chOff x="418773" y="3849999"/>
              <a:chExt cx="547200" cy="547200"/>
            </a:xfrm>
          </p:grpSpPr>
          <p:sp>
            <p:nvSpPr>
              <p:cNvPr id="19" name="Oval 18"/>
              <p:cNvSpPr/>
              <p:nvPr/>
            </p:nvSpPr>
            <p:spPr>
              <a:xfrm>
                <a:off x="418773" y="3849999"/>
                <a:ext cx="547200" cy="547200"/>
              </a:xfrm>
              <a:prstGeom prst="ellipse">
                <a:avLst/>
              </a:prstGeom>
              <a:solidFill>
                <a:srgbClr val="BED730"/>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N" sz="2400">
                  <a:solidFill>
                    <a:prstClr val="white"/>
                  </a:solidFill>
                  <a:latin typeface="Trebuchet MS" panose="020B0603020202020204"/>
                </a:endParaRPr>
              </a:p>
            </p:txBody>
          </p:sp>
          <p:pic>
            <p:nvPicPr>
              <p:cNvPr id="20" name="Graphic 1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923" y="3937862"/>
                <a:ext cx="342900" cy="371475"/>
              </a:xfrm>
              <a:prstGeom prst="rect">
                <a:avLst/>
              </a:prstGeom>
            </p:spPr>
          </p:pic>
        </p:grpSp>
      </p:grpSp>
      <p:sp>
        <p:nvSpPr>
          <p:cNvPr id="6" name="Title 1"/>
          <p:cNvSpPr>
            <a:spLocks noGrp="1"/>
          </p:cNvSpPr>
          <p:nvPr>
            <p:ph type="title"/>
          </p:nvPr>
        </p:nvSpPr>
        <p:spPr>
          <a:xfrm>
            <a:off x="432000" y="328262"/>
            <a:ext cx="11328200" cy="461655"/>
          </a:xfrm>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SIFY FINOPS TO FULFILL CLOUD PROMISE</a:t>
            </a:r>
            <a:endParaRPr lang="en-IN" sz="2400" dirty="0">
              <a:solidFill>
                <a:srgbClr val="BBD42F"/>
              </a:solidFill>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B87E-DEC3-0B74-63D3-539CD20F8DE1}"/>
              </a:ext>
            </a:extLst>
          </p:cNvPr>
          <p:cNvSpPr>
            <a:spLocks noGrp="1"/>
          </p:cNvSpPr>
          <p:nvPr>
            <p:ph type="title"/>
          </p:nvPr>
        </p:nvSpPr>
        <p:spPr>
          <a:xfrm>
            <a:off x="432001" y="297488"/>
            <a:ext cx="10482345" cy="584765"/>
          </a:xfrm>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CLOUD ANYWHERE- edge cloud pod </a:t>
            </a:r>
          </a:p>
        </p:txBody>
      </p:sp>
      <p:pic>
        <p:nvPicPr>
          <p:cNvPr id="3" name="Picture 2" descr="World-Map Icons - Free SVG &amp; PNG World-Map Images - Noun Project">
            <a:extLst>
              <a:ext uri="{FF2B5EF4-FFF2-40B4-BE49-F238E27FC236}">
                <a16:creationId xmlns:a16="http://schemas.microsoft.com/office/drawing/2014/main" id="{734354C9-E3BF-CE5B-2AC0-5AEDED74F089}"/>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t="19747" b="17294"/>
          <a:stretch/>
        </p:blipFill>
        <p:spPr bwMode="auto">
          <a:xfrm>
            <a:off x="5386371" y="2930270"/>
            <a:ext cx="2238427" cy="140931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5" name="Graphic 5">
            <a:extLst>
              <a:ext uri="{FF2B5EF4-FFF2-40B4-BE49-F238E27FC236}">
                <a16:creationId xmlns:a16="http://schemas.microsoft.com/office/drawing/2014/main" id="{3BEF4A59-E806-FAF9-6470-60A5016320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6824" y="1943432"/>
            <a:ext cx="4495448" cy="4216731"/>
          </a:xfrm>
          <a:prstGeom prst="rect">
            <a:avLst/>
          </a:prstGeom>
        </p:spPr>
      </p:pic>
      <p:sp>
        <p:nvSpPr>
          <p:cNvPr id="6" name="Rectangle: Rounded Corners 5">
            <a:extLst>
              <a:ext uri="{FF2B5EF4-FFF2-40B4-BE49-F238E27FC236}">
                <a16:creationId xmlns:a16="http://schemas.microsoft.com/office/drawing/2014/main" id="{E13D0B50-337A-CAD3-B012-AC746574EECD}"/>
              </a:ext>
            </a:extLst>
          </p:cNvPr>
          <p:cNvSpPr/>
          <p:nvPr/>
        </p:nvSpPr>
        <p:spPr>
          <a:xfrm>
            <a:off x="1161540"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7" name="Rectangle: Rounded Corners 6">
            <a:extLst>
              <a:ext uri="{FF2B5EF4-FFF2-40B4-BE49-F238E27FC236}">
                <a16:creationId xmlns:a16="http://schemas.microsoft.com/office/drawing/2014/main" id="{E78BD559-B952-1341-73D6-8D2755C49563}"/>
              </a:ext>
            </a:extLst>
          </p:cNvPr>
          <p:cNvSpPr/>
          <p:nvPr/>
        </p:nvSpPr>
        <p:spPr>
          <a:xfrm>
            <a:off x="3081780"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8" name="Rectangle: Rounded Corners 7">
            <a:extLst>
              <a:ext uri="{FF2B5EF4-FFF2-40B4-BE49-F238E27FC236}">
                <a16:creationId xmlns:a16="http://schemas.microsoft.com/office/drawing/2014/main" id="{86055D6B-2AE8-BAE7-EED6-5528811ABE65}"/>
              </a:ext>
            </a:extLst>
          </p:cNvPr>
          <p:cNvSpPr/>
          <p:nvPr/>
        </p:nvSpPr>
        <p:spPr>
          <a:xfrm>
            <a:off x="3719776"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10" name="Freeform 4">
            <a:extLst>
              <a:ext uri="{FF2B5EF4-FFF2-40B4-BE49-F238E27FC236}">
                <a16:creationId xmlns:a16="http://schemas.microsoft.com/office/drawing/2014/main" id="{C6C1CF71-A091-7BCD-7571-84322483D302}"/>
              </a:ext>
            </a:extLst>
          </p:cNvPr>
          <p:cNvSpPr/>
          <p:nvPr/>
        </p:nvSpPr>
        <p:spPr>
          <a:xfrm flipH="1">
            <a:off x="3206712" y="1885695"/>
            <a:ext cx="3373841" cy="941895"/>
          </a:xfrm>
          <a:custGeom>
            <a:avLst/>
            <a:gdLst>
              <a:gd name="connsiteX0" fmla="*/ 0 w 1150026"/>
              <a:gd name="connsiteY0" fmla="*/ 1861846 h 1861845"/>
              <a:gd name="connsiteX1" fmla="*/ 0 w 1150026"/>
              <a:gd name="connsiteY1" fmla="*/ 115553 h 1861845"/>
              <a:gd name="connsiteX2" fmla="*/ 115553 w 1150026"/>
              <a:gd name="connsiteY2" fmla="*/ 0 h 1861845"/>
              <a:gd name="connsiteX3" fmla="*/ 1150027 w 1150026"/>
              <a:gd name="connsiteY3" fmla="*/ 0 h 1861845"/>
            </a:gdLst>
            <a:ahLst/>
            <a:cxnLst>
              <a:cxn ang="0">
                <a:pos x="connsiteX0" y="connsiteY0"/>
              </a:cxn>
              <a:cxn ang="0">
                <a:pos x="connsiteX1" y="connsiteY1"/>
              </a:cxn>
              <a:cxn ang="0">
                <a:pos x="connsiteX2" y="connsiteY2"/>
              </a:cxn>
              <a:cxn ang="0">
                <a:pos x="connsiteX3" y="connsiteY3"/>
              </a:cxn>
            </a:cxnLst>
            <a:rect l="l" t="t" r="r" b="b"/>
            <a:pathLst>
              <a:path w="1150026" h="1861845">
                <a:moveTo>
                  <a:pt x="0" y="1861846"/>
                </a:moveTo>
                <a:lnTo>
                  <a:pt x="0" y="115553"/>
                </a:lnTo>
                <a:cubicBezTo>
                  <a:pt x="0" y="51733"/>
                  <a:pt x="51733" y="0"/>
                  <a:pt x="115553" y="0"/>
                </a:cubicBezTo>
                <a:lnTo>
                  <a:pt x="1150027" y="0"/>
                </a:lnTo>
              </a:path>
            </a:pathLst>
          </a:custGeom>
          <a:noFill/>
          <a:ln w="14633" cap="flat">
            <a:solidFill>
              <a:schemeClr val="accent6"/>
            </a:solidFill>
            <a:prstDash val="solid"/>
            <a:miter/>
          </a:ln>
        </p:spPr>
        <p:txBody>
          <a:bodyPr rtlCol="0" anchor="ctr"/>
          <a:lstStyle/>
          <a:p>
            <a:pPr defTabSz="914354">
              <a:defRPr/>
            </a:pPr>
            <a:endParaRPr lang="en-US" dirty="0">
              <a:solidFill>
                <a:prstClr val="black"/>
              </a:solidFill>
              <a:latin typeface="Trebuchet MS"/>
            </a:endParaRPr>
          </a:p>
        </p:txBody>
      </p:sp>
      <p:sp>
        <p:nvSpPr>
          <p:cNvPr id="11" name="Freeform 8">
            <a:extLst>
              <a:ext uri="{FF2B5EF4-FFF2-40B4-BE49-F238E27FC236}">
                <a16:creationId xmlns:a16="http://schemas.microsoft.com/office/drawing/2014/main" id="{A2BB1F4A-123F-D0AA-AD18-387565823184}"/>
              </a:ext>
            </a:extLst>
          </p:cNvPr>
          <p:cNvSpPr/>
          <p:nvPr/>
        </p:nvSpPr>
        <p:spPr>
          <a:xfrm>
            <a:off x="6321353" y="2819743"/>
            <a:ext cx="75508" cy="75508"/>
          </a:xfrm>
          <a:custGeom>
            <a:avLst/>
            <a:gdLst>
              <a:gd name="connsiteX0" fmla="*/ 0 w 75508"/>
              <a:gd name="connsiteY0" fmla="*/ 0 h 75508"/>
              <a:gd name="connsiteX1" fmla="*/ 75508 w 75508"/>
              <a:gd name="connsiteY1" fmla="*/ 0 h 75508"/>
              <a:gd name="connsiteX2" fmla="*/ 75508 w 75508"/>
              <a:gd name="connsiteY2" fmla="*/ 75508 h 75508"/>
              <a:gd name="connsiteX3" fmla="*/ 0 w 75508"/>
              <a:gd name="connsiteY3" fmla="*/ 75508 h 75508"/>
            </a:gdLst>
            <a:ahLst/>
            <a:cxnLst>
              <a:cxn ang="0">
                <a:pos x="connsiteX0" y="connsiteY0"/>
              </a:cxn>
              <a:cxn ang="0">
                <a:pos x="connsiteX1" y="connsiteY1"/>
              </a:cxn>
              <a:cxn ang="0">
                <a:pos x="connsiteX2" y="connsiteY2"/>
              </a:cxn>
              <a:cxn ang="0">
                <a:pos x="connsiteX3" y="connsiteY3"/>
              </a:cxn>
            </a:cxnLst>
            <a:rect l="l" t="t" r="r" b="b"/>
            <a:pathLst>
              <a:path w="75508" h="75508">
                <a:moveTo>
                  <a:pt x="0" y="0"/>
                </a:moveTo>
                <a:lnTo>
                  <a:pt x="75508" y="0"/>
                </a:lnTo>
                <a:lnTo>
                  <a:pt x="75508" y="75508"/>
                </a:lnTo>
                <a:lnTo>
                  <a:pt x="0" y="75508"/>
                </a:lnTo>
                <a:close/>
              </a:path>
            </a:pathLst>
          </a:custGeom>
          <a:solidFill>
            <a:schemeClr val="accent6"/>
          </a:solidFill>
          <a:ln w="2090" cap="flat">
            <a:solidFill>
              <a:schemeClr val="accent6"/>
            </a:solidFill>
            <a:prstDash val="solid"/>
            <a:miter/>
          </a:ln>
        </p:spPr>
        <p:txBody>
          <a:bodyPr rtlCol="0" anchor="ctr"/>
          <a:lstStyle/>
          <a:p>
            <a:pPr defTabSz="914354">
              <a:defRPr/>
            </a:pPr>
            <a:endParaRPr lang="en-US" dirty="0">
              <a:solidFill>
                <a:prstClr val="black"/>
              </a:solidFill>
              <a:latin typeface="Trebuchet MS"/>
            </a:endParaRPr>
          </a:p>
        </p:txBody>
      </p:sp>
      <p:sp>
        <p:nvSpPr>
          <p:cNvPr id="12" name="Rectangle: Rounded Corners 11">
            <a:extLst>
              <a:ext uri="{FF2B5EF4-FFF2-40B4-BE49-F238E27FC236}">
                <a16:creationId xmlns:a16="http://schemas.microsoft.com/office/drawing/2014/main" id="{970C2630-B769-5FE9-AFD5-A49611276D2B}"/>
              </a:ext>
            </a:extLst>
          </p:cNvPr>
          <p:cNvSpPr/>
          <p:nvPr/>
        </p:nvSpPr>
        <p:spPr>
          <a:xfrm>
            <a:off x="554068" y="2934989"/>
            <a:ext cx="532984" cy="36207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sp>
        <p:nvSpPr>
          <p:cNvPr id="13" name="TextBox 12">
            <a:extLst>
              <a:ext uri="{FF2B5EF4-FFF2-40B4-BE49-F238E27FC236}">
                <a16:creationId xmlns:a16="http://schemas.microsoft.com/office/drawing/2014/main" id="{C9D9BE7E-30B8-5744-126E-0D3D527A03B2}"/>
              </a:ext>
            </a:extLst>
          </p:cNvPr>
          <p:cNvSpPr txBox="1"/>
          <p:nvPr/>
        </p:nvSpPr>
        <p:spPr>
          <a:xfrm>
            <a:off x="432000" y="1316567"/>
            <a:ext cx="6979432" cy="338554"/>
          </a:xfrm>
          <a:prstGeom prst="rect">
            <a:avLst/>
          </a:prstGeom>
          <a:noFill/>
        </p:spPr>
        <p:txBody>
          <a:bodyPr wrap="square">
            <a:spAutoFit/>
          </a:bodyPr>
          <a:lstStyle/>
          <a:p>
            <a:pPr defTabSz="1218988">
              <a:spcAft>
                <a:spcPts val="400"/>
              </a:spcAft>
              <a:defRPr/>
            </a:pPr>
            <a:r>
              <a:rPr lang="en-US" sz="1600" dirty="0">
                <a:solidFill>
                  <a:srgbClr val="BED730"/>
                </a:solidFill>
                <a:latin typeface="Trebuchet MS" panose="020B0603020202020204"/>
              </a:rPr>
              <a:t>Integrated single pane of orchestration and managed system</a:t>
            </a:r>
            <a:endParaRPr lang="en-IN" sz="1600" dirty="0">
              <a:solidFill>
                <a:srgbClr val="BED730"/>
              </a:solidFill>
              <a:latin typeface="Trebuchet MS" panose="020B0603020202020204"/>
            </a:endParaRPr>
          </a:p>
        </p:txBody>
      </p:sp>
      <p:pic>
        <p:nvPicPr>
          <p:cNvPr id="16" name="Graphic 15">
            <a:extLst>
              <a:ext uri="{FF2B5EF4-FFF2-40B4-BE49-F238E27FC236}">
                <a16:creationId xmlns:a16="http://schemas.microsoft.com/office/drawing/2014/main" id="{ACDFA877-E24F-9D7A-06FD-1E78ABE3F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7476" y="2983713"/>
            <a:ext cx="408680" cy="260495"/>
          </a:xfrm>
          <a:prstGeom prst="rect">
            <a:avLst/>
          </a:prstGeom>
        </p:spPr>
      </p:pic>
      <p:pic>
        <p:nvPicPr>
          <p:cNvPr id="17" name="Graphic 16">
            <a:extLst>
              <a:ext uri="{FF2B5EF4-FFF2-40B4-BE49-F238E27FC236}">
                <a16:creationId xmlns:a16="http://schemas.microsoft.com/office/drawing/2014/main" id="{22EFF64B-F017-9066-822C-9D90EBBDB1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8941" y="2984968"/>
            <a:ext cx="408680" cy="259237"/>
          </a:xfrm>
          <a:prstGeom prst="rect">
            <a:avLst/>
          </a:prstGeom>
        </p:spPr>
      </p:pic>
      <p:pic>
        <p:nvPicPr>
          <p:cNvPr id="18" name="Graphic 17">
            <a:extLst>
              <a:ext uri="{FF2B5EF4-FFF2-40B4-BE49-F238E27FC236}">
                <a16:creationId xmlns:a16="http://schemas.microsoft.com/office/drawing/2014/main" id="{0EA6A4B7-F1E4-5372-E052-AE6AC4B341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1713" y="2963619"/>
            <a:ext cx="349208" cy="280587"/>
          </a:xfrm>
          <a:prstGeom prst="rect">
            <a:avLst/>
          </a:prstGeom>
        </p:spPr>
      </p:pic>
      <p:sp>
        <p:nvSpPr>
          <p:cNvPr id="20" name="Rectangle: Rounded Corners 19">
            <a:extLst>
              <a:ext uri="{FF2B5EF4-FFF2-40B4-BE49-F238E27FC236}">
                <a16:creationId xmlns:a16="http://schemas.microsoft.com/office/drawing/2014/main" id="{8DE51ADA-BF2D-A6C0-F2EF-D1E8793F75EE}"/>
              </a:ext>
            </a:extLst>
          </p:cNvPr>
          <p:cNvSpPr/>
          <p:nvPr/>
        </p:nvSpPr>
        <p:spPr>
          <a:xfrm>
            <a:off x="1618101" y="1772530"/>
            <a:ext cx="1594339" cy="492444"/>
          </a:xfrm>
          <a:prstGeom prst="roundRect">
            <a:avLst/>
          </a:prstGeom>
          <a:solidFill>
            <a:srgbClr val="BED73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8988">
              <a:defRPr/>
            </a:pPr>
            <a:endParaRPr lang="en-IN" sz="2400" dirty="0">
              <a:solidFill>
                <a:prstClr val="black"/>
              </a:solidFill>
              <a:latin typeface="Trebuchet MS" panose="020B0603020202020204"/>
            </a:endParaRPr>
          </a:p>
        </p:txBody>
      </p:sp>
      <p:pic>
        <p:nvPicPr>
          <p:cNvPr id="21" name="Graphic 20">
            <a:extLst>
              <a:ext uri="{FF2B5EF4-FFF2-40B4-BE49-F238E27FC236}">
                <a16:creationId xmlns:a16="http://schemas.microsoft.com/office/drawing/2014/main" id="{25653CAA-4BC9-FFC8-CEEF-E640BC8FA1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6944" y="4545753"/>
            <a:ext cx="147675" cy="224547"/>
          </a:xfrm>
          <a:prstGeom prst="rect">
            <a:avLst/>
          </a:prstGeom>
        </p:spPr>
      </p:pic>
      <p:pic>
        <p:nvPicPr>
          <p:cNvPr id="22" name="Graphic 21">
            <a:extLst>
              <a:ext uri="{FF2B5EF4-FFF2-40B4-BE49-F238E27FC236}">
                <a16:creationId xmlns:a16="http://schemas.microsoft.com/office/drawing/2014/main" id="{3960E829-E3FD-E723-A537-4DD6025011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77201" y="5048573"/>
            <a:ext cx="147675" cy="224547"/>
          </a:xfrm>
          <a:prstGeom prst="rect">
            <a:avLst/>
          </a:prstGeom>
        </p:spPr>
      </p:pic>
      <p:sp>
        <p:nvSpPr>
          <p:cNvPr id="23" name="TextBox 22">
            <a:extLst>
              <a:ext uri="{FF2B5EF4-FFF2-40B4-BE49-F238E27FC236}">
                <a16:creationId xmlns:a16="http://schemas.microsoft.com/office/drawing/2014/main" id="{0B9D5653-B966-C81B-46F3-E1F21CBBB2B2}"/>
              </a:ext>
            </a:extLst>
          </p:cNvPr>
          <p:cNvSpPr txBox="1"/>
          <p:nvPr/>
        </p:nvSpPr>
        <p:spPr>
          <a:xfrm>
            <a:off x="423395" y="4828038"/>
            <a:ext cx="1527387" cy="510778"/>
          </a:xfrm>
          <a:prstGeom prst="roundRect">
            <a:avLst/>
          </a:prstGeom>
          <a:solidFill>
            <a:srgbClr val="BED730"/>
          </a:solidFill>
        </p:spPr>
        <p:txBody>
          <a:bodyPr wrap="square" rtlCol="0">
            <a:spAutoFit/>
          </a:bodyPr>
          <a:lstStyle/>
          <a:p>
            <a:pPr algn="ctr" defTabSz="1218988">
              <a:defRPr/>
            </a:pPr>
            <a:r>
              <a:rPr lang="en-IN" sz="1200" dirty="0">
                <a:solidFill>
                  <a:srgbClr val="000000"/>
                </a:solidFill>
                <a:latin typeface="Trebuchet MS" panose="020B0603020202020204"/>
              </a:rPr>
              <a:t>Sify </a:t>
            </a:r>
            <a:r>
              <a:rPr lang="en-IN" sz="1200" dirty="0">
                <a:solidFill>
                  <a:prstClr val="black"/>
                </a:solidFill>
                <a:latin typeface="Trebuchet MS" panose="020B0603020202020204"/>
              </a:rPr>
              <a:t>CloudInfinit</a:t>
            </a:r>
          </a:p>
          <a:p>
            <a:pPr algn="ctr" defTabSz="1218988">
              <a:defRPr/>
            </a:pPr>
            <a:r>
              <a:rPr lang="en-IN" sz="1200" dirty="0">
                <a:solidFill>
                  <a:prstClr val="black"/>
                </a:solidFill>
                <a:latin typeface="Trebuchet MS" panose="020B0603020202020204"/>
              </a:rPr>
              <a:t>Mumbai</a:t>
            </a:r>
          </a:p>
        </p:txBody>
      </p:sp>
      <p:sp>
        <p:nvSpPr>
          <p:cNvPr id="27" name="TextBox 26">
            <a:extLst>
              <a:ext uri="{FF2B5EF4-FFF2-40B4-BE49-F238E27FC236}">
                <a16:creationId xmlns:a16="http://schemas.microsoft.com/office/drawing/2014/main" id="{60DEB606-AE4A-117F-2C5F-3D58E98BF549}"/>
              </a:ext>
            </a:extLst>
          </p:cNvPr>
          <p:cNvSpPr txBox="1"/>
          <p:nvPr/>
        </p:nvSpPr>
        <p:spPr>
          <a:xfrm>
            <a:off x="3400507" y="4911061"/>
            <a:ext cx="1527387" cy="510778"/>
          </a:xfrm>
          <a:prstGeom prst="roundRect">
            <a:avLst/>
          </a:prstGeom>
          <a:solidFill>
            <a:srgbClr val="BED730"/>
          </a:solidFill>
        </p:spPr>
        <p:txBody>
          <a:bodyPr wrap="square" rtlCol="0">
            <a:spAutoFit/>
          </a:bodyPr>
          <a:lstStyle/>
          <a:p>
            <a:pPr algn="ctr" defTabSz="1218988">
              <a:defRPr/>
            </a:pPr>
            <a:r>
              <a:rPr lang="en-IN" sz="1200" dirty="0">
                <a:solidFill>
                  <a:srgbClr val="000000"/>
                </a:solidFill>
                <a:latin typeface="Trebuchet MS" panose="020B0603020202020204"/>
              </a:rPr>
              <a:t>Sify </a:t>
            </a:r>
            <a:r>
              <a:rPr lang="en-IN" sz="1200" dirty="0">
                <a:solidFill>
                  <a:prstClr val="black"/>
                </a:solidFill>
                <a:latin typeface="Trebuchet MS" panose="020B0603020202020204"/>
              </a:rPr>
              <a:t>CloudInfinit</a:t>
            </a:r>
          </a:p>
          <a:p>
            <a:pPr algn="ctr" defTabSz="1218988">
              <a:defRPr/>
            </a:pPr>
            <a:r>
              <a:rPr lang="en-IN" sz="1200" dirty="0">
                <a:solidFill>
                  <a:prstClr val="black"/>
                </a:solidFill>
                <a:latin typeface="Trebuchet MS" panose="020B0603020202020204"/>
              </a:rPr>
              <a:t>Bangalore</a:t>
            </a:r>
          </a:p>
        </p:txBody>
      </p:sp>
      <p:sp>
        <p:nvSpPr>
          <p:cNvPr id="29" name="TextBox 28">
            <a:extLst>
              <a:ext uri="{FF2B5EF4-FFF2-40B4-BE49-F238E27FC236}">
                <a16:creationId xmlns:a16="http://schemas.microsoft.com/office/drawing/2014/main" id="{ABDFAA06-BDF7-83D5-617B-926AFD1BD7FC}"/>
              </a:ext>
            </a:extLst>
          </p:cNvPr>
          <p:cNvSpPr txBox="1"/>
          <p:nvPr/>
        </p:nvSpPr>
        <p:spPr>
          <a:xfrm>
            <a:off x="5712163" y="2691203"/>
            <a:ext cx="1555583" cy="510778"/>
          </a:xfrm>
          <a:prstGeom prst="roundRect">
            <a:avLst/>
          </a:prstGeom>
          <a:solidFill>
            <a:schemeClr val="accent1"/>
          </a:solidFill>
        </p:spPr>
        <p:txBody>
          <a:bodyPr wrap="square" rtlCol="0">
            <a:spAutoFit/>
          </a:bodyPr>
          <a:lstStyle/>
          <a:p>
            <a:pPr algn="ctr" defTabSz="1218988">
              <a:defRPr/>
            </a:pPr>
            <a:r>
              <a:rPr lang="en-IN" sz="1200" dirty="0">
                <a:solidFill>
                  <a:schemeClr val="bg1"/>
                </a:solidFill>
                <a:latin typeface="Trebuchet MS" panose="020B0603020202020204"/>
              </a:rPr>
              <a:t>Sify Cloud</a:t>
            </a:r>
          </a:p>
          <a:p>
            <a:pPr algn="ctr" defTabSz="1218988">
              <a:defRPr/>
            </a:pPr>
            <a:r>
              <a:rPr lang="en-IN" sz="1200" dirty="0">
                <a:solidFill>
                  <a:schemeClr val="bg1"/>
                </a:solidFill>
                <a:latin typeface="Trebuchet MS" panose="020B0603020202020204"/>
              </a:rPr>
              <a:t>Anywhere Global</a:t>
            </a:r>
          </a:p>
        </p:txBody>
      </p:sp>
      <p:sp>
        <p:nvSpPr>
          <p:cNvPr id="35" name="TextBox 34">
            <a:extLst>
              <a:ext uri="{FF2B5EF4-FFF2-40B4-BE49-F238E27FC236}">
                <a16:creationId xmlns:a16="http://schemas.microsoft.com/office/drawing/2014/main" id="{CC575F83-9356-36B2-7529-FA11DDFBD05F}"/>
              </a:ext>
            </a:extLst>
          </p:cNvPr>
          <p:cNvSpPr txBox="1"/>
          <p:nvPr/>
        </p:nvSpPr>
        <p:spPr>
          <a:xfrm>
            <a:off x="1766190" y="1815722"/>
            <a:ext cx="1302015" cy="379656"/>
          </a:xfrm>
          <a:prstGeom prst="rect">
            <a:avLst/>
          </a:prstGeom>
          <a:noFill/>
        </p:spPr>
        <p:txBody>
          <a:bodyPr wrap="square" rtlCol="0">
            <a:spAutoFit/>
          </a:bodyPr>
          <a:lstStyle/>
          <a:p>
            <a:pPr algn="ctr" defTabSz="1218988">
              <a:defRPr/>
            </a:pPr>
            <a:r>
              <a:rPr lang="en-IN" sz="1867" b="1" dirty="0">
                <a:solidFill>
                  <a:prstClr val="black"/>
                </a:solidFill>
                <a:latin typeface="Trebuchet MS" panose="020B0603020202020204"/>
              </a:rPr>
              <a:t>SIFY CMP</a:t>
            </a:r>
          </a:p>
        </p:txBody>
      </p:sp>
      <p:sp>
        <p:nvSpPr>
          <p:cNvPr id="37" name="TextBox 36">
            <a:extLst>
              <a:ext uri="{FF2B5EF4-FFF2-40B4-BE49-F238E27FC236}">
                <a16:creationId xmlns:a16="http://schemas.microsoft.com/office/drawing/2014/main" id="{A5B64675-2379-A255-A38F-85A1F85BD7A2}"/>
              </a:ext>
            </a:extLst>
          </p:cNvPr>
          <p:cNvSpPr txBox="1"/>
          <p:nvPr/>
        </p:nvSpPr>
        <p:spPr>
          <a:xfrm>
            <a:off x="9038423" y="1768308"/>
            <a:ext cx="2708780" cy="517514"/>
          </a:xfrm>
          <a:prstGeom prst="rect">
            <a:avLst/>
          </a:prstGeom>
          <a:noFill/>
        </p:spPr>
        <p:txBody>
          <a:bodyPr wrap="square" lIns="121920" tIns="60960" rIns="121920" bIns="60960" rtlCol="0" anchor="t">
            <a:spAutoFit/>
          </a:bodyPr>
          <a:lstStyle/>
          <a:p>
            <a:pPr defTabSz="1218988">
              <a:lnSpc>
                <a:spcPts val="1600"/>
              </a:lnSpc>
              <a:spcAft>
                <a:spcPts val="1600"/>
              </a:spcAft>
              <a:defRPr/>
            </a:pPr>
            <a:r>
              <a:rPr lang="en-US" sz="1200" dirty="0">
                <a:solidFill>
                  <a:prstClr val="white"/>
                </a:solidFill>
                <a:latin typeface="Trebuchet MS" panose="020B0603020202020204"/>
              </a:rPr>
              <a:t>Sify CloudInfinit delivery from Mumbai &amp; Bengaluru data centers</a:t>
            </a:r>
          </a:p>
        </p:txBody>
      </p:sp>
      <p:pic>
        <p:nvPicPr>
          <p:cNvPr id="43" name="Graphic 42">
            <a:extLst>
              <a:ext uri="{FF2B5EF4-FFF2-40B4-BE49-F238E27FC236}">
                <a16:creationId xmlns:a16="http://schemas.microsoft.com/office/drawing/2014/main" id="{AE741223-545C-61FB-9CD0-66AF4081B1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21140" y="1676701"/>
            <a:ext cx="729600" cy="729600"/>
          </a:xfrm>
          <a:prstGeom prst="rect">
            <a:avLst/>
          </a:prstGeom>
        </p:spPr>
      </p:pic>
      <p:pic>
        <p:nvPicPr>
          <p:cNvPr id="44" name="Graphic 43">
            <a:extLst>
              <a:ext uri="{FF2B5EF4-FFF2-40B4-BE49-F238E27FC236}">
                <a16:creationId xmlns:a16="http://schemas.microsoft.com/office/drawing/2014/main" id="{9F98E2CF-7FE1-7938-08BE-D8A2F9B02B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21140" y="2544147"/>
            <a:ext cx="729600" cy="729600"/>
          </a:xfrm>
          <a:prstGeom prst="rect">
            <a:avLst/>
          </a:prstGeom>
        </p:spPr>
      </p:pic>
      <p:pic>
        <p:nvPicPr>
          <p:cNvPr id="45" name="Graphic 44">
            <a:extLst>
              <a:ext uri="{FF2B5EF4-FFF2-40B4-BE49-F238E27FC236}">
                <a16:creationId xmlns:a16="http://schemas.microsoft.com/office/drawing/2014/main" id="{1D1BA358-570E-E028-231F-7C437E6673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6031" y="3500689"/>
            <a:ext cx="729600" cy="729600"/>
          </a:xfrm>
          <a:prstGeom prst="rect">
            <a:avLst/>
          </a:prstGeom>
        </p:spPr>
      </p:pic>
      <p:pic>
        <p:nvPicPr>
          <p:cNvPr id="46" name="Graphic 45">
            <a:extLst>
              <a:ext uri="{FF2B5EF4-FFF2-40B4-BE49-F238E27FC236}">
                <a16:creationId xmlns:a16="http://schemas.microsoft.com/office/drawing/2014/main" id="{1A373BCB-5B7F-A0A0-66E1-BFD0AB91116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50921" y="4524681"/>
            <a:ext cx="729600" cy="729600"/>
          </a:xfrm>
          <a:prstGeom prst="rect">
            <a:avLst/>
          </a:prstGeom>
        </p:spPr>
      </p:pic>
      <p:pic>
        <p:nvPicPr>
          <p:cNvPr id="47" name="Graphic 46">
            <a:extLst>
              <a:ext uri="{FF2B5EF4-FFF2-40B4-BE49-F238E27FC236}">
                <a16:creationId xmlns:a16="http://schemas.microsoft.com/office/drawing/2014/main" id="{56CE9AC3-1463-2907-99E8-8EEC9F828FA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29788" y="2987378"/>
            <a:ext cx="405853" cy="256829"/>
          </a:xfrm>
          <a:prstGeom prst="rect">
            <a:avLst/>
          </a:prstGeom>
        </p:spPr>
      </p:pic>
      <p:sp>
        <p:nvSpPr>
          <p:cNvPr id="48" name="TextBox 47">
            <a:extLst>
              <a:ext uri="{FF2B5EF4-FFF2-40B4-BE49-F238E27FC236}">
                <a16:creationId xmlns:a16="http://schemas.microsoft.com/office/drawing/2014/main" id="{67566B05-714D-6947-6327-93AFCDB901C7}"/>
              </a:ext>
            </a:extLst>
          </p:cNvPr>
          <p:cNvSpPr txBox="1"/>
          <p:nvPr/>
        </p:nvSpPr>
        <p:spPr>
          <a:xfrm>
            <a:off x="9038423" y="4528030"/>
            <a:ext cx="2708780" cy="897105"/>
          </a:xfrm>
          <a:prstGeom prst="rect">
            <a:avLst/>
          </a:prstGeom>
          <a:noFill/>
        </p:spPr>
        <p:txBody>
          <a:bodyPr wrap="square" rtlCol="0">
            <a:spAutoFit/>
          </a:bodyPr>
          <a:lstStyle/>
          <a:p>
            <a:pPr defTabSz="1218988">
              <a:lnSpc>
                <a:spcPts val="1600"/>
              </a:lnSpc>
              <a:spcAft>
                <a:spcPts val="1600"/>
              </a:spcAft>
              <a:defRPr/>
            </a:pPr>
            <a:r>
              <a:rPr lang="en-US" sz="1200" dirty="0">
                <a:solidFill>
                  <a:prstClr val="white"/>
                </a:solidFill>
                <a:latin typeface="Trebuchet MS" panose="020B0603020202020204"/>
              </a:rPr>
              <a:t>Build, Deploy, Integrate and Manage distributed architecture to customer DC or branch locations or Edge Cloud</a:t>
            </a:r>
            <a:endParaRPr lang="en-IN" sz="1200" dirty="0">
              <a:solidFill>
                <a:prstClr val="white"/>
              </a:solidFill>
              <a:latin typeface="Trebuchet MS" panose="020B0603020202020204"/>
            </a:endParaRPr>
          </a:p>
        </p:txBody>
      </p:sp>
      <p:sp>
        <p:nvSpPr>
          <p:cNvPr id="49" name="TextBox 48">
            <a:extLst>
              <a:ext uri="{FF2B5EF4-FFF2-40B4-BE49-F238E27FC236}">
                <a16:creationId xmlns:a16="http://schemas.microsoft.com/office/drawing/2014/main" id="{4578B535-9784-E7DF-E30E-88BD536E2DF4}"/>
              </a:ext>
            </a:extLst>
          </p:cNvPr>
          <p:cNvSpPr txBox="1"/>
          <p:nvPr/>
        </p:nvSpPr>
        <p:spPr>
          <a:xfrm>
            <a:off x="9038423" y="2629497"/>
            <a:ext cx="2708780" cy="517514"/>
          </a:xfrm>
          <a:prstGeom prst="rect">
            <a:avLst/>
          </a:prstGeom>
          <a:noFill/>
        </p:spPr>
        <p:txBody>
          <a:bodyPr wrap="square" lIns="121920" tIns="60960" rIns="121920" bIns="60960" rtlCol="0" anchor="t">
            <a:spAutoFit/>
          </a:bodyPr>
          <a:lstStyle/>
          <a:p>
            <a:pPr defTabSz="1218988">
              <a:lnSpc>
                <a:spcPts val="1600"/>
              </a:lnSpc>
              <a:spcAft>
                <a:spcPts val="1600"/>
              </a:spcAft>
              <a:defRPr/>
            </a:pPr>
            <a:r>
              <a:rPr lang="en-US" sz="1200" dirty="0">
                <a:solidFill>
                  <a:prstClr val="white"/>
                </a:solidFill>
                <a:latin typeface="Trebuchet MS" panose="020B0603020202020204"/>
              </a:rPr>
              <a:t>Integration ready with other data centers in India and Global</a:t>
            </a:r>
          </a:p>
        </p:txBody>
      </p:sp>
      <p:sp>
        <p:nvSpPr>
          <p:cNvPr id="50" name="TextBox 49">
            <a:extLst>
              <a:ext uri="{FF2B5EF4-FFF2-40B4-BE49-F238E27FC236}">
                <a16:creationId xmlns:a16="http://schemas.microsoft.com/office/drawing/2014/main" id="{09B317AF-9C98-239C-C373-F4C3749329D6}"/>
              </a:ext>
            </a:extLst>
          </p:cNvPr>
          <p:cNvSpPr txBox="1"/>
          <p:nvPr/>
        </p:nvSpPr>
        <p:spPr>
          <a:xfrm>
            <a:off x="9038423" y="3499994"/>
            <a:ext cx="2708780" cy="691921"/>
          </a:xfrm>
          <a:prstGeom prst="rect">
            <a:avLst/>
          </a:prstGeom>
          <a:noFill/>
        </p:spPr>
        <p:txBody>
          <a:bodyPr wrap="square" rtlCol="0">
            <a:spAutoFit/>
          </a:bodyPr>
          <a:lstStyle/>
          <a:p>
            <a:pPr defTabSz="1218988">
              <a:lnSpc>
                <a:spcPts val="1600"/>
              </a:lnSpc>
              <a:spcAft>
                <a:spcPts val="1600"/>
              </a:spcAft>
              <a:defRPr/>
            </a:pPr>
            <a:r>
              <a:rPr lang="en-US" sz="1200" dirty="0">
                <a:solidFill>
                  <a:prstClr val="white"/>
                </a:solidFill>
                <a:latin typeface="Trebuchet MS" panose="020B0603020202020204"/>
              </a:rPr>
              <a:t>Seamless integration to any of the availability zones across public cloud providers</a:t>
            </a:r>
            <a:endParaRPr lang="en-IN" sz="1200" dirty="0">
              <a:solidFill>
                <a:prstClr val="white"/>
              </a:solidFill>
              <a:latin typeface="Trebuchet MS" panose="020B0603020202020204"/>
            </a:endParaRPr>
          </a:p>
        </p:txBody>
      </p:sp>
    </p:spTree>
    <p:extLst>
      <p:ext uri="{BB962C8B-B14F-4D97-AF65-F5344CB8AC3E}">
        <p14:creationId xmlns:p14="http://schemas.microsoft.com/office/powerpoint/2010/main" val="145548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a:extLst>
              <a:ext uri="{FF2B5EF4-FFF2-40B4-BE49-F238E27FC236}">
                <a16:creationId xmlns:a16="http://schemas.microsoft.com/office/drawing/2014/main" id="{6864EC14-77C5-47BE-BD61-97B4D69C6386}"/>
              </a:ext>
            </a:extLst>
          </p:cNvPr>
          <p:cNvSpPr/>
          <p:nvPr/>
        </p:nvSpPr>
        <p:spPr bwMode="gray">
          <a:xfrm rot="5400000">
            <a:off x="3047823" y="3538546"/>
            <a:ext cx="5033887" cy="492165"/>
          </a:xfrm>
          <a:prstGeom prst="triangle">
            <a:avLst/>
          </a:prstGeom>
          <a:solidFill>
            <a:schemeClr val="accent1">
              <a:lumMod val="60000"/>
              <a:lumOff val="40000"/>
            </a:schemeClr>
          </a:solidFill>
          <a:ln w="6350">
            <a:solidFill>
              <a:srgbClr val="778888">
                <a:lumMod val="20000"/>
                <a:lumOff val="80000"/>
              </a:srgbClr>
            </a:solidFill>
            <a:miter lim="800000"/>
            <a:headEnd/>
            <a:tailEnd/>
          </a:ln>
          <a:effectLst/>
        </p:spPr>
        <p:txBody>
          <a:bodyPr vert="horz" wrap="square" lIns="72000" tIns="72000" rIns="72000" bIns="72000" numCol="1" rtlCol="0" anchor="t" anchorCtr="0" compatLnSpc="1">
            <a:prstTxWarp prst="textNoShape">
              <a:avLst/>
            </a:prstTxWarp>
            <a:noAutofit/>
          </a:bodyPr>
          <a:lstStyle/>
          <a:p>
            <a:pPr defTabSz="914354" fontAlgn="base">
              <a:spcAft>
                <a:spcPts val="300"/>
              </a:spcAft>
              <a:defRPr/>
            </a:pPr>
            <a:endParaRPr lang="de-DE" sz="1600" kern="0" err="1">
              <a:solidFill>
                <a:sysClr val="windowText" lastClr="000000"/>
              </a:solidFill>
              <a:latin typeface="Trebuchet MS"/>
              <a:cs typeface="Arial" pitchFamily="34" charset="0"/>
            </a:endParaRPr>
          </a:p>
        </p:txBody>
      </p:sp>
      <p:sp>
        <p:nvSpPr>
          <p:cNvPr id="23" name="TextBox 9">
            <a:extLst>
              <a:ext uri="{FF2B5EF4-FFF2-40B4-BE49-F238E27FC236}">
                <a16:creationId xmlns:a16="http://schemas.microsoft.com/office/drawing/2014/main" id="{824F77AC-F2C9-47A8-B125-A7A76713FF86}"/>
              </a:ext>
            </a:extLst>
          </p:cNvPr>
          <p:cNvSpPr txBox="1"/>
          <p:nvPr/>
        </p:nvSpPr>
        <p:spPr bwMode="auto">
          <a:xfrm>
            <a:off x="7015912" y="2305064"/>
            <a:ext cx="4728235" cy="810286"/>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kern="0" dirty="0">
                <a:solidFill>
                  <a:prstClr val="white"/>
                </a:solidFill>
                <a:latin typeface="Trebuchet MS"/>
              </a:rPr>
              <a:t>Maximized automation, standardization, harmonization of support functions or standard value chain functions</a:t>
            </a:r>
          </a:p>
          <a:p>
            <a:pPr marL="185730" indent="-185730" defTabSz="914354">
              <a:spcAft>
                <a:spcPts val="800"/>
              </a:spcAft>
              <a:buFont typeface="Arial" panose="020B0604020202020204" pitchFamily="34" charset="0"/>
              <a:buChar char="•"/>
              <a:defRPr/>
            </a:pPr>
            <a:r>
              <a:rPr lang="en-US" sz="1333" kern="0" dirty="0">
                <a:solidFill>
                  <a:prstClr val="white"/>
                </a:solidFill>
                <a:latin typeface="Trebuchet MS"/>
              </a:rPr>
              <a:t>Insight driven predictive capabilities </a:t>
            </a:r>
          </a:p>
        </p:txBody>
      </p:sp>
      <p:sp>
        <p:nvSpPr>
          <p:cNvPr id="24" name="TextBox 9">
            <a:extLst>
              <a:ext uri="{FF2B5EF4-FFF2-40B4-BE49-F238E27FC236}">
                <a16:creationId xmlns:a16="http://schemas.microsoft.com/office/drawing/2014/main" id="{64EED160-1804-43AB-A370-13DBBF9A5C88}"/>
              </a:ext>
            </a:extLst>
          </p:cNvPr>
          <p:cNvSpPr txBox="1"/>
          <p:nvPr/>
        </p:nvSpPr>
        <p:spPr bwMode="auto">
          <a:xfrm>
            <a:off x="7015667" y="3760926"/>
            <a:ext cx="4747919" cy="912879"/>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Application Portfolio assessment </a:t>
            </a:r>
            <a:r>
              <a:rPr lang="en-US" sz="1333" kern="0" dirty="0">
                <a:solidFill>
                  <a:prstClr val="white"/>
                </a:solidFill>
                <a:latin typeface="Trebuchet MS"/>
              </a:rPr>
              <a:t>(strategy)</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Modernization – </a:t>
            </a:r>
            <a:r>
              <a:rPr lang="en-US" sz="1333" kern="0" dirty="0">
                <a:solidFill>
                  <a:prstClr val="white"/>
                </a:solidFill>
                <a:latin typeface="Trebuchet MS"/>
              </a:rPr>
              <a:t>Consolidate, Retire/ De-commission</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Cloud Readiness</a:t>
            </a:r>
            <a:endParaRPr lang="en-US" sz="1333" kern="0" dirty="0">
              <a:solidFill>
                <a:prstClr val="white"/>
              </a:solidFill>
              <a:latin typeface="Trebuchet MS"/>
            </a:endParaRPr>
          </a:p>
        </p:txBody>
      </p:sp>
      <p:sp>
        <p:nvSpPr>
          <p:cNvPr id="25" name="TextBox 9">
            <a:extLst>
              <a:ext uri="{FF2B5EF4-FFF2-40B4-BE49-F238E27FC236}">
                <a16:creationId xmlns:a16="http://schemas.microsoft.com/office/drawing/2014/main" id="{04623154-E108-4B6F-9C8C-D94E7BCD7F88}"/>
              </a:ext>
            </a:extLst>
          </p:cNvPr>
          <p:cNvSpPr txBox="1"/>
          <p:nvPr/>
        </p:nvSpPr>
        <p:spPr bwMode="auto">
          <a:xfrm>
            <a:off x="7007761" y="5179886"/>
            <a:ext cx="4755415" cy="1015406"/>
          </a:xfrm>
          <a:prstGeom prst="rect">
            <a:avLst/>
          </a:prstGeom>
          <a:noFill/>
        </p:spPr>
        <p:txBody>
          <a:bodyPr wrap="square" rtlCol="0">
            <a:spAutoFit/>
          </a:bodyPr>
          <a:lstStyle/>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Agile/ DevOps – </a:t>
            </a:r>
            <a:r>
              <a:rPr lang="en-US" sz="1333" kern="0" dirty="0">
                <a:solidFill>
                  <a:prstClr val="white"/>
                </a:solidFill>
                <a:latin typeface="Trebuchet MS"/>
              </a:rPr>
              <a:t>Liquid applications with rapid prototyping and quicker releases to market</a:t>
            </a:r>
          </a:p>
          <a:p>
            <a:pPr marL="185730" indent="-185730" defTabSz="914354">
              <a:spcAft>
                <a:spcPts val="800"/>
              </a:spcAft>
              <a:buFont typeface="Arial" panose="020B0604020202020204" pitchFamily="34" charset="0"/>
              <a:buChar char="•"/>
              <a:defRPr/>
            </a:pPr>
            <a:r>
              <a:rPr lang="en-US" sz="1333" b="1" kern="0" dirty="0">
                <a:solidFill>
                  <a:prstClr val="white"/>
                </a:solidFill>
                <a:latin typeface="Trebuchet MS"/>
              </a:rPr>
              <a:t>Cloud First – </a:t>
            </a:r>
            <a:r>
              <a:rPr lang="en-US" sz="1333" kern="0" dirty="0">
                <a:solidFill>
                  <a:prstClr val="white"/>
                </a:solidFill>
                <a:latin typeface="Trebuchet MS"/>
              </a:rPr>
              <a:t>Digital mode of operations, as a service and straight to the Cloud</a:t>
            </a:r>
          </a:p>
        </p:txBody>
      </p:sp>
      <p:sp>
        <p:nvSpPr>
          <p:cNvPr id="29" name="TextBox 12">
            <a:extLst>
              <a:ext uri="{FF2B5EF4-FFF2-40B4-BE49-F238E27FC236}">
                <a16:creationId xmlns:a16="http://schemas.microsoft.com/office/drawing/2014/main" id="{9986DACC-C852-4BFC-800A-2C9DFBEFC5D6}"/>
              </a:ext>
            </a:extLst>
          </p:cNvPr>
          <p:cNvSpPr txBox="1"/>
          <p:nvPr/>
        </p:nvSpPr>
        <p:spPr bwMode="auto">
          <a:xfrm>
            <a:off x="6580449" y="1999002"/>
            <a:ext cx="3566727" cy="284693"/>
          </a:xfrm>
          <a:prstGeom prst="rect">
            <a:avLst/>
          </a:prstGeom>
          <a:noFill/>
        </p:spPr>
        <p:txBody>
          <a:bodyPr wrap="square" rtlCol="0">
            <a:spAutoFit/>
          </a:bodyPr>
          <a:lstStyle/>
          <a:p>
            <a:pPr defTabSz="914354">
              <a:lnSpc>
                <a:spcPts val="1500"/>
              </a:lnSpc>
              <a:defRPr/>
            </a:pPr>
            <a:r>
              <a:rPr lang="en-US" sz="1600" b="1" kern="0" dirty="0">
                <a:solidFill>
                  <a:srgbClr val="BED730"/>
                </a:solidFill>
                <a:latin typeface="Trebuchet MS"/>
              </a:rPr>
              <a:t>Transform IT Operations</a:t>
            </a:r>
          </a:p>
        </p:txBody>
      </p:sp>
      <p:sp>
        <p:nvSpPr>
          <p:cNvPr id="30" name="TextBox 15">
            <a:extLst>
              <a:ext uri="{FF2B5EF4-FFF2-40B4-BE49-F238E27FC236}">
                <a16:creationId xmlns:a16="http://schemas.microsoft.com/office/drawing/2014/main" id="{342676C0-0822-41AB-A2B9-352CEB6C4BB1}"/>
              </a:ext>
            </a:extLst>
          </p:cNvPr>
          <p:cNvSpPr txBox="1"/>
          <p:nvPr/>
        </p:nvSpPr>
        <p:spPr bwMode="auto">
          <a:xfrm>
            <a:off x="6657177" y="3450930"/>
            <a:ext cx="4114569" cy="284693"/>
          </a:xfrm>
          <a:prstGeom prst="rect">
            <a:avLst/>
          </a:prstGeom>
          <a:noFill/>
        </p:spPr>
        <p:txBody>
          <a:bodyPr wrap="square" rtlCol="0">
            <a:spAutoFit/>
          </a:bodyPr>
          <a:lstStyle/>
          <a:p>
            <a:pPr defTabSz="914354">
              <a:lnSpc>
                <a:spcPts val="1500"/>
              </a:lnSpc>
              <a:defRPr/>
            </a:pPr>
            <a:r>
              <a:rPr lang="en-US" sz="1600" b="1" kern="0" dirty="0">
                <a:solidFill>
                  <a:srgbClr val="BED730"/>
                </a:solidFill>
                <a:latin typeface="Trebuchet MS"/>
              </a:rPr>
              <a:t>Modernize IT </a:t>
            </a:r>
          </a:p>
        </p:txBody>
      </p:sp>
      <p:sp>
        <p:nvSpPr>
          <p:cNvPr id="31" name="TextBox 18">
            <a:extLst>
              <a:ext uri="{FF2B5EF4-FFF2-40B4-BE49-F238E27FC236}">
                <a16:creationId xmlns:a16="http://schemas.microsoft.com/office/drawing/2014/main" id="{E7AFE960-AB35-455D-96BE-9B5A25B83064}"/>
              </a:ext>
            </a:extLst>
          </p:cNvPr>
          <p:cNvSpPr txBox="1"/>
          <p:nvPr/>
        </p:nvSpPr>
        <p:spPr bwMode="auto">
          <a:xfrm>
            <a:off x="6622217" y="4885027"/>
            <a:ext cx="3864953" cy="284693"/>
          </a:xfrm>
          <a:prstGeom prst="rect">
            <a:avLst/>
          </a:prstGeom>
          <a:noFill/>
        </p:spPr>
        <p:txBody>
          <a:bodyPr wrap="square" rtlCol="0">
            <a:spAutoFit/>
          </a:bodyPr>
          <a:lstStyle>
            <a:defPPr>
              <a:defRPr lang="en-US"/>
            </a:defPPr>
            <a:lvl1pPr>
              <a:defRPr sz="1400" b="1">
                <a:solidFill>
                  <a:srgbClr val="FF0000"/>
                </a:solidFill>
                <a:latin typeface="Calibri" panose="020F0502020204030204" pitchFamily="34" charset="0"/>
              </a:defRPr>
            </a:lvl1pPr>
          </a:lstStyle>
          <a:p>
            <a:pPr defTabSz="914354">
              <a:lnSpc>
                <a:spcPts val="1500"/>
              </a:lnSpc>
              <a:defRPr/>
            </a:pPr>
            <a:r>
              <a:rPr lang="en-US" sz="1600" kern="0" dirty="0">
                <a:solidFill>
                  <a:srgbClr val="BED730"/>
                </a:solidFill>
                <a:latin typeface="Trebuchet MS"/>
              </a:rPr>
              <a:t>Develop &amp; Scale the NEW</a:t>
            </a:r>
          </a:p>
        </p:txBody>
      </p:sp>
      <p:sp>
        <p:nvSpPr>
          <p:cNvPr id="2" name="Title 1">
            <a:extLst>
              <a:ext uri="{FF2B5EF4-FFF2-40B4-BE49-F238E27FC236}">
                <a16:creationId xmlns:a16="http://schemas.microsoft.com/office/drawing/2014/main" id="{B6BD4251-A4E7-44F6-94A1-F8CE2A620CE5}"/>
              </a:ext>
            </a:extLst>
          </p:cNvPr>
          <p:cNvSpPr>
            <a:spLocks noGrp="1"/>
          </p:cNvSpPr>
          <p:nvPr>
            <p:ph type="title"/>
          </p:nvPr>
        </p:nvSpPr>
        <p:spPr>
          <a:xfrm>
            <a:off x="432000" y="312877"/>
            <a:ext cx="11328200" cy="461655"/>
          </a:xfrm>
        </p:spPr>
        <p:txBody>
          <a:bodyPr/>
          <a:lstStyle/>
          <a:p>
            <a:r>
              <a:rPr lang="en-IN" sz="2400" dirty="0">
                <a:latin typeface="Trebuchet MS"/>
              </a:rPr>
              <a:t>Impact of cloud on customers digital goals</a:t>
            </a:r>
          </a:p>
        </p:txBody>
      </p:sp>
      <p:sp>
        <p:nvSpPr>
          <p:cNvPr id="3" name="TextBox 2">
            <a:extLst>
              <a:ext uri="{FF2B5EF4-FFF2-40B4-BE49-F238E27FC236}">
                <a16:creationId xmlns:a16="http://schemas.microsoft.com/office/drawing/2014/main" id="{0CC9BAB4-012F-4BD0-8168-8701BB87A124}"/>
              </a:ext>
            </a:extLst>
          </p:cNvPr>
          <p:cNvSpPr txBox="1"/>
          <p:nvPr/>
        </p:nvSpPr>
        <p:spPr>
          <a:xfrm>
            <a:off x="5916613" y="1267685"/>
            <a:ext cx="5846563" cy="379656"/>
          </a:xfrm>
          <a:prstGeom prst="rect">
            <a:avLst/>
          </a:prstGeom>
          <a:noFill/>
        </p:spPr>
        <p:txBody>
          <a:bodyPr wrap="square" rtlCol="0">
            <a:spAutoFit/>
          </a:bodyPr>
          <a:lstStyle/>
          <a:p>
            <a:pPr defTabSz="1218988">
              <a:defRPr/>
            </a:pPr>
            <a:r>
              <a:rPr lang="en-US" sz="1867" b="1" kern="0" dirty="0">
                <a:solidFill>
                  <a:schemeClr val="bg1"/>
                </a:solidFill>
                <a:latin typeface="Trebuchet MS"/>
              </a:rPr>
              <a:t>REQUIREMENTS FOR DIGITALIZATION</a:t>
            </a:r>
          </a:p>
        </p:txBody>
      </p:sp>
      <p:pic>
        <p:nvPicPr>
          <p:cNvPr id="33" name="Picture 32" descr="Shape&#10;&#10;Description automatically generated with low confidence">
            <a:extLst>
              <a:ext uri="{FF2B5EF4-FFF2-40B4-BE49-F238E27FC236}">
                <a16:creationId xmlns:a16="http://schemas.microsoft.com/office/drawing/2014/main" id="{BF900C36-F97D-4EB2-B8F0-7D866CEBB995}"/>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4804244"/>
            <a:ext cx="480000" cy="480000"/>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7E552EAD-92FD-4489-A56E-944E1307735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3388563"/>
            <a:ext cx="480000" cy="480000"/>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E6C98538-9CB2-4A23-930A-6A429ADC07A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09799" y="1914643"/>
            <a:ext cx="480000" cy="480000"/>
          </a:xfrm>
          <a:prstGeom prst="rect">
            <a:avLst/>
          </a:prstGeom>
        </p:spPr>
      </p:pic>
      <p:grpSp>
        <p:nvGrpSpPr>
          <p:cNvPr id="5" name="Group 4">
            <a:extLst>
              <a:ext uri="{FF2B5EF4-FFF2-40B4-BE49-F238E27FC236}">
                <a16:creationId xmlns:a16="http://schemas.microsoft.com/office/drawing/2014/main" id="{62053D40-E1F0-EF2E-2764-D09B7D5FECE9}"/>
              </a:ext>
            </a:extLst>
          </p:cNvPr>
          <p:cNvGrpSpPr/>
          <p:nvPr/>
        </p:nvGrpSpPr>
        <p:grpSpPr>
          <a:xfrm>
            <a:off x="407987" y="1274839"/>
            <a:ext cx="4875833" cy="5033886"/>
            <a:chOff x="447158" y="1316565"/>
            <a:chExt cx="4836444" cy="4993220"/>
          </a:xfrm>
        </p:grpSpPr>
        <p:sp>
          <p:nvSpPr>
            <p:cNvPr id="6" name="Rectangle 6">
              <a:extLst>
                <a:ext uri="{FF2B5EF4-FFF2-40B4-BE49-F238E27FC236}">
                  <a16:creationId xmlns:a16="http://schemas.microsoft.com/office/drawing/2014/main" id="{00F2DE70-7856-4470-BABA-5E13E663A2B9}"/>
                </a:ext>
              </a:extLst>
            </p:cNvPr>
            <p:cNvSpPr/>
            <p:nvPr/>
          </p:nvSpPr>
          <p:spPr bwMode="auto">
            <a:xfrm>
              <a:off x="903812" y="1316569"/>
              <a:ext cx="4375629" cy="4508007"/>
            </a:xfrm>
            <a:prstGeom prst="rect">
              <a:avLst/>
            </a:prstGeom>
            <a:solidFill>
              <a:schemeClr val="accent5"/>
            </a:solidFill>
            <a:ln w="9525" cap="flat" cmpd="sng" algn="ctr">
              <a:solidFill>
                <a:schemeClr val="accent1">
                  <a:lumMod val="40000"/>
                  <a:lumOff val="60000"/>
                </a:schemeClr>
              </a:solidFill>
              <a:prstDash val="sysDot"/>
            </a:ln>
            <a:effectLst/>
          </p:spPr>
          <p:txBody>
            <a:bodyPr rtlCol="0" anchor="ctr"/>
            <a:lstStyle/>
            <a:p>
              <a:pPr algn="ctr" defTabSz="914354">
                <a:defRPr/>
              </a:pPr>
              <a:endParaRPr lang="en-US" sz="1400" kern="0">
                <a:solidFill>
                  <a:prstClr val="black"/>
                </a:solidFill>
                <a:latin typeface="Trebuchet MS"/>
              </a:endParaRPr>
            </a:p>
          </p:txBody>
        </p:sp>
        <p:sp>
          <p:nvSpPr>
            <p:cNvPr id="8" name="Right Triangle 8">
              <a:extLst>
                <a:ext uri="{FF2B5EF4-FFF2-40B4-BE49-F238E27FC236}">
                  <a16:creationId xmlns:a16="http://schemas.microsoft.com/office/drawing/2014/main" id="{CC3056EC-F964-425A-A723-56CCE89BE420}"/>
                </a:ext>
              </a:extLst>
            </p:cNvPr>
            <p:cNvSpPr/>
            <p:nvPr/>
          </p:nvSpPr>
          <p:spPr bwMode="auto">
            <a:xfrm flipH="1">
              <a:off x="890916" y="3161575"/>
              <a:ext cx="4388525" cy="2671828"/>
            </a:xfrm>
            <a:prstGeom prst="rtTriangle">
              <a:avLst/>
            </a:prstGeom>
            <a:solidFill>
              <a:schemeClr val="accent3"/>
            </a:solidFill>
            <a:ln w="6350" cap="flat" cmpd="sng" algn="ctr">
              <a:solidFill>
                <a:schemeClr val="bg1"/>
              </a:solidFill>
              <a:prstDash val="sysDot"/>
            </a:ln>
            <a:effectLst/>
          </p:spPr>
          <p:txBody>
            <a:bodyPr rtlCol="0" anchor="ctr"/>
            <a:lstStyle/>
            <a:p>
              <a:pPr algn="ctr" defTabSz="914354">
                <a:defRPr/>
              </a:pPr>
              <a:endParaRPr lang="en-US" sz="1400" kern="0" dirty="0">
                <a:solidFill>
                  <a:srgbClr val="FF2D15"/>
                </a:solidFill>
                <a:latin typeface="Trebuchet MS"/>
              </a:endParaRPr>
            </a:p>
          </p:txBody>
        </p:sp>
        <p:sp>
          <p:nvSpPr>
            <p:cNvPr id="10" name="Right Triangle 10">
              <a:extLst>
                <a:ext uri="{FF2B5EF4-FFF2-40B4-BE49-F238E27FC236}">
                  <a16:creationId xmlns:a16="http://schemas.microsoft.com/office/drawing/2014/main" id="{1468F97E-2A48-49E0-8CA3-EF1898D5195D}"/>
                </a:ext>
              </a:extLst>
            </p:cNvPr>
            <p:cNvSpPr/>
            <p:nvPr/>
          </p:nvSpPr>
          <p:spPr bwMode="auto">
            <a:xfrm rot="5400000">
              <a:off x="-196182" y="2418386"/>
              <a:ext cx="4508007" cy="2304373"/>
            </a:xfrm>
            <a:prstGeom prst="rtTriangle">
              <a:avLst/>
            </a:prstGeom>
            <a:solidFill>
              <a:schemeClr val="accent1"/>
            </a:solidFill>
            <a:ln w="6350" cap="flat" cmpd="sng" algn="ctr">
              <a:solidFill>
                <a:schemeClr val="bg1"/>
              </a:solidFill>
              <a:prstDash val="sysDot"/>
            </a:ln>
            <a:effectLst/>
          </p:spPr>
          <p:txBody>
            <a:bodyPr rtlCol="0" anchor="ctr"/>
            <a:lstStyle/>
            <a:p>
              <a:pPr algn="ctr" defTabSz="914354">
                <a:defRPr/>
              </a:pPr>
              <a:endParaRPr lang="en-US" sz="1400" kern="0">
                <a:solidFill>
                  <a:prstClr val="white"/>
                </a:solidFill>
                <a:latin typeface="Trebuchet MS"/>
              </a:endParaRPr>
            </a:p>
          </p:txBody>
        </p:sp>
        <p:sp>
          <p:nvSpPr>
            <p:cNvPr id="12" name="TextBox 12">
              <a:extLst>
                <a:ext uri="{FF2B5EF4-FFF2-40B4-BE49-F238E27FC236}">
                  <a16:creationId xmlns:a16="http://schemas.microsoft.com/office/drawing/2014/main" id="{E17DDEF5-93E6-41FC-A178-A868DE65376D}"/>
                </a:ext>
              </a:extLst>
            </p:cNvPr>
            <p:cNvSpPr txBox="1"/>
            <p:nvPr/>
          </p:nvSpPr>
          <p:spPr bwMode="auto">
            <a:xfrm>
              <a:off x="3527585" y="4434032"/>
              <a:ext cx="1543707" cy="477054"/>
            </a:xfrm>
            <a:prstGeom prst="rect">
              <a:avLst/>
            </a:prstGeom>
            <a:noFill/>
          </p:spPr>
          <p:txBody>
            <a:bodyPr wrap="square" rtlCol="0">
              <a:spAutoFit/>
            </a:bodyPr>
            <a:lstStyle/>
            <a:p>
              <a:pPr algn="ctr" defTabSz="914354">
                <a:lnSpc>
                  <a:spcPts val="1500"/>
                </a:lnSpc>
                <a:defRPr/>
              </a:pPr>
              <a:r>
                <a:rPr lang="en-US" sz="1400" b="1" kern="0" dirty="0">
                  <a:solidFill>
                    <a:prstClr val="white"/>
                  </a:solidFill>
                  <a:latin typeface="Trebuchet MS"/>
                </a:rPr>
                <a:t>Transform IT Operations</a:t>
              </a:r>
            </a:p>
          </p:txBody>
        </p:sp>
        <p:sp>
          <p:nvSpPr>
            <p:cNvPr id="13" name="TextBox 15">
              <a:extLst>
                <a:ext uri="{FF2B5EF4-FFF2-40B4-BE49-F238E27FC236}">
                  <a16:creationId xmlns:a16="http://schemas.microsoft.com/office/drawing/2014/main" id="{B7CE86ED-D97A-4E11-86ED-0245B661E5C3}"/>
                </a:ext>
              </a:extLst>
            </p:cNvPr>
            <p:cNvSpPr txBox="1"/>
            <p:nvPr/>
          </p:nvSpPr>
          <p:spPr bwMode="auto">
            <a:xfrm>
              <a:off x="945933" y="1882180"/>
              <a:ext cx="1461487" cy="284693"/>
            </a:xfrm>
            <a:prstGeom prst="rect">
              <a:avLst/>
            </a:prstGeom>
            <a:noFill/>
          </p:spPr>
          <p:txBody>
            <a:bodyPr wrap="square" rtlCol="0">
              <a:spAutoFit/>
            </a:bodyPr>
            <a:lstStyle/>
            <a:p>
              <a:pPr algn="ctr" defTabSz="914354">
                <a:lnSpc>
                  <a:spcPts val="1500"/>
                </a:lnSpc>
                <a:defRPr/>
              </a:pPr>
              <a:r>
                <a:rPr lang="en-US" sz="1400" b="1" kern="0" dirty="0">
                  <a:solidFill>
                    <a:srgbClr val="FFFFFF"/>
                  </a:solidFill>
                  <a:latin typeface="Trebuchet MS"/>
                </a:rPr>
                <a:t>Modernize IT</a:t>
              </a:r>
            </a:p>
          </p:txBody>
        </p:sp>
        <p:sp>
          <p:nvSpPr>
            <p:cNvPr id="14" name="TextBox 18">
              <a:extLst>
                <a:ext uri="{FF2B5EF4-FFF2-40B4-BE49-F238E27FC236}">
                  <a16:creationId xmlns:a16="http://schemas.microsoft.com/office/drawing/2014/main" id="{932A8DCD-F1C3-42BA-8E5F-DC23425E6A34}"/>
                </a:ext>
              </a:extLst>
            </p:cNvPr>
            <p:cNvSpPr txBox="1"/>
            <p:nvPr/>
          </p:nvSpPr>
          <p:spPr bwMode="auto">
            <a:xfrm>
              <a:off x="3109081" y="2031712"/>
              <a:ext cx="1829067" cy="477054"/>
            </a:xfrm>
            <a:prstGeom prst="rect">
              <a:avLst/>
            </a:prstGeom>
            <a:noFill/>
          </p:spPr>
          <p:txBody>
            <a:bodyPr wrap="square" rtlCol="0">
              <a:spAutoFit/>
            </a:bodyPr>
            <a:lstStyle>
              <a:defPPr>
                <a:defRPr lang="en-US"/>
              </a:defPPr>
              <a:lvl1pPr>
                <a:defRPr sz="1400" b="1">
                  <a:solidFill>
                    <a:srgbClr val="FF0000"/>
                  </a:solidFill>
                  <a:latin typeface="Calibri" panose="020F0502020204030204" pitchFamily="34" charset="0"/>
                </a:defRPr>
              </a:lvl1pPr>
            </a:lstStyle>
            <a:p>
              <a:pPr algn="ctr" defTabSz="914354">
                <a:lnSpc>
                  <a:spcPts val="1500"/>
                </a:lnSpc>
                <a:defRPr/>
              </a:pPr>
              <a:r>
                <a:rPr lang="en-US" kern="0" dirty="0">
                  <a:solidFill>
                    <a:prstClr val="white"/>
                  </a:solidFill>
                  <a:latin typeface="Trebuchet MS"/>
                </a:rPr>
                <a:t>Develop &amp; Scale the NEW</a:t>
              </a:r>
            </a:p>
          </p:txBody>
        </p:sp>
        <p:sp>
          <p:nvSpPr>
            <p:cNvPr id="15" name="Oval 14">
              <a:extLst>
                <a:ext uri="{FF2B5EF4-FFF2-40B4-BE49-F238E27FC236}">
                  <a16:creationId xmlns:a16="http://schemas.microsoft.com/office/drawing/2014/main" id="{6443BA12-0C27-4157-AF13-B80C8242F4EF}"/>
                </a:ext>
              </a:extLst>
            </p:cNvPr>
            <p:cNvSpPr/>
            <p:nvPr/>
          </p:nvSpPr>
          <p:spPr>
            <a:xfrm>
              <a:off x="3431575" y="2582692"/>
              <a:ext cx="384000" cy="384000"/>
            </a:xfrm>
            <a:prstGeom prst="ellipse">
              <a:avLst/>
            </a:prstGeom>
            <a:solidFill>
              <a:srgbClr val="FFFFFF"/>
            </a:solidFill>
            <a:ln w="9525" cap="flat" cmpd="sng" algn="ctr">
              <a:solidFill>
                <a:schemeClr val="bg1">
                  <a:lumMod val="75000"/>
                </a:schemeClr>
              </a:solidFill>
              <a:prstDash val="solid"/>
            </a:ln>
            <a:effectLst/>
          </p:spPr>
          <p:txBody>
            <a:bodyPr rtlCol="0" anchor="ctr"/>
            <a:lstStyle/>
            <a:p>
              <a:pPr algn="ctr" defTabSz="914354">
                <a:defRPr/>
              </a:pPr>
              <a:r>
                <a:rPr lang="en-US" sz="1200" b="1" kern="0" dirty="0">
                  <a:solidFill>
                    <a:prstClr val="black"/>
                  </a:solidFill>
                  <a:latin typeface="Trebuchet MS"/>
                </a:rPr>
                <a:t>3</a:t>
              </a:r>
            </a:p>
          </p:txBody>
        </p:sp>
        <p:cxnSp>
          <p:nvCxnSpPr>
            <p:cNvPr id="16" name="Straight Arrow Connector 15">
              <a:extLst>
                <a:ext uri="{FF2B5EF4-FFF2-40B4-BE49-F238E27FC236}">
                  <a16:creationId xmlns:a16="http://schemas.microsoft.com/office/drawing/2014/main" id="{CBA2D9DE-AE2B-4863-9E7E-4418C31109B6}"/>
                </a:ext>
              </a:extLst>
            </p:cNvPr>
            <p:cNvCxnSpPr>
              <a:cxnSpLocks/>
            </p:cNvCxnSpPr>
            <p:nvPr/>
          </p:nvCxnSpPr>
          <p:spPr>
            <a:xfrm flipV="1">
              <a:off x="878812" y="5209225"/>
              <a:ext cx="2702883" cy="615351"/>
            </a:xfrm>
            <a:prstGeom prst="straightConnector1">
              <a:avLst/>
            </a:prstGeom>
            <a:noFill/>
            <a:ln w="12700" cap="flat" cmpd="sng" algn="ctr">
              <a:solidFill>
                <a:schemeClr val="bg1"/>
              </a:solidFill>
              <a:prstDash val="solid"/>
              <a:tailEnd type="triangle"/>
            </a:ln>
            <a:effectLst/>
          </p:spPr>
        </p:cxnSp>
        <p:sp>
          <p:nvSpPr>
            <p:cNvPr id="17" name="Oval 16">
              <a:extLst>
                <a:ext uri="{FF2B5EF4-FFF2-40B4-BE49-F238E27FC236}">
                  <a16:creationId xmlns:a16="http://schemas.microsoft.com/office/drawing/2014/main" id="{5762890A-459A-47FF-A90C-03C68A9DB4EA}"/>
                </a:ext>
              </a:extLst>
            </p:cNvPr>
            <p:cNvSpPr/>
            <p:nvPr/>
          </p:nvSpPr>
          <p:spPr>
            <a:xfrm>
              <a:off x="3618895" y="4923912"/>
              <a:ext cx="384000" cy="384000"/>
            </a:xfrm>
            <a:prstGeom prst="ellipse">
              <a:avLst/>
            </a:prstGeom>
            <a:solidFill>
              <a:srgbClr val="FFFFFF"/>
            </a:solidFill>
            <a:ln w="9525" cap="flat" cmpd="sng" algn="ctr">
              <a:solidFill>
                <a:schemeClr val="accent2">
                  <a:lumMod val="20000"/>
                  <a:lumOff val="80000"/>
                </a:schemeClr>
              </a:solidFill>
              <a:prstDash val="solid"/>
            </a:ln>
            <a:effectLst/>
          </p:spPr>
          <p:txBody>
            <a:bodyPr rtlCol="0" anchor="ctr"/>
            <a:lstStyle/>
            <a:p>
              <a:pPr algn="ctr" defTabSz="914354">
                <a:defRPr/>
              </a:pPr>
              <a:r>
                <a:rPr lang="en-US" sz="1200" b="1" kern="0">
                  <a:solidFill>
                    <a:prstClr val="black"/>
                  </a:solidFill>
                  <a:latin typeface="Trebuchet MS"/>
                </a:rPr>
                <a:t>1</a:t>
              </a:r>
            </a:p>
          </p:txBody>
        </p:sp>
        <p:sp>
          <p:nvSpPr>
            <p:cNvPr id="18" name="Oval 17">
              <a:extLst>
                <a:ext uri="{FF2B5EF4-FFF2-40B4-BE49-F238E27FC236}">
                  <a16:creationId xmlns:a16="http://schemas.microsoft.com/office/drawing/2014/main" id="{F82A70DB-FAEB-4E57-93D7-E066B7798BBB}"/>
                </a:ext>
              </a:extLst>
            </p:cNvPr>
            <p:cNvSpPr/>
            <p:nvPr/>
          </p:nvSpPr>
          <p:spPr>
            <a:xfrm>
              <a:off x="1438808" y="2296565"/>
              <a:ext cx="384000" cy="384000"/>
            </a:xfrm>
            <a:prstGeom prst="ellipse">
              <a:avLst/>
            </a:prstGeom>
            <a:solidFill>
              <a:srgbClr val="FFFFFF"/>
            </a:solidFill>
            <a:ln w="9525" cap="flat" cmpd="sng" algn="ctr">
              <a:solidFill>
                <a:schemeClr val="accent1">
                  <a:lumMod val="60000"/>
                  <a:lumOff val="40000"/>
                </a:schemeClr>
              </a:solidFill>
              <a:prstDash val="solid"/>
            </a:ln>
            <a:effectLst/>
          </p:spPr>
          <p:txBody>
            <a:bodyPr rtlCol="0" anchor="ctr"/>
            <a:lstStyle/>
            <a:p>
              <a:pPr algn="ctr" defTabSz="914354">
                <a:defRPr/>
              </a:pPr>
              <a:r>
                <a:rPr lang="en-US" sz="1200" b="1" kern="0" dirty="0">
                  <a:solidFill>
                    <a:prstClr val="black"/>
                  </a:solidFill>
                  <a:latin typeface="Trebuchet MS"/>
                </a:rPr>
                <a:t>2</a:t>
              </a:r>
            </a:p>
          </p:txBody>
        </p:sp>
        <p:cxnSp>
          <p:nvCxnSpPr>
            <p:cNvPr id="19" name="Straight Arrow Connector 18">
              <a:extLst>
                <a:ext uri="{FF2B5EF4-FFF2-40B4-BE49-F238E27FC236}">
                  <a16:creationId xmlns:a16="http://schemas.microsoft.com/office/drawing/2014/main" id="{5FBC6204-71CA-42E6-85DF-6300B38AD99B}"/>
                </a:ext>
              </a:extLst>
            </p:cNvPr>
            <p:cNvCxnSpPr>
              <a:cxnSpLocks/>
              <a:stCxn id="8" idx="4"/>
            </p:cNvCxnSpPr>
            <p:nvPr/>
          </p:nvCxnSpPr>
          <p:spPr>
            <a:xfrm flipV="1">
              <a:off x="890916" y="2746323"/>
              <a:ext cx="677861" cy="3087080"/>
            </a:xfrm>
            <a:prstGeom prst="straightConnector1">
              <a:avLst/>
            </a:prstGeom>
            <a:noFill/>
            <a:ln w="12700" cap="flat" cmpd="sng" algn="ctr">
              <a:solidFill>
                <a:schemeClr val="bg1"/>
              </a:solidFill>
              <a:prstDash val="solid"/>
              <a:tailEnd type="triangle"/>
            </a:ln>
            <a:effectLst/>
          </p:spPr>
        </p:cxnSp>
        <p:cxnSp>
          <p:nvCxnSpPr>
            <p:cNvPr id="20" name="Straight Arrow Connector 19">
              <a:extLst>
                <a:ext uri="{FF2B5EF4-FFF2-40B4-BE49-F238E27FC236}">
                  <a16:creationId xmlns:a16="http://schemas.microsoft.com/office/drawing/2014/main" id="{9A1A7CBB-89D2-4DE3-B4FA-C74BB7C7832A}"/>
                </a:ext>
              </a:extLst>
            </p:cNvPr>
            <p:cNvCxnSpPr>
              <a:cxnSpLocks/>
              <a:stCxn id="8" idx="4"/>
            </p:cNvCxnSpPr>
            <p:nvPr/>
          </p:nvCxnSpPr>
          <p:spPr>
            <a:xfrm flipV="1">
              <a:off x="890918" y="2946681"/>
              <a:ext cx="2575028" cy="2886723"/>
            </a:xfrm>
            <a:prstGeom prst="straightConnector1">
              <a:avLst/>
            </a:prstGeom>
            <a:noFill/>
            <a:ln w="12700" cap="flat" cmpd="sng" algn="ctr">
              <a:solidFill>
                <a:schemeClr val="bg1"/>
              </a:solidFill>
              <a:prstDash val="solid"/>
              <a:tailEnd type="triangle"/>
            </a:ln>
            <a:effectLst/>
          </p:spPr>
        </p:cxnSp>
        <p:sp>
          <p:nvSpPr>
            <p:cNvPr id="39" name="TextBox 38">
              <a:extLst>
                <a:ext uri="{FF2B5EF4-FFF2-40B4-BE49-F238E27FC236}">
                  <a16:creationId xmlns:a16="http://schemas.microsoft.com/office/drawing/2014/main" id="{04260606-5A34-4546-993C-162CA417C688}"/>
                </a:ext>
              </a:extLst>
            </p:cNvPr>
            <p:cNvSpPr txBox="1"/>
            <p:nvPr/>
          </p:nvSpPr>
          <p:spPr>
            <a:xfrm rot="16200000">
              <a:off x="-1859624" y="3623347"/>
              <a:ext cx="4993219" cy="379656"/>
            </a:xfrm>
            <a:prstGeom prst="rect">
              <a:avLst/>
            </a:prstGeom>
            <a:solidFill>
              <a:schemeClr val="bg2"/>
            </a:solidFill>
            <a:ln w="3175">
              <a:solidFill>
                <a:schemeClr val="bg2">
                  <a:lumMod val="75000"/>
                </a:schemeClr>
              </a:solidFill>
            </a:ln>
          </p:spPr>
          <p:txBody>
            <a:bodyPr wrap="square" rtlCol="0">
              <a:spAutoFit/>
            </a:bodyPr>
            <a:lstStyle/>
            <a:p>
              <a:pPr algn="ctr" defTabSz="1218988">
                <a:defRPr/>
              </a:pPr>
              <a:r>
                <a:rPr lang="en-US" sz="1867" b="1" kern="0" dirty="0">
                  <a:solidFill>
                    <a:prstClr val="black"/>
                  </a:solidFill>
                  <a:latin typeface="Trebuchet MS"/>
                </a:rPr>
                <a:t>Digitalize Customer Experience</a:t>
              </a:r>
            </a:p>
          </p:txBody>
        </p:sp>
        <p:sp>
          <p:nvSpPr>
            <p:cNvPr id="42" name="TextBox 41">
              <a:extLst>
                <a:ext uri="{FF2B5EF4-FFF2-40B4-BE49-F238E27FC236}">
                  <a16:creationId xmlns:a16="http://schemas.microsoft.com/office/drawing/2014/main" id="{63BBDA0E-1060-4835-99B3-679933A22EA4}"/>
                </a:ext>
              </a:extLst>
            </p:cNvPr>
            <p:cNvSpPr txBox="1"/>
            <p:nvPr/>
          </p:nvSpPr>
          <p:spPr>
            <a:xfrm>
              <a:off x="842171" y="5930129"/>
              <a:ext cx="4441431" cy="379656"/>
            </a:xfrm>
            <a:prstGeom prst="rect">
              <a:avLst/>
            </a:prstGeom>
            <a:solidFill>
              <a:schemeClr val="bg2"/>
            </a:solidFill>
            <a:ln w="3175">
              <a:solidFill>
                <a:schemeClr val="bg2">
                  <a:lumMod val="75000"/>
                </a:schemeClr>
              </a:solidFill>
            </a:ln>
          </p:spPr>
          <p:txBody>
            <a:bodyPr wrap="square" rtlCol="0">
              <a:spAutoFit/>
            </a:bodyPr>
            <a:lstStyle/>
            <a:p>
              <a:pPr algn="ctr" defTabSz="1218988">
                <a:defRPr/>
              </a:pPr>
              <a:r>
                <a:rPr lang="en-US" sz="1867" b="1" kern="0" dirty="0">
                  <a:solidFill>
                    <a:prstClr val="black"/>
                  </a:solidFill>
                  <a:latin typeface="Trebuchet MS"/>
                </a:rPr>
                <a:t>Digitalize operations</a:t>
              </a:r>
            </a:p>
          </p:txBody>
        </p:sp>
        <p:sp>
          <p:nvSpPr>
            <p:cNvPr id="47" name="Flowchart: Connector 46">
              <a:extLst>
                <a:ext uri="{FF2B5EF4-FFF2-40B4-BE49-F238E27FC236}">
                  <a16:creationId xmlns:a16="http://schemas.microsoft.com/office/drawing/2014/main" id="{3F8B2CD0-7365-4F42-A55D-0482C33166D9}"/>
                </a:ext>
              </a:extLst>
            </p:cNvPr>
            <p:cNvSpPr/>
            <p:nvPr/>
          </p:nvSpPr>
          <p:spPr>
            <a:xfrm>
              <a:off x="868434" y="5724630"/>
              <a:ext cx="130297" cy="13029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grpSp>
    </p:spTree>
    <p:extLst>
      <p:ext uri="{BB962C8B-B14F-4D97-AF65-F5344CB8AC3E}">
        <p14:creationId xmlns:p14="http://schemas.microsoft.com/office/powerpoint/2010/main" val="37913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914EC3B-E189-4C5C-31D5-E1A0FF64F34D}"/>
              </a:ext>
            </a:extLst>
          </p:cNvPr>
          <p:cNvSpPr/>
          <p:nvPr/>
        </p:nvSpPr>
        <p:spPr>
          <a:xfrm>
            <a:off x="6668740" y="5398550"/>
            <a:ext cx="5091261" cy="529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cxnSp>
        <p:nvCxnSpPr>
          <p:cNvPr id="1036" name="Straight Connector 1035">
            <a:extLst>
              <a:ext uri="{FF2B5EF4-FFF2-40B4-BE49-F238E27FC236}">
                <a16:creationId xmlns:a16="http://schemas.microsoft.com/office/drawing/2014/main" id="{9C19EA8D-8E22-8D27-CF6D-C3084FE99035}"/>
              </a:ext>
            </a:extLst>
          </p:cNvPr>
          <p:cNvCxnSpPr>
            <a:cxnSpLocks/>
          </p:cNvCxnSpPr>
          <p:nvPr/>
        </p:nvCxnSpPr>
        <p:spPr>
          <a:xfrm>
            <a:off x="3010521" y="1316568"/>
            <a:ext cx="0" cy="4993217"/>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41" name="TextBox 1040">
            <a:extLst>
              <a:ext uri="{FF2B5EF4-FFF2-40B4-BE49-F238E27FC236}">
                <a16:creationId xmlns:a16="http://schemas.microsoft.com/office/drawing/2014/main" id="{E7F9325F-90E5-4D78-9DAD-A8B1E28C8EAF}"/>
              </a:ext>
            </a:extLst>
          </p:cNvPr>
          <p:cNvSpPr txBox="1"/>
          <p:nvPr/>
        </p:nvSpPr>
        <p:spPr>
          <a:xfrm>
            <a:off x="8748424" y="3211465"/>
            <a:ext cx="1632000" cy="584968"/>
          </a:xfrm>
          <a:prstGeom prst="rect">
            <a:avLst/>
          </a:prstGeom>
          <a:solidFill>
            <a:srgbClr val="E2F0D9"/>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Automation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Event Management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AIOps</a:t>
            </a:r>
          </a:p>
        </p:txBody>
      </p:sp>
      <p:sp>
        <p:nvSpPr>
          <p:cNvPr id="149" name="TextBox 148">
            <a:extLst>
              <a:ext uri="{FF2B5EF4-FFF2-40B4-BE49-F238E27FC236}">
                <a16:creationId xmlns:a16="http://schemas.microsoft.com/office/drawing/2014/main" id="{BB318756-CBD7-4A3B-B33A-0F9D0A036430}"/>
              </a:ext>
            </a:extLst>
          </p:cNvPr>
          <p:cNvSpPr txBox="1"/>
          <p:nvPr/>
        </p:nvSpPr>
        <p:spPr>
          <a:xfrm>
            <a:off x="6251040" y="3196174"/>
            <a:ext cx="2494353" cy="584968"/>
          </a:xfrm>
          <a:prstGeom prst="rect">
            <a:avLst/>
          </a:prstGeom>
          <a:solidFill>
            <a:srgbClr val="E2F0D9"/>
          </a:solid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Discovery &amp; Mapping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Monitoring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Business Services Dashboard</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52" name="TextBox 151">
            <a:extLst>
              <a:ext uri="{FF2B5EF4-FFF2-40B4-BE49-F238E27FC236}">
                <a16:creationId xmlns:a16="http://schemas.microsoft.com/office/drawing/2014/main" id="{CC6675E5-30E7-48EA-A814-D7EF23236C46}"/>
              </a:ext>
            </a:extLst>
          </p:cNvPr>
          <p:cNvSpPr txBox="1"/>
          <p:nvPr/>
        </p:nvSpPr>
        <p:spPr>
          <a:xfrm>
            <a:off x="10360897" y="3196174"/>
            <a:ext cx="1407239" cy="584968"/>
          </a:xfrm>
          <a:prstGeom prst="rect">
            <a:avLst/>
          </a:prstGeom>
          <a:solidFill>
            <a:srgbClr val="E2F0D9"/>
          </a:solid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Data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Visualization</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1" name="Rectangle: Rounded Corners 40">
            <a:extLst>
              <a:ext uri="{FF2B5EF4-FFF2-40B4-BE49-F238E27FC236}">
                <a16:creationId xmlns:a16="http://schemas.microsoft.com/office/drawing/2014/main" id="{10A35C69-4856-4953-9056-8C065DF8F9AA}"/>
              </a:ext>
            </a:extLst>
          </p:cNvPr>
          <p:cNvSpPr/>
          <p:nvPr/>
        </p:nvSpPr>
        <p:spPr>
          <a:xfrm>
            <a:off x="4936102" y="1695001"/>
            <a:ext cx="6832049" cy="1107195"/>
          </a:xfrm>
          <a:prstGeom prst="roundRect">
            <a:avLst>
              <a:gd name="adj" fmla="val 11451"/>
            </a:avLst>
          </a:prstGeom>
          <a:solidFill>
            <a:schemeClr val="accent3">
              <a:lumMod val="60000"/>
              <a:lumOff val="40000"/>
            </a:schemeClr>
          </a:solidFill>
          <a:ln w="12700" cap="flat" cmpd="sng" algn="ctr">
            <a:noFill/>
            <a:prstDash val="sysDot"/>
            <a:miter lim="800000"/>
          </a:ln>
          <a:effectLst/>
        </p:spPr>
        <p:txBody>
          <a:bodyPr tIns="0"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1244"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2" name="Rectangle: Rounded Corners 41">
            <a:extLst>
              <a:ext uri="{FF2B5EF4-FFF2-40B4-BE49-F238E27FC236}">
                <a16:creationId xmlns:a16="http://schemas.microsoft.com/office/drawing/2014/main" id="{657D107B-495A-4061-A4C2-FE08AA546456}"/>
              </a:ext>
            </a:extLst>
          </p:cNvPr>
          <p:cNvSpPr/>
          <p:nvPr/>
        </p:nvSpPr>
        <p:spPr>
          <a:xfrm>
            <a:off x="6251040" y="2984933"/>
            <a:ext cx="4280369" cy="24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Sify Monitoring Tool</a:t>
            </a:r>
            <a:endParaRPr kumimoji="0" lang="en-IN"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36" name="Picture 35">
            <a:extLst>
              <a:ext uri="{FF2B5EF4-FFF2-40B4-BE49-F238E27FC236}">
                <a16:creationId xmlns:a16="http://schemas.microsoft.com/office/drawing/2014/main" id="{4C4EDE58-AF01-4846-A5A7-6D92051674D4}"/>
              </a:ext>
            </a:extLst>
          </p:cNvPr>
          <p:cNvPicPr>
            <a:picLocks noChangeAspect="1"/>
          </p:cNvPicPr>
          <p:nvPr/>
        </p:nvPicPr>
        <p:blipFill>
          <a:blip r:embed="rId3"/>
          <a:stretch>
            <a:fillRect/>
          </a:stretch>
        </p:blipFill>
        <p:spPr>
          <a:xfrm>
            <a:off x="6668738" y="4057297"/>
            <a:ext cx="5091261" cy="1310468"/>
          </a:xfrm>
          <a:prstGeom prst="rect">
            <a:avLst/>
          </a:prstGeom>
        </p:spPr>
      </p:pic>
      <p:cxnSp>
        <p:nvCxnSpPr>
          <p:cNvPr id="61" name="Straight Arrow Connector 60">
            <a:extLst>
              <a:ext uri="{FF2B5EF4-FFF2-40B4-BE49-F238E27FC236}">
                <a16:creationId xmlns:a16="http://schemas.microsoft.com/office/drawing/2014/main" id="{2183DBA3-D7F8-442E-9C8B-DCD2D3D2ED29}"/>
              </a:ext>
            </a:extLst>
          </p:cNvPr>
          <p:cNvCxnSpPr>
            <a:cxnSpLocks/>
          </p:cNvCxnSpPr>
          <p:nvPr/>
        </p:nvCxnSpPr>
        <p:spPr>
          <a:xfrm flipV="1">
            <a:off x="5613663" y="2798051"/>
            <a:ext cx="0" cy="249877"/>
          </a:xfrm>
          <a:prstGeom prst="straightConnector1">
            <a:avLst/>
          </a:prstGeom>
          <a:noFill/>
          <a:ln w="19050" cap="flat" cmpd="sng" algn="ctr">
            <a:solidFill>
              <a:srgbClr val="BED730"/>
            </a:solidFill>
            <a:prstDash val="solid"/>
            <a:miter lim="800000"/>
            <a:headEnd type="triangle"/>
            <a:tailEnd type="triangle"/>
          </a:ln>
          <a:effectLst/>
        </p:spPr>
      </p:cxnSp>
      <p:sp>
        <p:nvSpPr>
          <p:cNvPr id="72" name="Rectangle 71">
            <a:extLst>
              <a:ext uri="{FF2B5EF4-FFF2-40B4-BE49-F238E27FC236}">
                <a16:creationId xmlns:a16="http://schemas.microsoft.com/office/drawing/2014/main" id="{7077F71D-7BB4-4070-8315-02AAF8EB818C}"/>
              </a:ext>
            </a:extLst>
          </p:cNvPr>
          <p:cNvSpPr/>
          <p:nvPr/>
        </p:nvSpPr>
        <p:spPr>
          <a:xfrm>
            <a:off x="4898835" y="3185343"/>
            <a:ext cx="1168909" cy="624000"/>
          </a:xfrm>
          <a:prstGeom prst="rect">
            <a:avLst/>
          </a:prstGeom>
          <a:solidFill>
            <a:srgbClr val="70AD47">
              <a:lumMod val="20000"/>
              <a:lumOff val="80000"/>
            </a:srgbClr>
          </a:solidFill>
          <a:ln w="12700" cap="flat" cmpd="sng" algn="ctr">
            <a:noFill/>
            <a:prstDash val="sysDot"/>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1244"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76" name="Rectangle: Rounded Corners 75">
            <a:extLst>
              <a:ext uri="{FF2B5EF4-FFF2-40B4-BE49-F238E27FC236}">
                <a16:creationId xmlns:a16="http://schemas.microsoft.com/office/drawing/2014/main" id="{6C53EABA-6479-4212-8B8C-C74AA78317E9}"/>
              </a:ext>
            </a:extLst>
          </p:cNvPr>
          <p:cNvSpPr/>
          <p:nvPr/>
        </p:nvSpPr>
        <p:spPr>
          <a:xfrm>
            <a:off x="4898834" y="3000747"/>
            <a:ext cx="1168911" cy="179005"/>
          </a:xfrm>
          <a:prstGeom prst="roundRect">
            <a:avLst/>
          </a:prstGeom>
          <a:solidFill>
            <a:srgbClr val="BFD72F"/>
          </a:solidFill>
          <a:ln w="12700" cap="flat" cmpd="sng" algn="ctr">
            <a:noFill/>
            <a:prstDash val="sysDot"/>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Trebuchet MS" panose="020B0703020202090204" pitchFamily="34" charset="0"/>
                <a:ea typeface="+mn-ea"/>
                <a:cs typeface="+mn-cs"/>
              </a:rPr>
              <a:t>AI/ML Tools</a:t>
            </a:r>
            <a:endParaRPr kumimoji="0" lang="en-IN" sz="1067" b="1"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48" name="TextBox 47">
            <a:extLst>
              <a:ext uri="{FF2B5EF4-FFF2-40B4-BE49-F238E27FC236}">
                <a16:creationId xmlns:a16="http://schemas.microsoft.com/office/drawing/2014/main" id="{7E37BAFC-DE61-48FC-9BCF-D1F486E9172C}"/>
              </a:ext>
            </a:extLst>
          </p:cNvPr>
          <p:cNvSpPr txBox="1"/>
          <p:nvPr/>
        </p:nvSpPr>
        <p:spPr>
          <a:xfrm>
            <a:off x="9851406" y="1100684"/>
            <a:ext cx="1635068"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Sify Delivery Team</a:t>
            </a:r>
            <a:endParaRPr kumimoji="0" lang="en-IN" sz="12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grpSp>
        <p:nvGrpSpPr>
          <p:cNvPr id="23" name="Group 22">
            <a:extLst>
              <a:ext uri="{FF2B5EF4-FFF2-40B4-BE49-F238E27FC236}">
                <a16:creationId xmlns:a16="http://schemas.microsoft.com/office/drawing/2014/main" id="{7EA3227D-D486-A1AD-FAE9-9FC09DE91273}"/>
              </a:ext>
            </a:extLst>
          </p:cNvPr>
          <p:cNvGrpSpPr/>
          <p:nvPr/>
        </p:nvGrpSpPr>
        <p:grpSpPr>
          <a:xfrm>
            <a:off x="8684750" y="1029851"/>
            <a:ext cx="1143073" cy="379875"/>
            <a:chOff x="6513562" y="653932"/>
            <a:chExt cx="913575" cy="303606"/>
          </a:xfrm>
        </p:grpSpPr>
        <p:sp>
          <p:nvSpPr>
            <p:cNvPr id="47" name="Rectangle: Rounded Corners 46">
              <a:extLst>
                <a:ext uri="{FF2B5EF4-FFF2-40B4-BE49-F238E27FC236}">
                  <a16:creationId xmlns:a16="http://schemas.microsoft.com/office/drawing/2014/main" id="{0A44C1FA-1CBB-4415-A7B4-A1D8C52B484C}"/>
                </a:ext>
              </a:extLst>
            </p:cNvPr>
            <p:cNvSpPr/>
            <p:nvPr/>
          </p:nvSpPr>
          <p:spPr>
            <a:xfrm>
              <a:off x="6513562" y="653932"/>
              <a:ext cx="913575" cy="303606"/>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IN" sz="3200" b="0" i="0" u="none" strike="noStrike" kern="0" cap="none" spc="0" normalizeH="0" baseline="0" noProof="0">
                <a:ln>
                  <a:noFill/>
                </a:ln>
                <a:solidFill>
                  <a:prstClr val="black"/>
                </a:solidFill>
                <a:effectLst/>
                <a:uLnTx/>
                <a:uFillTx/>
                <a:latin typeface="Trebuchet MS" panose="020B0703020202090204" pitchFamily="34" charset="0"/>
                <a:ea typeface="+mn-ea"/>
                <a:cs typeface="+mn-cs"/>
              </a:endParaRPr>
            </a:p>
          </p:txBody>
        </p:sp>
        <p:grpSp>
          <p:nvGrpSpPr>
            <p:cNvPr id="21" name="Group 20">
              <a:extLst>
                <a:ext uri="{FF2B5EF4-FFF2-40B4-BE49-F238E27FC236}">
                  <a16:creationId xmlns:a16="http://schemas.microsoft.com/office/drawing/2014/main" id="{3C8E4CBF-270B-6521-5E05-C53EB38A4F8F}"/>
                </a:ext>
              </a:extLst>
            </p:cNvPr>
            <p:cNvGrpSpPr/>
            <p:nvPr/>
          </p:nvGrpSpPr>
          <p:grpSpPr>
            <a:xfrm>
              <a:off x="6621399" y="684099"/>
              <a:ext cx="728016" cy="226758"/>
              <a:chOff x="6534333" y="635365"/>
              <a:chExt cx="984632" cy="306687"/>
            </a:xfrm>
          </p:grpSpPr>
          <p:pic>
            <p:nvPicPr>
              <p:cNvPr id="50" name="Graphic 49" descr="Office worker">
                <a:extLst>
                  <a:ext uri="{FF2B5EF4-FFF2-40B4-BE49-F238E27FC236}">
                    <a16:creationId xmlns:a16="http://schemas.microsoft.com/office/drawing/2014/main" id="{E1F2DA60-8BE9-472F-90C7-E7D65FABE9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4333" y="635365"/>
                <a:ext cx="321971" cy="303605"/>
              </a:xfrm>
              <a:prstGeom prst="rect">
                <a:avLst/>
              </a:prstGeom>
            </p:spPr>
          </p:pic>
          <p:pic>
            <p:nvPicPr>
              <p:cNvPr id="51" name="Graphic 50" descr="Office worker">
                <a:extLst>
                  <a:ext uri="{FF2B5EF4-FFF2-40B4-BE49-F238E27FC236}">
                    <a16:creationId xmlns:a16="http://schemas.microsoft.com/office/drawing/2014/main" id="{4793E07C-2F55-4D03-9FE7-2F08A9868E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5663" y="638447"/>
                <a:ext cx="321971" cy="303605"/>
              </a:xfrm>
              <a:prstGeom prst="rect">
                <a:avLst/>
              </a:prstGeom>
            </p:spPr>
          </p:pic>
          <p:pic>
            <p:nvPicPr>
              <p:cNvPr id="52" name="Graphic 51" descr="Office worker">
                <a:extLst>
                  <a:ext uri="{FF2B5EF4-FFF2-40B4-BE49-F238E27FC236}">
                    <a16:creationId xmlns:a16="http://schemas.microsoft.com/office/drawing/2014/main" id="{196A1800-AE9A-452A-AB4C-9EFAF2D624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6994" y="638446"/>
                <a:ext cx="321971" cy="303605"/>
              </a:xfrm>
              <a:prstGeom prst="rect">
                <a:avLst/>
              </a:prstGeom>
            </p:spPr>
          </p:pic>
        </p:grpSp>
      </p:grpSp>
      <p:sp>
        <p:nvSpPr>
          <p:cNvPr id="44" name="Rectangle 43">
            <a:extLst>
              <a:ext uri="{FF2B5EF4-FFF2-40B4-BE49-F238E27FC236}">
                <a16:creationId xmlns:a16="http://schemas.microsoft.com/office/drawing/2014/main" id="{20E1C2E7-1FC3-402D-979D-B5E49CB153A3}"/>
              </a:ext>
            </a:extLst>
          </p:cNvPr>
          <p:cNvSpPr/>
          <p:nvPr/>
        </p:nvSpPr>
        <p:spPr>
          <a:xfrm>
            <a:off x="3443245" y="3947712"/>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Backup</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1" name="Rectangle 80">
            <a:extLst>
              <a:ext uri="{FF2B5EF4-FFF2-40B4-BE49-F238E27FC236}">
                <a16:creationId xmlns:a16="http://schemas.microsoft.com/office/drawing/2014/main" id="{FA73ACBC-33DC-4618-B4FD-33678DE70EF7}"/>
              </a:ext>
            </a:extLst>
          </p:cNvPr>
          <p:cNvSpPr/>
          <p:nvPr/>
        </p:nvSpPr>
        <p:spPr>
          <a:xfrm>
            <a:off x="3443245" y="4245481"/>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Patch Management</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2" name="Rectangle 81">
            <a:extLst>
              <a:ext uri="{FF2B5EF4-FFF2-40B4-BE49-F238E27FC236}">
                <a16:creationId xmlns:a16="http://schemas.microsoft.com/office/drawing/2014/main" id="{542D564F-0281-4C4D-96C1-70E2DF7D071B}"/>
              </a:ext>
            </a:extLst>
          </p:cNvPr>
          <p:cNvSpPr/>
          <p:nvPr/>
        </p:nvSpPr>
        <p:spPr>
          <a:xfrm>
            <a:off x="3443245" y="4543251"/>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Syslogs</a:t>
            </a:r>
          </a:p>
        </p:txBody>
      </p:sp>
      <p:sp>
        <p:nvSpPr>
          <p:cNvPr id="83" name="Rectangle 82">
            <a:extLst>
              <a:ext uri="{FF2B5EF4-FFF2-40B4-BE49-F238E27FC236}">
                <a16:creationId xmlns:a16="http://schemas.microsoft.com/office/drawing/2014/main" id="{810F56FD-B7EE-49AE-BE6E-90C260AB1D71}"/>
              </a:ext>
            </a:extLst>
          </p:cNvPr>
          <p:cNvSpPr/>
          <p:nvPr/>
        </p:nvSpPr>
        <p:spPr>
          <a:xfrm>
            <a:off x="3443245" y="4841020"/>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VA / PT</a:t>
            </a:r>
          </a:p>
        </p:txBody>
      </p:sp>
      <p:sp>
        <p:nvSpPr>
          <p:cNvPr id="85" name="Rectangle 84">
            <a:extLst>
              <a:ext uri="{FF2B5EF4-FFF2-40B4-BE49-F238E27FC236}">
                <a16:creationId xmlns:a16="http://schemas.microsoft.com/office/drawing/2014/main" id="{D771CB2C-0301-47E1-B1AA-26245152DDAF}"/>
              </a:ext>
            </a:extLst>
          </p:cNvPr>
          <p:cNvSpPr/>
          <p:nvPr/>
        </p:nvSpPr>
        <p:spPr>
          <a:xfrm>
            <a:off x="3442049" y="5436559"/>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SIEM</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7" name="Rectangle 86">
            <a:extLst>
              <a:ext uri="{FF2B5EF4-FFF2-40B4-BE49-F238E27FC236}">
                <a16:creationId xmlns:a16="http://schemas.microsoft.com/office/drawing/2014/main" id="{5E1E6A2C-8E21-423C-B1B8-811FF25C73BA}"/>
              </a:ext>
            </a:extLst>
          </p:cNvPr>
          <p:cNvSpPr/>
          <p:nvPr/>
        </p:nvSpPr>
        <p:spPr>
          <a:xfrm>
            <a:off x="3442049" y="5734324"/>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DR</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88" name="Diagonal Stripe 87">
            <a:extLst>
              <a:ext uri="{FF2B5EF4-FFF2-40B4-BE49-F238E27FC236}">
                <a16:creationId xmlns:a16="http://schemas.microsoft.com/office/drawing/2014/main" id="{BF3C531C-4D69-4B49-B5B1-7F262C64452C}"/>
              </a:ext>
            </a:extLst>
          </p:cNvPr>
          <p:cNvSpPr/>
          <p:nvPr/>
        </p:nvSpPr>
        <p:spPr>
          <a:xfrm rot="9388168">
            <a:off x="4534477" y="4051717"/>
            <a:ext cx="831264" cy="1886655"/>
          </a:xfrm>
          <a:prstGeom prst="diagStripe">
            <a:avLst>
              <a:gd name="adj" fmla="val 0"/>
            </a:avLst>
          </a:prstGeom>
          <a:solidFill>
            <a:schemeClr val="accent3">
              <a:lumMod val="20000"/>
              <a:lumOff val="8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93" name="Picture 92">
            <a:extLst>
              <a:ext uri="{FF2B5EF4-FFF2-40B4-BE49-F238E27FC236}">
                <a16:creationId xmlns:a16="http://schemas.microsoft.com/office/drawing/2014/main" id="{237404CC-7E8A-42DB-9DBA-742DAA0E9255}"/>
              </a:ext>
            </a:extLst>
          </p:cNvPr>
          <p:cNvPicPr>
            <a:picLocks noChangeAspect="1"/>
          </p:cNvPicPr>
          <p:nvPr/>
        </p:nvPicPr>
        <p:blipFill rotWithShape="1">
          <a:blip r:embed="rId6"/>
          <a:srcRect r="16092" b="2530"/>
          <a:stretch/>
        </p:blipFill>
        <p:spPr>
          <a:xfrm>
            <a:off x="6683051" y="5392783"/>
            <a:ext cx="4454956" cy="537656"/>
          </a:xfrm>
          <a:prstGeom prst="rect">
            <a:avLst/>
          </a:prstGeom>
        </p:spPr>
      </p:pic>
      <p:sp>
        <p:nvSpPr>
          <p:cNvPr id="108" name="Arrow: Pentagon 107">
            <a:extLst>
              <a:ext uri="{FF2B5EF4-FFF2-40B4-BE49-F238E27FC236}">
                <a16:creationId xmlns:a16="http://schemas.microsoft.com/office/drawing/2014/main" id="{F16BA272-75C9-4734-8B11-214B7993CD74}"/>
              </a:ext>
            </a:extLst>
          </p:cNvPr>
          <p:cNvSpPr/>
          <p:nvPr/>
        </p:nvSpPr>
        <p:spPr>
          <a:xfrm rot="16200000">
            <a:off x="8082831"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1" name="TextBox 110">
            <a:extLst>
              <a:ext uri="{FF2B5EF4-FFF2-40B4-BE49-F238E27FC236}">
                <a16:creationId xmlns:a16="http://schemas.microsoft.com/office/drawing/2014/main" id="{B03ADFE3-7A8E-498F-A235-6328CBE4F4A1}"/>
              </a:ext>
            </a:extLst>
          </p:cNvPr>
          <p:cNvSpPr txBox="1"/>
          <p:nvPr/>
        </p:nvSpPr>
        <p:spPr>
          <a:xfrm>
            <a:off x="7892273" y="4008112"/>
            <a:ext cx="68016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Polled</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2" name="Arrow: Pentagon 111">
            <a:extLst>
              <a:ext uri="{FF2B5EF4-FFF2-40B4-BE49-F238E27FC236}">
                <a16:creationId xmlns:a16="http://schemas.microsoft.com/office/drawing/2014/main" id="{76250D69-5BC5-449B-ABAC-189D2CC4CF2A}"/>
              </a:ext>
            </a:extLst>
          </p:cNvPr>
          <p:cNvSpPr/>
          <p:nvPr/>
        </p:nvSpPr>
        <p:spPr>
          <a:xfrm rot="16200000">
            <a:off x="8810783"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3" name="TextBox 112">
            <a:extLst>
              <a:ext uri="{FF2B5EF4-FFF2-40B4-BE49-F238E27FC236}">
                <a16:creationId xmlns:a16="http://schemas.microsoft.com/office/drawing/2014/main" id="{AD1DE4C2-2668-4725-9852-1927C1301922}"/>
              </a:ext>
            </a:extLst>
          </p:cNvPr>
          <p:cNvSpPr txBox="1"/>
          <p:nvPr/>
        </p:nvSpPr>
        <p:spPr>
          <a:xfrm>
            <a:off x="8636283" y="4001106"/>
            <a:ext cx="613748"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Logs</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4" name="Arrow: Pentagon 113">
            <a:extLst>
              <a:ext uri="{FF2B5EF4-FFF2-40B4-BE49-F238E27FC236}">
                <a16:creationId xmlns:a16="http://schemas.microsoft.com/office/drawing/2014/main" id="{62DB193F-0A7E-4D54-97AD-713D11743869}"/>
              </a:ext>
            </a:extLst>
          </p:cNvPr>
          <p:cNvSpPr/>
          <p:nvPr/>
        </p:nvSpPr>
        <p:spPr>
          <a:xfrm rot="16200000">
            <a:off x="9513763"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5" name="TextBox 114">
            <a:extLst>
              <a:ext uri="{FF2B5EF4-FFF2-40B4-BE49-F238E27FC236}">
                <a16:creationId xmlns:a16="http://schemas.microsoft.com/office/drawing/2014/main" id="{3FE1C341-5D6E-488E-8357-13E74CA7F9F2}"/>
              </a:ext>
            </a:extLst>
          </p:cNvPr>
          <p:cNvSpPr txBox="1"/>
          <p:nvPr/>
        </p:nvSpPr>
        <p:spPr>
          <a:xfrm>
            <a:off x="9313876" y="3996537"/>
            <a:ext cx="68016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Agents</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6" name="Arrow: Pentagon 115">
            <a:extLst>
              <a:ext uri="{FF2B5EF4-FFF2-40B4-BE49-F238E27FC236}">
                <a16:creationId xmlns:a16="http://schemas.microsoft.com/office/drawing/2014/main" id="{1AFB2854-CC11-43F5-9E60-AE98E2A62DB9}"/>
              </a:ext>
            </a:extLst>
          </p:cNvPr>
          <p:cNvSpPr/>
          <p:nvPr/>
        </p:nvSpPr>
        <p:spPr>
          <a:xfrm rot="16200000">
            <a:off x="10158557" y="3781361"/>
            <a:ext cx="185740" cy="328400"/>
          </a:xfrm>
          <a:prstGeom prst="homePlate">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17" name="TextBox 116">
            <a:extLst>
              <a:ext uri="{FF2B5EF4-FFF2-40B4-BE49-F238E27FC236}">
                <a16:creationId xmlns:a16="http://schemas.microsoft.com/office/drawing/2014/main" id="{9A699D38-99F2-4E68-91BA-7568BA4991DC}"/>
              </a:ext>
            </a:extLst>
          </p:cNvPr>
          <p:cNvSpPr txBox="1"/>
          <p:nvPr/>
        </p:nvSpPr>
        <p:spPr>
          <a:xfrm>
            <a:off x="10057881" y="4006580"/>
            <a:ext cx="473531"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API</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50" name="Rectangle: Rounded Corners 149">
            <a:extLst>
              <a:ext uri="{FF2B5EF4-FFF2-40B4-BE49-F238E27FC236}">
                <a16:creationId xmlns:a16="http://schemas.microsoft.com/office/drawing/2014/main" id="{7C000B38-BE53-4B42-87D1-D64A1AF49EDD}"/>
              </a:ext>
            </a:extLst>
          </p:cNvPr>
          <p:cNvSpPr/>
          <p:nvPr/>
        </p:nvSpPr>
        <p:spPr>
          <a:xfrm>
            <a:off x="10469847" y="2984933"/>
            <a:ext cx="1298284" cy="240000"/>
          </a:xfrm>
          <a:prstGeom prst="roundRect">
            <a:avLst/>
          </a:prstGeom>
          <a:solidFill>
            <a:srgbClr val="BFD72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Data Store</a:t>
            </a:r>
            <a:endParaRPr kumimoji="0" lang="en-IN" sz="1067"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33" name="Arrow: Left-Up 32">
            <a:extLst>
              <a:ext uri="{FF2B5EF4-FFF2-40B4-BE49-F238E27FC236}">
                <a16:creationId xmlns:a16="http://schemas.microsoft.com/office/drawing/2014/main" id="{935B670A-EA94-43EE-807E-6E2876FE3062}"/>
              </a:ext>
            </a:extLst>
          </p:cNvPr>
          <p:cNvSpPr/>
          <p:nvPr/>
        </p:nvSpPr>
        <p:spPr>
          <a:xfrm flipH="1" flipV="1">
            <a:off x="4032901" y="3047928"/>
            <a:ext cx="782424" cy="878281"/>
          </a:xfrm>
          <a:prstGeom prst="leftUpArrow">
            <a:avLst>
              <a:gd name="adj1" fmla="val 10044"/>
              <a:gd name="adj2" fmla="val 13250"/>
              <a:gd name="adj3" fmla="val 18590"/>
            </a:avLst>
          </a:prstGeom>
          <a:solidFill>
            <a:srgbClr val="BFD72F"/>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grpSp>
        <p:nvGrpSpPr>
          <p:cNvPr id="2" name="Group 1">
            <a:extLst>
              <a:ext uri="{FF2B5EF4-FFF2-40B4-BE49-F238E27FC236}">
                <a16:creationId xmlns:a16="http://schemas.microsoft.com/office/drawing/2014/main" id="{7E65C6B8-2970-4276-8E5E-C38C56F443D1}"/>
              </a:ext>
            </a:extLst>
          </p:cNvPr>
          <p:cNvGrpSpPr/>
          <p:nvPr/>
        </p:nvGrpSpPr>
        <p:grpSpPr>
          <a:xfrm rot="196115">
            <a:off x="5647149" y="5457001"/>
            <a:ext cx="985385" cy="451381"/>
            <a:chOff x="4310074" y="4489446"/>
            <a:chExt cx="897698" cy="338536"/>
          </a:xfrm>
          <a:solidFill>
            <a:schemeClr val="accent3">
              <a:lumMod val="40000"/>
              <a:lumOff val="60000"/>
            </a:schemeClr>
          </a:solidFill>
        </p:grpSpPr>
        <p:sp>
          <p:nvSpPr>
            <p:cNvPr id="123" name="Arrow: Chevron 122">
              <a:extLst>
                <a:ext uri="{FF2B5EF4-FFF2-40B4-BE49-F238E27FC236}">
                  <a16:creationId xmlns:a16="http://schemas.microsoft.com/office/drawing/2014/main" id="{A1BC15F6-7AFE-46F0-8A0C-3FF06955CF06}"/>
                </a:ext>
              </a:extLst>
            </p:cNvPr>
            <p:cNvSpPr/>
            <p:nvPr/>
          </p:nvSpPr>
          <p:spPr>
            <a:xfrm>
              <a:off x="5028629" y="4497215"/>
              <a:ext cx="179143"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24" name="Arrow: Chevron 123">
              <a:extLst>
                <a:ext uri="{FF2B5EF4-FFF2-40B4-BE49-F238E27FC236}">
                  <a16:creationId xmlns:a16="http://schemas.microsoft.com/office/drawing/2014/main" id="{973851D5-7858-4347-AB18-A384C2E02DE5}"/>
                </a:ext>
              </a:extLst>
            </p:cNvPr>
            <p:cNvSpPr/>
            <p:nvPr/>
          </p:nvSpPr>
          <p:spPr>
            <a:xfrm rot="21432314">
              <a:off x="4310074" y="4512033"/>
              <a:ext cx="240146" cy="315949"/>
            </a:xfrm>
            <a:prstGeom prst="chevron">
              <a:avLst/>
            </a:prstGeom>
            <a:solidFill>
              <a:srgbClr val="BFD72F"/>
            </a:solidFill>
            <a:ln w="3175">
              <a:solidFill>
                <a:srgbClr val="A9D18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125" name="Straight Connector 124">
              <a:extLst>
                <a:ext uri="{FF2B5EF4-FFF2-40B4-BE49-F238E27FC236}">
                  <a16:creationId xmlns:a16="http://schemas.microsoft.com/office/drawing/2014/main" id="{EFD3AC8C-F57E-4DA1-98F2-A977887CF077}"/>
                </a:ext>
              </a:extLst>
            </p:cNvPr>
            <p:cNvCxnSpPr>
              <a:cxnSpLocks/>
              <a:stCxn id="124" idx="1"/>
              <a:endCxn id="123" idx="1"/>
            </p:cNvCxnSpPr>
            <p:nvPr/>
          </p:nvCxnSpPr>
          <p:spPr>
            <a:xfrm flipV="1">
              <a:off x="4430147" y="4655190"/>
              <a:ext cx="688054"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sp>
          <p:nvSpPr>
            <p:cNvPr id="126" name="TextBox 125">
              <a:extLst>
                <a:ext uri="{FF2B5EF4-FFF2-40B4-BE49-F238E27FC236}">
                  <a16:creationId xmlns:a16="http://schemas.microsoft.com/office/drawing/2014/main" id="{1BD69A12-6B8C-460C-9EEC-8E37A3D7E1A1}"/>
                </a:ext>
              </a:extLst>
            </p:cNvPr>
            <p:cNvSpPr txBox="1"/>
            <p:nvPr/>
          </p:nvSpPr>
          <p:spPr>
            <a:xfrm rot="21403885">
              <a:off x="4528776" y="4489446"/>
              <a:ext cx="542084" cy="315567"/>
            </a:xfrm>
            <a:prstGeom prst="rect">
              <a:avLst/>
            </a:prstGeom>
            <a:no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API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Agents</a:t>
              </a:r>
              <a:endParaRPr kumimoji="0" lang="en-IN" sz="1067"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cxnSp>
          <p:nvCxnSpPr>
            <p:cNvPr id="127" name="Straight Connector 126">
              <a:extLst>
                <a:ext uri="{FF2B5EF4-FFF2-40B4-BE49-F238E27FC236}">
                  <a16:creationId xmlns:a16="http://schemas.microsoft.com/office/drawing/2014/main" id="{18E8892C-6B32-4BAA-8DA2-9F8E1A9E14CC}"/>
                </a:ext>
              </a:extLst>
            </p:cNvPr>
            <p:cNvCxnSpPr>
              <a:cxnSpLocks/>
            </p:cNvCxnSpPr>
            <p:nvPr/>
          </p:nvCxnSpPr>
          <p:spPr>
            <a:xfrm flipV="1">
              <a:off x="4370112" y="4813164"/>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0C695C11-07B2-4FCC-9D1F-89F82CEC3B85}"/>
                </a:ext>
              </a:extLst>
            </p:cNvPr>
            <p:cNvCxnSpPr>
              <a:cxnSpLocks/>
            </p:cNvCxnSpPr>
            <p:nvPr/>
          </p:nvCxnSpPr>
          <p:spPr>
            <a:xfrm flipV="1">
              <a:off x="4370112" y="4497213"/>
              <a:ext cx="703303" cy="14818"/>
            </a:xfrm>
            <a:prstGeom prst="line">
              <a:avLst/>
            </a:prstGeom>
            <a:grpFill/>
            <a:ln>
              <a:solidFill>
                <a:srgbClr val="A9D18E"/>
              </a:solidFill>
              <a:prstDash val="sysDash"/>
            </a:ln>
          </p:spPr>
          <p:style>
            <a:lnRef idx="1">
              <a:schemeClr val="accent2"/>
            </a:lnRef>
            <a:fillRef idx="0">
              <a:schemeClr val="accent2"/>
            </a:fillRef>
            <a:effectRef idx="0">
              <a:schemeClr val="accent2"/>
            </a:effectRef>
            <a:fontRef idx="minor">
              <a:schemeClr val="tx1"/>
            </a:fontRef>
          </p:style>
        </p:cxnSp>
      </p:grpSp>
      <p:cxnSp>
        <p:nvCxnSpPr>
          <p:cNvPr id="129" name="Straight Arrow Connector 128">
            <a:extLst>
              <a:ext uri="{FF2B5EF4-FFF2-40B4-BE49-F238E27FC236}">
                <a16:creationId xmlns:a16="http://schemas.microsoft.com/office/drawing/2014/main" id="{350A2CAE-25DA-4FB8-9D34-74C8985B45D9}"/>
              </a:ext>
            </a:extLst>
          </p:cNvPr>
          <p:cNvCxnSpPr>
            <a:cxnSpLocks/>
          </p:cNvCxnSpPr>
          <p:nvPr/>
        </p:nvCxnSpPr>
        <p:spPr>
          <a:xfrm flipV="1">
            <a:off x="7993416" y="2785859"/>
            <a:ext cx="0" cy="249877"/>
          </a:xfrm>
          <a:prstGeom prst="straightConnector1">
            <a:avLst/>
          </a:prstGeom>
          <a:noFill/>
          <a:ln w="19050" cap="flat" cmpd="sng" algn="ctr">
            <a:solidFill>
              <a:srgbClr val="BED730"/>
            </a:solidFill>
            <a:prstDash val="solid"/>
            <a:miter lim="800000"/>
            <a:headEnd type="triangle"/>
            <a:tailEnd type="triangle"/>
          </a:ln>
          <a:effectLst/>
        </p:spPr>
      </p:cxnSp>
      <p:cxnSp>
        <p:nvCxnSpPr>
          <p:cNvPr id="130" name="Straight Arrow Connector 129">
            <a:extLst>
              <a:ext uri="{FF2B5EF4-FFF2-40B4-BE49-F238E27FC236}">
                <a16:creationId xmlns:a16="http://schemas.microsoft.com/office/drawing/2014/main" id="{4C0C812D-9D32-4C1C-8EB1-C483202AE2F3}"/>
              </a:ext>
            </a:extLst>
          </p:cNvPr>
          <p:cNvCxnSpPr>
            <a:cxnSpLocks/>
          </p:cNvCxnSpPr>
          <p:nvPr/>
        </p:nvCxnSpPr>
        <p:spPr>
          <a:xfrm flipV="1">
            <a:off x="11051585" y="2785859"/>
            <a:ext cx="0" cy="249877"/>
          </a:xfrm>
          <a:prstGeom prst="straightConnector1">
            <a:avLst/>
          </a:prstGeom>
          <a:noFill/>
          <a:ln w="19050" cap="flat" cmpd="sng" algn="ctr">
            <a:solidFill>
              <a:srgbClr val="BED730"/>
            </a:solidFill>
            <a:prstDash val="solid"/>
            <a:miter lim="800000"/>
            <a:headEnd type="triangle"/>
            <a:tailEnd type="triangle"/>
          </a:ln>
          <a:effectLst/>
        </p:spPr>
      </p:cxnSp>
      <p:cxnSp>
        <p:nvCxnSpPr>
          <p:cNvPr id="131" name="Straight Arrow Connector 130">
            <a:extLst>
              <a:ext uri="{FF2B5EF4-FFF2-40B4-BE49-F238E27FC236}">
                <a16:creationId xmlns:a16="http://schemas.microsoft.com/office/drawing/2014/main" id="{30508C41-1E94-4133-AF25-9440D7A521A4}"/>
              </a:ext>
            </a:extLst>
          </p:cNvPr>
          <p:cNvCxnSpPr>
            <a:cxnSpLocks/>
          </p:cNvCxnSpPr>
          <p:nvPr/>
        </p:nvCxnSpPr>
        <p:spPr>
          <a:xfrm flipV="1">
            <a:off x="9756056" y="2806094"/>
            <a:ext cx="0" cy="249877"/>
          </a:xfrm>
          <a:prstGeom prst="straightConnector1">
            <a:avLst/>
          </a:prstGeom>
          <a:noFill/>
          <a:ln w="19050" cap="flat" cmpd="sng" algn="ctr">
            <a:solidFill>
              <a:srgbClr val="BED730"/>
            </a:solidFill>
            <a:prstDash val="solid"/>
            <a:miter lim="800000"/>
            <a:headEnd type="triangle"/>
            <a:tailEnd type="triangle"/>
          </a:ln>
          <a:effectLst/>
        </p:spPr>
      </p:cxnSp>
      <p:sp>
        <p:nvSpPr>
          <p:cNvPr id="4" name="TextBox 3">
            <a:extLst>
              <a:ext uri="{FF2B5EF4-FFF2-40B4-BE49-F238E27FC236}">
                <a16:creationId xmlns:a16="http://schemas.microsoft.com/office/drawing/2014/main" id="{84DDEE67-7C29-00E3-B7E1-C5DD7F1A57E4}"/>
              </a:ext>
            </a:extLst>
          </p:cNvPr>
          <p:cNvSpPr txBox="1"/>
          <p:nvPr/>
        </p:nvSpPr>
        <p:spPr>
          <a:xfrm>
            <a:off x="5158461" y="2461139"/>
            <a:ext cx="678391"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Request</a:t>
            </a:r>
          </a:p>
        </p:txBody>
      </p:sp>
      <p:sp>
        <p:nvSpPr>
          <p:cNvPr id="7" name="TextBox 6">
            <a:extLst>
              <a:ext uri="{FF2B5EF4-FFF2-40B4-BE49-F238E27FC236}">
                <a16:creationId xmlns:a16="http://schemas.microsoft.com/office/drawing/2014/main" id="{16923EFE-BA84-3B2C-9E64-A8A686917490}"/>
              </a:ext>
            </a:extLst>
          </p:cNvPr>
          <p:cNvSpPr txBox="1"/>
          <p:nvPr/>
        </p:nvSpPr>
        <p:spPr>
          <a:xfrm>
            <a:off x="5916790" y="2461139"/>
            <a:ext cx="530915"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Event</a:t>
            </a:r>
          </a:p>
        </p:txBody>
      </p:sp>
      <p:sp>
        <p:nvSpPr>
          <p:cNvPr id="8" name="TextBox 7">
            <a:extLst>
              <a:ext uri="{FF2B5EF4-FFF2-40B4-BE49-F238E27FC236}">
                <a16:creationId xmlns:a16="http://schemas.microsoft.com/office/drawing/2014/main" id="{A4229137-9CD7-F784-7FC2-4A4D958267CD}"/>
              </a:ext>
            </a:extLst>
          </p:cNvPr>
          <p:cNvSpPr txBox="1"/>
          <p:nvPr/>
        </p:nvSpPr>
        <p:spPr>
          <a:xfrm>
            <a:off x="8075299" y="2461139"/>
            <a:ext cx="633507"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Change</a:t>
            </a:r>
          </a:p>
        </p:txBody>
      </p:sp>
      <p:sp>
        <p:nvSpPr>
          <p:cNvPr id="12" name="TextBox 11">
            <a:extLst>
              <a:ext uri="{FF2B5EF4-FFF2-40B4-BE49-F238E27FC236}">
                <a16:creationId xmlns:a16="http://schemas.microsoft.com/office/drawing/2014/main" id="{CAF979A8-75AD-6CD6-DD4B-611D5464674C}"/>
              </a:ext>
            </a:extLst>
          </p:cNvPr>
          <p:cNvSpPr txBox="1"/>
          <p:nvPr/>
        </p:nvSpPr>
        <p:spPr>
          <a:xfrm>
            <a:off x="7298267" y="2461139"/>
            <a:ext cx="694421"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Problem</a:t>
            </a:r>
          </a:p>
        </p:txBody>
      </p:sp>
      <p:sp>
        <p:nvSpPr>
          <p:cNvPr id="13" name="TextBox 12">
            <a:extLst>
              <a:ext uri="{FF2B5EF4-FFF2-40B4-BE49-F238E27FC236}">
                <a16:creationId xmlns:a16="http://schemas.microsoft.com/office/drawing/2014/main" id="{7004DA61-2438-A3AF-29CF-FD0B7E1F44CF}"/>
              </a:ext>
            </a:extLst>
          </p:cNvPr>
          <p:cNvSpPr txBox="1"/>
          <p:nvPr/>
        </p:nvSpPr>
        <p:spPr>
          <a:xfrm>
            <a:off x="6528981" y="2461139"/>
            <a:ext cx="686406" cy="256545"/>
          </a:xfrm>
          <a:prstGeom prst="rect">
            <a:avLst/>
          </a:prstGeom>
          <a:solidFill>
            <a:srgbClr val="E2F0D9"/>
          </a:solidFill>
          <a:ln>
            <a:noFill/>
          </a:ln>
        </p:spPr>
        <p:txBody>
          <a:bodyPr wrap="none" rtlCol="0">
            <a:spAutoFit/>
          </a:bodyPr>
          <a:lstStyle>
            <a:defPPr>
              <a:defRPr lang="en-US"/>
            </a:defPPr>
            <a:lvl1pPr algn="ctr">
              <a:defRPr sz="800"/>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Incident</a:t>
            </a:r>
          </a:p>
        </p:txBody>
      </p:sp>
      <p:sp>
        <p:nvSpPr>
          <p:cNvPr id="14" name="TextBox 13">
            <a:extLst>
              <a:ext uri="{FF2B5EF4-FFF2-40B4-BE49-F238E27FC236}">
                <a16:creationId xmlns:a16="http://schemas.microsoft.com/office/drawing/2014/main" id="{8A564E46-72D0-DACE-EA94-0EC973E6E474}"/>
              </a:ext>
            </a:extLst>
          </p:cNvPr>
          <p:cNvSpPr txBox="1"/>
          <p:nvPr/>
        </p:nvSpPr>
        <p:spPr>
          <a:xfrm>
            <a:off x="8789547" y="2461139"/>
            <a:ext cx="933269"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Asset Mgmt.</a:t>
            </a:r>
          </a:p>
        </p:txBody>
      </p:sp>
      <p:sp>
        <p:nvSpPr>
          <p:cNvPr id="15" name="TextBox 14">
            <a:extLst>
              <a:ext uri="{FF2B5EF4-FFF2-40B4-BE49-F238E27FC236}">
                <a16:creationId xmlns:a16="http://schemas.microsoft.com/office/drawing/2014/main" id="{4DAEDB2B-9E75-3B38-DC6E-D58C2A5221A8}"/>
              </a:ext>
            </a:extLst>
          </p:cNvPr>
          <p:cNvSpPr txBox="1"/>
          <p:nvPr/>
        </p:nvSpPr>
        <p:spPr>
          <a:xfrm>
            <a:off x="10409599" y="2461139"/>
            <a:ext cx="1175322"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Service Mapping</a:t>
            </a:r>
          </a:p>
        </p:txBody>
      </p:sp>
      <p:sp>
        <p:nvSpPr>
          <p:cNvPr id="16" name="TextBox 15">
            <a:extLst>
              <a:ext uri="{FF2B5EF4-FFF2-40B4-BE49-F238E27FC236}">
                <a16:creationId xmlns:a16="http://schemas.microsoft.com/office/drawing/2014/main" id="{B95BB23F-53B0-35E6-79CA-8C497DF67FC1}"/>
              </a:ext>
            </a:extLst>
          </p:cNvPr>
          <p:cNvSpPr txBox="1"/>
          <p:nvPr/>
        </p:nvSpPr>
        <p:spPr>
          <a:xfrm>
            <a:off x="9803557" y="2461139"/>
            <a:ext cx="524503" cy="256545"/>
          </a:xfrm>
          <a:prstGeom prst="rect">
            <a:avLst/>
          </a:prstGeom>
          <a:solidFill>
            <a:srgbClr val="E2F0D9"/>
          </a:solidFill>
          <a:ln>
            <a:noFill/>
          </a:ln>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CMDB</a:t>
            </a:r>
          </a:p>
        </p:txBody>
      </p:sp>
      <p:grpSp>
        <p:nvGrpSpPr>
          <p:cNvPr id="11" name="Group 10">
            <a:extLst>
              <a:ext uri="{FF2B5EF4-FFF2-40B4-BE49-F238E27FC236}">
                <a16:creationId xmlns:a16="http://schemas.microsoft.com/office/drawing/2014/main" id="{06416E3D-1224-AD2A-83CA-F153DD9EFBE4}"/>
              </a:ext>
            </a:extLst>
          </p:cNvPr>
          <p:cNvGrpSpPr/>
          <p:nvPr/>
        </p:nvGrpSpPr>
        <p:grpSpPr>
          <a:xfrm>
            <a:off x="6295723" y="1781532"/>
            <a:ext cx="4342029" cy="292166"/>
            <a:chOff x="4904135" y="1298270"/>
            <a:chExt cx="3256522" cy="219125"/>
          </a:xfrm>
        </p:grpSpPr>
        <p:sp>
          <p:nvSpPr>
            <p:cNvPr id="104" name="TextBox 103">
              <a:extLst>
                <a:ext uri="{FF2B5EF4-FFF2-40B4-BE49-F238E27FC236}">
                  <a16:creationId xmlns:a16="http://schemas.microsoft.com/office/drawing/2014/main" id="{FE1A64FB-2082-4F31-B0FA-690E3933ADC7}"/>
                </a:ext>
              </a:extLst>
            </p:cNvPr>
            <p:cNvSpPr txBox="1"/>
            <p:nvPr/>
          </p:nvSpPr>
          <p:spPr>
            <a:xfrm>
              <a:off x="6534433" y="1301395"/>
              <a:ext cx="1626224" cy="216000"/>
            </a:xfrm>
            <a:prstGeom prst="roundRect">
              <a:avLst/>
            </a:prstGeom>
            <a:solidFill>
              <a:srgbClr val="70AD47">
                <a:lumMod val="20000"/>
                <a:lumOff val="80000"/>
              </a:srgbClr>
            </a:solidFill>
            <a:ln w="12700" cap="flat" cmpd="sng" algn="ctr">
              <a:noFill/>
              <a:prstDash val="sysDot"/>
              <a:miter lim="800000"/>
            </a:ln>
            <a:effectLst/>
          </p:spPr>
          <p:txBody>
            <a:bodyPr rtlCol="0" anchor="ctr"/>
            <a:lstStyle>
              <a:defPPr>
                <a:defRPr lang="en-US"/>
              </a:defPPr>
              <a:lvl1pPr algn="ctr" defTabSz="914378">
                <a:defRPr sz="933" kern="0">
                  <a:solidFill>
                    <a:prstClr val="black"/>
                  </a:solidFill>
                  <a:latin typeface="Calibri" panose="020F0502020204030204"/>
                </a:defRPr>
              </a:lvl1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Service Fulfilment</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29" name="Rectangle: Rounded Corners 28">
              <a:extLst>
                <a:ext uri="{FF2B5EF4-FFF2-40B4-BE49-F238E27FC236}">
                  <a16:creationId xmlns:a16="http://schemas.microsoft.com/office/drawing/2014/main" id="{2A004BBA-B821-4697-860E-A08CADF9C274}"/>
                </a:ext>
              </a:extLst>
            </p:cNvPr>
            <p:cNvSpPr/>
            <p:nvPr/>
          </p:nvSpPr>
          <p:spPr>
            <a:xfrm>
              <a:off x="4904135" y="1298270"/>
              <a:ext cx="1409557" cy="212878"/>
            </a:xfrm>
            <a:prstGeom prst="roundRect">
              <a:avLst/>
            </a:prstGeom>
            <a:solidFill>
              <a:srgbClr val="E2F0D9"/>
            </a:solidFill>
            <a:ln>
              <a:noFill/>
            </a:ln>
          </p:spPr>
          <p:txBody>
            <a:bodyPr wrap="non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Service Management Portal</a:t>
              </a:r>
              <a:endParaRPr kumimoji="0" lang="en-IN" sz="1067"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endParaRPr>
            </a:p>
          </p:txBody>
        </p:sp>
      </p:grpSp>
      <p:grpSp>
        <p:nvGrpSpPr>
          <p:cNvPr id="26" name="Group 25">
            <a:extLst>
              <a:ext uri="{FF2B5EF4-FFF2-40B4-BE49-F238E27FC236}">
                <a16:creationId xmlns:a16="http://schemas.microsoft.com/office/drawing/2014/main" id="{5CF311DF-0BEF-0AD0-8296-1192B5CB8E53}"/>
              </a:ext>
            </a:extLst>
          </p:cNvPr>
          <p:cNvGrpSpPr/>
          <p:nvPr/>
        </p:nvGrpSpPr>
        <p:grpSpPr>
          <a:xfrm>
            <a:off x="6727398" y="1051304"/>
            <a:ext cx="1220068" cy="386888"/>
            <a:chOff x="4321705" y="689157"/>
            <a:chExt cx="1337978" cy="424277"/>
          </a:xfrm>
        </p:grpSpPr>
        <p:sp>
          <p:nvSpPr>
            <p:cNvPr id="5" name="Rectangle: Rounded Corners 4">
              <a:extLst>
                <a:ext uri="{FF2B5EF4-FFF2-40B4-BE49-F238E27FC236}">
                  <a16:creationId xmlns:a16="http://schemas.microsoft.com/office/drawing/2014/main" id="{AFF3D907-EB56-496A-8057-807C8C314259}"/>
                </a:ext>
              </a:extLst>
            </p:cNvPr>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10" name="Graphic 9" descr="Office worker">
              <a:extLst>
                <a:ext uri="{FF2B5EF4-FFF2-40B4-BE49-F238E27FC236}">
                  <a16:creationId xmlns:a16="http://schemas.microsoft.com/office/drawing/2014/main" id="{E6136CB3-E0FC-46E5-A3D4-FD3742B574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25132" y="727039"/>
              <a:ext cx="381000" cy="381002"/>
            </a:xfrm>
            <a:prstGeom prst="rect">
              <a:avLst/>
            </a:prstGeom>
          </p:spPr>
        </p:pic>
        <p:pic>
          <p:nvPicPr>
            <p:cNvPr id="97" name="Graphic 96" descr="Office worker">
              <a:extLst>
                <a:ext uri="{FF2B5EF4-FFF2-40B4-BE49-F238E27FC236}">
                  <a16:creationId xmlns:a16="http://schemas.microsoft.com/office/drawing/2014/main" id="{80AD78FD-FA63-68CA-5075-59F7F6454D1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6476" y="727039"/>
              <a:ext cx="381000" cy="381002"/>
            </a:xfrm>
            <a:prstGeom prst="rect">
              <a:avLst/>
            </a:prstGeom>
          </p:spPr>
        </p:pic>
        <p:pic>
          <p:nvPicPr>
            <p:cNvPr id="99" name="Graphic 98" descr="Office worker">
              <a:extLst>
                <a:ext uri="{FF2B5EF4-FFF2-40B4-BE49-F238E27FC236}">
                  <a16:creationId xmlns:a16="http://schemas.microsoft.com/office/drawing/2014/main" id="{992AAC50-F5DB-1781-A33D-D0CF827024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7820" y="727039"/>
              <a:ext cx="381000" cy="381002"/>
            </a:xfrm>
            <a:prstGeom prst="rect">
              <a:avLst/>
            </a:prstGeom>
          </p:spPr>
        </p:pic>
      </p:grpSp>
      <p:sp>
        <p:nvSpPr>
          <p:cNvPr id="20" name="TextBox 19">
            <a:extLst>
              <a:ext uri="{FF2B5EF4-FFF2-40B4-BE49-F238E27FC236}">
                <a16:creationId xmlns:a16="http://schemas.microsoft.com/office/drawing/2014/main" id="{97C1B7E3-3D47-4CD3-AE29-384909B12E1C}"/>
              </a:ext>
            </a:extLst>
          </p:cNvPr>
          <p:cNvSpPr txBox="1"/>
          <p:nvPr/>
        </p:nvSpPr>
        <p:spPr>
          <a:xfrm>
            <a:off x="5587934" y="1106912"/>
            <a:ext cx="1092205"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rPr>
              <a:t>Customers</a:t>
            </a:r>
            <a:endParaRPr kumimoji="0" lang="en-IN" sz="1200" b="1" i="0" u="none" strike="noStrike" kern="1200" cap="none" spc="0" normalizeH="0" baseline="0" noProof="0">
              <a:ln>
                <a:noFill/>
              </a:ln>
              <a:solidFill>
                <a:srgbClr val="00B0F0"/>
              </a:solidFill>
              <a:effectLst/>
              <a:uLnTx/>
              <a:uFillTx/>
              <a:latin typeface="Trebuchet MS" panose="020B0703020202090204" pitchFamily="34" charset="0"/>
              <a:ea typeface="+mn-ea"/>
              <a:cs typeface="+mn-cs"/>
            </a:endParaRPr>
          </a:p>
        </p:txBody>
      </p:sp>
      <p:sp>
        <p:nvSpPr>
          <p:cNvPr id="1049" name="Rectangle: Rounded Corners 1048">
            <a:extLst>
              <a:ext uri="{FF2B5EF4-FFF2-40B4-BE49-F238E27FC236}">
                <a16:creationId xmlns:a16="http://schemas.microsoft.com/office/drawing/2014/main" id="{01EF4786-B670-D56E-FEA7-BCAEA6A56BEB}"/>
              </a:ext>
            </a:extLst>
          </p:cNvPr>
          <p:cNvSpPr/>
          <p:nvPr/>
        </p:nvSpPr>
        <p:spPr>
          <a:xfrm>
            <a:off x="6030649" y="2131851"/>
            <a:ext cx="4800000" cy="283837"/>
          </a:xfrm>
          <a:prstGeom prst="roundRect">
            <a:avLst/>
          </a:prstGeom>
          <a:solidFill>
            <a:srgbClr val="E2F0D9"/>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Provisioning, Orchestration &amp; Service Assurance – Sify Multi-CMP</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1055" name="Straight Arrow Connector 1054">
            <a:extLst>
              <a:ext uri="{FF2B5EF4-FFF2-40B4-BE49-F238E27FC236}">
                <a16:creationId xmlns:a16="http://schemas.microsoft.com/office/drawing/2014/main" id="{D45DEF6F-DBA9-C104-6F41-F028C421D5D6}"/>
              </a:ext>
            </a:extLst>
          </p:cNvPr>
          <p:cNvCxnSpPr>
            <a:cxnSpLocks/>
          </p:cNvCxnSpPr>
          <p:nvPr/>
        </p:nvCxnSpPr>
        <p:spPr>
          <a:xfrm>
            <a:off x="9313876" y="1395064"/>
            <a:ext cx="0" cy="302344"/>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3" name="Straight Arrow Connector 1062">
            <a:extLst>
              <a:ext uri="{FF2B5EF4-FFF2-40B4-BE49-F238E27FC236}">
                <a16:creationId xmlns:a16="http://schemas.microsoft.com/office/drawing/2014/main" id="{5FCCC297-C2D1-0167-6C55-E5C91A0DE307}"/>
              </a:ext>
            </a:extLst>
          </p:cNvPr>
          <p:cNvCxnSpPr>
            <a:cxnSpLocks/>
          </p:cNvCxnSpPr>
          <p:nvPr/>
        </p:nvCxnSpPr>
        <p:spPr>
          <a:xfrm>
            <a:off x="7353176" y="1441744"/>
            <a:ext cx="0" cy="302344"/>
          </a:xfrm>
          <a:prstGeom prst="straightConnector1">
            <a:avLst/>
          </a:prstGeom>
          <a:ln>
            <a:solidFill>
              <a:srgbClr val="BED73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33F65EAF-D1C3-655F-90DD-955D6EC399C5}"/>
              </a:ext>
            </a:extLst>
          </p:cNvPr>
          <p:cNvCxnSpPr>
            <a:cxnSpLocks/>
          </p:cNvCxnSpPr>
          <p:nvPr/>
        </p:nvCxnSpPr>
        <p:spPr>
          <a:xfrm>
            <a:off x="3924373" y="6148995"/>
            <a:ext cx="7436679" cy="0"/>
          </a:xfrm>
          <a:prstGeom prst="straightConnector1">
            <a:avLst/>
          </a:prstGeom>
          <a:ln w="19050">
            <a:solidFill>
              <a:srgbClr val="BFD72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70" name="Picture 24" descr="Image">
            <a:extLst>
              <a:ext uri="{FF2B5EF4-FFF2-40B4-BE49-F238E27FC236}">
                <a16:creationId xmlns:a16="http://schemas.microsoft.com/office/drawing/2014/main" id="{BF26D337-42BB-199F-FFBF-7C14C844DF97}"/>
              </a:ext>
            </a:extLst>
          </p:cNvPr>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188071" y="3257669"/>
            <a:ext cx="661519" cy="450704"/>
          </a:xfrm>
          <a:prstGeom prst="rect">
            <a:avLst/>
          </a:prstGeom>
          <a:noFill/>
          <a:extLst>
            <a:ext uri="{909E8E84-426E-40DD-AFC4-6F175D3DCCD1}">
              <a14:hiddenFill xmlns:a14="http://schemas.microsoft.com/office/drawing/2010/main">
                <a:solidFill>
                  <a:srgbClr val="FFFFFF"/>
                </a:solidFill>
              </a14:hiddenFill>
            </a:ext>
          </a:extLst>
        </p:spPr>
      </p:pic>
      <p:sp>
        <p:nvSpPr>
          <p:cNvPr id="1071" name="Rectangle 1070">
            <a:extLst>
              <a:ext uri="{FF2B5EF4-FFF2-40B4-BE49-F238E27FC236}">
                <a16:creationId xmlns:a16="http://schemas.microsoft.com/office/drawing/2014/main" id="{41FEDA2B-6D44-A107-AC5B-447A0BA5AF0A}"/>
              </a:ext>
            </a:extLst>
          </p:cNvPr>
          <p:cNvSpPr/>
          <p:nvPr/>
        </p:nvSpPr>
        <p:spPr>
          <a:xfrm>
            <a:off x="3442049" y="5138789"/>
            <a:ext cx="1456785" cy="25976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AV</a:t>
            </a:r>
            <a:endParaRPr kumimoji="0" lang="en-IN" sz="1067"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038" name="TextBox 1037">
            <a:extLst>
              <a:ext uri="{FF2B5EF4-FFF2-40B4-BE49-F238E27FC236}">
                <a16:creationId xmlns:a16="http://schemas.microsoft.com/office/drawing/2014/main" id="{B1F0CACE-3780-302F-FAF3-5F1304A677E3}"/>
              </a:ext>
            </a:extLst>
          </p:cNvPr>
          <p:cNvSpPr txBox="1"/>
          <p:nvPr/>
        </p:nvSpPr>
        <p:spPr>
          <a:xfrm>
            <a:off x="6668739" y="5964380"/>
            <a:ext cx="2587680" cy="389513"/>
          </a:xfrm>
          <a:prstGeom prst="roundRect">
            <a:avLst>
              <a:gd name="adj" fmla="val 50000"/>
            </a:avLst>
          </a:prstGeom>
          <a:solidFill>
            <a:schemeClr val="accent1"/>
          </a:solidFill>
        </p:spPr>
        <p:txBody>
          <a:bodyPr wrap="square" rtlCol="0" anchor="ctr">
            <a:spAutoFit/>
          </a:bodyPr>
          <a:lstStyle>
            <a:defPPr>
              <a:defRPr lang="en-US"/>
            </a:defPPr>
            <a:lvl1pPr algn="ctr">
              <a:defRPr sz="900" b="1">
                <a:latin typeface="+mj-lt"/>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Operations Support Systems</a:t>
            </a:r>
          </a:p>
        </p:txBody>
      </p:sp>
      <p:pic>
        <p:nvPicPr>
          <p:cNvPr id="5122" name="Picture 2" descr="Image">
            <a:extLst>
              <a:ext uri="{FF2B5EF4-FFF2-40B4-BE49-F238E27FC236}">
                <a16:creationId xmlns:a16="http://schemas.microsoft.com/office/drawing/2014/main" id="{071CB588-E956-852B-4FB4-BC47C73128B8}"/>
              </a:ext>
            </a:extLst>
          </p:cNvPr>
          <p:cNvPicPr>
            <a:picLocks noChangeAspect="1" noChangeArrowheads="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197712" y="5471717"/>
            <a:ext cx="383011" cy="2872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AB80FE1-4F77-1277-8B0B-E3DA789BE7BD}"/>
              </a:ext>
            </a:extLst>
          </p:cNvPr>
          <p:cNvSpPr txBox="1"/>
          <p:nvPr/>
        </p:nvSpPr>
        <p:spPr>
          <a:xfrm>
            <a:off x="11045304" y="5737028"/>
            <a:ext cx="663964" cy="21544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IN" sz="800" b="1" i="1" u="none" strike="noStrike" kern="1200" cap="none" spc="0" normalizeH="0" baseline="0" noProof="0">
                <a:ln>
                  <a:noFill/>
                </a:ln>
                <a:solidFill>
                  <a:prstClr val="black"/>
                </a:solidFill>
                <a:effectLst/>
                <a:uLnTx/>
                <a:uFillTx/>
                <a:latin typeface="Trebuchet MS" panose="020B0703020202090204" pitchFamily="34" charset="0"/>
                <a:ea typeface="+mn-ea"/>
                <a:cs typeface="+mn-cs"/>
              </a:rPr>
              <a:t>Any Cloud</a:t>
            </a:r>
          </a:p>
        </p:txBody>
      </p:sp>
      <p:sp>
        <p:nvSpPr>
          <p:cNvPr id="9" name="Title 8">
            <a:extLst>
              <a:ext uri="{FF2B5EF4-FFF2-40B4-BE49-F238E27FC236}">
                <a16:creationId xmlns:a16="http://schemas.microsoft.com/office/drawing/2014/main" id="{FE235C88-77E8-404A-83E7-A4DD4A6723EC}"/>
              </a:ext>
            </a:extLst>
          </p:cNvPr>
          <p:cNvSpPr>
            <a:spLocks noGrp="1"/>
          </p:cNvSpPr>
          <p:nvPr>
            <p:ph type="title"/>
          </p:nvPr>
        </p:nvSpPr>
        <p:spPr>
          <a:xfrm>
            <a:off x="432000" y="282099"/>
            <a:ext cx="11328200" cy="553984"/>
          </a:xfrm>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Cloud &amp; IT MANAGED SERVICES FRAMEWORK </a:t>
            </a:r>
            <a:endParaRPr lang="en-IN" sz="2400" dirty="0">
              <a:solidFill>
                <a:srgbClr val="BBD42F"/>
              </a:solidFill>
              <a:latin typeface="+mn-lt"/>
              <a:ea typeface="+mn-ea"/>
              <a:cs typeface="+mn-cs"/>
            </a:endParaRPr>
          </a:p>
        </p:txBody>
      </p:sp>
      <p:graphicFrame>
        <p:nvGraphicFramePr>
          <p:cNvPr id="19" name="Diagram 18">
            <a:extLst>
              <a:ext uri="{FF2B5EF4-FFF2-40B4-BE49-F238E27FC236}">
                <a16:creationId xmlns:a16="http://schemas.microsoft.com/office/drawing/2014/main" id="{79B9600C-EF63-5676-1C03-0BE929CDA9C2}"/>
              </a:ext>
            </a:extLst>
          </p:cNvPr>
          <p:cNvGraphicFramePr/>
          <p:nvPr/>
        </p:nvGraphicFramePr>
        <p:xfrm>
          <a:off x="661188" y="1316568"/>
          <a:ext cx="2077408" cy="499321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0443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E4B9E267-D6E8-D668-432C-D8ECC4D691C1}"/>
              </a:ext>
            </a:extLst>
          </p:cNvPr>
          <p:cNvSpPr/>
          <p:nvPr/>
        </p:nvSpPr>
        <p:spPr>
          <a:xfrm>
            <a:off x="5580506" y="1367565"/>
            <a:ext cx="1637697" cy="615685"/>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DC &amp; Cloud Strategy</a:t>
            </a:r>
            <a:endParaRPr lang="en-IN" sz="1400" b="1" dirty="0">
              <a:latin typeface="+mj-lt"/>
            </a:endParaRPr>
          </a:p>
        </p:txBody>
      </p:sp>
      <p:sp>
        <p:nvSpPr>
          <p:cNvPr id="6" name="Arrow: Right 5">
            <a:extLst>
              <a:ext uri="{FF2B5EF4-FFF2-40B4-BE49-F238E27FC236}">
                <a16:creationId xmlns:a16="http://schemas.microsoft.com/office/drawing/2014/main" id="{19196220-F4AC-B5BD-1922-C621FEAAF556}"/>
              </a:ext>
            </a:extLst>
          </p:cNvPr>
          <p:cNvSpPr>
            <a:spLocks/>
          </p:cNvSpPr>
          <p:nvPr/>
        </p:nvSpPr>
        <p:spPr>
          <a:xfrm>
            <a:off x="1226387" y="1268413"/>
            <a:ext cx="4161907" cy="764722"/>
          </a:xfrm>
          <a:prstGeom prst="rightArrow">
            <a:avLst>
              <a:gd name="adj1" fmla="val 100000"/>
              <a:gd name="adj2" fmla="val 55862"/>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7" name="Arrow: Left 6">
            <a:extLst>
              <a:ext uri="{FF2B5EF4-FFF2-40B4-BE49-F238E27FC236}">
                <a16:creationId xmlns:a16="http://schemas.microsoft.com/office/drawing/2014/main" id="{D7721025-D837-3990-DE52-ABD0431AD039}"/>
              </a:ext>
            </a:extLst>
          </p:cNvPr>
          <p:cNvSpPr/>
          <p:nvPr/>
        </p:nvSpPr>
        <p:spPr>
          <a:xfrm>
            <a:off x="7403068" y="1268413"/>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10" name="Flowchart: Terminator 9">
            <a:extLst>
              <a:ext uri="{FF2B5EF4-FFF2-40B4-BE49-F238E27FC236}">
                <a16:creationId xmlns:a16="http://schemas.microsoft.com/office/drawing/2014/main" id="{0098D0DB-A8FA-8B2A-4B5C-3BB87C3BF065}"/>
              </a:ext>
            </a:extLst>
          </p:cNvPr>
          <p:cNvSpPr/>
          <p:nvPr/>
        </p:nvSpPr>
        <p:spPr>
          <a:xfrm>
            <a:off x="5585480" y="2175399"/>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App Migration &amp; Modernization</a:t>
            </a:r>
            <a:endParaRPr lang="en-IN" sz="1400" b="1" dirty="0">
              <a:latin typeface="+mj-lt"/>
            </a:endParaRPr>
          </a:p>
        </p:txBody>
      </p:sp>
      <p:sp>
        <p:nvSpPr>
          <p:cNvPr id="11" name="Arrow: Right 10">
            <a:extLst>
              <a:ext uri="{FF2B5EF4-FFF2-40B4-BE49-F238E27FC236}">
                <a16:creationId xmlns:a16="http://schemas.microsoft.com/office/drawing/2014/main" id="{A4B5DC40-E379-C7FD-E59D-9B591471B823}"/>
              </a:ext>
            </a:extLst>
          </p:cNvPr>
          <p:cNvSpPr>
            <a:spLocks/>
          </p:cNvSpPr>
          <p:nvPr/>
        </p:nvSpPr>
        <p:spPr>
          <a:xfrm>
            <a:off x="1226387" y="2127630"/>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12" name="Arrow: Left 11">
            <a:extLst>
              <a:ext uri="{FF2B5EF4-FFF2-40B4-BE49-F238E27FC236}">
                <a16:creationId xmlns:a16="http://schemas.microsoft.com/office/drawing/2014/main" id="{36877108-1755-04B4-B367-20D62C177190}"/>
              </a:ext>
            </a:extLst>
          </p:cNvPr>
          <p:cNvSpPr/>
          <p:nvPr/>
        </p:nvSpPr>
        <p:spPr>
          <a:xfrm>
            <a:off x="7403068" y="2150632"/>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18" name="Flowchart: Terminator 17">
            <a:extLst>
              <a:ext uri="{FF2B5EF4-FFF2-40B4-BE49-F238E27FC236}">
                <a16:creationId xmlns:a16="http://schemas.microsoft.com/office/drawing/2014/main" id="{80A52A59-275B-8806-C354-5A0E4E8523AA}"/>
              </a:ext>
            </a:extLst>
          </p:cNvPr>
          <p:cNvSpPr/>
          <p:nvPr/>
        </p:nvSpPr>
        <p:spPr>
          <a:xfrm>
            <a:off x="5567062" y="3030650"/>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Security</a:t>
            </a:r>
            <a:endParaRPr lang="en-IN" sz="1400" b="1" dirty="0">
              <a:latin typeface="+mj-lt"/>
            </a:endParaRPr>
          </a:p>
        </p:txBody>
      </p:sp>
      <p:sp>
        <p:nvSpPr>
          <p:cNvPr id="19" name="Arrow: Right 18">
            <a:extLst>
              <a:ext uri="{FF2B5EF4-FFF2-40B4-BE49-F238E27FC236}">
                <a16:creationId xmlns:a16="http://schemas.microsoft.com/office/drawing/2014/main" id="{DD770F92-E48F-B3C3-353B-EB83E794B762}"/>
              </a:ext>
            </a:extLst>
          </p:cNvPr>
          <p:cNvSpPr>
            <a:spLocks/>
          </p:cNvSpPr>
          <p:nvPr/>
        </p:nvSpPr>
        <p:spPr>
          <a:xfrm>
            <a:off x="1226387" y="2986847"/>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0" name="Arrow: Left 19">
            <a:extLst>
              <a:ext uri="{FF2B5EF4-FFF2-40B4-BE49-F238E27FC236}">
                <a16:creationId xmlns:a16="http://schemas.microsoft.com/office/drawing/2014/main" id="{2E52E152-29E7-F92B-C762-B0B40F369FF1}"/>
              </a:ext>
            </a:extLst>
          </p:cNvPr>
          <p:cNvSpPr/>
          <p:nvPr/>
        </p:nvSpPr>
        <p:spPr>
          <a:xfrm>
            <a:off x="7403068" y="3012145"/>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2" name="Flowchart: Terminator 21">
            <a:extLst>
              <a:ext uri="{FF2B5EF4-FFF2-40B4-BE49-F238E27FC236}">
                <a16:creationId xmlns:a16="http://schemas.microsoft.com/office/drawing/2014/main" id="{5E5641F7-A223-6B48-5E52-7BF36D9FF728}"/>
              </a:ext>
            </a:extLst>
          </p:cNvPr>
          <p:cNvSpPr/>
          <p:nvPr/>
        </p:nvSpPr>
        <p:spPr>
          <a:xfrm>
            <a:off x="5593218" y="3931927"/>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Customer Experience</a:t>
            </a:r>
            <a:endParaRPr lang="en-IN" sz="1400" b="1" dirty="0">
              <a:latin typeface="+mj-lt"/>
            </a:endParaRPr>
          </a:p>
        </p:txBody>
      </p:sp>
      <p:sp>
        <p:nvSpPr>
          <p:cNvPr id="23" name="Arrow: Right 22">
            <a:extLst>
              <a:ext uri="{FF2B5EF4-FFF2-40B4-BE49-F238E27FC236}">
                <a16:creationId xmlns:a16="http://schemas.microsoft.com/office/drawing/2014/main" id="{4C0AF7E3-AC30-016C-BA25-366800848709}"/>
              </a:ext>
            </a:extLst>
          </p:cNvPr>
          <p:cNvSpPr>
            <a:spLocks/>
          </p:cNvSpPr>
          <p:nvPr/>
        </p:nvSpPr>
        <p:spPr>
          <a:xfrm>
            <a:off x="1226387" y="3846064"/>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4" name="Arrow: Left 23">
            <a:extLst>
              <a:ext uri="{FF2B5EF4-FFF2-40B4-BE49-F238E27FC236}">
                <a16:creationId xmlns:a16="http://schemas.microsoft.com/office/drawing/2014/main" id="{D406C886-539C-96EB-CAA5-C737E3B36DF1}"/>
              </a:ext>
            </a:extLst>
          </p:cNvPr>
          <p:cNvSpPr/>
          <p:nvPr/>
        </p:nvSpPr>
        <p:spPr>
          <a:xfrm>
            <a:off x="7403068" y="3825490"/>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6" name="Flowchart: Terminator 25">
            <a:extLst>
              <a:ext uri="{FF2B5EF4-FFF2-40B4-BE49-F238E27FC236}">
                <a16:creationId xmlns:a16="http://schemas.microsoft.com/office/drawing/2014/main" id="{F9F0AAC7-9C8D-91B8-517F-F86C223999FF}"/>
              </a:ext>
            </a:extLst>
          </p:cNvPr>
          <p:cNvSpPr/>
          <p:nvPr/>
        </p:nvSpPr>
        <p:spPr>
          <a:xfrm>
            <a:off x="5593218" y="4765984"/>
            <a:ext cx="1637697" cy="669094"/>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Innovation </a:t>
            </a:r>
          </a:p>
          <a:p>
            <a:pPr algn="ctr"/>
            <a:r>
              <a:rPr lang="en-US" sz="1400" b="1" dirty="0">
                <a:latin typeface="+mj-lt"/>
              </a:rPr>
              <a:t>at Core</a:t>
            </a:r>
            <a:endParaRPr lang="en-IN" sz="1400" b="1" dirty="0">
              <a:latin typeface="+mj-lt"/>
            </a:endParaRPr>
          </a:p>
        </p:txBody>
      </p:sp>
      <p:sp>
        <p:nvSpPr>
          <p:cNvPr id="27" name="Arrow: Right 26">
            <a:extLst>
              <a:ext uri="{FF2B5EF4-FFF2-40B4-BE49-F238E27FC236}">
                <a16:creationId xmlns:a16="http://schemas.microsoft.com/office/drawing/2014/main" id="{3ED86F49-27F4-54FE-5357-AA5B7FF62A92}"/>
              </a:ext>
            </a:extLst>
          </p:cNvPr>
          <p:cNvSpPr>
            <a:spLocks/>
          </p:cNvSpPr>
          <p:nvPr/>
        </p:nvSpPr>
        <p:spPr>
          <a:xfrm>
            <a:off x="1226387" y="4705281"/>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28" name="Arrow: Left 27">
            <a:extLst>
              <a:ext uri="{FF2B5EF4-FFF2-40B4-BE49-F238E27FC236}">
                <a16:creationId xmlns:a16="http://schemas.microsoft.com/office/drawing/2014/main" id="{2D1F3946-0976-F59F-00B0-9D0ACB7B7B7C}"/>
              </a:ext>
            </a:extLst>
          </p:cNvPr>
          <p:cNvSpPr/>
          <p:nvPr/>
        </p:nvSpPr>
        <p:spPr>
          <a:xfrm>
            <a:off x="7403068" y="4714117"/>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29" name="TextBox 28">
            <a:extLst>
              <a:ext uri="{FF2B5EF4-FFF2-40B4-BE49-F238E27FC236}">
                <a16:creationId xmlns:a16="http://schemas.microsoft.com/office/drawing/2014/main" id="{77D69C48-EBB4-E387-5B0F-F0C55C7FF56A}"/>
              </a:ext>
            </a:extLst>
          </p:cNvPr>
          <p:cNvSpPr txBox="1"/>
          <p:nvPr/>
        </p:nvSpPr>
        <p:spPr>
          <a:xfrm>
            <a:off x="1312001" y="2292980"/>
            <a:ext cx="3594431" cy="461665"/>
          </a:xfrm>
          <a:prstGeom prst="rect">
            <a:avLst/>
          </a:prstGeom>
          <a:noFill/>
          <a:ln>
            <a:noFill/>
          </a:ln>
        </p:spPr>
        <p:txBody>
          <a:bodyPr wrap="square" rtlCol="0">
            <a:spAutoFit/>
          </a:bodyPr>
          <a:lstStyle/>
          <a:p>
            <a:r>
              <a:rPr lang="en-US" sz="1200" dirty="0">
                <a:solidFill>
                  <a:schemeClr val="bg1"/>
                </a:solidFill>
                <a:latin typeface="+mj-lt"/>
              </a:rPr>
              <a:t>Cloud Migration Services; Kubernetes; </a:t>
            </a:r>
          </a:p>
          <a:p>
            <a:r>
              <a:rPr lang="en-US" sz="1200" dirty="0">
                <a:solidFill>
                  <a:schemeClr val="bg1"/>
                </a:solidFill>
                <a:latin typeface="+mj-lt"/>
              </a:rPr>
              <a:t>SAP Expertise &amp; Managed Services</a:t>
            </a:r>
            <a:endParaRPr lang="en-IN" sz="1200" dirty="0">
              <a:solidFill>
                <a:schemeClr val="bg1"/>
              </a:solidFill>
              <a:latin typeface="+mj-lt"/>
            </a:endParaRPr>
          </a:p>
        </p:txBody>
      </p:sp>
      <p:sp>
        <p:nvSpPr>
          <p:cNvPr id="30" name="TextBox 29">
            <a:extLst>
              <a:ext uri="{FF2B5EF4-FFF2-40B4-BE49-F238E27FC236}">
                <a16:creationId xmlns:a16="http://schemas.microsoft.com/office/drawing/2014/main" id="{DBB2B8BB-4F2F-A6E3-9A05-CFAF31824F6B}"/>
              </a:ext>
            </a:extLst>
          </p:cNvPr>
          <p:cNvSpPr txBox="1"/>
          <p:nvPr/>
        </p:nvSpPr>
        <p:spPr>
          <a:xfrm>
            <a:off x="1312002" y="3277684"/>
            <a:ext cx="3637268" cy="276999"/>
          </a:xfrm>
          <a:prstGeom prst="rect">
            <a:avLst/>
          </a:prstGeom>
          <a:noFill/>
        </p:spPr>
        <p:txBody>
          <a:bodyPr wrap="square" rtlCol="0">
            <a:spAutoFit/>
          </a:bodyPr>
          <a:lstStyle/>
          <a:p>
            <a:r>
              <a:rPr lang="en-US" sz="1200" dirty="0">
                <a:solidFill>
                  <a:schemeClr val="bg1"/>
                </a:solidFill>
                <a:latin typeface="+mj-lt"/>
              </a:rPr>
              <a:t>SOC; Managed Security Services</a:t>
            </a:r>
            <a:endParaRPr lang="en-IN" sz="1200" dirty="0">
              <a:solidFill>
                <a:schemeClr val="bg1"/>
              </a:solidFill>
              <a:latin typeface="+mj-lt"/>
            </a:endParaRPr>
          </a:p>
        </p:txBody>
      </p:sp>
      <p:sp>
        <p:nvSpPr>
          <p:cNvPr id="31" name="TextBox 30">
            <a:extLst>
              <a:ext uri="{FF2B5EF4-FFF2-40B4-BE49-F238E27FC236}">
                <a16:creationId xmlns:a16="http://schemas.microsoft.com/office/drawing/2014/main" id="{0BC09EE9-6261-E491-70F5-EC0130C0F2F0}"/>
              </a:ext>
            </a:extLst>
          </p:cNvPr>
          <p:cNvSpPr txBox="1"/>
          <p:nvPr/>
        </p:nvSpPr>
        <p:spPr>
          <a:xfrm>
            <a:off x="1312002" y="1452393"/>
            <a:ext cx="3637268" cy="461665"/>
          </a:xfrm>
          <a:prstGeom prst="rect">
            <a:avLst/>
          </a:prstGeom>
          <a:noFill/>
        </p:spPr>
        <p:txBody>
          <a:bodyPr wrap="square" rtlCol="0">
            <a:spAutoFit/>
          </a:bodyPr>
          <a:lstStyle/>
          <a:p>
            <a:r>
              <a:rPr lang="en-US" sz="1200" dirty="0">
                <a:solidFill>
                  <a:schemeClr val="bg1"/>
                </a:solidFill>
                <a:latin typeface="+mj-lt"/>
              </a:rPr>
              <a:t>DC Build &amp; Maintain; DRaaS for BCP; Cloud Advisory along with Managed Services</a:t>
            </a:r>
            <a:endParaRPr lang="en-IN" sz="1200" dirty="0">
              <a:solidFill>
                <a:schemeClr val="bg1"/>
              </a:solidFill>
              <a:latin typeface="+mj-lt"/>
            </a:endParaRPr>
          </a:p>
        </p:txBody>
      </p:sp>
      <p:sp>
        <p:nvSpPr>
          <p:cNvPr id="32" name="TextBox 31">
            <a:extLst>
              <a:ext uri="{FF2B5EF4-FFF2-40B4-BE49-F238E27FC236}">
                <a16:creationId xmlns:a16="http://schemas.microsoft.com/office/drawing/2014/main" id="{48E98B79-D609-ADA2-BE80-6A4D6E155854}"/>
              </a:ext>
            </a:extLst>
          </p:cNvPr>
          <p:cNvSpPr txBox="1"/>
          <p:nvPr/>
        </p:nvSpPr>
        <p:spPr>
          <a:xfrm>
            <a:off x="1312001" y="4045868"/>
            <a:ext cx="3637268" cy="461665"/>
          </a:xfrm>
          <a:prstGeom prst="rect">
            <a:avLst/>
          </a:prstGeom>
          <a:noFill/>
        </p:spPr>
        <p:txBody>
          <a:bodyPr wrap="square" rtlCol="0">
            <a:spAutoFit/>
          </a:bodyPr>
          <a:lstStyle/>
          <a:p>
            <a:r>
              <a:rPr lang="en-US" sz="1200" dirty="0">
                <a:solidFill>
                  <a:schemeClr val="bg1"/>
                </a:solidFill>
                <a:latin typeface="+mj-lt"/>
              </a:rPr>
              <a:t>Automation, Chat Bots, Digital Workflows; Digital Asset Management</a:t>
            </a:r>
            <a:endParaRPr lang="en-IN" sz="1200" dirty="0">
              <a:solidFill>
                <a:schemeClr val="bg1"/>
              </a:solidFill>
              <a:latin typeface="+mj-lt"/>
            </a:endParaRPr>
          </a:p>
        </p:txBody>
      </p:sp>
      <p:sp>
        <p:nvSpPr>
          <p:cNvPr id="33" name="TextBox 32">
            <a:extLst>
              <a:ext uri="{FF2B5EF4-FFF2-40B4-BE49-F238E27FC236}">
                <a16:creationId xmlns:a16="http://schemas.microsoft.com/office/drawing/2014/main" id="{79EA3EAC-D3BA-FA22-D564-4B452499B8F1}"/>
              </a:ext>
            </a:extLst>
          </p:cNvPr>
          <p:cNvSpPr txBox="1"/>
          <p:nvPr/>
        </p:nvSpPr>
        <p:spPr>
          <a:xfrm>
            <a:off x="1312002" y="4895060"/>
            <a:ext cx="3708234" cy="461665"/>
          </a:xfrm>
          <a:prstGeom prst="rect">
            <a:avLst/>
          </a:prstGeom>
          <a:noFill/>
        </p:spPr>
        <p:txBody>
          <a:bodyPr wrap="square" rtlCol="0">
            <a:spAutoFit/>
          </a:bodyPr>
          <a:lstStyle/>
          <a:p>
            <a:r>
              <a:rPr lang="en-US" sz="1200" dirty="0">
                <a:solidFill>
                  <a:schemeClr val="bg1"/>
                </a:solidFill>
                <a:latin typeface="+mj-lt"/>
              </a:rPr>
              <a:t>Industry Led Solutions to enhance Org’s Digital Initiatives </a:t>
            </a:r>
            <a:endParaRPr lang="en-IN" sz="1200" dirty="0">
              <a:solidFill>
                <a:schemeClr val="bg1"/>
              </a:solidFill>
              <a:latin typeface="+mj-lt"/>
            </a:endParaRPr>
          </a:p>
        </p:txBody>
      </p:sp>
      <p:sp>
        <p:nvSpPr>
          <p:cNvPr id="13" name="Rectangle: Top Corners Rounded 12">
            <a:extLst>
              <a:ext uri="{FF2B5EF4-FFF2-40B4-BE49-F238E27FC236}">
                <a16:creationId xmlns:a16="http://schemas.microsoft.com/office/drawing/2014/main" id="{C82440CD-2931-FFE5-53EF-4669943C544F}"/>
              </a:ext>
            </a:extLst>
          </p:cNvPr>
          <p:cNvSpPr/>
          <p:nvPr/>
        </p:nvSpPr>
        <p:spPr>
          <a:xfrm rot="16200000">
            <a:off x="-1765254" y="3441658"/>
            <a:ext cx="5027544" cy="681060"/>
          </a:xfrm>
          <a:prstGeom prst="round2SameRect">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 name="TextBox 2">
            <a:extLst>
              <a:ext uri="{FF2B5EF4-FFF2-40B4-BE49-F238E27FC236}">
                <a16:creationId xmlns:a16="http://schemas.microsoft.com/office/drawing/2014/main" id="{ADA529B8-E744-8522-D19B-79F6066057C9}"/>
              </a:ext>
            </a:extLst>
          </p:cNvPr>
          <p:cNvSpPr txBox="1"/>
          <p:nvPr/>
        </p:nvSpPr>
        <p:spPr>
          <a:xfrm rot="16200000">
            <a:off x="-1357093" y="3536070"/>
            <a:ext cx="4211219" cy="422032"/>
          </a:xfrm>
          <a:prstGeom prst="rect">
            <a:avLst/>
          </a:prstGeom>
          <a:noFill/>
        </p:spPr>
        <p:txBody>
          <a:bodyPr wrap="square" rtlCol="0">
            <a:spAutoFit/>
          </a:bodyPr>
          <a:lstStyle/>
          <a:p>
            <a:pPr algn="ctr"/>
            <a:r>
              <a:rPr lang="en-US" sz="2133" b="1" dirty="0">
                <a:latin typeface="+mj-lt"/>
              </a:rPr>
              <a:t>Sify’s Alignment</a:t>
            </a:r>
            <a:endParaRPr lang="en-IN" sz="2133" b="1" dirty="0">
              <a:latin typeface="+mj-lt"/>
            </a:endParaRPr>
          </a:p>
        </p:txBody>
      </p:sp>
      <p:sp>
        <p:nvSpPr>
          <p:cNvPr id="14" name="Rectangle: Top Corners Rounded 13">
            <a:extLst>
              <a:ext uri="{FF2B5EF4-FFF2-40B4-BE49-F238E27FC236}">
                <a16:creationId xmlns:a16="http://schemas.microsoft.com/office/drawing/2014/main" id="{EE9005A8-E970-F640-00C6-44C4D17897F3}"/>
              </a:ext>
            </a:extLst>
          </p:cNvPr>
          <p:cNvSpPr/>
          <p:nvPr/>
        </p:nvSpPr>
        <p:spPr>
          <a:xfrm rot="5400000" flipH="1">
            <a:off x="8917893" y="3441655"/>
            <a:ext cx="5027544" cy="681060"/>
          </a:xfrm>
          <a:prstGeom prst="round2SameRect">
            <a:avLst/>
          </a:prstGeom>
          <a:solidFill>
            <a:srgbClr val="10253F">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5" name="TextBox 14">
            <a:extLst>
              <a:ext uri="{FF2B5EF4-FFF2-40B4-BE49-F238E27FC236}">
                <a16:creationId xmlns:a16="http://schemas.microsoft.com/office/drawing/2014/main" id="{8AFE63D1-8053-54C1-2143-1FCBEDD3C284}"/>
              </a:ext>
            </a:extLst>
          </p:cNvPr>
          <p:cNvSpPr txBox="1"/>
          <p:nvPr/>
        </p:nvSpPr>
        <p:spPr>
          <a:xfrm rot="16200000">
            <a:off x="9303985" y="3592489"/>
            <a:ext cx="4211219" cy="422032"/>
          </a:xfrm>
          <a:prstGeom prst="rect">
            <a:avLst/>
          </a:prstGeom>
          <a:noFill/>
        </p:spPr>
        <p:txBody>
          <a:bodyPr wrap="square" rtlCol="0">
            <a:spAutoFit/>
          </a:bodyPr>
          <a:lstStyle/>
          <a:p>
            <a:pPr algn="ctr"/>
            <a:r>
              <a:rPr lang="en-US" sz="2133" b="1" dirty="0">
                <a:solidFill>
                  <a:srgbClr val="BED730"/>
                </a:solidFill>
                <a:latin typeface="+mj-lt"/>
              </a:rPr>
              <a:t>Hyperscaler’s Alignment</a:t>
            </a:r>
            <a:endParaRPr lang="en-IN" sz="2133" b="1" dirty="0">
              <a:solidFill>
                <a:srgbClr val="BED730"/>
              </a:solidFill>
              <a:latin typeface="+mj-lt"/>
            </a:endParaRPr>
          </a:p>
        </p:txBody>
      </p:sp>
      <p:sp>
        <p:nvSpPr>
          <p:cNvPr id="35" name="TextBox 34">
            <a:extLst>
              <a:ext uri="{FF2B5EF4-FFF2-40B4-BE49-F238E27FC236}">
                <a16:creationId xmlns:a16="http://schemas.microsoft.com/office/drawing/2014/main" id="{87AFB8E9-EBAF-A88D-11ED-6F93EEAFC7F4}"/>
              </a:ext>
            </a:extLst>
          </p:cNvPr>
          <p:cNvSpPr txBox="1"/>
          <p:nvPr/>
        </p:nvSpPr>
        <p:spPr>
          <a:xfrm>
            <a:off x="7841316" y="1368758"/>
            <a:ext cx="2668497" cy="543867"/>
          </a:xfrm>
          <a:prstGeom prst="rect">
            <a:avLst/>
          </a:prstGeom>
          <a:noFill/>
        </p:spPr>
        <p:txBody>
          <a:bodyPr wrap="square" rtlCol="0">
            <a:spAutoFit/>
          </a:bodyPr>
          <a:lstStyle/>
          <a:p>
            <a:r>
              <a:rPr lang="en-US" sz="1467" dirty="0">
                <a:solidFill>
                  <a:schemeClr val="bg1"/>
                </a:solidFill>
                <a:latin typeface="+mj-lt"/>
              </a:rPr>
              <a:t>Hyperscale Cloud Infra; Backup &amp; DR</a:t>
            </a:r>
            <a:endParaRPr lang="en-IN" sz="1467" dirty="0">
              <a:solidFill>
                <a:schemeClr val="bg1"/>
              </a:solidFill>
              <a:latin typeface="+mj-lt"/>
            </a:endParaRPr>
          </a:p>
        </p:txBody>
      </p:sp>
      <p:sp>
        <p:nvSpPr>
          <p:cNvPr id="36" name="TextBox 35">
            <a:extLst>
              <a:ext uri="{FF2B5EF4-FFF2-40B4-BE49-F238E27FC236}">
                <a16:creationId xmlns:a16="http://schemas.microsoft.com/office/drawing/2014/main" id="{15634DA5-345C-36F5-1CE6-38DF6C7731AB}"/>
              </a:ext>
            </a:extLst>
          </p:cNvPr>
          <p:cNvSpPr txBox="1"/>
          <p:nvPr/>
        </p:nvSpPr>
        <p:spPr>
          <a:xfrm>
            <a:off x="7841316" y="2278894"/>
            <a:ext cx="3265654" cy="543867"/>
          </a:xfrm>
          <a:prstGeom prst="rect">
            <a:avLst/>
          </a:prstGeom>
          <a:noFill/>
        </p:spPr>
        <p:txBody>
          <a:bodyPr wrap="square" rtlCol="0">
            <a:spAutoFit/>
          </a:bodyPr>
          <a:lstStyle/>
          <a:p>
            <a:r>
              <a:rPr lang="en-US" sz="1467" dirty="0">
                <a:solidFill>
                  <a:schemeClr val="bg1"/>
                </a:solidFill>
                <a:latin typeface="+mj-lt"/>
              </a:rPr>
              <a:t>Infra/App Modernization or Migration </a:t>
            </a:r>
          </a:p>
        </p:txBody>
      </p:sp>
      <p:sp>
        <p:nvSpPr>
          <p:cNvPr id="37" name="TextBox 36">
            <a:extLst>
              <a:ext uri="{FF2B5EF4-FFF2-40B4-BE49-F238E27FC236}">
                <a16:creationId xmlns:a16="http://schemas.microsoft.com/office/drawing/2014/main" id="{3C9EA4F9-9DDE-37F3-63D1-48396673DB1B}"/>
              </a:ext>
            </a:extLst>
          </p:cNvPr>
          <p:cNvSpPr txBox="1"/>
          <p:nvPr/>
        </p:nvSpPr>
        <p:spPr>
          <a:xfrm>
            <a:off x="7841316" y="3130676"/>
            <a:ext cx="3038682" cy="543867"/>
          </a:xfrm>
          <a:prstGeom prst="rect">
            <a:avLst/>
          </a:prstGeom>
          <a:noFill/>
        </p:spPr>
        <p:txBody>
          <a:bodyPr wrap="square" rtlCol="0">
            <a:spAutoFit/>
          </a:bodyPr>
          <a:lstStyle/>
          <a:p>
            <a:r>
              <a:rPr lang="en-US" sz="1467" dirty="0">
                <a:solidFill>
                  <a:schemeClr val="bg1"/>
                </a:solidFill>
                <a:latin typeface="+mj-lt"/>
              </a:rPr>
              <a:t>Best in Class Cloud Security</a:t>
            </a:r>
          </a:p>
          <a:p>
            <a:r>
              <a:rPr lang="en-US" sz="1467" dirty="0">
                <a:solidFill>
                  <a:schemeClr val="bg1"/>
                </a:solidFill>
                <a:latin typeface="+mj-lt"/>
              </a:rPr>
              <a:t>Controls</a:t>
            </a:r>
            <a:endParaRPr lang="en-IN" sz="1467" dirty="0">
              <a:solidFill>
                <a:schemeClr val="bg1"/>
              </a:solidFill>
              <a:latin typeface="+mj-lt"/>
            </a:endParaRPr>
          </a:p>
        </p:txBody>
      </p:sp>
      <p:sp>
        <p:nvSpPr>
          <p:cNvPr id="38" name="TextBox 37">
            <a:extLst>
              <a:ext uri="{FF2B5EF4-FFF2-40B4-BE49-F238E27FC236}">
                <a16:creationId xmlns:a16="http://schemas.microsoft.com/office/drawing/2014/main" id="{D20290A5-E321-8432-35CB-BECCC7D1009C}"/>
              </a:ext>
            </a:extLst>
          </p:cNvPr>
          <p:cNvSpPr txBox="1"/>
          <p:nvPr/>
        </p:nvSpPr>
        <p:spPr>
          <a:xfrm>
            <a:off x="7841317" y="3943251"/>
            <a:ext cx="2899990" cy="543867"/>
          </a:xfrm>
          <a:prstGeom prst="rect">
            <a:avLst/>
          </a:prstGeom>
          <a:noFill/>
        </p:spPr>
        <p:txBody>
          <a:bodyPr wrap="square" rtlCol="0">
            <a:spAutoFit/>
          </a:bodyPr>
          <a:lstStyle/>
          <a:p>
            <a:r>
              <a:rPr lang="en-US" sz="1467" dirty="0">
                <a:solidFill>
                  <a:schemeClr val="bg1"/>
                </a:solidFill>
                <a:latin typeface="+mj-lt"/>
              </a:rPr>
              <a:t>Innovate faster with AI/ML &amp; data analytics</a:t>
            </a:r>
            <a:endParaRPr lang="en-IN" sz="1467" dirty="0">
              <a:solidFill>
                <a:schemeClr val="bg1"/>
              </a:solidFill>
              <a:latin typeface="+mj-lt"/>
            </a:endParaRPr>
          </a:p>
        </p:txBody>
      </p:sp>
      <p:sp>
        <p:nvSpPr>
          <p:cNvPr id="39" name="TextBox 38">
            <a:extLst>
              <a:ext uri="{FF2B5EF4-FFF2-40B4-BE49-F238E27FC236}">
                <a16:creationId xmlns:a16="http://schemas.microsoft.com/office/drawing/2014/main" id="{A1646BAB-B911-75ED-DE02-1062A88149DE}"/>
              </a:ext>
            </a:extLst>
          </p:cNvPr>
          <p:cNvSpPr txBox="1"/>
          <p:nvPr/>
        </p:nvSpPr>
        <p:spPr>
          <a:xfrm>
            <a:off x="7841315" y="4687815"/>
            <a:ext cx="2494877" cy="769634"/>
          </a:xfrm>
          <a:prstGeom prst="rect">
            <a:avLst/>
          </a:prstGeom>
          <a:noFill/>
        </p:spPr>
        <p:txBody>
          <a:bodyPr wrap="square" rtlCol="0">
            <a:spAutoFit/>
          </a:bodyPr>
          <a:lstStyle/>
          <a:p>
            <a:r>
              <a:rPr lang="en-US" sz="1467" dirty="0">
                <a:solidFill>
                  <a:schemeClr val="bg1"/>
                </a:solidFill>
                <a:latin typeface="+mj-lt"/>
              </a:rPr>
              <a:t>Prepackaged Industry solutions BFSI/ CPG/ Retail, Media, Mfg. etc.</a:t>
            </a:r>
            <a:endParaRPr lang="en-IN" sz="1467" dirty="0">
              <a:solidFill>
                <a:schemeClr val="bg1"/>
              </a:solidFill>
              <a:latin typeface="+mj-lt"/>
            </a:endParaRPr>
          </a:p>
        </p:txBody>
      </p:sp>
      <p:sp>
        <p:nvSpPr>
          <p:cNvPr id="34" name="Flowchart: Terminator 33">
            <a:extLst>
              <a:ext uri="{FF2B5EF4-FFF2-40B4-BE49-F238E27FC236}">
                <a16:creationId xmlns:a16="http://schemas.microsoft.com/office/drawing/2014/main" id="{0D12B243-CA43-C881-0C0D-B4FEE032252C}"/>
              </a:ext>
            </a:extLst>
          </p:cNvPr>
          <p:cNvSpPr/>
          <p:nvPr/>
        </p:nvSpPr>
        <p:spPr>
          <a:xfrm>
            <a:off x="5580506" y="5660127"/>
            <a:ext cx="1637697" cy="669093"/>
          </a:xfrm>
          <a:prstGeom prst="flowChartTerminator">
            <a:avLst/>
          </a:prstGeom>
          <a:solidFill>
            <a:schemeClr val="accent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j-lt"/>
              </a:rPr>
              <a:t>Workplace Modernization</a:t>
            </a:r>
            <a:endParaRPr lang="en-IN" sz="1400" b="1" dirty="0">
              <a:latin typeface="+mj-lt"/>
            </a:endParaRPr>
          </a:p>
        </p:txBody>
      </p:sp>
      <p:sp>
        <p:nvSpPr>
          <p:cNvPr id="40" name="Arrow: Right 39">
            <a:extLst>
              <a:ext uri="{FF2B5EF4-FFF2-40B4-BE49-F238E27FC236}">
                <a16:creationId xmlns:a16="http://schemas.microsoft.com/office/drawing/2014/main" id="{4AB9BFE1-D99A-88B0-CCBE-1E5DB443B34B}"/>
              </a:ext>
            </a:extLst>
          </p:cNvPr>
          <p:cNvSpPr>
            <a:spLocks/>
          </p:cNvSpPr>
          <p:nvPr/>
        </p:nvSpPr>
        <p:spPr>
          <a:xfrm>
            <a:off x="1226387" y="5564723"/>
            <a:ext cx="4161907" cy="764722"/>
          </a:xfrm>
          <a:prstGeom prst="rightArrow">
            <a:avLst>
              <a:gd name="adj1" fmla="val 100000"/>
              <a:gd name="adj2" fmla="val 50000"/>
            </a:avLst>
          </a:prstGeom>
          <a:noFill/>
          <a:ln w="6350">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mj-lt"/>
            </a:endParaRPr>
          </a:p>
        </p:txBody>
      </p:sp>
      <p:sp>
        <p:nvSpPr>
          <p:cNvPr id="41" name="Arrow: Left 40">
            <a:extLst>
              <a:ext uri="{FF2B5EF4-FFF2-40B4-BE49-F238E27FC236}">
                <a16:creationId xmlns:a16="http://schemas.microsoft.com/office/drawing/2014/main" id="{BFA05BDE-5D8B-6D43-CB7E-C1323B2B1648}"/>
              </a:ext>
            </a:extLst>
          </p:cNvPr>
          <p:cNvSpPr/>
          <p:nvPr/>
        </p:nvSpPr>
        <p:spPr>
          <a:xfrm>
            <a:off x="7403068" y="5564723"/>
            <a:ext cx="3528000" cy="764722"/>
          </a:xfrm>
          <a:prstGeom prst="leftArrow">
            <a:avLst>
              <a:gd name="adj1" fmla="val 100000"/>
              <a:gd name="adj2" fmla="val 50000"/>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
        <p:nvSpPr>
          <p:cNvPr id="42" name="TextBox 41">
            <a:extLst>
              <a:ext uri="{FF2B5EF4-FFF2-40B4-BE49-F238E27FC236}">
                <a16:creationId xmlns:a16="http://schemas.microsoft.com/office/drawing/2014/main" id="{BF3EAE33-A171-62A9-5EAE-EDD3D5F59B10}"/>
              </a:ext>
            </a:extLst>
          </p:cNvPr>
          <p:cNvSpPr txBox="1"/>
          <p:nvPr/>
        </p:nvSpPr>
        <p:spPr>
          <a:xfrm>
            <a:off x="1312001" y="5823017"/>
            <a:ext cx="3708235" cy="276999"/>
          </a:xfrm>
          <a:prstGeom prst="rect">
            <a:avLst/>
          </a:prstGeom>
          <a:noFill/>
        </p:spPr>
        <p:txBody>
          <a:bodyPr wrap="square" rtlCol="0">
            <a:spAutoFit/>
          </a:bodyPr>
          <a:lstStyle/>
          <a:p>
            <a:r>
              <a:rPr lang="en-IN" sz="1200" dirty="0">
                <a:solidFill>
                  <a:schemeClr val="bg1"/>
                </a:solidFill>
                <a:latin typeface="+mj-lt"/>
              </a:rPr>
              <a:t>Workspace suite</a:t>
            </a:r>
          </a:p>
        </p:txBody>
      </p:sp>
      <p:sp>
        <p:nvSpPr>
          <p:cNvPr id="43" name="TextBox 42">
            <a:extLst>
              <a:ext uri="{FF2B5EF4-FFF2-40B4-BE49-F238E27FC236}">
                <a16:creationId xmlns:a16="http://schemas.microsoft.com/office/drawing/2014/main" id="{22308448-5D39-5F1A-6180-F94050912E0E}"/>
              </a:ext>
            </a:extLst>
          </p:cNvPr>
          <p:cNvSpPr txBox="1"/>
          <p:nvPr/>
        </p:nvSpPr>
        <p:spPr>
          <a:xfrm>
            <a:off x="7841317" y="5539091"/>
            <a:ext cx="3038682" cy="769634"/>
          </a:xfrm>
          <a:prstGeom prst="rect">
            <a:avLst/>
          </a:prstGeom>
          <a:noFill/>
        </p:spPr>
        <p:txBody>
          <a:bodyPr wrap="square" rtlCol="0">
            <a:spAutoFit/>
          </a:bodyPr>
          <a:lstStyle/>
          <a:p>
            <a:r>
              <a:rPr lang="en-IN" sz="1467" dirty="0">
                <a:solidFill>
                  <a:schemeClr val="bg1"/>
                </a:solidFill>
                <a:latin typeface="+mj-lt"/>
              </a:rPr>
              <a:t>Licenses, Migration, Implementation &amp; Managed services</a:t>
            </a:r>
          </a:p>
        </p:txBody>
      </p:sp>
      <p:sp>
        <p:nvSpPr>
          <p:cNvPr id="9" name="Title 1">
            <a:extLst>
              <a:ext uri="{FF2B5EF4-FFF2-40B4-BE49-F238E27FC236}">
                <a16:creationId xmlns:a16="http://schemas.microsoft.com/office/drawing/2014/main" id="{6F58236C-B693-3BB3-26D7-103AD95999AB}"/>
              </a:ext>
            </a:extLst>
          </p:cNvPr>
          <p:cNvSpPr>
            <a:spLocks noGrp="1"/>
          </p:cNvSpPr>
          <p:nvPr>
            <p:ph type="title"/>
          </p:nvPr>
        </p:nvSpPr>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Sify services complementing hyperscale CSPS </a:t>
            </a:r>
            <a:endParaRPr lang="en-IN" sz="2400" dirty="0">
              <a:solidFill>
                <a:srgbClr val="BBD42F"/>
              </a:solidFill>
              <a:latin typeface="+mn-lt"/>
              <a:ea typeface="+mn-ea"/>
              <a:cs typeface="+mn-cs"/>
            </a:endParaRPr>
          </a:p>
        </p:txBody>
      </p:sp>
    </p:spTree>
    <p:extLst>
      <p:ext uri="{BB962C8B-B14F-4D97-AF65-F5344CB8AC3E}">
        <p14:creationId xmlns:p14="http://schemas.microsoft.com/office/powerpoint/2010/main" val="329089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9AFEB6-C877-4D85-9E21-817342AE5404}"/>
              </a:ext>
            </a:extLst>
          </p:cNvPr>
          <p:cNvSpPr/>
          <p:nvPr/>
        </p:nvSpPr>
        <p:spPr>
          <a:xfrm>
            <a:off x="4220181" y="3813568"/>
            <a:ext cx="376082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9" name="Rectangle 38">
            <a:extLst>
              <a:ext uri="{FF2B5EF4-FFF2-40B4-BE49-F238E27FC236}">
                <a16:creationId xmlns:a16="http://schemas.microsoft.com/office/drawing/2014/main" id="{BA728959-DB7B-4B62-B153-FB0BA9B36234}"/>
              </a:ext>
            </a:extLst>
          </p:cNvPr>
          <p:cNvSpPr/>
          <p:nvPr/>
        </p:nvSpPr>
        <p:spPr>
          <a:xfrm>
            <a:off x="8928108" y="1316567"/>
            <a:ext cx="283209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1FD9CBBC-CF80-4994-A1F3-40E746985535}"/>
              </a:ext>
            </a:extLst>
          </p:cNvPr>
          <p:cNvSpPr/>
          <p:nvPr/>
        </p:nvSpPr>
        <p:spPr>
          <a:xfrm>
            <a:off x="431800" y="1316567"/>
            <a:ext cx="2832093" cy="2496608"/>
          </a:xfrm>
          <a:prstGeom prst="rect">
            <a:avLst/>
          </a:prstGeom>
          <a:solidFill>
            <a:schemeClr val="tx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 name="Title 1">
            <a:extLst>
              <a:ext uri="{FF2B5EF4-FFF2-40B4-BE49-F238E27FC236}">
                <a16:creationId xmlns:a16="http://schemas.microsoft.com/office/drawing/2014/main" id="{6C4BE740-A30A-4CA6-9683-E22E902A7067}"/>
              </a:ext>
            </a:extLst>
          </p:cNvPr>
          <p:cNvSpPr>
            <a:spLocks noGrp="1"/>
          </p:cNvSpPr>
          <p:nvPr>
            <p:ph type="title"/>
          </p:nvPr>
        </p:nvSpPr>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Sify CMS capabilities &amp; strengths</a:t>
            </a:r>
            <a:endParaRPr lang="en-IN" sz="2400" dirty="0">
              <a:solidFill>
                <a:srgbClr val="BBD42F"/>
              </a:solidFill>
              <a:latin typeface="+mn-lt"/>
              <a:ea typeface="+mn-ea"/>
              <a:cs typeface="+mn-cs"/>
            </a:endParaRPr>
          </a:p>
        </p:txBody>
      </p:sp>
      <p:pic>
        <p:nvPicPr>
          <p:cNvPr id="19" name="Picture 18" descr="A picture containing shape&#10;&#10;Description automatically generated">
            <a:extLst>
              <a:ext uri="{FF2B5EF4-FFF2-40B4-BE49-F238E27FC236}">
                <a16:creationId xmlns:a16="http://schemas.microsoft.com/office/drawing/2014/main" id="{479F65F8-92B9-4F93-B4A3-26BCB11E3854}"/>
              </a:ext>
            </a:extLst>
          </p:cNvPr>
          <p:cNvPicPr>
            <a:picLocks noChangeAspect="1"/>
          </p:cNvPicPr>
          <p:nvPr/>
        </p:nvPicPr>
        <p:blipFill rotWithShape="1">
          <a:blip r:embed="rId2" cstate="print">
            <a:alphaModFix amt="70000"/>
            <a:lum bright="70000" contrast="-70000"/>
            <a:extLst>
              <a:ext uri="{28A0092B-C50C-407E-A947-70E740481C1C}">
                <a14:useLocalDpi xmlns:a14="http://schemas.microsoft.com/office/drawing/2010/main" val="0"/>
              </a:ext>
            </a:extLst>
          </a:blip>
          <a:srcRect l="10214" t="14386" r="10751" b="15538"/>
          <a:stretch/>
        </p:blipFill>
        <p:spPr>
          <a:xfrm>
            <a:off x="1915372" y="4110999"/>
            <a:ext cx="812053" cy="720000"/>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C234A414-58E1-441F-954F-92220291E85E}"/>
              </a:ext>
            </a:extLst>
          </p:cNvPr>
          <p:cNvPicPr>
            <a:picLocks noChangeAspect="1"/>
          </p:cNvPicPr>
          <p:nvPr/>
        </p:nvPicPr>
        <p:blipFill>
          <a:blip r:embed="rId3"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82867" y="1478803"/>
            <a:ext cx="720000" cy="720000"/>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682A18F4-5895-4E0D-91FC-542A7EE7C0B7}"/>
              </a:ext>
            </a:extLst>
          </p:cNvPr>
          <p:cNvPicPr>
            <a:picLocks noChangeAspect="1"/>
          </p:cNvPicPr>
          <p:nvPr/>
        </p:nvPicPr>
        <p:blipFill>
          <a:blip r:embed="rId4"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79821" y="1478803"/>
            <a:ext cx="720000" cy="720000"/>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2F630FE5-192D-40FB-932B-C789F55068A1}"/>
              </a:ext>
            </a:extLst>
          </p:cNvPr>
          <p:cNvPicPr>
            <a:picLocks noChangeAspect="1"/>
          </p:cNvPicPr>
          <p:nvPr/>
        </p:nvPicPr>
        <p:blipFill>
          <a:blip r:embed="rId5" cstate="print">
            <a:alphaModFix amt="70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36000" y="4110999"/>
            <a:ext cx="720000" cy="72000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2229490-EFED-4F58-852F-47A2141AFDB0}"/>
              </a:ext>
            </a:extLst>
          </p:cNvPr>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Lst>
          </a:blip>
          <a:stretch>
            <a:fillRect/>
          </a:stretch>
        </p:blipFill>
        <p:spPr>
          <a:xfrm>
            <a:off x="4319949" y="1478803"/>
            <a:ext cx="720000" cy="720000"/>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CAB74719-5C93-4AB6-931C-F05E0613F420}"/>
              </a:ext>
            </a:extLst>
          </p:cNvPr>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Lst>
          </a:blip>
          <a:stretch>
            <a:fillRect/>
          </a:stretch>
        </p:blipFill>
        <p:spPr>
          <a:xfrm>
            <a:off x="7152049" y="1478803"/>
            <a:ext cx="720000" cy="720000"/>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0DA49761-98AD-4072-B6A3-9CA663FE5615}"/>
              </a:ext>
            </a:extLst>
          </p:cNvPr>
          <p:cNvPicPr>
            <a:picLocks noChangeAspect="1"/>
          </p:cNvPicPr>
          <p:nvPr/>
        </p:nvPicPr>
        <p:blipFill>
          <a:blip r:embed="rId8" cstate="print">
            <a:alphaModFix amt="70000"/>
            <a:lum bright="70000" contrast="-70000"/>
            <a:extLst>
              <a:ext uri="{28A0092B-C50C-407E-A947-70E740481C1C}">
                <a14:useLocalDpi xmlns:a14="http://schemas.microsoft.com/office/drawing/2010/main" val="0"/>
              </a:ext>
            </a:extLst>
          </a:blip>
          <a:stretch>
            <a:fillRect/>
          </a:stretch>
        </p:blipFill>
        <p:spPr>
          <a:xfrm>
            <a:off x="9510602" y="4110999"/>
            <a:ext cx="720000" cy="720000"/>
          </a:xfrm>
          <a:prstGeom prst="rect">
            <a:avLst/>
          </a:prstGeom>
        </p:spPr>
      </p:pic>
      <p:grpSp>
        <p:nvGrpSpPr>
          <p:cNvPr id="7" name="Group 6">
            <a:extLst>
              <a:ext uri="{FF2B5EF4-FFF2-40B4-BE49-F238E27FC236}">
                <a16:creationId xmlns:a16="http://schemas.microsoft.com/office/drawing/2014/main" id="{24ECB685-E368-4D90-A02A-9844A2001CB4}"/>
              </a:ext>
            </a:extLst>
          </p:cNvPr>
          <p:cNvGrpSpPr/>
          <p:nvPr/>
        </p:nvGrpSpPr>
        <p:grpSpPr>
          <a:xfrm>
            <a:off x="3263900" y="1316568"/>
            <a:ext cx="5664200" cy="2496608"/>
            <a:chOff x="2447925" y="987425"/>
            <a:chExt cx="4248150" cy="3744913"/>
          </a:xfrm>
        </p:grpSpPr>
        <p:cxnSp>
          <p:nvCxnSpPr>
            <p:cNvPr id="4" name="Straight Connector 3">
              <a:extLst>
                <a:ext uri="{FF2B5EF4-FFF2-40B4-BE49-F238E27FC236}">
                  <a16:creationId xmlns:a16="http://schemas.microsoft.com/office/drawing/2014/main" id="{6D5BA73D-2188-4166-9D61-25AB98109C9F}"/>
                </a:ext>
              </a:extLst>
            </p:cNvPr>
            <p:cNvCxnSpPr>
              <a:cxnSpLocks/>
            </p:cNvCxnSpPr>
            <p:nvPr/>
          </p:nvCxnSpPr>
          <p:spPr>
            <a:xfrm>
              <a:off x="4572000"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C61DF2-B09F-4459-9CB0-187D66E643DE}"/>
                </a:ext>
              </a:extLst>
            </p:cNvPr>
            <p:cNvCxnSpPr>
              <a:cxnSpLocks/>
            </p:cNvCxnSpPr>
            <p:nvPr/>
          </p:nvCxnSpPr>
          <p:spPr>
            <a:xfrm>
              <a:off x="2447925"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7D2C7C-8A1D-4AE0-9C71-D27245797879}"/>
                </a:ext>
              </a:extLst>
            </p:cNvPr>
            <p:cNvCxnSpPr>
              <a:cxnSpLocks/>
            </p:cNvCxnSpPr>
            <p:nvPr/>
          </p:nvCxnSpPr>
          <p:spPr>
            <a:xfrm>
              <a:off x="6696075" y="987425"/>
              <a:ext cx="0" cy="3744913"/>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7E75462-38B1-46DE-A33D-70F1F6B70FDB}"/>
              </a:ext>
            </a:extLst>
          </p:cNvPr>
          <p:cNvCxnSpPr>
            <a:cxnSpLocks/>
          </p:cNvCxnSpPr>
          <p:nvPr/>
        </p:nvCxnSpPr>
        <p:spPr>
          <a:xfrm>
            <a:off x="431800" y="3813175"/>
            <a:ext cx="11328400"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38B798-DFA6-4CE4-9C8B-127992444352}"/>
              </a:ext>
            </a:extLst>
          </p:cNvPr>
          <p:cNvCxnSpPr>
            <a:cxnSpLocks/>
          </p:cNvCxnSpPr>
          <p:nvPr/>
        </p:nvCxnSpPr>
        <p:spPr>
          <a:xfrm>
            <a:off x="7990189" y="3813175"/>
            <a:ext cx="0" cy="2496608"/>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2B8E98-32AC-45ED-B3F8-D081E1307AFF}"/>
              </a:ext>
            </a:extLst>
          </p:cNvPr>
          <p:cNvCxnSpPr>
            <a:cxnSpLocks/>
          </p:cNvCxnSpPr>
          <p:nvPr/>
        </p:nvCxnSpPr>
        <p:spPr>
          <a:xfrm>
            <a:off x="4210995" y="3813175"/>
            <a:ext cx="0" cy="2496608"/>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1E0A89-B733-4542-88BE-20ADB50834A0}"/>
              </a:ext>
            </a:extLst>
          </p:cNvPr>
          <p:cNvSpPr txBox="1"/>
          <p:nvPr/>
        </p:nvSpPr>
        <p:spPr>
          <a:xfrm>
            <a:off x="506439" y="2448040"/>
            <a:ext cx="2672860" cy="880049"/>
          </a:xfrm>
          <a:prstGeom prst="rect">
            <a:avLst/>
          </a:prstGeom>
          <a:noFill/>
        </p:spPr>
        <p:txBody>
          <a:bodyPr wrap="square" rtlCol="0">
            <a:spAutoFit/>
          </a:bodyPr>
          <a:lstStyle/>
          <a:p>
            <a:pPr algn="ctr">
              <a:lnSpc>
                <a:spcPts val="2133"/>
              </a:lnSpc>
            </a:pPr>
            <a:r>
              <a:rPr lang="en-IN" sz="1600" dirty="0">
                <a:solidFill>
                  <a:schemeClr val="bg1"/>
                </a:solidFill>
              </a:rPr>
              <a:t>Comprehensive Discovery &amp; Assessment for Cloud adoption</a:t>
            </a:r>
          </a:p>
        </p:txBody>
      </p:sp>
      <p:sp>
        <p:nvSpPr>
          <p:cNvPr id="33" name="TextBox 32">
            <a:extLst>
              <a:ext uri="{FF2B5EF4-FFF2-40B4-BE49-F238E27FC236}">
                <a16:creationId xmlns:a16="http://schemas.microsoft.com/office/drawing/2014/main" id="{A6BD655E-AE8A-48F6-8042-FDDE6B245D78}"/>
              </a:ext>
            </a:extLst>
          </p:cNvPr>
          <p:cNvSpPr txBox="1"/>
          <p:nvPr/>
        </p:nvSpPr>
        <p:spPr>
          <a:xfrm>
            <a:off x="3343522" y="2448040"/>
            <a:ext cx="2672860" cy="880049"/>
          </a:xfrm>
          <a:prstGeom prst="rect">
            <a:avLst/>
          </a:prstGeom>
          <a:noFill/>
        </p:spPr>
        <p:txBody>
          <a:bodyPr wrap="square" rtlCol="0">
            <a:spAutoFit/>
          </a:bodyPr>
          <a:lstStyle/>
          <a:p>
            <a:pPr algn="ctr">
              <a:lnSpc>
                <a:spcPts val="2133"/>
              </a:lnSpc>
            </a:pPr>
            <a:r>
              <a:rPr lang="en-US" sz="1600" dirty="0">
                <a:solidFill>
                  <a:schemeClr val="bg1"/>
                </a:solidFill>
              </a:rPr>
              <a:t>Controlled &amp; Phased -Migration for any to any cloud </a:t>
            </a:r>
            <a:endParaRPr lang="en-IN" sz="1600" dirty="0">
              <a:solidFill>
                <a:schemeClr val="bg1"/>
              </a:solidFill>
            </a:endParaRPr>
          </a:p>
        </p:txBody>
      </p:sp>
      <p:sp>
        <p:nvSpPr>
          <p:cNvPr id="34" name="TextBox 33">
            <a:extLst>
              <a:ext uri="{FF2B5EF4-FFF2-40B4-BE49-F238E27FC236}">
                <a16:creationId xmlns:a16="http://schemas.microsoft.com/office/drawing/2014/main" id="{07FC6D11-5D89-447F-A827-0028BD80D044}"/>
              </a:ext>
            </a:extLst>
          </p:cNvPr>
          <p:cNvSpPr txBox="1"/>
          <p:nvPr/>
        </p:nvSpPr>
        <p:spPr>
          <a:xfrm>
            <a:off x="6175622" y="2448041"/>
            <a:ext cx="2672860" cy="1149289"/>
          </a:xfrm>
          <a:prstGeom prst="rect">
            <a:avLst/>
          </a:prstGeom>
          <a:noFill/>
        </p:spPr>
        <p:txBody>
          <a:bodyPr wrap="square" rtlCol="0">
            <a:spAutoFit/>
          </a:bodyPr>
          <a:lstStyle/>
          <a:p>
            <a:pPr algn="ctr">
              <a:lnSpc>
                <a:spcPts val="2133"/>
              </a:lnSpc>
            </a:pPr>
            <a:r>
              <a:rPr lang="en-US" sz="1600" dirty="0">
                <a:solidFill>
                  <a:schemeClr val="bg1"/>
                </a:solidFill>
              </a:rPr>
              <a:t>Implementation &amp; Consolidation to arrive at a desired state architecture</a:t>
            </a:r>
            <a:endParaRPr lang="en-IN" sz="1600" dirty="0">
              <a:solidFill>
                <a:schemeClr val="bg1"/>
              </a:solidFill>
            </a:endParaRPr>
          </a:p>
        </p:txBody>
      </p:sp>
      <p:sp>
        <p:nvSpPr>
          <p:cNvPr id="35" name="TextBox 34">
            <a:extLst>
              <a:ext uri="{FF2B5EF4-FFF2-40B4-BE49-F238E27FC236}">
                <a16:creationId xmlns:a16="http://schemas.microsoft.com/office/drawing/2014/main" id="{5236F2D4-9E4F-4536-939E-B14B529282EC}"/>
              </a:ext>
            </a:extLst>
          </p:cNvPr>
          <p:cNvSpPr txBox="1"/>
          <p:nvPr/>
        </p:nvSpPr>
        <p:spPr>
          <a:xfrm>
            <a:off x="9003394" y="2448040"/>
            <a:ext cx="2672860" cy="879984"/>
          </a:xfrm>
          <a:prstGeom prst="rect">
            <a:avLst/>
          </a:prstGeom>
          <a:noFill/>
        </p:spPr>
        <p:txBody>
          <a:bodyPr wrap="square" rtlCol="0">
            <a:spAutoFit/>
          </a:bodyPr>
          <a:lstStyle/>
          <a:p>
            <a:pPr algn="ctr">
              <a:lnSpc>
                <a:spcPts val="2133"/>
              </a:lnSpc>
            </a:pPr>
            <a:r>
              <a:rPr lang="fr-FR" sz="1600" dirty="0">
                <a:solidFill>
                  <a:schemeClr val="bg1"/>
                </a:solidFill>
              </a:rPr>
              <a:t>Multi-Cloud, Service &amp; Cloud Optimisation Management </a:t>
            </a:r>
            <a:endParaRPr lang="en-IN" sz="1600" dirty="0">
              <a:solidFill>
                <a:schemeClr val="bg1"/>
              </a:solidFill>
            </a:endParaRPr>
          </a:p>
        </p:txBody>
      </p:sp>
      <p:sp>
        <p:nvSpPr>
          <p:cNvPr id="36" name="TextBox 35">
            <a:extLst>
              <a:ext uri="{FF2B5EF4-FFF2-40B4-BE49-F238E27FC236}">
                <a16:creationId xmlns:a16="http://schemas.microsoft.com/office/drawing/2014/main" id="{3B36BF3B-4A3D-4D4A-9CFF-C15CC62F1CC0}"/>
              </a:ext>
            </a:extLst>
          </p:cNvPr>
          <p:cNvSpPr txBox="1"/>
          <p:nvPr/>
        </p:nvSpPr>
        <p:spPr>
          <a:xfrm>
            <a:off x="722372" y="5080235"/>
            <a:ext cx="3198053" cy="610680"/>
          </a:xfrm>
          <a:prstGeom prst="rect">
            <a:avLst/>
          </a:prstGeom>
          <a:noFill/>
        </p:spPr>
        <p:txBody>
          <a:bodyPr wrap="square" rtlCol="0">
            <a:spAutoFit/>
          </a:bodyPr>
          <a:lstStyle/>
          <a:p>
            <a:pPr algn="ctr">
              <a:lnSpc>
                <a:spcPts val="2133"/>
              </a:lnSpc>
            </a:pPr>
            <a:r>
              <a:rPr lang="en-US" sz="1600" dirty="0">
                <a:solidFill>
                  <a:schemeClr val="bg1"/>
                </a:solidFill>
              </a:rPr>
              <a:t>Continuous &amp; Unified Security and Compliance Automation</a:t>
            </a:r>
            <a:endParaRPr lang="en-IN" sz="1600" dirty="0">
              <a:solidFill>
                <a:schemeClr val="bg1"/>
              </a:solidFill>
            </a:endParaRPr>
          </a:p>
        </p:txBody>
      </p:sp>
      <p:sp>
        <p:nvSpPr>
          <p:cNvPr id="37" name="TextBox 36">
            <a:extLst>
              <a:ext uri="{FF2B5EF4-FFF2-40B4-BE49-F238E27FC236}">
                <a16:creationId xmlns:a16="http://schemas.microsoft.com/office/drawing/2014/main" id="{6A34B0F1-CC68-4014-AD8C-40F96BE0F42D}"/>
              </a:ext>
            </a:extLst>
          </p:cNvPr>
          <p:cNvSpPr txBox="1"/>
          <p:nvPr/>
        </p:nvSpPr>
        <p:spPr>
          <a:xfrm>
            <a:off x="4363481" y="5080237"/>
            <a:ext cx="3465041" cy="341440"/>
          </a:xfrm>
          <a:prstGeom prst="rect">
            <a:avLst/>
          </a:prstGeom>
          <a:noFill/>
        </p:spPr>
        <p:txBody>
          <a:bodyPr wrap="square" rtlCol="0">
            <a:spAutoFit/>
          </a:bodyPr>
          <a:lstStyle/>
          <a:p>
            <a:pPr algn="ctr">
              <a:lnSpc>
                <a:spcPts val="2133"/>
              </a:lnSpc>
            </a:pPr>
            <a:r>
              <a:rPr lang="en-IN" sz="1600" dirty="0">
                <a:solidFill>
                  <a:schemeClr val="bg1"/>
                </a:solidFill>
              </a:rPr>
              <a:t>AI powered Managed Services</a:t>
            </a:r>
          </a:p>
        </p:txBody>
      </p:sp>
      <p:sp>
        <p:nvSpPr>
          <p:cNvPr id="38" name="TextBox 37">
            <a:extLst>
              <a:ext uri="{FF2B5EF4-FFF2-40B4-BE49-F238E27FC236}">
                <a16:creationId xmlns:a16="http://schemas.microsoft.com/office/drawing/2014/main" id="{E0F397C3-95E3-4EBE-82B2-1248840C8C5D}"/>
              </a:ext>
            </a:extLst>
          </p:cNvPr>
          <p:cNvSpPr txBox="1"/>
          <p:nvPr/>
        </p:nvSpPr>
        <p:spPr>
          <a:xfrm>
            <a:off x="8271576" y="5080236"/>
            <a:ext cx="3198053" cy="879984"/>
          </a:xfrm>
          <a:prstGeom prst="rect">
            <a:avLst/>
          </a:prstGeom>
          <a:noFill/>
        </p:spPr>
        <p:txBody>
          <a:bodyPr wrap="square" rtlCol="0">
            <a:spAutoFit/>
          </a:bodyPr>
          <a:lstStyle/>
          <a:p>
            <a:pPr algn="ctr">
              <a:lnSpc>
                <a:spcPts val="2133"/>
              </a:lnSpc>
            </a:pPr>
            <a:r>
              <a:rPr lang="en-US" sz="1600" dirty="0">
                <a:solidFill>
                  <a:schemeClr val="bg1"/>
                </a:solidFill>
              </a:rPr>
              <a:t>Cloud Economics (Hybrid-Cloud, Multi-Cloud continuous cost optimization)</a:t>
            </a:r>
            <a:endParaRPr lang="en-IN" sz="1600" dirty="0">
              <a:solidFill>
                <a:schemeClr val="bg1"/>
              </a:solidFill>
            </a:endParaRPr>
          </a:p>
        </p:txBody>
      </p:sp>
    </p:spTree>
    <p:extLst>
      <p:ext uri="{BB962C8B-B14F-4D97-AF65-F5344CB8AC3E}">
        <p14:creationId xmlns:p14="http://schemas.microsoft.com/office/powerpoint/2010/main" val="32979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FA2EAFF-ECB0-368F-8816-7A2BBFB28EC4}"/>
              </a:ext>
            </a:extLst>
          </p:cNvPr>
          <p:cNvSpPr/>
          <p:nvPr/>
        </p:nvSpPr>
        <p:spPr>
          <a:xfrm>
            <a:off x="431800" y="1316568"/>
            <a:ext cx="11328400" cy="4993217"/>
          </a:xfrm>
          <a:prstGeom prst="roundRect">
            <a:avLst>
              <a:gd name="adj" fmla="val 5610"/>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2" descr="eGovernments Foundation">
            <a:extLst>
              <a:ext uri="{FF2B5EF4-FFF2-40B4-BE49-F238E27FC236}">
                <a16:creationId xmlns:a16="http://schemas.microsoft.com/office/drawing/2014/main" id="{5FB1BE3D-EFEC-E23A-4637-9089A4F48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64" y="1686427"/>
            <a:ext cx="1056000" cy="105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FBFE85-E04B-43B8-AA36-B513ED6922C7}"/>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COMPLIANCE AND CERTIFICATIONS</a:t>
            </a:r>
            <a:endParaRPr lang="en-IN" sz="2400" dirty="0">
              <a:solidFill>
                <a:srgbClr val="BBD42F"/>
              </a:solidFill>
              <a:latin typeface="+mn-lt"/>
              <a:ea typeface="+mn-ea"/>
              <a:cs typeface="+mn-cs"/>
            </a:endParaRPr>
          </a:p>
        </p:txBody>
      </p:sp>
      <p:sp>
        <p:nvSpPr>
          <p:cNvPr id="7" name="TextBox 6">
            <a:extLst>
              <a:ext uri="{FF2B5EF4-FFF2-40B4-BE49-F238E27FC236}">
                <a16:creationId xmlns:a16="http://schemas.microsoft.com/office/drawing/2014/main" id="{41FEE309-5B1B-4A0A-802D-B91883F13173}"/>
              </a:ext>
            </a:extLst>
          </p:cNvPr>
          <p:cNvSpPr txBox="1"/>
          <p:nvPr/>
        </p:nvSpPr>
        <p:spPr>
          <a:xfrm>
            <a:off x="3402029" y="2776603"/>
            <a:ext cx="1392315" cy="749179"/>
          </a:xfrm>
          <a:prstGeom prst="rect">
            <a:avLst/>
          </a:prstGeom>
          <a:noFill/>
        </p:spPr>
        <p:txBody>
          <a:bodyPr wrap="square" rtlCol="0">
            <a:spAutoFit/>
          </a:bodyPr>
          <a:lstStyle/>
          <a:p>
            <a:pPr algn="ctr" defTabSz="1218958">
              <a:defRPr/>
            </a:pPr>
            <a:r>
              <a:rPr lang="en-IN" sz="1067" dirty="0">
                <a:solidFill>
                  <a:prstClr val="white"/>
                </a:solidFill>
                <a:latin typeface="Trebuchet MS"/>
              </a:rPr>
              <a:t>Rated 3: Concurrently Maintainable Site Infrastructure</a:t>
            </a:r>
          </a:p>
        </p:txBody>
      </p:sp>
      <p:sp>
        <p:nvSpPr>
          <p:cNvPr id="8" name="TextBox 7">
            <a:extLst>
              <a:ext uri="{FF2B5EF4-FFF2-40B4-BE49-F238E27FC236}">
                <a16:creationId xmlns:a16="http://schemas.microsoft.com/office/drawing/2014/main" id="{63869DF7-6666-4838-A3E8-550629472DF5}"/>
              </a:ext>
            </a:extLst>
          </p:cNvPr>
          <p:cNvSpPr txBox="1"/>
          <p:nvPr/>
        </p:nvSpPr>
        <p:spPr>
          <a:xfrm>
            <a:off x="8947628" y="2776603"/>
            <a:ext cx="1258153" cy="256545"/>
          </a:xfrm>
          <a:prstGeom prst="rect">
            <a:avLst/>
          </a:prstGeom>
          <a:noFill/>
        </p:spPr>
        <p:txBody>
          <a:bodyPr wrap="square" rtlCol="0">
            <a:spAutoFit/>
          </a:bodyPr>
          <a:lstStyle/>
          <a:p>
            <a:pPr algn="ctr" defTabSz="1218958">
              <a:defRPr/>
            </a:pPr>
            <a:r>
              <a:rPr lang="en-IN" sz="1067" dirty="0">
                <a:solidFill>
                  <a:prstClr val="white"/>
                </a:solidFill>
                <a:latin typeface="Trebuchet MS"/>
              </a:rPr>
              <a:t>PCI DSS</a:t>
            </a:r>
          </a:p>
        </p:txBody>
      </p:sp>
      <p:sp>
        <p:nvSpPr>
          <p:cNvPr id="9" name="TextBox 8">
            <a:extLst>
              <a:ext uri="{FF2B5EF4-FFF2-40B4-BE49-F238E27FC236}">
                <a16:creationId xmlns:a16="http://schemas.microsoft.com/office/drawing/2014/main" id="{D42CA045-F38F-4173-8C78-D91ABB70F17F}"/>
              </a:ext>
            </a:extLst>
          </p:cNvPr>
          <p:cNvSpPr txBox="1"/>
          <p:nvPr/>
        </p:nvSpPr>
        <p:spPr>
          <a:xfrm>
            <a:off x="5000781" y="2776603"/>
            <a:ext cx="2446043" cy="420756"/>
          </a:xfrm>
          <a:prstGeom prst="rect">
            <a:avLst/>
          </a:prstGeom>
          <a:noFill/>
        </p:spPr>
        <p:txBody>
          <a:bodyPr wrap="square" rtlCol="0">
            <a:spAutoFit/>
          </a:bodyPr>
          <a:lstStyle/>
          <a:p>
            <a:pPr algn="ctr" defTabSz="1218958">
              <a:defRPr/>
            </a:pPr>
            <a:r>
              <a:rPr lang="en-US" sz="1067" dirty="0">
                <a:solidFill>
                  <a:prstClr val="white"/>
                </a:solidFill>
                <a:latin typeface="Trebuchet MS"/>
              </a:rPr>
              <a:t>Data Center, Cloud &amp; </a:t>
            </a:r>
          </a:p>
          <a:p>
            <a:pPr algn="ctr" defTabSz="1218958">
              <a:defRPr/>
            </a:pPr>
            <a:r>
              <a:rPr lang="en-US" sz="1067" dirty="0">
                <a:solidFill>
                  <a:prstClr val="white"/>
                </a:solidFill>
                <a:latin typeface="Trebuchet MS"/>
              </a:rPr>
              <a:t>Managed Services</a:t>
            </a:r>
            <a:endParaRPr lang="en-IN" sz="1067" dirty="0">
              <a:solidFill>
                <a:prstClr val="white"/>
              </a:solidFill>
              <a:latin typeface="Trebuchet MS"/>
            </a:endParaRPr>
          </a:p>
        </p:txBody>
      </p:sp>
      <p:sp>
        <p:nvSpPr>
          <p:cNvPr id="14" name="TextBox 13">
            <a:extLst>
              <a:ext uri="{FF2B5EF4-FFF2-40B4-BE49-F238E27FC236}">
                <a16:creationId xmlns:a16="http://schemas.microsoft.com/office/drawing/2014/main" id="{0802E147-6919-4C62-B443-A34C0D874910}"/>
              </a:ext>
            </a:extLst>
          </p:cNvPr>
          <p:cNvSpPr txBox="1"/>
          <p:nvPr/>
        </p:nvSpPr>
        <p:spPr>
          <a:xfrm>
            <a:off x="5772271" y="5123399"/>
            <a:ext cx="1462167" cy="420756"/>
          </a:xfrm>
          <a:prstGeom prst="rect">
            <a:avLst/>
          </a:prstGeom>
          <a:noFill/>
        </p:spPr>
        <p:txBody>
          <a:bodyPr wrap="square" rtlCol="0">
            <a:spAutoFit/>
          </a:bodyPr>
          <a:lstStyle/>
          <a:p>
            <a:pPr algn="ctr" defTabSz="1218958">
              <a:defRPr/>
            </a:pPr>
            <a:r>
              <a:rPr lang="en-IN" sz="1067" dirty="0">
                <a:solidFill>
                  <a:prstClr val="white"/>
                </a:solidFill>
                <a:latin typeface="Trebuchet MS"/>
              </a:rPr>
              <a:t>Environmental Management system</a:t>
            </a:r>
          </a:p>
        </p:txBody>
      </p:sp>
      <p:grpSp>
        <p:nvGrpSpPr>
          <p:cNvPr id="24" name="Group 23">
            <a:extLst>
              <a:ext uri="{FF2B5EF4-FFF2-40B4-BE49-F238E27FC236}">
                <a16:creationId xmlns:a16="http://schemas.microsoft.com/office/drawing/2014/main" id="{CAC8FC6A-7F82-B7BD-2500-5A9F391B879C}"/>
              </a:ext>
            </a:extLst>
          </p:cNvPr>
          <p:cNvGrpSpPr/>
          <p:nvPr/>
        </p:nvGrpSpPr>
        <p:grpSpPr>
          <a:xfrm>
            <a:off x="796270" y="3999085"/>
            <a:ext cx="1143436" cy="1299414"/>
            <a:chOff x="597202" y="2878547"/>
            <a:chExt cx="857577" cy="974561"/>
          </a:xfrm>
        </p:grpSpPr>
        <p:sp>
          <p:nvSpPr>
            <p:cNvPr id="11" name="TextBox 10">
              <a:extLst>
                <a:ext uri="{FF2B5EF4-FFF2-40B4-BE49-F238E27FC236}">
                  <a16:creationId xmlns:a16="http://schemas.microsoft.com/office/drawing/2014/main" id="{5A02630F-F28B-4282-831E-D2E166CDA967}"/>
                </a:ext>
              </a:extLst>
            </p:cNvPr>
            <p:cNvSpPr txBox="1"/>
            <p:nvPr/>
          </p:nvSpPr>
          <p:spPr>
            <a:xfrm>
              <a:off x="597202" y="3660699"/>
              <a:ext cx="857577" cy="192409"/>
            </a:xfrm>
            <a:prstGeom prst="rect">
              <a:avLst/>
            </a:prstGeom>
            <a:noFill/>
          </p:spPr>
          <p:txBody>
            <a:bodyPr wrap="square" rtlCol="0">
              <a:spAutoFit/>
            </a:bodyPr>
            <a:lstStyle/>
            <a:p>
              <a:pPr algn="ctr" defTabSz="1218958">
                <a:defRPr/>
              </a:pPr>
              <a:r>
                <a:rPr lang="en-IN" sz="1067" dirty="0">
                  <a:solidFill>
                    <a:prstClr val="white"/>
                  </a:solidFill>
                  <a:latin typeface="Trebuchet MS"/>
                </a:rPr>
                <a:t>SOC 1 Type II</a:t>
              </a:r>
            </a:p>
          </p:txBody>
        </p:sp>
        <p:pic>
          <p:nvPicPr>
            <p:cNvPr id="17" name="Picture 16" descr="Graphical user interface, application&#10;&#10;Description automatically generated with medium confidence">
              <a:extLst>
                <a:ext uri="{FF2B5EF4-FFF2-40B4-BE49-F238E27FC236}">
                  <a16:creationId xmlns:a16="http://schemas.microsoft.com/office/drawing/2014/main" id="{EFA08639-DC99-45AA-8718-8FD6B41356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9262"/>
            <a:stretch/>
          </p:blipFill>
          <p:spPr>
            <a:xfrm>
              <a:off x="665990" y="2878547"/>
              <a:ext cx="720000" cy="730888"/>
            </a:xfrm>
            <a:prstGeom prst="rect">
              <a:avLst/>
            </a:prstGeom>
          </p:spPr>
        </p:pic>
      </p:grpSp>
      <p:grpSp>
        <p:nvGrpSpPr>
          <p:cNvPr id="22" name="Group 21">
            <a:extLst>
              <a:ext uri="{FF2B5EF4-FFF2-40B4-BE49-F238E27FC236}">
                <a16:creationId xmlns:a16="http://schemas.microsoft.com/office/drawing/2014/main" id="{49490B24-9D4B-B2EA-3275-6CA2E9C636D9}"/>
              </a:ext>
            </a:extLst>
          </p:cNvPr>
          <p:cNvGrpSpPr/>
          <p:nvPr/>
        </p:nvGrpSpPr>
        <p:grpSpPr>
          <a:xfrm>
            <a:off x="2030572" y="3999085"/>
            <a:ext cx="1137035" cy="1299414"/>
            <a:chOff x="1558981" y="2878547"/>
            <a:chExt cx="852776" cy="974561"/>
          </a:xfrm>
        </p:grpSpPr>
        <p:sp>
          <p:nvSpPr>
            <p:cNvPr id="12" name="TextBox 11">
              <a:extLst>
                <a:ext uri="{FF2B5EF4-FFF2-40B4-BE49-F238E27FC236}">
                  <a16:creationId xmlns:a16="http://schemas.microsoft.com/office/drawing/2014/main" id="{B5C7D6AF-1464-4DFC-9C4F-0D23882298C4}"/>
                </a:ext>
              </a:extLst>
            </p:cNvPr>
            <p:cNvSpPr txBox="1"/>
            <p:nvPr/>
          </p:nvSpPr>
          <p:spPr>
            <a:xfrm>
              <a:off x="1558981" y="3660699"/>
              <a:ext cx="852776" cy="192409"/>
            </a:xfrm>
            <a:prstGeom prst="rect">
              <a:avLst/>
            </a:prstGeom>
            <a:noFill/>
          </p:spPr>
          <p:txBody>
            <a:bodyPr wrap="square" rtlCol="0">
              <a:spAutoFit/>
            </a:bodyPr>
            <a:lstStyle/>
            <a:p>
              <a:pPr algn="ctr" defTabSz="1218958">
                <a:defRPr/>
              </a:pPr>
              <a:r>
                <a:rPr lang="en-IN" sz="1067" dirty="0">
                  <a:solidFill>
                    <a:prstClr val="white"/>
                  </a:solidFill>
                  <a:latin typeface="Trebuchet MS"/>
                </a:rPr>
                <a:t>SOC 2 Type II</a:t>
              </a:r>
            </a:p>
          </p:txBody>
        </p:sp>
        <p:pic>
          <p:nvPicPr>
            <p:cNvPr id="19" name="Picture 18" descr="A picture containing application&#10;&#10;Description automatically generated">
              <a:extLst>
                <a:ext uri="{FF2B5EF4-FFF2-40B4-BE49-F238E27FC236}">
                  <a16:creationId xmlns:a16="http://schemas.microsoft.com/office/drawing/2014/main" id="{540F91BD-BF8D-473C-A507-C3B3A44B1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369" y="2878547"/>
              <a:ext cx="720000" cy="720000"/>
            </a:xfrm>
            <a:prstGeom prst="rect">
              <a:avLst/>
            </a:prstGeom>
          </p:spPr>
        </p:pic>
      </p:grpSp>
      <p:pic>
        <p:nvPicPr>
          <p:cNvPr id="21" name="Picture 20" descr="Logo&#10;&#10;Description automatically generated">
            <a:extLst>
              <a:ext uri="{FF2B5EF4-FFF2-40B4-BE49-F238E27FC236}">
                <a16:creationId xmlns:a16="http://schemas.microsoft.com/office/drawing/2014/main" id="{AF3B938C-EF71-4C87-A528-041731EAD9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939" y="1680713"/>
            <a:ext cx="862788" cy="960000"/>
          </a:xfrm>
          <a:prstGeom prst="rect">
            <a:avLst/>
          </a:prstGeom>
        </p:spPr>
      </p:pic>
      <p:pic>
        <p:nvPicPr>
          <p:cNvPr id="23" name="Picture 22" descr="Graphical user interface, text, website&#10;&#10;Description automatically generated">
            <a:extLst>
              <a:ext uri="{FF2B5EF4-FFF2-40B4-BE49-F238E27FC236}">
                <a16:creationId xmlns:a16="http://schemas.microsoft.com/office/drawing/2014/main" id="{13F09AB1-C6C9-4532-8930-B163AC2FC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9762" y="1680713"/>
            <a:ext cx="2457063" cy="960000"/>
          </a:xfrm>
          <a:prstGeom prst="rect">
            <a:avLst/>
          </a:prstGeom>
        </p:spPr>
      </p:pic>
      <p:pic>
        <p:nvPicPr>
          <p:cNvPr id="27" name="Picture 26" descr="Logo&#10;&#10;Description automatically generated">
            <a:extLst>
              <a:ext uri="{FF2B5EF4-FFF2-40B4-BE49-F238E27FC236}">
                <a16:creationId xmlns:a16="http://schemas.microsoft.com/office/drawing/2014/main" id="{83AE48F8-ACE5-4171-A1B4-69E33A6791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9557" y="3999084"/>
            <a:ext cx="1054307" cy="960000"/>
          </a:xfrm>
          <a:prstGeom prst="rect">
            <a:avLst/>
          </a:prstGeom>
        </p:spPr>
      </p:pic>
      <p:pic>
        <p:nvPicPr>
          <p:cNvPr id="29" name="Picture 28" descr="Diagram&#10;&#10;Description automatically generated">
            <a:extLst>
              <a:ext uri="{FF2B5EF4-FFF2-40B4-BE49-F238E27FC236}">
                <a16:creationId xmlns:a16="http://schemas.microsoft.com/office/drawing/2014/main" id="{78D44E3D-4691-4D83-AAAF-8D50460FC5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9562" y="1680713"/>
            <a:ext cx="1074284" cy="960000"/>
          </a:xfrm>
          <a:prstGeom prst="rect">
            <a:avLst/>
          </a:prstGeom>
        </p:spPr>
      </p:pic>
      <p:pic>
        <p:nvPicPr>
          <p:cNvPr id="31" name="Picture 30" descr="A picture containing text, wheel, gear&#10;&#10;Description automatically generated">
            <a:extLst>
              <a:ext uri="{FF2B5EF4-FFF2-40B4-BE49-F238E27FC236}">
                <a16:creationId xmlns:a16="http://schemas.microsoft.com/office/drawing/2014/main" id="{8F6AB371-D34A-4908-915F-22598DC77B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8739" y="1680713"/>
            <a:ext cx="960000" cy="960000"/>
          </a:xfrm>
          <a:prstGeom prst="rect">
            <a:avLst/>
          </a:prstGeom>
        </p:spPr>
      </p:pic>
      <p:sp>
        <p:nvSpPr>
          <p:cNvPr id="3" name="TextBox 2">
            <a:extLst>
              <a:ext uri="{FF2B5EF4-FFF2-40B4-BE49-F238E27FC236}">
                <a16:creationId xmlns:a16="http://schemas.microsoft.com/office/drawing/2014/main" id="{D29122FC-290B-F761-10C1-53C4A539DDB0}"/>
              </a:ext>
            </a:extLst>
          </p:cNvPr>
          <p:cNvSpPr txBox="1"/>
          <p:nvPr/>
        </p:nvSpPr>
        <p:spPr>
          <a:xfrm>
            <a:off x="10214532" y="2776604"/>
            <a:ext cx="1350741" cy="584968"/>
          </a:xfrm>
          <a:prstGeom prst="rect">
            <a:avLst/>
          </a:prstGeom>
          <a:noFill/>
        </p:spPr>
        <p:txBody>
          <a:bodyPr wrap="square" rtlCol="0">
            <a:spAutoFit/>
          </a:bodyPr>
          <a:lstStyle/>
          <a:p>
            <a:pPr algn="ctr" defTabSz="1218958">
              <a:defRPr/>
            </a:pPr>
            <a:r>
              <a:rPr lang="en-IN" sz="1067" dirty="0">
                <a:solidFill>
                  <a:prstClr val="white"/>
                </a:solidFill>
                <a:latin typeface="Trebuchet MS"/>
              </a:rPr>
              <a:t>Telecom Data Center &amp; Managed Services</a:t>
            </a:r>
          </a:p>
        </p:txBody>
      </p:sp>
      <p:pic>
        <p:nvPicPr>
          <p:cNvPr id="4" name="Picture 3">
            <a:extLst>
              <a:ext uri="{FF2B5EF4-FFF2-40B4-BE49-F238E27FC236}">
                <a16:creationId xmlns:a16="http://schemas.microsoft.com/office/drawing/2014/main" id="{DCB8D5FF-0C13-1BDD-D3E7-933CD6AA12F3}"/>
              </a:ext>
            </a:extLst>
          </p:cNvPr>
          <p:cNvPicPr>
            <a:picLocks noChangeAspect="1"/>
          </p:cNvPicPr>
          <p:nvPr/>
        </p:nvPicPr>
        <p:blipFill rotWithShape="1">
          <a:blip r:embed="rId11">
            <a:extLst>
              <a:ext uri="{28A0092B-C50C-407E-A947-70E740481C1C}">
                <a14:useLocalDpi xmlns:a14="http://schemas.microsoft.com/office/drawing/2010/main" val="0"/>
              </a:ext>
            </a:extLst>
          </a:blip>
          <a:srcRect l="15550" t="4274" r="15495" b="5299"/>
          <a:stretch/>
        </p:blipFill>
        <p:spPr>
          <a:xfrm>
            <a:off x="10401246" y="1680713"/>
            <a:ext cx="977316" cy="960000"/>
          </a:xfrm>
          <a:prstGeom prst="rect">
            <a:avLst/>
          </a:prstGeom>
        </p:spPr>
      </p:pic>
      <p:sp>
        <p:nvSpPr>
          <p:cNvPr id="18" name="TextBox 17">
            <a:extLst>
              <a:ext uri="{FF2B5EF4-FFF2-40B4-BE49-F238E27FC236}">
                <a16:creationId xmlns:a16="http://schemas.microsoft.com/office/drawing/2014/main" id="{46508491-2D95-113A-677E-826FAF736448}"/>
              </a:ext>
            </a:extLst>
          </p:cNvPr>
          <p:cNvSpPr txBox="1"/>
          <p:nvPr/>
        </p:nvSpPr>
        <p:spPr>
          <a:xfrm>
            <a:off x="7642287" y="2776603"/>
            <a:ext cx="1150092" cy="420756"/>
          </a:xfrm>
          <a:prstGeom prst="rect">
            <a:avLst/>
          </a:prstGeom>
          <a:noFill/>
        </p:spPr>
        <p:txBody>
          <a:bodyPr wrap="square" rtlCol="0">
            <a:spAutoFit/>
          </a:bodyPr>
          <a:lstStyle/>
          <a:p>
            <a:pPr algn="ctr" defTabSz="1218958">
              <a:defRPr/>
            </a:pPr>
            <a:r>
              <a:rPr lang="en-US" sz="1067" dirty="0">
                <a:solidFill>
                  <a:prstClr val="white"/>
                </a:solidFill>
                <a:latin typeface="Trebuchet MS"/>
              </a:rPr>
              <a:t>I</a:t>
            </a:r>
            <a:r>
              <a:rPr lang="en-IN" sz="1067" dirty="0">
                <a:solidFill>
                  <a:prstClr val="white"/>
                </a:solidFill>
                <a:latin typeface="Trebuchet MS"/>
              </a:rPr>
              <a:t>T Service Management</a:t>
            </a:r>
          </a:p>
        </p:txBody>
      </p:sp>
      <p:pic>
        <p:nvPicPr>
          <p:cNvPr id="26" name="Picture 25">
            <a:extLst>
              <a:ext uri="{FF2B5EF4-FFF2-40B4-BE49-F238E27FC236}">
                <a16:creationId xmlns:a16="http://schemas.microsoft.com/office/drawing/2014/main" id="{2C1ACD81-D41E-8617-1F8D-DD9E582F35C1}"/>
              </a:ext>
            </a:extLst>
          </p:cNvPr>
          <p:cNvPicPr>
            <a:picLocks noChangeAspect="1"/>
          </p:cNvPicPr>
          <p:nvPr/>
        </p:nvPicPr>
        <p:blipFill rotWithShape="1">
          <a:blip r:embed="rId12"/>
          <a:srcRect l="62054" t="1589" b="1"/>
          <a:stretch/>
        </p:blipFill>
        <p:spPr>
          <a:xfrm>
            <a:off x="2115573" y="1905377"/>
            <a:ext cx="1273945" cy="630984"/>
          </a:xfrm>
          <a:prstGeom prst="rect">
            <a:avLst/>
          </a:prstGeom>
        </p:spPr>
      </p:pic>
      <p:pic>
        <p:nvPicPr>
          <p:cNvPr id="10" name="Picture 9">
            <a:extLst>
              <a:ext uri="{FF2B5EF4-FFF2-40B4-BE49-F238E27FC236}">
                <a16:creationId xmlns:a16="http://schemas.microsoft.com/office/drawing/2014/main" id="{67C2C76D-C411-99FE-B758-A5494E573CD6}"/>
              </a:ext>
            </a:extLst>
          </p:cNvPr>
          <p:cNvPicPr>
            <a:picLocks noChangeAspect="1"/>
          </p:cNvPicPr>
          <p:nvPr/>
        </p:nvPicPr>
        <p:blipFill>
          <a:blip r:embed="rId13"/>
          <a:stretch>
            <a:fillRect/>
          </a:stretch>
        </p:blipFill>
        <p:spPr>
          <a:xfrm>
            <a:off x="7290914" y="3917640"/>
            <a:ext cx="587295" cy="960000"/>
          </a:xfrm>
          <a:prstGeom prst="rect">
            <a:avLst/>
          </a:prstGeom>
        </p:spPr>
      </p:pic>
      <p:pic>
        <p:nvPicPr>
          <p:cNvPr id="30" name="Picture 2" descr="Image result for Cisco service provider partner of the year 2017">
            <a:extLst>
              <a:ext uri="{FF2B5EF4-FFF2-40B4-BE49-F238E27FC236}">
                <a16:creationId xmlns:a16="http://schemas.microsoft.com/office/drawing/2014/main" id="{2F4206FA-7465-FE87-44FC-D9FCAD6F519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092575" y="3910994"/>
            <a:ext cx="856155" cy="94444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F3A1B435-9EBA-D6ED-772D-F26D5DD8073F}"/>
              </a:ext>
            </a:extLst>
          </p:cNvPr>
          <p:cNvGrpSpPr/>
          <p:nvPr/>
        </p:nvGrpSpPr>
        <p:grpSpPr>
          <a:xfrm>
            <a:off x="9097941" y="3930776"/>
            <a:ext cx="1603495" cy="921416"/>
            <a:chOff x="3546100" y="4468830"/>
            <a:chExt cx="853036" cy="475040"/>
          </a:xfrm>
        </p:grpSpPr>
        <p:pic>
          <p:nvPicPr>
            <p:cNvPr id="1025" name="Picture 8" descr="Image result for microsoft hosting partner logo">
              <a:extLst>
                <a:ext uri="{FF2B5EF4-FFF2-40B4-BE49-F238E27FC236}">
                  <a16:creationId xmlns:a16="http://schemas.microsoft.com/office/drawing/2014/main" id="{76089BA5-25BE-734E-35D7-E52F207E378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23908" b="23173"/>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a:extLst>
                <a:ext uri="{FF2B5EF4-FFF2-40B4-BE49-F238E27FC236}">
                  <a16:creationId xmlns:a16="http://schemas.microsoft.com/office/drawing/2014/main" id="{63652CC7-27F4-323E-0DB0-72E8EC4935B0}"/>
                </a:ext>
              </a:extLst>
            </p:cNvPr>
            <p:cNvSpPr>
              <a:spLocks/>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defRPr/>
              </a:pPr>
              <a:r>
                <a:rPr lang="en-US" sz="933" b="1" dirty="0">
                  <a:solidFill>
                    <a:prstClr val="white"/>
                  </a:solidFill>
                  <a:latin typeface="Trebuchet MS"/>
                </a:rPr>
                <a:t>Hosting Partner</a:t>
              </a:r>
            </a:p>
          </p:txBody>
        </p:sp>
      </p:grpSp>
      <p:sp>
        <p:nvSpPr>
          <p:cNvPr id="32" name="TextBox 31">
            <a:extLst>
              <a:ext uri="{FF2B5EF4-FFF2-40B4-BE49-F238E27FC236}">
                <a16:creationId xmlns:a16="http://schemas.microsoft.com/office/drawing/2014/main" id="{AA2C1070-39FA-7048-7AC5-12FFA69E7C37}"/>
              </a:ext>
            </a:extLst>
          </p:cNvPr>
          <p:cNvSpPr txBox="1"/>
          <p:nvPr/>
        </p:nvSpPr>
        <p:spPr>
          <a:xfrm>
            <a:off x="2115572" y="2776603"/>
            <a:ext cx="1273945" cy="420756"/>
          </a:xfrm>
          <a:prstGeom prst="rect">
            <a:avLst/>
          </a:prstGeom>
          <a:noFill/>
        </p:spPr>
        <p:txBody>
          <a:bodyPr wrap="square" rtlCol="0">
            <a:spAutoFit/>
          </a:bodyPr>
          <a:lstStyle/>
          <a:p>
            <a:pPr algn="ctr" defTabSz="1218958">
              <a:defRPr/>
            </a:pPr>
            <a:r>
              <a:rPr lang="en-US" sz="1067" dirty="0">
                <a:solidFill>
                  <a:prstClr val="white"/>
                </a:solidFill>
                <a:latin typeface="Trebuchet MS"/>
              </a:rPr>
              <a:t>India’s 1st Nvidia DGX Ready DC</a:t>
            </a:r>
            <a:r>
              <a:rPr lang="en-IN" sz="1067" dirty="0">
                <a:solidFill>
                  <a:prstClr val="white"/>
                </a:solidFill>
                <a:latin typeface="Trebuchet MS"/>
              </a:rPr>
              <a:t> </a:t>
            </a:r>
          </a:p>
        </p:txBody>
      </p:sp>
      <p:sp>
        <p:nvSpPr>
          <p:cNvPr id="33" name="TextBox 32">
            <a:extLst>
              <a:ext uri="{FF2B5EF4-FFF2-40B4-BE49-F238E27FC236}">
                <a16:creationId xmlns:a16="http://schemas.microsoft.com/office/drawing/2014/main" id="{378BC945-011E-F2C6-293B-3440F9C47187}"/>
              </a:ext>
            </a:extLst>
          </p:cNvPr>
          <p:cNvSpPr txBox="1"/>
          <p:nvPr/>
        </p:nvSpPr>
        <p:spPr>
          <a:xfrm>
            <a:off x="798964" y="2776604"/>
            <a:ext cx="1056000" cy="420756"/>
          </a:xfrm>
          <a:prstGeom prst="rect">
            <a:avLst/>
          </a:prstGeom>
          <a:noFill/>
        </p:spPr>
        <p:txBody>
          <a:bodyPr wrap="square" rtlCol="0">
            <a:spAutoFit/>
          </a:bodyPr>
          <a:lstStyle/>
          <a:p>
            <a:pPr algn="ctr" defTabSz="1218958">
              <a:defRPr/>
            </a:pPr>
            <a:r>
              <a:rPr lang="en-IN" sz="1067" dirty="0">
                <a:solidFill>
                  <a:prstClr val="white"/>
                </a:solidFill>
                <a:latin typeface="Trebuchet MS"/>
              </a:rPr>
              <a:t>MEITY Cloud Empanelled</a:t>
            </a:r>
          </a:p>
        </p:txBody>
      </p:sp>
      <p:sp>
        <p:nvSpPr>
          <p:cNvPr id="35" name="TextBox 34">
            <a:extLst>
              <a:ext uri="{FF2B5EF4-FFF2-40B4-BE49-F238E27FC236}">
                <a16:creationId xmlns:a16="http://schemas.microsoft.com/office/drawing/2014/main" id="{633041A9-5405-0668-8FE2-EC0A0BB0E701}"/>
              </a:ext>
            </a:extLst>
          </p:cNvPr>
          <p:cNvSpPr txBox="1"/>
          <p:nvPr/>
        </p:nvSpPr>
        <p:spPr>
          <a:xfrm>
            <a:off x="7060535" y="5041955"/>
            <a:ext cx="982259" cy="420756"/>
          </a:xfrm>
          <a:prstGeom prst="rect">
            <a:avLst/>
          </a:prstGeom>
          <a:noFill/>
        </p:spPr>
        <p:txBody>
          <a:bodyPr wrap="square" rtlCol="0">
            <a:spAutoFit/>
          </a:bodyPr>
          <a:lstStyle/>
          <a:p>
            <a:pPr algn="ctr" defTabSz="1218958">
              <a:defRPr/>
            </a:pPr>
            <a:r>
              <a:rPr lang="en-IN" sz="1067" dirty="0">
                <a:solidFill>
                  <a:prstClr val="white"/>
                </a:solidFill>
                <a:latin typeface="Trebuchet MS"/>
              </a:rPr>
              <a:t>Green Building</a:t>
            </a:r>
          </a:p>
        </p:txBody>
      </p:sp>
      <p:pic>
        <p:nvPicPr>
          <p:cNvPr id="36" name="Picture 35">
            <a:extLst>
              <a:ext uri="{FF2B5EF4-FFF2-40B4-BE49-F238E27FC236}">
                <a16:creationId xmlns:a16="http://schemas.microsoft.com/office/drawing/2014/main" id="{3612C047-8534-478B-A285-26641B5DF11D}"/>
              </a:ext>
            </a:extLst>
          </p:cNvPr>
          <p:cNvPicPr>
            <a:picLocks noChangeAspect="1"/>
          </p:cNvPicPr>
          <p:nvPr/>
        </p:nvPicPr>
        <p:blipFill rotWithShape="1">
          <a:blip r:embed="rId16"/>
          <a:srcRect l="190" t="846" r="921" b="82"/>
          <a:stretch/>
        </p:blipFill>
        <p:spPr>
          <a:xfrm>
            <a:off x="8066137" y="5041955"/>
            <a:ext cx="792851" cy="512240"/>
          </a:xfrm>
          <a:prstGeom prst="rect">
            <a:avLst/>
          </a:prstGeom>
        </p:spPr>
      </p:pic>
      <p:sp>
        <p:nvSpPr>
          <p:cNvPr id="37" name="TextBox 36">
            <a:extLst>
              <a:ext uri="{FF2B5EF4-FFF2-40B4-BE49-F238E27FC236}">
                <a16:creationId xmlns:a16="http://schemas.microsoft.com/office/drawing/2014/main" id="{0C550822-D89C-A3F5-3BE6-5547A089A528}"/>
              </a:ext>
            </a:extLst>
          </p:cNvPr>
          <p:cNvSpPr txBox="1"/>
          <p:nvPr/>
        </p:nvSpPr>
        <p:spPr>
          <a:xfrm>
            <a:off x="8882333" y="4962733"/>
            <a:ext cx="2877868" cy="840934"/>
          </a:xfrm>
          <a:prstGeom prst="rect">
            <a:avLst/>
          </a:prstGeom>
          <a:noFill/>
        </p:spPr>
        <p:txBody>
          <a:bodyPr wrap="square" lIns="121917" tIns="60959" rIns="121917" bIns="60959" rtlCol="0">
            <a:spAutoFit/>
          </a:bodyPr>
          <a:lstStyle/>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Hosting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Cloud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SAP HANA Operations Services</a:t>
            </a:r>
          </a:p>
          <a:p>
            <a:pPr defTabSz="914332">
              <a:defRPr/>
            </a:pPr>
            <a:r>
              <a:rPr lang="en-IN" sz="933" b="1" dirty="0">
                <a:solidFill>
                  <a:prstClr val="white"/>
                </a:solidFill>
                <a:latin typeface="Trebuchet MS"/>
              </a:rPr>
              <a:t>SAP</a:t>
            </a:r>
            <a:r>
              <a:rPr lang="en-IN" sz="933" dirty="0">
                <a:solidFill>
                  <a:prstClr val="white"/>
                </a:solidFill>
                <a:latin typeface="Trebuchet MS"/>
              </a:rPr>
              <a:t> Certified In </a:t>
            </a:r>
            <a:r>
              <a:rPr lang="en-IN" sz="933" b="1" dirty="0">
                <a:solidFill>
                  <a:prstClr val="white"/>
                </a:solidFill>
                <a:latin typeface="Trebuchet MS"/>
              </a:rPr>
              <a:t>Application Management Services </a:t>
            </a:r>
          </a:p>
        </p:txBody>
      </p:sp>
      <p:grpSp>
        <p:nvGrpSpPr>
          <p:cNvPr id="20" name="Group 19">
            <a:extLst>
              <a:ext uri="{FF2B5EF4-FFF2-40B4-BE49-F238E27FC236}">
                <a16:creationId xmlns:a16="http://schemas.microsoft.com/office/drawing/2014/main" id="{1B978266-A603-D2E1-973F-44FCB9E39312}"/>
              </a:ext>
            </a:extLst>
          </p:cNvPr>
          <p:cNvGrpSpPr/>
          <p:nvPr/>
        </p:nvGrpSpPr>
        <p:grpSpPr>
          <a:xfrm>
            <a:off x="3130751" y="3999086"/>
            <a:ext cx="1577597" cy="1792050"/>
            <a:chOff x="2400798" y="2878547"/>
            <a:chExt cx="1183198" cy="1344037"/>
          </a:xfrm>
        </p:grpSpPr>
        <p:sp>
          <p:nvSpPr>
            <p:cNvPr id="13" name="TextBox 12">
              <a:extLst>
                <a:ext uri="{FF2B5EF4-FFF2-40B4-BE49-F238E27FC236}">
                  <a16:creationId xmlns:a16="http://schemas.microsoft.com/office/drawing/2014/main" id="{924E47F8-5F69-4BD9-8414-DD039E48058B}"/>
                </a:ext>
              </a:extLst>
            </p:cNvPr>
            <p:cNvSpPr txBox="1"/>
            <p:nvPr/>
          </p:nvSpPr>
          <p:spPr>
            <a:xfrm>
              <a:off x="2400798" y="3660700"/>
              <a:ext cx="1183198" cy="561884"/>
            </a:xfrm>
            <a:prstGeom prst="rect">
              <a:avLst/>
            </a:prstGeom>
            <a:noFill/>
          </p:spPr>
          <p:txBody>
            <a:bodyPr wrap="square" rtlCol="0">
              <a:spAutoFit/>
            </a:bodyPr>
            <a:lstStyle/>
            <a:p>
              <a:pPr algn="ctr" defTabSz="1218958">
                <a:defRPr/>
              </a:pPr>
              <a:r>
                <a:rPr lang="en-IN" sz="1067" dirty="0">
                  <a:solidFill>
                    <a:prstClr val="white"/>
                  </a:solidFill>
                  <a:latin typeface="Trebuchet MS"/>
                </a:rPr>
                <a:t>World’s international standard for occupational health and safety</a:t>
              </a:r>
            </a:p>
          </p:txBody>
        </p:sp>
        <p:pic>
          <p:nvPicPr>
            <p:cNvPr id="1032" name="Picture 8" descr="ISO 45001 OHSAS - ISO 45001 Standard in KSA">
              <a:extLst>
                <a:ext uri="{FF2B5EF4-FFF2-40B4-BE49-F238E27FC236}">
                  <a16:creationId xmlns:a16="http://schemas.microsoft.com/office/drawing/2014/main" id="{7EA53366-7BDD-6B41-32BE-7920CE69436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32396" y="2878547"/>
              <a:ext cx="820689" cy="752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37666746-704B-1B18-F396-E4FD74E59027}"/>
              </a:ext>
            </a:extLst>
          </p:cNvPr>
          <p:cNvGrpSpPr/>
          <p:nvPr/>
        </p:nvGrpSpPr>
        <p:grpSpPr>
          <a:xfrm>
            <a:off x="4633477" y="3999085"/>
            <a:ext cx="1317591" cy="1792048"/>
            <a:chOff x="3597234" y="2878547"/>
            <a:chExt cx="988193" cy="1344036"/>
          </a:xfrm>
        </p:grpSpPr>
        <p:sp>
          <p:nvSpPr>
            <p:cNvPr id="5" name="TextBox 4">
              <a:extLst>
                <a:ext uri="{FF2B5EF4-FFF2-40B4-BE49-F238E27FC236}">
                  <a16:creationId xmlns:a16="http://schemas.microsoft.com/office/drawing/2014/main" id="{BD9E0173-5A29-0BAC-AF07-7D70FA5292CB}"/>
                </a:ext>
              </a:extLst>
            </p:cNvPr>
            <p:cNvSpPr txBox="1"/>
            <p:nvPr/>
          </p:nvSpPr>
          <p:spPr>
            <a:xfrm>
              <a:off x="3597234" y="3660699"/>
              <a:ext cx="988193" cy="561884"/>
            </a:xfrm>
            <a:prstGeom prst="rect">
              <a:avLst/>
            </a:prstGeom>
            <a:noFill/>
          </p:spPr>
          <p:txBody>
            <a:bodyPr wrap="square" rtlCol="0">
              <a:spAutoFit/>
            </a:bodyPr>
            <a:lstStyle/>
            <a:p>
              <a:pPr algn="ctr" defTabSz="1218958">
                <a:defRPr/>
              </a:pPr>
              <a:r>
                <a:rPr lang="en-IN" sz="1067" dirty="0">
                  <a:solidFill>
                    <a:prstClr val="white"/>
                  </a:solidFill>
                  <a:latin typeface="Trebuchet MS"/>
                </a:rPr>
                <a:t>Business Continuity Management System</a:t>
              </a:r>
            </a:p>
          </p:txBody>
        </p:sp>
        <p:pic>
          <p:nvPicPr>
            <p:cNvPr id="1036" name="Picture 12" descr="ISO 9001 Compliance Definition | Arena">
              <a:extLst>
                <a:ext uri="{FF2B5EF4-FFF2-40B4-BE49-F238E27FC236}">
                  <a16:creationId xmlns:a16="http://schemas.microsoft.com/office/drawing/2014/main" id="{26A1B625-8D8B-3E39-D76F-F422325CD89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31330" y="2878547"/>
              <a:ext cx="720000" cy="72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774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9C17883-1532-FF70-C4F3-DA6DDE8586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016"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84F819D8-D485-4784-2C54-B7DA142BB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245"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25AE1BA7-6747-F417-4055-307FFA4DE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3475"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A9EDE277-79A4-00AE-6F97-DD04DE9FC2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95"/>
          <a:stretch/>
        </p:blipFill>
        <p:spPr bwMode="auto">
          <a:xfrm>
            <a:off x="6096000" y="1316676"/>
            <a:ext cx="1872000" cy="81037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0301FE3C-FACF-7855-2DF7-4CED1A7E89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9933"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10ED0421-D4E0-D573-A4F0-2FD95E7ACE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78164" y="1316677"/>
            <a:ext cx="1872000" cy="81284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26EE35-04B2-2E35-349A-975CB1AF7E22}"/>
              </a:ext>
            </a:extLst>
          </p:cNvPr>
          <p:cNvSpPr>
            <a:spLocks noGrp="1"/>
          </p:cNvSpPr>
          <p:nvPr>
            <p:ph type="title"/>
          </p:nvPr>
        </p:nvSpPr>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Sify: your TRUSTED CLOUD and Managed Services PARTNER</a:t>
            </a:r>
            <a:endParaRPr lang="en-IN" sz="2400" dirty="0">
              <a:solidFill>
                <a:srgbClr val="BBD42F"/>
              </a:solidFill>
              <a:latin typeface="+mn-lt"/>
              <a:ea typeface="+mn-ea"/>
              <a:cs typeface="+mn-cs"/>
            </a:endParaRPr>
          </a:p>
        </p:txBody>
      </p:sp>
      <p:sp>
        <p:nvSpPr>
          <p:cNvPr id="6" name="TextBox 5">
            <a:extLst>
              <a:ext uri="{FF2B5EF4-FFF2-40B4-BE49-F238E27FC236}">
                <a16:creationId xmlns:a16="http://schemas.microsoft.com/office/drawing/2014/main" id="{C56DA9E4-0D0C-34C2-C503-9530414BB58C}"/>
              </a:ext>
            </a:extLst>
          </p:cNvPr>
          <p:cNvSpPr txBox="1"/>
          <p:nvPr/>
        </p:nvSpPr>
        <p:spPr>
          <a:xfrm>
            <a:off x="431800" y="2351317"/>
            <a:ext cx="1813904" cy="3303725"/>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A leading </a:t>
            </a:r>
            <a:r>
              <a:rPr lang="en-US" sz="1600" b="1" dirty="0">
                <a:solidFill>
                  <a:srgbClr val="BED730"/>
                </a:solidFill>
                <a:latin typeface="Trebuchet MS"/>
              </a:rPr>
              <a:t>healthcare</a:t>
            </a:r>
            <a:r>
              <a:rPr lang="en-US" sz="1600" dirty="0">
                <a:solidFill>
                  <a:prstClr val="white">
                    <a:lumMod val="85000"/>
                  </a:prstClr>
                </a:solidFill>
                <a:latin typeface="Trebuchet MS"/>
              </a:rPr>
              <a:t> provider chose Sify’s </a:t>
            </a:r>
            <a:r>
              <a:rPr lang="en-US" sz="1600" b="1" dirty="0">
                <a:solidFill>
                  <a:srgbClr val="BED730"/>
                </a:solidFill>
                <a:latin typeface="Trebuchet MS"/>
              </a:rPr>
              <a:t>Cloud@Core </a:t>
            </a:r>
            <a:r>
              <a:rPr lang="en-US" sz="1600" dirty="0">
                <a:solidFill>
                  <a:prstClr val="white">
                    <a:lumMod val="85000"/>
                  </a:prstClr>
                </a:solidFill>
                <a:latin typeface="Trebuchet MS"/>
              </a:rPr>
              <a:t>platform for the digital transformation of patient care services while saving </a:t>
            </a:r>
            <a:r>
              <a:rPr lang="en-US" sz="1600" b="1" dirty="0">
                <a:solidFill>
                  <a:srgbClr val="BED730"/>
                </a:solidFill>
                <a:latin typeface="Trebuchet MS"/>
              </a:rPr>
              <a:t>33% on cloud costs.</a:t>
            </a:r>
            <a:endParaRPr lang="en-IN" sz="1600" b="1" dirty="0">
              <a:solidFill>
                <a:srgbClr val="BED730"/>
              </a:solidFill>
              <a:latin typeface="Trebuchet MS"/>
            </a:endParaRPr>
          </a:p>
        </p:txBody>
      </p:sp>
      <p:sp>
        <p:nvSpPr>
          <p:cNvPr id="7" name="TextBox 6">
            <a:extLst>
              <a:ext uri="{FF2B5EF4-FFF2-40B4-BE49-F238E27FC236}">
                <a16:creationId xmlns:a16="http://schemas.microsoft.com/office/drawing/2014/main" id="{F723C29B-27E2-DBD6-0794-5E1A05D955B1}"/>
              </a:ext>
            </a:extLst>
          </p:cNvPr>
          <p:cNvSpPr txBox="1"/>
          <p:nvPr/>
        </p:nvSpPr>
        <p:spPr>
          <a:xfrm>
            <a:off x="2319112" y="2351314"/>
            <a:ext cx="1772325" cy="3303725"/>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India’s largest power </a:t>
            </a:r>
            <a:r>
              <a:rPr lang="en-US" sz="1600" b="1" dirty="0">
                <a:solidFill>
                  <a:srgbClr val="BED730"/>
                </a:solidFill>
                <a:latin typeface="Trebuchet MS"/>
              </a:rPr>
              <a:t>utility</a:t>
            </a:r>
            <a:r>
              <a:rPr lang="en-US" sz="1600" dirty="0">
                <a:solidFill>
                  <a:prstClr val="white">
                    <a:lumMod val="85000"/>
                  </a:prstClr>
                </a:solidFill>
                <a:latin typeface="Trebuchet MS"/>
              </a:rPr>
              <a:t> company chose Sify’s Cloud@Core platform with </a:t>
            </a:r>
            <a:r>
              <a:rPr lang="en-US" sz="1600" b="1" dirty="0">
                <a:solidFill>
                  <a:srgbClr val="BED730"/>
                </a:solidFill>
                <a:latin typeface="Trebuchet MS"/>
              </a:rPr>
              <a:t>business-outcome-based</a:t>
            </a:r>
            <a:r>
              <a:rPr lang="en-US" sz="1600" dirty="0">
                <a:solidFill>
                  <a:prstClr val="white">
                    <a:lumMod val="85000"/>
                  </a:prstClr>
                </a:solidFill>
                <a:latin typeface="Trebuchet MS"/>
              </a:rPr>
              <a:t> model to scale their service to </a:t>
            </a:r>
            <a:r>
              <a:rPr lang="en-US" sz="1600" b="1" dirty="0">
                <a:solidFill>
                  <a:srgbClr val="BED730"/>
                </a:solidFill>
                <a:latin typeface="Trebuchet MS"/>
              </a:rPr>
              <a:t>25 million+ </a:t>
            </a:r>
            <a:r>
              <a:rPr lang="en-US" sz="1600" dirty="0">
                <a:solidFill>
                  <a:prstClr val="white">
                    <a:lumMod val="85000"/>
                  </a:prstClr>
                </a:solidFill>
                <a:latin typeface="Trebuchet MS"/>
              </a:rPr>
              <a:t>subscribers.</a:t>
            </a:r>
            <a:endParaRPr lang="en-IN" sz="1600" b="1" dirty="0">
              <a:solidFill>
                <a:prstClr val="white">
                  <a:lumMod val="85000"/>
                </a:prstClr>
              </a:solidFill>
              <a:latin typeface="Trebuchet MS"/>
            </a:endParaRPr>
          </a:p>
        </p:txBody>
      </p:sp>
      <p:sp>
        <p:nvSpPr>
          <p:cNvPr id="8" name="TextBox 7">
            <a:extLst>
              <a:ext uri="{FF2B5EF4-FFF2-40B4-BE49-F238E27FC236}">
                <a16:creationId xmlns:a16="http://schemas.microsoft.com/office/drawing/2014/main" id="{DBB0BB28-9695-3B00-C0BA-A375C9DDDA20}"/>
              </a:ext>
            </a:extLst>
          </p:cNvPr>
          <p:cNvSpPr txBox="1"/>
          <p:nvPr/>
        </p:nvSpPr>
        <p:spPr>
          <a:xfrm>
            <a:off x="4208859" y="2351313"/>
            <a:ext cx="1796920"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Sify’s </a:t>
            </a:r>
            <a:r>
              <a:rPr lang="en-US" sz="1600" b="1" dirty="0">
                <a:solidFill>
                  <a:srgbClr val="BED730"/>
                </a:solidFill>
                <a:latin typeface="Trebuchet MS"/>
              </a:rPr>
              <a:t>integrated hybrid cloud solutions </a:t>
            </a:r>
            <a:r>
              <a:rPr lang="en-US" sz="1600" dirty="0">
                <a:solidFill>
                  <a:prstClr val="white">
                    <a:lumMod val="85000"/>
                  </a:prstClr>
                </a:solidFill>
                <a:latin typeface="Trebuchet MS"/>
              </a:rPr>
              <a:t>modernized 80% of the business applications of a </a:t>
            </a:r>
            <a:r>
              <a:rPr lang="en-US" sz="1600" b="1" dirty="0">
                <a:solidFill>
                  <a:srgbClr val="BED730"/>
                </a:solidFill>
                <a:latin typeface="Trebuchet MS"/>
              </a:rPr>
              <a:t>retail giant </a:t>
            </a:r>
            <a:r>
              <a:rPr lang="en-US" sz="1600" dirty="0">
                <a:solidFill>
                  <a:prstClr val="white">
                    <a:lumMod val="85000"/>
                  </a:prstClr>
                </a:solidFill>
                <a:latin typeface="Trebuchet MS"/>
              </a:rPr>
              <a:t>with </a:t>
            </a:r>
            <a:r>
              <a:rPr lang="en-US" sz="1600" b="1" dirty="0">
                <a:solidFill>
                  <a:srgbClr val="BED730"/>
                </a:solidFill>
                <a:latin typeface="Trebuchet MS"/>
              </a:rPr>
              <a:t>zero service disruption.</a:t>
            </a:r>
            <a:endParaRPr lang="en-IN" sz="1600" b="1" dirty="0">
              <a:solidFill>
                <a:srgbClr val="BED730"/>
              </a:solidFill>
              <a:latin typeface="Trebuchet MS"/>
            </a:endParaRPr>
          </a:p>
        </p:txBody>
      </p:sp>
      <p:sp>
        <p:nvSpPr>
          <p:cNvPr id="9" name="TextBox 8">
            <a:extLst>
              <a:ext uri="{FF2B5EF4-FFF2-40B4-BE49-F238E27FC236}">
                <a16:creationId xmlns:a16="http://schemas.microsoft.com/office/drawing/2014/main" id="{EDDB6914-3849-91E9-5154-6C1A53E80F66}"/>
              </a:ext>
            </a:extLst>
          </p:cNvPr>
          <p:cNvSpPr txBox="1"/>
          <p:nvPr/>
        </p:nvSpPr>
        <p:spPr>
          <a:xfrm>
            <a:off x="6115548" y="2351314"/>
            <a:ext cx="1755393"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Global </a:t>
            </a:r>
            <a:r>
              <a:rPr lang="en-US" sz="1600" b="1" dirty="0">
                <a:solidFill>
                  <a:srgbClr val="BED730"/>
                </a:solidFill>
                <a:latin typeface="Trebuchet MS"/>
              </a:rPr>
              <a:t>steel leader </a:t>
            </a:r>
            <a:r>
              <a:rPr lang="en-US" sz="1600" dirty="0">
                <a:solidFill>
                  <a:prstClr val="white">
                    <a:lumMod val="85000"/>
                  </a:prstClr>
                </a:solidFill>
                <a:latin typeface="Trebuchet MS"/>
              </a:rPr>
              <a:t>chose Sify to assess and migrate its business-critical </a:t>
            </a:r>
            <a:r>
              <a:rPr lang="en-US" sz="1600" b="1" dirty="0">
                <a:solidFill>
                  <a:srgbClr val="BED730"/>
                </a:solidFill>
                <a:latin typeface="Trebuchet MS"/>
              </a:rPr>
              <a:t>SAP</a:t>
            </a:r>
            <a:r>
              <a:rPr lang="en-US" sz="1600" dirty="0">
                <a:solidFill>
                  <a:prstClr val="white">
                    <a:lumMod val="85000"/>
                  </a:prstClr>
                </a:solidFill>
                <a:latin typeface="Trebuchet MS"/>
              </a:rPr>
              <a:t> workloads to a Hyperscaler at </a:t>
            </a:r>
            <a:r>
              <a:rPr lang="en-US" sz="1600" b="1" dirty="0">
                <a:solidFill>
                  <a:srgbClr val="BED730"/>
                </a:solidFill>
                <a:latin typeface="Trebuchet MS"/>
              </a:rPr>
              <a:t>near-zero downtime</a:t>
            </a:r>
            <a:r>
              <a:rPr lang="en-US" sz="1600" dirty="0">
                <a:solidFill>
                  <a:prstClr val="white">
                    <a:lumMod val="85000"/>
                  </a:prstClr>
                </a:solidFill>
                <a:latin typeface="Trebuchet MS"/>
              </a:rPr>
              <a:t>.</a:t>
            </a:r>
            <a:endParaRPr lang="en-IN" sz="1600" dirty="0">
              <a:solidFill>
                <a:prstClr val="white">
                  <a:lumMod val="85000"/>
                </a:prstClr>
              </a:solidFill>
              <a:latin typeface="Trebuchet MS"/>
            </a:endParaRPr>
          </a:p>
        </p:txBody>
      </p:sp>
      <p:sp>
        <p:nvSpPr>
          <p:cNvPr id="10" name="TextBox 9">
            <a:extLst>
              <a:ext uri="{FF2B5EF4-FFF2-40B4-BE49-F238E27FC236}">
                <a16:creationId xmlns:a16="http://schemas.microsoft.com/office/drawing/2014/main" id="{1ED5C8DF-6CD4-321A-A3A5-9818F28C4762}"/>
              </a:ext>
            </a:extLst>
          </p:cNvPr>
          <p:cNvSpPr txBox="1"/>
          <p:nvPr/>
        </p:nvSpPr>
        <p:spPr>
          <a:xfrm>
            <a:off x="7990800" y="2351314"/>
            <a:ext cx="1866169" cy="3573029"/>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Sify helps </a:t>
            </a:r>
            <a:r>
              <a:rPr lang="en-US" sz="1600" b="1" dirty="0">
                <a:solidFill>
                  <a:srgbClr val="BED730"/>
                </a:solidFill>
                <a:latin typeface="Trebuchet MS"/>
              </a:rPr>
              <a:t>a life insurance major transform digitally</a:t>
            </a:r>
            <a:r>
              <a:rPr lang="en-US" sz="1600" dirty="0">
                <a:solidFill>
                  <a:prstClr val="white">
                    <a:lumMod val="85000"/>
                  </a:prstClr>
                </a:solidFill>
                <a:latin typeface="Trebuchet MS"/>
              </a:rPr>
              <a:t> with AI/ML, cloud-native applications, and modern DevOps toolchains by unlocking the power of hybrid cloud on a Hyperscaler.</a:t>
            </a:r>
            <a:endParaRPr lang="en-IN" sz="1600" dirty="0">
              <a:solidFill>
                <a:prstClr val="white">
                  <a:lumMod val="85000"/>
                </a:prstClr>
              </a:solidFill>
              <a:latin typeface="Trebuchet MS"/>
            </a:endParaRPr>
          </a:p>
        </p:txBody>
      </p:sp>
      <p:sp>
        <p:nvSpPr>
          <p:cNvPr id="4" name="TextBox 3">
            <a:extLst>
              <a:ext uri="{FF2B5EF4-FFF2-40B4-BE49-F238E27FC236}">
                <a16:creationId xmlns:a16="http://schemas.microsoft.com/office/drawing/2014/main" id="{AC25BA33-06D0-F930-ECFE-003510FF0FE6}"/>
              </a:ext>
            </a:extLst>
          </p:cNvPr>
          <p:cNvSpPr txBox="1"/>
          <p:nvPr/>
        </p:nvSpPr>
        <p:spPr>
          <a:xfrm>
            <a:off x="9862800" y="2351317"/>
            <a:ext cx="1871993" cy="2495811"/>
          </a:xfrm>
          <a:prstGeom prst="rect">
            <a:avLst/>
          </a:prstGeom>
          <a:noFill/>
        </p:spPr>
        <p:txBody>
          <a:bodyPr wrap="square" rtlCol="0">
            <a:spAutoFit/>
          </a:bodyPr>
          <a:lstStyle/>
          <a:p>
            <a:pPr defTabSz="1218928">
              <a:lnSpc>
                <a:spcPts val="2133"/>
              </a:lnSpc>
            </a:pPr>
            <a:r>
              <a:rPr lang="en-US" sz="1600" dirty="0">
                <a:solidFill>
                  <a:prstClr val="white">
                    <a:lumMod val="85000"/>
                  </a:prstClr>
                </a:solidFill>
                <a:latin typeface="Trebuchet MS"/>
              </a:rPr>
              <a:t>Ensured</a:t>
            </a:r>
            <a:r>
              <a:rPr lang="en-US" sz="1600" dirty="0">
                <a:solidFill>
                  <a:srgbClr val="BED730"/>
                </a:solidFill>
                <a:latin typeface="Trebuchet MS"/>
              </a:rPr>
              <a:t> </a:t>
            </a:r>
            <a:r>
              <a:rPr lang="en-US" sz="1600" b="1" dirty="0">
                <a:solidFill>
                  <a:srgbClr val="BED730"/>
                </a:solidFill>
                <a:latin typeface="Trebuchet MS"/>
              </a:rPr>
              <a:t>35% TCO reduction and 3X performance </a:t>
            </a:r>
            <a:r>
              <a:rPr lang="en-US" sz="1600" dirty="0">
                <a:solidFill>
                  <a:prstClr val="white">
                    <a:lumMod val="85000"/>
                  </a:prstClr>
                </a:solidFill>
                <a:latin typeface="Trebuchet MS"/>
              </a:rPr>
              <a:t>to fast-track digital transformation and bring business resiliency to a </a:t>
            </a:r>
            <a:r>
              <a:rPr lang="en-US" sz="1600" b="1" dirty="0">
                <a:solidFill>
                  <a:srgbClr val="BED730"/>
                </a:solidFill>
                <a:latin typeface="Trebuchet MS"/>
              </a:rPr>
              <a:t>major NBFC </a:t>
            </a:r>
            <a:r>
              <a:rPr lang="en-US" sz="1600" dirty="0">
                <a:solidFill>
                  <a:prstClr val="white">
                    <a:lumMod val="85000"/>
                  </a:prstClr>
                </a:solidFill>
                <a:latin typeface="Trebuchet MS"/>
              </a:rPr>
              <a:t>with multi cloud.</a:t>
            </a:r>
            <a:endParaRPr lang="en-IN" sz="1600" dirty="0">
              <a:solidFill>
                <a:prstClr val="white">
                  <a:lumMod val="85000"/>
                </a:prstClr>
              </a:solidFill>
              <a:latin typeface="Trebuchet MS"/>
            </a:endParaRPr>
          </a:p>
        </p:txBody>
      </p:sp>
      <p:grpSp>
        <p:nvGrpSpPr>
          <p:cNvPr id="20" name="Group 19">
            <a:extLst>
              <a:ext uri="{FF2B5EF4-FFF2-40B4-BE49-F238E27FC236}">
                <a16:creationId xmlns:a16="http://schemas.microsoft.com/office/drawing/2014/main" id="{1B41E8B4-3983-6480-DCCC-1FA5AC25FAA1}"/>
              </a:ext>
            </a:extLst>
          </p:cNvPr>
          <p:cNvGrpSpPr/>
          <p:nvPr/>
        </p:nvGrpSpPr>
        <p:grpSpPr>
          <a:xfrm>
            <a:off x="2311452" y="2127049"/>
            <a:ext cx="7558997" cy="4181676"/>
            <a:chOff x="1733589" y="1586523"/>
            <a:chExt cx="5669248" cy="3145815"/>
          </a:xfrm>
        </p:grpSpPr>
        <p:cxnSp>
          <p:nvCxnSpPr>
            <p:cNvPr id="11" name="Straight Connector 10">
              <a:extLst>
                <a:ext uri="{FF2B5EF4-FFF2-40B4-BE49-F238E27FC236}">
                  <a16:creationId xmlns:a16="http://schemas.microsoft.com/office/drawing/2014/main" id="{CBE60D73-D435-C20E-14D5-B2D9A092F61D}"/>
                </a:ext>
              </a:extLst>
            </p:cNvPr>
            <p:cNvCxnSpPr>
              <a:cxnSpLocks/>
            </p:cNvCxnSpPr>
            <p:nvPr/>
          </p:nvCxnSpPr>
          <p:spPr>
            <a:xfrm flipV="1">
              <a:off x="1733589"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F0117EC-44BD-7AC7-66FB-11CEFBA76E6C}"/>
                </a:ext>
              </a:extLst>
            </p:cNvPr>
            <p:cNvCxnSpPr>
              <a:cxnSpLocks/>
            </p:cNvCxnSpPr>
            <p:nvPr/>
          </p:nvCxnSpPr>
          <p:spPr>
            <a:xfrm flipV="1">
              <a:off x="3150901"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76607D-2232-658B-CA7C-9E6CF444128F}"/>
                </a:ext>
              </a:extLst>
            </p:cNvPr>
            <p:cNvCxnSpPr>
              <a:cxnSpLocks/>
            </p:cNvCxnSpPr>
            <p:nvPr/>
          </p:nvCxnSpPr>
          <p:spPr>
            <a:xfrm flipV="1">
              <a:off x="4568213"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57B57E-A2C6-DB81-8982-E7EEDF3A4532}"/>
                </a:ext>
              </a:extLst>
            </p:cNvPr>
            <p:cNvCxnSpPr>
              <a:cxnSpLocks/>
            </p:cNvCxnSpPr>
            <p:nvPr/>
          </p:nvCxnSpPr>
          <p:spPr>
            <a:xfrm flipV="1">
              <a:off x="5985525"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F3CBD7-8A50-909D-982A-7C74FA2A1628}"/>
                </a:ext>
              </a:extLst>
            </p:cNvPr>
            <p:cNvCxnSpPr>
              <a:cxnSpLocks/>
            </p:cNvCxnSpPr>
            <p:nvPr/>
          </p:nvCxnSpPr>
          <p:spPr>
            <a:xfrm flipV="1">
              <a:off x="7402837" y="1586523"/>
              <a:ext cx="0" cy="3145815"/>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86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45715" rIns="91428" bIns="45715" rtlCol="0" anchor="ctr">
            <a:spAutoFit/>
          </a:bodyPr>
          <a:lstStyle/>
          <a:p>
            <a:pPr defTabSz="914377"/>
            <a:r>
              <a:rPr lang="en-US" sz="2400" dirty="0">
                <a:solidFill>
                  <a:srgbClr val="BBD42F"/>
                </a:solidFill>
                <a:latin typeface="+mn-lt"/>
                <a:ea typeface="+mn-ea"/>
                <a:cs typeface="+mn-cs"/>
              </a:rPr>
              <a:t>Sify - A complete cloud partner enabling digital services</a:t>
            </a:r>
          </a:p>
        </p:txBody>
      </p:sp>
      <p:pic>
        <p:nvPicPr>
          <p:cNvPr id="41" name="Picture 40">
            <a:extLst>
              <a:ext uri="{FF2B5EF4-FFF2-40B4-BE49-F238E27FC236}">
                <a16:creationId xmlns:a16="http://schemas.microsoft.com/office/drawing/2014/main" id="{FA4C8528-DD8A-41DB-A4B0-82114E12EAD1}"/>
              </a:ext>
            </a:extLst>
          </p:cNvPr>
          <p:cNvPicPr>
            <a:picLocks noChangeAspect="1"/>
          </p:cNvPicPr>
          <p:nvPr/>
        </p:nvPicPr>
        <p:blipFill>
          <a:blip r:embed="rId3">
            <a:extLst>
              <a:ext uri="{28A0092B-C50C-407E-A947-70E740481C1C}">
                <a14:useLocalDpi xmlns:a14="http://schemas.microsoft.com/office/drawing/2010/main" val="0"/>
              </a:ext>
            </a:extLst>
          </a:blip>
          <a:srcRect t="13" b="13"/>
          <a:stretch/>
        </p:blipFill>
        <p:spPr>
          <a:xfrm>
            <a:off x="424504" y="1268414"/>
            <a:ext cx="11328200" cy="5040312"/>
          </a:xfrm>
          <a:prstGeom prst="rect">
            <a:avLst/>
          </a:prstGeom>
          <a:solidFill>
            <a:srgbClr val="49B2E0"/>
          </a:solidFill>
        </p:spPr>
      </p:pic>
      <p:sp>
        <p:nvSpPr>
          <p:cNvPr id="12" name="Rectangle 11">
            <a:extLst>
              <a:ext uri="{FF2B5EF4-FFF2-40B4-BE49-F238E27FC236}">
                <a16:creationId xmlns:a16="http://schemas.microsoft.com/office/drawing/2014/main" id="{A4643F5F-B785-9539-F1B8-7248A4EC3E79}"/>
              </a:ext>
            </a:extLst>
          </p:cNvPr>
          <p:cNvSpPr/>
          <p:nvPr/>
        </p:nvSpPr>
        <p:spPr>
          <a:xfrm>
            <a:off x="407988" y="5843164"/>
            <a:ext cx="11344719" cy="465562"/>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8">
              <a:defRPr/>
            </a:pPr>
            <a:endParaRPr lang="en-IN" sz="2400">
              <a:solidFill>
                <a:prstClr val="white"/>
              </a:solidFill>
              <a:latin typeface="Trebuchet MS"/>
            </a:endParaRPr>
          </a:p>
        </p:txBody>
      </p:sp>
      <p:sp>
        <p:nvSpPr>
          <p:cNvPr id="14" name="TextBox 13">
            <a:extLst>
              <a:ext uri="{FF2B5EF4-FFF2-40B4-BE49-F238E27FC236}">
                <a16:creationId xmlns:a16="http://schemas.microsoft.com/office/drawing/2014/main" id="{AA42BF04-07A9-43C1-A7D7-ED27E8D77067}"/>
              </a:ext>
            </a:extLst>
          </p:cNvPr>
          <p:cNvSpPr txBox="1"/>
          <p:nvPr/>
        </p:nvSpPr>
        <p:spPr>
          <a:xfrm rot="1431269">
            <a:off x="9567088" y="1899974"/>
            <a:ext cx="2062820" cy="272084"/>
          </a:xfrm>
          <a:prstGeom prst="rect">
            <a:avLst/>
          </a:prstGeom>
          <a:noFill/>
        </p:spPr>
        <p:txBody>
          <a:bodyPr wrap="square" rtlCol="0">
            <a:spAutoFit/>
          </a:bodyPr>
          <a:lstStyle/>
          <a:p>
            <a:pPr defTabSz="1218928">
              <a:defRPr/>
            </a:pPr>
            <a:r>
              <a:rPr lang="en-IN" sz="1333" b="1">
                <a:solidFill>
                  <a:srgbClr val="BED730"/>
                </a:solidFill>
                <a:latin typeface="Trebuchet MS"/>
              </a:rPr>
              <a:t>MANAGED EDGE &amp; IOT</a:t>
            </a:r>
          </a:p>
        </p:txBody>
      </p:sp>
      <p:grpSp>
        <p:nvGrpSpPr>
          <p:cNvPr id="20" name="Group 19">
            <a:extLst>
              <a:ext uri="{FF2B5EF4-FFF2-40B4-BE49-F238E27FC236}">
                <a16:creationId xmlns:a16="http://schemas.microsoft.com/office/drawing/2014/main" id="{8DD11657-38B1-56A4-BD68-35B3FF62270A}"/>
              </a:ext>
            </a:extLst>
          </p:cNvPr>
          <p:cNvGrpSpPr/>
          <p:nvPr/>
        </p:nvGrpSpPr>
        <p:grpSpPr>
          <a:xfrm>
            <a:off x="1814330" y="3268416"/>
            <a:ext cx="1476375" cy="636878"/>
            <a:chOff x="1378605" y="2239916"/>
            <a:chExt cx="1107281" cy="385763"/>
          </a:xfrm>
        </p:grpSpPr>
        <p:cxnSp>
          <p:nvCxnSpPr>
            <p:cNvPr id="35" name="Straight Connector 34">
              <a:extLst>
                <a:ext uri="{FF2B5EF4-FFF2-40B4-BE49-F238E27FC236}">
                  <a16:creationId xmlns:a16="http://schemas.microsoft.com/office/drawing/2014/main" id="{21CD964B-761A-4850-985A-B1A1BFCFC3EF}"/>
                </a:ext>
              </a:extLst>
            </p:cNvPr>
            <p:cNvCxnSpPr>
              <a:cxnSpLocks/>
            </p:cNvCxnSpPr>
            <p:nvPr/>
          </p:nvCxnSpPr>
          <p:spPr>
            <a:xfrm>
              <a:off x="1378605"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4" name="Straight Connector 43">
              <a:extLst>
                <a:ext uri="{FF2B5EF4-FFF2-40B4-BE49-F238E27FC236}">
                  <a16:creationId xmlns:a16="http://schemas.microsoft.com/office/drawing/2014/main" id="{2715881C-1CE1-470F-8BDB-62DC0A8B6E8B}"/>
                </a:ext>
              </a:extLst>
            </p:cNvPr>
            <p:cNvCxnSpPr>
              <a:cxnSpLocks/>
            </p:cNvCxnSpPr>
            <p:nvPr/>
          </p:nvCxnSpPr>
          <p:spPr>
            <a:xfrm>
              <a:off x="1747698"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5" name="Straight Connector 44">
              <a:extLst>
                <a:ext uri="{FF2B5EF4-FFF2-40B4-BE49-F238E27FC236}">
                  <a16:creationId xmlns:a16="http://schemas.microsoft.com/office/drawing/2014/main" id="{FA689572-576B-453F-B2D7-8FBE03AD2F28}"/>
                </a:ext>
              </a:extLst>
            </p:cNvPr>
            <p:cNvCxnSpPr>
              <a:cxnSpLocks/>
            </p:cNvCxnSpPr>
            <p:nvPr/>
          </p:nvCxnSpPr>
          <p:spPr>
            <a:xfrm>
              <a:off x="2116792"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130FAD8D-FDB2-49A5-9672-9FA0987BE0EA}"/>
                </a:ext>
              </a:extLst>
            </p:cNvPr>
            <p:cNvCxnSpPr>
              <a:cxnSpLocks/>
            </p:cNvCxnSpPr>
            <p:nvPr/>
          </p:nvCxnSpPr>
          <p:spPr>
            <a:xfrm>
              <a:off x="2485886" y="2239916"/>
              <a:ext cx="0" cy="38576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grpSp>
      <p:sp>
        <p:nvSpPr>
          <p:cNvPr id="47" name="TextBox 46">
            <a:extLst>
              <a:ext uri="{FF2B5EF4-FFF2-40B4-BE49-F238E27FC236}">
                <a16:creationId xmlns:a16="http://schemas.microsoft.com/office/drawing/2014/main" id="{900EE184-7A74-4DFA-AE72-10F89AE48BCA}"/>
              </a:ext>
            </a:extLst>
          </p:cNvPr>
          <p:cNvSpPr txBox="1"/>
          <p:nvPr/>
        </p:nvSpPr>
        <p:spPr>
          <a:xfrm>
            <a:off x="1481268" y="5155927"/>
            <a:ext cx="1213388" cy="548975"/>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CLOUD</a:t>
            </a:r>
            <a:br>
              <a:rPr lang="en-IN" sz="1100" b="1">
                <a:solidFill>
                  <a:prstClr val="black">
                    <a:lumMod val="85000"/>
                    <a:lumOff val="15000"/>
                  </a:prstClr>
                </a:solidFill>
                <a:latin typeface="Trebuchet MS"/>
              </a:rPr>
            </a:br>
            <a:r>
              <a:rPr lang="en-IN" sz="1100" b="1">
                <a:solidFill>
                  <a:prstClr val="black">
                    <a:lumMod val="85000"/>
                    <a:lumOff val="15000"/>
                  </a:prstClr>
                </a:solidFill>
                <a:latin typeface="Trebuchet MS"/>
              </a:rPr>
              <a:t>EVOLUTION</a:t>
            </a:r>
          </a:p>
          <a:p>
            <a:pPr algn="ctr" defTabSz="1218928">
              <a:defRPr/>
            </a:pPr>
            <a:r>
              <a:rPr lang="en-IN" sz="1100" b="1">
                <a:solidFill>
                  <a:prstClr val="black">
                    <a:lumMod val="85000"/>
                    <a:lumOff val="15000"/>
                  </a:prstClr>
                </a:solidFill>
                <a:latin typeface="Trebuchet MS"/>
              </a:rPr>
              <a:t>&amp; MIGRATION</a:t>
            </a:r>
          </a:p>
        </p:txBody>
      </p:sp>
      <p:sp>
        <p:nvSpPr>
          <p:cNvPr id="48" name="TextBox 47">
            <a:extLst>
              <a:ext uri="{FF2B5EF4-FFF2-40B4-BE49-F238E27FC236}">
                <a16:creationId xmlns:a16="http://schemas.microsoft.com/office/drawing/2014/main" id="{57857F05-BA43-4C3D-AF3E-00E2F9912842}"/>
              </a:ext>
            </a:extLst>
          </p:cNvPr>
          <p:cNvSpPr txBox="1"/>
          <p:nvPr/>
        </p:nvSpPr>
        <p:spPr>
          <a:xfrm>
            <a:off x="3652328" y="3135792"/>
            <a:ext cx="1213388"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CLOUD STRATEGY</a:t>
            </a:r>
          </a:p>
        </p:txBody>
      </p:sp>
      <p:sp>
        <p:nvSpPr>
          <p:cNvPr id="49" name="TextBox 48">
            <a:extLst>
              <a:ext uri="{FF2B5EF4-FFF2-40B4-BE49-F238E27FC236}">
                <a16:creationId xmlns:a16="http://schemas.microsoft.com/office/drawing/2014/main" id="{437012D5-D061-4541-837D-1B1422CBD582}"/>
              </a:ext>
            </a:extLst>
          </p:cNvPr>
          <p:cNvSpPr txBox="1"/>
          <p:nvPr/>
        </p:nvSpPr>
        <p:spPr>
          <a:xfrm>
            <a:off x="6479472" y="1859329"/>
            <a:ext cx="1213388"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HYBRID</a:t>
            </a:r>
            <a:br>
              <a:rPr lang="en-IN" sz="1333" b="1">
                <a:solidFill>
                  <a:prstClr val="black">
                    <a:lumMod val="85000"/>
                    <a:lumOff val="15000"/>
                  </a:prstClr>
                </a:solidFill>
                <a:latin typeface="Trebuchet MS"/>
              </a:rPr>
            </a:br>
            <a:r>
              <a:rPr lang="en-IN" sz="1333" b="1">
                <a:solidFill>
                  <a:prstClr val="black">
                    <a:lumMod val="85000"/>
                    <a:lumOff val="15000"/>
                  </a:prstClr>
                </a:solidFill>
                <a:latin typeface="Trebuchet MS"/>
              </a:rPr>
              <a:t>CLOUD</a:t>
            </a:r>
          </a:p>
        </p:txBody>
      </p:sp>
      <p:pic>
        <p:nvPicPr>
          <p:cNvPr id="51" name="Picture 50" descr="Logo&#10;&#10;Description automatically generated">
            <a:extLst>
              <a:ext uri="{FF2B5EF4-FFF2-40B4-BE49-F238E27FC236}">
                <a16:creationId xmlns:a16="http://schemas.microsoft.com/office/drawing/2014/main" id="{B07FF7EC-11D7-48AF-AB8E-6A68926D2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689" y="2741463"/>
            <a:ext cx="544173" cy="244776"/>
          </a:xfrm>
          <a:prstGeom prst="rect">
            <a:avLst/>
          </a:prstGeom>
        </p:spPr>
      </p:pic>
      <p:pic>
        <p:nvPicPr>
          <p:cNvPr id="57" name="Picture 56" descr="Logo&#10;&#10;Description automatically generated">
            <a:extLst>
              <a:ext uri="{FF2B5EF4-FFF2-40B4-BE49-F238E27FC236}">
                <a16:creationId xmlns:a16="http://schemas.microsoft.com/office/drawing/2014/main" id="{72357F23-C256-46CD-860E-9D8ADA5B4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470" y="2347758"/>
            <a:ext cx="1283135" cy="636878"/>
          </a:xfrm>
          <a:prstGeom prst="rect">
            <a:avLst/>
          </a:prstGeom>
        </p:spPr>
      </p:pic>
      <p:pic>
        <p:nvPicPr>
          <p:cNvPr id="59" name="Picture 58" descr="A picture containing text, tableware, dishware, plate&#10;&#10;Description automatically generated">
            <a:extLst>
              <a:ext uri="{FF2B5EF4-FFF2-40B4-BE49-F238E27FC236}">
                <a16:creationId xmlns:a16="http://schemas.microsoft.com/office/drawing/2014/main" id="{B6D522B9-17CC-4CC7-AE6C-4B50B6BEBB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7794" y="2882838"/>
            <a:ext cx="478873" cy="252954"/>
          </a:xfrm>
          <a:prstGeom prst="rect">
            <a:avLst/>
          </a:prstGeom>
        </p:spPr>
      </p:pic>
      <p:pic>
        <p:nvPicPr>
          <p:cNvPr id="61" name="Picture 60" descr="Logo&#10;&#10;Description automatically generated">
            <a:extLst>
              <a:ext uri="{FF2B5EF4-FFF2-40B4-BE49-F238E27FC236}">
                <a16:creationId xmlns:a16="http://schemas.microsoft.com/office/drawing/2014/main" id="{2CC81FF3-B1F6-40B7-BE33-E67F19C28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5016" y="3028668"/>
            <a:ext cx="984220" cy="578978"/>
          </a:xfrm>
          <a:prstGeom prst="rect">
            <a:avLst/>
          </a:prstGeom>
        </p:spPr>
      </p:pic>
      <p:pic>
        <p:nvPicPr>
          <p:cNvPr id="2052" name="Picture 2051" descr="Logo&#10;&#10;Description automatically generated">
            <a:extLst>
              <a:ext uri="{FF2B5EF4-FFF2-40B4-BE49-F238E27FC236}">
                <a16:creationId xmlns:a16="http://schemas.microsoft.com/office/drawing/2014/main" id="{F8F79A5E-FD45-4947-A4A0-56AFD17A7F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2704" y="3144760"/>
            <a:ext cx="1397639" cy="316430"/>
          </a:xfrm>
          <a:prstGeom prst="rect">
            <a:avLst/>
          </a:prstGeom>
        </p:spPr>
      </p:pic>
      <p:pic>
        <p:nvPicPr>
          <p:cNvPr id="2054" name="Picture 2053" descr="Logo&#10;&#10;Description automatically generated">
            <a:extLst>
              <a:ext uri="{FF2B5EF4-FFF2-40B4-BE49-F238E27FC236}">
                <a16:creationId xmlns:a16="http://schemas.microsoft.com/office/drawing/2014/main" id="{38BADCC4-1FFE-42A1-B0B7-4F9A3EE534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5637" y="2783410"/>
            <a:ext cx="796725" cy="286848"/>
          </a:xfrm>
          <a:prstGeom prst="rect">
            <a:avLst/>
          </a:prstGeom>
        </p:spPr>
      </p:pic>
      <p:sp>
        <p:nvSpPr>
          <p:cNvPr id="71" name="TextBox 70">
            <a:extLst>
              <a:ext uri="{FF2B5EF4-FFF2-40B4-BE49-F238E27FC236}">
                <a16:creationId xmlns:a16="http://schemas.microsoft.com/office/drawing/2014/main" id="{ABBF2870-3930-42D5-A9A2-AC8EA342D7E0}"/>
              </a:ext>
            </a:extLst>
          </p:cNvPr>
          <p:cNvSpPr txBox="1"/>
          <p:nvPr/>
        </p:nvSpPr>
        <p:spPr>
          <a:xfrm>
            <a:off x="3942102" y="5305480"/>
            <a:ext cx="2217776" cy="394136"/>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CLOUD &amp; DATA CENTER MANAGEMENT &amp; OPTIMIZATION</a:t>
            </a:r>
          </a:p>
        </p:txBody>
      </p:sp>
      <p:sp>
        <p:nvSpPr>
          <p:cNvPr id="72" name="TextBox 71">
            <a:extLst>
              <a:ext uri="{FF2B5EF4-FFF2-40B4-BE49-F238E27FC236}">
                <a16:creationId xmlns:a16="http://schemas.microsoft.com/office/drawing/2014/main" id="{2655F5F0-D563-417C-9647-745CAB0AC0D9}"/>
              </a:ext>
            </a:extLst>
          </p:cNvPr>
          <p:cNvSpPr txBox="1"/>
          <p:nvPr/>
        </p:nvSpPr>
        <p:spPr>
          <a:xfrm>
            <a:off x="5764586" y="3832691"/>
            <a:ext cx="2217776"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AI / ML </a:t>
            </a:r>
          </a:p>
          <a:p>
            <a:pPr algn="ctr" defTabSz="1218928">
              <a:defRPr/>
            </a:pPr>
            <a:r>
              <a:rPr lang="en-IN" sz="1333" b="1">
                <a:solidFill>
                  <a:prstClr val="black">
                    <a:lumMod val="85000"/>
                    <a:lumOff val="15000"/>
                  </a:prstClr>
                </a:solidFill>
                <a:latin typeface="Trebuchet MS"/>
              </a:rPr>
              <a:t>based Automation</a:t>
            </a:r>
          </a:p>
        </p:txBody>
      </p:sp>
      <p:sp>
        <p:nvSpPr>
          <p:cNvPr id="73" name="TextBox 72">
            <a:extLst>
              <a:ext uri="{FF2B5EF4-FFF2-40B4-BE49-F238E27FC236}">
                <a16:creationId xmlns:a16="http://schemas.microsoft.com/office/drawing/2014/main" id="{1F0B711E-9775-477B-AC43-507817361F58}"/>
              </a:ext>
            </a:extLst>
          </p:cNvPr>
          <p:cNvSpPr txBox="1"/>
          <p:nvPr/>
        </p:nvSpPr>
        <p:spPr>
          <a:xfrm>
            <a:off x="9326640" y="3397288"/>
            <a:ext cx="2217776" cy="459708"/>
          </a:xfrm>
          <a:prstGeom prst="rect">
            <a:avLst/>
          </a:prstGeom>
          <a:noFill/>
        </p:spPr>
        <p:txBody>
          <a:bodyPr wrap="square" rtlCol="0">
            <a:spAutoFit/>
          </a:bodyPr>
          <a:lstStyle/>
          <a:p>
            <a:pPr algn="ctr" defTabSz="1218928">
              <a:defRPr/>
            </a:pPr>
            <a:r>
              <a:rPr lang="en-IN" sz="1333" b="1">
                <a:solidFill>
                  <a:prstClr val="black">
                    <a:lumMod val="85000"/>
                    <a:lumOff val="15000"/>
                  </a:prstClr>
                </a:solidFill>
                <a:latin typeface="Trebuchet MS"/>
              </a:rPr>
              <a:t>MANAGED</a:t>
            </a:r>
            <a:br>
              <a:rPr lang="en-IN" sz="1333" b="1">
                <a:solidFill>
                  <a:prstClr val="black">
                    <a:lumMod val="85000"/>
                    <a:lumOff val="15000"/>
                  </a:prstClr>
                </a:solidFill>
                <a:latin typeface="Trebuchet MS"/>
              </a:rPr>
            </a:br>
            <a:r>
              <a:rPr lang="en-IN" sz="1333" b="1">
                <a:solidFill>
                  <a:prstClr val="black">
                    <a:lumMod val="85000"/>
                    <a:lumOff val="15000"/>
                  </a:prstClr>
                </a:solidFill>
                <a:latin typeface="Trebuchet MS"/>
              </a:rPr>
              <a:t>SECURITY SERVICES</a:t>
            </a:r>
          </a:p>
        </p:txBody>
      </p:sp>
      <p:sp>
        <p:nvSpPr>
          <p:cNvPr id="74" name="TextBox 73">
            <a:extLst>
              <a:ext uri="{FF2B5EF4-FFF2-40B4-BE49-F238E27FC236}">
                <a16:creationId xmlns:a16="http://schemas.microsoft.com/office/drawing/2014/main" id="{9F78C805-A91A-481E-AB77-BBB5E2EB2EA5}"/>
              </a:ext>
            </a:extLst>
          </p:cNvPr>
          <p:cNvSpPr txBox="1"/>
          <p:nvPr/>
        </p:nvSpPr>
        <p:spPr>
          <a:xfrm>
            <a:off x="9662237" y="5305482"/>
            <a:ext cx="1615217" cy="548975"/>
          </a:xfrm>
          <a:prstGeom prst="rect">
            <a:avLst/>
          </a:prstGeom>
          <a:noFill/>
        </p:spPr>
        <p:txBody>
          <a:bodyPr wrap="square" rtlCol="0">
            <a:spAutoFit/>
          </a:bodyPr>
          <a:lstStyle/>
          <a:p>
            <a:pPr algn="ctr" defTabSz="1218928">
              <a:defRPr/>
            </a:pPr>
            <a:r>
              <a:rPr lang="en-IN" sz="1100" b="1">
                <a:solidFill>
                  <a:prstClr val="black">
                    <a:lumMod val="85000"/>
                    <a:lumOff val="15000"/>
                  </a:prstClr>
                </a:solidFill>
                <a:latin typeface="Trebuchet MS"/>
              </a:rPr>
              <a:t>DIGITAL</a:t>
            </a:r>
            <a:br>
              <a:rPr lang="en-IN" sz="1100" b="1">
                <a:solidFill>
                  <a:prstClr val="black">
                    <a:lumMod val="85000"/>
                    <a:lumOff val="15000"/>
                  </a:prstClr>
                </a:solidFill>
                <a:latin typeface="Trebuchet MS"/>
              </a:rPr>
            </a:br>
            <a:r>
              <a:rPr lang="en-IN" sz="1100" b="1">
                <a:solidFill>
                  <a:prstClr val="black">
                    <a:lumMod val="85000"/>
                    <a:lumOff val="15000"/>
                  </a:prstClr>
                </a:solidFill>
                <a:latin typeface="Trebuchet MS"/>
              </a:rPr>
              <a:t>WORKPLACE &amp; COLLABORATION</a:t>
            </a:r>
          </a:p>
        </p:txBody>
      </p:sp>
      <p:sp>
        <p:nvSpPr>
          <p:cNvPr id="75" name="TextBox 74">
            <a:extLst>
              <a:ext uri="{FF2B5EF4-FFF2-40B4-BE49-F238E27FC236}">
                <a16:creationId xmlns:a16="http://schemas.microsoft.com/office/drawing/2014/main" id="{63F8BE75-177E-4FD8-9D0A-D2F9AACC0672}"/>
              </a:ext>
            </a:extLst>
          </p:cNvPr>
          <p:cNvSpPr txBox="1"/>
          <p:nvPr/>
        </p:nvSpPr>
        <p:spPr>
          <a:xfrm>
            <a:off x="8380721" y="5305480"/>
            <a:ext cx="2217776" cy="548975"/>
          </a:xfrm>
          <a:prstGeom prst="rect">
            <a:avLst/>
          </a:prstGeom>
          <a:noFill/>
        </p:spPr>
        <p:txBody>
          <a:bodyPr wrap="square" rtlCol="0">
            <a:spAutoFit/>
          </a:bodyPr>
          <a:lstStyle/>
          <a:p>
            <a:pPr defTabSz="1218928">
              <a:defRPr/>
            </a:pPr>
            <a:r>
              <a:rPr lang="en-IN" sz="1100" b="1">
                <a:solidFill>
                  <a:prstClr val="black">
                    <a:lumMod val="85000"/>
                    <a:lumOff val="15000"/>
                  </a:prstClr>
                </a:solidFill>
                <a:latin typeface="Trebuchet MS"/>
              </a:rPr>
              <a:t>EDGE</a:t>
            </a:r>
          </a:p>
          <a:p>
            <a:pPr defTabSz="1218928">
              <a:defRPr/>
            </a:pPr>
            <a:r>
              <a:rPr lang="en-IN" sz="1100" b="1">
                <a:solidFill>
                  <a:prstClr val="black">
                    <a:lumMod val="85000"/>
                    <a:lumOff val="15000"/>
                  </a:prstClr>
                </a:solidFill>
                <a:latin typeface="Trebuchet MS"/>
              </a:rPr>
              <a:t>CLOUD</a:t>
            </a:r>
          </a:p>
          <a:p>
            <a:pPr defTabSz="1218928">
              <a:defRPr/>
            </a:pPr>
            <a:r>
              <a:rPr lang="en-IN" sz="1100" b="1">
                <a:solidFill>
                  <a:prstClr val="black">
                    <a:lumMod val="85000"/>
                    <a:lumOff val="15000"/>
                  </a:prstClr>
                </a:solidFill>
                <a:latin typeface="Trebuchet MS"/>
              </a:rPr>
              <a:t>NETWORKING</a:t>
            </a:r>
          </a:p>
        </p:txBody>
      </p:sp>
      <p:cxnSp>
        <p:nvCxnSpPr>
          <p:cNvPr id="86" name="Straight Connector 85">
            <a:extLst>
              <a:ext uri="{FF2B5EF4-FFF2-40B4-BE49-F238E27FC236}">
                <a16:creationId xmlns:a16="http://schemas.microsoft.com/office/drawing/2014/main" id="{5572A746-5499-4BF7-BB24-59EB686E5E9D}"/>
              </a:ext>
            </a:extLst>
          </p:cNvPr>
          <p:cNvCxnSpPr>
            <a:cxnSpLocks/>
          </p:cNvCxnSpPr>
          <p:nvPr/>
        </p:nvCxnSpPr>
        <p:spPr>
          <a:xfrm flipH="1">
            <a:off x="3591692" y="3368000"/>
            <a:ext cx="2473324" cy="1212438"/>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88" name="Straight Connector 87">
            <a:extLst>
              <a:ext uri="{FF2B5EF4-FFF2-40B4-BE49-F238E27FC236}">
                <a16:creationId xmlns:a16="http://schemas.microsoft.com/office/drawing/2014/main" id="{34104AB3-C686-4FD5-8709-32DBDD3B56BF}"/>
              </a:ext>
            </a:extLst>
          </p:cNvPr>
          <p:cNvCxnSpPr>
            <a:cxnSpLocks/>
          </p:cNvCxnSpPr>
          <p:nvPr/>
        </p:nvCxnSpPr>
        <p:spPr>
          <a:xfrm flipH="1">
            <a:off x="5005205" y="3607648"/>
            <a:ext cx="1277401" cy="1325402"/>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89" name="Straight Connector 88">
            <a:extLst>
              <a:ext uri="{FF2B5EF4-FFF2-40B4-BE49-F238E27FC236}">
                <a16:creationId xmlns:a16="http://schemas.microsoft.com/office/drawing/2014/main" id="{F7B81F3E-1FD8-4FED-B37A-DA384C4EA608}"/>
              </a:ext>
            </a:extLst>
          </p:cNvPr>
          <p:cNvCxnSpPr>
            <a:cxnSpLocks/>
          </p:cNvCxnSpPr>
          <p:nvPr/>
        </p:nvCxnSpPr>
        <p:spPr>
          <a:xfrm>
            <a:off x="7863825" y="3652300"/>
            <a:ext cx="41272" cy="1465823"/>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90" name="Straight Connector 89">
            <a:extLst>
              <a:ext uri="{FF2B5EF4-FFF2-40B4-BE49-F238E27FC236}">
                <a16:creationId xmlns:a16="http://schemas.microsoft.com/office/drawing/2014/main" id="{C8A74A4C-D5E7-49EF-9F33-202E58887875}"/>
              </a:ext>
            </a:extLst>
          </p:cNvPr>
          <p:cNvCxnSpPr>
            <a:cxnSpLocks/>
          </p:cNvCxnSpPr>
          <p:nvPr/>
        </p:nvCxnSpPr>
        <p:spPr>
          <a:xfrm>
            <a:off x="8377794" y="3607648"/>
            <a:ext cx="1212863" cy="808950"/>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99" name="Straight Connector 98">
            <a:extLst>
              <a:ext uri="{FF2B5EF4-FFF2-40B4-BE49-F238E27FC236}">
                <a16:creationId xmlns:a16="http://schemas.microsoft.com/office/drawing/2014/main" id="{911B896A-6427-4837-AB44-237526E50722}"/>
              </a:ext>
            </a:extLst>
          </p:cNvPr>
          <p:cNvCxnSpPr>
            <a:cxnSpLocks/>
          </p:cNvCxnSpPr>
          <p:nvPr/>
        </p:nvCxnSpPr>
        <p:spPr>
          <a:xfrm>
            <a:off x="6867862" y="4209904"/>
            <a:ext cx="0" cy="636020"/>
          </a:xfrm>
          <a:prstGeom prst="line">
            <a:avLst/>
          </a:prstGeom>
          <a:ln w="12700">
            <a:solidFill>
              <a:schemeClr val="accent1"/>
            </a:solidFill>
            <a:prstDash val="sysDot"/>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968DEB46-3132-4709-BBE3-8C7007E3D5D8}"/>
              </a:ext>
            </a:extLst>
          </p:cNvPr>
          <p:cNvCxnSpPr>
            <a:cxnSpLocks/>
          </p:cNvCxnSpPr>
          <p:nvPr/>
        </p:nvCxnSpPr>
        <p:spPr>
          <a:xfrm>
            <a:off x="6867862" y="3631238"/>
            <a:ext cx="0" cy="260583"/>
          </a:xfrm>
          <a:prstGeom prst="line">
            <a:avLst/>
          </a:prstGeom>
          <a:ln w="38100">
            <a:solidFill>
              <a:srgbClr val="002060"/>
            </a:solidFill>
            <a:prstDash val="sysDot"/>
          </a:ln>
        </p:spPr>
        <p:style>
          <a:lnRef idx="1">
            <a:schemeClr val="accent4"/>
          </a:lnRef>
          <a:fillRef idx="0">
            <a:schemeClr val="accent4"/>
          </a:fillRef>
          <a:effectRef idx="0">
            <a:schemeClr val="accent4"/>
          </a:effectRef>
          <a:fontRef idx="minor">
            <a:schemeClr val="tx1"/>
          </a:fontRef>
        </p:style>
      </p:cxnSp>
      <p:grpSp>
        <p:nvGrpSpPr>
          <p:cNvPr id="64" name="Group 63">
            <a:extLst>
              <a:ext uri="{FF2B5EF4-FFF2-40B4-BE49-F238E27FC236}">
                <a16:creationId xmlns:a16="http://schemas.microsoft.com/office/drawing/2014/main" id="{7A828C8A-D2BC-48D8-A373-9336C41EE8F1}"/>
              </a:ext>
            </a:extLst>
          </p:cNvPr>
          <p:cNvGrpSpPr/>
          <p:nvPr/>
        </p:nvGrpSpPr>
        <p:grpSpPr>
          <a:xfrm>
            <a:off x="1523675" y="5953395"/>
            <a:ext cx="9704119" cy="318391"/>
            <a:chOff x="1411346" y="6077943"/>
            <a:chExt cx="9361275" cy="348075"/>
          </a:xfrm>
        </p:grpSpPr>
        <p:sp>
          <p:nvSpPr>
            <p:cNvPr id="107" name="TextBox 106">
              <a:extLst>
                <a:ext uri="{FF2B5EF4-FFF2-40B4-BE49-F238E27FC236}">
                  <a16:creationId xmlns:a16="http://schemas.microsoft.com/office/drawing/2014/main" id="{5D0F1A26-D347-4BF7-812F-7860AC9E3967}"/>
                </a:ext>
              </a:extLst>
            </p:cNvPr>
            <p:cNvSpPr txBox="1"/>
            <p:nvPr/>
          </p:nvSpPr>
          <p:spPr>
            <a:xfrm>
              <a:off x="1411346" y="6077943"/>
              <a:ext cx="1510245" cy="338550"/>
            </a:xfrm>
            <a:prstGeom prst="rect">
              <a:avLst/>
            </a:prstGeom>
            <a:noFill/>
          </p:spPr>
          <p:txBody>
            <a:bodyPr wrap="square" rtlCol="0">
              <a:spAutoFit/>
            </a:bodyPr>
            <a:lstStyle/>
            <a:p>
              <a:pPr algn="ctr" defTabSz="914309">
                <a:defRPr/>
              </a:pPr>
              <a:r>
                <a:rPr lang="en-US" sz="1600" b="1">
                  <a:solidFill>
                    <a:prstClr val="black"/>
                  </a:solidFill>
                  <a:latin typeface="Trebuchet MS"/>
                </a:rPr>
                <a:t>INTELLIGENT</a:t>
              </a:r>
            </a:p>
          </p:txBody>
        </p:sp>
        <p:sp>
          <p:nvSpPr>
            <p:cNvPr id="108" name="TextBox 107">
              <a:extLst>
                <a:ext uri="{FF2B5EF4-FFF2-40B4-BE49-F238E27FC236}">
                  <a16:creationId xmlns:a16="http://schemas.microsoft.com/office/drawing/2014/main" id="{4B4D792C-309E-4D92-9E88-1CAC465ACAFE}"/>
                </a:ext>
              </a:extLst>
            </p:cNvPr>
            <p:cNvSpPr txBox="1"/>
            <p:nvPr/>
          </p:nvSpPr>
          <p:spPr>
            <a:xfrm>
              <a:off x="5059793" y="6087468"/>
              <a:ext cx="1884703" cy="338550"/>
            </a:xfrm>
            <a:prstGeom prst="rect">
              <a:avLst/>
            </a:prstGeom>
            <a:noFill/>
          </p:spPr>
          <p:txBody>
            <a:bodyPr wrap="square" rtlCol="0">
              <a:spAutoFit/>
            </a:bodyPr>
            <a:lstStyle/>
            <a:p>
              <a:pPr algn="ctr" defTabSz="914309">
                <a:defRPr/>
              </a:pPr>
              <a:r>
                <a:rPr lang="en-US" sz="1600" b="1">
                  <a:solidFill>
                    <a:prstClr val="black"/>
                  </a:solidFill>
                  <a:latin typeface="Trebuchet MS"/>
                </a:rPr>
                <a:t>INDUSTRY-LED</a:t>
              </a:r>
            </a:p>
          </p:txBody>
        </p:sp>
        <p:sp>
          <p:nvSpPr>
            <p:cNvPr id="109" name="TextBox 108">
              <a:extLst>
                <a:ext uri="{FF2B5EF4-FFF2-40B4-BE49-F238E27FC236}">
                  <a16:creationId xmlns:a16="http://schemas.microsoft.com/office/drawing/2014/main" id="{6A7BEE41-8A41-4A27-93E3-D8489F8AE0EE}"/>
                </a:ext>
              </a:extLst>
            </p:cNvPr>
            <p:cNvSpPr txBox="1"/>
            <p:nvPr/>
          </p:nvSpPr>
          <p:spPr>
            <a:xfrm>
              <a:off x="9262376" y="6077943"/>
              <a:ext cx="1510245" cy="338550"/>
            </a:xfrm>
            <a:prstGeom prst="rect">
              <a:avLst/>
            </a:prstGeom>
            <a:noFill/>
          </p:spPr>
          <p:txBody>
            <a:bodyPr wrap="square" rtlCol="0">
              <a:spAutoFit/>
            </a:bodyPr>
            <a:lstStyle/>
            <a:p>
              <a:pPr algn="ctr" defTabSz="914309">
                <a:defRPr/>
              </a:pPr>
              <a:r>
                <a:rPr lang="en-US" sz="1600" b="1">
                  <a:solidFill>
                    <a:prstClr val="black"/>
                  </a:solidFill>
                  <a:latin typeface="Trebuchet MS"/>
                </a:rPr>
                <a:t>INVISIBLE</a:t>
              </a:r>
            </a:p>
          </p:txBody>
        </p:sp>
      </p:grpSp>
      <p:pic>
        <p:nvPicPr>
          <p:cNvPr id="21" name="Picture 20" descr="A close-up of a logo&#10;&#10;Description automatically generated">
            <a:extLst>
              <a:ext uri="{FF2B5EF4-FFF2-40B4-BE49-F238E27FC236}">
                <a16:creationId xmlns:a16="http://schemas.microsoft.com/office/drawing/2014/main" id="{BFC1B4F5-110E-2A2A-D5CC-6BA5CC737129}"/>
              </a:ext>
            </a:extLst>
          </p:cNvPr>
          <p:cNvPicPr>
            <a:picLocks noChangeAspect="1"/>
          </p:cNvPicPr>
          <p:nvPr/>
        </p:nvPicPr>
        <p:blipFill>
          <a:blip r:embed="rId10"/>
          <a:stretch>
            <a:fillRect/>
          </a:stretch>
        </p:blipFill>
        <p:spPr>
          <a:xfrm>
            <a:off x="2360019" y="2726056"/>
            <a:ext cx="1219559" cy="462019"/>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3C8058AD-7CFC-3ABA-76DA-0ED3F6585B8C}"/>
              </a:ext>
            </a:extLst>
          </p:cNvPr>
          <p:cNvPicPr>
            <a:picLocks noChangeAspect="1"/>
          </p:cNvPicPr>
          <p:nvPr/>
        </p:nvPicPr>
        <p:blipFill>
          <a:blip r:embed="rId11"/>
          <a:stretch>
            <a:fillRect/>
          </a:stretch>
        </p:blipFill>
        <p:spPr>
          <a:xfrm>
            <a:off x="8193018" y="2770831"/>
            <a:ext cx="1397639" cy="242766"/>
          </a:xfrm>
          <a:prstGeom prst="rect">
            <a:avLst/>
          </a:prstGeom>
        </p:spPr>
      </p:pic>
    </p:spTree>
    <p:extLst>
      <p:ext uri="{BB962C8B-B14F-4D97-AF65-F5344CB8AC3E}">
        <p14:creationId xmlns:p14="http://schemas.microsoft.com/office/powerpoint/2010/main" val="4978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7A1F92D-AD6B-A4ED-A180-41E7EB4A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675"/>
            <a:ext cx="12192000"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24007B-9127-C0FE-8E8B-C6241B3DDD13}"/>
              </a:ext>
            </a:extLst>
          </p:cNvPr>
          <p:cNvSpPr/>
          <p:nvPr/>
        </p:nvSpPr>
        <p:spPr>
          <a:xfrm>
            <a:off x="0" y="0"/>
            <a:ext cx="12192000"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23">
              <a:defRPr/>
            </a:pPr>
            <a:endParaRPr lang="en-IN">
              <a:solidFill>
                <a:prstClr val="white"/>
              </a:solidFill>
              <a:latin typeface="Trebuchet MS"/>
            </a:endParaRPr>
          </a:p>
        </p:txBody>
      </p:sp>
      <p:sp>
        <p:nvSpPr>
          <p:cNvPr id="2" name="TextBox 1">
            <a:extLst>
              <a:ext uri="{FF2B5EF4-FFF2-40B4-BE49-F238E27FC236}">
                <a16:creationId xmlns:a16="http://schemas.microsoft.com/office/drawing/2014/main" id="{B8E32C9A-3950-1E5A-5BBD-4D42C3F39A21}"/>
              </a:ext>
            </a:extLst>
          </p:cNvPr>
          <p:cNvSpPr txBox="1"/>
          <p:nvPr/>
        </p:nvSpPr>
        <p:spPr>
          <a:xfrm>
            <a:off x="2356159" y="5458405"/>
            <a:ext cx="7600028"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23">
              <a:spcAft>
                <a:spcPts val="800"/>
              </a:spcAft>
              <a:defRPr/>
            </a:pPr>
            <a:r>
              <a:rPr lang="en-IN" sz="3733">
                <a:solidFill>
                  <a:prstClr val="white"/>
                </a:solidFill>
                <a:latin typeface="Trebuchet MS" panose="020B0603020202020204" pitchFamily="34" charset="0"/>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2096486" y="2349761"/>
            <a:ext cx="7643607" cy="1234149"/>
            <a:chOff x="323850" y="2753261"/>
            <a:chExt cx="8496300" cy="1371828"/>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1486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09">
                <a:defRPr/>
              </a:pPr>
              <a:r>
                <a:rPr lang="en-US" sz="5333" b="1">
                  <a:solidFill>
                    <a:srgbClr val="BED730"/>
                  </a:solidFill>
                  <a:latin typeface="Trebuchet MS"/>
                </a:rPr>
                <a:t>Tried  Tested  Trusted</a:t>
              </a:r>
              <a:endParaRPr lang="en-IN" sz="5333" b="1">
                <a:solidFill>
                  <a:srgbClr val="BED730"/>
                </a:solidFill>
                <a:latin typeface="Trebuchet M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46748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09">
                <a:defRPr/>
              </a:pPr>
              <a:r>
                <a:rPr lang="en-US" sz="2133" b="1">
                  <a:solidFill>
                    <a:prstClr val="white"/>
                  </a:solidFill>
                  <a:latin typeface="Trebuchet M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endParaRPr lang="en-IN" sz="1351">
                <a:solidFill>
                  <a:prstClr val="white"/>
                </a:solidFill>
                <a:latin typeface="Trebuchet M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endParaRPr lang="en-IN" sz="1351">
                <a:solidFill>
                  <a:prstClr val="white"/>
                </a:solidFill>
                <a:latin typeface="Trebuchet M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endParaRPr lang="en-IN" sz="1351">
                <a:solidFill>
                  <a:prstClr val="white"/>
                </a:solidFill>
                <a:latin typeface="Trebuchet M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14"/>
          <a:stretch/>
        </p:blipFill>
        <p:spPr bwMode="auto">
          <a:xfrm>
            <a:off x="10628790" y="312669"/>
            <a:ext cx="1207143" cy="683955"/>
          </a:xfrm>
          <a:prstGeom prst="rect">
            <a:avLst/>
          </a:prstGeom>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2172AB10-2064-77EC-B5AD-6A162D606387}"/>
              </a:ext>
            </a:extLst>
          </p:cNvPr>
          <p:cNvGrpSpPr/>
          <p:nvPr/>
        </p:nvGrpSpPr>
        <p:grpSpPr>
          <a:xfrm>
            <a:off x="645239" y="3950361"/>
            <a:ext cx="1260000" cy="1161604"/>
            <a:chOff x="444173" y="2556318"/>
            <a:chExt cx="945000" cy="871203"/>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en-IN" sz="1000">
                  <a:solidFill>
                    <a:prstClr val="white"/>
                  </a:solidFill>
                  <a:latin typeface="TheSansOffice" panose="020B0503040302060204"/>
                </a:rPr>
                <a:t>Network</a:t>
              </a:r>
            </a:p>
            <a:p>
              <a:pPr algn="ctr" defTabSz="914332">
                <a:defRPr/>
              </a:pPr>
              <a:r>
                <a:rPr lang="en-IN" sz="1000">
                  <a:solidFill>
                    <a:prstClr val="white"/>
                  </a:solidFill>
                  <a:latin typeface="TheSansOffice" panose="020B0503040302060204"/>
                </a:rPr>
                <a:t>Infra Services</a:t>
              </a:r>
              <a:endParaRPr lang="en-US" sz="1000">
                <a:solidFill>
                  <a:prstClr val="white"/>
                </a:solidFill>
                <a:latin typeface="TheSansOffice" panose="020B0503040302060204"/>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7542379" y="3950361"/>
            <a:ext cx="1260000" cy="1151666"/>
            <a:chOff x="5726469" y="2563772"/>
            <a:chExt cx="945000" cy="863749"/>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en-IN" sz="1000">
                  <a:solidFill>
                    <a:prstClr val="white"/>
                  </a:solidFill>
                  <a:latin typeface="TheSansOffice" panose="020B0503040302060204"/>
                </a:rPr>
                <a:t>Digital Apps</a:t>
              </a:r>
            </a:p>
            <a:p>
              <a:pPr algn="ctr" defTabSz="914332">
                <a:defRPr/>
              </a:pPr>
              <a:r>
                <a:rPr lang="en-IN" sz="1000">
                  <a:solidFill>
                    <a:prstClr val="white"/>
                  </a:solidFill>
                  <a:latin typeface="TheSansOffice" panose="020B0503040302060204"/>
                </a:rPr>
                <a:t>Managed Services</a:t>
              </a:r>
              <a:endParaRPr lang="en-US" sz="1000">
                <a:solidFill>
                  <a:prstClr val="white"/>
                </a:solidFill>
                <a:latin typeface="TheSansOffice" panose="020B0503040302060204"/>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8921807" y="3950367"/>
            <a:ext cx="1260000" cy="1151668"/>
            <a:chOff x="6784264" y="2563771"/>
            <a:chExt cx="945000" cy="863751"/>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0008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en-IN" sz="1000">
                  <a:solidFill>
                    <a:prstClr val="white"/>
                  </a:solidFill>
                  <a:latin typeface="TheSansOffice" panose="020B0503040302060204"/>
                </a:rPr>
                <a:t>Industry Apps</a:t>
              </a:r>
            </a:p>
            <a:p>
              <a:pPr algn="ctr" defTabSz="914332">
                <a:defRPr/>
              </a:pPr>
              <a:r>
                <a:rPr lang="en-IN" sz="1000">
                  <a:solidFill>
                    <a:prstClr val="white"/>
                  </a:solidFill>
                  <a:latin typeface="TheSansOffice" panose="020B0503040302060204"/>
                </a:rPr>
                <a:t>Managed Services</a:t>
              </a:r>
              <a:endParaRPr lang="en-US" sz="1000">
                <a:solidFill>
                  <a:prstClr val="white"/>
                </a:solidFill>
                <a:latin typeface="TheSansOffice" panose="020B0503040302060204"/>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6162951" y="3950361"/>
            <a:ext cx="1260000" cy="1159036"/>
            <a:chOff x="4675343" y="2558244"/>
            <a:chExt cx="945000" cy="869277"/>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en-IN" sz="1000">
                  <a:solidFill>
                    <a:prstClr val="white"/>
                  </a:solidFill>
                  <a:latin typeface="TheSansOffice" panose="020B0503040302060204"/>
                </a:rPr>
                <a:t>Cloud &amp; IT</a:t>
              </a:r>
            </a:p>
            <a:p>
              <a:pPr algn="ctr" defTabSz="914332">
                <a:defRPr/>
              </a:pPr>
              <a:r>
                <a:rPr lang="en-IN" sz="1000">
                  <a:solidFill>
                    <a:prstClr val="white"/>
                  </a:solidFill>
                  <a:latin typeface="TheSansOffice" panose="020B0503040302060204"/>
                </a:rPr>
                <a:t>Managed Services</a:t>
              </a:r>
              <a:endParaRPr lang="en-US" sz="1000">
                <a:solidFill>
                  <a:prstClr val="white"/>
                </a:solidFill>
                <a:latin typeface="TheSansOffice" panose="020B0503040302060204"/>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3404095" y="3950367"/>
            <a:ext cx="1260000" cy="1141728"/>
            <a:chOff x="2568712" y="2571226"/>
            <a:chExt cx="945000" cy="856296"/>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0008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pt-BR" sz="1000">
                  <a:solidFill>
                    <a:prstClr val="white"/>
                  </a:solidFill>
                  <a:latin typeface="TheSansOffice" panose="020B0503040302060204"/>
                </a:rPr>
                <a:t>Data Center</a:t>
              </a:r>
            </a:p>
            <a:p>
              <a:pPr algn="ctr" defTabSz="914332">
                <a:defRPr/>
              </a:pPr>
              <a:r>
                <a:rPr lang="pt-BR" sz="1000">
                  <a:solidFill>
                    <a:prstClr val="white"/>
                  </a:solidFill>
                  <a:latin typeface="TheSansOffice" panose="020B0503040302060204"/>
                </a:rPr>
                <a:t>Colo Services</a:t>
              </a:r>
              <a:endParaRPr lang="en-US" sz="1000">
                <a:solidFill>
                  <a:prstClr val="white"/>
                </a:solidFill>
                <a:latin typeface="TheSansOffice" panose="020B0503040302060204"/>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4783523" y="3950363"/>
            <a:ext cx="1260000" cy="1189814"/>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en-IN" sz="1000" err="1">
                  <a:solidFill>
                    <a:prstClr val="white"/>
                  </a:solidFill>
                  <a:latin typeface="TheSansOffice" panose="020B0503040302060204"/>
                </a:rPr>
                <a:t>CloudInfinit</a:t>
              </a:r>
              <a:r>
                <a:rPr lang="en-IN" sz="1067" b="1" baseline="30000" err="1">
                  <a:solidFill>
                    <a:srgbClr val="BBD42F"/>
                  </a:solidFill>
                  <a:latin typeface="TheSansOffice" panose="020B0503040302060204"/>
                </a:rPr>
                <a:t>+AI</a:t>
              </a:r>
              <a:endParaRPr lang="en-IN" sz="1067" b="1" baseline="30000">
                <a:solidFill>
                  <a:srgbClr val="BBD42F"/>
                </a:solidFill>
                <a:latin typeface="TheSansOffice" panose="020B0503040302060204"/>
              </a:endParaRPr>
            </a:p>
            <a:p>
              <a:pPr algn="ctr" defTabSz="914332">
                <a:defRPr/>
              </a:pPr>
              <a:r>
                <a:rPr lang="en-IN" sz="1000">
                  <a:solidFill>
                    <a:prstClr val="white"/>
                  </a:solidFill>
                  <a:latin typeface="TheSansOffice" panose="020B0503040302060204"/>
                </a:rPr>
                <a:t>GPU Cloud</a:t>
              </a:r>
              <a:endParaRPr lang="en-US" sz="1000">
                <a:solidFill>
                  <a:prstClr val="white"/>
                </a:solidFill>
                <a:latin typeface="TheSansOffice" panose="020B0503040302060204"/>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2024667" y="3950361"/>
            <a:ext cx="1260000" cy="1128708"/>
            <a:chOff x="1508631" y="2580990"/>
            <a:chExt cx="945000" cy="846531"/>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en-IN" sz="1000">
                  <a:solidFill>
                    <a:prstClr val="white"/>
                  </a:solidFill>
                  <a:latin typeface="TheSansOffice" panose="020B0503040302060204"/>
                </a:rPr>
                <a:t>Network Digital </a:t>
              </a:r>
            </a:p>
            <a:p>
              <a:pPr algn="ctr" defTabSz="914332">
                <a:defRPr/>
              </a:pPr>
              <a:r>
                <a:rPr lang="en-IN" sz="1000">
                  <a:solidFill>
                    <a:prstClr val="white"/>
                  </a:solidFill>
                  <a:latin typeface="TheSansOffice" panose="020B0503040302060204"/>
                </a:rPr>
                <a:t>Managed Services</a:t>
              </a:r>
              <a:endParaRPr lang="en-US" sz="1000">
                <a:solidFill>
                  <a:prstClr val="white"/>
                </a:solidFill>
                <a:latin typeface="TheSansOffice" panose="020B0503040302060204"/>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10301233" y="3950361"/>
            <a:ext cx="1260000" cy="1118772"/>
            <a:chOff x="7837240" y="2588442"/>
            <a:chExt cx="945000" cy="839079"/>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98">
                <a:defRPr/>
              </a:pPr>
              <a:endParaRPr lang="en-IN" sz="1351">
                <a:solidFill>
                  <a:prstClr val="white"/>
                </a:solidFill>
                <a:latin typeface="Trebuchet M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32">
                <a:defRPr/>
              </a:pPr>
              <a:r>
                <a:rPr lang="en-IN" sz="1000">
                  <a:solidFill>
                    <a:prstClr val="white"/>
                  </a:solidFill>
                  <a:latin typeface="TheSansOffice" panose="020B0503040302060204"/>
                </a:rPr>
                <a:t>Security </a:t>
              </a:r>
            </a:p>
            <a:p>
              <a:pPr algn="ctr" defTabSz="914332">
                <a:defRPr/>
              </a:pPr>
              <a:r>
                <a:rPr lang="en-IN" sz="1000">
                  <a:solidFill>
                    <a:prstClr val="white"/>
                  </a:solidFill>
                  <a:latin typeface="TheSansOffice" panose="020B0503040302060204"/>
                </a:rPr>
                <a:t>Managed Services</a:t>
              </a:r>
              <a:endParaRPr lang="en-US" sz="1000">
                <a:solidFill>
                  <a:prstClr val="white"/>
                </a:solidFill>
                <a:latin typeface="TheSansOffice" panose="020B0503040302060204"/>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84046" y="2703288"/>
              <a:ext cx="251389" cy="334642"/>
            </a:xfrm>
            <a:prstGeom prst="rect">
              <a:avLst/>
            </a:prstGeom>
          </p:spPr>
        </p:pic>
      </p:grpSp>
      <p:grpSp>
        <p:nvGrpSpPr>
          <p:cNvPr id="11" name="Group 10">
            <a:extLst>
              <a:ext uri="{FF2B5EF4-FFF2-40B4-BE49-F238E27FC236}">
                <a16:creationId xmlns:a16="http://schemas.microsoft.com/office/drawing/2014/main" id="{E04E456D-A8A5-0276-9DAF-E12CFE60786F}"/>
              </a:ext>
            </a:extLst>
          </p:cNvPr>
          <p:cNvGrpSpPr/>
          <p:nvPr/>
        </p:nvGrpSpPr>
        <p:grpSpPr>
          <a:xfrm>
            <a:off x="2845831" y="489669"/>
            <a:ext cx="6834551" cy="1097652"/>
            <a:chOff x="3223210" y="476543"/>
            <a:chExt cx="6834549" cy="1097650"/>
          </a:xfrm>
        </p:grpSpPr>
        <p:grpSp>
          <p:nvGrpSpPr>
            <p:cNvPr id="12" name="Group 11">
              <a:extLst>
                <a:ext uri="{FF2B5EF4-FFF2-40B4-BE49-F238E27FC236}">
                  <a16:creationId xmlns:a16="http://schemas.microsoft.com/office/drawing/2014/main" id="{272ADBCF-877A-A032-CB7B-DD0A8EA47B0F}"/>
                </a:ext>
              </a:extLst>
            </p:cNvPr>
            <p:cNvGrpSpPr/>
            <p:nvPr/>
          </p:nvGrpSpPr>
          <p:grpSpPr>
            <a:xfrm>
              <a:off x="3223210" y="496457"/>
              <a:ext cx="6834549" cy="1017788"/>
              <a:chOff x="3043447" y="322322"/>
              <a:chExt cx="5125911" cy="763341"/>
            </a:xfrm>
          </p:grpSpPr>
          <p:sp>
            <p:nvSpPr>
              <p:cNvPr id="21" name="TextBox 20">
                <a:extLst>
                  <a:ext uri="{FF2B5EF4-FFF2-40B4-BE49-F238E27FC236}">
                    <a16:creationId xmlns:a16="http://schemas.microsoft.com/office/drawing/2014/main" id="{C40C3085-C98C-4490-F3E1-60989DBD82C8}"/>
                  </a:ext>
                </a:extLst>
              </p:cNvPr>
              <p:cNvSpPr txBox="1"/>
              <p:nvPr/>
            </p:nvSpPr>
            <p:spPr>
              <a:xfrm>
                <a:off x="3043447" y="674194"/>
                <a:ext cx="981029"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55"/>
                <a:r>
                  <a:rPr lang="en-US" sz="1067">
                    <a:solidFill>
                      <a:prstClr val="white"/>
                    </a:solidFill>
                    <a:latin typeface="Trebuchet M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4138580" y="674194"/>
                <a:ext cx="867840"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55"/>
                <a:r>
                  <a:rPr lang="en-US" sz="1067">
                    <a:solidFill>
                      <a:prstClr val="white"/>
                    </a:solidFill>
                    <a:latin typeface="Trebuchet M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6112195" y="646937"/>
                <a:ext cx="1092517"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55"/>
                <a:r>
                  <a:rPr lang="en-US" sz="1067">
                    <a:solidFill>
                      <a:prstClr val="white"/>
                    </a:solidFill>
                    <a:latin typeface="Trebuchet MS"/>
                  </a:rPr>
                  <a:t>DC Services India &amp; </a:t>
                </a:r>
              </a:p>
              <a:p>
                <a:pPr algn="ctr" defTabSz="609555"/>
                <a:r>
                  <a:rPr lang="en-US" sz="1067">
                    <a:solidFill>
                      <a:prstClr val="white"/>
                    </a:solidFill>
                    <a:latin typeface="Trebuchet MS"/>
                  </a:rPr>
                  <a:t>Managed Cloud Services APAC </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242994" y="340439"/>
                <a:ext cx="659013" cy="309942"/>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171565" y="322322"/>
                <a:ext cx="724792" cy="338554"/>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107464" y="653391"/>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55"/>
                <a:r>
                  <a:rPr lang="en-US" sz="1067">
                    <a:solidFill>
                      <a:prstClr val="white"/>
                    </a:solidFill>
                    <a:latin typeface="Trebuchet MS"/>
                  </a:rPr>
                  <a:t>Managed Network Services Global- MQ</a:t>
                </a:r>
              </a:p>
            </p:txBody>
          </p:sp>
        </p:grpSp>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180921" y="476543"/>
              <a:ext cx="800933" cy="4485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5590703" y="989226"/>
              <a:ext cx="1981370" cy="5849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067" dirty="0">
                  <a:solidFill>
                    <a:schemeClr val="bg1"/>
                  </a:solidFill>
                </a:rPr>
                <a:t>India’s 1</a:t>
              </a:r>
              <a:r>
                <a:rPr lang="en-US" sz="1067" baseline="30000" dirty="0">
                  <a:solidFill>
                    <a:schemeClr val="bg1"/>
                  </a:solidFill>
                </a:rPr>
                <a:t>st</a:t>
              </a:r>
              <a:r>
                <a:rPr lang="en-US" sz="1067" dirty="0">
                  <a:solidFill>
                    <a:schemeClr val="bg1"/>
                  </a:solidFill>
                </a:rPr>
                <a:t> Nvidia </a:t>
              </a:r>
            </a:p>
            <a:p>
              <a:pPr algn="ctr"/>
              <a:r>
                <a:rPr lang="en-US" sz="1067" dirty="0">
                  <a:solidFill>
                    <a:schemeClr val="bg1"/>
                  </a:solidFill>
                </a:rPr>
                <a:t>DGX Ready Liquid &amp; </a:t>
              </a:r>
            </a:p>
            <a:p>
              <a:pPr algn="ctr"/>
              <a:r>
                <a:rPr lang="en-US" sz="1067" dirty="0">
                  <a:solidFill>
                    <a:schemeClr val="bg1"/>
                  </a:solidFill>
                </a:rPr>
                <a:t>Air Cooled DCs</a:t>
              </a:r>
              <a:endParaRPr lang="en-IN" sz="1067" dirty="0">
                <a:solidFill>
                  <a:schemeClr val="bg1"/>
                </a:solidFill>
              </a:endParaRPr>
            </a:p>
          </p:txBody>
        </p:sp>
      </p:grpSp>
      <p:pic>
        <p:nvPicPr>
          <p:cNvPr id="1028" name="Picture 4" descr="Partner Content - IDC European Utilities Summit 2021">
            <a:extLst>
              <a:ext uri="{FF2B5EF4-FFF2-40B4-BE49-F238E27FC236}">
                <a16:creationId xmlns:a16="http://schemas.microsoft.com/office/drawing/2014/main" id="{338840FE-5E32-D516-E662-49ACE767327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95773" y="539442"/>
            <a:ext cx="1207144" cy="36214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609F765F-450C-2EA6-18AD-502D825787B2}"/>
              </a:ext>
            </a:extLst>
          </p:cNvPr>
          <p:cNvPicPr>
            <a:picLocks noChangeAspect="1"/>
          </p:cNvPicPr>
          <p:nvPr/>
        </p:nvPicPr>
        <p:blipFill>
          <a:blip r:embed="rId22" cstate="print">
            <a:biLevel thresh="25000"/>
            <a:extLst>
              <a:ext uri="{28A0092B-C50C-407E-A947-70E740481C1C}">
                <a14:useLocalDpi xmlns:a14="http://schemas.microsoft.com/office/drawing/2010/main" val="0"/>
              </a:ext>
            </a:extLst>
          </a:blip>
          <a:srcRect/>
          <a:stretch/>
        </p:blipFill>
        <p:spPr>
          <a:xfrm>
            <a:off x="8479469" y="587992"/>
            <a:ext cx="843953" cy="192000"/>
          </a:xfrm>
          <a:prstGeom prst="rect">
            <a:avLst/>
          </a:prstGeom>
        </p:spPr>
      </p:pic>
    </p:spTree>
    <p:extLst>
      <p:ext uri="{BB962C8B-B14F-4D97-AF65-F5344CB8AC3E}">
        <p14:creationId xmlns:p14="http://schemas.microsoft.com/office/powerpoint/2010/main" val="280972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lowchart: Manual Input 30"/>
          <p:cNvSpPr/>
          <p:nvPr/>
        </p:nvSpPr>
        <p:spPr>
          <a:xfrm>
            <a:off x="6096000" y="5"/>
            <a:ext cx="6096000" cy="6858001"/>
          </a:xfrm>
          <a:prstGeom prst="flowChartManualInpu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IN" sz="2400">
              <a:solidFill>
                <a:prstClr val="white"/>
              </a:solidFill>
              <a:latin typeface="TheSansOffice" panose="020B0503040302060204" pitchFamily="34" charset="0"/>
            </a:endParaRPr>
          </a:p>
        </p:txBody>
      </p:sp>
      <p:cxnSp>
        <p:nvCxnSpPr>
          <p:cNvPr id="32" name="Straight Connector 31"/>
          <p:cNvCxnSpPr/>
          <p:nvPr/>
        </p:nvCxnSpPr>
        <p:spPr>
          <a:xfrm flipV="1">
            <a:off x="6075336" y="1366004"/>
            <a:ext cx="0" cy="573100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536276" y="299926"/>
            <a:ext cx="11328400" cy="461655"/>
          </a:xfrm>
        </p:spPr>
        <p:txBody>
          <a:bodyPr/>
          <a:lstStyle/>
          <a:p>
            <a:r>
              <a:rPr lang="en-US" sz="2400" dirty="0">
                <a:solidFill>
                  <a:srgbClr val="BED730"/>
                </a:solidFill>
                <a:latin typeface="Trebuchet MS"/>
              </a:rPr>
              <a:t>Addressing CIO’s Top Cloud Priorities </a:t>
            </a:r>
            <a:endParaRPr lang="en-US" sz="2400">
              <a:latin typeface="Trebuchet MS"/>
            </a:endParaRPr>
          </a:p>
        </p:txBody>
      </p:sp>
      <p:pic>
        <p:nvPicPr>
          <p:cNvPr id="7" name="Picture 6" descr="A close up of a logo&#10;&#10;Description automatically generated"/>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36276" y="2255300"/>
            <a:ext cx="478821" cy="480000"/>
          </a:xfrm>
          <a:prstGeom prst="rect">
            <a:avLst/>
          </a:prstGeom>
        </p:spPr>
      </p:pic>
      <p:sp>
        <p:nvSpPr>
          <p:cNvPr id="8" name="TextBox 7"/>
          <p:cNvSpPr txBox="1"/>
          <p:nvPr/>
        </p:nvSpPr>
        <p:spPr>
          <a:xfrm>
            <a:off x="1159117" y="2371512"/>
            <a:ext cx="5336499" cy="338554"/>
          </a:xfrm>
          <a:prstGeom prst="homePlate">
            <a:avLst/>
          </a:prstGeom>
          <a:solidFill>
            <a:srgbClr val="BED730"/>
          </a:solidFill>
          <a:ln w="9525">
            <a:solidFill>
              <a:schemeClr val="bg1"/>
            </a:solidFill>
            <a:prstDash val="sysDot"/>
          </a:ln>
        </p:spPr>
        <p:txBody>
          <a:bodyPr wrap="square" rtlCol="0" anchor="ctr">
            <a:spAutoFit/>
          </a:bodyPr>
          <a:lstStyle/>
          <a:p>
            <a:pPr defTabSz="1219200">
              <a:defRPr/>
            </a:pPr>
            <a:r>
              <a:rPr lang="en-IN" sz="1600" b="1">
                <a:solidFill>
                  <a:prstClr val="black"/>
                </a:solidFill>
                <a:latin typeface="Trebuchet MS" panose="020B0603020202020204"/>
              </a:rPr>
              <a:t>Cloud Migration Strategy</a:t>
            </a:r>
          </a:p>
        </p:txBody>
      </p:sp>
      <p:sp>
        <p:nvSpPr>
          <p:cNvPr id="18" name="TextBox 17"/>
          <p:cNvSpPr txBox="1"/>
          <p:nvPr/>
        </p:nvSpPr>
        <p:spPr>
          <a:xfrm>
            <a:off x="6476124" y="2258975"/>
            <a:ext cx="5268013" cy="584775"/>
          </a:xfrm>
          <a:prstGeom prst="rect">
            <a:avLst/>
          </a:prstGeom>
          <a:noFill/>
        </p:spPr>
        <p:txBody>
          <a:bodyPr wrap="square" rtlCol="0">
            <a:spAutoFit/>
          </a:bodyPr>
          <a:lstStyle/>
          <a:p>
            <a:pPr defTabSz="1219200">
              <a:defRPr/>
            </a:pPr>
            <a:r>
              <a:rPr lang="en-US" sz="1600">
                <a:solidFill>
                  <a:prstClr val="white"/>
                </a:solidFill>
                <a:latin typeface="Trebuchet MS" panose="020B0603020202020204"/>
              </a:rPr>
              <a:t>How do I execute a seamless migration without disruption in business?</a:t>
            </a:r>
            <a:endParaRPr lang="en-IN" sz="1600" b="1">
              <a:solidFill>
                <a:prstClr val="white"/>
              </a:solidFill>
              <a:latin typeface="Trebuchet MS" panose="020B0603020202020204"/>
            </a:endParaRPr>
          </a:p>
        </p:txBody>
      </p:sp>
      <p:sp>
        <p:nvSpPr>
          <p:cNvPr id="9" name="TextBox 8"/>
          <p:cNvSpPr txBox="1"/>
          <p:nvPr/>
        </p:nvSpPr>
        <p:spPr>
          <a:xfrm>
            <a:off x="1159077" y="3219612"/>
            <a:ext cx="5336499" cy="338554"/>
          </a:xfrm>
          <a:prstGeom prst="homePlate">
            <a:avLst/>
          </a:prstGeom>
          <a:solidFill>
            <a:srgbClr val="BED730"/>
          </a:solidFill>
          <a:ln w="9525">
            <a:solidFill>
              <a:schemeClr val="bg1"/>
            </a:solidFill>
            <a:prstDash val="sysDot"/>
          </a:ln>
        </p:spPr>
        <p:txBody>
          <a:bodyPr wrap="square" rtlCol="0" anchor="ctr">
            <a:spAutoFit/>
          </a:bodyPr>
          <a:lstStyle/>
          <a:p>
            <a:pPr defTabSz="1219200">
              <a:defRPr/>
            </a:pPr>
            <a:r>
              <a:rPr lang="en-IN" sz="1600" b="1">
                <a:solidFill>
                  <a:prstClr val="black"/>
                </a:solidFill>
                <a:latin typeface="Trebuchet MS" panose="020B0603020202020204"/>
              </a:rPr>
              <a:t>Connecting to Cloud </a:t>
            </a:r>
          </a:p>
        </p:txBody>
      </p:sp>
      <p:pic>
        <p:nvPicPr>
          <p:cNvPr id="10" name="Graphic 9" descr="Connected"/>
          <p:cNvPicPr>
            <a:picLocks noChangeAspect="1"/>
          </p:cNvPicPr>
          <p:nvPr/>
        </p:nvPicPr>
        <p:blipFill>
          <a:blip r:embed="rId5" cstate="print">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860" y="3086127"/>
            <a:ext cx="478821" cy="480000"/>
          </a:xfrm>
          <a:prstGeom prst="rect">
            <a:avLst/>
          </a:prstGeom>
        </p:spPr>
      </p:pic>
      <p:sp>
        <p:nvSpPr>
          <p:cNvPr id="19" name="TextBox 18"/>
          <p:cNvSpPr txBox="1"/>
          <p:nvPr/>
        </p:nvSpPr>
        <p:spPr>
          <a:xfrm>
            <a:off x="6476084" y="3090154"/>
            <a:ext cx="5268013" cy="584775"/>
          </a:xfrm>
          <a:prstGeom prst="rect">
            <a:avLst/>
          </a:prstGeom>
          <a:noFill/>
        </p:spPr>
        <p:txBody>
          <a:bodyPr wrap="square" rtlCol="0">
            <a:spAutoFit/>
          </a:bodyPr>
          <a:lstStyle/>
          <a:p>
            <a:pPr defTabSz="1219200">
              <a:defRPr/>
            </a:pPr>
            <a:r>
              <a:rPr lang="en-US" sz="1600">
                <a:solidFill>
                  <a:prstClr val="white"/>
                </a:solidFill>
                <a:latin typeface="Trebuchet MS" panose="020B0603020202020204"/>
              </a:rPr>
              <a:t>How will my erstwhile network change in a Hybrid Cloud environment?</a:t>
            </a:r>
            <a:endParaRPr lang="en-IN" sz="1600" b="1">
              <a:solidFill>
                <a:prstClr val="white"/>
              </a:solidFill>
              <a:latin typeface="Trebuchet MS" panose="020B0603020202020204"/>
            </a:endParaRPr>
          </a:p>
        </p:txBody>
      </p:sp>
      <p:sp>
        <p:nvSpPr>
          <p:cNvPr id="11" name="TextBox 10"/>
          <p:cNvSpPr txBox="1"/>
          <p:nvPr/>
        </p:nvSpPr>
        <p:spPr>
          <a:xfrm>
            <a:off x="1159077" y="4067712"/>
            <a:ext cx="5336499" cy="338554"/>
          </a:xfrm>
          <a:prstGeom prst="homePlate">
            <a:avLst/>
          </a:prstGeom>
          <a:solidFill>
            <a:srgbClr val="BED730"/>
          </a:solidFill>
          <a:ln w="9525">
            <a:solidFill>
              <a:schemeClr val="bg1"/>
            </a:solidFill>
            <a:prstDash val="sysDot"/>
          </a:ln>
        </p:spPr>
        <p:txBody>
          <a:bodyPr wrap="square" rtlCol="0" anchor="ctr">
            <a:spAutoFit/>
          </a:bodyPr>
          <a:lstStyle/>
          <a:p>
            <a:pPr defTabSz="1219200">
              <a:defRPr/>
            </a:pPr>
            <a:r>
              <a:rPr lang="en-US" sz="1600" b="1">
                <a:solidFill>
                  <a:prstClr val="black"/>
                </a:solidFill>
                <a:latin typeface="Trebuchet MS" panose="020B0603020202020204"/>
              </a:rPr>
              <a:t>Security in the Cloud</a:t>
            </a:r>
            <a:endParaRPr lang="en-IN" sz="1600" b="1">
              <a:solidFill>
                <a:prstClr val="black"/>
              </a:solidFill>
              <a:latin typeface="Trebuchet MS" panose="020B0603020202020204"/>
            </a:endParaRPr>
          </a:p>
        </p:txBody>
      </p:sp>
      <p:pic>
        <p:nvPicPr>
          <p:cNvPr id="12" name="Graphic 11" descr="Lock"/>
          <p:cNvPicPr>
            <a:picLocks noChangeAspect="1"/>
          </p:cNvPicPr>
          <p:nvPr/>
        </p:nvPicPr>
        <p:blipFill>
          <a:blip r:embed="rId7" cstate="print">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860" y="3984729"/>
            <a:ext cx="478821" cy="480000"/>
          </a:xfrm>
          <a:prstGeom prst="rect">
            <a:avLst/>
          </a:prstGeom>
        </p:spPr>
      </p:pic>
      <p:sp>
        <p:nvSpPr>
          <p:cNvPr id="20" name="TextBox 19"/>
          <p:cNvSpPr txBox="1"/>
          <p:nvPr/>
        </p:nvSpPr>
        <p:spPr>
          <a:xfrm>
            <a:off x="6479841" y="3827913"/>
            <a:ext cx="5280360" cy="830997"/>
          </a:xfrm>
          <a:prstGeom prst="rect">
            <a:avLst/>
          </a:prstGeom>
          <a:noFill/>
        </p:spPr>
        <p:txBody>
          <a:bodyPr wrap="square" rtlCol="0">
            <a:spAutoFit/>
          </a:bodyPr>
          <a:lstStyle/>
          <a:p>
            <a:pPr defTabSz="1219200">
              <a:defRPr/>
            </a:pPr>
            <a:r>
              <a:rPr lang="en-US" sz="1600">
                <a:solidFill>
                  <a:prstClr val="white"/>
                </a:solidFill>
                <a:latin typeface="Trebuchet MS" panose="020B0603020202020204"/>
              </a:rPr>
              <a:t>How will I define the security architecture and policy when my applications will be residing in multiple Clouds and Data Centers?</a:t>
            </a:r>
            <a:endParaRPr lang="en-IN" sz="1600" b="1">
              <a:solidFill>
                <a:prstClr val="white"/>
              </a:solidFill>
              <a:latin typeface="Trebuchet MS" panose="020B0603020202020204"/>
            </a:endParaRPr>
          </a:p>
        </p:txBody>
      </p:sp>
      <p:sp>
        <p:nvSpPr>
          <p:cNvPr id="13" name="TextBox 12"/>
          <p:cNvSpPr txBox="1"/>
          <p:nvPr/>
        </p:nvSpPr>
        <p:spPr>
          <a:xfrm>
            <a:off x="1159077" y="4915812"/>
            <a:ext cx="5336499" cy="338554"/>
          </a:xfrm>
          <a:prstGeom prst="homePlate">
            <a:avLst/>
          </a:prstGeom>
          <a:solidFill>
            <a:srgbClr val="BED730"/>
          </a:solidFill>
          <a:ln w="9525">
            <a:solidFill>
              <a:schemeClr val="bg1"/>
            </a:solidFill>
            <a:prstDash val="sysDot"/>
          </a:ln>
        </p:spPr>
        <p:txBody>
          <a:bodyPr wrap="square" rtlCol="0" anchor="ctr">
            <a:spAutoFit/>
          </a:bodyPr>
          <a:lstStyle/>
          <a:p>
            <a:pPr defTabSz="1219200">
              <a:defRPr/>
            </a:pPr>
            <a:r>
              <a:rPr lang="en-IN" sz="1600" b="1">
                <a:solidFill>
                  <a:prstClr val="black"/>
                </a:solidFill>
                <a:latin typeface="Trebuchet MS" panose="020B0603020202020204"/>
              </a:rPr>
              <a:t>Visibility and Control</a:t>
            </a:r>
          </a:p>
        </p:txBody>
      </p:sp>
      <p:pic>
        <p:nvPicPr>
          <p:cNvPr id="17" name="Graphic 16" descr="Eye"/>
          <p:cNvPicPr>
            <a:picLocks noChangeAspect="1"/>
          </p:cNvPicPr>
          <p:nvPr/>
        </p:nvPicPr>
        <p:blipFill>
          <a:blip r:embed="rId9" cstate="print">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9860" y="4883333"/>
            <a:ext cx="478821" cy="480000"/>
          </a:xfrm>
          <a:prstGeom prst="rect">
            <a:avLst/>
          </a:prstGeom>
        </p:spPr>
      </p:pic>
      <p:sp>
        <p:nvSpPr>
          <p:cNvPr id="21" name="TextBox 20"/>
          <p:cNvSpPr txBox="1"/>
          <p:nvPr/>
        </p:nvSpPr>
        <p:spPr>
          <a:xfrm>
            <a:off x="6515873" y="4915812"/>
            <a:ext cx="5268013" cy="338554"/>
          </a:xfrm>
          <a:prstGeom prst="rect">
            <a:avLst/>
          </a:prstGeom>
          <a:noFill/>
        </p:spPr>
        <p:txBody>
          <a:bodyPr wrap="square" rtlCol="0">
            <a:spAutoFit/>
          </a:bodyPr>
          <a:lstStyle/>
          <a:p>
            <a:pPr defTabSz="1219200">
              <a:defRPr/>
            </a:pPr>
            <a:r>
              <a:rPr lang="en-US" sz="1600">
                <a:solidFill>
                  <a:prstClr val="white"/>
                </a:solidFill>
                <a:latin typeface="Trebuchet MS" panose="020B0603020202020204"/>
              </a:rPr>
              <a:t>Is visibility more important than control?</a:t>
            </a:r>
            <a:endParaRPr lang="en-IN" sz="1600" b="1">
              <a:solidFill>
                <a:prstClr val="white"/>
              </a:solidFill>
              <a:latin typeface="Trebuchet MS" panose="020B0603020202020204"/>
            </a:endParaRPr>
          </a:p>
        </p:txBody>
      </p:sp>
      <p:sp>
        <p:nvSpPr>
          <p:cNvPr id="15" name="TextBox 14"/>
          <p:cNvSpPr txBox="1"/>
          <p:nvPr/>
        </p:nvSpPr>
        <p:spPr>
          <a:xfrm>
            <a:off x="1159077" y="5763912"/>
            <a:ext cx="5336499" cy="338554"/>
          </a:xfrm>
          <a:prstGeom prst="homePlate">
            <a:avLst/>
          </a:prstGeom>
          <a:solidFill>
            <a:srgbClr val="BED730"/>
          </a:solidFill>
          <a:ln w="9525">
            <a:solidFill>
              <a:schemeClr val="bg1"/>
            </a:solidFill>
            <a:prstDash val="sysDot"/>
          </a:ln>
        </p:spPr>
        <p:txBody>
          <a:bodyPr wrap="square" rtlCol="0" anchor="ctr">
            <a:spAutoFit/>
          </a:bodyPr>
          <a:lstStyle/>
          <a:p>
            <a:pPr defTabSz="1219200">
              <a:defRPr/>
            </a:pPr>
            <a:r>
              <a:rPr lang="en-IN" sz="1600" b="1">
                <a:solidFill>
                  <a:prstClr val="black"/>
                </a:solidFill>
                <a:latin typeface="Trebuchet MS" panose="020B0603020202020204"/>
              </a:rPr>
              <a:t>Cloud Cost Optimization</a:t>
            </a:r>
          </a:p>
        </p:txBody>
      </p:sp>
      <p:pic>
        <p:nvPicPr>
          <p:cNvPr id="16" name="Graphic 15" descr="Money"/>
          <p:cNvPicPr>
            <a:picLocks noChangeAspect="1"/>
          </p:cNvPicPr>
          <p:nvPr/>
        </p:nvPicPr>
        <p:blipFill>
          <a:blip r:embed="rId11" cstate="print">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9860" y="5714157"/>
            <a:ext cx="478821" cy="480000"/>
          </a:xfrm>
          <a:prstGeom prst="rect">
            <a:avLst/>
          </a:prstGeom>
        </p:spPr>
      </p:pic>
      <p:sp>
        <p:nvSpPr>
          <p:cNvPr id="22" name="TextBox 21"/>
          <p:cNvSpPr txBox="1"/>
          <p:nvPr/>
        </p:nvSpPr>
        <p:spPr>
          <a:xfrm>
            <a:off x="6472327" y="5735613"/>
            <a:ext cx="5255663" cy="338554"/>
          </a:xfrm>
          <a:prstGeom prst="rect">
            <a:avLst/>
          </a:prstGeom>
          <a:noFill/>
        </p:spPr>
        <p:txBody>
          <a:bodyPr wrap="square" rtlCol="0">
            <a:spAutoFit/>
          </a:bodyPr>
          <a:lstStyle/>
          <a:p>
            <a:pPr defTabSz="1219200">
              <a:defRPr/>
            </a:pPr>
            <a:r>
              <a:rPr lang="en-US" sz="1600">
                <a:solidFill>
                  <a:prstClr val="white"/>
                </a:solidFill>
                <a:latin typeface="Trebuchet MS" panose="020B0603020202020204"/>
              </a:rPr>
              <a:t>Will my cost reduce in a Hybrid Cloud model?</a:t>
            </a:r>
            <a:endParaRPr lang="en-IN" sz="1600" b="1">
              <a:solidFill>
                <a:prstClr val="white"/>
              </a:solidFill>
              <a:latin typeface="Trebuchet MS" panose="020B0603020202020204"/>
            </a:endParaRPr>
          </a:p>
        </p:txBody>
      </p:sp>
      <p:sp>
        <p:nvSpPr>
          <p:cNvPr id="36" name="TextBox 35"/>
          <p:cNvSpPr txBox="1"/>
          <p:nvPr/>
        </p:nvSpPr>
        <p:spPr>
          <a:xfrm>
            <a:off x="1523381" y="1459289"/>
            <a:ext cx="3238011" cy="379656"/>
          </a:xfrm>
          <a:prstGeom prst="rect">
            <a:avLst/>
          </a:prstGeom>
          <a:noFill/>
        </p:spPr>
        <p:txBody>
          <a:bodyPr wrap="square" rtlCol="0">
            <a:spAutoFit/>
          </a:bodyPr>
          <a:lstStyle/>
          <a:p>
            <a:pPr defTabSz="1219200">
              <a:defRPr/>
            </a:pPr>
            <a:endParaRPr lang="en-IN" sz="1865" b="1">
              <a:solidFill>
                <a:prstClr val="black"/>
              </a:solidFill>
              <a:latin typeface="Trebuchet MS" panose="020B0603020202020204"/>
            </a:endParaRPr>
          </a:p>
        </p:txBody>
      </p:sp>
      <p:sp>
        <p:nvSpPr>
          <p:cNvPr id="37" name="TextBox 36"/>
          <p:cNvSpPr txBox="1"/>
          <p:nvPr/>
        </p:nvSpPr>
        <p:spPr>
          <a:xfrm>
            <a:off x="6476192" y="1479813"/>
            <a:ext cx="5268013" cy="338554"/>
          </a:xfrm>
          <a:prstGeom prst="rect">
            <a:avLst/>
          </a:prstGeom>
          <a:noFill/>
        </p:spPr>
        <p:txBody>
          <a:bodyPr wrap="square" rtlCol="0">
            <a:spAutoFit/>
          </a:bodyPr>
          <a:lstStyle/>
          <a:p>
            <a:pPr defTabSz="1219200">
              <a:defRPr/>
            </a:pPr>
            <a:r>
              <a:rPr lang="en-US" sz="1600">
                <a:solidFill>
                  <a:prstClr val="white"/>
                </a:solidFill>
                <a:latin typeface="Trebuchet MS" panose="020B0603020202020204"/>
              </a:rPr>
              <a:t>Which applications should I be moving to Cloud? </a:t>
            </a:r>
            <a:endParaRPr lang="en-IN" sz="1600">
              <a:solidFill>
                <a:prstClr val="white"/>
              </a:solidFill>
              <a:latin typeface="Trebuchet MS" panose="020B0603020202020204"/>
            </a:endParaRPr>
          </a:p>
        </p:txBody>
      </p:sp>
      <p:pic>
        <p:nvPicPr>
          <p:cNvPr id="38" name="Picture 6" descr="Image result for assessment services icon"/>
          <p:cNvPicPr>
            <a:picLocks noChangeAspect="1" noChangeArrowheads="1"/>
          </p:cNvPicPr>
          <p:nvPr/>
        </p:nvPicPr>
        <p:blipFill>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12334" y="1388847"/>
            <a:ext cx="526704" cy="5280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159185" y="1523412"/>
            <a:ext cx="5336499" cy="338554"/>
          </a:xfrm>
          <a:prstGeom prst="homePlate">
            <a:avLst/>
          </a:prstGeom>
          <a:solidFill>
            <a:srgbClr val="BED730"/>
          </a:solidFill>
          <a:ln w="9525">
            <a:solidFill>
              <a:schemeClr val="bg1"/>
            </a:solidFill>
            <a:prstDash val="sysDot"/>
          </a:ln>
        </p:spPr>
        <p:txBody>
          <a:bodyPr wrap="square" rtlCol="0" anchor="ctr">
            <a:spAutoFit/>
          </a:bodyPr>
          <a:lstStyle/>
          <a:p>
            <a:pPr defTabSz="1219200">
              <a:defRPr/>
            </a:pPr>
            <a:r>
              <a:rPr lang="en-IN" sz="1600" b="1">
                <a:solidFill>
                  <a:prstClr val="black"/>
                </a:solidFill>
                <a:latin typeface="Trebuchet MS" panose="020B0603020202020204"/>
              </a:rPr>
              <a:t>Assessment and Discovery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3556DA9-22E3-5B49-6376-A1DBFB5CCC05}"/>
              </a:ext>
            </a:extLst>
          </p:cNvPr>
          <p:cNvSpPr/>
          <p:nvPr/>
        </p:nvSpPr>
        <p:spPr>
          <a:xfrm>
            <a:off x="0" y="1268413"/>
            <a:ext cx="2461987" cy="5041366"/>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heSansOffice" panose="020B0503040302060204" pitchFamily="34" charset="0"/>
            </a:endParaRPr>
          </a:p>
        </p:txBody>
      </p:sp>
      <p:sp>
        <p:nvSpPr>
          <p:cNvPr id="65" name="Rectangle: Top Corners Rounded 64">
            <a:extLst>
              <a:ext uri="{FF2B5EF4-FFF2-40B4-BE49-F238E27FC236}">
                <a16:creationId xmlns:a16="http://schemas.microsoft.com/office/drawing/2014/main" id="{13F18F60-F76E-4986-A532-107ED7460EA7}"/>
              </a:ext>
            </a:extLst>
          </p:cNvPr>
          <p:cNvSpPr/>
          <p:nvPr/>
        </p:nvSpPr>
        <p:spPr>
          <a:xfrm rot="16200000" flipV="1">
            <a:off x="9005012" y="-382624"/>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69" name="Rectangle: Top Corners Rounded 68">
            <a:extLst>
              <a:ext uri="{FF2B5EF4-FFF2-40B4-BE49-F238E27FC236}">
                <a16:creationId xmlns:a16="http://schemas.microsoft.com/office/drawing/2014/main" id="{935A63CA-B754-41EC-8299-B66F0A91FE81}"/>
              </a:ext>
            </a:extLst>
          </p:cNvPr>
          <p:cNvSpPr/>
          <p:nvPr/>
        </p:nvSpPr>
        <p:spPr>
          <a:xfrm rot="16200000" flipV="1">
            <a:off x="9005012" y="3554594"/>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78" name="Rectangle: Top Corners Rounded 77">
            <a:extLst>
              <a:ext uri="{FF2B5EF4-FFF2-40B4-BE49-F238E27FC236}">
                <a16:creationId xmlns:a16="http://schemas.microsoft.com/office/drawing/2014/main" id="{D35BA312-C6DF-4DDE-AF78-C0275F4D729F}"/>
              </a:ext>
            </a:extLst>
          </p:cNvPr>
          <p:cNvSpPr/>
          <p:nvPr/>
        </p:nvSpPr>
        <p:spPr>
          <a:xfrm rot="16200000" flipV="1">
            <a:off x="9005012" y="2289106"/>
            <a:ext cx="1056000"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7" name="Rectangle: Top Corners Rounded 86">
            <a:extLst>
              <a:ext uri="{FF2B5EF4-FFF2-40B4-BE49-F238E27FC236}">
                <a16:creationId xmlns:a16="http://schemas.microsoft.com/office/drawing/2014/main" id="{F34AD8EB-3C81-4A50-9681-3FCB88449A62}"/>
              </a:ext>
            </a:extLst>
          </p:cNvPr>
          <p:cNvSpPr/>
          <p:nvPr/>
        </p:nvSpPr>
        <p:spPr>
          <a:xfrm rot="16200000" flipV="1">
            <a:off x="8942319" y="942877"/>
            <a:ext cx="1181389" cy="4454383"/>
          </a:xfrm>
          <a:prstGeom prst="round2Same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 name="Rectangle: Top Corners Rounded 7">
            <a:extLst>
              <a:ext uri="{FF2B5EF4-FFF2-40B4-BE49-F238E27FC236}">
                <a16:creationId xmlns:a16="http://schemas.microsoft.com/office/drawing/2014/main" id="{37EC0793-71DC-46F5-A6C0-8D17F941ADD8}"/>
              </a:ext>
            </a:extLst>
          </p:cNvPr>
          <p:cNvSpPr/>
          <p:nvPr/>
        </p:nvSpPr>
        <p:spPr>
          <a:xfrm rot="16200000">
            <a:off x="3673555" y="-49882"/>
            <a:ext cx="1056000" cy="3788899"/>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3" name="Title 2">
            <a:extLst>
              <a:ext uri="{FF2B5EF4-FFF2-40B4-BE49-F238E27FC236}">
                <a16:creationId xmlns:a16="http://schemas.microsoft.com/office/drawing/2014/main" id="{1868A7F2-90B9-46DB-ABE5-939FF3ECF2AC}"/>
              </a:ext>
            </a:extLst>
          </p:cNvPr>
          <p:cNvSpPr>
            <a:spLocks noGrp="1"/>
          </p:cNvSpPr>
          <p:nvPr>
            <p:ph type="title"/>
          </p:nvPr>
        </p:nvSpPr>
        <p:spPr>
          <a:xfrm>
            <a:off x="432000" y="312877"/>
            <a:ext cx="11328200" cy="461655"/>
          </a:xfrm>
        </p:spPr>
        <p:txBody>
          <a:bodyPr/>
          <a:lstStyle/>
          <a:p>
            <a:r>
              <a:rPr lang="en-US" sz="2400" dirty="0">
                <a:latin typeface="Trebuchet MS"/>
              </a:rPr>
              <a:t>Project archetypes &amp; Key Buyers </a:t>
            </a:r>
            <a:endParaRPr lang="en-IN" sz="2400" dirty="0">
              <a:latin typeface="Trebuchet MS"/>
            </a:endParaRPr>
          </a:p>
        </p:txBody>
      </p:sp>
      <p:sp>
        <p:nvSpPr>
          <p:cNvPr id="5" name="TextBox 4">
            <a:extLst>
              <a:ext uri="{FF2B5EF4-FFF2-40B4-BE49-F238E27FC236}">
                <a16:creationId xmlns:a16="http://schemas.microsoft.com/office/drawing/2014/main" id="{370B54EE-DBD7-4E23-846E-A73B305284D7}"/>
              </a:ext>
            </a:extLst>
          </p:cNvPr>
          <p:cNvSpPr txBox="1"/>
          <p:nvPr/>
        </p:nvSpPr>
        <p:spPr>
          <a:xfrm>
            <a:off x="2307104" y="961637"/>
            <a:ext cx="3788896" cy="382191"/>
          </a:xfrm>
          <a:prstGeom prst="flowChartOffpageConnector">
            <a:avLst/>
          </a:prstGeom>
          <a:noFill/>
          <a:ln>
            <a:noFill/>
          </a:ln>
        </p:spPr>
        <p:txBody>
          <a:bodyPr wrap="square" rtlCol="0">
            <a:spAutoFit/>
          </a:bodyPr>
          <a:lstStyle/>
          <a:p>
            <a:pPr algn="ctr" defTabSz="1218988">
              <a:defRPr/>
            </a:pPr>
            <a:r>
              <a:rPr lang="en-US" sz="1400" b="1" kern="0" dirty="0">
                <a:solidFill>
                  <a:srgbClr val="BED730"/>
                </a:solidFill>
                <a:latin typeface="Trebuchet MS"/>
              </a:rPr>
              <a:t>Major Deal Archetypes </a:t>
            </a:r>
          </a:p>
        </p:txBody>
      </p:sp>
      <p:sp>
        <p:nvSpPr>
          <p:cNvPr id="54" name="TextBox 53">
            <a:extLst>
              <a:ext uri="{FF2B5EF4-FFF2-40B4-BE49-F238E27FC236}">
                <a16:creationId xmlns:a16="http://schemas.microsoft.com/office/drawing/2014/main" id="{FA21F3AC-3541-4CDA-8F38-9CB4B099D612}"/>
              </a:ext>
            </a:extLst>
          </p:cNvPr>
          <p:cNvSpPr txBox="1"/>
          <p:nvPr/>
        </p:nvSpPr>
        <p:spPr>
          <a:xfrm>
            <a:off x="6096002" y="961637"/>
            <a:ext cx="1209820" cy="323344"/>
          </a:xfrm>
          <a:prstGeom prst="round2SameRect">
            <a:avLst>
              <a:gd name="adj1" fmla="val 29840"/>
              <a:gd name="adj2" fmla="val 0"/>
            </a:avLst>
          </a:prstGeom>
          <a:solidFill>
            <a:srgbClr val="BED730"/>
          </a:solidFill>
          <a:ln>
            <a:noFill/>
            <a:prstDash val="sysDot"/>
          </a:ln>
        </p:spPr>
        <p:txBody>
          <a:bodyPr wrap="square" rtlCol="0">
            <a:spAutoFit/>
          </a:bodyPr>
          <a:lstStyle/>
          <a:p>
            <a:pPr algn="ctr" defTabSz="914354">
              <a:spcBef>
                <a:spcPts val="300"/>
              </a:spcBef>
              <a:defRPr/>
            </a:pPr>
            <a:r>
              <a:rPr lang="en-US" sz="1333" b="1" kern="0" dirty="0">
                <a:latin typeface="Trebuchet MS"/>
              </a:rPr>
              <a:t>Key Buyers</a:t>
            </a:r>
          </a:p>
        </p:txBody>
      </p:sp>
      <p:sp>
        <p:nvSpPr>
          <p:cNvPr id="55" name="TextBox 54">
            <a:extLst>
              <a:ext uri="{FF2B5EF4-FFF2-40B4-BE49-F238E27FC236}">
                <a16:creationId xmlns:a16="http://schemas.microsoft.com/office/drawing/2014/main" id="{EDE59C9A-8780-4DD1-885D-5657B14D819B}"/>
              </a:ext>
            </a:extLst>
          </p:cNvPr>
          <p:cNvSpPr txBox="1"/>
          <p:nvPr/>
        </p:nvSpPr>
        <p:spPr>
          <a:xfrm>
            <a:off x="7305816" y="961637"/>
            <a:ext cx="4454384" cy="382191"/>
          </a:xfrm>
          <a:prstGeom prst="flowChartOffpageConnector">
            <a:avLst/>
          </a:prstGeom>
          <a:noFill/>
          <a:ln>
            <a:noFill/>
          </a:ln>
        </p:spPr>
        <p:txBody>
          <a:bodyPr wrap="square" rtlCol="0">
            <a:spAutoFit/>
          </a:bodyPr>
          <a:lstStyle/>
          <a:p>
            <a:pPr algn="ctr" defTabSz="914354">
              <a:spcBef>
                <a:spcPts val="300"/>
              </a:spcBef>
              <a:defRPr/>
            </a:pPr>
            <a:r>
              <a:rPr lang="en-US" sz="1400" b="1" kern="0" dirty="0">
                <a:solidFill>
                  <a:srgbClr val="BED730"/>
                </a:solidFill>
                <a:latin typeface="Trebuchet MS"/>
              </a:rPr>
              <a:t>Description</a:t>
            </a:r>
          </a:p>
        </p:txBody>
      </p:sp>
      <p:sp>
        <p:nvSpPr>
          <p:cNvPr id="63" name="TextBox 62">
            <a:extLst>
              <a:ext uri="{FF2B5EF4-FFF2-40B4-BE49-F238E27FC236}">
                <a16:creationId xmlns:a16="http://schemas.microsoft.com/office/drawing/2014/main" id="{8828465C-D130-4154-98A1-BEED44391130}"/>
              </a:ext>
            </a:extLst>
          </p:cNvPr>
          <p:cNvSpPr txBox="1"/>
          <p:nvPr/>
        </p:nvSpPr>
        <p:spPr bwMode="auto">
          <a:xfrm>
            <a:off x="7416156" y="1398850"/>
            <a:ext cx="4233715"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Take over client’s entire estate &amp; run, Transform IT </a:t>
            </a:r>
            <a:br>
              <a:rPr lang="en-US" sz="1200" kern="0" dirty="0">
                <a:solidFill>
                  <a:prstClr val="black"/>
                </a:solidFill>
                <a:latin typeface="Trebuchet MS"/>
              </a:rPr>
            </a:br>
            <a:r>
              <a:rPr lang="en-US" sz="1200" kern="0" dirty="0">
                <a:solidFill>
                  <a:prstClr val="black"/>
                </a:solidFill>
                <a:latin typeface="Trebuchet MS"/>
              </a:rPr>
              <a:t>(and Business)  </a:t>
            </a:r>
          </a:p>
        </p:txBody>
      </p:sp>
      <p:sp>
        <p:nvSpPr>
          <p:cNvPr id="64" name="TextBox 63">
            <a:extLst>
              <a:ext uri="{FF2B5EF4-FFF2-40B4-BE49-F238E27FC236}">
                <a16:creationId xmlns:a16="http://schemas.microsoft.com/office/drawing/2014/main" id="{AA046129-724A-473B-B547-435C60407F80}"/>
              </a:ext>
            </a:extLst>
          </p:cNvPr>
          <p:cNvSpPr txBox="1"/>
          <p:nvPr/>
        </p:nvSpPr>
        <p:spPr bwMode="auto">
          <a:xfrm>
            <a:off x="7416156" y="1978044"/>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Cloud powered IT/Business transformation and Run </a:t>
            </a:r>
          </a:p>
        </p:txBody>
      </p:sp>
      <p:pic>
        <p:nvPicPr>
          <p:cNvPr id="67" name="Picture 2" descr="Mars free icon">
            <a:extLst>
              <a:ext uri="{FF2B5EF4-FFF2-40B4-BE49-F238E27FC236}">
                <a16:creationId xmlns:a16="http://schemas.microsoft.com/office/drawing/2014/main" id="{3662ED01-BC35-4C9E-80FA-344E04B9B157}"/>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1447745"/>
            <a:ext cx="384000" cy="3840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60DCCB1F-AA43-43E7-AAEB-170BE40104FA}"/>
              </a:ext>
            </a:extLst>
          </p:cNvPr>
          <p:cNvSpPr txBox="1"/>
          <p:nvPr/>
        </p:nvSpPr>
        <p:spPr>
          <a:xfrm>
            <a:off x="431801" y="1978041"/>
            <a:ext cx="1800523" cy="307777"/>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Living Systems</a:t>
            </a:r>
          </a:p>
        </p:txBody>
      </p:sp>
      <p:cxnSp>
        <p:nvCxnSpPr>
          <p:cNvPr id="13" name="Straight Connector 12">
            <a:extLst>
              <a:ext uri="{FF2B5EF4-FFF2-40B4-BE49-F238E27FC236}">
                <a16:creationId xmlns:a16="http://schemas.microsoft.com/office/drawing/2014/main" id="{F01BD317-FDBC-42E4-8764-827DE4E424BA}"/>
              </a:ext>
            </a:extLst>
          </p:cNvPr>
          <p:cNvCxnSpPr/>
          <p:nvPr/>
        </p:nvCxnSpPr>
        <p:spPr>
          <a:xfrm>
            <a:off x="431800" y="2475733"/>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0" name="Rectangle: Top Corners Rounded 69">
            <a:extLst>
              <a:ext uri="{FF2B5EF4-FFF2-40B4-BE49-F238E27FC236}">
                <a16:creationId xmlns:a16="http://schemas.microsoft.com/office/drawing/2014/main" id="{642FC85E-B7D3-4AD7-A38A-3223BA50DC07}"/>
              </a:ext>
            </a:extLst>
          </p:cNvPr>
          <p:cNvSpPr/>
          <p:nvPr/>
        </p:nvSpPr>
        <p:spPr>
          <a:xfrm rot="16200000">
            <a:off x="3673553" y="3887336"/>
            <a:ext cx="1056000" cy="3788896"/>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76" name="TextBox 75">
            <a:extLst>
              <a:ext uri="{FF2B5EF4-FFF2-40B4-BE49-F238E27FC236}">
                <a16:creationId xmlns:a16="http://schemas.microsoft.com/office/drawing/2014/main" id="{9873DEF5-F8B4-4B83-A9AD-4E8A97C0FF0A}"/>
              </a:ext>
            </a:extLst>
          </p:cNvPr>
          <p:cNvSpPr txBox="1"/>
          <p:nvPr/>
        </p:nvSpPr>
        <p:spPr>
          <a:xfrm>
            <a:off x="431802" y="5344493"/>
            <a:ext cx="1443892" cy="297454"/>
          </a:xfrm>
          <a:prstGeom prst="rect">
            <a:avLst/>
          </a:prstGeom>
          <a:noFill/>
        </p:spPr>
        <p:txBody>
          <a:bodyPr wrap="square" rtlCol="0">
            <a:spAutoFit/>
          </a:bodyPr>
          <a:lstStyle/>
          <a:p>
            <a:pPr defTabSz="914354">
              <a:spcBef>
                <a:spcPts val="300"/>
              </a:spcBef>
              <a:defRPr/>
            </a:pPr>
            <a:r>
              <a:rPr lang="en-US" sz="1333" b="1" kern="0" dirty="0">
                <a:solidFill>
                  <a:schemeClr val="bg1"/>
                </a:solidFill>
                <a:latin typeface="Trebuchet MS"/>
              </a:rPr>
              <a:t>Modern Infra</a:t>
            </a:r>
          </a:p>
        </p:txBody>
      </p:sp>
      <p:cxnSp>
        <p:nvCxnSpPr>
          <p:cNvPr id="77" name="Straight Connector 76">
            <a:extLst>
              <a:ext uri="{FF2B5EF4-FFF2-40B4-BE49-F238E27FC236}">
                <a16:creationId xmlns:a16="http://schemas.microsoft.com/office/drawing/2014/main" id="{1892D0D8-AEA8-445C-B430-BCB9C46E52E5}"/>
              </a:ext>
            </a:extLst>
          </p:cNvPr>
          <p:cNvCxnSpPr/>
          <p:nvPr/>
        </p:nvCxnSpPr>
        <p:spPr>
          <a:xfrm>
            <a:off x="431800" y="5150617"/>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9" name="Rectangle: Top Corners Rounded 78">
            <a:extLst>
              <a:ext uri="{FF2B5EF4-FFF2-40B4-BE49-F238E27FC236}">
                <a16:creationId xmlns:a16="http://schemas.microsoft.com/office/drawing/2014/main" id="{B93A30BC-9D0F-4365-9F8B-DE917E663862}"/>
              </a:ext>
            </a:extLst>
          </p:cNvPr>
          <p:cNvSpPr/>
          <p:nvPr/>
        </p:nvSpPr>
        <p:spPr>
          <a:xfrm rot="16200000">
            <a:off x="3673555" y="2621848"/>
            <a:ext cx="1056000" cy="3788899"/>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85" name="TextBox 84">
            <a:extLst>
              <a:ext uri="{FF2B5EF4-FFF2-40B4-BE49-F238E27FC236}">
                <a16:creationId xmlns:a16="http://schemas.microsoft.com/office/drawing/2014/main" id="{06B0A876-AE1D-4F15-8546-B556F1A5DCD5}"/>
              </a:ext>
            </a:extLst>
          </p:cNvPr>
          <p:cNvSpPr txBox="1"/>
          <p:nvPr/>
        </p:nvSpPr>
        <p:spPr>
          <a:xfrm>
            <a:off x="431801" y="4649772"/>
            <a:ext cx="1800523" cy="307777"/>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Data Journey</a:t>
            </a:r>
          </a:p>
        </p:txBody>
      </p:sp>
      <p:cxnSp>
        <p:nvCxnSpPr>
          <p:cNvPr id="86" name="Straight Connector 85">
            <a:extLst>
              <a:ext uri="{FF2B5EF4-FFF2-40B4-BE49-F238E27FC236}">
                <a16:creationId xmlns:a16="http://schemas.microsoft.com/office/drawing/2014/main" id="{6FDBD103-A204-4AC9-A9FB-0DD4F1C6AEE3}"/>
              </a:ext>
            </a:extLst>
          </p:cNvPr>
          <p:cNvCxnSpPr/>
          <p:nvPr/>
        </p:nvCxnSpPr>
        <p:spPr>
          <a:xfrm>
            <a:off x="431800" y="3885129"/>
            <a:ext cx="11328400" cy="0"/>
          </a:xfrm>
          <a:prstGeom prst="line">
            <a:avLst/>
          </a:prstGeom>
          <a:ln w="6350">
            <a:solidFill>
              <a:schemeClr val="accent3">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8" name="Rectangle: Top Corners Rounded 87">
            <a:extLst>
              <a:ext uri="{FF2B5EF4-FFF2-40B4-BE49-F238E27FC236}">
                <a16:creationId xmlns:a16="http://schemas.microsoft.com/office/drawing/2014/main" id="{CEF91B6F-B64E-4372-9063-1EE03DFF2E90}"/>
              </a:ext>
            </a:extLst>
          </p:cNvPr>
          <p:cNvSpPr/>
          <p:nvPr/>
        </p:nvSpPr>
        <p:spPr>
          <a:xfrm rot="16200000">
            <a:off x="3610860" y="1275620"/>
            <a:ext cx="1181389" cy="3788897"/>
          </a:xfrm>
          <a:prstGeom prst="round2SameRect">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a:solidFill>
                <a:prstClr val="white"/>
              </a:solidFill>
              <a:latin typeface="Trebuchet MS"/>
            </a:endParaRPr>
          </a:p>
        </p:txBody>
      </p:sp>
      <p:sp>
        <p:nvSpPr>
          <p:cNvPr id="90" name="TextBox 89">
            <a:extLst>
              <a:ext uri="{FF2B5EF4-FFF2-40B4-BE49-F238E27FC236}">
                <a16:creationId xmlns:a16="http://schemas.microsoft.com/office/drawing/2014/main" id="{229F5824-81D9-4B9E-BFEE-258CD00E75BD}"/>
              </a:ext>
            </a:extLst>
          </p:cNvPr>
          <p:cNvSpPr txBox="1"/>
          <p:nvPr/>
        </p:nvSpPr>
        <p:spPr>
          <a:xfrm>
            <a:off x="431801" y="3240845"/>
            <a:ext cx="1800523" cy="523220"/>
          </a:xfrm>
          <a:prstGeom prst="rect">
            <a:avLst/>
          </a:prstGeom>
          <a:noFill/>
        </p:spPr>
        <p:txBody>
          <a:bodyPr wrap="square" rtlCol="0">
            <a:spAutoFit/>
          </a:bodyPr>
          <a:lstStyle/>
          <a:p>
            <a:pPr algn="ctr" defTabSz="914354">
              <a:spcBef>
                <a:spcPts val="300"/>
              </a:spcBef>
              <a:defRPr/>
            </a:pPr>
            <a:r>
              <a:rPr lang="en-US" sz="1400" b="1" kern="0" dirty="0">
                <a:solidFill>
                  <a:schemeClr val="bg1"/>
                </a:solidFill>
                <a:latin typeface="Trebuchet MS"/>
              </a:rPr>
              <a:t>Focused App Migration </a:t>
            </a:r>
          </a:p>
        </p:txBody>
      </p:sp>
      <p:sp>
        <p:nvSpPr>
          <p:cNvPr id="91" name="TextBox 90">
            <a:extLst>
              <a:ext uri="{FF2B5EF4-FFF2-40B4-BE49-F238E27FC236}">
                <a16:creationId xmlns:a16="http://schemas.microsoft.com/office/drawing/2014/main" id="{E485D1A3-F7DE-48AD-A3B3-5A532B7E006D}"/>
              </a:ext>
            </a:extLst>
          </p:cNvPr>
          <p:cNvSpPr txBox="1"/>
          <p:nvPr/>
        </p:nvSpPr>
        <p:spPr bwMode="auto">
          <a:xfrm>
            <a:off x="6266856" y="1700651"/>
            <a:ext cx="856880"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CXO</a:t>
            </a:r>
          </a:p>
        </p:txBody>
      </p:sp>
      <p:sp>
        <p:nvSpPr>
          <p:cNvPr id="92" name="TextBox 91">
            <a:extLst>
              <a:ext uri="{FF2B5EF4-FFF2-40B4-BE49-F238E27FC236}">
                <a16:creationId xmlns:a16="http://schemas.microsoft.com/office/drawing/2014/main" id="{96A44477-6E3A-4932-8E55-B0D048C35DD0}"/>
              </a:ext>
            </a:extLst>
          </p:cNvPr>
          <p:cNvSpPr txBox="1"/>
          <p:nvPr/>
        </p:nvSpPr>
        <p:spPr bwMode="auto">
          <a:xfrm>
            <a:off x="6265403" y="2860405"/>
            <a:ext cx="860301" cy="598604"/>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a:p>
            <a:r>
              <a:rPr lang="en-US" dirty="0"/>
              <a:t>LOB</a:t>
            </a:r>
          </a:p>
        </p:txBody>
      </p:sp>
      <p:sp>
        <p:nvSpPr>
          <p:cNvPr id="93" name="TextBox 92">
            <a:extLst>
              <a:ext uri="{FF2B5EF4-FFF2-40B4-BE49-F238E27FC236}">
                <a16:creationId xmlns:a16="http://schemas.microsoft.com/office/drawing/2014/main" id="{423DC804-C6DB-4FB5-B4C3-B51A1707DA6E}"/>
              </a:ext>
            </a:extLst>
          </p:cNvPr>
          <p:cNvSpPr txBox="1"/>
          <p:nvPr/>
        </p:nvSpPr>
        <p:spPr bwMode="auto">
          <a:xfrm>
            <a:off x="6262083" y="4235981"/>
            <a:ext cx="868108" cy="598604"/>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a:p>
            <a:r>
              <a:rPr lang="en-US" dirty="0"/>
              <a:t>CDO</a:t>
            </a:r>
          </a:p>
        </p:txBody>
      </p:sp>
      <p:sp>
        <p:nvSpPr>
          <p:cNvPr id="94" name="TextBox 93">
            <a:extLst>
              <a:ext uri="{FF2B5EF4-FFF2-40B4-BE49-F238E27FC236}">
                <a16:creationId xmlns:a16="http://schemas.microsoft.com/office/drawing/2014/main" id="{BF10B674-A982-470B-B0A3-C995AE5AFFE9}"/>
              </a:ext>
            </a:extLst>
          </p:cNvPr>
          <p:cNvSpPr txBox="1"/>
          <p:nvPr/>
        </p:nvSpPr>
        <p:spPr bwMode="auto">
          <a:xfrm>
            <a:off x="6265403" y="5317243"/>
            <a:ext cx="860301"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CIO</a:t>
            </a:r>
          </a:p>
        </p:txBody>
      </p:sp>
      <p:sp>
        <p:nvSpPr>
          <p:cNvPr id="95" name="TextBox 94">
            <a:extLst>
              <a:ext uri="{FF2B5EF4-FFF2-40B4-BE49-F238E27FC236}">
                <a16:creationId xmlns:a16="http://schemas.microsoft.com/office/drawing/2014/main" id="{EDC53AAB-7FBA-4DB1-AFB0-2F4E54E91FEC}"/>
              </a:ext>
            </a:extLst>
          </p:cNvPr>
          <p:cNvSpPr txBox="1"/>
          <p:nvPr/>
        </p:nvSpPr>
        <p:spPr bwMode="auto">
          <a:xfrm>
            <a:off x="6265403" y="5866662"/>
            <a:ext cx="860301" cy="329098"/>
          </a:xfrm>
          <a:prstGeom prst="roundRect">
            <a:avLst/>
          </a:prstGeom>
          <a:solidFill>
            <a:srgbClr val="BED730"/>
          </a:solidFill>
          <a:ln>
            <a:noFill/>
            <a:prstDash val="sysDot"/>
          </a:ln>
        </p:spPr>
        <p:txBody>
          <a:bodyPr wrap="square" rtlCol="0">
            <a:spAutoFit/>
          </a:bodyPr>
          <a:lstStyle>
            <a:defPPr>
              <a:defRPr lang="en-US"/>
            </a:defPPr>
            <a:lvl1pPr algn="ctr" defTabSz="914354">
              <a:spcBef>
                <a:spcPts val="300"/>
              </a:spcBef>
              <a:defRPr sz="1333" b="1" kern="0">
                <a:solidFill>
                  <a:schemeClr val="tx1"/>
                </a:solidFill>
                <a:latin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  HOD</a:t>
            </a:r>
          </a:p>
        </p:txBody>
      </p:sp>
      <p:sp>
        <p:nvSpPr>
          <p:cNvPr id="96" name="TextBox 95">
            <a:extLst>
              <a:ext uri="{FF2B5EF4-FFF2-40B4-BE49-F238E27FC236}">
                <a16:creationId xmlns:a16="http://schemas.microsoft.com/office/drawing/2014/main" id="{A4997BF6-D981-4DEE-BFC6-B8DF6D721262}"/>
              </a:ext>
            </a:extLst>
          </p:cNvPr>
          <p:cNvSpPr txBox="1"/>
          <p:nvPr/>
        </p:nvSpPr>
        <p:spPr>
          <a:xfrm>
            <a:off x="410030" y="5846512"/>
            <a:ext cx="1443892" cy="297454"/>
          </a:xfrm>
          <a:prstGeom prst="rect">
            <a:avLst/>
          </a:prstGeom>
          <a:noFill/>
        </p:spPr>
        <p:txBody>
          <a:bodyPr wrap="square" rtlCol="0">
            <a:spAutoFit/>
          </a:bodyPr>
          <a:lstStyle/>
          <a:p>
            <a:pPr defTabSz="914354">
              <a:spcBef>
                <a:spcPts val="300"/>
              </a:spcBef>
              <a:defRPr/>
            </a:pPr>
            <a:r>
              <a:rPr lang="en-US" sz="1333" b="1" kern="0" dirty="0">
                <a:solidFill>
                  <a:schemeClr val="bg1"/>
                </a:solidFill>
                <a:latin typeface="Trebuchet MS"/>
              </a:rPr>
              <a:t>Land &amp; Expand</a:t>
            </a:r>
          </a:p>
        </p:txBody>
      </p:sp>
      <p:pic>
        <p:nvPicPr>
          <p:cNvPr id="97" name="Picture 4" descr="Data storage free icon">
            <a:extLst>
              <a:ext uri="{FF2B5EF4-FFF2-40B4-BE49-F238E27FC236}">
                <a16:creationId xmlns:a16="http://schemas.microsoft.com/office/drawing/2014/main" id="{3E4EAB2E-CF85-4F55-B6BF-6D56B02CED1D}"/>
              </a:ext>
            </a:extLst>
          </p:cNvPr>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2710253"/>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Network free icon">
            <a:extLst>
              <a:ext uri="{FF2B5EF4-FFF2-40B4-BE49-F238E27FC236}">
                <a16:creationId xmlns:a16="http://schemas.microsoft.com/office/drawing/2014/main" id="{30AC55D3-C901-4503-94A4-E564F6CEA0E6}"/>
              </a:ext>
            </a:extLst>
          </p:cNvPr>
          <p:cNvPicPr>
            <a:picLocks noChangeAspect="1" noChangeArrowheads="1"/>
          </p:cNvPicPr>
          <p:nvPr/>
        </p:nvPicPr>
        <p:blipFill>
          <a:blip r:embed="rId7" cstate="print">
            <a:duotone>
              <a:prstClr val="black"/>
              <a:schemeClr val="accent3">
                <a:tint val="45000"/>
                <a:satMod val="400000"/>
              </a:schemeClr>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40061" y="4115384"/>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8" descr="Innovation free icon">
            <a:extLst>
              <a:ext uri="{FF2B5EF4-FFF2-40B4-BE49-F238E27FC236}">
                <a16:creationId xmlns:a16="http://schemas.microsoft.com/office/drawing/2014/main" id="{772E0380-B35E-4302-88FC-9F6087A321FB}"/>
              </a:ext>
            </a:extLst>
          </p:cNvPr>
          <p:cNvPicPr>
            <a:picLocks noChangeAspect="1" noChangeArrowheads="1"/>
          </p:cNvPicPr>
          <p:nvPr/>
        </p:nvPicPr>
        <p:blipFill>
          <a:blip r:embed="rId9" cstate="print">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829507" y="5294525"/>
            <a:ext cx="384000" cy="384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Viral marketing free icon">
            <a:extLst>
              <a:ext uri="{FF2B5EF4-FFF2-40B4-BE49-F238E27FC236}">
                <a16:creationId xmlns:a16="http://schemas.microsoft.com/office/drawing/2014/main" id="{2EDF9019-3B83-4009-9232-C1B8E94E2C06}"/>
              </a:ext>
            </a:extLst>
          </p:cNvPr>
          <p:cNvPicPr>
            <a:picLocks noChangeAspect="1" noChangeArrowheads="1"/>
          </p:cNvPicPr>
          <p:nvPr/>
        </p:nvPicPr>
        <p:blipFill>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842901" y="5866657"/>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29D08309-C445-459D-B90A-8D69FDC73A60}"/>
              </a:ext>
            </a:extLst>
          </p:cNvPr>
          <p:cNvSpPr txBox="1"/>
          <p:nvPr/>
        </p:nvSpPr>
        <p:spPr bwMode="auto">
          <a:xfrm>
            <a:off x="7416156" y="2646816"/>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Migrate Complex/Mission Critical Business Apps/Platforms </a:t>
            </a:r>
          </a:p>
        </p:txBody>
      </p:sp>
      <p:sp>
        <p:nvSpPr>
          <p:cNvPr id="105" name="TextBox 104">
            <a:extLst>
              <a:ext uri="{FF2B5EF4-FFF2-40B4-BE49-F238E27FC236}">
                <a16:creationId xmlns:a16="http://schemas.microsoft.com/office/drawing/2014/main" id="{05696538-ED3A-4B82-8618-913EF96BD9F8}"/>
              </a:ext>
            </a:extLst>
          </p:cNvPr>
          <p:cNvSpPr txBox="1"/>
          <p:nvPr/>
        </p:nvSpPr>
        <p:spPr bwMode="auto">
          <a:xfrm>
            <a:off x="7416156" y="3025330"/>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Migration of workloads to VMs</a:t>
            </a:r>
          </a:p>
        </p:txBody>
      </p:sp>
      <p:sp>
        <p:nvSpPr>
          <p:cNvPr id="106" name="TextBox 105">
            <a:extLst>
              <a:ext uri="{FF2B5EF4-FFF2-40B4-BE49-F238E27FC236}">
                <a16:creationId xmlns:a16="http://schemas.microsoft.com/office/drawing/2014/main" id="{91ECF025-194B-442A-A60A-F3613B095439}"/>
              </a:ext>
            </a:extLst>
          </p:cNvPr>
          <p:cNvSpPr txBox="1"/>
          <p:nvPr/>
        </p:nvSpPr>
        <p:spPr bwMode="auto">
          <a:xfrm>
            <a:off x="7416156" y="3403844"/>
            <a:ext cx="4233715"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New Systems build with Cloud native technologies  </a:t>
            </a:r>
          </a:p>
        </p:txBody>
      </p:sp>
      <p:sp>
        <p:nvSpPr>
          <p:cNvPr id="111" name="TextBox 110">
            <a:extLst>
              <a:ext uri="{FF2B5EF4-FFF2-40B4-BE49-F238E27FC236}">
                <a16:creationId xmlns:a16="http://schemas.microsoft.com/office/drawing/2014/main" id="{4D76D000-1B75-4F1D-867B-C77513DDF251}"/>
              </a:ext>
            </a:extLst>
          </p:cNvPr>
          <p:cNvSpPr txBox="1"/>
          <p:nvPr/>
        </p:nvSpPr>
        <p:spPr bwMode="auto">
          <a:xfrm>
            <a:off x="7416155" y="4065517"/>
            <a:ext cx="4233716"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 Workload modernization, Data Strategy led new data platform build</a:t>
            </a:r>
          </a:p>
        </p:txBody>
      </p:sp>
      <p:sp>
        <p:nvSpPr>
          <p:cNvPr id="112" name="TextBox 111">
            <a:extLst>
              <a:ext uri="{FF2B5EF4-FFF2-40B4-BE49-F238E27FC236}">
                <a16:creationId xmlns:a16="http://schemas.microsoft.com/office/drawing/2014/main" id="{D71E5606-B8FB-43FF-8A46-8509548C4988}"/>
              </a:ext>
            </a:extLst>
          </p:cNvPr>
          <p:cNvSpPr txBox="1"/>
          <p:nvPr/>
        </p:nvSpPr>
        <p:spPr bwMode="auto">
          <a:xfrm>
            <a:off x="7416155" y="4617015"/>
            <a:ext cx="423371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Migration of Data workloads </a:t>
            </a:r>
          </a:p>
        </p:txBody>
      </p:sp>
      <p:sp>
        <p:nvSpPr>
          <p:cNvPr id="113" name="TextBox 112">
            <a:extLst>
              <a:ext uri="{FF2B5EF4-FFF2-40B4-BE49-F238E27FC236}">
                <a16:creationId xmlns:a16="http://schemas.microsoft.com/office/drawing/2014/main" id="{988571A7-4C4D-46C6-9447-F9C8B643A90C}"/>
              </a:ext>
            </a:extLst>
          </p:cNvPr>
          <p:cNvSpPr txBox="1"/>
          <p:nvPr/>
        </p:nvSpPr>
        <p:spPr bwMode="auto">
          <a:xfrm>
            <a:off x="7416155" y="5332633"/>
            <a:ext cx="423371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DC rationalization/modernization, Hybrid Cloud Infra </a:t>
            </a:r>
          </a:p>
        </p:txBody>
      </p:sp>
      <p:sp>
        <p:nvSpPr>
          <p:cNvPr id="114" name="TextBox 113">
            <a:extLst>
              <a:ext uri="{FF2B5EF4-FFF2-40B4-BE49-F238E27FC236}">
                <a16:creationId xmlns:a16="http://schemas.microsoft.com/office/drawing/2014/main" id="{810AFB1B-21EA-4136-8FD8-7456E30593F1}"/>
              </a:ext>
            </a:extLst>
          </p:cNvPr>
          <p:cNvSpPr txBox="1"/>
          <p:nvPr/>
        </p:nvSpPr>
        <p:spPr bwMode="auto">
          <a:xfrm>
            <a:off x="7416155" y="5715349"/>
            <a:ext cx="4233716" cy="461665"/>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Land a small team/project to establish a position &amp; </a:t>
            </a:r>
            <a:br>
              <a:rPr lang="en-US" sz="1200" kern="0" dirty="0">
                <a:solidFill>
                  <a:prstClr val="black"/>
                </a:solidFill>
                <a:latin typeface="Trebuchet MS"/>
              </a:rPr>
            </a:br>
            <a:r>
              <a:rPr lang="en-US" sz="1200" kern="0" dirty="0">
                <a:solidFill>
                  <a:prstClr val="black"/>
                </a:solidFill>
                <a:latin typeface="Trebuchet MS"/>
              </a:rPr>
              <a:t>then expand </a:t>
            </a:r>
          </a:p>
        </p:txBody>
      </p:sp>
      <p:sp>
        <p:nvSpPr>
          <p:cNvPr id="61" name="TextBox 60">
            <a:extLst>
              <a:ext uri="{FF2B5EF4-FFF2-40B4-BE49-F238E27FC236}">
                <a16:creationId xmlns:a16="http://schemas.microsoft.com/office/drawing/2014/main" id="{0F0DCA3B-FC07-4A45-9A7D-6CEF977D46BF}"/>
              </a:ext>
            </a:extLst>
          </p:cNvPr>
          <p:cNvSpPr txBox="1"/>
          <p:nvPr/>
        </p:nvSpPr>
        <p:spPr bwMode="auto">
          <a:xfrm>
            <a:off x="2461985" y="1484700"/>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Run-Transformation-Run (Entire Estate)</a:t>
            </a:r>
          </a:p>
        </p:txBody>
      </p:sp>
      <p:sp>
        <p:nvSpPr>
          <p:cNvPr id="62" name="TextBox 61">
            <a:extLst>
              <a:ext uri="{FF2B5EF4-FFF2-40B4-BE49-F238E27FC236}">
                <a16:creationId xmlns:a16="http://schemas.microsoft.com/office/drawing/2014/main" id="{00A9B38F-91FE-4C2A-BBF5-E716225329FC}"/>
              </a:ext>
            </a:extLst>
          </p:cNvPr>
          <p:cNvSpPr txBox="1"/>
          <p:nvPr/>
        </p:nvSpPr>
        <p:spPr bwMode="auto">
          <a:xfrm>
            <a:off x="2461985" y="1893507"/>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Transformation-Run</a:t>
            </a:r>
          </a:p>
        </p:txBody>
      </p:sp>
      <p:sp>
        <p:nvSpPr>
          <p:cNvPr id="101" name="TextBox 100">
            <a:extLst>
              <a:ext uri="{FF2B5EF4-FFF2-40B4-BE49-F238E27FC236}">
                <a16:creationId xmlns:a16="http://schemas.microsoft.com/office/drawing/2014/main" id="{8F8712F8-58ED-4F29-B417-42AF516251C8}"/>
              </a:ext>
            </a:extLst>
          </p:cNvPr>
          <p:cNvSpPr txBox="1"/>
          <p:nvPr/>
        </p:nvSpPr>
        <p:spPr bwMode="auto">
          <a:xfrm>
            <a:off x="2461985" y="2663846"/>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Complex App Migration </a:t>
            </a:r>
          </a:p>
        </p:txBody>
      </p:sp>
      <p:sp>
        <p:nvSpPr>
          <p:cNvPr id="102" name="TextBox 101">
            <a:extLst>
              <a:ext uri="{FF2B5EF4-FFF2-40B4-BE49-F238E27FC236}">
                <a16:creationId xmlns:a16="http://schemas.microsoft.com/office/drawing/2014/main" id="{F9D09DE9-9D12-44C9-9B63-9EB80365BBAC}"/>
              </a:ext>
            </a:extLst>
          </p:cNvPr>
          <p:cNvSpPr txBox="1"/>
          <p:nvPr/>
        </p:nvSpPr>
        <p:spPr bwMode="auto">
          <a:xfrm>
            <a:off x="2461985" y="3026555"/>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Rapid Low-Cost Migration </a:t>
            </a:r>
          </a:p>
        </p:txBody>
      </p:sp>
      <p:sp>
        <p:nvSpPr>
          <p:cNvPr id="103" name="TextBox 102">
            <a:extLst>
              <a:ext uri="{FF2B5EF4-FFF2-40B4-BE49-F238E27FC236}">
                <a16:creationId xmlns:a16="http://schemas.microsoft.com/office/drawing/2014/main" id="{B7022208-8D21-47FC-874D-5C13D3C77020}"/>
              </a:ext>
            </a:extLst>
          </p:cNvPr>
          <p:cNvSpPr txBox="1"/>
          <p:nvPr/>
        </p:nvSpPr>
        <p:spPr bwMode="auto">
          <a:xfrm>
            <a:off x="2461985" y="3389267"/>
            <a:ext cx="3479136"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New Implementation</a:t>
            </a:r>
          </a:p>
        </p:txBody>
      </p:sp>
      <p:sp>
        <p:nvSpPr>
          <p:cNvPr id="107" name="TextBox 106">
            <a:extLst>
              <a:ext uri="{FF2B5EF4-FFF2-40B4-BE49-F238E27FC236}">
                <a16:creationId xmlns:a16="http://schemas.microsoft.com/office/drawing/2014/main" id="{FE7EAF57-351B-4CEB-A45D-C480FBDE3EDF}"/>
              </a:ext>
            </a:extLst>
          </p:cNvPr>
          <p:cNvSpPr txBox="1"/>
          <p:nvPr/>
        </p:nvSpPr>
        <p:spPr bwMode="auto">
          <a:xfrm>
            <a:off x="2461988" y="4158517"/>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Data-Driven Migration &amp; Transformation </a:t>
            </a:r>
          </a:p>
        </p:txBody>
      </p:sp>
      <p:sp>
        <p:nvSpPr>
          <p:cNvPr id="108" name="TextBox 107">
            <a:extLst>
              <a:ext uri="{FF2B5EF4-FFF2-40B4-BE49-F238E27FC236}">
                <a16:creationId xmlns:a16="http://schemas.microsoft.com/office/drawing/2014/main" id="{9D1EE4C5-6699-43C1-A9D8-CE5E29CC3619}"/>
              </a:ext>
            </a:extLst>
          </p:cNvPr>
          <p:cNvSpPr txBox="1"/>
          <p:nvPr/>
        </p:nvSpPr>
        <p:spPr bwMode="auto">
          <a:xfrm>
            <a:off x="2461988" y="4609939"/>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Data Workload Lift &amp; Shift </a:t>
            </a:r>
          </a:p>
        </p:txBody>
      </p:sp>
      <p:sp>
        <p:nvSpPr>
          <p:cNvPr id="109" name="TextBox 108">
            <a:extLst>
              <a:ext uri="{FF2B5EF4-FFF2-40B4-BE49-F238E27FC236}">
                <a16:creationId xmlns:a16="http://schemas.microsoft.com/office/drawing/2014/main" id="{5CA000A2-0434-4D69-A6DB-CEC1F3B8E20E}"/>
              </a:ext>
            </a:extLst>
          </p:cNvPr>
          <p:cNvSpPr txBox="1"/>
          <p:nvPr/>
        </p:nvSpPr>
        <p:spPr bwMode="auto">
          <a:xfrm>
            <a:off x="2461988" y="5335991"/>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Infrastructure Modernization </a:t>
            </a:r>
          </a:p>
        </p:txBody>
      </p:sp>
      <p:sp>
        <p:nvSpPr>
          <p:cNvPr id="110" name="TextBox 109">
            <a:extLst>
              <a:ext uri="{FF2B5EF4-FFF2-40B4-BE49-F238E27FC236}">
                <a16:creationId xmlns:a16="http://schemas.microsoft.com/office/drawing/2014/main" id="{70F46CA8-51AB-4468-9D63-53D4ADE97203}"/>
              </a:ext>
            </a:extLst>
          </p:cNvPr>
          <p:cNvSpPr txBox="1"/>
          <p:nvPr/>
        </p:nvSpPr>
        <p:spPr bwMode="auto">
          <a:xfrm>
            <a:off x="2461988" y="5793550"/>
            <a:ext cx="3479137" cy="276999"/>
          </a:xfrm>
          <a:prstGeom prst="rect">
            <a:avLst/>
          </a:prstGeom>
          <a:solidFill>
            <a:schemeClr val="bg1"/>
          </a:solidFill>
          <a:ln w="3175">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54">
              <a:spcBef>
                <a:spcPts val="300"/>
              </a:spcBef>
              <a:defRPr/>
            </a:pPr>
            <a:r>
              <a:rPr lang="en-US" sz="1200" kern="0" dirty="0">
                <a:solidFill>
                  <a:prstClr val="black"/>
                </a:solidFill>
                <a:latin typeface="Trebuchet MS"/>
              </a:rPr>
              <a:t>Cloud Land &amp; Expand</a:t>
            </a:r>
          </a:p>
        </p:txBody>
      </p:sp>
    </p:spTree>
    <p:extLst>
      <p:ext uri="{BB962C8B-B14F-4D97-AF65-F5344CB8AC3E}">
        <p14:creationId xmlns:p14="http://schemas.microsoft.com/office/powerpoint/2010/main" val="269589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AA59FAF1-5EC9-4094-B257-5EF29B0BFD0F}"/>
              </a:ext>
            </a:extLst>
          </p:cNvPr>
          <p:cNvSpPr/>
          <p:nvPr/>
        </p:nvSpPr>
        <p:spPr>
          <a:xfrm flipV="1">
            <a:off x="431804" y="5686405"/>
            <a:ext cx="11328401" cy="624000"/>
          </a:xfrm>
          <a:prstGeom prst="round2SameRect">
            <a:avLst/>
          </a:prstGeom>
          <a:solidFill>
            <a:schemeClr val="accent1">
              <a:lumMod val="20000"/>
              <a:lumOff val="8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3200">
              <a:solidFill>
                <a:prstClr val="white"/>
              </a:solidFill>
              <a:latin typeface="Trebuchet MS"/>
            </a:endParaRPr>
          </a:p>
        </p:txBody>
      </p:sp>
      <p:sp>
        <p:nvSpPr>
          <p:cNvPr id="6" name="Flowchart: Card 5">
            <a:extLst>
              <a:ext uri="{FF2B5EF4-FFF2-40B4-BE49-F238E27FC236}">
                <a16:creationId xmlns:a16="http://schemas.microsoft.com/office/drawing/2014/main" id="{E5A15788-7546-462D-A102-A8DACBA96574}"/>
              </a:ext>
            </a:extLst>
          </p:cNvPr>
          <p:cNvSpPr/>
          <p:nvPr/>
        </p:nvSpPr>
        <p:spPr>
          <a:xfrm>
            <a:off x="6329558" y="1316565"/>
            <a:ext cx="5430647" cy="4369839"/>
          </a:xfrm>
          <a:prstGeom prst="round1Rect">
            <a:avLst/>
          </a:prstGeom>
          <a:solidFill>
            <a:srgbClr val="10253F">
              <a:alpha val="80000"/>
            </a:srgbClr>
          </a:solidFill>
          <a:ln w="6350" cap="flat" cmpd="sng" algn="ctr">
            <a:solidFill>
              <a:srgbClr val="4F81BD">
                <a:lumMod val="75000"/>
              </a:srgbClr>
            </a:solidFill>
            <a:prstDash val="solid"/>
          </a:ln>
          <a:effectLst/>
        </p:spPr>
        <p:txBody>
          <a:bodyPr spcFirstLastPara="0" vert="horz" wrap="square" lIns="60960" tIns="60960" rIns="60960" bIns="60960" numCol="1" spcCol="1270" anchor="ctr" anchorCtr="0">
            <a:noAutofit/>
          </a:bodyPr>
          <a:lstStyle/>
          <a:p>
            <a:pPr defTabSz="914354">
              <a:defRPr/>
            </a:pPr>
            <a:endParaRPr lang="en-IN" sz="2400">
              <a:solidFill>
                <a:srgbClr val="BED730"/>
              </a:solidFill>
              <a:latin typeface="Trebuchet MS"/>
            </a:endParaRPr>
          </a:p>
        </p:txBody>
      </p:sp>
      <p:sp>
        <p:nvSpPr>
          <p:cNvPr id="7" name="Flowchart: Card 6">
            <a:extLst>
              <a:ext uri="{FF2B5EF4-FFF2-40B4-BE49-F238E27FC236}">
                <a16:creationId xmlns:a16="http://schemas.microsoft.com/office/drawing/2014/main" id="{5556024A-3249-4699-9632-EDD2864D5092}"/>
              </a:ext>
            </a:extLst>
          </p:cNvPr>
          <p:cNvSpPr/>
          <p:nvPr/>
        </p:nvSpPr>
        <p:spPr>
          <a:xfrm flipH="1">
            <a:off x="431799" y="1316566"/>
            <a:ext cx="5425016" cy="4355569"/>
          </a:xfrm>
          <a:prstGeom prst="round1Rect">
            <a:avLst/>
          </a:prstGeom>
          <a:solidFill>
            <a:srgbClr val="10253F">
              <a:alpha val="80000"/>
            </a:srgbClr>
          </a:solidFill>
          <a:ln w="6350" cap="flat" cmpd="sng" algn="ctr">
            <a:solidFill>
              <a:srgbClr val="4F81BD">
                <a:lumMod val="75000"/>
              </a:srgbClr>
            </a:solidFill>
            <a:prstDash val="solid"/>
          </a:ln>
          <a:effectLst/>
        </p:spPr>
        <p:txBody>
          <a:bodyPr spcFirstLastPara="0" vert="horz" wrap="square" lIns="60960" tIns="60960" rIns="60960" bIns="60960" numCol="1" spcCol="1270" anchor="ctr" anchorCtr="0">
            <a:noAutofit/>
          </a:bodyPr>
          <a:lstStyle/>
          <a:p>
            <a:pPr defTabSz="914354">
              <a:defRPr/>
            </a:pPr>
            <a:endParaRPr lang="en-IN" sz="2400">
              <a:solidFill>
                <a:srgbClr val="BED730"/>
              </a:solidFill>
              <a:latin typeface="Trebuchet MS"/>
            </a:endParaRPr>
          </a:p>
        </p:txBody>
      </p:sp>
      <p:sp>
        <p:nvSpPr>
          <p:cNvPr id="9" name="TextBox 8">
            <a:extLst>
              <a:ext uri="{FF2B5EF4-FFF2-40B4-BE49-F238E27FC236}">
                <a16:creationId xmlns:a16="http://schemas.microsoft.com/office/drawing/2014/main" id="{E6723683-C990-449E-8A55-395B871DEFE0}"/>
              </a:ext>
            </a:extLst>
          </p:cNvPr>
          <p:cNvSpPr txBox="1"/>
          <p:nvPr/>
        </p:nvSpPr>
        <p:spPr>
          <a:xfrm>
            <a:off x="1237441" y="2649043"/>
            <a:ext cx="4632334" cy="2990562"/>
          </a:xfrm>
          <a:prstGeom prst="rect">
            <a:avLst/>
          </a:prstGeom>
          <a:noFill/>
        </p:spPr>
        <p:txBody>
          <a:bodyPr wrap="square" rtlCol="0">
            <a:spAutoFit/>
          </a:bodyPr>
          <a:lstStyle/>
          <a:p>
            <a:pPr defTabSz="1218928">
              <a:lnSpc>
                <a:spcPts val="1867"/>
              </a:lnSpc>
              <a:spcAft>
                <a:spcPts val="1600"/>
              </a:spcAft>
              <a:defRPr/>
            </a:pPr>
            <a:r>
              <a:rPr lang="en-US" sz="1467" b="1" dirty="0">
                <a:solidFill>
                  <a:prstClr val="white"/>
                </a:solidFill>
                <a:latin typeface="Trebuchet MS"/>
              </a:rPr>
              <a:t>IT Performance- </a:t>
            </a:r>
            <a:r>
              <a:rPr lang="en-US" sz="1467" b="1" dirty="0">
                <a:solidFill>
                  <a:srgbClr val="BED730"/>
                </a:solidFill>
                <a:latin typeface="Trebuchet MS"/>
              </a:rPr>
              <a:t>ITSM, FSO, CMP</a:t>
            </a:r>
          </a:p>
          <a:p>
            <a:pPr defTabSz="1218928">
              <a:lnSpc>
                <a:spcPts val="1867"/>
              </a:lnSpc>
              <a:spcAft>
                <a:spcPts val="1600"/>
              </a:spcAft>
              <a:defRPr/>
            </a:pPr>
            <a:r>
              <a:rPr lang="en-US" sz="1467" b="1" dirty="0">
                <a:solidFill>
                  <a:prstClr val="white"/>
                </a:solidFill>
                <a:latin typeface="Trebuchet MS"/>
              </a:rPr>
              <a:t>Cost predictability- </a:t>
            </a:r>
            <a:r>
              <a:rPr lang="en-US" sz="1467" b="1" dirty="0">
                <a:solidFill>
                  <a:srgbClr val="BED730"/>
                </a:solidFill>
                <a:latin typeface="Trebuchet MS"/>
              </a:rPr>
              <a:t>CI Cloud, Sovereign, GCC, SAP</a:t>
            </a:r>
            <a:r>
              <a:rPr lang="en-US" sz="1467" b="1" dirty="0">
                <a:solidFill>
                  <a:prstClr val="white"/>
                </a:solidFill>
                <a:latin typeface="Trebuchet MS"/>
              </a:rPr>
              <a:t> </a:t>
            </a:r>
            <a:endParaRPr lang="en-US" sz="1467" b="1"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Resiliency- </a:t>
            </a:r>
            <a:r>
              <a:rPr lang="en-US" sz="1467" b="1" dirty="0">
                <a:solidFill>
                  <a:srgbClr val="BED730"/>
                </a:solidFill>
                <a:latin typeface="Trebuchet MS"/>
              </a:rPr>
              <a:t>MSOC, Cloud Security &amp; </a:t>
            </a:r>
            <a:r>
              <a:rPr lang="en-US" sz="1467" b="1" dirty="0" err="1">
                <a:solidFill>
                  <a:srgbClr val="BED730"/>
                </a:solidFill>
                <a:latin typeface="Trebuchet MS"/>
              </a:rPr>
              <a:t>DRaaS</a:t>
            </a:r>
            <a:endParaRPr lang="en-US" sz="1467"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Regulations &amp; Audit- </a:t>
            </a:r>
            <a:r>
              <a:rPr lang="en-US" sz="1467" b="1" dirty="0">
                <a:solidFill>
                  <a:srgbClr val="BED730"/>
                </a:solidFill>
                <a:latin typeface="Trebuchet MS"/>
              </a:rPr>
              <a:t>GRC</a:t>
            </a:r>
            <a:r>
              <a:rPr lang="en-US" sz="1467" b="1" dirty="0">
                <a:solidFill>
                  <a:prstClr val="white"/>
                </a:solidFill>
                <a:latin typeface="Trebuchet MS"/>
              </a:rPr>
              <a:t> </a:t>
            </a:r>
            <a:endParaRPr lang="en-US" sz="1467" b="1" dirty="0">
              <a:solidFill>
                <a:srgbClr val="BED730"/>
              </a:solidFill>
              <a:latin typeface="Trebuchet MS"/>
            </a:endParaRPr>
          </a:p>
          <a:p>
            <a:pPr defTabSz="1218928">
              <a:lnSpc>
                <a:spcPts val="1867"/>
              </a:lnSpc>
              <a:spcAft>
                <a:spcPts val="1600"/>
              </a:spcAft>
              <a:defRPr/>
            </a:pPr>
            <a:r>
              <a:rPr lang="en-US" sz="1467" b="1" dirty="0">
                <a:solidFill>
                  <a:prstClr val="white"/>
                </a:solidFill>
                <a:latin typeface="Trebuchet MS"/>
              </a:rPr>
              <a:t>Compliance- </a:t>
            </a:r>
            <a:r>
              <a:rPr lang="en-US" sz="1467" b="1" dirty="0">
                <a:solidFill>
                  <a:srgbClr val="BED730"/>
                </a:solidFill>
                <a:latin typeface="Trebuchet MS"/>
              </a:rPr>
              <a:t>GRC</a:t>
            </a:r>
          </a:p>
          <a:p>
            <a:pPr defTabSz="1218928">
              <a:lnSpc>
                <a:spcPts val="1867"/>
              </a:lnSpc>
              <a:spcAft>
                <a:spcPts val="1600"/>
              </a:spcAft>
              <a:defRPr/>
            </a:pPr>
            <a:r>
              <a:rPr lang="en-US" sz="1467" b="1" dirty="0">
                <a:solidFill>
                  <a:prstClr val="white"/>
                </a:solidFill>
                <a:latin typeface="Trebuchet MS"/>
              </a:rPr>
              <a:t>Utilization rates- </a:t>
            </a:r>
            <a:r>
              <a:rPr lang="en-US" sz="1467" b="1" dirty="0">
                <a:solidFill>
                  <a:srgbClr val="BED730"/>
                </a:solidFill>
                <a:latin typeface="Trebuchet MS"/>
              </a:rPr>
              <a:t>CMP</a:t>
            </a:r>
          </a:p>
          <a:p>
            <a:pPr defTabSz="1218928">
              <a:lnSpc>
                <a:spcPts val="1600"/>
              </a:lnSpc>
              <a:spcAft>
                <a:spcPts val="800"/>
              </a:spcAft>
              <a:defRPr/>
            </a:pPr>
            <a:r>
              <a:rPr lang="en-US" sz="1467" b="1" dirty="0">
                <a:solidFill>
                  <a:srgbClr val="BED730"/>
                </a:solidFill>
                <a:latin typeface="Trebuchet MS"/>
              </a:rPr>
              <a:t>And more…</a:t>
            </a:r>
          </a:p>
        </p:txBody>
      </p:sp>
      <p:sp>
        <p:nvSpPr>
          <p:cNvPr id="10" name="TextBox 9">
            <a:extLst>
              <a:ext uri="{FF2B5EF4-FFF2-40B4-BE49-F238E27FC236}">
                <a16:creationId xmlns:a16="http://schemas.microsoft.com/office/drawing/2014/main" id="{F1FBB754-A853-4DA1-B12A-6BF217B037F4}"/>
              </a:ext>
            </a:extLst>
          </p:cNvPr>
          <p:cNvSpPr txBox="1"/>
          <p:nvPr/>
        </p:nvSpPr>
        <p:spPr>
          <a:xfrm>
            <a:off x="6335185" y="1967913"/>
            <a:ext cx="5425016" cy="361637"/>
          </a:xfrm>
          <a:prstGeom prst="rect">
            <a:avLst/>
          </a:prstGeom>
          <a:noFill/>
        </p:spPr>
        <p:txBody>
          <a:bodyPr wrap="square" rtlCol="0">
            <a:spAutoFit/>
          </a:bodyPr>
          <a:lstStyle/>
          <a:p>
            <a:pPr algn="ctr" defTabSz="914309">
              <a:lnSpc>
                <a:spcPts val="2133"/>
              </a:lnSpc>
              <a:spcAft>
                <a:spcPts val="1600"/>
              </a:spcAft>
              <a:defRPr/>
            </a:pPr>
            <a:r>
              <a:rPr lang="en-IN" sz="1867" b="1" cap="all">
                <a:solidFill>
                  <a:srgbClr val="BED730"/>
                </a:solidFill>
                <a:latin typeface="Trebuchet MS"/>
              </a:rPr>
              <a:t>Strategic Business Outcomes </a:t>
            </a:r>
          </a:p>
        </p:txBody>
      </p:sp>
      <p:cxnSp>
        <p:nvCxnSpPr>
          <p:cNvPr id="14" name="Straight Connector 13">
            <a:extLst>
              <a:ext uri="{FF2B5EF4-FFF2-40B4-BE49-F238E27FC236}">
                <a16:creationId xmlns:a16="http://schemas.microsoft.com/office/drawing/2014/main" id="{CF953C8F-79C0-4800-A49F-910B14F82B8C}"/>
              </a:ext>
            </a:extLst>
          </p:cNvPr>
          <p:cNvCxnSpPr>
            <a:cxnSpLocks/>
          </p:cNvCxnSpPr>
          <p:nvPr/>
        </p:nvCxnSpPr>
        <p:spPr>
          <a:xfrm>
            <a:off x="853440" y="301295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descr="Shape&#10;&#10;Description automatically generated with low confidence">
            <a:extLst>
              <a:ext uri="{FF2B5EF4-FFF2-40B4-BE49-F238E27FC236}">
                <a16:creationId xmlns:a16="http://schemas.microsoft.com/office/drawing/2014/main" id="{B0D5D0D0-DD7A-43AB-A8CC-4133E8BCADB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1320" y="3997344"/>
            <a:ext cx="240000" cy="240000"/>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C847F9F9-86AD-4105-8286-679CE6F2665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1320" y="4451707"/>
            <a:ext cx="240000" cy="240000"/>
          </a:xfrm>
          <a:prstGeom prst="rect">
            <a:avLst/>
          </a:prstGeom>
        </p:spPr>
      </p:pic>
      <p:sp>
        <p:nvSpPr>
          <p:cNvPr id="30" name="TextBox 29">
            <a:extLst>
              <a:ext uri="{FF2B5EF4-FFF2-40B4-BE49-F238E27FC236}">
                <a16:creationId xmlns:a16="http://schemas.microsoft.com/office/drawing/2014/main" id="{1A8AA4A8-189C-4976-8369-27A9B38101C4}"/>
              </a:ext>
            </a:extLst>
          </p:cNvPr>
          <p:cNvSpPr txBox="1"/>
          <p:nvPr/>
        </p:nvSpPr>
        <p:spPr>
          <a:xfrm>
            <a:off x="431799" y="1959215"/>
            <a:ext cx="5425016" cy="361637"/>
          </a:xfrm>
          <a:prstGeom prst="rect">
            <a:avLst/>
          </a:prstGeom>
          <a:noFill/>
        </p:spPr>
        <p:txBody>
          <a:bodyPr wrap="square" rtlCol="0">
            <a:spAutoFit/>
          </a:bodyPr>
          <a:lstStyle/>
          <a:p>
            <a:pPr algn="ctr" defTabSz="914309">
              <a:lnSpc>
                <a:spcPts val="2133"/>
              </a:lnSpc>
              <a:spcAft>
                <a:spcPts val="1600"/>
              </a:spcAft>
              <a:defRPr/>
            </a:pPr>
            <a:r>
              <a:rPr lang="en-IN" sz="1867" b="1" cap="all">
                <a:solidFill>
                  <a:srgbClr val="BED730"/>
                </a:solidFill>
                <a:latin typeface="Trebuchet MS"/>
              </a:rPr>
              <a:t>Tactical IT related Outcomes </a:t>
            </a:r>
          </a:p>
        </p:txBody>
      </p:sp>
      <p:pic>
        <p:nvPicPr>
          <p:cNvPr id="31" name="Picture 30">
            <a:extLst>
              <a:ext uri="{FF2B5EF4-FFF2-40B4-BE49-F238E27FC236}">
                <a16:creationId xmlns:a16="http://schemas.microsoft.com/office/drawing/2014/main" id="{D45B1C66-56B3-4DAC-A4C3-4418B5924FE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2904307" y="1440732"/>
            <a:ext cx="480000" cy="480000"/>
          </a:xfrm>
          <a:prstGeom prst="rect">
            <a:avLst/>
          </a:prstGeom>
        </p:spPr>
      </p:pic>
      <p:pic>
        <p:nvPicPr>
          <p:cNvPr id="32" name="Picture 31">
            <a:extLst>
              <a:ext uri="{FF2B5EF4-FFF2-40B4-BE49-F238E27FC236}">
                <a16:creationId xmlns:a16="http://schemas.microsoft.com/office/drawing/2014/main" id="{10A49EAF-DEF9-4B62-80D4-B69436DE784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8807693" y="1440732"/>
            <a:ext cx="480000" cy="480000"/>
          </a:xfrm>
          <a:prstGeom prst="rect">
            <a:avLst/>
          </a:prstGeom>
        </p:spPr>
      </p:pic>
      <p:cxnSp>
        <p:nvCxnSpPr>
          <p:cNvPr id="33" name="Straight Connector 32">
            <a:extLst>
              <a:ext uri="{FF2B5EF4-FFF2-40B4-BE49-F238E27FC236}">
                <a16:creationId xmlns:a16="http://schemas.microsoft.com/office/drawing/2014/main" id="{28F426C0-6918-4EB7-8BF9-75EF4C82879B}"/>
              </a:ext>
            </a:extLst>
          </p:cNvPr>
          <p:cNvCxnSpPr>
            <a:cxnSpLocks/>
          </p:cNvCxnSpPr>
          <p:nvPr/>
        </p:nvCxnSpPr>
        <p:spPr>
          <a:xfrm>
            <a:off x="1391477" y="2373341"/>
            <a:ext cx="3552395"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1085C1-C56B-4C77-9EC6-6159C7DD1513}"/>
              </a:ext>
            </a:extLst>
          </p:cNvPr>
          <p:cNvCxnSpPr>
            <a:cxnSpLocks/>
          </p:cNvCxnSpPr>
          <p:nvPr/>
        </p:nvCxnSpPr>
        <p:spPr>
          <a:xfrm>
            <a:off x="7248129" y="2373341"/>
            <a:ext cx="3552395"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D136A9F-24B7-436F-937D-D74C1B0EC3FE}"/>
              </a:ext>
            </a:extLst>
          </p:cNvPr>
          <p:cNvSpPr txBox="1"/>
          <p:nvPr/>
        </p:nvSpPr>
        <p:spPr>
          <a:xfrm>
            <a:off x="644631" y="5699575"/>
            <a:ext cx="10902736" cy="584775"/>
          </a:xfrm>
          <a:prstGeom prst="rect">
            <a:avLst/>
          </a:prstGeom>
          <a:noFill/>
        </p:spPr>
        <p:txBody>
          <a:bodyPr wrap="square" rtlCol="0">
            <a:spAutoFit/>
          </a:bodyPr>
          <a:lstStyle/>
          <a:p>
            <a:pPr algn="ctr" defTabSz="1218928">
              <a:defRPr/>
            </a:pPr>
            <a:r>
              <a:rPr lang="en-US" sz="1600" i="1">
                <a:solidFill>
                  <a:prstClr val="black"/>
                </a:solidFill>
                <a:latin typeface="Trebuchet MS"/>
              </a:rPr>
              <a:t>Cloud solutions have traditionally been optimized for centralized deployments </a:t>
            </a:r>
          </a:p>
          <a:p>
            <a:pPr algn="ctr" defTabSz="1218928">
              <a:defRPr/>
            </a:pPr>
            <a:r>
              <a:rPr lang="en-US" sz="1600" i="1">
                <a:solidFill>
                  <a:prstClr val="black"/>
                </a:solidFill>
                <a:latin typeface="Trebuchet MS"/>
              </a:rPr>
              <a:t>Distributed and verticalized use cases now drive cloud innovations with a demand for demonstrable business value</a:t>
            </a:r>
          </a:p>
        </p:txBody>
      </p:sp>
      <p:cxnSp>
        <p:nvCxnSpPr>
          <p:cNvPr id="40" name="Straight Connector 39">
            <a:extLst>
              <a:ext uri="{FF2B5EF4-FFF2-40B4-BE49-F238E27FC236}">
                <a16:creationId xmlns:a16="http://schemas.microsoft.com/office/drawing/2014/main" id="{7E6826EE-9E6A-4B60-945A-697598685D02}"/>
              </a:ext>
            </a:extLst>
          </p:cNvPr>
          <p:cNvCxnSpPr>
            <a:cxnSpLocks/>
          </p:cNvCxnSpPr>
          <p:nvPr/>
        </p:nvCxnSpPr>
        <p:spPr>
          <a:xfrm>
            <a:off x="853440" y="34610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C1CE210-7D36-4CAA-8C94-EEA2A86E2161}"/>
              </a:ext>
            </a:extLst>
          </p:cNvPr>
          <p:cNvCxnSpPr>
            <a:cxnSpLocks/>
          </p:cNvCxnSpPr>
          <p:nvPr/>
        </p:nvCxnSpPr>
        <p:spPr>
          <a:xfrm>
            <a:off x="853440" y="3909052"/>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E55670-587B-4512-A13C-3BFC15812454}"/>
              </a:ext>
            </a:extLst>
          </p:cNvPr>
          <p:cNvCxnSpPr>
            <a:cxnSpLocks/>
          </p:cNvCxnSpPr>
          <p:nvPr/>
        </p:nvCxnSpPr>
        <p:spPr>
          <a:xfrm>
            <a:off x="853440" y="435710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F3C6BC4-FA08-4ACE-A501-4464B7211126}"/>
              </a:ext>
            </a:extLst>
          </p:cNvPr>
          <p:cNvCxnSpPr>
            <a:cxnSpLocks/>
          </p:cNvCxnSpPr>
          <p:nvPr/>
        </p:nvCxnSpPr>
        <p:spPr>
          <a:xfrm>
            <a:off x="853440" y="480515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204EAF6-5BD4-4A8B-8E6B-B2E9E88E996E}"/>
              </a:ext>
            </a:extLst>
          </p:cNvPr>
          <p:cNvCxnSpPr>
            <a:cxnSpLocks/>
          </p:cNvCxnSpPr>
          <p:nvPr/>
        </p:nvCxnSpPr>
        <p:spPr>
          <a:xfrm>
            <a:off x="853440" y="52532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501A6A6-CB0D-408D-AF99-666E36E46667}"/>
              </a:ext>
            </a:extLst>
          </p:cNvPr>
          <p:cNvCxnSpPr>
            <a:cxnSpLocks/>
          </p:cNvCxnSpPr>
          <p:nvPr/>
        </p:nvCxnSpPr>
        <p:spPr>
          <a:xfrm>
            <a:off x="6712457" y="301295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780807-80C7-4879-8801-F904BDB000DC}"/>
              </a:ext>
            </a:extLst>
          </p:cNvPr>
          <p:cNvCxnSpPr>
            <a:cxnSpLocks/>
          </p:cNvCxnSpPr>
          <p:nvPr/>
        </p:nvCxnSpPr>
        <p:spPr>
          <a:xfrm>
            <a:off x="6712457" y="34610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4504F58-7B14-4458-9F03-A79BEA8F1CB5}"/>
              </a:ext>
            </a:extLst>
          </p:cNvPr>
          <p:cNvCxnSpPr>
            <a:cxnSpLocks/>
          </p:cNvCxnSpPr>
          <p:nvPr/>
        </p:nvCxnSpPr>
        <p:spPr>
          <a:xfrm>
            <a:off x="6712457" y="3909052"/>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30908F-90BD-480C-9F37-C7C958F00B8D}"/>
              </a:ext>
            </a:extLst>
          </p:cNvPr>
          <p:cNvCxnSpPr>
            <a:cxnSpLocks/>
          </p:cNvCxnSpPr>
          <p:nvPr/>
        </p:nvCxnSpPr>
        <p:spPr>
          <a:xfrm>
            <a:off x="6712457" y="435710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4945155-FEC4-40A6-AF79-85C722C1ACAD}"/>
              </a:ext>
            </a:extLst>
          </p:cNvPr>
          <p:cNvCxnSpPr>
            <a:cxnSpLocks/>
          </p:cNvCxnSpPr>
          <p:nvPr/>
        </p:nvCxnSpPr>
        <p:spPr>
          <a:xfrm>
            <a:off x="6712457" y="4805151"/>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C966D98-E157-448B-8BF4-AECBE15C394E}"/>
              </a:ext>
            </a:extLst>
          </p:cNvPr>
          <p:cNvCxnSpPr>
            <a:cxnSpLocks/>
          </p:cNvCxnSpPr>
          <p:nvPr/>
        </p:nvCxnSpPr>
        <p:spPr>
          <a:xfrm>
            <a:off x="6712457" y="5253203"/>
            <a:ext cx="4670472" cy="0"/>
          </a:xfrm>
          <a:prstGeom prst="line">
            <a:avLst/>
          </a:prstGeom>
          <a:ln w="952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A29F653A-107B-4C06-BDE3-0DC8A4B3B718}"/>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51320" y="4903556"/>
            <a:ext cx="240000" cy="240000"/>
          </a:xfrm>
          <a:prstGeom prst="rect">
            <a:avLst/>
          </a:prstGeom>
        </p:spPr>
      </p:pic>
      <p:pic>
        <p:nvPicPr>
          <p:cNvPr id="60" name="Picture 59">
            <a:extLst>
              <a:ext uri="{FF2B5EF4-FFF2-40B4-BE49-F238E27FC236}">
                <a16:creationId xmlns:a16="http://schemas.microsoft.com/office/drawing/2014/main" id="{8BF83B6F-7336-4932-8DD3-BDC448E1FB55}"/>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27320" y="3568135"/>
            <a:ext cx="288000" cy="288000"/>
          </a:xfrm>
          <a:prstGeom prst="rect">
            <a:avLst/>
          </a:prstGeom>
        </p:spPr>
      </p:pic>
      <p:pic>
        <p:nvPicPr>
          <p:cNvPr id="61" name="Picture 60">
            <a:extLst>
              <a:ext uri="{FF2B5EF4-FFF2-40B4-BE49-F238E27FC236}">
                <a16:creationId xmlns:a16="http://schemas.microsoft.com/office/drawing/2014/main" id="{BF173DE8-8833-4067-942C-5DA33A90508F}"/>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51320" y="3122599"/>
            <a:ext cx="240000" cy="240000"/>
          </a:xfrm>
          <a:prstGeom prst="rect">
            <a:avLst/>
          </a:prstGeom>
        </p:spPr>
      </p:pic>
      <p:pic>
        <p:nvPicPr>
          <p:cNvPr id="62" name="Picture 61">
            <a:extLst>
              <a:ext uri="{FF2B5EF4-FFF2-40B4-BE49-F238E27FC236}">
                <a16:creationId xmlns:a16="http://schemas.microsoft.com/office/drawing/2014/main" id="{C120EFA1-C4BF-4C99-A111-69D41E524C3C}"/>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927320" y="2686996"/>
            <a:ext cx="288000" cy="288000"/>
          </a:xfrm>
          <a:prstGeom prst="rect">
            <a:avLst/>
          </a:prstGeom>
        </p:spPr>
      </p:pic>
      <p:sp>
        <p:nvSpPr>
          <p:cNvPr id="70" name="TextBox 69">
            <a:extLst>
              <a:ext uri="{FF2B5EF4-FFF2-40B4-BE49-F238E27FC236}">
                <a16:creationId xmlns:a16="http://schemas.microsoft.com/office/drawing/2014/main" id="{3C0557CC-13D4-425A-BFE0-C58B8F42FAC8}"/>
              </a:ext>
            </a:extLst>
          </p:cNvPr>
          <p:cNvSpPr txBox="1"/>
          <p:nvPr/>
        </p:nvSpPr>
        <p:spPr>
          <a:xfrm>
            <a:off x="7063015" y="2649042"/>
            <a:ext cx="4484352" cy="3011337"/>
          </a:xfrm>
          <a:prstGeom prst="rect">
            <a:avLst/>
          </a:prstGeom>
          <a:noFill/>
        </p:spPr>
        <p:txBody>
          <a:bodyPr wrap="square" rtlCol="0">
            <a:spAutoFit/>
          </a:bodyPr>
          <a:lstStyle/>
          <a:p>
            <a:pPr defTabSz="1218928">
              <a:lnSpc>
                <a:spcPts val="1867"/>
              </a:lnSpc>
              <a:spcAft>
                <a:spcPts val="1600"/>
              </a:spcAft>
              <a:defRPr/>
            </a:pPr>
            <a:r>
              <a:rPr lang="en-US" sz="1467" b="1" dirty="0">
                <a:solidFill>
                  <a:prstClr val="white"/>
                </a:solidFill>
                <a:latin typeface="Trebuchet MS"/>
              </a:rPr>
              <a:t>Revenue growth- </a:t>
            </a:r>
            <a:r>
              <a:rPr lang="en-US" sz="1467" b="1" dirty="0">
                <a:solidFill>
                  <a:srgbClr val="BED730"/>
                </a:solidFill>
                <a:latin typeface="Trebuchet MS"/>
              </a:rPr>
              <a:t>Hybrid Cloud Services</a:t>
            </a:r>
          </a:p>
          <a:p>
            <a:pPr defTabSz="1218928">
              <a:lnSpc>
                <a:spcPts val="1867"/>
              </a:lnSpc>
              <a:spcAft>
                <a:spcPts val="1600"/>
              </a:spcAft>
              <a:defRPr/>
            </a:pPr>
            <a:r>
              <a:rPr lang="en-US" sz="1467" b="1" dirty="0">
                <a:solidFill>
                  <a:prstClr val="white"/>
                </a:solidFill>
                <a:latin typeface="Trebuchet MS"/>
              </a:rPr>
              <a:t>Profitability-</a:t>
            </a:r>
            <a:r>
              <a:rPr lang="en-US" sz="1467" b="1" dirty="0">
                <a:solidFill>
                  <a:srgbClr val="BED730"/>
                </a:solidFill>
                <a:latin typeface="Trebuchet MS"/>
              </a:rPr>
              <a:t> FinOps</a:t>
            </a:r>
          </a:p>
          <a:p>
            <a:pPr defTabSz="1218928">
              <a:lnSpc>
                <a:spcPts val="1867"/>
              </a:lnSpc>
              <a:spcAft>
                <a:spcPts val="1600"/>
              </a:spcAft>
              <a:defRPr/>
            </a:pPr>
            <a:r>
              <a:rPr lang="en-US" sz="1467" b="1" dirty="0">
                <a:solidFill>
                  <a:prstClr val="white"/>
                </a:solidFill>
                <a:latin typeface="Trebuchet MS"/>
              </a:rPr>
              <a:t>New customer acquisition- </a:t>
            </a:r>
            <a:r>
              <a:rPr lang="en-US" sz="1467" b="1" dirty="0">
                <a:solidFill>
                  <a:srgbClr val="BED730"/>
                </a:solidFill>
                <a:latin typeface="Trebuchet MS"/>
              </a:rPr>
              <a:t>AI Cloud, Edge Cloud</a:t>
            </a:r>
          </a:p>
          <a:p>
            <a:pPr defTabSz="1218928">
              <a:lnSpc>
                <a:spcPts val="1867"/>
              </a:lnSpc>
              <a:spcAft>
                <a:spcPts val="1600"/>
              </a:spcAft>
              <a:defRPr/>
            </a:pPr>
            <a:r>
              <a:rPr lang="en-US" sz="1467" b="1" dirty="0">
                <a:solidFill>
                  <a:prstClr val="white"/>
                </a:solidFill>
                <a:latin typeface="Trebuchet MS"/>
              </a:rPr>
              <a:t>Customer satisfaction- </a:t>
            </a:r>
            <a:r>
              <a:rPr lang="en-US" sz="1467" b="1" dirty="0">
                <a:solidFill>
                  <a:srgbClr val="BED730"/>
                </a:solidFill>
                <a:latin typeface="Trebuchet MS"/>
              </a:rPr>
              <a:t>CMP</a:t>
            </a:r>
          </a:p>
          <a:p>
            <a:pPr defTabSz="1218928">
              <a:lnSpc>
                <a:spcPts val="1867"/>
              </a:lnSpc>
              <a:spcAft>
                <a:spcPts val="1600"/>
              </a:spcAft>
              <a:defRPr/>
            </a:pPr>
            <a:r>
              <a:rPr lang="en-US" sz="1467" b="1" dirty="0">
                <a:solidFill>
                  <a:prstClr val="white"/>
                </a:solidFill>
                <a:latin typeface="Trebuchet MS"/>
              </a:rPr>
              <a:t>Time to market-</a:t>
            </a:r>
            <a:r>
              <a:rPr lang="en-US" sz="1467" b="1" dirty="0">
                <a:solidFill>
                  <a:srgbClr val="BED730"/>
                </a:solidFill>
                <a:latin typeface="Trebuchet MS"/>
              </a:rPr>
              <a:t> Hybrid Cloud Services</a:t>
            </a:r>
          </a:p>
          <a:p>
            <a:pPr defTabSz="1218928">
              <a:lnSpc>
                <a:spcPts val="1867"/>
              </a:lnSpc>
              <a:spcAft>
                <a:spcPts val="1600"/>
              </a:spcAft>
              <a:defRPr/>
            </a:pPr>
            <a:r>
              <a:rPr lang="en-US" sz="1467" b="1" dirty="0">
                <a:solidFill>
                  <a:prstClr val="white"/>
                </a:solidFill>
                <a:latin typeface="Trebuchet MS"/>
              </a:rPr>
              <a:t>Competitiveness- </a:t>
            </a:r>
            <a:r>
              <a:rPr lang="en-US" sz="1467" b="1" dirty="0">
                <a:solidFill>
                  <a:srgbClr val="BED730"/>
                </a:solidFill>
                <a:latin typeface="Trebuchet MS"/>
              </a:rPr>
              <a:t>FinOps</a:t>
            </a:r>
          </a:p>
          <a:p>
            <a:pPr defTabSz="1218928">
              <a:lnSpc>
                <a:spcPts val="1867"/>
              </a:lnSpc>
              <a:spcAft>
                <a:spcPts val="1600"/>
              </a:spcAft>
              <a:defRPr/>
            </a:pPr>
            <a:r>
              <a:rPr lang="en-US" sz="1467" b="1" dirty="0">
                <a:solidFill>
                  <a:srgbClr val="BED730"/>
                </a:solidFill>
                <a:latin typeface="Trebuchet MS"/>
              </a:rPr>
              <a:t>And more…</a:t>
            </a:r>
          </a:p>
        </p:txBody>
      </p:sp>
      <p:pic>
        <p:nvPicPr>
          <p:cNvPr id="71" name="Picture 70">
            <a:extLst>
              <a:ext uri="{FF2B5EF4-FFF2-40B4-BE49-F238E27FC236}">
                <a16:creationId xmlns:a16="http://schemas.microsoft.com/office/drawing/2014/main" id="{333AFE5D-5DC9-41B8-B763-B459BE63F850}"/>
              </a:ext>
            </a:extLst>
          </p:cNvPr>
          <p:cNvPicPr>
            <a:picLocks noChangeAspect="1"/>
          </p:cNvPicPr>
          <p:nvPr/>
        </p:nvPicPr>
        <p:blipFill>
          <a:blip r:embed="rId19" cstate="print">
            <a:duotone>
              <a:schemeClr val="accent5">
                <a:shade val="45000"/>
                <a:satMod val="135000"/>
              </a:schemeClr>
              <a:prstClr val="white"/>
            </a:duotone>
            <a:extLst>
              <a:ext uri="{BEBA8EAE-BF5A-486C-A8C5-ECC9F3942E4B}">
                <a14:imgProps xmlns:a14="http://schemas.microsoft.com/office/drawing/2010/main">
                  <a14:imgLayer r:embed="rId2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3997344"/>
            <a:ext cx="288000" cy="288000"/>
          </a:xfrm>
          <a:prstGeom prst="rect">
            <a:avLst/>
          </a:prstGeom>
        </p:spPr>
      </p:pic>
      <p:pic>
        <p:nvPicPr>
          <p:cNvPr id="72" name="Picture 71">
            <a:extLst>
              <a:ext uri="{FF2B5EF4-FFF2-40B4-BE49-F238E27FC236}">
                <a16:creationId xmlns:a16="http://schemas.microsoft.com/office/drawing/2014/main" id="{9B81F303-B0DD-4A94-9150-F72325D8AE5A}"/>
              </a:ext>
            </a:extLst>
          </p:cNvPr>
          <p:cNvPicPr>
            <a:picLocks noChangeAspect="1"/>
          </p:cNvPicPr>
          <p:nvPr/>
        </p:nvPicPr>
        <p:blipFill>
          <a:blip r:embed="rId21" cstate="print">
            <a:duotone>
              <a:schemeClr val="accent5">
                <a:shade val="45000"/>
                <a:satMod val="135000"/>
              </a:schemeClr>
              <a:prstClr val="white"/>
            </a:duotone>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4433656"/>
            <a:ext cx="288000" cy="288000"/>
          </a:xfrm>
          <a:prstGeom prst="rect">
            <a:avLst/>
          </a:prstGeom>
        </p:spPr>
      </p:pic>
      <p:pic>
        <p:nvPicPr>
          <p:cNvPr id="73" name="Picture 72">
            <a:extLst>
              <a:ext uri="{FF2B5EF4-FFF2-40B4-BE49-F238E27FC236}">
                <a16:creationId xmlns:a16="http://schemas.microsoft.com/office/drawing/2014/main" id="{2699E68A-DFEF-4B4E-ADA7-3E0513853DEE}"/>
              </a:ext>
            </a:extLst>
          </p:cNvPr>
          <p:cNvPicPr>
            <a:picLocks noChangeAspect="1"/>
          </p:cNvPicPr>
          <p:nvPr/>
        </p:nvPicPr>
        <p:blipFill>
          <a:blip r:embed="rId23" cstate="print">
            <a:duotone>
              <a:schemeClr val="accent5">
                <a:shade val="45000"/>
                <a:satMod val="135000"/>
              </a:schemeClr>
              <a:prstClr val="white"/>
            </a:duotone>
            <a:extLst>
              <a:ext uri="{BEBA8EAE-BF5A-486C-A8C5-ECC9F3942E4B}">
                <a14:imgProps xmlns:a14="http://schemas.microsoft.com/office/drawing/2010/main">
                  <a14:imgLayer r:embed="rId24">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86055" y="4903556"/>
            <a:ext cx="240000" cy="240000"/>
          </a:xfrm>
          <a:prstGeom prst="rect">
            <a:avLst/>
          </a:prstGeom>
        </p:spPr>
      </p:pic>
      <p:pic>
        <p:nvPicPr>
          <p:cNvPr id="74" name="Picture 73">
            <a:extLst>
              <a:ext uri="{FF2B5EF4-FFF2-40B4-BE49-F238E27FC236}">
                <a16:creationId xmlns:a16="http://schemas.microsoft.com/office/drawing/2014/main" id="{BF6552CD-D47F-4B23-B988-1F3393322356}"/>
              </a:ext>
            </a:extLst>
          </p:cNvPr>
          <p:cNvPicPr>
            <a:picLocks noChangeAspect="1"/>
          </p:cNvPicPr>
          <p:nvPr/>
        </p:nvPicPr>
        <p:blipFill>
          <a:blip r:embed="rId25" cstate="print">
            <a:duotone>
              <a:schemeClr val="accent5">
                <a:shade val="45000"/>
                <a:satMod val="135000"/>
              </a:schemeClr>
              <a:prstClr val="white"/>
            </a:duotone>
            <a:extLst>
              <a:ext uri="{BEBA8EAE-BF5A-486C-A8C5-ECC9F3942E4B}">
                <a14:imgProps xmlns:a14="http://schemas.microsoft.com/office/drawing/2010/main">
                  <a14:imgLayer r:embed="rId26">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86055" y="3568135"/>
            <a:ext cx="240000" cy="240000"/>
          </a:xfrm>
          <a:prstGeom prst="rect">
            <a:avLst/>
          </a:prstGeom>
        </p:spPr>
      </p:pic>
      <p:pic>
        <p:nvPicPr>
          <p:cNvPr id="75" name="Picture 74">
            <a:extLst>
              <a:ext uri="{FF2B5EF4-FFF2-40B4-BE49-F238E27FC236}">
                <a16:creationId xmlns:a16="http://schemas.microsoft.com/office/drawing/2014/main" id="{E95BADB5-3F5C-49FA-95F3-508D122950BB}"/>
              </a:ext>
            </a:extLst>
          </p:cNvPr>
          <p:cNvPicPr>
            <a:picLocks noChangeAspect="1"/>
          </p:cNvPicPr>
          <p:nvPr/>
        </p:nvPicPr>
        <p:blipFill>
          <a:blip r:embed="rId27" cstate="print">
            <a:duotone>
              <a:schemeClr val="accent5">
                <a:shade val="45000"/>
                <a:satMod val="135000"/>
              </a:schemeClr>
              <a:prstClr val="white"/>
            </a:duotone>
            <a:extLst>
              <a:ext uri="{BEBA8EAE-BF5A-486C-A8C5-ECC9F3942E4B}">
                <a14:imgProps xmlns:a14="http://schemas.microsoft.com/office/drawing/2010/main">
                  <a14:imgLayer r:embed="rId28">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3078399"/>
            <a:ext cx="288000" cy="288000"/>
          </a:xfrm>
          <a:prstGeom prst="rect">
            <a:avLst/>
          </a:prstGeom>
        </p:spPr>
      </p:pic>
      <p:pic>
        <p:nvPicPr>
          <p:cNvPr id="76" name="Picture 75">
            <a:extLst>
              <a:ext uri="{FF2B5EF4-FFF2-40B4-BE49-F238E27FC236}">
                <a16:creationId xmlns:a16="http://schemas.microsoft.com/office/drawing/2014/main" id="{B211A06E-CE50-4CEA-8124-2998256C30B6}"/>
              </a:ext>
            </a:extLst>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6762055" y="2674548"/>
            <a:ext cx="288000" cy="288000"/>
          </a:xfrm>
          <a:prstGeom prst="rect">
            <a:avLst/>
          </a:prstGeom>
        </p:spPr>
      </p:pic>
      <p:sp>
        <p:nvSpPr>
          <p:cNvPr id="39" name="Slide Number Placeholder 5">
            <a:extLst>
              <a:ext uri="{FF2B5EF4-FFF2-40B4-BE49-F238E27FC236}">
                <a16:creationId xmlns:a16="http://schemas.microsoft.com/office/drawing/2014/main" id="{B7BC9E06-DE16-41B1-8D08-2D9CE66AAFC9}"/>
              </a:ext>
            </a:extLst>
          </p:cNvPr>
          <p:cNvSpPr txBox="1">
            <a:spLocks/>
          </p:cNvSpPr>
          <p:nvPr/>
        </p:nvSpPr>
        <p:spPr>
          <a:xfrm>
            <a:off x="11664621" y="6597352"/>
            <a:ext cx="504787" cy="260648"/>
          </a:xfrm>
          <a:prstGeom prst="rect">
            <a:avLst/>
          </a:prstGeom>
          <a:noFill/>
          <a:ln w="12700">
            <a:noFill/>
            <a:prstDash val="sysDot"/>
          </a:ln>
        </p:spPr>
        <p:txBody>
          <a:bodyPr vert="horz" lIns="121904" tIns="60953" rIns="0" bIns="60953" rtlCol="0" anchor="ctr"/>
          <a:lstStyle>
            <a:defPPr>
              <a:defRPr lang="en-US"/>
            </a:defPPr>
            <a:lvl1pPr marL="0" algn="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algn="ctr" defTabSz="1218928">
              <a:defRPr/>
            </a:pPr>
            <a:endParaRPr lang="en-US" sz="1067" b="0">
              <a:solidFill>
                <a:prstClr val="white"/>
              </a:solidFill>
            </a:endParaRPr>
          </a:p>
        </p:txBody>
      </p:sp>
      <p:sp>
        <p:nvSpPr>
          <p:cNvPr id="2" name="Title 1">
            <a:extLst>
              <a:ext uri="{FF2B5EF4-FFF2-40B4-BE49-F238E27FC236}">
                <a16:creationId xmlns:a16="http://schemas.microsoft.com/office/drawing/2014/main" id="{B2898195-9D76-C07D-F3C0-64326A1CF86D}"/>
              </a:ext>
            </a:extLst>
          </p:cNvPr>
          <p:cNvSpPr>
            <a:spLocks noGrp="1"/>
          </p:cNvSpPr>
          <p:nvPr>
            <p:ph type="title"/>
          </p:nvPr>
        </p:nvSpPr>
        <p:spPr>
          <a:xfrm>
            <a:off x="432000" y="312877"/>
            <a:ext cx="11328200" cy="461655"/>
          </a:xfrm>
        </p:spPr>
        <p:txBody>
          <a:bodyPr/>
          <a:lstStyle/>
          <a:p>
            <a:r>
              <a:rPr lang="en-US" sz="2400" dirty="0">
                <a:latin typeface="Trebuchet MS"/>
              </a:rPr>
              <a:t>Relevant to right Outcomes for our customers </a:t>
            </a:r>
          </a:p>
        </p:txBody>
      </p:sp>
    </p:spTree>
    <p:extLst>
      <p:ext uri="{BB962C8B-B14F-4D97-AF65-F5344CB8AC3E}">
        <p14:creationId xmlns:p14="http://schemas.microsoft.com/office/powerpoint/2010/main" val="243936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EAE9-AA9C-4C64-9EF5-30E9E36DD9B6}"/>
              </a:ext>
            </a:extLst>
          </p:cNvPr>
          <p:cNvSpPr>
            <a:spLocks noGrp="1"/>
          </p:cNvSpPr>
          <p:nvPr>
            <p:ph type="title"/>
          </p:nvPr>
        </p:nvSpPr>
        <p:spPr/>
        <p:txBody>
          <a:bodyPr>
            <a:noAutofit/>
          </a:bodyPr>
          <a:lstStyle/>
          <a:p>
            <a:r>
              <a:rPr lang="en-US" sz="2400" dirty="0">
                <a:latin typeface="Trebuchet MS"/>
              </a:rPr>
              <a:t>How Sify aligns to Different Stages of </a:t>
            </a:r>
            <a:br>
              <a:rPr lang="en-US" sz="2400" dirty="0">
                <a:latin typeface="Trebuchet MS"/>
              </a:rPr>
            </a:br>
            <a:r>
              <a:rPr lang="en-US" sz="2400" dirty="0">
                <a:latin typeface="Trebuchet MS"/>
              </a:rPr>
              <a:t>customers Cloud Journey </a:t>
            </a:r>
          </a:p>
        </p:txBody>
      </p:sp>
      <p:sp>
        <p:nvSpPr>
          <p:cNvPr id="7" name="Flowchart: Card 6">
            <a:extLst>
              <a:ext uri="{FF2B5EF4-FFF2-40B4-BE49-F238E27FC236}">
                <a16:creationId xmlns:a16="http://schemas.microsoft.com/office/drawing/2014/main" id="{5556024A-3249-4699-9632-EDD2864D5092}"/>
              </a:ext>
            </a:extLst>
          </p:cNvPr>
          <p:cNvSpPr/>
          <p:nvPr/>
        </p:nvSpPr>
        <p:spPr>
          <a:xfrm flipH="1">
            <a:off x="402376" y="1362565"/>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2" name="Flowchart: Card 11">
            <a:extLst>
              <a:ext uri="{FF2B5EF4-FFF2-40B4-BE49-F238E27FC236}">
                <a16:creationId xmlns:a16="http://schemas.microsoft.com/office/drawing/2014/main" id="{42F4683F-9E2D-65B1-56FD-2A1F087028DF}"/>
              </a:ext>
            </a:extLst>
          </p:cNvPr>
          <p:cNvSpPr/>
          <p:nvPr/>
        </p:nvSpPr>
        <p:spPr>
          <a:xfrm flipH="1">
            <a:off x="4264729" y="1316566"/>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3" name="Flowchart: Card 12">
            <a:extLst>
              <a:ext uri="{FF2B5EF4-FFF2-40B4-BE49-F238E27FC236}">
                <a16:creationId xmlns:a16="http://schemas.microsoft.com/office/drawing/2014/main" id="{D19B422E-65AD-0A4B-5C28-46F2E9AB1966}"/>
              </a:ext>
            </a:extLst>
          </p:cNvPr>
          <p:cNvSpPr/>
          <p:nvPr/>
        </p:nvSpPr>
        <p:spPr>
          <a:xfrm flipH="1">
            <a:off x="8110680" y="1316566"/>
            <a:ext cx="3649520" cy="4993217"/>
          </a:xfrm>
          <a:prstGeom prst="flowChartPunchedCard">
            <a:avLst/>
          </a:prstGeom>
          <a:solidFill>
            <a:schemeClr val="tx2">
              <a:lumMod val="50000"/>
              <a:alpha val="69804"/>
            </a:schemeClr>
          </a:solidFill>
          <a:ln w="317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rebuchet MS"/>
            </a:endParaRPr>
          </a:p>
        </p:txBody>
      </p:sp>
      <p:sp>
        <p:nvSpPr>
          <p:cNvPr id="16" name="TextBox 15">
            <a:extLst>
              <a:ext uri="{FF2B5EF4-FFF2-40B4-BE49-F238E27FC236}">
                <a16:creationId xmlns:a16="http://schemas.microsoft.com/office/drawing/2014/main" id="{067B2A0A-46F9-6B17-E8BA-D9643287B9C0}"/>
              </a:ext>
            </a:extLst>
          </p:cNvPr>
          <p:cNvSpPr txBox="1"/>
          <p:nvPr/>
        </p:nvSpPr>
        <p:spPr>
          <a:xfrm>
            <a:off x="4423660" y="1600419"/>
            <a:ext cx="3049952" cy="361637"/>
          </a:xfrm>
          <a:prstGeom prst="rect">
            <a:avLst/>
          </a:prstGeom>
          <a:noFill/>
        </p:spPr>
        <p:txBody>
          <a:bodyPr wrap="square" lIns="91440" tIns="45720" rIns="91440" bIns="45720" rtlCol="0" anchor="t">
            <a:spAutoFit/>
          </a:bodyPr>
          <a:lstStyle/>
          <a:p>
            <a:pPr defTabSz="914309">
              <a:lnSpc>
                <a:spcPts val="2133"/>
              </a:lnSpc>
              <a:spcAft>
                <a:spcPts val="1600"/>
              </a:spcAft>
              <a:defRPr/>
            </a:pPr>
            <a:r>
              <a:rPr lang="en-US" sz="1851" b="1" cap="all">
                <a:solidFill>
                  <a:srgbClr val="BED730"/>
                </a:solidFill>
                <a:latin typeface="Trebuchet MS"/>
              </a:rPr>
              <a:t>Journey in Cloud</a:t>
            </a:r>
            <a:endParaRPr lang="en-IN" sz="1851" b="1" cap="all">
              <a:solidFill>
                <a:srgbClr val="BED730"/>
              </a:solidFill>
              <a:latin typeface="Trebuchet MS"/>
            </a:endParaRPr>
          </a:p>
        </p:txBody>
      </p:sp>
      <p:sp>
        <p:nvSpPr>
          <p:cNvPr id="17" name="TextBox 16">
            <a:extLst>
              <a:ext uri="{FF2B5EF4-FFF2-40B4-BE49-F238E27FC236}">
                <a16:creationId xmlns:a16="http://schemas.microsoft.com/office/drawing/2014/main" id="{D9B82397-8606-8914-E836-C28728DD827E}"/>
              </a:ext>
            </a:extLst>
          </p:cNvPr>
          <p:cNvSpPr txBox="1"/>
          <p:nvPr/>
        </p:nvSpPr>
        <p:spPr>
          <a:xfrm>
            <a:off x="8256591" y="1600419"/>
            <a:ext cx="2099927" cy="361637"/>
          </a:xfrm>
          <a:prstGeom prst="rect">
            <a:avLst/>
          </a:prstGeom>
          <a:noFill/>
        </p:spPr>
        <p:txBody>
          <a:bodyPr wrap="square" lIns="91440" tIns="45720" rIns="91440" bIns="45720" rtlCol="0" anchor="t">
            <a:spAutoFit/>
          </a:bodyPr>
          <a:lstStyle/>
          <a:p>
            <a:pPr defTabSz="914309">
              <a:lnSpc>
                <a:spcPts val="2133"/>
              </a:lnSpc>
              <a:spcAft>
                <a:spcPts val="1600"/>
              </a:spcAft>
              <a:defRPr/>
            </a:pPr>
            <a:r>
              <a:rPr lang="en-US" sz="1851" b="1" cap="all">
                <a:solidFill>
                  <a:srgbClr val="BED730"/>
                </a:solidFill>
                <a:latin typeface="Trebuchet MS"/>
              </a:rPr>
              <a:t>Modernization</a:t>
            </a:r>
            <a:endParaRPr lang="en-IN" sz="1867" b="1" cap="all">
              <a:solidFill>
                <a:srgbClr val="BED730"/>
              </a:solidFill>
              <a:latin typeface="Trebuchet MS"/>
            </a:endParaRPr>
          </a:p>
        </p:txBody>
      </p:sp>
      <p:sp>
        <p:nvSpPr>
          <p:cNvPr id="22" name="TextBox 21">
            <a:extLst>
              <a:ext uri="{FF2B5EF4-FFF2-40B4-BE49-F238E27FC236}">
                <a16:creationId xmlns:a16="http://schemas.microsoft.com/office/drawing/2014/main" id="{D71A7A7B-33A6-48E5-EDA0-62AEC68D07D5}"/>
              </a:ext>
            </a:extLst>
          </p:cNvPr>
          <p:cNvSpPr txBox="1"/>
          <p:nvPr/>
        </p:nvSpPr>
        <p:spPr>
          <a:xfrm>
            <a:off x="4423660" y="2855122"/>
            <a:ext cx="3323115" cy="1755352"/>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rPr>
              <a:t>Challenges:</a:t>
            </a:r>
          </a:p>
          <a:p>
            <a:pPr marL="237061" indent="-118530" defTabSz="914354">
              <a:buFont typeface="Arial" panose="020B0604020202020204" pitchFamily="34" charset="0"/>
              <a:buChar char="•"/>
            </a:pPr>
            <a:r>
              <a:rPr lang="en-US" sz="1351" dirty="0" err="1">
                <a:solidFill>
                  <a:prstClr val="white"/>
                </a:solidFill>
                <a:latin typeface="Trebuchet MS"/>
              </a:rPr>
              <a:t>Billshock</a:t>
            </a:r>
            <a:r>
              <a:rPr lang="en-US" sz="1351" dirty="0">
                <a:solidFill>
                  <a:prstClr val="white"/>
                </a:solidFill>
                <a:latin typeface="Trebuchet MS"/>
              </a:rPr>
              <a:t>- Increasing </a:t>
            </a:r>
            <a:r>
              <a:rPr lang="en-US" sz="1351" dirty="0" err="1">
                <a:solidFill>
                  <a:prstClr val="white"/>
                </a:solidFill>
                <a:latin typeface="Trebuchet MS"/>
              </a:rPr>
              <a:t>Opex</a:t>
            </a:r>
            <a:r>
              <a:rPr lang="en-US" sz="1351" dirty="0">
                <a:solidFill>
                  <a:prstClr val="white"/>
                </a:solidFill>
                <a:latin typeface="Trebuchet MS"/>
              </a:rPr>
              <a:t> due to excessive bills</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Chargeback- Compensating more than expected</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Multi-cloud management- Unable to manage multiple clouds from unified dashboard</a:t>
            </a:r>
            <a:endParaRPr lang="en-US" sz="1351" dirty="0">
              <a:solidFill>
                <a:prstClr val="white"/>
              </a:solidFill>
              <a:latin typeface="Trebuchet MS"/>
              <a:cs typeface="Calibri"/>
            </a:endParaRPr>
          </a:p>
        </p:txBody>
      </p:sp>
      <p:sp>
        <p:nvSpPr>
          <p:cNvPr id="23" name="TextBox 22">
            <a:extLst>
              <a:ext uri="{FF2B5EF4-FFF2-40B4-BE49-F238E27FC236}">
                <a16:creationId xmlns:a16="http://schemas.microsoft.com/office/drawing/2014/main" id="{697213F6-BAC7-DEE6-ACD4-97B5B8724759}"/>
              </a:ext>
            </a:extLst>
          </p:cNvPr>
          <p:cNvSpPr txBox="1"/>
          <p:nvPr/>
        </p:nvSpPr>
        <p:spPr>
          <a:xfrm>
            <a:off x="8256591" y="2855121"/>
            <a:ext cx="3290776" cy="1339597"/>
          </a:xfrm>
          <a:prstGeom prst="rect">
            <a:avLst/>
          </a:prstGeom>
          <a:noFill/>
        </p:spPr>
        <p:txBody>
          <a:bodyPr wrap="square" lIns="91440" tIns="45720" rIns="91440" bIns="45720" rtlCol="0" anchor="t">
            <a:spAutoFit/>
          </a:bodyPr>
          <a:lstStyle/>
          <a:p>
            <a:pPr defTabSz="914354"/>
            <a:r>
              <a:rPr lang="en-US" sz="1351" b="1" cap="all">
                <a:solidFill>
                  <a:srgbClr val="BED730"/>
                </a:solidFill>
                <a:latin typeface="Trebuchet MS"/>
                <a:cs typeface="Calibri"/>
              </a:rPr>
              <a:t>Challenges:</a:t>
            </a:r>
          </a:p>
          <a:p>
            <a:pPr marL="237061" indent="-118530" defTabSz="914354">
              <a:buFont typeface="Arial" panose="020B0604020202020204" pitchFamily="34" charset="0"/>
              <a:buChar char="•"/>
            </a:pPr>
            <a:r>
              <a:rPr lang="en-US" sz="1351">
                <a:solidFill>
                  <a:prstClr val="white"/>
                </a:solidFill>
                <a:latin typeface="Trebuchet MS"/>
              </a:rPr>
              <a:t>App Modernization</a:t>
            </a:r>
            <a:endParaRPr lang="en-US" sz="1351">
              <a:solidFill>
                <a:prstClr val="white"/>
              </a:solidFill>
              <a:latin typeface="Trebuchet MS"/>
              <a:cs typeface="Calibri"/>
            </a:endParaRPr>
          </a:p>
          <a:p>
            <a:pPr marL="237061" indent="-118530" defTabSz="914354">
              <a:buFont typeface="Arial" panose="020B0604020202020204" pitchFamily="34" charset="0"/>
              <a:buChar char="•"/>
            </a:pPr>
            <a:r>
              <a:rPr lang="en-US" sz="1351">
                <a:solidFill>
                  <a:prstClr val="white"/>
                </a:solidFill>
                <a:latin typeface="Trebuchet MS"/>
              </a:rPr>
              <a:t>Automation</a:t>
            </a:r>
            <a:endParaRPr lang="en-IN" sz="1351">
              <a:solidFill>
                <a:prstClr val="white"/>
              </a:solidFill>
              <a:latin typeface="Trebuchet MS"/>
            </a:endParaRPr>
          </a:p>
          <a:p>
            <a:pPr marL="237061" indent="-118530" defTabSz="914354">
              <a:buFont typeface="Arial" panose="020B0604020202020204" pitchFamily="34" charset="0"/>
              <a:buChar char="•"/>
            </a:pPr>
            <a:r>
              <a:rPr lang="en-IN" sz="1351">
                <a:solidFill>
                  <a:prstClr val="white"/>
                </a:solidFill>
                <a:latin typeface="Trebuchet MS"/>
              </a:rPr>
              <a:t>Microservices</a:t>
            </a:r>
          </a:p>
          <a:p>
            <a:pPr marL="237061" indent="-118530" defTabSz="914354">
              <a:buFont typeface="Arial" panose="020B0604020202020204" pitchFamily="34" charset="0"/>
              <a:buChar char="•"/>
            </a:pPr>
            <a:r>
              <a:rPr lang="en-IN" sz="1351">
                <a:solidFill>
                  <a:prstClr val="white"/>
                </a:solidFill>
                <a:latin typeface="Trebuchet MS"/>
              </a:rPr>
              <a:t>Cost control </a:t>
            </a:r>
          </a:p>
          <a:p>
            <a:pPr marL="285737" indent="-285737" defTabSz="914354">
              <a:buFont typeface="Arial" panose="020B0604020202020204" pitchFamily="34" charset="0"/>
              <a:buChar char="•"/>
            </a:pPr>
            <a:endParaRPr lang="en-US" sz="1351">
              <a:solidFill>
                <a:prstClr val="white"/>
              </a:solidFill>
              <a:latin typeface="Trebuchet MS"/>
            </a:endParaRPr>
          </a:p>
        </p:txBody>
      </p:sp>
      <p:sp>
        <p:nvSpPr>
          <p:cNvPr id="26" name="TextBox 25">
            <a:extLst>
              <a:ext uri="{FF2B5EF4-FFF2-40B4-BE49-F238E27FC236}">
                <a16:creationId xmlns:a16="http://schemas.microsoft.com/office/drawing/2014/main" id="{E7F4EEAC-17FC-CBDC-783F-41972342C39B}"/>
              </a:ext>
            </a:extLst>
          </p:cNvPr>
          <p:cNvSpPr txBox="1"/>
          <p:nvPr/>
        </p:nvSpPr>
        <p:spPr>
          <a:xfrm>
            <a:off x="4423660" y="2028013"/>
            <a:ext cx="3323115" cy="584775"/>
          </a:xfrm>
          <a:prstGeom prst="rect">
            <a:avLst/>
          </a:prstGeom>
          <a:noFill/>
        </p:spPr>
        <p:txBody>
          <a:bodyPr wrap="square" lIns="91440" tIns="45720" rIns="91440" bIns="45720" rtlCol="0" anchor="t">
            <a:spAutoFit/>
          </a:bodyPr>
          <a:lstStyle/>
          <a:p>
            <a:pPr defTabSz="914354"/>
            <a:r>
              <a:rPr lang="en-US" sz="1600">
                <a:solidFill>
                  <a:prstClr val="white"/>
                </a:solidFill>
                <a:latin typeface="Trebuchet MS"/>
              </a:rPr>
              <a:t>Organizations in cloud looking for efficiency in operations &amp; costs</a:t>
            </a:r>
          </a:p>
        </p:txBody>
      </p:sp>
      <p:sp>
        <p:nvSpPr>
          <p:cNvPr id="27" name="TextBox 26">
            <a:extLst>
              <a:ext uri="{FF2B5EF4-FFF2-40B4-BE49-F238E27FC236}">
                <a16:creationId xmlns:a16="http://schemas.microsoft.com/office/drawing/2014/main" id="{CE6DD496-39A8-95C1-6CA4-9DE6F66DC1C4}"/>
              </a:ext>
            </a:extLst>
          </p:cNvPr>
          <p:cNvSpPr txBox="1"/>
          <p:nvPr/>
        </p:nvSpPr>
        <p:spPr>
          <a:xfrm>
            <a:off x="8256591" y="2028013"/>
            <a:ext cx="3290776" cy="584775"/>
          </a:xfrm>
          <a:prstGeom prst="rect">
            <a:avLst/>
          </a:prstGeom>
          <a:noFill/>
        </p:spPr>
        <p:txBody>
          <a:bodyPr wrap="square" lIns="91440" tIns="45720" rIns="91440" bIns="45720" rtlCol="0" anchor="t">
            <a:spAutoFit/>
          </a:bodyPr>
          <a:lstStyle/>
          <a:p>
            <a:pPr defTabSz="914354"/>
            <a:r>
              <a:rPr lang="en-US" sz="1600">
                <a:solidFill>
                  <a:prstClr val="white"/>
                </a:solidFill>
                <a:latin typeface="Trebuchet MS"/>
              </a:rPr>
              <a:t>Organizations in cloud looking forward to digital adoption</a:t>
            </a:r>
            <a:endParaRPr lang="en-IN" sz="1600">
              <a:solidFill>
                <a:prstClr val="white"/>
              </a:solidFill>
              <a:latin typeface="Trebuchet MS"/>
              <a:cs typeface="Calibri" panose="020F0502020204030204"/>
            </a:endParaRPr>
          </a:p>
        </p:txBody>
      </p:sp>
      <p:sp>
        <p:nvSpPr>
          <p:cNvPr id="36" name="TextBox 35">
            <a:extLst>
              <a:ext uri="{FF2B5EF4-FFF2-40B4-BE49-F238E27FC236}">
                <a16:creationId xmlns:a16="http://schemas.microsoft.com/office/drawing/2014/main" id="{3117F841-4DDD-2F29-327C-04451D9900A6}"/>
              </a:ext>
            </a:extLst>
          </p:cNvPr>
          <p:cNvSpPr txBox="1"/>
          <p:nvPr/>
        </p:nvSpPr>
        <p:spPr>
          <a:xfrm>
            <a:off x="4423659" y="4755337"/>
            <a:ext cx="3323115" cy="1339597"/>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panose="020F0502020204030204"/>
              </a:rPr>
              <a:t>Solution:</a:t>
            </a:r>
            <a:endParaRPr lang="en-US" sz="1351" dirty="0">
              <a:solidFill>
                <a:prstClr val="black"/>
              </a:solidFill>
              <a:latin typeface="Trebuchet MS"/>
            </a:endParaRPr>
          </a:p>
          <a:p>
            <a:pPr marL="237061" indent="-118530" defTabSz="914354">
              <a:buFont typeface="Arial" panose="020B0604020202020204" pitchFamily="34" charset="0"/>
              <a:buChar char="•"/>
            </a:pPr>
            <a:r>
              <a:rPr lang="en-US" sz="1351" dirty="0">
                <a:solidFill>
                  <a:prstClr val="white"/>
                </a:solidFill>
                <a:latin typeface="Trebuchet MS"/>
              </a:rPr>
              <a:t>FinOps</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CMP- Chargeback </a:t>
            </a:r>
          </a:p>
          <a:p>
            <a:pPr marL="237061" indent="-118530" defTabSz="914354">
              <a:buFont typeface="Arial" panose="020B0604020202020204" pitchFamily="34" charset="0"/>
              <a:buChar char="•"/>
            </a:pPr>
            <a:r>
              <a:rPr lang="en-US" sz="1351" dirty="0">
                <a:solidFill>
                  <a:prstClr val="white"/>
                </a:solidFill>
                <a:latin typeface="Trebuchet MS"/>
              </a:rPr>
              <a:t>CMP- Unified visibility</a:t>
            </a:r>
          </a:p>
          <a:p>
            <a:pPr marL="237061" indent="-118530" defTabSz="914354">
              <a:buFont typeface="Arial" panose="020B0604020202020204" pitchFamily="34" charset="0"/>
              <a:buChar char="•"/>
            </a:pPr>
            <a:r>
              <a:rPr lang="en-US" sz="1351" dirty="0">
                <a:solidFill>
                  <a:prstClr val="white"/>
                </a:solidFill>
                <a:latin typeface="Trebuchet MS"/>
                <a:cs typeface="Calibri"/>
              </a:rPr>
              <a:t>AI/ML-Led Automation</a:t>
            </a:r>
          </a:p>
          <a:p>
            <a:pPr marL="285737" indent="-285737" defTabSz="914354">
              <a:buFont typeface="Arial" panose="020B0604020202020204" pitchFamily="34" charset="0"/>
              <a:buChar char="•"/>
            </a:pPr>
            <a:endParaRPr lang="en-US" sz="1351" dirty="0">
              <a:solidFill>
                <a:prstClr val="white"/>
              </a:solidFill>
              <a:latin typeface="Trebuchet MS"/>
            </a:endParaRPr>
          </a:p>
        </p:txBody>
      </p:sp>
      <p:sp>
        <p:nvSpPr>
          <p:cNvPr id="37" name="TextBox 36">
            <a:extLst>
              <a:ext uri="{FF2B5EF4-FFF2-40B4-BE49-F238E27FC236}">
                <a16:creationId xmlns:a16="http://schemas.microsoft.com/office/drawing/2014/main" id="{44A7D87A-2B5F-DC5A-AACA-654EE4D9AC37}"/>
              </a:ext>
            </a:extLst>
          </p:cNvPr>
          <p:cNvSpPr txBox="1"/>
          <p:nvPr/>
        </p:nvSpPr>
        <p:spPr>
          <a:xfrm>
            <a:off x="8235025" y="4685597"/>
            <a:ext cx="3290776" cy="1547475"/>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panose="020F0502020204030204"/>
              </a:rPr>
              <a:t>Solution:</a:t>
            </a:r>
          </a:p>
          <a:p>
            <a:pPr marL="237061" indent="-118530" defTabSz="914354">
              <a:buFont typeface="Arial" panose="020B0604020202020204" pitchFamily="34" charset="0"/>
              <a:buChar char="•"/>
            </a:pPr>
            <a:r>
              <a:rPr lang="en-US" sz="1351" dirty="0">
                <a:solidFill>
                  <a:prstClr val="white"/>
                </a:solidFill>
                <a:latin typeface="Trebuchet MS"/>
              </a:rPr>
              <a:t>App assessment &amp; rearchitecting </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CMP- AI/ML led automation</a:t>
            </a:r>
          </a:p>
          <a:p>
            <a:pPr marL="237061" indent="-118530" defTabSz="914354">
              <a:buFont typeface="Arial" panose="020B0604020202020204" pitchFamily="34" charset="0"/>
              <a:buChar char="•"/>
            </a:pPr>
            <a:r>
              <a:rPr lang="en-US" sz="1351" dirty="0">
                <a:solidFill>
                  <a:prstClr val="white"/>
                </a:solidFill>
                <a:latin typeface="Trebuchet MS"/>
              </a:rPr>
              <a:t>Bare metal as a Service,</a:t>
            </a:r>
          </a:p>
          <a:p>
            <a:pPr marL="237061" indent="-118530" defTabSz="914354">
              <a:buFont typeface="Arial" panose="020B0604020202020204" pitchFamily="34" charset="0"/>
              <a:buChar char="•"/>
            </a:pPr>
            <a:r>
              <a:rPr lang="en-US" sz="1351" dirty="0">
                <a:solidFill>
                  <a:prstClr val="white"/>
                </a:solidFill>
                <a:latin typeface="Trebuchet MS"/>
              </a:rPr>
              <a:t>DevSecOps &amp; K8S</a:t>
            </a:r>
          </a:p>
          <a:p>
            <a:pPr marL="237061" indent="-118530" defTabSz="914354">
              <a:buFont typeface="Arial" panose="020B0604020202020204" pitchFamily="34" charset="0"/>
              <a:buChar char="•"/>
            </a:pPr>
            <a:r>
              <a:rPr lang="en-US" sz="1351" dirty="0">
                <a:solidFill>
                  <a:prstClr val="white"/>
                </a:solidFill>
                <a:latin typeface="Trebuchet MS"/>
              </a:rPr>
              <a:t>AI Cloud</a:t>
            </a:r>
          </a:p>
          <a:p>
            <a:pPr marL="237061" indent="-118530" defTabSz="914354">
              <a:buFont typeface="Arial" panose="020B0604020202020204" pitchFamily="34" charset="0"/>
              <a:buChar char="•"/>
            </a:pPr>
            <a:r>
              <a:rPr lang="en-US" sz="1351" dirty="0">
                <a:solidFill>
                  <a:prstClr val="white"/>
                </a:solidFill>
                <a:latin typeface="Trebuchet MS"/>
              </a:rPr>
              <a:t>FinOps</a:t>
            </a:r>
          </a:p>
        </p:txBody>
      </p:sp>
      <p:sp>
        <p:nvSpPr>
          <p:cNvPr id="30" name="TextBox 29">
            <a:extLst>
              <a:ext uri="{FF2B5EF4-FFF2-40B4-BE49-F238E27FC236}">
                <a16:creationId xmlns:a16="http://schemas.microsoft.com/office/drawing/2014/main" id="{1A8AA4A8-189C-4976-8369-27A9B38101C4}"/>
              </a:ext>
            </a:extLst>
          </p:cNvPr>
          <p:cNvSpPr txBox="1"/>
          <p:nvPr/>
        </p:nvSpPr>
        <p:spPr>
          <a:xfrm>
            <a:off x="532514" y="1600419"/>
            <a:ext cx="3683303" cy="361637"/>
          </a:xfrm>
          <a:prstGeom prst="rect">
            <a:avLst/>
          </a:prstGeom>
          <a:noFill/>
        </p:spPr>
        <p:txBody>
          <a:bodyPr wrap="square" rtlCol="0">
            <a:spAutoFit/>
          </a:bodyPr>
          <a:lstStyle/>
          <a:p>
            <a:pPr defTabSz="914309">
              <a:lnSpc>
                <a:spcPts val="2133"/>
              </a:lnSpc>
              <a:spcAft>
                <a:spcPts val="1600"/>
              </a:spcAft>
              <a:defRPr/>
            </a:pPr>
            <a:r>
              <a:rPr lang="en-US" sz="1867" b="1" cap="all" dirty="0">
                <a:solidFill>
                  <a:srgbClr val="BED730"/>
                </a:solidFill>
                <a:latin typeface="Trebuchet MS"/>
              </a:rPr>
              <a:t>Journey to cloud</a:t>
            </a:r>
            <a:endParaRPr lang="en-IN" sz="1867" b="1" cap="all" dirty="0">
              <a:solidFill>
                <a:srgbClr val="BED730"/>
              </a:solidFill>
              <a:latin typeface="Trebuchet MS"/>
            </a:endParaRPr>
          </a:p>
        </p:txBody>
      </p:sp>
      <p:sp>
        <p:nvSpPr>
          <p:cNvPr id="21" name="TextBox 20">
            <a:extLst>
              <a:ext uri="{FF2B5EF4-FFF2-40B4-BE49-F238E27FC236}">
                <a16:creationId xmlns:a16="http://schemas.microsoft.com/office/drawing/2014/main" id="{FAB8AB8C-3C0D-CD40-6B19-AA8F938F1BDB}"/>
              </a:ext>
            </a:extLst>
          </p:cNvPr>
          <p:cNvSpPr txBox="1"/>
          <p:nvPr/>
        </p:nvSpPr>
        <p:spPr>
          <a:xfrm>
            <a:off x="532514" y="2781382"/>
            <a:ext cx="3402897" cy="1755352"/>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rPr>
              <a:t>Challenges:</a:t>
            </a:r>
          </a:p>
          <a:p>
            <a:pPr marL="237061" indent="-118530" defTabSz="914354">
              <a:buFont typeface="Arial" panose="020B0604020202020204" pitchFamily="34" charset="0"/>
              <a:buChar char="•"/>
            </a:pPr>
            <a:r>
              <a:rPr lang="en-US" sz="1351" dirty="0">
                <a:solidFill>
                  <a:prstClr val="white"/>
                </a:solidFill>
                <a:latin typeface="Trebuchet MS"/>
              </a:rPr>
              <a:t>App stratification</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Contract models- Reserve Instance &amp; Pay as you Grow </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Cloud model-IaaS/SaaS/PaaS/Public/Private</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Visibility &amp; Transparency</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Cost control</a:t>
            </a:r>
            <a:endParaRPr lang="en-US" sz="1351" dirty="0">
              <a:solidFill>
                <a:prstClr val="white"/>
              </a:solidFill>
              <a:latin typeface="Trebuchet MS"/>
              <a:cs typeface="Calibri"/>
            </a:endParaRPr>
          </a:p>
        </p:txBody>
      </p:sp>
      <p:sp>
        <p:nvSpPr>
          <p:cNvPr id="25" name="TextBox 24">
            <a:extLst>
              <a:ext uri="{FF2B5EF4-FFF2-40B4-BE49-F238E27FC236}">
                <a16:creationId xmlns:a16="http://schemas.microsoft.com/office/drawing/2014/main" id="{E466E9C6-D2B9-91B7-BBF1-A219DE0DC21D}"/>
              </a:ext>
            </a:extLst>
          </p:cNvPr>
          <p:cNvSpPr txBox="1"/>
          <p:nvPr/>
        </p:nvSpPr>
        <p:spPr>
          <a:xfrm>
            <a:off x="532513" y="2028013"/>
            <a:ext cx="3336667" cy="584775"/>
          </a:xfrm>
          <a:prstGeom prst="rect">
            <a:avLst/>
          </a:prstGeom>
          <a:noFill/>
        </p:spPr>
        <p:txBody>
          <a:bodyPr wrap="square" lIns="91440" tIns="45720" rIns="91440" bIns="45720" rtlCol="0" anchor="t">
            <a:spAutoFit/>
          </a:bodyPr>
          <a:lstStyle/>
          <a:p>
            <a:pPr defTabSz="914354"/>
            <a:r>
              <a:rPr lang="en-US" sz="1600" dirty="0">
                <a:solidFill>
                  <a:prstClr val="white"/>
                </a:solidFill>
                <a:latin typeface="Trebuchet MS"/>
              </a:rPr>
              <a:t>Organizations considering  Cloud adoption </a:t>
            </a:r>
            <a:endParaRPr lang="en-US" sz="1600" dirty="0">
              <a:solidFill>
                <a:prstClr val="white"/>
              </a:solidFill>
              <a:latin typeface="Trebuchet MS"/>
              <a:cs typeface="Calibri" panose="020F0502020204030204"/>
            </a:endParaRPr>
          </a:p>
        </p:txBody>
      </p:sp>
      <p:sp>
        <p:nvSpPr>
          <p:cNvPr id="28" name="TextBox 27">
            <a:extLst>
              <a:ext uri="{FF2B5EF4-FFF2-40B4-BE49-F238E27FC236}">
                <a16:creationId xmlns:a16="http://schemas.microsoft.com/office/drawing/2014/main" id="{A17C1E10-7FF3-6DA2-9B33-7109697D7849}"/>
              </a:ext>
            </a:extLst>
          </p:cNvPr>
          <p:cNvSpPr txBox="1"/>
          <p:nvPr/>
        </p:nvSpPr>
        <p:spPr>
          <a:xfrm>
            <a:off x="532513" y="4773574"/>
            <a:ext cx="3630834" cy="1339597"/>
          </a:xfrm>
          <a:prstGeom prst="rect">
            <a:avLst/>
          </a:prstGeom>
          <a:noFill/>
        </p:spPr>
        <p:txBody>
          <a:bodyPr wrap="square" lIns="91440" tIns="45720" rIns="91440" bIns="45720" rtlCol="0" anchor="t">
            <a:spAutoFit/>
          </a:bodyPr>
          <a:lstStyle/>
          <a:p>
            <a:pPr defTabSz="914354"/>
            <a:r>
              <a:rPr lang="en-US" sz="1351" b="1" cap="all" dirty="0">
                <a:solidFill>
                  <a:srgbClr val="BED730"/>
                </a:solidFill>
                <a:latin typeface="Trebuchet MS"/>
                <a:cs typeface="Calibri"/>
              </a:rPr>
              <a:t>Solution:</a:t>
            </a:r>
            <a:endParaRPr lang="en-US" sz="1351" dirty="0">
              <a:solidFill>
                <a:prstClr val="white"/>
              </a:solidFill>
              <a:latin typeface="Trebuchet MS"/>
              <a:cs typeface="Calibri"/>
            </a:endParaRPr>
          </a:p>
          <a:p>
            <a:pPr marL="237061" indent="-118530" defTabSz="914354">
              <a:buFont typeface="Arial" panose="020B0604020202020204" pitchFamily="34" charset="0"/>
              <a:buChar char="•"/>
            </a:pPr>
            <a:r>
              <a:rPr lang="en-US" sz="1351" dirty="0">
                <a:solidFill>
                  <a:prstClr val="white"/>
                </a:solidFill>
                <a:latin typeface="Trebuchet MS"/>
              </a:rPr>
              <a:t>Assessment</a:t>
            </a:r>
          </a:p>
          <a:p>
            <a:pPr marL="237061" indent="-118530" defTabSz="914354">
              <a:buFont typeface="Arial" panose="020B0604020202020204" pitchFamily="34" charset="0"/>
              <a:buChar char="•"/>
            </a:pPr>
            <a:r>
              <a:rPr lang="en-US" sz="1351" dirty="0">
                <a:solidFill>
                  <a:prstClr val="white"/>
                </a:solidFill>
                <a:latin typeface="Trebuchet MS"/>
                <a:cs typeface="Calibri"/>
              </a:rPr>
              <a:t>Business partnerships, Hyperscale CSPs</a:t>
            </a:r>
          </a:p>
          <a:p>
            <a:pPr marL="237061" indent="-118530" defTabSz="914354">
              <a:buFont typeface="Arial" panose="020B0604020202020204" pitchFamily="34" charset="0"/>
              <a:buChar char="•"/>
            </a:pPr>
            <a:r>
              <a:rPr lang="en-US" sz="1351" dirty="0">
                <a:solidFill>
                  <a:prstClr val="white"/>
                </a:solidFill>
                <a:latin typeface="Trebuchet MS"/>
              </a:rPr>
              <a:t>Migration</a:t>
            </a:r>
          </a:p>
          <a:p>
            <a:pPr marL="237061" indent="-118530" defTabSz="914354">
              <a:buFont typeface="Arial" panose="020B0604020202020204" pitchFamily="34" charset="0"/>
              <a:buChar char="•"/>
            </a:pPr>
            <a:r>
              <a:rPr lang="en-US" sz="1351" dirty="0">
                <a:solidFill>
                  <a:prstClr val="white"/>
                </a:solidFill>
                <a:latin typeface="Trebuchet MS"/>
              </a:rPr>
              <a:t>AI/ML led cloud management platform</a:t>
            </a:r>
          </a:p>
          <a:p>
            <a:pPr marL="237061" indent="-118530" defTabSz="914354">
              <a:buFont typeface="Arial" panose="020B0604020202020204" pitchFamily="34" charset="0"/>
              <a:buChar char="•"/>
            </a:pPr>
            <a:r>
              <a:rPr lang="en-US" sz="1351" dirty="0">
                <a:solidFill>
                  <a:prstClr val="white"/>
                </a:solidFill>
                <a:latin typeface="Trebuchet MS"/>
              </a:rPr>
              <a:t>FinOps </a:t>
            </a:r>
          </a:p>
        </p:txBody>
      </p:sp>
    </p:spTree>
    <p:extLst>
      <p:ext uri="{BB962C8B-B14F-4D97-AF65-F5344CB8AC3E}">
        <p14:creationId xmlns:p14="http://schemas.microsoft.com/office/powerpoint/2010/main" val="54317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2518B-A31D-F8B6-DDF0-9D7D792216EB}"/>
              </a:ext>
            </a:extLst>
          </p:cNvPr>
          <p:cNvSpPr>
            <a:spLocks noGrp="1"/>
          </p:cNvSpPr>
          <p:nvPr>
            <p:ph type="title"/>
          </p:nvPr>
        </p:nvSpPr>
        <p:spPr>
          <a:xfrm>
            <a:off x="432000" y="312877"/>
            <a:ext cx="11328200" cy="461655"/>
          </a:xfrm>
        </p:spPr>
        <p:txBody>
          <a:bodyPr/>
          <a:lstStyle/>
          <a:p>
            <a:r>
              <a:rPr lang="en-US" sz="2400" dirty="0">
                <a:latin typeface="Trebuchet MS"/>
              </a:rPr>
              <a:t> Industry adoption In Different stages of cloud journey </a:t>
            </a:r>
          </a:p>
        </p:txBody>
      </p:sp>
      <p:sp>
        <p:nvSpPr>
          <p:cNvPr id="3" name="TextBox 2">
            <a:extLst>
              <a:ext uri="{FF2B5EF4-FFF2-40B4-BE49-F238E27FC236}">
                <a16:creationId xmlns:a16="http://schemas.microsoft.com/office/drawing/2014/main" id="{6CCC52B8-8685-D313-AA7F-77DC0359AD02}"/>
              </a:ext>
            </a:extLst>
          </p:cNvPr>
          <p:cNvSpPr txBox="1"/>
          <p:nvPr/>
        </p:nvSpPr>
        <p:spPr>
          <a:xfrm>
            <a:off x="5003764" y="1036150"/>
            <a:ext cx="3049952" cy="361637"/>
          </a:xfrm>
          <a:prstGeom prst="rect">
            <a:avLst/>
          </a:prstGeom>
          <a:noFill/>
        </p:spPr>
        <p:txBody>
          <a:bodyPr wrap="square" lIns="91440" tIns="45720" rIns="91440" bIns="45720" rtlCol="0" anchor="t">
            <a:spAutoFit/>
          </a:bodyPr>
          <a:lstStyle/>
          <a:p>
            <a:pPr algn="ctr" defTabSz="914309">
              <a:lnSpc>
                <a:spcPts val="2133"/>
              </a:lnSpc>
              <a:spcAft>
                <a:spcPts val="1600"/>
              </a:spcAft>
              <a:defRPr/>
            </a:pPr>
            <a:r>
              <a:rPr lang="en-US" sz="1851" b="1" cap="all" dirty="0">
                <a:solidFill>
                  <a:srgbClr val="BED730"/>
                </a:solidFill>
                <a:latin typeface="Trebuchet MS"/>
              </a:rPr>
              <a:t>Journey in Cloud</a:t>
            </a:r>
            <a:endParaRPr lang="en-IN" sz="1851" b="1" cap="all" dirty="0">
              <a:solidFill>
                <a:srgbClr val="BED730"/>
              </a:solidFill>
              <a:latin typeface="Trebuchet MS"/>
            </a:endParaRPr>
          </a:p>
        </p:txBody>
      </p:sp>
      <p:sp>
        <p:nvSpPr>
          <p:cNvPr id="4" name="TextBox 3">
            <a:extLst>
              <a:ext uri="{FF2B5EF4-FFF2-40B4-BE49-F238E27FC236}">
                <a16:creationId xmlns:a16="http://schemas.microsoft.com/office/drawing/2014/main" id="{03DAF2C8-6AF3-D327-9AFA-2E1C6EC71673}"/>
              </a:ext>
            </a:extLst>
          </p:cNvPr>
          <p:cNvSpPr txBox="1"/>
          <p:nvPr/>
        </p:nvSpPr>
        <p:spPr>
          <a:xfrm>
            <a:off x="8687067" y="1036150"/>
            <a:ext cx="3116888" cy="361637"/>
          </a:xfrm>
          <a:prstGeom prst="rect">
            <a:avLst/>
          </a:prstGeom>
          <a:noFill/>
        </p:spPr>
        <p:txBody>
          <a:bodyPr wrap="square" lIns="91440" tIns="45720" rIns="91440" bIns="45720" rtlCol="0" anchor="t">
            <a:spAutoFit/>
          </a:bodyPr>
          <a:lstStyle/>
          <a:p>
            <a:pPr algn="ctr" defTabSz="914309">
              <a:lnSpc>
                <a:spcPts val="2133"/>
              </a:lnSpc>
              <a:spcAft>
                <a:spcPts val="1600"/>
              </a:spcAft>
              <a:defRPr/>
            </a:pPr>
            <a:r>
              <a:rPr lang="en-US" sz="1851" b="1" cap="all" dirty="0">
                <a:solidFill>
                  <a:srgbClr val="BED730"/>
                </a:solidFill>
                <a:latin typeface="Trebuchet MS"/>
              </a:rPr>
              <a:t>Modernization</a:t>
            </a:r>
            <a:endParaRPr lang="en-IN" sz="1867" b="1" cap="all" dirty="0">
              <a:solidFill>
                <a:srgbClr val="BED730"/>
              </a:solidFill>
              <a:latin typeface="Trebuchet MS"/>
            </a:endParaRPr>
          </a:p>
        </p:txBody>
      </p:sp>
      <p:sp>
        <p:nvSpPr>
          <p:cNvPr id="5" name="TextBox 4">
            <a:extLst>
              <a:ext uri="{FF2B5EF4-FFF2-40B4-BE49-F238E27FC236}">
                <a16:creationId xmlns:a16="http://schemas.microsoft.com/office/drawing/2014/main" id="{60F3A0DA-DB42-53B8-6F13-DFD4323877CC}"/>
              </a:ext>
            </a:extLst>
          </p:cNvPr>
          <p:cNvSpPr txBox="1"/>
          <p:nvPr/>
        </p:nvSpPr>
        <p:spPr>
          <a:xfrm>
            <a:off x="1519018" y="1036151"/>
            <a:ext cx="3683303" cy="361637"/>
          </a:xfrm>
          <a:prstGeom prst="rect">
            <a:avLst/>
          </a:prstGeom>
          <a:noFill/>
        </p:spPr>
        <p:txBody>
          <a:bodyPr wrap="square" rtlCol="0">
            <a:spAutoFit/>
          </a:bodyPr>
          <a:lstStyle/>
          <a:p>
            <a:pPr defTabSz="914309">
              <a:lnSpc>
                <a:spcPts val="2133"/>
              </a:lnSpc>
              <a:spcAft>
                <a:spcPts val="1600"/>
              </a:spcAft>
              <a:defRPr/>
            </a:pPr>
            <a:r>
              <a:rPr lang="en-US" sz="1867" b="1" cap="all" dirty="0">
                <a:solidFill>
                  <a:srgbClr val="BED730"/>
                </a:solidFill>
                <a:latin typeface="Trebuchet MS"/>
              </a:rPr>
              <a:t>Journey to cloud</a:t>
            </a:r>
            <a:endParaRPr lang="en-IN" sz="1867" b="1" cap="all" dirty="0">
              <a:solidFill>
                <a:srgbClr val="BED730"/>
              </a:solidFill>
              <a:latin typeface="Trebuchet MS"/>
            </a:endParaRPr>
          </a:p>
        </p:txBody>
      </p:sp>
      <p:sp>
        <p:nvSpPr>
          <p:cNvPr id="6" name="TextBox 5">
            <a:extLst>
              <a:ext uri="{FF2B5EF4-FFF2-40B4-BE49-F238E27FC236}">
                <a16:creationId xmlns:a16="http://schemas.microsoft.com/office/drawing/2014/main" id="{35F1B407-FBF8-7A76-1225-E5C7C893B41E}"/>
              </a:ext>
            </a:extLst>
          </p:cNvPr>
          <p:cNvSpPr txBox="1"/>
          <p:nvPr/>
        </p:nvSpPr>
        <p:spPr>
          <a:xfrm>
            <a:off x="4851364" y="1444989"/>
            <a:ext cx="3323115" cy="46166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defPPr>
              <a:defRPr lang="en-US"/>
            </a:defPPr>
            <a:lvl1pPr algn="ctr">
              <a:lnSpc>
                <a:spcPct val="100000"/>
              </a:lnSpc>
              <a:spcAft>
                <a:spcPts val="0"/>
              </a:spcAft>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Organizations in cloud looking for efficiency in operations &amp; costs</a:t>
            </a:r>
          </a:p>
        </p:txBody>
      </p:sp>
      <p:sp>
        <p:nvSpPr>
          <p:cNvPr id="7" name="TextBox 6">
            <a:extLst>
              <a:ext uri="{FF2B5EF4-FFF2-40B4-BE49-F238E27FC236}">
                <a16:creationId xmlns:a16="http://schemas.microsoft.com/office/drawing/2014/main" id="{77661C66-A5B1-1D1C-EE4D-86A6F15A8AE6}"/>
              </a:ext>
            </a:extLst>
          </p:cNvPr>
          <p:cNvSpPr txBox="1"/>
          <p:nvPr/>
        </p:nvSpPr>
        <p:spPr>
          <a:xfrm>
            <a:off x="8656180" y="1444989"/>
            <a:ext cx="3290776" cy="58477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defPPr>
              <a:defRPr lang="en-US"/>
            </a:defPPr>
            <a:lvl1pPr algn="ctr">
              <a:lnSpc>
                <a:spcPct val="100000"/>
              </a:lnSpc>
              <a:spcAft>
                <a:spcPts val="0"/>
              </a:spcAft>
              <a:defRPr sz="12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Organizations in cloud looking forward to digital adoption</a:t>
            </a:r>
            <a:endParaRPr lang="en-IN" dirty="0"/>
          </a:p>
        </p:txBody>
      </p:sp>
      <p:sp>
        <p:nvSpPr>
          <p:cNvPr id="8" name="TextBox 7">
            <a:extLst>
              <a:ext uri="{FF2B5EF4-FFF2-40B4-BE49-F238E27FC236}">
                <a16:creationId xmlns:a16="http://schemas.microsoft.com/office/drawing/2014/main" id="{319206D2-C4E8-763A-D34A-936C53294DF2}"/>
              </a:ext>
            </a:extLst>
          </p:cNvPr>
          <p:cNvSpPr txBox="1"/>
          <p:nvPr/>
        </p:nvSpPr>
        <p:spPr>
          <a:xfrm>
            <a:off x="1332154" y="1476951"/>
            <a:ext cx="2708904" cy="584775"/>
          </a:xfrm>
          <a:prstGeom prst="roundRect">
            <a:avLst/>
          </a:prstGeom>
          <a:solidFill>
            <a:srgbClr val="10253F">
              <a:alpha val="50196"/>
            </a:srgbClr>
          </a:solidFill>
          <a:ln w="6350" cap="flat" cmpd="sng" algn="ctr">
            <a:solidFill>
              <a:srgbClr val="4F81BD">
                <a:lumMod val="75000"/>
              </a:srgbClr>
            </a:solidFill>
            <a:prstDash val="solid"/>
          </a:ln>
          <a:effectLst/>
        </p:spPr>
        <p:txBody>
          <a:bodyPr spcFirstLastPara="0" vert="horz" wrap="square" lIns="45720" tIns="45720" rIns="45720" bIns="45720" numCol="1" spcCol="1270" anchor="ctr" anchorCtr="0">
            <a:noAutofit/>
          </a:bodyPr>
          <a:lstStyle>
            <a:lvl1pPr>
              <a:lnSpc>
                <a:spcPct val="100000"/>
              </a:lnSpc>
              <a:spcAft>
                <a:spcPts val="0"/>
              </a:spcAft>
              <a:defRPr sz="1200">
                <a:solidFill>
                  <a:srgbClr val="BED730"/>
                </a:solidFill>
              </a:defRPr>
            </a:lvl1pPr>
          </a:lstStyle>
          <a:p>
            <a:pPr algn="ctr"/>
            <a:r>
              <a:rPr lang="en-US" dirty="0">
                <a:solidFill>
                  <a:schemeClr val="bg1"/>
                </a:solidFill>
              </a:rPr>
              <a:t>Organizations considering </a:t>
            </a:r>
          </a:p>
          <a:p>
            <a:pPr algn="ctr"/>
            <a:r>
              <a:rPr lang="en-US" dirty="0">
                <a:solidFill>
                  <a:schemeClr val="bg1"/>
                </a:solidFill>
              </a:rPr>
              <a:t> cloud adoption </a:t>
            </a:r>
          </a:p>
        </p:txBody>
      </p:sp>
      <p:sp>
        <p:nvSpPr>
          <p:cNvPr id="10" name="TextBox 9">
            <a:extLst>
              <a:ext uri="{FF2B5EF4-FFF2-40B4-BE49-F238E27FC236}">
                <a16:creationId xmlns:a16="http://schemas.microsoft.com/office/drawing/2014/main" id="{3F6274B1-3CBB-383A-69D2-DF7CA6ED9A0F}"/>
              </a:ext>
            </a:extLst>
          </p:cNvPr>
          <p:cNvSpPr txBox="1"/>
          <p:nvPr/>
        </p:nvSpPr>
        <p:spPr>
          <a:xfrm>
            <a:off x="146178" y="2340344"/>
            <a:ext cx="1093086" cy="307777"/>
          </a:xfrm>
          <a:prstGeom prst="rect">
            <a:avLst/>
          </a:prstGeom>
          <a:noFill/>
        </p:spPr>
        <p:txBody>
          <a:bodyPr wrap="square">
            <a:spAutoFit/>
          </a:bodyPr>
          <a:lstStyle/>
          <a:p>
            <a:r>
              <a:rPr lang="en-US" sz="1400" dirty="0">
                <a:solidFill>
                  <a:srgbClr val="4BACC6"/>
                </a:solidFill>
              </a:rPr>
              <a:t>BFSI </a:t>
            </a:r>
          </a:p>
        </p:txBody>
      </p:sp>
      <p:sp>
        <p:nvSpPr>
          <p:cNvPr id="11" name="TextBox 10">
            <a:extLst>
              <a:ext uri="{FF2B5EF4-FFF2-40B4-BE49-F238E27FC236}">
                <a16:creationId xmlns:a16="http://schemas.microsoft.com/office/drawing/2014/main" id="{2288563C-8C6A-741A-274F-0786EABF26C6}"/>
              </a:ext>
            </a:extLst>
          </p:cNvPr>
          <p:cNvSpPr txBox="1"/>
          <p:nvPr/>
        </p:nvSpPr>
        <p:spPr>
          <a:xfrm>
            <a:off x="1583088" y="2355092"/>
            <a:ext cx="2834801" cy="461665"/>
          </a:xfrm>
          <a:prstGeom prst="rect">
            <a:avLst/>
          </a:prstGeom>
          <a:noFill/>
        </p:spPr>
        <p:txBody>
          <a:bodyPr wrap="square">
            <a:spAutoFit/>
          </a:bodyPr>
          <a:lstStyle/>
          <a:p>
            <a:r>
              <a:rPr lang="en-US" sz="1200" dirty="0">
                <a:solidFill>
                  <a:schemeClr val="bg1"/>
                </a:solidFill>
              </a:rPr>
              <a:t>Small &amp; Medium Banks</a:t>
            </a:r>
          </a:p>
          <a:p>
            <a:r>
              <a:rPr lang="en-US" sz="1200" dirty="0">
                <a:solidFill>
                  <a:schemeClr val="bg1"/>
                </a:solidFill>
              </a:rPr>
              <a:t>Capital Market </a:t>
            </a:r>
          </a:p>
        </p:txBody>
      </p:sp>
      <p:sp>
        <p:nvSpPr>
          <p:cNvPr id="12" name="TextBox 11">
            <a:extLst>
              <a:ext uri="{FF2B5EF4-FFF2-40B4-BE49-F238E27FC236}">
                <a16:creationId xmlns:a16="http://schemas.microsoft.com/office/drawing/2014/main" id="{9AE9FD36-0182-1EAF-3A96-A47F36EEFB4F}"/>
              </a:ext>
            </a:extLst>
          </p:cNvPr>
          <p:cNvSpPr txBox="1"/>
          <p:nvPr/>
        </p:nvSpPr>
        <p:spPr>
          <a:xfrm>
            <a:off x="4851364" y="2340344"/>
            <a:ext cx="3658456" cy="461665"/>
          </a:xfrm>
          <a:prstGeom prst="rect">
            <a:avLst/>
          </a:prstGeom>
          <a:noFill/>
        </p:spPr>
        <p:txBody>
          <a:bodyPr wrap="square">
            <a:spAutoFit/>
          </a:bodyPr>
          <a:lstStyle/>
          <a:p>
            <a:r>
              <a:rPr lang="en-US" sz="1200" dirty="0">
                <a:solidFill>
                  <a:schemeClr val="bg1"/>
                </a:solidFill>
              </a:rPr>
              <a:t>Insurance</a:t>
            </a:r>
          </a:p>
          <a:p>
            <a:r>
              <a:rPr lang="en-US" sz="1200" dirty="0">
                <a:solidFill>
                  <a:schemeClr val="bg1"/>
                </a:solidFill>
              </a:rPr>
              <a:t>Asset &amp; Investment Mgt </a:t>
            </a:r>
          </a:p>
        </p:txBody>
      </p:sp>
      <p:sp>
        <p:nvSpPr>
          <p:cNvPr id="13" name="TextBox 12">
            <a:extLst>
              <a:ext uri="{FF2B5EF4-FFF2-40B4-BE49-F238E27FC236}">
                <a16:creationId xmlns:a16="http://schemas.microsoft.com/office/drawing/2014/main" id="{B207B390-177C-1C85-762C-E1C7ABA73513}"/>
              </a:ext>
            </a:extLst>
          </p:cNvPr>
          <p:cNvSpPr txBox="1"/>
          <p:nvPr/>
        </p:nvSpPr>
        <p:spPr>
          <a:xfrm>
            <a:off x="8684295" y="2340935"/>
            <a:ext cx="3658456" cy="461665"/>
          </a:xfrm>
          <a:prstGeom prst="rect">
            <a:avLst/>
          </a:prstGeom>
          <a:noFill/>
        </p:spPr>
        <p:txBody>
          <a:bodyPr wrap="square">
            <a:spAutoFit/>
          </a:bodyPr>
          <a:lstStyle/>
          <a:p>
            <a:r>
              <a:rPr lang="en-US" sz="1200" dirty="0">
                <a:solidFill>
                  <a:schemeClr val="bg1"/>
                </a:solidFill>
              </a:rPr>
              <a:t>Large Banks</a:t>
            </a:r>
          </a:p>
          <a:p>
            <a:r>
              <a:rPr lang="en-US" sz="1200" dirty="0">
                <a:solidFill>
                  <a:schemeClr val="bg1"/>
                </a:solidFill>
              </a:rPr>
              <a:t>Fin Tech</a:t>
            </a:r>
          </a:p>
        </p:txBody>
      </p:sp>
      <p:sp>
        <p:nvSpPr>
          <p:cNvPr id="14" name="TextBox 13">
            <a:extLst>
              <a:ext uri="{FF2B5EF4-FFF2-40B4-BE49-F238E27FC236}">
                <a16:creationId xmlns:a16="http://schemas.microsoft.com/office/drawing/2014/main" id="{444D2EA3-B450-5C41-F713-7505976B5633}"/>
              </a:ext>
            </a:extLst>
          </p:cNvPr>
          <p:cNvSpPr txBox="1"/>
          <p:nvPr/>
        </p:nvSpPr>
        <p:spPr>
          <a:xfrm>
            <a:off x="118063" y="2974770"/>
            <a:ext cx="1093086" cy="307777"/>
          </a:xfrm>
          <a:prstGeom prst="rect">
            <a:avLst/>
          </a:prstGeom>
          <a:noFill/>
        </p:spPr>
        <p:txBody>
          <a:bodyPr wrap="square">
            <a:spAutoFit/>
          </a:bodyPr>
          <a:lstStyle/>
          <a:p>
            <a:r>
              <a:rPr lang="en-US" sz="1400" dirty="0">
                <a:solidFill>
                  <a:srgbClr val="4BACC6"/>
                </a:solidFill>
              </a:rPr>
              <a:t>MRD  </a:t>
            </a:r>
          </a:p>
        </p:txBody>
      </p:sp>
      <p:sp>
        <p:nvSpPr>
          <p:cNvPr id="15" name="TextBox 14">
            <a:extLst>
              <a:ext uri="{FF2B5EF4-FFF2-40B4-BE49-F238E27FC236}">
                <a16:creationId xmlns:a16="http://schemas.microsoft.com/office/drawing/2014/main" id="{862B3E70-981A-7646-2289-384BDCE22E90}"/>
              </a:ext>
            </a:extLst>
          </p:cNvPr>
          <p:cNvSpPr txBox="1"/>
          <p:nvPr/>
        </p:nvSpPr>
        <p:spPr>
          <a:xfrm>
            <a:off x="1583088" y="2989518"/>
            <a:ext cx="2834801" cy="461665"/>
          </a:xfrm>
          <a:prstGeom prst="rect">
            <a:avLst/>
          </a:prstGeom>
          <a:noFill/>
        </p:spPr>
        <p:txBody>
          <a:bodyPr wrap="square">
            <a:spAutoFit/>
          </a:bodyPr>
          <a:lstStyle/>
          <a:p>
            <a:r>
              <a:rPr lang="en-US" sz="1200" dirty="0">
                <a:solidFill>
                  <a:schemeClr val="bg1"/>
                </a:solidFill>
              </a:rPr>
              <a:t>Utility </a:t>
            </a:r>
          </a:p>
          <a:p>
            <a:r>
              <a:rPr lang="en-US" sz="1200" dirty="0">
                <a:solidFill>
                  <a:schemeClr val="bg1"/>
                </a:solidFill>
              </a:rPr>
              <a:t>Mid size Manufacturers </a:t>
            </a:r>
          </a:p>
        </p:txBody>
      </p:sp>
      <p:sp>
        <p:nvSpPr>
          <p:cNvPr id="16" name="TextBox 15">
            <a:extLst>
              <a:ext uri="{FF2B5EF4-FFF2-40B4-BE49-F238E27FC236}">
                <a16:creationId xmlns:a16="http://schemas.microsoft.com/office/drawing/2014/main" id="{4C5F731B-DA04-6E43-E95C-03DB7C061328}"/>
              </a:ext>
            </a:extLst>
          </p:cNvPr>
          <p:cNvSpPr txBox="1"/>
          <p:nvPr/>
        </p:nvSpPr>
        <p:spPr>
          <a:xfrm>
            <a:off x="4851364" y="2974770"/>
            <a:ext cx="3658456" cy="646331"/>
          </a:xfrm>
          <a:prstGeom prst="rect">
            <a:avLst/>
          </a:prstGeom>
          <a:noFill/>
        </p:spPr>
        <p:txBody>
          <a:bodyPr wrap="square">
            <a:spAutoFit/>
          </a:bodyPr>
          <a:lstStyle/>
          <a:p>
            <a:r>
              <a:rPr lang="en-US" sz="1200" dirty="0">
                <a:solidFill>
                  <a:schemeClr val="bg1"/>
                </a:solidFill>
              </a:rPr>
              <a:t>Retail</a:t>
            </a:r>
          </a:p>
          <a:p>
            <a:r>
              <a:rPr lang="en-US" sz="1200" dirty="0">
                <a:solidFill>
                  <a:schemeClr val="bg1"/>
                </a:solidFill>
              </a:rPr>
              <a:t>Discrete MFG</a:t>
            </a:r>
          </a:p>
          <a:p>
            <a:r>
              <a:rPr lang="en-US" sz="1200" dirty="0">
                <a:solidFill>
                  <a:schemeClr val="bg1"/>
                </a:solidFill>
              </a:rPr>
              <a:t>Logistics  </a:t>
            </a:r>
          </a:p>
        </p:txBody>
      </p:sp>
      <p:sp>
        <p:nvSpPr>
          <p:cNvPr id="17" name="TextBox 16">
            <a:extLst>
              <a:ext uri="{FF2B5EF4-FFF2-40B4-BE49-F238E27FC236}">
                <a16:creationId xmlns:a16="http://schemas.microsoft.com/office/drawing/2014/main" id="{A6892217-2B48-E12B-6D75-AFB6AA15C4A5}"/>
              </a:ext>
            </a:extLst>
          </p:cNvPr>
          <p:cNvSpPr txBox="1"/>
          <p:nvPr/>
        </p:nvSpPr>
        <p:spPr>
          <a:xfrm>
            <a:off x="8684295" y="2975361"/>
            <a:ext cx="3658456" cy="646331"/>
          </a:xfrm>
          <a:prstGeom prst="rect">
            <a:avLst/>
          </a:prstGeom>
          <a:noFill/>
        </p:spPr>
        <p:txBody>
          <a:bodyPr wrap="square">
            <a:spAutoFit/>
          </a:bodyPr>
          <a:lstStyle/>
          <a:p>
            <a:r>
              <a:rPr lang="en-US" sz="1200" dirty="0">
                <a:solidFill>
                  <a:schemeClr val="bg1"/>
                </a:solidFill>
              </a:rPr>
              <a:t>E-commerce </a:t>
            </a:r>
          </a:p>
          <a:p>
            <a:r>
              <a:rPr lang="en-US" sz="1200" dirty="0">
                <a:solidFill>
                  <a:schemeClr val="bg1"/>
                </a:solidFill>
              </a:rPr>
              <a:t>Aero Tech, Agri Tech </a:t>
            </a:r>
          </a:p>
          <a:p>
            <a:r>
              <a:rPr lang="en-US" sz="1200" dirty="0">
                <a:solidFill>
                  <a:schemeClr val="bg1"/>
                </a:solidFill>
              </a:rPr>
              <a:t>Automobiles</a:t>
            </a:r>
          </a:p>
        </p:txBody>
      </p:sp>
      <p:sp>
        <p:nvSpPr>
          <p:cNvPr id="18" name="TextBox 17">
            <a:extLst>
              <a:ext uri="{FF2B5EF4-FFF2-40B4-BE49-F238E27FC236}">
                <a16:creationId xmlns:a16="http://schemas.microsoft.com/office/drawing/2014/main" id="{BF90F20B-C7DC-6431-0028-B5EE2E32C30D}"/>
              </a:ext>
            </a:extLst>
          </p:cNvPr>
          <p:cNvSpPr txBox="1"/>
          <p:nvPr/>
        </p:nvSpPr>
        <p:spPr>
          <a:xfrm>
            <a:off x="118063" y="3807986"/>
            <a:ext cx="1093086" cy="523220"/>
          </a:xfrm>
          <a:prstGeom prst="rect">
            <a:avLst/>
          </a:prstGeom>
          <a:noFill/>
        </p:spPr>
        <p:txBody>
          <a:bodyPr wrap="square">
            <a:spAutoFit/>
          </a:bodyPr>
          <a:lstStyle/>
          <a:p>
            <a:r>
              <a:rPr lang="en-US" sz="1400" dirty="0">
                <a:solidFill>
                  <a:srgbClr val="4BACC6"/>
                </a:solidFill>
              </a:rPr>
              <a:t>Life Sciences  </a:t>
            </a:r>
          </a:p>
        </p:txBody>
      </p:sp>
      <p:sp>
        <p:nvSpPr>
          <p:cNvPr id="19" name="TextBox 18">
            <a:extLst>
              <a:ext uri="{FF2B5EF4-FFF2-40B4-BE49-F238E27FC236}">
                <a16:creationId xmlns:a16="http://schemas.microsoft.com/office/drawing/2014/main" id="{8C2B5337-40E7-E725-49EE-F62099EB838D}"/>
              </a:ext>
            </a:extLst>
          </p:cNvPr>
          <p:cNvSpPr txBox="1"/>
          <p:nvPr/>
        </p:nvSpPr>
        <p:spPr>
          <a:xfrm>
            <a:off x="1583088" y="3822734"/>
            <a:ext cx="2834801" cy="461665"/>
          </a:xfrm>
          <a:prstGeom prst="rect">
            <a:avLst/>
          </a:prstGeom>
          <a:noFill/>
        </p:spPr>
        <p:txBody>
          <a:bodyPr wrap="square">
            <a:spAutoFit/>
          </a:bodyPr>
          <a:lstStyle/>
          <a:p>
            <a:r>
              <a:rPr lang="en-US" sz="1200" dirty="0">
                <a:solidFill>
                  <a:schemeClr val="bg1"/>
                </a:solidFill>
              </a:rPr>
              <a:t>Healthcare </a:t>
            </a:r>
          </a:p>
          <a:p>
            <a:r>
              <a:rPr lang="en-US" sz="1200" dirty="0">
                <a:solidFill>
                  <a:schemeClr val="bg1"/>
                </a:solidFill>
              </a:rPr>
              <a:t>Biochemical  </a:t>
            </a:r>
          </a:p>
        </p:txBody>
      </p:sp>
      <p:sp>
        <p:nvSpPr>
          <p:cNvPr id="20" name="TextBox 19">
            <a:extLst>
              <a:ext uri="{FF2B5EF4-FFF2-40B4-BE49-F238E27FC236}">
                <a16:creationId xmlns:a16="http://schemas.microsoft.com/office/drawing/2014/main" id="{3B7E7933-68A5-4136-67E1-E55A9F0D97D8}"/>
              </a:ext>
            </a:extLst>
          </p:cNvPr>
          <p:cNvSpPr txBox="1"/>
          <p:nvPr/>
        </p:nvSpPr>
        <p:spPr>
          <a:xfrm>
            <a:off x="4851364" y="3807986"/>
            <a:ext cx="3658456" cy="276999"/>
          </a:xfrm>
          <a:prstGeom prst="rect">
            <a:avLst/>
          </a:prstGeom>
          <a:noFill/>
        </p:spPr>
        <p:txBody>
          <a:bodyPr wrap="square">
            <a:spAutoFit/>
          </a:bodyPr>
          <a:lstStyle/>
          <a:p>
            <a:r>
              <a:rPr lang="en-US" sz="1200" dirty="0">
                <a:solidFill>
                  <a:schemeClr val="bg1"/>
                </a:solidFill>
              </a:rPr>
              <a:t>Pharmaceuticals </a:t>
            </a:r>
          </a:p>
        </p:txBody>
      </p:sp>
      <p:sp>
        <p:nvSpPr>
          <p:cNvPr id="21" name="TextBox 20">
            <a:extLst>
              <a:ext uri="{FF2B5EF4-FFF2-40B4-BE49-F238E27FC236}">
                <a16:creationId xmlns:a16="http://schemas.microsoft.com/office/drawing/2014/main" id="{522B0D2C-8933-57CD-A7CE-C313854ACDFD}"/>
              </a:ext>
            </a:extLst>
          </p:cNvPr>
          <p:cNvSpPr txBox="1"/>
          <p:nvPr/>
        </p:nvSpPr>
        <p:spPr>
          <a:xfrm>
            <a:off x="8684295" y="3808577"/>
            <a:ext cx="3658456" cy="276999"/>
          </a:xfrm>
          <a:prstGeom prst="rect">
            <a:avLst/>
          </a:prstGeom>
          <a:noFill/>
        </p:spPr>
        <p:txBody>
          <a:bodyPr wrap="square">
            <a:spAutoFit/>
          </a:bodyPr>
          <a:lstStyle/>
          <a:p>
            <a:r>
              <a:rPr lang="en-US" sz="1200" dirty="0">
                <a:solidFill>
                  <a:schemeClr val="bg1"/>
                </a:solidFill>
              </a:rPr>
              <a:t>Health Tech </a:t>
            </a:r>
          </a:p>
        </p:txBody>
      </p:sp>
      <p:sp>
        <p:nvSpPr>
          <p:cNvPr id="22" name="TextBox 21">
            <a:extLst>
              <a:ext uri="{FF2B5EF4-FFF2-40B4-BE49-F238E27FC236}">
                <a16:creationId xmlns:a16="http://schemas.microsoft.com/office/drawing/2014/main" id="{435360C1-483E-6964-FCCA-7FCC50401EA6}"/>
              </a:ext>
            </a:extLst>
          </p:cNvPr>
          <p:cNvSpPr txBox="1"/>
          <p:nvPr/>
        </p:nvSpPr>
        <p:spPr>
          <a:xfrm>
            <a:off x="118063" y="4528005"/>
            <a:ext cx="1093086" cy="307777"/>
          </a:xfrm>
          <a:prstGeom prst="rect">
            <a:avLst/>
          </a:prstGeom>
          <a:noFill/>
        </p:spPr>
        <p:txBody>
          <a:bodyPr wrap="square">
            <a:spAutoFit/>
          </a:bodyPr>
          <a:lstStyle/>
          <a:p>
            <a:r>
              <a:rPr lang="en-US" sz="1400" dirty="0">
                <a:solidFill>
                  <a:srgbClr val="4BACC6"/>
                </a:solidFill>
              </a:rPr>
              <a:t>Education </a:t>
            </a:r>
          </a:p>
        </p:txBody>
      </p:sp>
      <p:sp>
        <p:nvSpPr>
          <p:cNvPr id="23" name="TextBox 22">
            <a:extLst>
              <a:ext uri="{FF2B5EF4-FFF2-40B4-BE49-F238E27FC236}">
                <a16:creationId xmlns:a16="http://schemas.microsoft.com/office/drawing/2014/main" id="{24B6596A-1CB5-4710-A48D-6EA829AE06E5}"/>
              </a:ext>
            </a:extLst>
          </p:cNvPr>
          <p:cNvSpPr txBox="1"/>
          <p:nvPr/>
        </p:nvSpPr>
        <p:spPr>
          <a:xfrm>
            <a:off x="1583088" y="4542753"/>
            <a:ext cx="2834801" cy="276999"/>
          </a:xfrm>
          <a:prstGeom prst="rect">
            <a:avLst/>
          </a:prstGeom>
          <a:noFill/>
        </p:spPr>
        <p:txBody>
          <a:bodyPr wrap="square">
            <a:spAutoFit/>
          </a:bodyPr>
          <a:lstStyle/>
          <a:p>
            <a:r>
              <a:rPr lang="en-US" sz="1200" dirty="0">
                <a:solidFill>
                  <a:schemeClr val="bg1"/>
                </a:solidFill>
              </a:rPr>
              <a:t>Universities </a:t>
            </a:r>
          </a:p>
        </p:txBody>
      </p:sp>
      <p:sp>
        <p:nvSpPr>
          <p:cNvPr id="24" name="TextBox 23">
            <a:extLst>
              <a:ext uri="{FF2B5EF4-FFF2-40B4-BE49-F238E27FC236}">
                <a16:creationId xmlns:a16="http://schemas.microsoft.com/office/drawing/2014/main" id="{F038264B-C0E9-A8BA-B94C-946847E4BF9F}"/>
              </a:ext>
            </a:extLst>
          </p:cNvPr>
          <p:cNvSpPr txBox="1"/>
          <p:nvPr/>
        </p:nvSpPr>
        <p:spPr>
          <a:xfrm>
            <a:off x="4851364" y="4528005"/>
            <a:ext cx="2227862" cy="276999"/>
          </a:xfrm>
          <a:prstGeom prst="rect">
            <a:avLst/>
          </a:prstGeom>
          <a:noFill/>
        </p:spPr>
        <p:txBody>
          <a:bodyPr wrap="square">
            <a:spAutoFit/>
          </a:bodyPr>
          <a:lstStyle/>
          <a:p>
            <a:r>
              <a:rPr lang="en-US" sz="1200" dirty="0">
                <a:solidFill>
                  <a:schemeClr val="bg1"/>
                </a:solidFill>
              </a:rPr>
              <a:t>Learning &amp; Training Centers</a:t>
            </a:r>
          </a:p>
        </p:txBody>
      </p:sp>
      <p:sp>
        <p:nvSpPr>
          <p:cNvPr id="25" name="TextBox 24">
            <a:extLst>
              <a:ext uri="{FF2B5EF4-FFF2-40B4-BE49-F238E27FC236}">
                <a16:creationId xmlns:a16="http://schemas.microsoft.com/office/drawing/2014/main" id="{B106D65A-7704-4309-A87F-B36AF7A4086D}"/>
              </a:ext>
            </a:extLst>
          </p:cNvPr>
          <p:cNvSpPr txBox="1"/>
          <p:nvPr/>
        </p:nvSpPr>
        <p:spPr>
          <a:xfrm>
            <a:off x="8684295" y="4528596"/>
            <a:ext cx="3658456" cy="276999"/>
          </a:xfrm>
          <a:prstGeom prst="rect">
            <a:avLst/>
          </a:prstGeom>
          <a:noFill/>
        </p:spPr>
        <p:txBody>
          <a:bodyPr wrap="square">
            <a:spAutoFit/>
          </a:bodyPr>
          <a:lstStyle/>
          <a:p>
            <a:r>
              <a:rPr lang="en-US" sz="1200" dirty="0">
                <a:solidFill>
                  <a:schemeClr val="bg1"/>
                </a:solidFill>
              </a:rPr>
              <a:t>Edu Tech </a:t>
            </a:r>
          </a:p>
        </p:txBody>
      </p:sp>
      <p:sp>
        <p:nvSpPr>
          <p:cNvPr id="28" name="TextBox 27">
            <a:extLst>
              <a:ext uri="{FF2B5EF4-FFF2-40B4-BE49-F238E27FC236}">
                <a16:creationId xmlns:a16="http://schemas.microsoft.com/office/drawing/2014/main" id="{A521D901-5A6A-EB57-E06A-FDA4B1CB9E9D}"/>
              </a:ext>
            </a:extLst>
          </p:cNvPr>
          <p:cNvSpPr txBox="1"/>
          <p:nvPr/>
        </p:nvSpPr>
        <p:spPr>
          <a:xfrm>
            <a:off x="89948" y="5108933"/>
            <a:ext cx="1093086" cy="523220"/>
          </a:xfrm>
          <a:prstGeom prst="rect">
            <a:avLst/>
          </a:prstGeom>
          <a:noFill/>
        </p:spPr>
        <p:txBody>
          <a:bodyPr wrap="square">
            <a:spAutoFit/>
          </a:bodyPr>
          <a:lstStyle/>
          <a:p>
            <a:r>
              <a:rPr lang="en-US" sz="1400" dirty="0">
                <a:solidFill>
                  <a:srgbClr val="4BACC6"/>
                </a:solidFill>
              </a:rPr>
              <a:t>Media &amp; Ent </a:t>
            </a:r>
          </a:p>
        </p:txBody>
      </p:sp>
      <p:sp>
        <p:nvSpPr>
          <p:cNvPr id="29" name="TextBox 28">
            <a:extLst>
              <a:ext uri="{FF2B5EF4-FFF2-40B4-BE49-F238E27FC236}">
                <a16:creationId xmlns:a16="http://schemas.microsoft.com/office/drawing/2014/main" id="{215C156C-D429-DEAC-004C-E5C4B099C7FC}"/>
              </a:ext>
            </a:extLst>
          </p:cNvPr>
          <p:cNvSpPr txBox="1"/>
          <p:nvPr/>
        </p:nvSpPr>
        <p:spPr>
          <a:xfrm>
            <a:off x="1554973" y="5123681"/>
            <a:ext cx="2834801" cy="461665"/>
          </a:xfrm>
          <a:prstGeom prst="rect">
            <a:avLst/>
          </a:prstGeom>
          <a:noFill/>
        </p:spPr>
        <p:txBody>
          <a:bodyPr wrap="square">
            <a:spAutoFit/>
          </a:bodyPr>
          <a:lstStyle/>
          <a:p>
            <a:r>
              <a:rPr lang="en-US" sz="1200" dirty="0">
                <a:solidFill>
                  <a:schemeClr val="bg1"/>
                </a:solidFill>
              </a:rPr>
              <a:t>Print Media </a:t>
            </a:r>
          </a:p>
          <a:p>
            <a:r>
              <a:rPr lang="en-US" sz="1200" dirty="0">
                <a:solidFill>
                  <a:schemeClr val="bg1"/>
                </a:solidFill>
              </a:rPr>
              <a:t>Production Houses</a:t>
            </a:r>
          </a:p>
        </p:txBody>
      </p:sp>
      <p:sp>
        <p:nvSpPr>
          <p:cNvPr id="30" name="TextBox 29">
            <a:extLst>
              <a:ext uri="{FF2B5EF4-FFF2-40B4-BE49-F238E27FC236}">
                <a16:creationId xmlns:a16="http://schemas.microsoft.com/office/drawing/2014/main" id="{A626B5BD-1F27-D678-205B-6CF9A08B332B}"/>
              </a:ext>
            </a:extLst>
          </p:cNvPr>
          <p:cNvSpPr txBox="1"/>
          <p:nvPr/>
        </p:nvSpPr>
        <p:spPr>
          <a:xfrm>
            <a:off x="4823249" y="5108933"/>
            <a:ext cx="2227862" cy="276999"/>
          </a:xfrm>
          <a:prstGeom prst="rect">
            <a:avLst/>
          </a:prstGeom>
          <a:noFill/>
        </p:spPr>
        <p:txBody>
          <a:bodyPr wrap="square">
            <a:spAutoFit/>
          </a:bodyPr>
          <a:lstStyle/>
          <a:p>
            <a:r>
              <a:rPr lang="en-US" sz="1200" dirty="0">
                <a:solidFill>
                  <a:schemeClr val="bg1"/>
                </a:solidFill>
              </a:rPr>
              <a:t>Digital Media </a:t>
            </a:r>
          </a:p>
        </p:txBody>
      </p:sp>
      <p:sp>
        <p:nvSpPr>
          <p:cNvPr id="31" name="TextBox 30">
            <a:extLst>
              <a:ext uri="{FF2B5EF4-FFF2-40B4-BE49-F238E27FC236}">
                <a16:creationId xmlns:a16="http://schemas.microsoft.com/office/drawing/2014/main" id="{30E997C3-BC70-59FC-7EEF-7C017748C3B0}"/>
              </a:ext>
            </a:extLst>
          </p:cNvPr>
          <p:cNvSpPr txBox="1"/>
          <p:nvPr/>
        </p:nvSpPr>
        <p:spPr>
          <a:xfrm>
            <a:off x="8656180" y="5109524"/>
            <a:ext cx="3658456" cy="276999"/>
          </a:xfrm>
          <a:prstGeom prst="rect">
            <a:avLst/>
          </a:prstGeom>
          <a:noFill/>
        </p:spPr>
        <p:txBody>
          <a:bodyPr wrap="square">
            <a:spAutoFit/>
          </a:bodyPr>
          <a:lstStyle/>
          <a:p>
            <a:r>
              <a:rPr lang="en-US" sz="1200" dirty="0">
                <a:solidFill>
                  <a:schemeClr val="bg1"/>
                </a:solidFill>
              </a:rPr>
              <a:t>OTT Players </a:t>
            </a:r>
          </a:p>
        </p:txBody>
      </p:sp>
      <p:sp>
        <p:nvSpPr>
          <p:cNvPr id="36" name="TextBox 35">
            <a:extLst>
              <a:ext uri="{FF2B5EF4-FFF2-40B4-BE49-F238E27FC236}">
                <a16:creationId xmlns:a16="http://schemas.microsoft.com/office/drawing/2014/main" id="{9C36766B-B877-2EC0-311C-0C16E5CF1A29}"/>
              </a:ext>
            </a:extLst>
          </p:cNvPr>
          <p:cNvSpPr txBox="1"/>
          <p:nvPr/>
        </p:nvSpPr>
        <p:spPr>
          <a:xfrm>
            <a:off x="118063" y="5895174"/>
            <a:ext cx="1093086" cy="307777"/>
          </a:xfrm>
          <a:prstGeom prst="rect">
            <a:avLst/>
          </a:prstGeom>
          <a:noFill/>
        </p:spPr>
        <p:txBody>
          <a:bodyPr wrap="square">
            <a:spAutoFit/>
          </a:bodyPr>
          <a:lstStyle/>
          <a:p>
            <a:r>
              <a:rPr lang="en-US" sz="1400" dirty="0">
                <a:solidFill>
                  <a:srgbClr val="4BACC6"/>
                </a:solidFill>
              </a:rPr>
              <a:t>IT/</a:t>
            </a:r>
            <a:r>
              <a:rPr lang="en-US" sz="1400" dirty="0" err="1">
                <a:solidFill>
                  <a:srgbClr val="4BACC6"/>
                </a:solidFill>
              </a:rPr>
              <a:t>ITeS</a:t>
            </a:r>
            <a:endParaRPr lang="en-US" sz="1400" dirty="0">
              <a:solidFill>
                <a:srgbClr val="4BACC6"/>
              </a:solidFill>
            </a:endParaRPr>
          </a:p>
        </p:txBody>
      </p:sp>
      <p:sp>
        <p:nvSpPr>
          <p:cNvPr id="38" name="TextBox 37">
            <a:extLst>
              <a:ext uri="{FF2B5EF4-FFF2-40B4-BE49-F238E27FC236}">
                <a16:creationId xmlns:a16="http://schemas.microsoft.com/office/drawing/2014/main" id="{B2FD1993-7556-403D-F14E-45C5AE4341DC}"/>
              </a:ext>
            </a:extLst>
          </p:cNvPr>
          <p:cNvSpPr txBox="1"/>
          <p:nvPr/>
        </p:nvSpPr>
        <p:spPr>
          <a:xfrm>
            <a:off x="4851364" y="5895174"/>
            <a:ext cx="2227862" cy="461665"/>
          </a:xfrm>
          <a:prstGeom prst="rect">
            <a:avLst/>
          </a:prstGeom>
          <a:noFill/>
        </p:spPr>
        <p:txBody>
          <a:bodyPr wrap="square">
            <a:spAutoFit/>
          </a:bodyPr>
          <a:lstStyle/>
          <a:p>
            <a:r>
              <a:rPr lang="en-US" sz="1200" dirty="0">
                <a:solidFill>
                  <a:schemeClr val="bg1"/>
                </a:solidFill>
              </a:rPr>
              <a:t>BPOs/KPOs</a:t>
            </a:r>
          </a:p>
          <a:p>
            <a:r>
              <a:rPr lang="en-US" sz="1200" dirty="0">
                <a:solidFill>
                  <a:schemeClr val="bg1"/>
                </a:solidFill>
              </a:rPr>
              <a:t>System Integrators </a:t>
            </a:r>
          </a:p>
        </p:txBody>
      </p:sp>
      <p:sp>
        <p:nvSpPr>
          <p:cNvPr id="39" name="TextBox 38">
            <a:extLst>
              <a:ext uri="{FF2B5EF4-FFF2-40B4-BE49-F238E27FC236}">
                <a16:creationId xmlns:a16="http://schemas.microsoft.com/office/drawing/2014/main" id="{C6D3A4B0-125B-A5C6-82F7-E1BB88A4C1B8}"/>
              </a:ext>
            </a:extLst>
          </p:cNvPr>
          <p:cNvSpPr txBox="1"/>
          <p:nvPr/>
        </p:nvSpPr>
        <p:spPr>
          <a:xfrm>
            <a:off x="8671595" y="5832265"/>
            <a:ext cx="3658456" cy="830997"/>
          </a:xfrm>
          <a:prstGeom prst="rect">
            <a:avLst/>
          </a:prstGeom>
          <a:noFill/>
        </p:spPr>
        <p:txBody>
          <a:bodyPr wrap="square">
            <a:spAutoFit/>
          </a:bodyPr>
          <a:lstStyle/>
          <a:p>
            <a:r>
              <a:rPr lang="en-US" sz="1200" dirty="0">
                <a:solidFill>
                  <a:schemeClr val="bg1"/>
                </a:solidFill>
              </a:rPr>
              <a:t>Software Development </a:t>
            </a:r>
          </a:p>
          <a:p>
            <a:r>
              <a:rPr lang="en-US" sz="1200" dirty="0">
                <a:solidFill>
                  <a:schemeClr val="bg1"/>
                </a:solidFill>
              </a:rPr>
              <a:t>Infrastructure OEMs </a:t>
            </a:r>
          </a:p>
          <a:p>
            <a:r>
              <a:rPr lang="en-US" sz="1200" dirty="0">
                <a:solidFill>
                  <a:schemeClr val="bg1"/>
                </a:solidFill>
              </a:rPr>
              <a:t>Security OEMs</a:t>
            </a:r>
          </a:p>
          <a:p>
            <a:r>
              <a:rPr lang="en-US" sz="1200" dirty="0">
                <a:solidFill>
                  <a:schemeClr val="bg1"/>
                </a:solidFill>
              </a:rPr>
              <a:t>Telecom &amp; ISPs </a:t>
            </a:r>
          </a:p>
        </p:txBody>
      </p:sp>
      <p:cxnSp>
        <p:nvCxnSpPr>
          <p:cNvPr id="40" name="Straight Connector 39">
            <a:extLst>
              <a:ext uri="{FF2B5EF4-FFF2-40B4-BE49-F238E27FC236}">
                <a16:creationId xmlns:a16="http://schemas.microsoft.com/office/drawing/2014/main" id="{60C1770D-AD1B-ED5F-28E3-C2AE75FC5BC3}"/>
              </a:ext>
            </a:extLst>
          </p:cNvPr>
          <p:cNvCxnSpPr>
            <a:cxnSpLocks/>
          </p:cNvCxnSpPr>
          <p:nvPr/>
        </p:nvCxnSpPr>
        <p:spPr>
          <a:xfrm>
            <a:off x="205295" y="2867237"/>
            <a:ext cx="11470868"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5818B5-918C-4294-B9A5-0E89D402955E}"/>
              </a:ext>
            </a:extLst>
          </p:cNvPr>
          <p:cNvCxnSpPr>
            <a:cxnSpLocks/>
          </p:cNvCxnSpPr>
          <p:nvPr/>
        </p:nvCxnSpPr>
        <p:spPr>
          <a:xfrm>
            <a:off x="205295" y="3730463"/>
            <a:ext cx="1152000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019763B-F670-9B67-354A-5F00343F1FD0}"/>
              </a:ext>
            </a:extLst>
          </p:cNvPr>
          <p:cNvCxnSpPr>
            <a:cxnSpLocks/>
          </p:cNvCxnSpPr>
          <p:nvPr/>
        </p:nvCxnSpPr>
        <p:spPr>
          <a:xfrm>
            <a:off x="205295" y="4458048"/>
            <a:ext cx="11583912"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9FC40FA-93EE-DEA4-BA21-890966C59192}"/>
              </a:ext>
            </a:extLst>
          </p:cNvPr>
          <p:cNvCxnSpPr>
            <a:cxnSpLocks/>
          </p:cNvCxnSpPr>
          <p:nvPr/>
        </p:nvCxnSpPr>
        <p:spPr>
          <a:xfrm>
            <a:off x="205295" y="5033229"/>
            <a:ext cx="11598660"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824E28-2E28-B9EF-3750-22F5A222B047}"/>
              </a:ext>
            </a:extLst>
          </p:cNvPr>
          <p:cNvCxnSpPr>
            <a:cxnSpLocks/>
          </p:cNvCxnSpPr>
          <p:nvPr/>
        </p:nvCxnSpPr>
        <p:spPr>
          <a:xfrm>
            <a:off x="205295" y="5741159"/>
            <a:ext cx="11583912" cy="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14DDC5C-5A8D-01B7-C4BA-B609226B7D8D}"/>
              </a:ext>
            </a:extLst>
          </p:cNvPr>
          <p:cNvCxnSpPr>
            <a:cxnSpLocks/>
          </p:cNvCxnSpPr>
          <p:nvPr/>
        </p:nvCxnSpPr>
        <p:spPr>
          <a:xfrm flipH="1">
            <a:off x="4361659" y="1938615"/>
            <a:ext cx="28115" cy="475200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98720D-E7FD-46EE-141D-EF9CEA81F854}"/>
              </a:ext>
            </a:extLst>
          </p:cNvPr>
          <p:cNvCxnSpPr>
            <a:cxnSpLocks/>
          </p:cNvCxnSpPr>
          <p:nvPr/>
        </p:nvCxnSpPr>
        <p:spPr>
          <a:xfrm flipH="1">
            <a:off x="8409232" y="1955719"/>
            <a:ext cx="28115" cy="4752000"/>
          </a:xfrm>
          <a:prstGeom prst="line">
            <a:avLst/>
          </a:prstGeom>
          <a:ln>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Arrow: Right 54">
            <a:extLst>
              <a:ext uri="{FF2B5EF4-FFF2-40B4-BE49-F238E27FC236}">
                <a16:creationId xmlns:a16="http://schemas.microsoft.com/office/drawing/2014/main" id="{F59EBEF1-24CB-E68F-CD57-39114583E3E1}"/>
              </a:ext>
            </a:extLst>
          </p:cNvPr>
          <p:cNvSpPr/>
          <p:nvPr/>
        </p:nvSpPr>
        <p:spPr>
          <a:xfrm>
            <a:off x="1095731" y="250621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6" name="Arrow: Right 55">
            <a:extLst>
              <a:ext uri="{FF2B5EF4-FFF2-40B4-BE49-F238E27FC236}">
                <a16:creationId xmlns:a16="http://schemas.microsoft.com/office/drawing/2014/main" id="{C5DB6B6C-6E5D-1CF4-1D3A-B21E09E9200D}"/>
              </a:ext>
            </a:extLst>
          </p:cNvPr>
          <p:cNvSpPr/>
          <p:nvPr/>
        </p:nvSpPr>
        <p:spPr>
          <a:xfrm>
            <a:off x="1060840" y="314777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7" name="Arrow: Right 56">
            <a:extLst>
              <a:ext uri="{FF2B5EF4-FFF2-40B4-BE49-F238E27FC236}">
                <a16:creationId xmlns:a16="http://schemas.microsoft.com/office/drawing/2014/main" id="{9E3D5CBC-DF43-C0ED-8C81-5ED64DD85782}"/>
              </a:ext>
            </a:extLst>
          </p:cNvPr>
          <p:cNvSpPr/>
          <p:nvPr/>
        </p:nvSpPr>
        <p:spPr>
          <a:xfrm>
            <a:off x="1089868" y="3917437"/>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8" name="Arrow: Right 57">
            <a:extLst>
              <a:ext uri="{FF2B5EF4-FFF2-40B4-BE49-F238E27FC236}">
                <a16:creationId xmlns:a16="http://schemas.microsoft.com/office/drawing/2014/main" id="{A23D78CD-1B9B-3E9B-BF9F-ACC50B69A273}"/>
              </a:ext>
            </a:extLst>
          </p:cNvPr>
          <p:cNvSpPr/>
          <p:nvPr/>
        </p:nvSpPr>
        <p:spPr>
          <a:xfrm>
            <a:off x="1101850" y="4578458"/>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59" name="Arrow: Right 58">
            <a:extLst>
              <a:ext uri="{FF2B5EF4-FFF2-40B4-BE49-F238E27FC236}">
                <a16:creationId xmlns:a16="http://schemas.microsoft.com/office/drawing/2014/main" id="{7D703806-4423-C4D7-1B70-19B44F23A960}"/>
              </a:ext>
            </a:extLst>
          </p:cNvPr>
          <p:cNvSpPr/>
          <p:nvPr/>
        </p:nvSpPr>
        <p:spPr>
          <a:xfrm>
            <a:off x="1088975" y="5264643"/>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
        <p:nvSpPr>
          <p:cNvPr id="60" name="Arrow: Right 59">
            <a:extLst>
              <a:ext uri="{FF2B5EF4-FFF2-40B4-BE49-F238E27FC236}">
                <a16:creationId xmlns:a16="http://schemas.microsoft.com/office/drawing/2014/main" id="{32018D53-13E4-1F95-882C-4BB1F5D455C7}"/>
              </a:ext>
            </a:extLst>
          </p:cNvPr>
          <p:cNvSpPr/>
          <p:nvPr/>
        </p:nvSpPr>
        <p:spPr>
          <a:xfrm>
            <a:off x="1089118" y="5955324"/>
            <a:ext cx="288000" cy="180000"/>
          </a:xfrm>
          <a:prstGeom prst="rightArrow">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1333" b="1" dirty="0">
              <a:solidFill>
                <a:srgbClr val="4BACC6"/>
              </a:solidFill>
              <a:latin typeface="Trebuchet MS"/>
            </a:endParaRPr>
          </a:p>
        </p:txBody>
      </p:sp>
    </p:spTree>
    <p:extLst>
      <p:ext uri="{BB962C8B-B14F-4D97-AF65-F5344CB8AC3E}">
        <p14:creationId xmlns:p14="http://schemas.microsoft.com/office/powerpoint/2010/main" val="292427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Top Corners Rounded 43">
            <a:extLst>
              <a:ext uri="{FF2B5EF4-FFF2-40B4-BE49-F238E27FC236}">
                <a16:creationId xmlns:a16="http://schemas.microsoft.com/office/drawing/2014/main" id="{68BFB1E4-C7B3-0ED7-F79C-CE415A7EBE46}"/>
              </a:ext>
            </a:extLst>
          </p:cNvPr>
          <p:cNvSpPr/>
          <p:nvPr/>
        </p:nvSpPr>
        <p:spPr>
          <a:xfrm>
            <a:off x="887860" y="4751515"/>
            <a:ext cx="4756437" cy="384000"/>
          </a:xfrm>
          <a:prstGeom prst="round2SameRect">
            <a:avLst>
              <a:gd name="adj1" fmla="val 50000"/>
              <a:gd name="adj2" fmla="val 0"/>
            </a:avLst>
          </a:prstGeom>
          <a:solidFill>
            <a:srgbClr val="008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pic>
        <p:nvPicPr>
          <p:cNvPr id="43" name="Picture 42" descr="Shape&#10;&#10;Description automatically generated with low confidence">
            <a:extLst>
              <a:ext uri="{FF2B5EF4-FFF2-40B4-BE49-F238E27FC236}">
                <a16:creationId xmlns:a16="http://schemas.microsoft.com/office/drawing/2014/main" id="{7B22EF8F-8785-31B7-303F-DFECD8F382FC}"/>
              </a:ext>
            </a:extLst>
          </p:cNvPr>
          <p:cNvPicPr>
            <a:picLocks noChangeAspect="1"/>
          </p:cNvPicPr>
          <p:nvPr/>
        </p:nvPicPr>
        <p:blipFill rotWithShape="1">
          <a:blip r:embed="rId3">
            <a:alphaModFix amt="20000"/>
            <a:duotone>
              <a:schemeClr val="accent1">
                <a:shade val="45000"/>
                <a:satMod val="135000"/>
              </a:schemeClr>
              <a:prstClr val="white"/>
            </a:duotone>
            <a:extLst>
              <a:ext uri="{28A0092B-C50C-407E-A947-70E740481C1C}">
                <a14:useLocalDpi xmlns:a14="http://schemas.microsoft.com/office/drawing/2010/main" val="0"/>
              </a:ext>
            </a:extLst>
          </a:blip>
          <a:srcRect t="17025" b="17589"/>
          <a:stretch/>
        </p:blipFill>
        <p:spPr>
          <a:xfrm>
            <a:off x="6655466" y="1937708"/>
            <a:ext cx="4756439" cy="2736376"/>
          </a:xfrm>
          <a:prstGeom prst="rect">
            <a:avLst/>
          </a:prstGeom>
        </p:spPr>
      </p:pic>
      <p:pic>
        <p:nvPicPr>
          <p:cNvPr id="42" name="Picture 41" descr="Shape&#10;&#10;Description automatically generated with low confidence">
            <a:extLst>
              <a:ext uri="{FF2B5EF4-FFF2-40B4-BE49-F238E27FC236}">
                <a16:creationId xmlns:a16="http://schemas.microsoft.com/office/drawing/2014/main" id="{3484A204-5034-E506-E37D-D9265A069BA4}"/>
              </a:ext>
            </a:extLst>
          </p:cNvPr>
          <p:cNvPicPr>
            <a:picLocks noChangeAspect="1"/>
          </p:cNvPicPr>
          <p:nvPr/>
        </p:nvPicPr>
        <p:blipFill rotWithShape="1">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t="17025" b="17589"/>
          <a:stretch/>
        </p:blipFill>
        <p:spPr>
          <a:xfrm>
            <a:off x="781615" y="1937708"/>
            <a:ext cx="4756439" cy="2736376"/>
          </a:xfrm>
          <a:prstGeom prst="rect">
            <a:avLst/>
          </a:prstGeom>
        </p:spPr>
      </p:pic>
      <p:pic>
        <p:nvPicPr>
          <p:cNvPr id="38" name="Picture 37" descr="Icon&#10;&#10;Description automatically generated">
            <a:extLst>
              <a:ext uri="{FF2B5EF4-FFF2-40B4-BE49-F238E27FC236}">
                <a16:creationId xmlns:a16="http://schemas.microsoft.com/office/drawing/2014/main" id="{06B08795-74C9-F81B-73F6-7291BBD0BB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9547" y="4368745"/>
            <a:ext cx="4158080" cy="2338920"/>
          </a:xfrm>
          <a:prstGeom prst="rect">
            <a:avLst/>
          </a:prstGeom>
        </p:spPr>
      </p:pic>
      <p:sp>
        <p:nvSpPr>
          <p:cNvPr id="2" name="Title 1">
            <a:extLst>
              <a:ext uri="{FF2B5EF4-FFF2-40B4-BE49-F238E27FC236}">
                <a16:creationId xmlns:a16="http://schemas.microsoft.com/office/drawing/2014/main" id="{21BFD41C-B4E4-3CA2-9DEE-150194A2259F}"/>
              </a:ext>
            </a:extLst>
          </p:cNvPr>
          <p:cNvSpPr>
            <a:spLocks noGrp="1"/>
          </p:cNvSpPr>
          <p:nvPr>
            <p:ph type="title"/>
          </p:nvPr>
        </p:nvSpPr>
        <p:spPr/>
        <p:txBody>
          <a:bodyPr vert="horz" wrap="square" lIns="0" tIns="45715" rIns="91428" bIns="45715" rtlCol="0" anchor="ctr">
            <a:spAutoFit/>
          </a:bodyPr>
          <a:lstStyle/>
          <a:p>
            <a:r>
              <a:rPr lang="en-IN" sz="2400" dirty="0">
                <a:latin typeface="Trebuchet MS"/>
              </a:rPr>
              <a:t>HYBRID MULTI-CLOUD delivery model</a:t>
            </a:r>
          </a:p>
        </p:txBody>
      </p:sp>
      <p:sp>
        <p:nvSpPr>
          <p:cNvPr id="3" name="TextBox 2">
            <a:extLst>
              <a:ext uri="{FF2B5EF4-FFF2-40B4-BE49-F238E27FC236}">
                <a16:creationId xmlns:a16="http://schemas.microsoft.com/office/drawing/2014/main" id="{F66614E1-B81D-BF76-A6C6-55FA2D48E5FD}"/>
              </a:ext>
            </a:extLst>
          </p:cNvPr>
          <p:cNvSpPr txBox="1"/>
          <p:nvPr/>
        </p:nvSpPr>
        <p:spPr>
          <a:xfrm>
            <a:off x="431800" y="1161248"/>
            <a:ext cx="11328400" cy="502766"/>
          </a:xfrm>
          <a:prstGeom prst="rect">
            <a:avLst/>
          </a:prstGeom>
          <a:noFill/>
        </p:spPr>
        <p:txBody>
          <a:bodyPr wrap="square" rtlCol="0">
            <a:spAutoFit/>
          </a:bodyPr>
          <a:lstStyle/>
          <a:p>
            <a:pPr algn="ctr" defTabSz="1218988">
              <a:defRPr/>
            </a:pPr>
            <a:r>
              <a:rPr lang="en-IN" sz="2667" b="1" dirty="0">
                <a:solidFill>
                  <a:srgbClr val="BED730"/>
                </a:solidFill>
                <a:latin typeface="Trebuchet MS"/>
              </a:rPr>
              <a:t>Hybrid workload placement drivers</a:t>
            </a:r>
          </a:p>
        </p:txBody>
      </p:sp>
      <p:sp>
        <p:nvSpPr>
          <p:cNvPr id="5" name="TextBox 4">
            <a:extLst>
              <a:ext uri="{FF2B5EF4-FFF2-40B4-BE49-F238E27FC236}">
                <a16:creationId xmlns:a16="http://schemas.microsoft.com/office/drawing/2014/main" id="{14AF4CBD-0A5F-1EF9-5FC9-54EE98131439}"/>
              </a:ext>
            </a:extLst>
          </p:cNvPr>
          <p:cNvSpPr txBox="1"/>
          <p:nvPr/>
        </p:nvSpPr>
        <p:spPr>
          <a:xfrm>
            <a:off x="431800" y="1653692"/>
            <a:ext cx="11328400" cy="379656"/>
          </a:xfrm>
          <a:prstGeom prst="rect">
            <a:avLst/>
          </a:prstGeom>
          <a:noFill/>
        </p:spPr>
        <p:txBody>
          <a:bodyPr wrap="square" rtlCol="0">
            <a:spAutoFit/>
          </a:bodyPr>
          <a:lstStyle/>
          <a:p>
            <a:pPr algn="ctr" defTabSz="1218988">
              <a:defRPr/>
            </a:pPr>
            <a:r>
              <a:rPr lang="en-IN" sz="1867" dirty="0">
                <a:solidFill>
                  <a:schemeClr val="bg1">
                    <a:lumMod val="75000"/>
                  </a:schemeClr>
                </a:solidFill>
                <a:latin typeface="Trebuchet MS"/>
              </a:rPr>
              <a:t>Striking the perfect balance</a:t>
            </a:r>
          </a:p>
        </p:txBody>
      </p:sp>
      <p:sp>
        <p:nvSpPr>
          <p:cNvPr id="6" name="TextBox 5">
            <a:extLst>
              <a:ext uri="{FF2B5EF4-FFF2-40B4-BE49-F238E27FC236}">
                <a16:creationId xmlns:a16="http://schemas.microsoft.com/office/drawing/2014/main" id="{D2F203BC-1A59-E403-869B-E9A14075CCD6}"/>
              </a:ext>
            </a:extLst>
          </p:cNvPr>
          <p:cNvSpPr txBox="1"/>
          <p:nvPr/>
        </p:nvSpPr>
        <p:spPr>
          <a:xfrm>
            <a:off x="1930400" y="2328401"/>
            <a:ext cx="2743200"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Public </a:t>
            </a:r>
          </a:p>
          <a:p>
            <a:pPr algn="ctr" defTabSz="1218988">
              <a:defRPr/>
            </a:pPr>
            <a:r>
              <a:rPr lang="en-IN" sz="2400" b="1" dirty="0">
                <a:solidFill>
                  <a:srgbClr val="BED730"/>
                </a:solidFill>
                <a:latin typeface="Trebuchet MS"/>
              </a:rPr>
              <a:t>Cloud Drivers</a:t>
            </a:r>
          </a:p>
        </p:txBody>
      </p:sp>
      <p:sp>
        <p:nvSpPr>
          <p:cNvPr id="7" name="TextBox 6">
            <a:extLst>
              <a:ext uri="{FF2B5EF4-FFF2-40B4-BE49-F238E27FC236}">
                <a16:creationId xmlns:a16="http://schemas.microsoft.com/office/drawing/2014/main" id="{22A28BD7-C0E3-3073-BBCD-8EC4A6DF8C60}"/>
              </a:ext>
            </a:extLst>
          </p:cNvPr>
          <p:cNvSpPr txBox="1"/>
          <p:nvPr/>
        </p:nvSpPr>
        <p:spPr>
          <a:xfrm>
            <a:off x="7932487" y="2328401"/>
            <a:ext cx="2616200"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Private </a:t>
            </a:r>
          </a:p>
          <a:p>
            <a:pPr algn="ctr" defTabSz="1218988">
              <a:defRPr/>
            </a:pPr>
            <a:r>
              <a:rPr lang="en-IN" sz="2400" b="1" dirty="0">
                <a:solidFill>
                  <a:srgbClr val="BED730"/>
                </a:solidFill>
                <a:latin typeface="Trebuchet MS"/>
              </a:rPr>
              <a:t>Cloud Drivers</a:t>
            </a:r>
          </a:p>
        </p:txBody>
      </p:sp>
      <p:sp>
        <p:nvSpPr>
          <p:cNvPr id="8" name="Rectangle: Rounded Corners 7">
            <a:extLst>
              <a:ext uri="{FF2B5EF4-FFF2-40B4-BE49-F238E27FC236}">
                <a16:creationId xmlns:a16="http://schemas.microsoft.com/office/drawing/2014/main" id="{A994A23B-8917-4980-A50A-8841CB71D694}"/>
              </a:ext>
            </a:extLst>
          </p:cNvPr>
          <p:cNvSpPr/>
          <p:nvPr/>
        </p:nvSpPr>
        <p:spPr>
          <a:xfrm>
            <a:off x="887859" y="3292049"/>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9" name="TextBox 8">
            <a:extLst>
              <a:ext uri="{FF2B5EF4-FFF2-40B4-BE49-F238E27FC236}">
                <a16:creationId xmlns:a16="http://schemas.microsoft.com/office/drawing/2014/main" id="{4A36EDF0-25CD-DCF5-661D-ED8DA1452FAB}"/>
              </a:ext>
            </a:extLst>
          </p:cNvPr>
          <p:cNvSpPr txBox="1"/>
          <p:nvPr/>
        </p:nvSpPr>
        <p:spPr>
          <a:xfrm>
            <a:off x="1408605" y="3374867"/>
            <a:ext cx="1760947" cy="338554"/>
          </a:xfrm>
          <a:prstGeom prst="rect">
            <a:avLst/>
          </a:prstGeom>
          <a:noFill/>
        </p:spPr>
        <p:txBody>
          <a:bodyPr wrap="square" rtlCol="0">
            <a:spAutoFit/>
          </a:bodyPr>
          <a:lstStyle/>
          <a:p>
            <a:pPr defTabSz="1218988">
              <a:defRPr/>
            </a:pPr>
            <a:r>
              <a:rPr lang="en-IN" sz="1600" b="1" dirty="0">
                <a:solidFill>
                  <a:prstClr val="white"/>
                </a:solidFill>
                <a:latin typeface="Trebuchet MS"/>
              </a:rPr>
              <a:t>Innovation</a:t>
            </a:r>
          </a:p>
        </p:txBody>
      </p:sp>
      <p:sp>
        <p:nvSpPr>
          <p:cNvPr id="10" name="Rectangle: Rounded Corners 9">
            <a:extLst>
              <a:ext uri="{FF2B5EF4-FFF2-40B4-BE49-F238E27FC236}">
                <a16:creationId xmlns:a16="http://schemas.microsoft.com/office/drawing/2014/main" id="{B4E30E33-76AB-D592-2CFD-EA2D322F5E75}"/>
              </a:ext>
            </a:extLst>
          </p:cNvPr>
          <p:cNvSpPr/>
          <p:nvPr/>
        </p:nvSpPr>
        <p:spPr>
          <a:xfrm>
            <a:off x="3307496" y="3292049"/>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1" name="TextBox 10">
            <a:extLst>
              <a:ext uri="{FF2B5EF4-FFF2-40B4-BE49-F238E27FC236}">
                <a16:creationId xmlns:a16="http://schemas.microsoft.com/office/drawing/2014/main" id="{36076F23-48E9-A505-54F2-75D0FD071107}"/>
              </a:ext>
            </a:extLst>
          </p:cNvPr>
          <p:cNvSpPr txBox="1"/>
          <p:nvPr/>
        </p:nvSpPr>
        <p:spPr>
          <a:xfrm>
            <a:off x="3847859" y="3374867"/>
            <a:ext cx="1754335" cy="338554"/>
          </a:xfrm>
          <a:prstGeom prst="rect">
            <a:avLst/>
          </a:prstGeom>
          <a:noFill/>
        </p:spPr>
        <p:txBody>
          <a:bodyPr wrap="square" rtlCol="0">
            <a:spAutoFit/>
          </a:bodyPr>
          <a:lstStyle/>
          <a:p>
            <a:pPr defTabSz="1218988">
              <a:defRPr/>
            </a:pPr>
            <a:r>
              <a:rPr lang="en-IN" sz="1600" b="1" dirty="0">
                <a:solidFill>
                  <a:prstClr val="white"/>
                </a:solidFill>
                <a:latin typeface="Trebuchet MS"/>
              </a:rPr>
              <a:t>Speed</a:t>
            </a:r>
          </a:p>
        </p:txBody>
      </p:sp>
      <p:sp>
        <p:nvSpPr>
          <p:cNvPr id="12" name="Rectangle: Rounded Corners 11">
            <a:extLst>
              <a:ext uri="{FF2B5EF4-FFF2-40B4-BE49-F238E27FC236}">
                <a16:creationId xmlns:a16="http://schemas.microsoft.com/office/drawing/2014/main" id="{AA223509-D8A2-E087-EBAE-58487B719A9A}"/>
              </a:ext>
            </a:extLst>
          </p:cNvPr>
          <p:cNvSpPr/>
          <p:nvPr/>
        </p:nvSpPr>
        <p:spPr>
          <a:xfrm>
            <a:off x="887859" y="3899781"/>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3" name="TextBox 12">
            <a:extLst>
              <a:ext uri="{FF2B5EF4-FFF2-40B4-BE49-F238E27FC236}">
                <a16:creationId xmlns:a16="http://schemas.microsoft.com/office/drawing/2014/main" id="{5CC2BD82-A233-D53C-0820-C7138687AAC0}"/>
              </a:ext>
            </a:extLst>
          </p:cNvPr>
          <p:cNvSpPr txBox="1"/>
          <p:nvPr/>
        </p:nvSpPr>
        <p:spPr>
          <a:xfrm>
            <a:off x="1408605" y="3982599"/>
            <a:ext cx="1760947" cy="338554"/>
          </a:xfrm>
          <a:prstGeom prst="rect">
            <a:avLst/>
          </a:prstGeom>
          <a:noFill/>
        </p:spPr>
        <p:txBody>
          <a:bodyPr wrap="square" rtlCol="0">
            <a:spAutoFit/>
          </a:bodyPr>
          <a:lstStyle/>
          <a:p>
            <a:pPr defTabSz="1218988">
              <a:defRPr/>
            </a:pPr>
            <a:r>
              <a:rPr lang="en-IN" sz="1600" b="1" dirty="0">
                <a:solidFill>
                  <a:prstClr val="white"/>
                </a:solidFill>
                <a:latin typeface="Trebuchet MS"/>
              </a:rPr>
              <a:t>Consumption</a:t>
            </a:r>
          </a:p>
        </p:txBody>
      </p:sp>
      <p:sp>
        <p:nvSpPr>
          <p:cNvPr id="14" name="Rectangle: Rounded Corners 13">
            <a:extLst>
              <a:ext uri="{FF2B5EF4-FFF2-40B4-BE49-F238E27FC236}">
                <a16:creationId xmlns:a16="http://schemas.microsoft.com/office/drawing/2014/main" id="{D2F60E72-0D20-ACE7-77E4-7B5E5CE7AB75}"/>
              </a:ext>
            </a:extLst>
          </p:cNvPr>
          <p:cNvSpPr/>
          <p:nvPr/>
        </p:nvSpPr>
        <p:spPr>
          <a:xfrm>
            <a:off x="3307496" y="3899781"/>
            <a:ext cx="2336800" cy="576000"/>
          </a:xfrm>
          <a:prstGeom prst="roundRect">
            <a:avLst/>
          </a:prstGeom>
          <a:solidFill>
            <a:schemeClr val="accent5"/>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5" name="TextBox 14">
            <a:extLst>
              <a:ext uri="{FF2B5EF4-FFF2-40B4-BE49-F238E27FC236}">
                <a16:creationId xmlns:a16="http://schemas.microsoft.com/office/drawing/2014/main" id="{5565F1C6-4865-492F-E18C-B0693C8ECB1E}"/>
              </a:ext>
            </a:extLst>
          </p:cNvPr>
          <p:cNvSpPr txBox="1"/>
          <p:nvPr/>
        </p:nvSpPr>
        <p:spPr>
          <a:xfrm>
            <a:off x="3847859" y="3982599"/>
            <a:ext cx="1754335" cy="338554"/>
          </a:xfrm>
          <a:prstGeom prst="rect">
            <a:avLst/>
          </a:prstGeom>
          <a:noFill/>
        </p:spPr>
        <p:txBody>
          <a:bodyPr wrap="square" rtlCol="0">
            <a:spAutoFit/>
          </a:bodyPr>
          <a:lstStyle/>
          <a:p>
            <a:pPr defTabSz="1218988">
              <a:defRPr/>
            </a:pPr>
            <a:r>
              <a:rPr lang="en-IN" sz="1600" b="1" dirty="0">
                <a:solidFill>
                  <a:prstClr val="white"/>
                </a:solidFill>
                <a:latin typeface="Trebuchet MS"/>
              </a:rPr>
              <a:t>Scale</a:t>
            </a:r>
          </a:p>
        </p:txBody>
      </p:sp>
      <p:sp>
        <p:nvSpPr>
          <p:cNvPr id="16" name="Rectangle: Rounded Corners 15">
            <a:extLst>
              <a:ext uri="{FF2B5EF4-FFF2-40B4-BE49-F238E27FC236}">
                <a16:creationId xmlns:a16="http://schemas.microsoft.com/office/drawing/2014/main" id="{47EACAA7-9E53-E4D1-1513-12FBFF7EC645}"/>
              </a:ext>
            </a:extLst>
          </p:cNvPr>
          <p:cNvSpPr/>
          <p:nvPr/>
        </p:nvSpPr>
        <p:spPr>
          <a:xfrm>
            <a:off x="6706601" y="3308865"/>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7" name="TextBox 16">
            <a:extLst>
              <a:ext uri="{FF2B5EF4-FFF2-40B4-BE49-F238E27FC236}">
                <a16:creationId xmlns:a16="http://schemas.microsoft.com/office/drawing/2014/main" id="{3A54DB28-BBBB-06E7-32BE-1D7857386A5D}"/>
              </a:ext>
            </a:extLst>
          </p:cNvPr>
          <p:cNvSpPr txBox="1"/>
          <p:nvPr/>
        </p:nvSpPr>
        <p:spPr>
          <a:xfrm>
            <a:off x="7218383" y="3391683"/>
            <a:ext cx="1769912" cy="338554"/>
          </a:xfrm>
          <a:prstGeom prst="rect">
            <a:avLst/>
          </a:prstGeom>
          <a:noFill/>
        </p:spPr>
        <p:txBody>
          <a:bodyPr wrap="square" rtlCol="0">
            <a:spAutoFit/>
          </a:bodyPr>
          <a:lstStyle/>
          <a:p>
            <a:pPr defTabSz="1218988">
              <a:defRPr/>
            </a:pPr>
            <a:r>
              <a:rPr lang="en-IN" sz="1600" b="1" dirty="0">
                <a:solidFill>
                  <a:prstClr val="white"/>
                </a:solidFill>
                <a:latin typeface="Trebuchet MS"/>
              </a:rPr>
              <a:t>Regulatory</a:t>
            </a:r>
          </a:p>
        </p:txBody>
      </p:sp>
      <p:sp>
        <p:nvSpPr>
          <p:cNvPr id="18" name="Rectangle: Rounded Corners 17">
            <a:extLst>
              <a:ext uri="{FF2B5EF4-FFF2-40B4-BE49-F238E27FC236}">
                <a16:creationId xmlns:a16="http://schemas.microsoft.com/office/drawing/2014/main" id="{F4507FA6-20E1-7488-B3EC-F95F250BEEBB}"/>
              </a:ext>
            </a:extLst>
          </p:cNvPr>
          <p:cNvSpPr/>
          <p:nvPr/>
        </p:nvSpPr>
        <p:spPr>
          <a:xfrm>
            <a:off x="9126239" y="3308865"/>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19" name="TextBox 18">
            <a:extLst>
              <a:ext uri="{FF2B5EF4-FFF2-40B4-BE49-F238E27FC236}">
                <a16:creationId xmlns:a16="http://schemas.microsoft.com/office/drawing/2014/main" id="{57116298-9925-3855-97CE-C50DCDF734E3}"/>
              </a:ext>
            </a:extLst>
          </p:cNvPr>
          <p:cNvSpPr txBox="1"/>
          <p:nvPr/>
        </p:nvSpPr>
        <p:spPr>
          <a:xfrm>
            <a:off x="9655905" y="3391683"/>
            <a:ext cx="1752027" cy="338554"/>
          </a:xfrm>
          <a:prstGeom prst="rect">
            <a:avLst/>
          </a:prstGeom>
          <a:noFill/>
        </p:spPr>
        <p:txBody>
          <a:bodyPr wrap="square" rtlCol="0">
            <a:spAutoFit/>
          </a:bodyPr>
          <a:lstStyle/>
          <a:p>
            <a:pPr defTabSz="1218988">
              <a:defRPr/>
            </a:pPr>
            <a:r>
              <a:rPr lang="en-IN" sz="1600" b="1" dirty="0">
                <a:solidFill>
                  <a:prstClr val="white"/>
                </a:solidFill>
                <a:latin typeface="Trebuchet MS"/>
              </a:rPr>
              <a:t>Data Gravity</a:t>
            </a:r>
          </a:p>
        </p:txBody>
      </p:sp>
      <p:sp>
        <p:nvSpPr>
          <p:cNvPr id="20" name="Rectangle: Rounded Corners 19">
            <a:extLst>
              <a:ext uri="{FF2B5EF4-FFF2-40B4-BE49-F238E27FC236}">
                <a16:creationId xmlns:a16="http://schemas.microsoft.com/office/drawing/2014/main" id="{44C4C8BD-5ED6-C6B8-FC50-FDD93F6F0A99}"/>
              </a:ext>
            </a:extLst>
          </p:cNvPr>
          <p:cNvSpPr/>
          <p:nvPr/>
        </p:nvSpPr>
        <p:spPr>
          <a:xfrm>
            <a:off x="6706601" y="3916597"/>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21" name="TextBox 20">
            <a:extLst>
              <a:ext uri="{FF2B5EF4-FFF2-40B4-BE49-F238E27FC236}">
                <a16:creationId xmlns:a16="http://schemas.microsoft.com/office/drawing/2014/main" id="{02096EB0-D3CF-0133-90AB-F47DC8592AB0}"/>
              </a:ext>
            </a:extLst>
          </p:cNvPr>
          <p:cNvSpPr txBox="1"/>
          <p:nvPr/>
        </p:nvSpPr>
        <p:spPr>
          <a:xfrm>
            <a:off x="7218383" y="3999415"/>
            <a:ext cx="1769912" cy="338554"/>
          </a:xfrm>
          <a:prstGeom prst="rect">
            <a:avLst/>
          </a:prstGeom>
          <a:noFill/>
        </p:spPr>
        <p:txBody>
          <a:bodyPr wrap="square" rtlCol="0">
            <a:spAutoFit/>
          </a:bodyPr>
          <a:lstStyle/>
          <a:p>
            <a:pPr defTabSz="1218988">
              <a:defRPr/>
            </a:pPr>
            <a:r>
              <a:rPr lang="en-IN" sz="1600" b="1" dirty="0">
                <a:solidFill>
                  <a:prstClr val="white"/>
                </a:solidFill>
                <a:latin typeface="Trebuchet MS"/>
              </a:rPr>
              <a:t>Performance</a:t>
            </a:r>
          </a:p>
        </p:txBody>
      </p:sp>
      <p:sp>
        <p:nvSpPr>
          <p:cNvPr id="22" name="Rectangle: Rounded Corners 21">
            <a:extLst>
              <a:ext uri="{FF2B5EF4-FFF2-40B4-BE49-F238E27FC236}">
                <a16:creationId xmlns:a16="http://schemas.microsoft.com/office/drawing/2014/main" id="{5157B8BC-2782-07BA-D552-08A334A2404E}"/>
              </a:ext>
            </a:extLst>
          </p:cNvPr>
          <p:cNvSpPr/>
          <p:nvPr/>
        </p:nvSpPr>
        <p:spPr>
          <a:xfrm>
            <a:off x="9126239" y="3916597"/>
            <a:ext cx="2336800" cy="576000"/>
          </a:xfrm>
          <a:prstGeom prst="roundRect">
            <a:avLst/>
          </a:prstGeom>
          <a:solidFill>
            <a:schemeClr val="accent1">
              <a:lumMod val="50000"/>
            </a:schemeClr>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23" name="TextBox 22">
            <a:extLst>
              <a:ext uri="{FF2B5EF4-FFF2-40B4-BE49-F238E27FC236}">
                <a16:creationId xmlns:a16="http://schemas.microsoft.com/office/drawing/2014/main" id="{669A6E76-6E61-4F35-1A6E-02A108E77B80}"/>
              </a:ext>
            </a:extLst>
          </p:cNvPr>
          <p:cNvSpPr txBox="1"/>
          <p:nvPr/>
        </p:nvSpPr>
        <p:spPr>
          <a:xfrm>
            <a:off x="9655905" y="3874427"/>
            <a:ext cx="1752027" cy="584775"/>
          </a:xfrm>
          <a:prstGeom prst="rect">
            <a:avLst/>
          </a:prstGeom>
          <a:noFill/>
        </p:spPr>
        <p:txBody>
          <a:bodyPr wrap="square" rtlCol="0">
            <a:spAutoFit/>
          </a:bodyPr>
          <a:lstStyle/>
          <a:p>
            <a:pPr defTabSz="1218988">
              <a:defRPr/>
            </a:pPr>
            <a:r>
              <a:rPr lang="en-IN" sz="1600" b="1" dirty="0">
                <a:solidFill>
                  <a:prstClr val="white"/>
                </a:solidFill>
                <a:latin typeface="Trebuchet MS"/>
              </a:rPr>
              <a:t>Existing Investment</a:t>
            </a:r>
          </a:p>
        </p:txBody>
      </p:sp>
      <p:sp>
        <p:nvSpPr>
          <p:cNvPr id="24" name="TextBox 23">
            <a:extLst>
              <a:ext uri="{FF2B5EF4-FFF2-40B4-BE49-F238E27FC236}">
                <a16:creationId xmlns:a16="http://schemas.microsoft.com/office/drawing/2014/main" id="{88ED0D24-3B85-B98E-EA99-9F57DEDC5C0D}"/>
              </a:ext>
            </a:extLst>
          </p:cNvPr>
          <p:cNvSpPr txBox="1"/>
          <p:nvPr/>
        </p:nvSpPr>
        <p:spPr>
          <a:xfrm>
            <a:off x="1016000" y="4758851"/>
            <a:ext cx="4437181" cy="338554"/>
          </a:xfrm>
          <a:prstGeom prst="rect">
            <a:avLst/>
          </a:prstGeom>
          <a:noFill/>
        </p:spPr>
        <p:txBody>
          <a:bodyPr wrap="square" rtlCol="0">
            <a:spAutoFit/>
          </a:bodyPr>
          <a:lstStyle/>
          <a:p>
            <a:pPr algn="ctr" defTabSz="1218988">
              <a:defRPr/>
            </a:pPr>
            <a:r>
              <a:rPr lang="en-IN" sz="1600" b="1" dirty="0">
                <a:solidFill>
                  <a:prstClr val="white"/>
                </a:solidFill>
                <a:latin typeface="Trebuchet MS"/>
              </a:rPr>
              <a:t>Elastic Workloads</a:t>
            </a:r>
          </a:p>
        </p:txBody>
      </p:sp>
      <p:sp>
        <p:nvSpPr>
          <p:cNvPr id="25" name="TextBox 24">
            <a:extLst>
              <a:ext uri="{FF2B5EF4-FFF2-40B4-BE49-F238E27FC236}">
                <a16:creationId xmlns:a16="http://schemas.microsoft.com/office/drawing/2014/main" id="{D9FFC98B-0741-C6CD-A837-879AD8063F1D}"/>
              </a:ext>
            </a:extLst>
          </p:cNvPr>
          <p:cNvSpPr txBox="1"/>
          <p:nvPr/>
        </p:nvSpPr>
        <p:spPr>
          <a:xfrm>
            <a:off x="447326" y="5126232"/>
            <a:ext cx="5425017" cy="297454"/>
          </a:xfrm>
          <a:prstGeom prst="rect">
            <a:avLst/>
          </a:prstGeom>
          <a:noFill/>
        </p:spPr>
        <p:txBody>
          <a:bodyPr wrap="square" rtlCol="0">
            <a:spAutoFit/>
          </a:bodyPr>
          <a:lstStyle/>
          <a:p>
            <a:pPr algn="ctr" defTabSz="1218988">
              <a:defRPr/>
            </a:pPr>
            <a:r>
              <a:rPr lang="en-IN" sz="1333" b="1" dirty="0">
                <a:solidFill>
                  <a:schemeClr val="bg1">
                    <a:lumMod val="85000"/>
                  </a:schemeClr>
                </a:solidFill>
                <a:latin typeface="Trebuchet MS"/>
              </a:rPr>
              <a:t>Public Cloud Providers</a:t>
            </a:r>
          </a:p>
        </p:txBody>
      </p:sp>
      <p:sp>
        <p:nvSpPr>
          <p:cNvPr id="30" name="TextBox 29">
            <a:extLst>
              <a:ext uri="{FF2B5EF4-FFF2-40B4-BE49-F238E27FC236}">
                <a16:creationId xmlns:a16="http://schemas.microsoft.com/office/drawing/2014/main" id="{F52E23B1-46D9-117C-CF36-7641425E4398}"/>
              </a:ext>
            </a:extLst>
          </p:cNvPr>
          <p:cNvSpPr txBox="1"/>
          <p:nvPr/>
        </p:nvSpPr>
        <p:spPr>
          <a:xfrm>
            <a:off x="5062453" y="5250086"/>
            <a:ext cx="1869017" cy="830997"/>
          </a:xfrm>
          <a:prstGeom prst="rect">
            <a:avLst/>
          </a:prstGeom>
          <a:noFill/>
        </p:spPr>
        <p:txBody>
          <a:bodyPr wrap="square" rtlCol="0">
            <a:spAutoFit/>
          </a:bodyPr>
          <a:lstStyle/>
          <a:p>
            <a:pPr algn="ctr" defTabSz="1218988">
              <a:defRPr/>
            </a:pPr>
            <a:r>
              <a:rPr lang="en-IN" sz="2400" b="1" dirty="0">
                <a:solidFill>
                  <a:srgbClr val="BED730"/>
                </a:solidFill>
                <a:latin typeface="Trebuchet MS"/>
              </a:rPr>
              <a:t>Hybrid Cloud</a:t>
            </a:r>
          </a:p>
        </p:txBody>
      </p:sp>
      <p:sp>
        <p:nvSpPr>
          <p:cNvPr id="45" name="Rectangle: Top Corners Rounded 44">
            <a:extLst>
              <a:ext uri="{FF2B5EF4-FFF2-40B4-BE49-F238E27FC236}">
                <a16:creationId xmlns:a16="http://schemas.microsoft.com/office/drawing/2014/main" id="{ECABF908-8CDB-C138-5E31-35CF0BCC1924}"/>
              </a:ext>
            </a:extLst>
          </p:cNvPr>
          <p:cNvSpPr/>
          <p:nvPr/>
        </p:nvSpPr>
        <p:spPr>
          <a:xfrm>
            <a:off x="6765387" y="4751515"/>
            <a:ext cx="4756437" cy="384000"/>
          </a:xfrm>
          <a:prstGeom prst="round2SameRect">
            <a:avLst>
              <a:gd name="adj1" fmla="val 50000"/>
              <a:gd name="adj2" fmla="val 0"/>
            </a:avLst>
          </a:prstGeom>
          <a:solidFill>
            <a:srgbClr val="004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en-IN" sz="2400" dirty="0">
              <a:solidFill>
                <a:prstClr val="white"/>
              </a:solidFill>
              <a:latin typeface="Trebuchet MS"/>
            </a:endParaRPr>
          </a:p>
        </p:txBody>
      </p:sp>
      <p:sp>
        <p:nvSpPr>
          <p:cNvPr id="46" name="TextBox 45">
            <a:extLst>
              <a:ext uri="{FF2B5EF4-FFF2-40B4-BE49-F238E27FC236}">
                <a16:creationId xmlns:a16="http://schemas.microsoft.com/office/drawing/2014/main" id="{148C6354-628A-806E-2FEC-3E8460C2096A}"/>
              </a:ext>
            </a:extLst>
          </p:cNvPr>
          <p:cNvSpPr txBox="1"/>
          <p:nvPr/>
        </p:nvSpPr>
        <p:spPr>
          <a:xfrm>
            <a:off x="6893528" y="4758851"/>
            <a:ext cx="4437181" cy="338554"/>
          </a:xfrm>
          <a:prstGeom prst="rect">
            <a:avLst/>
          </a:prstGeom>
          <a:noFill/>
        </p:spPr>
        <p:txBody>
          <a:bodyPr wrap="square" rtlCol="0">
            <a:spAutoFit/>
          </a:bodyPr>
          <a:lstStyle/>
          <a:p>
            <a:pPr algn="ctr" defTabSz="1218988">
              <a:defRPr/>
            </a:pPr>
            <a:r>
              <a:rPr lang="en-IN" sz="1600" b="1" dirty="0">
                <a:solidFill>
                  <a:prstClr val="white"/>
                </a:solidFill>
                <a:latin typeface="Trebuchet MS"/>
              </a:rPr>
              <a:t>Fixed Workloads</a:t>
            </a:r>
          </a:p>
        </p:txBody>
      </p:sp>
      <p:pic>
        <p:nvPicPr>
          <p:cNvPr id="49" name="Picture 48" descr="Logo&#10;&#10;Description automatically generated with medium confidence">
            <a:extLst>
              <a:ext uri="{FF2B5EF4-FFF2-40B4-BE49-F238E27FC236}">
                <a16:creationId xmlns:a16="http://schemas.microsoft.com/office/drawing/2014/main" id="{88D77659-E3BC-BB75-074A-87D9843633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8395" y="5672282"/>
            <a:ext cx="859044" cy="248407"/>
          </a:xfrm>
          <a:prstGeom prst="rect">
            <a:avLst/>
          </a:prstGeom>
        </p:spPr>
      </p:pic>
      <p:pic>
        <p:nvPicPr>
          <p:cNvPr id="51" name="Picture 50" descr="Logo&#10;&#10;Description automatically generated">
            <a:extLst>
              <a:ext uri="{FF2B5EF4-FFF2-40B4-BE49-F238E27FC236}">
                <a16:creationId xmlns:a16="http://schemas.microsoft.com/office/drawing/2014/main" id="{E2538435-A25B-B5EF-B363-980A8DA0F6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669" y="5456262"/>
            <a:ext cx="986505" cy="609413"/>
          </a:xfrm>
          <a:prstGeom prst="rect">
            <a:avLst/>
          </a:prstGeom>
        </p:spPr>
      </p:pic>
      <p:pic>
        <p:nvPicPr>
          <p:cNvPr id="61" name="Picture 60" descr="Text&#10;&#10;Description automatically generated with medium confidence">
            <a:extLst>
              <a:ext uri="{FF2B5EF4-FFF2-40B4-BE49-F238E27FC236}">
                <a16:creationId xmlns:a16="http://schemas.microsoft.com/office/drawing/2014/main" id="{355742AB-DBB9-FE8D-C485-F78908CEABC5}"/>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8269757" y="5517602"/>
            <a:ext cx="901392" cy="377457"/>
          </a:xfrm>
          <a:prstGeom prst="rect">
            <a:avLst/>
          </a:prstGeom>
        </p:spPr>
      </p:pic>
      <p:pic>
        <p:nvPicPr>
          <p:cNvPr id="67" name="Picture 66" descr="A picture containing text, monitor, screen, screenshot&#10;&#10;Description automatically generated">
            <a:extLst>
              <a:ext uri="{FF2B5EF4-FFF2-40B4-BE49-F238E27FC236}">
                <a16:creationId xmlns:a16="http://schemas.microsoft.com/office/drawing/2014/main" id="{C7C21F86-6AD7-F5CD-5EE7-5EF1C3413B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1881" y="5612888"/>
            <a:ext cx="1042663" cy="173912"/>
          </a:xfrm>
          <a:prstGeom prst="rect">
            <a:avLst/>
          </a:prstGeom>
        </p:spPr>
      </p:pic>
      <p:pic>
        <p:nvPicPr>
          <p:cNvPr id="71" name="Picture 70" descr="Logo&#10;&#10;Description automatically generated">
            <a:extLst>
              <a:ext uri="{FF2B5EF4-FFF2-40B4-BE49-F238E27FC236}">
                <a16:creationId xmlns:a16="http://schemas.microsoft.com/office/drawing/2014/main" id="{2AE13BFB-7593-CA90-560E-0087F01786F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1104" b="41035"/>
          <a:stretch/>
        </p:blipFill>
        <p:spPr>
          <a:xfrm>
            <a:off x="7438892" y="6297287"/>
            <a:ext cx="954481" cy="170481"/>
          </a:xfrm>
          <a:prstGeom prst="rect">
            <a:avLst/>
          </a:prstGeom>
        </p:spPr>
      </p:pic>
      <p:pic>
        <p:nvPicPr>
          <p:cNvPr id="73" name="Picture 72" descr="Background pattern&#10;&#10;Description automatically generated">
            <a:extLst>
              <a:ext uri="{FF2B5EF4-FFF2-40B4-BE49-F238E27FC236}">
                <a16:creationId xmlns:a16="http://schemas.microsoft.com/office/drawing/2014/main" id="{DA47B403-30C8-6E34-0DF7-E19AB1C5807D}"/>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7448706" y="6032612"/>
            <a:ext cx="944667" cy="170483"/>
          </a:xfrm>
          <a:prstGeom prst="rect">
            <a:avLst/>
          </a:prstGeom>
        </p:spPr>
      </p:pic>
      <p:pic>
        <p:nvPicPr>
          <p:cNvPr id="79" name="Picture 78" descr="Shape&#10;&#10;Description automatically generated with low confidence">
            <a:extLst>
              <a:ext uri="{FF2B5EF4-FFF2-40B4-BE49-F238E27FC236}">
                <a16:creationId xmlns:a16="http://schemas.microsoft.com/office/drawing/2014/main" id="{742C63CB-3020-AE81-3845-0829C238471F}"/>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466108" y="3996164"/>
            <a:ext cx="336000" cy="336000"/>
          </a:xfrm>
          <a:prstGeom prst="rect">
            <a:avLst/>
          </a:prstGeom>
        </p:spPr>
      </p:pic>
      <p:pic>
        <p:nvPicPr>
          <p:cNvPr id="81" name="Picture 80" descr="Shape&#10;&#10;Description automatically generated with low confidence">
            <a:extLst>
              <a:ext uri="{FF2B5EF4-FFF2-40B4-BE49-F238E27FC236}">
                <a16:creationId xmlns:a16="http://schemas.microsoft.com/office/drawing/2014/main" id="{A0586687-3CA6-37D8-A562-633562FC2F2E}"/>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24605" y="3983899"/>
            <a:ext cx="336000" cy="336000"/>
          </a:xfrm>
          <a:prstGeom prst="rect">
            <a:avLst/>
          </a:prstGeom>
        </p:spPr>
      </p:pic>
      <p:pic>
        <p:nvPicPr>
          <p:cNvPr id="83" name="Picture 82" descr="Shape&#10;&#10;Description automatically generated with low confidence">
            <a:extLst>
              <a:ext uri="{FF2B5EF4-FFF2-40B4-BE49-F238E27FC236}">
                <a16:creationId xmlns:a16="http://schemas.microsoft.com/office/drawing/2014/main" id="{84D07330-4E19-C93C-7C64-4DFD459D4A27}"/>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466108" y="3369184"/>
            <a:ext cx="336000" cy="336000"/>
          </a:xfrm>
          <a:prstGeom prst="rect">
            <a:avLst/>
          </a:prstGeom>
        </p:spPr>
      </p:pic>
      <p:pic>
        <p:nvPicPr>
          <p:cNvPr id="85" name="Picture 84" descr="Shape&#10;&#10;Description automatically generated with low confidence">
            <a:extLst>
              <a:ext uri="{FF2B5EF4-FFF2-40B4-BE49-F238E27FC236}">
                <a16:creationId xmlns:a16="http://schemas.microsoft.com/office/drawing/2014/main" id="{482E1B23-6500-4437-80B6-5FC544138E96}"/>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24605" y="3369184"/>
            <a:ext cx="336000" cy="336000"/>
          </a:xfrm>
          <a:prstGeom prst="rect">
            <a:avLst/>
          </a:prstGeom>
        </p:spPr>
      </p:pic>
      <p:pic>
        <p:nvPicPr>
          <p:cNvPr id="87" name="Picture 86" descr="Shape&#10;&#10;Description automatically generated with low confidence">
            <a:extLst>
              <a:ext uri="{FF2B5EF4-FFF2-40B4-BE49-F238E27FC236}">
                <a16:creationId xmlns:a16="http://schemas.microsoft.com/office/drawing/2014/main" id="{FF4E0B2F-4958-0EED-6007-8654C12F9064}"/>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271905" y="4019699"/>
            <a:ext cx="336000" cy="336000"/>
          </a:xfrm>
          <a:prstGeom prst="rect">
            <a:avLst/>
          </a:prstGeom>
        </p:spPr>
      </p:pic>
      <p:pic>
        <p:nvPicPr>
          <p:cNvPr id="89" name="Picture 88" descr="Shape&#10;&#10;Description automatically generated with low confidence">
            <a:extLst>
              <a:ext uri="{FF2B5EF4-FFF2-40B4-BE49-F238E27FC236}">
                <a16:creationId xmlns:a16="http://schemas.microsoft.com/office/drawing/2014/main" id="{A2E36E7C-E968-A9BB-6520-333CF3F1C84B}"/>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847487" y="4024119"/>
            <a:ext cx="336000" cy="336000"/>
          </a:xfrm>
          <a:prstGeom prst="rect">
            <a:avLst/>
          </a:prstGeom>
        </p:spPr>
      </p:pic>
      <p:pic>
        <p:nvPicPr>
          <p:cNvPr id="91" name="Picture 90" descr="Shape&#10;&#10;Description automatically generated with low confidence">
            <a:extLst>
              <a:ext uri="{FF2B5EF4-FFF2-40B4-BE49-F238E27FC236}">
                <a16:creationId xmlns:a16="http://schemas.microsoft.com/office/drawing/2014/main" id="{E443B380-AF38-B7A7-13A5-4671ED7EB863}"/>
              </a:ext>
            </a:extLst>
          </p:cNvPr>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271905" y="3417880"/>
            <a:ext cx="336000" cy="336000"/>
          </a:xfrm>
          <a:prstGeom prst="rect">
            <a:avLst/>
          </a:prstGeom>
        </p:spPr>
      </p:pic>
      <p:pic>
        <p:nvPicPr>
          <p:cNvPr id="93" name="Picture 92" descr="Shape&#10;&#10;Description automatically generated with low confidence">
            <a:extLst>
              <a:ext uri="{FF2B5EF4-FFF2-40B4-BE49-F238E27FC236}">
                <a16:creationId xmlns:a16="http://schemas.microsoft.com/office/drawing/2014/main" id="{B4B5E23D-BD8B-B98A-F2ED-316A4DC301FD}"/>
              </a:ext>
            </a:extLst>
          </p:cNvPr>
          <p:cNvPicPr>
            <a:picLocks noChangeAspect="1"/>
          </p:cNvPicPr>
          <p:nvPr/>
        </p:nvPicPr>
        <p:blipFill>
          <a:blip r:embed="rId26" cstate="print">
            <a:extLst>
              <a:ext uri="{BEBA8EAE-BF5A-486C-A8C5-ECC9F3942E4B}">
                <a14:imgProps xmlns:a14="http://schemas.microsoft.com/office/drawing/2010/main">
                  <a14:imgLayer r:embed="rId2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848213" y="3417880"/>
            <a:ext cx="336000" cy="336000"/>
          </a:xfrm>
          <a:prstGeom prst="rect">
            <a:avLst/>
          </a:prstGeom>
        </p:spPr>
      </p:pic>
      <p:pic>
        <p:nvPicPr>
          <p:cNvPr id="4" name="Picture 3">
            <a:extLst>
              <a:ext uri="{FF2B5EF4-FFF2-40B4-BE49-F238E27FC236}">
                <a16:creationId xmlns:a16="http://schemas.microsoft.com/office/drawing/2014/main" id="{B351DDA4-6AD4-FCCE-B95F-8D5CCBD1F6E4}"/>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0455276" y="5537560"/>
            <a:ext cx="536809" cy="321068"/>
          </a:xfrm>
          <a:prstGeom prst="rect">
            <a:avLst/>
          </a:prstGeom>
          <a:noFill/>
          <a:ln w="9525">
            <a:noFill/>
            <a:miter lim="800000"/>
            <a:headEnd/>
            <a:tailEnd/>
          </a:ln>
        </p:spPr>
      </p:pic>
      <p:pic>
        <p:nvPicPr>
          <p:cNvPr id="26" name="Picture 34" descr="Image result for fortinet">
            <a:extLst>
              <a:ext uri="{FF2B5EF4-FFF2-40B4-BE49-F238E27FC236}">
                <a16:creationId xmlns:a16="http://schemas.microsoft.com/office/drawing/2014/main" id="{95BAD335-6126-5DCB-588D-B866952976EE}"/>
              </a:ext>
            </a:extLst>
          </p:cNvPr>
          <p:cNvPicPr>
            <a:picLocks noChangeAspect="1" noChangeArrowheads="1"/>
          </p:cNvPicPr>
          <p:nvPr/>
        </p:nvPicPr>
        <p:blipFill>
          <a:blip r:embed="rId29"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50148" y="5906232"/>
            <a:ext cx="1326731" cy="3899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a:extLst>
              <a:ext uri="{FF2B5EF4-FFF2-40B4-BE49-F238E27FC236}">
                <a16:creationId xmlns:a16="http://schemas.microsoft.com/office/drawing/2014/main" id="{9458A6F9-6BFE-4383-FEC8-B5AE42F653D7}"/>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003388" y="6001089"/>
            <a:ext cx="954482" cy="249123"/>
          </a:xfrm>
          <a:prstGeom prst="rect">
            <a:avLst/>
          </a:prstGeom>
          <a:noFill/>
          <a:ln w="9525">
            <a:noFill/>
            <a:miter lim="800000"/>
            <a:headEnd/>
            <a:tailEnd/>
          </a:ln>
        </p:spPr>
      </p:pic>
      <p:pic>
        <p:nvPicPr>
          <p:cNvPr id="1026" name="Picture 2">
            <a:extLst>
              <a:ext uri="{FF2B5EF4-FFF2-40B4-BE49-F238E27FC236}">
                <a16:creationId xmlns:a16="http://schemas.microsoft.com/office/drawing/2014/main" id="{70CAE5E5-F133-F576-6960-78CEE7611FB3}"/>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555341" y="6296162"/>
            <a:ext cx="945723" cy="170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85E868-964E-1CCE-214E-2AE279D4059B}"/>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250801" y="5638087"/>
            <a:ext cx="742971" cy="2205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white sign with white text&#10;&#10;Description automatically generated">
            <a:extLst>
              <a:ext uri="{FF2B5EF4-FFF2-40B4-BE49-F238E27FC236}">
                <a16:creationId xmlns:a16="http://schemas.microsoft.com/office/drawing/2014/main" id="{90FD76A3-2F9F-30B3-F254-21625BB0833B}"/>
              </a:ext>
            </a:extLst>
          </p:cNvPr>
          <p:cNvPicPr>
            <a:picLocks noChangeAspect="1"/>
          </p:cNvPicPr>
          <p:nvPr/>
        </p:nvPicPr>
        <p:blipFill>
          <a:blip r:embed="rId33"/>
          <a:stretch>
            <a:fillRect/>
          </a:stretch>
        </p:blipFill>
        <p:spPr>
          <a:xfrm>
            <a:off x="8477738" y="5166845"/>
            <a:ext cx="1386821" cy="263348"/>
          </a:xfrm>
          <a:prstGeom prst="rect">
            <a:avLst/>
          </a:prstGeom>
        </p:spPr>
      </p:pic>
      <p:pic>
        <p:nvPicPr>
          <p:cNvPr id="29" name="Picture 46" descr="Amazon Logo Png White Aws With Transparent Background - Clip Art Library">
            <a:extLst>
              <a:ext uri="{FF2B5EF4-FFF2-40B4-BE49-F238E27FC236}">
                <a16:creationId xmlns:a16="http://schemas.microsoft.com/office/drawing/2014/main" id="{C6F9E27E-666F-B97B-1A1F-5BB343E29F9C}"/>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61425" y="5658185"/>
            <a:ext cx="473667" cy="2830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344D7E0C-86D3-9457-B083-58FCFD14BE52}"/>
              </a:ext>
            </a:extLst>
          </p:cNvPr>
          <p:cNvPicPr>
            <a:picLocks noChangeAspect="1" noChangeArrowheads="1"/>
          </p:cNvPicPr>
          <p:nvPr/>
        </p:nvPicPr>
        <p:blipFill>
          <a:blip r:embed="rId35" cstate="print">
            <a:extLst>
              <a:ext uri="{BEBA8EAE-BF5A-486C-A8C5-ECC9F3942E4B}">
                <a14:imgProps xmlns:a14="http://schemas.microsoft.com/office/drawing/2010/main">
                  <a14:imgLayer r:embed="rId36">
                    <a14:imgEffect>
                      <a14:brightnessContrast bright="100000" contrast="100000"/>
                    </a14:imgEffect>
                  </a14:imgLayer>
                </a14:imgProps>
              </a:ext>
              <a:ext uri="{28A0092B-C50C-407E-A947-70E740481C1C}">
                <a14:useLocalDpi xmlns:a14="http://schemas.microsoft.com/office/drawing/2010/main" val="0"/>
              </a:ext>
            </a:extLst>
          </a:blip>
          <a:srcRect/>
          <a:stretch/>
        </p:blipFill>
        <p:spPr bwMode="auto">
          <a:xfrm>
            <a:off x="3675167" y="5685077"/>
            <a:ext cx="960000" cy="22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4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04136-6D0F-4672-2C3A-E48F36CF0BB1}"/>
              </a:ext>
            </a:extLst>
          </p:cNvPr>
          <p:cNvSpPr>
            <a:spLocks noGrp="1"/>
          </p:cNvSpPr>
          <p:nvPr>
            <p:ph type="body" sz="quarter" idx="11"/>
          </p:nvPr>
        </p:nvSpPr>
        <p:spPr/>
        <p:txBody>
          <a:bodyPr/>
          <a:lstStyle/>
          <a:p>
            <a:r>
              <a:rPr lang="en-US" dirty="0"/>
              <a:t>Sify cloud &amp; Managed services</a:t>
            </a:r>
          </a:p>
        </p:txBody>
      </p:sp>
    </p:spTree>
    <p:extLst>
      <p:ext uri="{BB962C8B-B14F-4D97-AF65-F5344CB8AC3E}">
        <p14:creationId xmlns:p14="http://schemas.microsoft.com/office/powerpoint/2010/main" val="3062547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Birla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4.xml><?xml version="1.0" encoding="utf-8"?>
<a:theme xmlns:a="http://schemas.openxmlformats.org/drawingml/2006/main" name="7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7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TotalTime>
  <Words>2765</Words>
  <Application>Microsoft Office PowerPoint</Application>
  <PresentationFormat>Widescreen</PresentationFormat>
  <Paragraphs>578</Paragraphs>
  <Slides>26</Slides>
  <Notes>13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Aptos</vt:lpstr>
      <vt:lpstr>Aptos Display</vt:lpstr>
      <vt:lpstr>Arial</vt:lpstr>
      <vt:lpstr>Calibri</vt:lpstr>
      <vt:lpstr>Helvetica</vt:lpstr>
      <vt:lpstr>Proxima Nova</vt:lpstr>
      <vt:lpstr>TheSansOffice</vt:lpstr>
      <vt:lpstr>Trebuchet MS</vt:lpstr>
      <vt:lpstr>office theme</vt:lpstr>
      <vt:lpstr>DC Theme</vt:lpstr>
      <vt:lpstr>Birla Theme</vt:lpstr>
      <vt:lpstr>7_Sify Theme Nov20</vt:lpstr>
      <vt:lpstr>7_Sify Theme Nov20</vt:lpstr>
      <vt:lpstr>PowerPoint Presentation</vt:lpstr>
      <vt:lpstr>Impact of cloud on customers digital goals</vt:lpstr>
      <vt:lpstr>Addressing CIO’s Top Cloud Priorities </vt:lpstr>
      <vt:lpstr>Project archetypes &amp; Key Buyers </vt:lpstr>
      <vt:lpstr>Relevant to right Outcomes for our customers </vt:lpstr>
      <vt:lpstr>How Sify aligns to Different Stages of  customers Cloud Journey </vt:lpstr>
      <vt:lpstr> Industry adoption In Different stages of cloud journey </vt:lpstr>
      <vt:lpstr>HYBRID MULTI-CLOUD delivery model</vt:lpstr>
      <vt:lpstr>PowerPoint Presentation</vt:lpstr>
      <vt:lpstr>Cloud managed Services - portfolio</vt:lpstr>
      <vt:lpstr>Hybrid multi cloud with cloud adjacency </vt:lpstr>
      <vt:lpstr>CloudInfinit: agile &amp; scalable Hybrid cloud platform </vt:lpstr>
      <vt:lpstr>CloudInfinit+AI: High performance GPU AS a service  </vt:lpstr>
      <vt:lpstr>CloudInfinit+AI: Service catalogue</vt:lpstr>
      <vt:lpstr>Sify AI Cloud: AI GPU Acceleration Models</vt:lpstr>
      <vt:lpstr>PowerPoint Presentation</vt:lpstr>
      <vt:lpstr>Multi cloud management platform </vt:lpstr>
      <vt:lpstr>SIFY FINOPS TO FULFILL CLOUD PROMISE</vt:lpstr>
      <vt:lpstr>CLOUD ANYWHERE- edge cloud pod </vt:lpstr>
      <vt:lpstr>Cloud &amp; IT MANAGED SERVICES FRAMEWORK </vt:lpstr>
      <vt:lpstr>Sify services complementing hyperscale CSPS </vt:lpstr>
      <vt:lpstr>Sify CMS capabilities &amp; strengths</vt:lpstr>
      <vt:lpstr>COMPLIANCE AND CERTIFICATIONS</vt:lpstr>
      <vt:lpstr>Sify: your TRUSTED CLOUD and Managed Services PARTNER</vt:lpstr>
      <vt:lpstr>Sify - A complete cloud partner enabling digital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Shombit Roy</cp:lastModifiedBy>
  <cp:revision>158</cp:revision>
  <dcterms:created xsi:type="dcterms:W3CDTF">2024-12-05T07:30:01Z</dcterms:created>
  <dcterms:modified xsi:type="dcterms:W3CDTF">2024-12-11T13:55:49Z</dcterms:modified>
</cp:coreProperties>
</file>