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6"/>
  </p:notesMasterIdLst>
  <p:sldIdLst>
    <p:sldId id="2147479897" r:id="rId3"/>
    <p:sldId id="2147479906" r:id="rId4"/>
    <p:sldId id="2147482406" r:id="rId5"/>
    <p:sldId id="2147482407" r:id="rId6"/>
    <p:sldId id="2147482408" r:id="rId7"/>
    <p:sldId id="2147482409" r:id="rId8"/>
    <p:sldId id="2147482410" r:id="rId9"/>
    <p:sldId id="2147473339" r:id="rId10"/>
    <p:sldId id="2147479905" r:id="rId11"/>
    <p:sldId id="2147473342" r:id="rId12"/>
    <p:sldId id="2147473243" r:id="rId13"/>
    <p:sldId id="2147473221" r:id="rId14"/>
    <p:sldId id="21474823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1" d="100"/>
          <a:sy n="61" d="100"/>
        </p:scale>
        <p:origin x="10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0E533-07CC-3848-8A1D-2B26C7E6BB3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81AF4CC-64CF-F441-8462-5546B3C63134}">
      <dgm:prSet custT="1"/>
      <dgm:spPr>
        <a:solidFill>
          <a:srgbClr val="10253F">
            <a:alpha val="50196"/>
          </a:srgbClr>
        </a:solidFill>
        <a:ln w="6350">
          <a:solidFill>
            <a:schemeClr val="accent1">
              <a:lumMod val="75000"/>
            </a:schemeClr>
          </a:solidFill>
        </a:ln>
      </dgm:spPr>
      <dgm:t>
        <a:bodyPr/>
        <a:lstStyle/>
        <a:p>
          <a:pPr>
            <a:lnSpc>
              <a:spcPct val="100000"/>
            </a:lnSpc>
            <a:spcAft>
              <a:spcPts val="0"/>
            </a:spcAft>
          </a:pPr>
          <a:r>
            <a:rPr lang="en-IN" sz="1200">
              <a:solidFill>
                <a:srgbClr val="BED730"/>
              </a:solidFill>
            </a:rPr>
            <a:t>Infrastructure as a Service (IaaS)</a:t>
          </a:r>
        </a:p>
      </dgm:t>
    </dgm:pt>
    <dgm:pt modelId="{D4A63F36-FE1C-F945-953D-C1D26E78C2FA}" type="parTrans" cxnId="{BB6EF53B-274D-C042-A878-91E6F63E458E}">
      <dgm:prSet/>
      <dgm:spPr/>
      <dgm:t>
        <a:bodyPr/>
        <a:lstStyle/>
        <a:p>
          <a:endParaRPr lang="en-US"/>
        </a:p>
      </dgm:t>
    </dgm:pt>
    <dgm:pt modelId="{3B114D1F-0373-4F4D-8E5F-FB96B6ABF693}" type="sibTrans" cxnId="{BB6EF53B-274D-C042-A878-91E6F63E458E}">
      <dgm:prSet/>
      <dgm:spPr/>
      <dgm:t>
        <a:bodyPr/>
        <a:lstStyle/>
        <a:p>
          <a:endParaRPr lang="en-US"/>
        </a:p>
      </dgm:t>
    </dgm:pt>
    <dgm:pt modelId="{C81A8BE7-F681-A147-B323-1C01AE3AE96E}">
      <dgm:prSet custT="1"/>
      <dgm:spPr>
        <a:solidFill>
          <a:srgbClr val="10253F">
            <a:alpha val="50196"/>
          </a:srgbClr>
        </a:solidFill>
        <a:ln w="6350">
          <a:solidFill>
            <a:schemeClr val="accent1">
              <a:lumMod val="75000"/>
            </a:schemeClr>
          </a:solidFill>
        </a:ln>
      </dgm:spPr>
      <dgm:t>
        <a:bodyPr/>
        <a:lstStyle/>
        <a:p>
          <a:pPr>
            <a:lnSpc>
              <a:spcPct val="100000"/>
            </a:lnSpc>
            <a:spcAft>
              <a:spcPts val="0"/>
            </a:spcAft>
          </a:pPr>
          <a:r>
            <a:rPr lang="en-IN" sz="1200">
              <a:solidFill>
                <a:srgbClr val="BED730"/>
              </a:solidFill>
            </a:rPr>
            <a:t>Platform as a Service (PaaS)</a:t>
          </a:r>
        </a:p>
      </dgm:t>
    </dgm:pt>
    <dgm:pt modelId="{DD26DB1F-83DD-3749-BB5F-F5FAC0B39120}" type="parTrans" cxnId="{D5E6916C-F168-F34F-B671-3D99D085500F}">
      <dgm:prSet/>
      <dgm:spPr/>
      <dgm:t>
        <a:bodyPr/>
        <a:lstStyle/>
        <a:p>
          <a:endParaRPr lang="en-US"/>
        </a:p>
      </dgm:t>
    </dgm:pt>
    <dgm:pt modelId="{30764B60-6605-CE40-9F43-6FA8A1859608}" type="sibTrans" cxnId="{D5E6916C-F168-F34F-B671-3D99D085500F}">
      <dgm:prSet/>
      <dgm:spPr/>
      <dgm:t>
        <a:bodyPr/>
        <a:lstStyle/>
        <a:p>
          <a:endParaRPr lang="en-US"/>
        </a:p>
      </dgm:t>
    </dgm:pt>
    <dgm:pt modelId="{C67D6BF4-9A9C-4D4F-9E37-AE151CFFDC01}">
      <dgm:prSet custT="1"/>
      <dgm:spPr>
        <a:solidFill>
          <a:srgbClr val="10253F">
            <a:alpha val="50196"/>
          </a:srgbClr>
        </a:solidFill>
        <a:ln w="6350">
          <a:solidFill>
            <a:schemeClr val="accent1">
              <a:lumMod val="75000"/>
            </a:schemeClr>
          </a:solidFill>
        </a:ln>
      </dgm:spPr>
      <dgm:t>
        <a:bodyPr/>
        <a:lstStyle/>
        <a:p>
          <a:pPr>
            <a:lnSpc>
              <a:spcPct val="100000"/>
            </a:lnSpc>
            <a:spcAft>
              <a:spcPts val="0"/>
            </a:spcAft>
          </a:pPr>
          <a:r>
            <a:rPr lang="en-IN" sz="1200">
              <a:solidFill>
                <a:srgbClr val="BED730"/>
              </a:solidFill>
            </a:rPr>
            <a:t>Software as a Service (SaaS)</a:t>
          </a:r>
        </a:p>
      </dgm:t>
    </dgm:pt>
    <dgm:pt modelId="{5A36EA1B-0D10-3442-8624-F332F1C67631}" type="parTrans" cxnId="{EA2A3310-5872-D640-83F3-9C4797D44A72}">
      <dgm:prSet/>
      <dgm:spPr/>
      <dgm:t>
        <a:bodyPr/>
        <a:lstStyle/>
        <a:p>
          <a:endParaRPr lang="en-US"/>
        </a:p>
      </dgm:t>
    </dgm:pt>
    <dgm:pt modelId="{8AC62906-461F-F646-A7FF-457B37029720}" type="sibTrans" cxnId="{EA2A3310-5872-D640-83F3-9C4797D44A72}">
      <dgm:prSet/>
      <dgm:spPr/>
      <dgm:t>
        <a:bodyPr/>
        <a:lstStyle/>
        <a:p>
          <a:endParaRPr lang="en-US"/>
        </a:p>
      </dgm:t>
    </dgm:pt>
    <dgm:pt modelId="{7A5F794B-1CD1-8C4C-A5E4-7143EC2D951D}">
      <dgm:prSet custT="1"/>
      <dgm:spPr>
        <a:solidFill>
          <a:srgbClr val="10253F">
            <a:alpha val="50196"/>
          </a:srgbClr>
        </a:solidFill>
        <a:ln w="6350">
          <a:solidFill>
            <a:schemeClr val="accent1">
              <a:lumMod val="75000"/>
            </a:schemeClr>
          </a:solidFill>
        </a:ln>
      </dgm:spPr>
      <dgm:t>
        <a:bodyPr/>
        <a:lstStyle/>
        <a:p>
          <a:pPr>
            <a:lnSpc>
              <a:spcPct val="100000"/>
            </a:lnSpc>
            <a:spcAft>
              <a:spcPts val="0"/>
            </a:spcAft>
          </a:pPr>
          <a:r>
            <a:rPr lang="en-IN" sz="1200">
              <a:solidFill>
                <a:srgbClr val="BED730"/>
              </a:solidFill>
            </a:rPr>
            <a:t>Managed </a:t>
          </a:r>
        </a:p>
        <a:p>
          <a:pPr>
            <a:lnSpc>
              <a:spcPct val="100000"/>
            </a:lnSpc>
            <a:spcAft>
              <a:spcPts val="0"/>
            </a:spcAft>
          </a:pPr>
          <a:r>
            <a:rPr lang="en-IN" sz="1200">
              <a:solidFill>
                <a:srgbClr val="BED730"/>
              </a:solidFill>
            </a:rPr>
            <a:t>Services</a:t>
          </a:r>
        </a:p>
      </dgm:t>
    </dgm:pt>
    <dgm:pt modelId="{93C7120F-8D99-5740-99C0-210049B0F6FD}" type="parTrans" cxnId="{6FEA3DB8-3E60-F246-87FE-10C4A8A461D1}">
      <dgm:prSet/>
      <dgm:spPr/>
      <dgm:t>
        <a:bodyPr/>
        <a:lstStyle/>
        <a:p>
          <a:endParaRPr lang="en-US"/>
        </a:p>
      </dgm:t>
    </dgm:pt>
    <dgm:pt modelId="{9435DFDE-1342-7044-B98E-4B2E13C08CFA}" type="sibTrans" cxnId="{6FEA3DB8-3E60-F246-87FE-10C4A8A461D1}">
      <dgm:prSet/>
      <dgm:spPr/>
      <dgm:t>
        <a:bodyPr/>
        <a:lstStyle/>
        <a:p>
          <a:endParaRPr lang="en-US"/>
        </a:p>
      </dgm:t>
    </dgm:pt>
    <dgm:pt modelId="{088C7D0A-C65C-4747-85E8-E8B7CD35ACAA}" type="pres">
      <dgm:prSet presAssocID="{BBD0E533-07CC-3848-8A1D-2B26C7E6BB34}" presName="diagram" presStyleCnt="0">
        <dgm:presLayoutVars>
          <dgm:dir/>
          <dgm:resizeHandles val="exact"/>
        </dgm:presLayoutVars>
      </dgm:prSet>
      <dgm:spPr/>
    </dgm:pt>
    <dgm:pt modelId="{F20665F4-B817-5548-9990-D6964273C8A2}" type="pres">
      <dgm:prSet presAssocID="{C81AF4CC-64CF-F441-8462-5546B3C63134}" presName="node" presStyleLbl="node1" presStyleIdx="0" presStyleCnt="4" custScaleX="186434" custScaleY="79032">
        <dgm:presLayoutVars>
          <dgm:bulletEnabled val="1"/>
        </dgm:presLayoutVars>
      </dgm:prSet>
      <dgm:spPr>
        <a:prstGeom prst="roundRect">
          <a:avLst/>
        </a:prstGeom>
      </dgm:spPr>
    </dgm:pt>
    <dgm:pt modelId="{D0D1184D-9DBF-B446-B599-BA13ED05319A}" type="pres">
      <dgm:prSet presAssocID="{3B114D1F-0373-4F4D-8E5F-FB96B6ABF693}" presName="sibTrans" presStyleCnt="0"/>
      <dgm:spPr/>
    </dgm:pt>
    <dgm:pt modelId="{C3D19862-317A-C84B-B98D-3C04DBCE4C4F}" type="pres">
      <dgm:prSet presAssocID="{C81A8BE7-F681-A147-B323-1C01AE3AE96E}" presName="node" presStyleLbl="node1" presStyleIdx="1" presStyleCnt="4" custScaleX="176265" custScaleY="79032">
        <dgm:presLayoutVars>
          <dgm:bulletEnabled val="1"/>
        </dgm:presLayoutVars>
      </dgm:prSet>
      <dgm:spPr>
        <a:prstGeom prst="roundRect">
          <a:avLst/>
        </a:prstGeom>
      </dgm:spPr>
    </dgm:pt>
    <dgm:pt modelId="{BF130141-0FCF-E440-884C-7DA28CDA7148}" type="pres">
      <dgm:prSet presAssocID="{30764B60-6605-CE40-9F43-6FA8A1859608}" presName="sibTrans" presStyleCnt="0"/>
      <dgm:spPr/>
    </dgm:pt>
    <dgm:pt modelId="{3C14EC81-578D-0D49-B1F6-E7491439CD35}" type="pres">
      <dgm:prSet presAssocID="{C67D6BF4-9A9C-4D4F-9E37-AE151CFFDC01}" presName="node" presStyleLbl="node1" presStyleIdx="2" presStyleCnt="4" custScaleX="176265" custScaleY="79032">
        <dgm:presLayoutVars>
          <dgm:bulletEnabled val="1"/>
        </dgm:presLayoutVars>
      </dgm:prSet>
      <dgm:spPr>
        <a:prstGeom prst="roundRect">
          <a:avLst/>
        </a:prstGeom>
      </dgm:spPr>
    </dgm:pt>
    <dgm:pt modelId="{80488C32-BC82-3046-86C4-E1C43E7607F2}" type="pres">
      <dgm:prSet presAssocID="{8AC62906-461F-F646-A7FF-457B37029720}" presName="sibTrans" presStyleCnt="0"/>
      <dgm:spPr/>
    </dgm:pt>
    <dgm:pt modelId="{03803694-27A6-6344-BE57-80582C5EC073}" type="pres">
      <dgm:prSet presAssocID="{7A5F794B-1CD1-8C4C-A5E4-7143EC2D951D}" presName="node" presStyleLbl="node1" presStyleIdx="3" presStyleCnt="4" custScaleX="176265" custScaleY="79032">
        <dgm:presLayoutVars>
          <dgm:bulletEnabled val="1"/>
        </dgm:presLayoutVars>
      </dgm:prSet>
      <dgm:spPr>
        <a:prstGeom prst="roundRect">
          <a:avLst/>
        </a:prstGeom>
      </dgm:spPr>
    </dgm:pt>
  </dgm:ptLst>
  <dgm:cxnLst>
    <dgm:cxn modelId="{EA2A3310-5872-D640-83F3-9C4797D44A72}" srcId="{BBD0E533-07CC-3848-8A1D-2B26C7E6BB34}" destId="{C67D6BF4-9A9C-4D4F-9E37-AE151CFFDC01}" srcOrd="2" destOrd="0" parTransId="{5A36EA1B-0D10-3442-8624-F332F1C67631}" sibTransId="{8AC62906-461F-F646-A7FF-457B37029720}"/>
    <dgm:cxn modelId="{74E09A35-D2D7-D64A-9FF8-B2694816DFF1}" type="presOf" srcId="{BBD0E533-07CC-3848-8A1D-2B26C7E6BB34}" destId="{088C7D0A-C65C-4747-85E8-E8B7CD35ACAA}" srcOrd="0" destOrd="0" presId="urn:microsoft.com/office/officeart/2005/8/layout/default"/>
    <dgm:cxn modelId="{4D51AB36-0FE9-FE48-803C-4929F2775813}" type="presOf" srcId="{C81AF4CC-64CF-F441-8462-5546B3C63134}" destId="{F20665F4-B817-5548-9990-D6964273C8A2}" srcOrd="0" destOrd="0" presId="urn:microsoft.com/office/officeart/2005/8/layout/default"/>
    <dgm:cxn modelId="{BB6EF53B-274D-C042-A878-91E6F63E458E}" srcId="{BBD0E533-07CC-3848-8A1D-2B26C7E6BB34}" destId="{C81AF4CC-64CF-F441-8462-5546B3C63134}" srcOrd="0" destOrd="0" parTransId="{D4A63F36-FE1C-F945-953D-C1D26E78C2FA}" sibTransId="{3B114D1F-0373-4F4D-8E5F-FB96B6ABF693}"/>
    <dgm:cxn modelId="{6A02F041-5A75-304B-89F3-DFF41298BAC8}" type="presOf" srcId="{C81A8BE7-F681-A147-B323-1C01AE3AE96E}" destId="{C3D19862-317A-C84B-B98D-3C04DBCE4C4F}" srcOrd="0" destOrd="0" presId="urn:microsoft.com/office/officeart/2005/8/layout/default"/>
    <dgm:cxn modelId="{D5E6916C-F168-F34F-B671-3D99D085500F}" srcId="{BBD0E533-07CC-3848-8A1D-2B26C7E6BB34}" destId="{C81A8BE7-F681-A147-B323-1C01AE3AE96E}" srcOrd="1" destOrd="0" parTransId="{DD26DB1F-83DD-3749-BB5F-F5FAC0B39120}" sibTransId="{30764B60-6605-CE40-9F43-6FA8A1859608}"/>
    <dgm:cxn modelId="{05D47C75-7BA6-6245-9C60-E76DE858672A}" type="presOf" srcId="{C67D6BF4-9A9C-4D4F-9E37-AE151CFFDC01}" destId="{3C14EC81-578D-0D49-B1F6-E7491439CD35}" srcOrd="0" destOrd="0" presId="urn:microsoft.com/office/officeart/2005/8/layout/default"/>
    <dgm:cxn modelId="{D32B1788-15A2-A24C-9439-F9F625AC7A16}" type="presOf" srcId="{7A5F794B-1CD1-8C4C-A5E4-7143EC2D951D}" destId="{03803694-27A6-6344-BE57-80582C5EC073}" srcOrd="0" destOrd="0" presId="urn:microsoft.com/office/officeart/2005/8/layout/default"/>
    <dgm:cxn modelId="{6FEA3DB8-3E60-F246-87FE-10C4A8A461D1}" srcId="{BBD0E533-07CC-3848-8A1D-2B26C7E6BB34}" destId="{7A5F794B-1CD1-8C4C-A5E4-7143EC2D951D}" srcOrd="3" destOrd="0" parTransId="{93C7120F-8D99-5740-99C0-210049B0F6FD}" sibTransId="{9435DFDE-1342-7044-B98E-4B2E13C08CFA}"/>
    <dgm:cxn modelId="{CD9D253E-7787-1244-AE22-A515165844F0}" type="presParOf" srcId="{088C7D0A-C65C-4747-85E8-E8B7CD35ACAA}" destId="{F20665F4-B817-5548-9990-D6964273C8A2}" srcOrd="0" destOrd="0" presId="urn:microsoft.com/office/officeart/2005/8/layout/default"/>
    <dgm:cxn modelId="{450823AB-6CF9-AE42-8A5D-94BEED201AA4}" type="presParOf" srcId="{088C7D0A-C65C-4747-85E8-E8B7CD35ACAA}" destId="{D0D1184D-9DBF-B446-B599-BA13ED05319A}" srcOrd="1" destOrd="0" presId="urn:microsoft.com/office/officeart/2005/8/layout/default"/>
    <dgm:cxn modelId="{788E0E22-2143-8441-8ED5-C2A96A91A779}" type="presParOf" srcId="{088C7D0A-C65C-4747-85E8-E8B7CD35ACAA}" destId="{C3D19862-317A-C84B-B98D-3C04DBCE4C4F}" srcOrd="2" destOrd="0" presId="urn:microsoft.com/office/officeart/2005/8/layout/default"/>
    <dgm:cxn modelId="{A7FF8AFF-6454-214F-8401-5F268DAE7AC2}" type="presParOf" srcId="{088C7D0A-C65C-4747-85E8-E8B7CD35ACAA}" destId="{BF130141-0FCF-E440-884C-7DA28CDA7148}" srcOrd="3" destOrd="0" presId="urn:microsoft.com/office/officeart/2005/8/layout/default"/>
    <dgm:cxn modelId="{27F784FB-CCA4-B145-B536-74336C249773}" type="presParOf" srcId="{088C7D0A-C65C-4747-85E8-E8B7CD35ACAA}" destId="{3C14EC81-578D-0D49-B1F6-E7491439CD35}" srcOrd="4" destOrd="0" presId="urn:microsoft.com/office/officeart/2005/8/layout/default"/>
    <dgm:cxn modelId="{0B89D046-A195-054C-9108-EDC02E93C594}" type="presParOf" srcId="{088C7D0A-C65C-4747-85E8-E8B7CD35ACAA}" destId="{80488C32-BC82-3046-86C4-E1C43E7607F2}" srcOrd="5" destOrd="0" presId="urn:microsoft.com/office/officeart/2005/8/layout/default"/>
    <dgm:cxn modelId="{6E830076-1B38-814A-83A2-4BE702F6D990}" type="presParOf" srcId="{088C7D0A-C65C-4747-85E8-E8B7CD35ACAA}" destId="{03803694-27A6-6344-BE57-80582C5EC07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D94F6F-82E8-CB4F-8FB1-48F9301AD2C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193D9C5-3A85-D444-86EC-593660B38F91}">
      <dgm:prSet custT="1"/>
      <dgm:spPr>
        <a:solidFill>
          <a:schemeClr val="tx2">
            <a:lumMod val="50000"/>
            <a:alpha val="50196"/>
          </a:schemeClr>
        </a:solidFill>
        <a:ln w="6350">
          <a:solidFill>
            <a:schemeClr val="accent1">
              <a:lumMod val="75000"/>
            </a:schemeClr>
          </a:solidFill>
        </a:ln>
      </dgm:spPr>
      <dgm:t>
        <a:bodyPr/>
        <a:lstStyle/>
        <a:p>
          <a:pPr algn="ctr">
            <a:lnSpc>
              <a:spcPct val="100000"/>
            </a:lnSpc>
            <a:spcAft>
              <a:spcPts val="0"/>
            </a:spcAft>
            <a:buClrTx/>
            <a:buSzTx/>
            <a:buFontTx/>
            <a:buNone/>
          </a:pPr>
          <a:r>
            <a:rPr kumimoji="0" lang="en-US" sz="1400" b="1" i="0" u="none" strike="noStrike" cap="none" spc="0" normalizeH="0" baseline="0" noProof="0">
              <a:ln>
                <a:noFill/>
              </a:ln>
              <a:solidFill>
                <a:schemeClr val="bg1"/>
              </a:solidFill>
              <a:effectLst/>
              <a:uLnTx/>
              <a:uFillTx/>
              <a:latin typeface="Trebuchet MS"/>
              <a:ea typeface="+mn-ea"/>
              <a:cs typeface="+mn-cs"/>
            </a:rPr>
            <a:t>14 DCs - 227+ MW IT power | 407+ MW by 2025 | Scalable to 970+ MW with BTS</a:t>
          </a:r>
          <a:endParaRPr lang="en-IN" sz="1400" b="1" i="0">
            <a:solidFill>
              <a:schemeClr val="bg1"/>
            </a:solidFill>
            <a:latin typeface="+mn-lt"/>
          </a:endParaRPr>
        </a:p>
      </dgm:t>
    </dgm:pt>
    <dgm:pt modelId="{1A290D64-8B83-854D-A7B1-6328F0D93771}" type="parTrans" cxnId="{21F8FF04-EEF0-774D-9A15-15E604E953CD}">
      <dgm:prSet/>
      <dgm:spPr/>
      <dgm:t>
        <a:bodyPr/>
        <a:lstStyle/>
        <a:p>
          <a:endParaRPr lang="en-US" b="1"/>
        </a:p>
      </dgm:t>
    </dgm:pt>
    <dgm:pt modelId="{9C03C711-0EA9-4044-BB47-7B32D6D4FBEB}" type="sibTrans" cxnId="{21F8FF04-EEF0-774D-9A15-15E604E953CD}">
      <dgm:prSet/>
      <dgm:spPr/>
      <dgm:t>
        <a:bodyPr/>
        <a:lstStyle/>
        <a:p>
          <a:endParaRPr lang="en-US" b="1"/>
        </a:p>
      </dgm:t>
    </dgm:pt>
    <dgm:pt modelId="{989FF5FF-4F14-5A49-9489-3EFEFA389E43}">
      <dgm:prSet custT="1"/>
      <dgm:spPr>
        <a:solidFill>
          <a:schemeClr val="tx2">
            <a:lumMod val="50000"/>
            <a:alpha val="50196"/>
          </a:schemeClr>
        </a:solidFill>
        <a:ln w="6350">
          <a:solidFill>
            <a:schemeClr val="accent1">
              <a:lumMod val="75000"/>
            </a:schemeClr>
          </a:solidFill>
        </a:ln>
      </dgm:spPr>
      <dgm:t>
        <a:bodyPr/>
        <a:lstStyle/>
        <a:p>
          <a:pPr algn="ctr">
            <a:lnSpc>
              <a:spcPct val="100000"/>
            </a:lnSpc>
            <a:spcAft>
              <a:spcPts val="0"/>
            </a:spcAft>
          </a:pPr>
          <a:r>
            <a:rPr lang="en-US" sz="1400" b="1">
              <a:solidFill>
                <a:schemeClr val="bg1"/>
              </a:solidFill>
              <a:latin typeface="+mn-lt"/>
              <a:ea typeface="+mn-ea"/>
              <a:cs typeface="+mn-cs"/>
            </a:rPr>
            <a:t>Support 130+ kW power per rack with Air &amp; Liquid Cooling </a:t>
          </a:r>
          <a:endParaRPr lang="en-IN" sz="1400" b="1">
            <a:latin typeface="+mn-lt"/>
          </a:endParaRPr>
        </a:p>
      </dgm:t>
    </dgm:pt>
    <dgm:pt modelId="{CDF47EAB-F5BC-9F47-B670-2B9567BA53B3}" type="parTrans" cxnId="{F7E946AF-30F6-9141-9594-99385E41E859}">
      <dgm:prSet/>
      <dgm:spPr/>
      <dgm:t>
        <a:bodyPr/>
        <a:lstStyle/>
        <a:p>
          <a:endParaRPr lang="en-US" b="1"/>
        </a:p>
      </dgm:t>
    </dgm:pt>
    <dgm:pt modelId="{1A3C4B85-CFF4-7B43-B8A3-BE95C89536E0}" type="sibTrans" cxnId="{F7E946AF-30F6-9141-9594-99385E41E859}">
      <dgm:prSet/>
      <dgm:spPr/>
      <dgm:t>
        <a:bodyPr/>
        <a:lstStyle/>
        <a:p>
          <a:endParaRPr lang="en-US" b="1"/>
        </a:p>
      </dgm:t>
    </dgm:pt>
    <dgm:pt modelId="{47DD0598-E87F-45AB-A1CB-08B20A2A36F1}">
      <dgm:prSet custT="1"/>
      <dgm:spPr>
        <a:solidFill>
          <a:schemeClr val="tx2">
            <a:lumMod val="50000"/>
            <a:alpha val="50196"/>
          </a:schemeClr>
        </a:solidFill>
        <a:ln w="6350">
          <a:solidFill>
            <a:schemeClr val="accent1">
              <a:lumMod val="75000"/>
            </a:schemeClr>
          </a:solidFill>
        </a:ln>
      </dgm:spPr>
      <dgm:t>
        <a:bodyPr/>
        <a:lstStyle/>
        <a:p>
          <a:pPr algn="ctr">
            <a:lnSpc>
              <a:spcPct val="100000"/>
            </a:lnSpc>
            <a:spcAft>
              <a:spcPts val="0"/>
            </a:spcAft>
          </a:pPr>
          <a:r>
            <a:rPr lang="en-US" sz="1400" b="1">
              <a:latin typeface="+mn-lt"/>
            </a:rPr>
            <a:t>High performance AI Compute with </a:t>
          </a:r>
        </a:p>
        <a:p>
          <a:pPr algn="ctr">
            <a:lnSpc>
              <a:spcPct val="100000"/>
            </a:lnSpc>
            <a:spcAft>
              <a:spcPts val="0"/>
            </a:spcAft>
          </a:pPr>
          <a:r>
            <a:rPr lang="en-US" sz="1400" b="1">
              <a:latin typeface="+mn-lt"/>
            </a:rPr>
            <a:t>GPU as a Service</a:t>
          </a:r>
          <a:endParaRPr lang="en-IN" sz="1400" b="1">
            <a:latin typeface="+mn-lt"/>
          </a:endParaRPr>
        </a:p>
      </dgm:t>
    </dgm:pt>
    <dgm:pt modelId="{5B3919C0-CCAC-4DD6-9C6E-50C9BFB3587E}" type="parTrans" cxnId="{1ED8465C-F35E-49D9-B42A-E84629769048}">
      <dgm:prSet/>
      <dgm:spPr/>
      <dgm:t>
        <a:bodyPr/>
        <a:lstStyle/>
        <a:p>
          <a:endParaRPr lang="en-US" b="1"/>
        </a:p>
      </dgm:t>
    </dgm:pt>
    <dgm:pt modelId="{E3953A19-6B99-4FC9-AE61-FE5A5969E956}" type="sibTrans" cxnId="{1ED8465C-F35E-49D9-B42A-E84629769048}">
      <dgm:prSet/>
      <dgm:spPr/>
      <dgm:t>
        <a:bodyPr/>
        <a:lstStyle/>
        <a:p>
          <a:endParaRPr lang="en-US" b="1"/>
        </a:p>
      </dgm:t>
    </dgm:pt>
    <dgm:pt modelId="{E58ABE63-50F0-4EBF-A272-8D1E0FA675B0}">
      <dgm:prSet custT="1"/>
      <dgm:spPr>
        <a:solidFill>
          <a:schemeClr val="tx2">
            <a:lumMod val="50000"/>
            <a:alpha val="50196"/>
          </a:schemeClr>
        </a:solidFill>
        <a:ln w="6350">
          <a:solidFill>
            <a:schemeClr val="accent1">
              <a:lumMod val="75000"/>
            </a:schemeClr>
          </a:solidFill>
        </a:ln>
      </dgm:spPr>
      <dgm:t>
        <a:bodyPr/>
        <a:lstStyle/>
        <a:p>
          <a:pPr algn="ctr">
            <a:lnSpc>
              <a:spcPct val="100000"/>
            </a:lnSpc>
            <a:spcAft>
              <a:spcPts val="0"/>
            </a:spcAft>
          </a:pPr>
          <a:r>
            <a:rPr lang="en-US" sz="1400" b="1">
              <a:latin typeface="+mn-lt"/>
            </a:rPr>
            <a:t>India’s first and only NVIDIA certified DGX Ready Data Center Service Provider </a:t>
          </a:r>
          <a:endParaRPr lang="en-IN" sz="1400" b="1">
            <a:latin typeface="+mn-lt"/>
          </a:endParaRPr>
        </a:p>
      </dgm:t>
    </dgm:pt>
    <dgm:pt modelId="{AE90ECDC-A54A-4C71-9229-05D6F52F5EBB}" type="parTrans" cxnId="{164060D9-4539-4036-B3FF-5AC1981575B5}">
      <dgm:prSet/>
      <dgm:spPr/>
      <dgm:t>
        <a:bodyPr/>
        <a:lstStyle/>
        <a:p>
          <a:endParaRPr lang="en-US"/>
        </a:p>
      </dgm:t>
    </dgm:pt>
    <dgm:pt modelId="{B43C921E-B167-4862-9560-40B32265A22A}" type="sibTrans" cxnId="{164060D9-4539-4036-B3FF-5AC1981575B5}">
      <dgm:prSet/>
      <dgm:spPr/>
      <dgm:t>
        <a:bodyPr/>
        <a:lstStyle/>
        <a:p>
          <a:endParaRPr lang="en-US"/>
        </a:p>
      </dgm:t>
    </dgm:pt>
    <dgm:pt modelId="{94C36434-8961-A345-BA7F-1E7AD2BD7022}" type="pres">
      <dgm:prSet presAssocID="{06D94F6F-82E8-CB4F-8FB1-48F9301AD2CF}" presName="linear" presStyleCnt="0">
        <dgm:presLayoutVars>
          <dgm:animLvl val="lvl"/>
          <dgm:resizeHandles val="exact"/>
        </dgm:presLayoutVars>
      </dgm:prSet>
      <dgm:spPr/>
    </dgm:pt>
    <dgm:pt modelId="{98FC854C-D0A2-8945-8FD8-39E6800B1DBA}" type="pres">
      <dgm:prSet presAssocID="{7193D9C5-3A85-D444-86EC-593660B38F91}" presName="parentText" presStyleLbl="node1" presStyleIdx="0" presStyleCnt="4">
        <dgm:presLayoutVars>
          <dgm:chMax val="0"/>
          <dgm:bulletEnabled val="1"/>
        </dgm:presLayoutVars>
      </dgm:prSet>
      <dgm:spPr/>
    </dgm:pt>
    <dgm:pt modelId="{DFF6E6A3-2B2E-BC43-A3C5-582D19FA5AEF}" type="pres">
      <dgm:prSet presAssocID="{9C03C711-0EA9-4044-BB47-7B32D6D4FBEB}" presName="spacer" presStyleCnt="0"/>
      <dgm:spPr/>
    </dgm:pt>
    <dgm:pt modelId="{4B420F38-5E8D-49F2-A474-47EAC29E18DF}" type="pres">
      <dgm:prSet presAssocID="{E58ABE63-50F0-4EBF-A272-8D1E0FA675B0}" presName="parentText" presStyleLbl="node1" presStyleIdx="1" presStyleCnt="4">
        <dgm:presLayoutVars>
          <dgm:chMax val="0"/>
          <dgm:bulletEnabled val="1"/>
        </dgm:presLayoutVars>
      </dgm:prSet>
      <dgm:spPr/>
    </dgm:pt>
    <dgm:pt modelId="{82CC8DA3-95FB-47BA-9E09-F50D9CED968C}" type="pres">
      <dgm:prSet presAssocID="{B43C921E-B167-4862-9560-40B32265A22A}" presName="spacer" presStyleCnt="0"/>
      <dgm:spPr/>
    </dgm:pt>
    <dgm:pt modelId="{8F84B244-A116-254A-A98C-D3780BC2F068}" type="pres">
      <dgm:prSet presAssocID="{989FF5FF-4F14-5A49-9489-3EFEFA389E43}" presName="parentText" presStyleLbl="node1" presStyleIdx="2" presStyleCnt="4">
        <dgm:presLayoutVars>
          <dgm:chMax val="0"/>
          <dgm:bulletEnabled val="1"/>
        </dgm:presLayoutVars>
      </dgm:prSet>
      <dgm:spPr/>
    </dgm:pt>
    <dgm:pt modelId="{51834928-10F2-4982-9D49-FABC54C73D7E}" type="pres">
      <dgm:prSet presAssocID="{1A3C4B85-CFF4-7B43-B8A3-BE95C89536E0}" presName="spacer" presStyleCnt="0"/>
      <dgm:spPr/>
    </dgm:pt>
    <dgm:pt modelId="{B5E23730-71D1-4E61-96A1-806D8C9C5E58}" type="pres">
      <dgm:prSet presAssocID="{47DD0598-E87F-45AB-A1CB-08B20A2A36F1}" presName="parentText" presStyleLbl="node1" presStyleIdx="3" presStyleCnt="4">
        <dgm:presLayoutVars>
          <dgm:chMax val="0"/>
          <dgm:bulletEnabled val="1"/>
        </dgm:presLayoutVars>
      </dgm:prSet>
      <dgm:spPr/>
    </dgm:pt>
  </dgm:ptLst>
  <dgm:cxnLst>
    <dgm:cxn modelId="{C252A101-EC0D-45DF-86D6-F9B01D2B9321}" type="presOf" srcId="{47DD0598-E87F-45AB-A1CB-08B20A2A36F1}" destId="{B5E23730-71D1-4E61-96A1-806D8C9C5E58}" srcOrd="0" destOrd="0" presId="urn:microsoft.com/office/officeart/2005/8/layout/vList2"/>
    <dgm:cxn modelId="{21F8FF04-EEF0-774D-9A15-15E604E953CD}" srcId="{06D94F6F-82E8-CB4F-8FB1-48F9301AD2CF}" destId="{7193D9C5-3A85-D444-86EC-593660B38F91}" srcOrd="0" destOrd="0" parTransId="{1A290D64-8B83-854D-A7B1-6328F0D93771}" sibTransId="{9C03C711-0EA9-4044-BB47-7B32D6D4FBEB}"/>
    <dgm:cxn modelId="{C82AD640-D9F8-DE44-A9D8-35369B9B794F}" type="presOf" srcId="{989FF5FF-4F14-5A49-9489-3EFEFA389E43}" destId="{8F84B244-A116-254A-A98C-D3780BC2F068}" srcOrd="0" destOrd="0" presId="urn:microsoft.com/office/officeart/2005/8/layout/vList2"/>
    <dgm:cxn modelId="{1ED8465C-F35E-49D9-B42A-E84629769048}" srcId="{06D94F6F-82E8-CB4F-8FB1-48F9301AD2CF}" destId="{47DD0598-E87F-45AB-A1CB-08B20A2A36F1}" srcOrd="3" destOrd="0" parTransId="{5B3919C0-CCAC-4DD6-9C6E-50C9BFB3587E}" sibTransId="{E3953A19-6B99-4FC9-AE61-FE5A5969E956}"/>
    <dgm:cxn modelId="{E5955F6B-7DAD-7644-91B9-3733A3488BC2}" type="presOf" srcId="{06D94F6F-82E8-CB4F-8FB1-48F9301AD2CF}" destId="{94C36434-8961-A345-BA7F-1E7AD2BD7022}" srcOrd="0" destOrd="0" presId="urn:microsoft.com/office/officeart/2005/8/layout/vList2"/>
    <dgm:cxn modelId="{CAFE2096-9817-4C71-A409-BBF8F6D405A9}" type="presOf" srcId="{E58ABE63-50F0-4EBF-A272-8D1E0FA675B0}" destId="{4B420F38-5E8D-49F2-A474-47EAC29E18DF}" srcOrd="0" destOrd="0" presId="urn:microsoft.com/office/officeart/2005/8/layout/vList2"/>
    <dgm:cxn modelId="{F7E946AF-30F6-9141-9594-99385E41E859}" srcId="{06D94F6F-82E8-CB4F-8FB1-48F9301AD2CF}" destId="{989FF5FF-4F14-5A49-9489-3EFEFA389E43}" srcOrd="2" destOrd="0" parTransId="{CDF47EAB-F5BC-9F47-B670-2B9567BA53B3}" sibTransId="{1A3C4B85-CFF4-7B43-B8A3-BE95C89536E0}"/>
    <dgm:cxn modelId="{164060D9-4539-4036-B3FF-5AC1981575B5}" srcId="{06D94F6F-82E8-CB4F-8FB1-48F9301AD2CF}" destId="{E58ABE63-50F0-4EBF-A272-8D1E0FA675B0}" srcOrd="1" destOrd="0" parTransId="{AE90ECDC-A54A-4C71-9229-05D6F52F5EBB}" sibTransId="{B43C921E-B167-4862-9560-40B32265A22A}"/>
    <dgm:cxn modelId="{FB5B38F7-64AB-7949-97C5-8555CF6F44CE}" type="presOf" srcId="{7193D9C5-3A85-D444-86EC-593660B38F91}" destId="{98FC854C-D0A2-8945-8FD8-39E6800B1DBA}" srcOrd="0" destOrd="0" presId="urn:microsoft.com/office/officeart/2005/8/layout/vList2"/>
    <dgm:cxn modelId="{63040477-5B8D-7840-927C-A05B22143A07}" type="presParOf" srcId="{94C36434-8961-A345-BA7F-1E7AD2BD7022}" destId="{98FC854C-D0A2-8945-8FD8-39E6800B1DBA}" srcOrd="0" destOrd="0" presId="urn:microsoft.com/office/officeart/2005/8/layout/vList2"/>
    <dgm:cxn modelId="{086D01E7-C045-9240-80E2-3E4D4F1B911B}" type="presParOf" srcId="{94C36434-8961-A345-BA7F-1E7AD2BD7022}" destId="{DFF6E6A3-2B2E-BC43-A3C5-582D19FA5AEF}" srcOrd="1" destOrd="0" presId="urn:microsoft.com/office/officeart/2005/8/layout/vList2"/>
    <dgm:cxn modelId="{D51AC9C1-AB03-4DB6-B2A4-9BE26112EF89}" type="presParOf" srcId="{94C36434-8961-A345-BA7F-1E7AD2BD7022}" destId="{4B420F38-5E8D-49F2-A474-47EAC29E18DF}" srcOrd="2" destOrd="0" presId="urn:microsoft.com/office/officeart/2005/8/layout/vList2"/>
    <dgm:cxn modelId="{A690E500-2CAA-4DB1-B434-AF4598BFE1DB}" type="presParOf" srcId="{94C36434-8961-A345-BA7F-1E7AD2BD7022}" destId="{82CC8DA3-95FB-47BA-9E09-F50D9CED968C}" srcOrd="3" destOrd="0" presId="urn:microsoft.com/office/officeart/2005/8/layout/vList2"/>
    <dgm:cxn modelId="{04ADA7B7-9A67-B141-B9C1-C67102BCDF1D}" type="presParOf" srcId="{94C36434-8961-A345-BA7F-1E7AD2BD7022}" destId="{8F84B244-A116-254A-A98C-D3780BC2F068}" srcOrd="4" destOrd="0" presId="urn:microsoft.com/office/officeart/2005/8/layout/vList2"/>
    <dgm:cxn modelId="{8EDBADEB-9299-4B82-909E-B654D4D7AC3A}" type="presParOf" srcId="{94C36434-8961-A345-BA7F-1E7AD2BD7022}" destId="{51834928-10F2-4982-9D49-FABC54C73D7E}" srcOrd="5" destOrd="0" presId="urn:microsoft.com/office/officeart/2005/8/layout/vList2"/>
    <dgm:cxn modelId="{D6B60FC0-8140-4B62-85F6-55F0B654DAAF}" type="presParOf" srcId="{94C36434-8961-A345-BA7F-1E7AD2BD7022}" destId="{B5E23730-71D1-4E61-96A1-806D8C9C5E5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665F4-B817-5548-9990-D6964273C8A2}">
      <dsp:nvSpPr>
        <dsp:cNvPr id="0" name=""/>
        <dsp:cNvSpPr/>
      </dsp:nvSpPr>
      <dsp:spPr>
        <a:xfrm>
          <a:off x="6489" y="64975"/>
          <a:ext cx="2830779" cy="720004"/>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IN" sz="1200" kern="1200">
              <a:solidFill>
                <a:srgbClr val="BED730"/>
              </a:solidFill>
            </a:rPr>
            <a:t>Infrastructure as a Service (IaaS)</a:t>
          </a:r>
        </a:p>
      </dsp:txBody>
      <dsp:txXfrm>
        <a:off x="41637" y="100123"/>
        <a:ext cx="2760483" cy="649708"/>
      </dsp:txXfrm>
    </dsp:sp>
    <dsp:sp modelId="{C3D19862-317A-C84B-B98D-3C04DBCE4C4F}">
      <dsp:nvSpPr>
        <dsp:cNvPr id="0" name=""/>
        <dsp:cNvSpPr/>
      </dsp:nvSpPr>
      <dsp:spPr>
        <a:xfrm>
          <a:off x="2989107" y="64975"/>
          <a:ext cx="2676375" cy="720004"/>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IN" sz="1200" kern="1200">
              <a:solidFill>
                <a:srgbClr val="BED730"/>
              </a:solidFill>
            </a:rPr>
            <a:t>Platform as a Service (PaaS)</a:t>
          </a:r>
        </a:p>
      </dsp:txBody>
      <dsp:txXfrm>
        <a:off x="3024255" y="100123"/>
        <a:ext cx="2606079" cy="649708"/>
      </dsp:txXfrm>
    </dsp:sp>
    <dsp:sp modelId="{3C14EC81-578D-0D49-B1F6-E7491439CD35}">
      <dsp:nvSpPr>
        <dsp:cNvPr id="0" name=""/>
        <dsp:cNvSpPr/>
      </dsp:nvSpPr>
      <dsp:spPr>
        <a:xfrm>
          <a:off x="5817320" y="64975"/>
          <a:ext cx="2676375" cy="720004"/>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IN" sz="1200" kern="1200">
              <a:solidFill>
                <a:srgbClr val="BED730"/>
              </a:solidFill>
            </a:rPr>
            <a:t>Software as a Service (SaaS)</a:t>
          </a:r>
        </a:p>
      </dsp:txBody>
      <dsp:txXfrm>
        <a:off x="5852468" y="100123"/>
        <a:ext cx="2606079" cy="649708"/>
      </dsp:txXfrm>
    </dsp:sp>
    <dsp:sp modelId="{03803694-27A6-6344-BE57-80582C5EC073}">
      <dsp:nvSpPr>
        <dsp:cNvPr id="0" name=""/>
        <dsp:cNvSpPr/>
      </dsp:nvSpPr>
      <dsp:spPr>
        <a:xfrm>
          <a:off x="8645534" y="64975"/>
          <a:ext cx="2676375" cy="720004"/>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IN" sz="1200" kern="1200">
              <a:solidFill>
                <a:srgbClr val="BED730"/>
              </a:solidFill>
            </a:rPr>
            <a:t>Managed </a:t>
          </a:r>
        </a:p>
        <a:p>
          <a:pPr marL="0" lvl="0" indent="0" algn="ctr" defTabSz="533400">
            <a:lnSpc>
              <a:spcPct val="100000"/>
            </a:lnSpc>
            <a:spcBef>
              <a:spcPct val="0"/>
            </a:spcBef>
            <a:spcAft>
              <a:spcPts val="0"/>
            </a:spcAft>
            <a:buNone/>
          </a:pPr>
          <a:r>
            <a:rPr lang="en-IN" sz="1200" kern="1200">
              <a:solidFill>
                <a:srgbClr val="BED730"/>
              </a:solidFill>
            </a:rPr>
            <a:t>Services</a:t>
          </a:r>
        </a:p>
      </dsp:txBody>
      <dsp:txXfrm>
        <a:off x="8680682" y="100123"/>
        <a:ext cx="2606079" cy="649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C854C-D0A2-8945-8FD8-39E6800B1DBA}">
      <dsp:nvSpPr>
        <dsp:cNvPr id="0" name=""/>
        <dsp:cNvSpPr/>
      </dsp:nvSpPr>
      <dsp:spPr>
        <a:xfrm>
          <a:off x="0" y="23283"/>
          <a:ext cx="3716107" cy="617760"/>
        </a:xfrm>
        <a:prstGeom prst="roundRect">
          <a:avLst/>
        </a:prstGeom>
        <a:solidFill>
          <a:schemeClr val="tx2">
            <a:lumMod val="50000"/>
            <a:alpha val="50196"/>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ClrTx/>
            <a:buSzTx/>
            <a:buFontTx/>
            <a:buNone/>
          </a:pPr>
          <a:r>
            <a:rPr kumimoji="0" lang="en-US" sz="1400" b="1" i="0" u="none" strike="noStrike" kern="1200" cap="none" spc="0" normalizeH="0" baseline="0" noProof="0">
              <a:ln>
                <a:noFill/>
              </a:ln>
              <a:solidFill>
                <a:schemeClr val="bg1"/>
              </a:solidFill>
              <a:effectLst/>
              <a:uLnTx/>
              <a:uFillTx/>
              <a:latin typeface="Trebuchet MS"/>
              <a:ea typeface="+mn-ea"/>
              <a:cs typeface="+mn-cs"/>
            </a:rPr>
            <a:t>14 DCs - 227+ MW IT power | 407+ MW by 2025 | Scalable to 970+ MW with BTS</a:t>
          </a:r>
          <a:endParaRPr lang="en-IN" sz="1400" b="1" i="0" kern="1200">
            <a:solidFill>
              <a:schemeClr val="bg1"/>
            </a:solidFill>
            <a:latin typeface="+mn-lt"/>
          </a:endParaRPr>
        </a:p>
      </dsp:txBody>
      <dsp:txXfrm>
        <a:off x="30157" y="53440"/>
        <a:ext cx="3655793" cy="557446"/>
      </dsp:txXfrm>
    </dsp:sp>
    <dsp:sp modelId="{4B420F38-5E8D-49F2-A474-47EAC29E18DF}">
      <dsp:nvSpPr>
        <dsp:cNvPr id="0" name=""/>
        <dsp:cNvSpPr/>
      </dsp:nvSpPr>
      <dsp:spPr>
        <a:xfrm>
          <a:off x="0" y="736083"/>
          <a:ext cx="3716107" cy="617760"/>
        </a:xfrm>
        <a:prstGeom prst="roundRect">
          <a:avLst/>
        </a:prstGeom>
        <a:solidFill>
          <a:schemeClr val="tx2">
            <a:lumMod val="50000"/>
            <a:alpha val="50196"/>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b="1" kern="1200">
              <a:latin typeface="+mn-lt"/>
            </a:rPr>
            <a:t>India’s first and only NVIDIA certified DGX Ready Data Center Service Provider </a:t>
          </a:r>
          <a:endParaRPr lang="en-IN" sz="1400" b="1" kern="1200">
            <a:latin typeface="+mn-lt"/>
          </a:endParaRPr>
        </a:p>
      </dsp:txBody>
      <dsp:txXfrm>
        <a:off x="30157" y="766240"/>
        <a:ext cx="3655793" cy="557446"/>
      </dsp:txXfrm>
    </dsp:sp>
    <dsp:sp modelId="{8F84B244-A116-254A-A98C-D3780BC2F068}">
      <dsp:nvSpPr>
        <dsp:cNvPr id="0" name=""/>
        <dsp:cNvSpPr/>
      </dsp:nvSpPr>
      <dsp:spPr>
        <a:xfrm>
          <a:off x="0" y="1448883"/>
          <a:ext cx="3716107" cy="617760"/>
        </a:xfrm>
        <a:prstGeom prst="roundRect">
          <a:avLst/>
        </a:prstGeom>
        <a:solidFill>
          <a:schemeClr val="tx2">
            <a:lumMod val="50000"/>
            <a:alpha val="50196"/>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b="1" kern="1200">
              <a:solidFill>
                <a:schemeClr val="bg1"/>
              </a:solidFill>
              <a:latin typeface="+mn-lt"/>
              <a:ea typeface="+mn-ea"/>
              <a:cs typeface="+mn-cs"/>
            </a:rPr>
            <a:t>Support 130+ kW power per rack with Air &amp; Liquid Cooling </a:t>
          </a:r>
          <a:endParaRPr lang="en-IN" sz="1400" b="1" kern="1200">
            <a:latin typeface="+mn-lt"/>
          </a:endParaRPr>
        </a:p>
      </dsp:txBody>
      <dsp:txXfrm>
        <a:off x="30157" y="1479040"/>
        <a:ext cx="3655793" cy="557446"/>
      </dsp:txXfrm>
    </dsp:sp>
    <dsp:sp modelId="{B5E23730-71D1-4E61-96A1-806D8C9C5E58}">
      <dsp:nvSpPr>
        <dsp:cNvPr id="0" name=""/>
        <dsp:cNvSpPr/>
      </dsp:nvSpPr>
      <dsp:spPr>
        <a:xfrm>
          <a:off x="0" y="2161683"/>
          <a:ext cx="3716107" cy="617760"/>
        </a:xfrm>
        <a:prstGeom prst="roundRect">
          <a:avLst/>
        </a:prstGeom>
        <a:solidFill>
          <a:schemeClr val="tx2">
            <a:lumMod val="50000"/>
            <a:alpha val="50196"/>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b="1" kern="1200">
              <a:latin typeface="+mn-lt"/>
            </a:rPr>
            <a:t>High performance AI Compute with </a:t>
          </a:r>
        </a:p>
        <a:p>
          <a:pPr marL="0" lvl="0" indent="0" algn="ctr" defTabSz="622300">
            <a:lnSpc>
              <a:spcPct val="100000"/>
            </a:lnSpc>
            <a:spcBef>
              <a:spcPct val="0"/>
            </a:spcBef>
            <a:spcAft>
              <a:spcPts val="0"/>
            </a:spcAft>
            <a:buNone/>
          </a:pPr>
          <a:r>
            <a:rPr lang="en-US" sz="1400" b="1" kern="1200">
              <a:latin typeface="+mn-lt"/>
            </a:rPr>
            <a:t>GPU as a Service</a:t>
          </a:r>
          <a:endParaRPr lang="en-IN" sz="1400" b="1" kern="1200">
            <a:latin typeface="+mn-lt"/>
          </a:endParaRPr>
        </a:p>
      </dsp:txBody>
      <dsp:txXfrm>
        <a:off x="30157" y="2191840"/>
        <a:ext cx="3655793" cy="5574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764EA-B2D8-4B92-BAD3-B7320BCD5D11}"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82F9C3-D97C-405E-9186-FCE8C164F688}" type="slidenum">
              <a:rPr lang="en-US" smtClean="0"/>
              <a:t>‹#›</a:t>
            </a:fld>
            <a:endParaRPr lang="en-US"/>
          </a:p>
        </p:txBody>
      </p:sp>
    </p:spTree>
    <p:extLst>
      <p:ext uri="{BB962C8B-B14F-4D97-AF65-F5344CB8AC3E}">
        <p14:creationId xmlns:p14="http://schemas.microsoft.com/office/powerpoint/2010/main" val="2720632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964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Take points from spotlight. Add above.</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9710E2D-F0F3-4A2F-A9EA-2F10C5044E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693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9710E2D-F0F3-4A2F-A9EA-2F10C5044E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8682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2759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CMP's Building blocks illustrate various services' capabilities, supporting, provisioning, configuration management, automation, blueprints and cost management.</a:t>
            </a:r>
          </a:p>
          <a:p>
            <a:endParaRPr lang="en-US"/>
          </a:p>
          <a:p>
            <a:r>
              <a:rPr lang="en-US"/>
              <a:t>All the CMP configuration parameters are s</a:t>
            </a:r>
            <a:r>
              <a:rPr lang="en-IN">
                <a:effectLst/>
                <a:latin typeface="Helvetica" pitchFamily="2" charset="0"/>
              </a:rPr>
              <a:t>ynced with ITSM for seamless integration and life cycle management of platform </a:t>
            </a:r>
          </a:p>
          <a:p>
            <a:endParaRPr lang="en-IN">
              <a:effectLst/>
              <a:latin typeface="Helvetica" pitchFamily="2" charset="0"/>
            </a:endParaRPr>
          </a:p>
          <a:p>
            <a:r>
              <a:rPr lang="en-IN">
                <a:effectLst/>
                <a:latin typeface="Helvetica" pitchFamily="2" charset="0"/>
              </a:rPr>
              <a:t>The CMP is designed to support diverse user profiles.</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34906-1882-4BA8-A1C1-521A4753B5BB}"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603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effectLst/>
                <a:latin typeface="Helvetica" pitchFamily="2" charset="0"/>
              </a:rPr>
              <a:t>According to Gartner and IDC, industries are expected to increasingly utilize hybrid cloud solutions. </a:t>
            </a:r>
          </a:p>
          <a:p>
            <a:r>
              <a:rPr lang="en-IN">
                <a:effectLst/>
                <a:latin typeface="Helvetica" pitchFamily="2" charset="0"/>
              </a:rPr>
              <a:t>Sify's main advantage is that most hyperscale providers are co-hosted with our data center, allowing us to offer a low-latency cloud connection for hybrid deployment for both x86 and non-x86 environments.</a:t>
            </a:r>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B24083D-D896-484C-A436-5E40B8F97215}"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12</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04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9710E2D-F0F3-4A2F-A9EA-2F10C5044E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64534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3350"/>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12192000" cy="68580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445471" y="1722187"/>
            <a:ext cx="7639749" cy="1395708"/>
          </a:xfrm>
        </p:spPr>
        <p:txBody>
          <a:bodyPr>
            <a:noAutofit/>
          </a:bodyPr>
          <a:lstStyle>
            <a:lvl1pPr marL="0" indent="0">
              <a:lnSpc>
                <a:spcPct val="100000"/>
              </a:lnSpc>
              <a:spcBef>
                <a:spcPts val="0"/>
              </a:spcBef>
              <a:buNone/>
              <a:defRPr sz="4267" b="1" cap="none" baseline="0">
                <a:solidFill>
                  <a:schemeClr val="bg1"/>
                </a:solidFill>
              </a:defRPr>
            </a:lvl1pPr>
          </a:lstStyle>
          <a:p>
            <a:pPr lvl="0"/>
            <a:r>
              <a:rPr lang="en-US"/>
              <a:t>TITLE OF THE SLIDE - LINE ONE</a:t>
            </a:r>
            <a:endParaRPr lang="en-IN"/>
          </a:p>
        </p:txBody>
      </p:sp>
      <p:sp>
        <p:nvSpPr>
          <p:cNvPr id="6" name="Text Placeholder 16">
            <a:extLst>
              <a:ext uri="{FF2B5EF4-FFF2-40B4-BE49-F238E27FC236}">
                <a16:creationId xmlns:a16="http://schemas.microsoft.com/office/drawing/2014/main" id="{E7A12016-9A79-1732-D765-09981F5CAC1E}"/>
              </a:ext>
            </a:extLst>
          </p:cNvPr>
          <p:cNvSpPr>
            <a:spLocks noGrp="1"/>
          </p:cNvSpPr>
          <p:nvPr>
            <p:ph type="body" sz="quarter" idx="14" hasCustomPrompt="1"/>
          </p:nvPr>
        </p:nvSpPr>
        <p:spPr>
          <a:xfrm>
            <a:off x="445472" y="3119570"/>
            <a:ext cx="7639749" cy="655092"/>
          </a:xfrm>
        </p:spPr>
        <p:txBody>
          <a:bodyPr>
            <a:noAutofit/>
          </a:bodyPr>
          <a:lstStyle>
            <a:lvl1pPr marL="0" indent="0">
              <a:lnSpc>
                <a:spcPts val="2667"/>
              </a:lnSpc>
              <a:spcBef>
                <a:spcPts val="0"/>
              </a:spcBef>
              <a:buNone/>
              <a:defRPr sz="2400" b="1" baseline="0">
                <a:solidFill>
                  <a:srgbClr val="BED730"/>
                </a:solidFill>
              </a:defRPr>
            </a:lvl1pPr>
          </a:lstStyle>
          <a:p>
            <a:pPr lvl="0"/>
            <a:r>
              <a:rPr lang="en-US"/>
              <a:t>Line two</a:t>
            </a:r>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445474" y="4215363"/>
            <a:ext cx="3356503" cy="369471"/>
          </a:xfrm>
        </p:spPr>
        <p:txBody>
          <a:bodyPr anchor="t">
            <a:noAutofit/>
          </a:bodyPr>
          <a:lstStyle>
            <a:lvl1pPr marL="0" indent="0">
              <a:lnSpc>
                <a:spcPts val="2400"/>
              </a:lnSpc>
              <a:buNone/>
              <a:defRPr sz="1600" b="0">
                <a:solidFill>
                  <a:schemeClr val="bg1">
                    <a:lumMod val="75000"/>
                  </a:schemeClr>
                </a:solidFill>
              </a:defRPr>
            </a:lvl1pPr>
          </a:lstStyle>
          <a:p>
            <a:pPr lvl="0"/>
            <a:r>
              <a:rPr lang="en-US"/>
              <a:t>Month 2024</a:t>
            </a:r>
          </a:p>
        </p:txBody>
      </p:sp>
    </p:spTree>
    <p:extLst>
      <p:ext uri="{BB962C8B-B14F-4D97-AF65-F5344CB8AC3E}">
        <p14:creationId xmlns:p14="http://schemas.microsoft.com/office/powerpoint/2010/main" val="2305134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A939B8-69D9-4BB4-AF8A-4E245E9B6BC8}"/>
              </a:ext>
            </a:extLst>
          </p:cNvPr>
          <p:cNvSpPr>
            <a:spLocks noGrp="1"/>
          </p:cNvSpPr>
          <p:nvPr>
            <p:ph type="dt" sz="half" idx="10"/>
          </p:nvPr>
        </p:nvSpPr>
        <p:spPr/>
        <p:txBody>
          <a:bodyPr/>
          <a:lstStyle/>
          <a:p>
            <a:fld id="{7895335C-34CB-4AEE-B415-7886E05DF06B}" type="datetimeFigureOut">
              <a:rPr lang="en-IN" smtClean="0"/>
              <a:t>14-02-2025</a:t>
            </a:fld>
            <a:endParaRPr lang="en-IN"/>
          </a:p>
        </p:txBody>
      </p:sp>
      <p:sp>
        <p:nvSpPr>
          <p:cNvPr id="3" name="Footer Placeholder 2">
            <a:extLst>
              <a:ext uri="{FF2B5EF4-FFF2-40B4-BE49-F238E27FC236}">
                <a16:creationId xmlns:a16="http://schemas.microsoft.com/office/drawing/2014/main" id="{1917B51D-5068-3DA4-F217-B512F18E51F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0471683-2662-97AA-04D5-04AAC92D7C93}"/>
              </a:ext>
            </a:extLst>
          </p:cNvPr>
          <p:cNvSpPr>
            <a:spLocks noGrp="1"/>
          </p:cNvSpPr>
          <p:nvPr>
            <p:ph type="sldNum" sz="quarter" idx="12"/>
          </p:nvPr>
        </p:nvSpPr>
        <p:spPr/>
        <p:txBody>
          <a:bodyPr/>
          <a:lstStyle/>
          <a:p>
            <a:fld id="{14B65C12-609B-41F2-8E37-D7E8DB090894}" type="slidenum">
              <a:rPr lang="en-IN" smtClean="0"/>
              <a:t>‹#›</a:t>
            </a:fld>
            <a:endParaRPr lang="en-IN"/>
          </a:p>
        </p:txBody>
      </p:sp>
    </p:spTree>
    <p:extLst>
      <p:ext uri="{BB962C8B-B14F-4D97-AF65-F5344CB8AC3E}">
        <p14:creationId xmlns:p14="http://schemas.microsoft.com/office/powerpoint/2010/main" val="400146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7"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432000" y="327532"/>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
        <p:nvSpPr>
          <p:cNvPr id="5" name="TextBox 4">
            <a:extLst>
              <a:ext uri="{FF2B5EF4-FFF2-40B4-BE49-F238E27FC236}">
                <a16:creationId xmlns:a16="http://schemas.microsoft.com/office/drawing/2014/main" id="{9B16DF64-CD2D-E12B-9C4B-CB2430A17BFD}"/>
              </a:ext>
            </a:extLst>
          </p:cNvPr>
          <p:cNvSpPr txBox="1"/>
          <p:nvPr userDrawn="1"/>
        </p:nvSpPr>
        <p:spPr>
          <a:xfrm>
            <a:off x="116620" y="6483569"/>
            <a:ext cx="1783155" cy="235898"/>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1039435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ner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5BA79F-C34F-D564-54A0-3C52CFA5D91B}"/>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5" y="0"/>
            <a:ext cx="12191999" cy="6858000"/>
          </a:xfrm>
          <a:prstGeom prst="rect">
            <a:avLst/>
          </a:prstGeom>
        </p:spPr>
      </p:pic>
      <p:sp>
        <p:nvSpPr>
          <p:cNvPr id="4" name="Rectangle 3">
            <a:extLst>
              <a:ext uri="{FF2B5EF4-FFF2-40B4-BE49-F238E27FC236}">
                <a16:creationId xmlns:a16="http://schemas.microsoft.com/office/drawing/2014/main" id="{3E794680-026D-525E-495F-3EE907F68862}"/>
              </a:ext>
            </a:extLst>
          </p:cNvPr>
          <p:cNvSpPr/>
          <p:nvPr userDrawn="1"/>
        </p:nvSpPr>
        <p:spPr>
          <a:xfrm>
            <a:off x="5"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11" name="Title 4">
            <a:extLst>
              <a:ext uri="{FF2B5EF4-FFF2-40B4-BE49-F238E27FC236}">
                <a16:creationId xmlns:a16="http://schemas.microsoft.com/office/drawing/2014/main" id="{289692E0-75EA-3CC9-02A2-875AE46836F4}"/>
              </a:ext>
            </a:extLst>
          </p:cNvPr>
          <p:cNvSpPr>
            <a:spLocks noGrp="1"/>
          </p:cNvSpPr>
          <p:nvPr>
            <p:ph type="title" hasCustomPrompt="1"/>
          </p:nvPr>
        </p:nvSpPr>
        <p:spPr>
          <a:xfrm>
            <a:off x="432000" y="251324"/>
            <a:ext cx="11328200" cy="584765"/>
          </a:xfrm>
        </p:spPr>
        <p:txBody>
          <a:bodyPr/>
          <a:lstStyle>
            <a:lvl1pPr>
              <a:defRPr sz="3200" baseline="0">
                <a:solidFill>
                  <a:srgbClr val="BED730"/>
                </a:solidFill>
                <a:latin typeface="TheSansOffice" panose="020B0503040302060204" pitchFamily="34" charset="0"/>
              </a:defRPr>
            </a:lvl1pPr>
          </a:lstStyle>
          <a:p>
            <a:r>
              <a:rPr lang="en-US"/>
              <a:t>TITLE OF THE SLIDE GOES HERE</a:t>
            </a:r>
          </a:p>
        </p:txBody>
      </p:sp>
      <p:sp>
        <p:nvSpPr>
          <p:cNvPr id="2" name="TextBox 1">
            <a:extLst>
              <a:ext uri="{FF2B5EF4-FFF2-40B4-BE49-F238E27FC236}">
                <a16:creationId xmlns:a16="http://schemas.microsoft.com/office/drawing/2014/main" id="{DF2E3784-EDA8-E8A9-E9DC-FEB0E94F5DBE}"/>
              </a:ext>
            </a:extLst>
          </p:cNvPr>
          <p:cNvSpPr txBox="1"/>
          <p:nvPr userDrawn="1"/>
        </p:nvSpPr>
        <p:spPr>
          <a:xfrm>
            <a:off x="116621" y="6483569"/>
            <a:ext cx="1783155" cy="235898"/>
          </a:xfrm>
          <a:prstGeom prst="rect">
            <a:avLst/>
          </a:prstGeom>
          <a:noFill/>
        </p:spPr>
        <p:txBody>
          <a:bodyPr wrap="square"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760742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4A668B-2FCB-724B-B086-34F0E8CDD4E5}"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B9356-F3FE-2E45-8BE9-DE7E40F2F84F}" type="slidenum">
              <a:rPr lang="en-US" smtClean="0"/>
              <a:t>‹#›</a:t>
            </a:fld>
            <a:endParaRPr lang="en-US"/>
          </a:p>
        </p:txBody>
      </p:sp>
    </p:spTree>
    <p:extLst>
      <p:ext uri="{BB962C8B-B14F-4D97-AF65-F5344CB8AC3E}">
        <p14:creationId xmlns:p14="http://schemas.microsoft.com/office/powerpoint/2010/main" val="1779987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5"/>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12192000" cy="7074539"/>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445468" y="2220685"/>
            <a:ext cx="9151377" cy="2021335"/>
          </a:xfrm>
        </p:spPr>
        <p:txBody>
          <a:bodyPr>
            <a:noAutofit/>
          </a:bodyPr>
          <a:lstStyle>
            <a:lvl1pPr marL="0" indent="0">
              <a:lnSpc>
                <a:spcPct val="100000"/>
              </a:lnSpc>
              <a:spcBef>
                <a:spcPts val="0"/>
              </a:spcBef>
              <a:buNone/>
              <a:defRPr sz="4267" b="1" cap="none" baseline="0">
                <a:solidFill>
                  <a:schemeClr val="bg1"/>
                </a:solidFill>
              </a:defRPr>
            </a:lvl1pPr>
          </a:lstStyle>
          <a:p>
            <a:pPr lvl="0"/>
            <a:r>
              <a:rPr lang="en-US"/>
              <a:t>TITLE OF THE SLIDE - LINE ONE</a:t>
            </a:r>
            <a:endParaRPr lang="en-IN"/>
          </a:p>
        </p:txBody>
      </p:sp>
      <p:sp>
        <p:nvSpPr>
          <p:cNvPr id="6" name="Text Placeholder 16">
            <a:extLst>
              <a:ext uri="{FF2B5EF4-FFF2-40B4-BE49-F238E27FC236}">
                <a16:creationId xmlns:a16="http://schemas.microsoft.com/office/drawing/2014/main" id="{E7A12016-9A79-1732-D765-09981F5CAC1E}"/>
              </a:ext>
            </a:extLst>
          </p:cNvPr>
          <p:cNvSpPr>
            <a:spLocks noGrp="1"/>
          </p:cNvSpPr>
          <p:nvPr>
            <p:ph type="body" sz="quarter" idx="14" hasCustomPrompt="1"/>
          </p:nvPr>
        </p:nvSpPr>
        <p:spPr>
          <a:xfrm>
            <a:off x="445469" y="4243694"/>
            <a:ext cx="9151375" cy="655092"/>
          </a:xfrm>
        </p:spPr>
        <p:txBody>
          <a:bodyPr>
            <a:noAutofit/>
          </a:bodyPr>
          <a:lstStyle>
            <a:lvl1pPr marL="0" indent="0">
              <a:lnSpc>
                <a:spcPts val="2667"/>
              </a:lnSpc>
              <a:spcBef>
                <a:spcPts val="0"/>
              </a:spcBef>
              <a:buNone/>
              <a:defRPr sz="2400" b="1" baseline="0">
                <a:solidFill>
                  <a:srgbClr val="BED730"/>
                </a:solidFill>
              </a:defRPr>
            </a:lvl1pPr>
          </a:lstStyle>
          <a:p>
            <a:pPr lvl="0"/>
            <a:r>
              <a:rPr lang="en-US"/>
              <a:t>Line two</a:t>
            </a:r>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445470" y="4900459"/>
            <a:ext cx="3356503" cy="369471"/>
          </a:xfrm>
        </p:spPr>
        <p:txBody>
          <a:bodyPr anchor="t">
            <a:noAutofit/>
          </a:bodyPr>
          <a:lstStyle>
            <a:lvl1pPr marL="0" indent="0">
              <a:lnSpc>
                <a:spcPts val="2400"/>
              </a:lnSpc>
              <a:buNone/>
              <a:defRPr sz="1600" b="0">
                <a:solidFill>
                  <a:schemeClr val="bg1">
                    <a:lumMod val="75000"/>
                  </a:schemeClr>
                </a:solidFill>
              </a:defRPr>
            </a:lvl1pPr>
          </a:lstStyle>
          <a:p>
            <a:pPr lvl="0"/>
            <a:r>
              <a:rPr lang="en-US"/>
              <a:t>Month 2024</a:t>
            </a:r>
          </a:p>
        </p:txBody>
      </p:sp>
    </p:spTree>
    <p:extLst>
      <p:ext uri="{BB962C8B-B14F-4D97-AF65-F5344CB8AC3E}">
        <p14:creationId xmlns:p14="http://schemas.microsoft.com/office/powerpoint/2010/main" val="1130346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5BA79F-C34F-D564-54A0-3C52CFA5D91B}"/>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12191999" cy="6858000"/>
          </a:xfrm>
          <a:prstGeom prst="rect">
            <a:avLst/>
          </a:prstGeom>
        </p:spPr>
      </p:pic>
      <p:sp>
        <p:nvSpPr>
          <p:cNvPr id="4" name="Rectangle 3">
            <a:extLst>
              <a:ext uri="{FF2B5EF4-FFF2-40B4-BE49-F238E27FC236}">
                <a16:creationId xmlns:a16="http://schemas.microsoft.com/office/drawing/2014/main" id="{3E794680-026D-525E-495F-3EE907F68862}"/>
              </a:ext>
            </a:extLst>
          </p:cNvPr>
          <p:cNvSpPr/>
          <p:nvPr userDrawn="1"/>
        </p:nvSpPr>
        <p:spPr>
          <a:xfrm>
            <a:off x="6"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11" name="Title 4">
            <a:extLst>
              <a:ext uri="{FF2B5EF4-FFF2-40B4-BE49-F238E27FC236}">
                <a16:creationId xmlns:a16="http://schemas.microsoft.com/office/drawing/2014/main" id="{289692E0-75EA-3CC9-02A2-875AE46836F4}"/>
              </a:ext>
            </a:extLst>
          </p:cNvPr>
          <p:cNvSpPr>
            <a:spLocks noGrp="1"/>
          </p:cNvSpPr>
          <p:nvPr>
            <p:ph type="title" hasCustomPrompt="1"/>
          </p:nvPr>
        </p:nvSpPr>
        <p:spPr>
          <a:xfrm>
            <a:off x="432000" y="307712"/>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545992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6"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432000" y="307712"/>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1542507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01A299A-BF04-2CCA-5422-9B7E992F7D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5"/>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5" y="0"/>
            <a:ext cx="1219200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400"/>
          </a:p>
        </p:txBody>
      </p:sp>
      <p:sp>
        <p:nvSpPr>
          <p:cNvPr id="26" name="Rectangle 25">
            <a:extLst>
              <a:ext uri="{FF2B5EF4-FFF2-40B4-BE49-F238E27FC236}">
                <a16:creationId xmlns:a16="http://schemas.microsoft.com/office/drawing/2014/main" id="{8AD19607-E94E-48EE-A274-950F2411742E}"/>
              </a:ext>
            </a:extLst>
          </p:cNvPr>
          <p:cNvSpPr/>
          <p:nvPr/>
        </p:nvSpPr>
        <p:spPr>
          <a:xfrm>
            <a:off x="-40567" y="4528458"/>
            <a:ext cx="12273133" cy="2329545"/>
          </a:xfrm>
          <a:prstGeom prst="rect">
            <a:avLst/>
          </a:prstGeom>
          <a:solidFill>
            <a:srgbClr val="000000">
              <a:alpha val="69804"/>
            </a:srgbClr>
          </a:solidFill>
          <a:ln w="3175">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431800" y="4528458"/>
            <a:ext cx="11328400" cy="1781327"/>
          </a:xfrm>
        </p:spPr>
        <p:txBody>
          <a:bodyPr anchor="ctr">
            <a:normAutofit/>
          </a:bodyPr>
          <a:lstStyle>
            <a:lvl1pPr marL="0" indent="0" algn="ctr">
              <a:lnSpc>
                <a:spcPts val="4000"/>
              </a:lnSpc>
              <a:spcBef>
                <a:spcPts val="0"/>
              </a:spcBef>
              <a:buNone/>
              <a:defRPr sz="3200" b="1" cap="all" baseline="0">
                <a:solidFill>
                  <a:schemeClr val="bg1"/>
                </a:solidFill>
              </a:defRPr>
            </a:lvl1pPr>
          </a:lstStyle>
          <a:p>
            <a:pPr lvl="0"/>
            <a:r>
              <a:rPr lang="en-US"/>
              <a:t>SECTION DIVIDER</a:t>
            </a:r>
          </a:p>
        </p:txBody>
      </p:sp>
      <p:pic>
        <p:nvPicPr>
          <p:cNvPr id="3" name="Picture 2" descr="Image result for sify logo">
            <a:extLst>
              <a:ext uri="{FF2B5EF4-FFF2-40B4-BE49-F238E27FC236}">
                <a16:creationId xmlns:a16="http://schemas.microsoft.com/office/drawing/2014/main" id="{2CC4C690-9221-A66D-9637-BB32643B273E}"/>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10668000" y="412820"/>
            <a:ext cx="1170197" cy="66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429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Blank with 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5"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5"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latin typeface="TheSansOffice" panose="020B0503040302060204" pitchFamily="34" charset="0"/>
            </a:endParaRPr>
          </a:p>
        </p:txBody>
      </p:sp>
    </p:spTree>
    <p:extLst>
      <p:ext uri="{BB962C8B-B14F-4D97-AF65-F5344CB8AC3E}">
        <p14:creationId xmlns:p14="http://schemas.microsoft.com/office/powerpoint/2010/main" val="2831727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hank you New">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CF5F4CF-AAD1-4AFE-98D0-497D00F545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5"/>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8C00623-BBB6-CF60-107E-584B25B0B661}"/>
              </a:ext>
            </a:extLst>
          </p:cNvPr>
          <p:cNvSpPr/>
          <p:nvPr userDrawn="1"/>
        </p:nvSpPr>
        <p:spPr>
          <a:xfrm>
            <a:off x="4" y="0"/>
            <a:ext cx="12192001" cy="6858000"/>
          </a:xfrm>
          <a:prstGeom prst="rect">
            <a:avLst/>
          </a:prstGeom>
          <a:solidFill>
            <a:srgbClr val="0000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400"/>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347071" y="-33902"/>
            <a:ext cx="1592940" cy="159293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1E53CF5-21DD-0643-92BD-DCA404F11458}"/>
              </a:ext>
            </a:extLst>
          </p:cNvPr>
          <p:cNvGrpSpPr/>
          <p:nvPr userDrawn="1"/>
        </p:nvGrpSpPr>
        <p:grpSpPr>
          <a:xfrm>
            <a:off x="388419" y="5451547"/>
            <a:ext cx="8455620" cy="858239"/>
            <a:chOff x="388418" y="4989095"/>
            <a:chExt cx="9958648" cy="1010794"/>
          </a:xfrm>
        </p:grpSpPr>
        <p:cxnSp>
          <p:nvCxnSpPr>
            <p:cNvPr id="4" name="Straight Connector 3">
              <a:extLst>
                <a:ext uri="{FF2B5EF4-FFF2-40B4-BE49-F238E27FC236}">
                  <a16:creationId xmlns:a16="http://schemas.microsoft.com/office/drawing/2014/main" id="{660BE776-C5A2-8543-18F3-F4CA20B884B1}"/>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CC3E1A-2F78-3C8C-215A-3F5AFBCD2AB8}"/>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18059D-29A3-8AAA-DA15-1F876AE2D5DA}"/>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ACBCBE-50B1-E46F-DE38-80E7712A1AE2}"/>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A44C6A7-64FA-22A5-CB88-D18E2C26B2CB}"/>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FF86FA-DF0C-C732-0F39-FE4E709624EE}"/>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163F1D1-471D-D669-D345-35BFA31920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2288"/>
            <a:stretch/>
          </p:blipFill>
          <p:spPr>
            <a:xfrm>
              <a:off x="388418" y="4994607"/>
              <a:ext cx="9958648" cy="1005282"/>
            </a:xfrm>
            <a:prstGeom prst="rect">
              <a:avLst/>
            </a:prstGeom>
          </p:spPr>
        </p:pic>
      </p:grpSp>
    </p:spTree>
    <p:extLst>
      <p:ext uri="{BB962C8B-B14F-4D97-AF65-F5344CB8AC3E}">
        <p14:creationId xmlns:p14="http://schemas.microsoft.com/office/powerpoint/2010/main" val="387082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5"/>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12192000" cy="68580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431800" y="2279375"/>
            <a:ext cx="7745549" cy="1149627"/>
          </a:xfrm>
        </p:spPr>
        <p:txBody>
          <a:bodyPr>
            <a:noAutofit/>
          </a:bodyPr>
          <a:lstStyle>
            <a:lvl1pPr marL="0" indent="0">
              <a:lnSpc>
                <a:spcPct val="100000"/>
              </a:lnSpc>
              <a:spcBef>
                <a:spcPts val="0"/>
              </a:spcBef>
              <a:buNone/>
              <a:defRPr sz="4267" b="1" cap="none" baseline="0">
                <a:solidFill>
                  <a:schemeClr val="bg1"/>
                </a:solidFill>
              </a:defRPr>
            </a:lvl1pPr>
          </a:lstStyle>
          <a:p>
            <a:pPr lvl="0"/>
            <a:r>
              <a:rPr lang="en-US"/>
              <a:t>TITLE OF THE SLIDE - LINE ONE</a:t>
            </a:r>
            <a:endParaRPr lang="en-IN"/>
          </a:p>
        </p:txBody>
      </p:sp>
      <p:sp>
        <p:nvSpPr>
          <p:cNvPr id="6" name="Text Placeholder 16">
            <a:extLst>
              <a:ext uri="{FF2B5EF4-FFF2-40B4-BE49-F238E27FC236}">
                <a16:creationId xmlns:a16="http://schemas.microsoft.com/office/drawing/2014/main" id="{E7A12016-9A79-1732-D765-09981F5CAC1E}"/>
              </a:ext>
            </a:extLst>
          </p:cNvPr>
          <p:cNvSpPr>
            <a:spLocks noGrp="1"/>
          </p:cNvSpPr>
          <p:nvPr>
            <p:ph type="body" sz="quarter" idx="14" hasCustomPrompt="1"/>
          </p:nvPr>
        </p:nvSpPr>
        <p:spPr>
          <a:xfrm>
            <a:off x="431802" y="3724911"/>
            <a:ext cx="7246897" cy="590460"/>
          </a:xfrm>
        </p:spPr>
        <p:txBody>
          <a:bodyPr>
            <a:noAutofit/>
          </a:bodyPr>
          <a:lstStyle>
            <a:lvl1pPr marL="0" indent="0">
              <a:lnSpc>
                <a:spcPct val="100000"/>
              </a:lnSpc>
              <a:spcBef>
                <a:spcPts val="0"/>
              </a:spcBef>
              <a:buNone/>
              <a:defRPr sz="2667" b="1" baseline="0">
                <a:solidFill>
                  <a:srgbClr val="BED730"/>
                </a:solidFill>
              </a:defRPr>
            </a:lvl1pPr>
          </a:lstStyle>
          <a:p>
            <a:pPr lvl="0"/>
            <a:r>
              <a:rPr lang="en-US"/>
              <a:t>Line two</a:t>
            </a:r>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431802" y="4441183"/>
            <a:ext cx="3370175" cy="369471"/>
          </a:xfrm>
        </p:spPr>
        <p:txBody>
          <a:bodyPr anchor="t">
            <a:noAutofit/>
          </a:bodyPr>
          <a:lstStyle>
            <a:lvl1pPr marL="0" indent="0">
              <a:lnSpc>
                <a:spcPts val="2400"/>
              </a:lnSpc>
              <a:buNone/>
              <a:defRPr sz="1600" b="0">
                <a:solidFill>
                  <a:schemeClr val="bg1">
                    <a:lumMod val="75000"/>
                  </a:schemeClr>
                </a:solidFill>
              </a:defRPr>
            </a:lvl1pPr>
          </a:lstStyle>
          <a:p>
            <a:pPr lvl="0"/>
            <a:r>
              <a:rPr lang="en-US"/>
              <a:t>Month 2024</a:t>
            </a:r>
          </a:p>
        </p:txBody>
      </p:sp>
    </p:spTree>
    <p:extLst>
      <p:ext uri="{BB962C8B-B14F-4D97-AF65-F5344CB8AC3E}">
        <p14:creationId xmlns:p14="http://schemas.microsoft.com/office/powerpoint/2010/main" val="2618943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Blan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8DCF0-1ED5-4F76-942B-A19560D269A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3678" y="0"/>
            <a:ext cx="12219355"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Tree>
    <p:extLst>
      <p:ext uri="{BB962C8B-B14F-4D97-AF65-F5344CB8AC3E}">
        <p14:creationId xmlns:p14="http://schemas.microsoft.com/office/powerpoint/2010/main" val="41746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048577" y="6356355"/>
            <a:ext cx="650240" cy="366183"/>
          </a:xfrm>
          <a:prstGeom prst="rect">
            <a:avLst/>
          </a:prstGeom>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1845870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nner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5BA79F-C34F-D564-54A0-3C52CFA5D91B}"/>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3" y="0"/>
            <a:ext cx="12191999" cy="6858000"/>
          </a:xfrm>
          <a:prstGeom prst="rect">
            <a:avLst/>
          </a:prstGeom>
        </p:spPr>
      </p:pic>
      <p:sp>
        <p:nvSpPr>
          <p:cNvPr id="4" name="Rectangle 3">
            <a:extLst>
              <a:ext uri="{FF2B5EF4-FFF2-40B4-BE49-F238E27FC236}">
                <a16:creationId xmlns:a16="http://schemas.microsoft.com/office/drawing/2014/main" id="{3E794680-026D-525E-495F-3EE907F68862}"/>
              </a:ext>
            </a:extLst>
          </p:cNvPr>
          <p:cNvSpPr/>
          <p:nvPr userDrawn="1"/>
        </p:nvSpPr>
        <p:spPr>
          <a:xfrm>
            <a:off x="3"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11" name="Title 4">
            <a:extLst>
              <a:ext uri="{FF2B5EF4-FFF2-40B4-BE49-F238E27FC236}">
                <a16:creationId xmlns:a16="http://schemas.microsoft.com/office/drawing/2014/main" id="{289692E0-75EA-3CC9-02A2-875AE46836F4}"/>
              </a:ext>
            </a:extLst>
          </p:cNvPr>
          <p:cNvSpPr>
            <a:spLocks noGrp="1"/>
          </p:cNvSpPr>
          <p:nvPr>
            <p:ph type="title" hasCustomPrompt="1"/>
          </p:nvPr>
        </p:nvSpPr>
        <p:spPr>
          <a:xfrm>
            <a:off x="432000" y="251323"/>
            <a:ext cx="11328200" cy="584763"/>
          </a:xfrm>
        </p:spPr>
        <p:txBody>
          <a:bodyPr/>
          <a:lstStyle>
            <a:lvl1pPr>
              <a:defRPr sz="3200" baseline="0">
                <a:solidFill>
                  <a:srgbClr val="BED730"/>
                </a:solidFill>
                <a:latin typeface="TheSansOffice" panose="020B0503040302060204" pitchFamily="34" charset="0"/>
              </a:defRPr>
            </a:lvl1pPr>
          </a:lstStyle>
          <a:p>
            <a:r>
              <a:rPr lang="en-US"/>
              <a:t>TITLE OF THE SLIDE GOES HERE</a:t>
            </a:r>
          </a:p>
        </p:txBody>
      </p:sp>
      <p:sp>
        <p:nvSpPr>
          <p:cNvPr id="2" name="TextBox 1">
            <a:extLst>
              <a:ext uri="{FF2B5EF4-FFF2-40B4-BE49-F238E27FC236}">
                <a16:creationId xmlns:a16="http://schemas.microsoft.com/office/drawing/2014/main" id="{DF2E3784-EDA8-E8A9-E9DC-FEB0E94F5DBE}"/>
              </a:ext>
            </a:extLst>
          </p:cNvPr>
          <p:cNvSpPr txBox="1"/>
          <p:nvPr userDrawn="1"/>
        </p:nvSpPr>
        <p:spPr>
          <a:xfrm>
            <a:off x="116621" y="6483569"/>
            <a:ext cx="1783155" cy="235898"/>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2506625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n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6"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9" name="Title 4">
            <a:extLst>
              <a:ext uri="{FF2B5EF4-FFF2-40B4-BE49-F238E27FC236}">
                <a16:creationId xmlns:a16="http://schemas.microsoft.com/office/drawing/2014/main" id="{F09191C3-0A0D-8436-08E1-46FA1F89FC42}"/>
              </a:ext>
            </a:extLst>
          </p:cNvPr>
          <p:cNvSpPr>
            <a:spLocks noGrp="1"/>
          </p:cNvSpPr>
          <p:nvPr>
            <p:ph type="title" hasCustomPrompt="1"/>
          </p:nvPr>
        </p:nvSpPr>
        <p:spPr>
          <a:xfrm>
            <a:off x="432000" y="266710"/>
            <a:ext cx="11328200" cy="584765"/>
          </a:xfrm>
        </p:spPr>
        <p:txBody>
          <a:bodyPr/>
          <a:lstStyle>
            <a:lvl1pPr>
              <a:defRPr sz="3200" baseline="0">
                <a:solidFill>
                  <a:srgbClr val="BED730"/>
                </a:solidFill>
                <a:latin typeface="TheSansOffice" panose="020B0503040302060204" pitchFamily="34" charset="0"/>
              </a:defRPr>
            </a:lvl1pPr>
          </a:lstStyle>
          <a:p>
            <a:r>
              <a:rPr lang="en-US"/>
              <a:t>TITLE OF THE SLIDE GOES HERE</a:t>
            </a:r>
          </a:p>
        </p:txBody>
      </p:sp>
      <p:sp>
        <p:nvSpPr>
          <p:cNvPr id="10" name="TextBox 9">
            <a:extLst>
              <a:ext uri="{FF2B5EF4-FFF2-40B4-BE49-F238E27FC236}">
                <a16:creationId xmlns:a16="http://schemas.microsoft.com/office/drawing/2014/main" id="{79E18E49-2E34-13FB-D73B-6B6F1154728B}"/>
              </a:ext>
            </a:extLst>
          </p:cNvPr>
          <p:cNvSpPr txBox="1"/>
          <p:nvPr userDrawn="1"/>
        </p:nvSpPr>
        <p:spPr>
          <a:xfrm>
            <a:off x="116620" y="6483569"/>
            <a:ext cx="1783155" cy="23589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2087269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Inner 1A">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3"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3" y="2211"/>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12" name="Title 4">
            <a:extLst>
              <a:ext uri="{FF2B5EF4-FFF2-40B4-BE49-F238E27FC236}">
                <a16:creationId xmlns:a16="http://schemas.microsoft.com/office/drawing/2014/main" id="{84601352-D74E-D226-05C0-6BEB858CCFF4}"/>
              </a:ext>
            </a:extLst>
          </p:cNvPr>
          <p:cNvSpPr>
            <a:spLocks noGrp="1"/>
          </p:cNvSpPr>
          <p:nvPr>
            <p:ph type="title" hasCustomPrompt="1"/>
          </p:nvPr>
        </p:nvSpPr>
        <p:spPr>
          <a:xfrm>
            <a:off x="432000" y="251322"/>
            <a:ext cx="11328200" cy="584765"/>
          </a:xfrm>
        </p:spPr>
        <p:txBody>
          <a:bodyPr/>
          <a:lstStyle>
            <a:lvl1pPr>
              <a:defRPr sz="3200" baseline="0">
                <a:solidFill>
                  <a:srgbClr val="B9D30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3975424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ull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8DCF0-1ED5-4F76-942B-A19560D269A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24257"/>
            <a:ext cx="12192000" cy="68580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3678" y="0"/>
            <a:ext cx="12219355"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Tree>
    <p:extLst>
      <p:ext uri="{BB962C8B-B14F-4D97-AF65-F5344CB8AC3E}">
        <p14:creationId xmlns:p14="http://schemas.microsoft.com/office/powerpoint/2010/main" val="1805536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nner p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6"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432000" y="307714"/>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
        <p:nvSpPr>
          <p:cNvPr id="4" name="TextBox 3">
            <a:extLst>
              <a:ext uri="{FF2B5EF4-FFF2-40B4-BE49-F238E27FC236}">
                <a16:creationId xmlns:a16="http://schemas.microsoft.com/office/drawing/2014/main" id="{6A28207F-CAC6-072C-CFAB-75B3AEA15768}"/>
              </a:ext>
            </a:extLst>
          </p:cNvPr>
          <p:cNvSpPr txBox="1"/>
          <p:nvPr userDrawn="1"/>
        </p:nvSpPr>
        <p:spPr>
          <a:xfrm>
            <a:off x="325627" y="6483569"/>
            <a:ext cx="1783155" cy="23589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3632935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DD6C9F0A-EE65-56E2-5D6B-516FA757FB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675"/>
            <a:ext cx="12192000" cy="68546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D5BB7FC-46A2-DF93-1B83-435422E047DF}"/>
              </a:ext>
            </a:extLst>
          </p:cNvPr>
          <p:cNvSpPr/>
          <p:nvPr userDrawn="1"/>
        </p:nvSpPr>
        <p:spPr>
          <a:xfrm>
            <a:off x="0" y="-6895"/>
            <a:ext cx="12192000"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07">
              <a:defRPr/>
            </a:pPr>
            <a:endParaRPr lang="en-IN" sz="2400">
              <a:solidFill>
                <a:prstClr val="white"/>
              </a:solidFill>
              <a:latin typeface="Trebuchet MS"/>
            </a:endParaRPr>
          </a:p>
        </p:txBody>
      </p:sp>
    </p:spTree>
    <p:extLst>
      <p:ext uri="{BB962C8B-B14F-4D97-AF65-F5344CB8AC3E}">
        <p14:creationId xmlns:p14="http://schemas.microsoft.com/office/powerpoint/2010/main" val="113267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ner p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7"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432000" y="307715"/>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
        <p:nvSpPr>
          <p:cNvPr id="4" name="TextBox 3">
            <a:extLst>
              <a:ext uri="{FF2B5EF4-FFF2-40B4-BE49-F238E27FC236}">
                <a16:creationId xmlns:a16="http://schemas.microsoft.com/office/drawing/2014/main" id="{6A28207F-CAC6-072C-CFAB-75B3AEA15768}"/>
              </a:ext>
            </a:extLst>
          </p:cNvPr>
          <p:cNvSpPr txBox="1"/>
          <p:nvPr userDrawn="1"/>
        </p:nvSpPr>
        <p:spPr>
          <a:xfrm>
            <a:off x="325628" y="6483569"/>
            <a:ext cx="1783155" cy="235898"/>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128459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nn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7"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4" name="TextBox 3">
            <a:extLst>
              <a:ext uri="{FF2B5EF4-FFF2-40B4-BE49-F238E27FC236}">
                <a16:creationId xmlns:a16="http://schemas.microsoft.com/office/drawing/2014/main" id="{0328EB6B-7FB8-BD58-0714-EC09A1C53C0D}"/>
              </a:ext>
            </a:extLst>
          </p:cNvPr>
          <p:cNvSpPr txBox="1"/>
          <p:nvPr userDrawn="1"/>
        </p:nvSpPr>
        <p:spPr>
          <a:xfrm>
            <a:off x="325628" y="6483569"/>
            <a:ext cx="1783155" cy="235898"/>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
        <p:nvSpPr>
          <p:cNvPr id="5" name="Title 4">
            <a:extLst>
              <a:ext uri="{FF2B5EF4-FFF2-40B4-BE49-F238E27FC236}">
                <a16:creationId xmlns:a16="http://schemas.microsoft.com/office/drawing/2014/main" id="{81BC223F-92D1-9879-EA40-F0BC9FB3B36D}"/>
              </a:ext>
            </a:extLst>
          </p:cNvPr>
          <p:cNvSpPr>
            <a:spLocks noGrp="1"/>
          </p:cNvSpPr>
          <p:nvPr>
            <p:ph type="title" hasCustomPrompt="1"/>
          </p:nvPr>
        </p:nvSpPr>
        <p:spPr>
          <a:xfrm>
            <a:off x="432000" y="307715"/>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2393074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3678" y="0"/>
            <a:ext cx="12219355"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Tree>
    <p:extLst>
      <p:ext uri="{BB962C8B-B14F-4D97-AF65-F5344CB8AC3E}">
        <p14:creationId xmlns:p14="http://schemas.microsoft.com/office/powerpoint/2010/main" val="3046751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5" y="0"/>
            <a:ext cx="12192001" cy="68580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8260365" y="2687701"/>
            <a:ext cx="526555" cy="526555"/>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8320152" y="3259863"/>
            <a:ext cx="406976" cy="40697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2" name="Picture 1" descr="Logo&#10;&#10;Description automatically generated">
            <a:extLst>
              <a:ext uri="{FF2B5EF4-FFF2-40B4-BE49-F238E27FC236}">
                <a16:creationId xmlns:a16="http://schemas.microsoft.com/office/drawing/2014/main" id="{ECACB53A-C956-607C-EAC5-052ED3AFDB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4" name="Rectangle 3">
            <a:extLst>
              <a:ext uri="{FF2B5EF4-FFF2-40B4-BE49-F238E27FC236}">
                <a16:creationId xmlns:a16="http://schemas.microsoft.com/office/drawing/2014/main" id="{7DB50C02-C64F-F570-5037-D890349727E4}"/>
              </a:ext>
            </a:extLst>
          </p:cNvPr>
          <p:cNvSpPr/>
          <p:nvPr userDrawn="1"/>
        </p:nvSpPr>
        <p:spPr>
          <a:xfrm>
            <a:off x="-48374" y="5146446"/>
            <a:ext cx="12288761" cy="1711559"/>
          </a:xfrm>
          <a:prstGeom prst="rect">
            <a:avLst/>
          </a:prstGeom>
          <a:solidFill>
            <a:srgbClr val="000000">
              <a:alpha val="69804"/>
            </a:srgbClr>
          </a:solidFill>
          <a:ln w="3175">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5" name="Text Placeholder 3">
            <a:extLst>
              <a:ext uri="{FF2B5EF4-FFF2-40B4-BE49-F238E27FC236}">
                <a16:creationId xmlns:a16="http://schemas.microsoft.com/office/drawing/2014/main" id="{6BF72D8F-8E8B-A7FF-4F87-7F0905E03837}"/>
              </a:ext>
            </a:extLst>
          </p:cNvPr>
          <p:cNvSpPr>
            <a:spLocks noGrp="1"/>
          </p:cNvSpPr>
          <p:nvPr>
            <p:ph type="body" sz="quarter" idx="11" hasCustomPrompt="1"/>
          </p:nvPr>
        </p:nvSpPr>
        <p:spPr>
          <a:xfrm>
            <a:off x="431800" y="5239096"/>
            <a:ext cx="11328400" cy="1475741"/>
          </a:xfrm>
        </p:spPr>
        <p:txBody>
          <a:bodyPr anchor="ctr">
            <a:normAutofit/>
          </a:bodyPr>
          <a:lstStyle>
            <a:lvl1pPr marL="0" indent="0" algn="ctr">
              <a:lnSpc>
                <a:spcPts val="4000"/>
              </a:lnSpc>
              <a:spcBef>
                <a:spcPts val="0"/>
              </a:spcBef>
              <a:buNone/>
              <a:defRPr sz="3200" b="1" cap="all" baseline="0">
                <a:solidFill>
                  <a:srgbClr val="BED730"/>
                </a:solidFill>
              </a:defRPr>
            </a:lvl1pPr>
          </a:lstStyle>
          <a:p>
            <a:pPr lvl="0"/>
            <a:r>
              <a:rPr lang="en-US"/>
              <a:t>SECTION DIVIDER</a:t>
            </a:r>
          </a:p>
        </p:txBody>
      </p:sp>
    </p:spTree>
    <p:extLst>
      <p:ext uri="{BB962C8B-B14F-4D97-AF65-F5344CB8AC3E}">
        <p14:creationId xmlns:p14="http://schemas.microsoft.com/office/powerpoint/2010/main" val="1060022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5" y="0"/>
            <a:ext cx="12192001" cy="68580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8260365" y="2687701"/>
            <a:ext cx="526555" cy="526555"/>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8320152" y="3259863"/>
            <a:ext cx="406976" cy="40697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2" name="Picture 1" descr="Logo&#10;&#10;Description automatically generated">
            <a:extLst>
              <a:ext uri="{FF2B5EF4-FFF2-40B4-BE49-F238E27FC236}">
                <a16:creationId xmlns:a16="http://schemas.microsoft.com/office/drawing/2014/main" id="{ECACB53A-C956-607C-EAC5-052ED3AFDB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Tree>
    <p:extLst>
      <p:ext uri="{BB962C8B-B14F-4D97-AF65-F5344CB8AC3E}">
        <p14:creationId xmlns:p14="http://schemas.microsoft.com/office/powerpoint/2010/main" val="2665035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01A299A-BF04-2CCA-5422-9B7E992F7D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5"/>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6" y="0"/>
            <a:ext cx="1219200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400"/>
          </a:p>
        </p:txBody>
      </p:sp>
      <p:sp>
        <p:nvSpPr>
          <p:cNvPr id="26" name="Rectangle 25">
            <a:extLst>
              <a:ext uri="{FF2B5EF4-FFF2-40B4-BE49-F238E27FC236}">
                <a16:creationId xmlns:a16="http://schemas.microsoft.com/office/drawing/2014/main" id="{8AD19607-E94E-48EE-A274-950F2411742E}"/>
              </a:ext>
            </a:extLst>
          </p:cNvPr>
          <p:cNvSpPr/>
          <p:nvPr/>
        </p:nvSpPr>
        <p:spPr>
          <a:xfrm>
            <a:off x="-48374" y="5146446"/>
            <a:ext cx="12288761" cy="1711559"/>
          </a:xfrm>
          <a:prstGeom prst="rect">
            <a:avLst/>
          </a:prstGeom>
          <a:solidFill>
            <a:srgbClr val="000000">
              <a:alpha val="69804"/>
            </a:srgbClr>
          </a:solidFill>
          <a:ln w="3175">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431800" y="5239096"/>
            <a:ext cx="11328400" cy="1475741"/>
          </a:xfrm>
        </p:spPr>
        <p:txBody>
          <a:bodyPr anchor="ctr">
            <a:normAutofit/>
          </a:bodyPr>
          <a:lstStyle>
            <a:lvl1pPr marL="0" indent="0" algn="ctr">
              <a:lnSpc>
                <a:spcPts val="4000"/>
              </a:lnSpc>
              <a:spcBef>
                <a:spcPts val="0"/>
              </a:spcBef>
              <a:buNone/>
              <a:defRPr sz="3200" b="1" cap="all" baseline="0">
                <a:solidFill>
                  <a:srgbClr val="BED730"/>
                </a:solidFill>
              </a:defRPr>
            </a:lvl1pPr>
          </a:lstStyle>
          <a:p>
            <a:pPr lvl="0"/>
            <a:r>
              <a:rPr lang="en-US"/>
              <a:t>SECTION DIVIDER</a:t>
            </a:r>
          </a:p>
        </p:txBody>
      </p:sp>
      <p:pic>
        <p:nvPicPr>
          <p:cNvPr id="4" name="Picture 3" descr="Logo&#10;&#10;Description automatically generated">
            <a:extLst>
              <a:ext uri="{FF2B5EF4-FFF2-40B4-BE49-F238E27FC236}">
                <a16:creationId xmlns:a16="http://schemas.microsoft.com/office/drawing/2014/main" id="{65AA10AE-5B92-B943-6B31-8EE580D7D0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Tree>
    <p:extLst>
      <p:ext uri="{BB962C8B-B14F-4D97-AF65-F5344CB8AC3E}">
        <p14:creationId xmlns:p14="http://schemas.microsoft.com/office/powerpoint/2010/main" val="3028199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5217C-3A06-4AF7-2DF3-0E24D64A7978}"/>
              </a:ext>
            </a:extLst>
          </p:cNvPr>
          <p:cNvSpPr>
            <a:spLocks noGrp="1"/>
          </p:cNvSpPr>
          <p:nvPr>
            <p:ph type="ctrTitle"/>
          </p:nvPr>
        </p:nvSpPr>
        <p:spPr>
          <a:xfrm>
            <a:off x="1524000" y="1540207"/>
            <a:ext cx="9144000" cy="1969756"/>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F236041-9888-3289-A353-FCC44B2F52B8}"/>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97D1521-C48D-29C1-6A59-58DDD23E6435}"/>
              </a:ext>
            </a:extLst>
          </p:cNvPr>
          <p:cNvSpPr>
            <a:spLocks noGrp="1"/>
          </p:cNvSpPr>
          <p:nvPr>
            <p:ph type="dt" sz="half" idx="10"/>
          </p:nvPr>
        </p:nvSpPr>
        <p:spPr/>
        <p:txBody>
          <a:bodyPr/>
          <a:lstStyle/>
          <a:p>
            <a:fld id="{7895335C-34CB-4AEE-B415-7886E05DF06B}" type="datetimeFigureOut">
              <a:rPr lang="en-IN" smtClean="0"/>
              <a:t>14-02-2025</a:t>
            </a:fld>
            <a:endParaRPr lang="en-IN"/>
          </a:p>
        </p:txBody>
      </p:sp>
      <p:sp>
        <p:nvSpPr>
          <p:cNvPr id="5" name="Footer Placeholder 4">
            <a:extLst>
              <a:ext uri="{FF2B5EF4-FFF2-40B4-BE49-F238E27FC236}">
                <a16:creationId xmlns:a16="http://schemas.microsoft.com/office/drawing/2014/main" id="{DD55B5F6-268F-BA35-2F5C-62FD2907E4C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F7AF45C-C14E-E8D4-84AE-9C28EEB6831E}"/>
              </a:ext>
            </a:extLst>
          </p:cNvPr>
          <p:cNvSpPr>
            <a:spLocks noGrp="1"/>
          </p:cNvSpPr>
          <p:nvPr>
            <p:ph type="sldNum" sz="quarter" idx="12"/>
          </p:nvPr>
        </p:nvSpPr>
        <p:spPr/>
        <p:txBody>
          <a:bodyPr/>
          <a:lstStyle/>
          <a:p>
            <a:fld id="{14B65C12-609B-41F2-8E37-D7E8DB090894}" type="slidenum">
              <a:rPr lang="en-IN" smtClean="0"/>
              <a:t>‹#›</a:t>
            </a:fld>
            <a:endParaRPr lang="en-IN"/>
          </a:p>
        </p:txBody>
      </p:sp>
    </p:spTree>
    <p:extLst>
      <p:ext uri="{BB962C8B-B14F-4D97-AF65-F5344CB8AC3E}">
        <p14:creationId xmlns:p14="http://schemas.microsoft.com/office/powerpoint/2010/main" val="183030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1800" y="1316568"/>
            <a:ext cx="11328400" cy="4993219"/>
          </a:xfrm>
          <a:prstGeom prst="rect">
            <a:avLst/>
          </a:prstGeom>
        </p:spPr>
        <p:txBody>
          <a:bodyPr vert="horz" lIns="0" tIns="0" rIns="91428" bIns="45715"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11048577" y="6356358"/>
            <a:ext cx="650240" cy="366183"/>
          </a:xfrm>
          <a:prstGeom prst="rect">
            <a:avLst/>
          </a:prstGeom>
        </p:spPr>
        <p:txBody>
          <a:bodyPr vert="horz" lIns="91428" tIns="45715" rIns="0" bIns="45715" rtlCol="0" anchor="ctr"/>
          <a:lstStyle>
            <a:lvl1pPr algn="r">
              <a:defRPr sz="1333">
                <a:solidFill>
                  <a:schemeClr val="tx1">
                    <a:tint val="75000"/>
                  </a:schemeClr>
                </a:solidFill>
                <a:latin typeface="TheSansOffice" panose="020B0503040302060204" pitchFamily="34" charset="0"/>
              </a:defRPr>
            </a:lvl1pPr>
          </a:lstStyle>
          <a:p>
            <a:fld id="{D6AB342A-830E-438F-A6A8-BEDF509AB0A8}" type="slidenum">
              <a:rPr lang="en-US" smtClean="0"/>
              <a:pPr/>
              <a:t>‹#›</a:t>
            </a:fld>
            <a:endParaRPr lang="en-US"/>
          </a:p>
        </p:txBody>
      </p:sp>
      <p:sp>
        <p:nvSpPr>
          <p:cNvPr id="13" name="Title Placeholder 11"/>
          <p:cNvSpPr>
            <a:spLocks noGrp="1"/>
          </p:cNvSpPr>
          <p:nvPr>
            <p:ph type="title"/>
          </p:nvPr>
        </p:nvSpPr>
        <p:spPr>
          <a:xfrm>
            <a:off x="431800" y="328235"/>
            <a:ext cx="11328400" cy="502756"/>
          </a:xfrm>
          <a:prstGeom prst="rect">
            <a:avLst/>
          </a:prstGeom>
        </p:spPr>
        <p:txBody>
          <a:bodyPr vert="horz" wrap="square" lIns="0" tIns="45715" rIns="91428" bIns="45715" rtlCol="0" anchor="ctr">
            <a:spAutoFit/>
          </a:bodyPr>
          <a:lstStyle/>
          <a:p>
            <a:pPr marL="0" marR="0" lvl="0" indent="0" algn="l" defTabSz="1218898" rtl="0" eaLnBrk="1" fontAlgn="auto" latinLnBrk="0" hangingPunct="1">
              <a:lnSpc>
                <a:spcPct val="100000"/>
              </a:lnSpc>
              <a:spcBef>
                <a:spcPct val="0"/>
              </a:spcBef>
              <a:spcAft>
                <a:spcPts val="0"/>
              </a:spcAft>
              <a:buClrTx/>
              <a:buSzTx/>
              <a:buFontTx/>
              <a:buNone/>
              <a:tabLst/>
              <a:defRPr/>
            </a:pPr>
            <a:r>
              <a:rPr lang="en-US"/>
              <a:t>TITLE OF THE SLIDE GOES HERE</a:t>
            </a:r>
          </a:p>
        </p:txBody>
      </p:sp>
      <p:sp>
        <p:nvSpPr>
          <p:cNvPr id="2" name="TextBox 1">
            <a:extLst>
              <a:ext uri="{FF2B5EF4-FFF2-40B4-BE49-F238E27FC236}">
                <a16:creationId xmlns:a16="http://schemas.microsoft.com/office/drawing/2014/main" id="{C4063274-8EF9-DCCD-29A5-EF766D83A230}"/>
              </a:ext>
            </a:extLst>
          </p:cNvPr>
          <p:cNvSpPr txBox="1"/>
          <p:nvPr userDrawn="1"/>
        </p:nvSpPr>
        <p:spPr>
          <a:xfrm>
            <a:off x="325628" y="6483569"/>
            <a:ext cx="1783155" cy="235898"/>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70193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218898" rtl="0" eaLnBrk="1" latinLnBrk="0" hangingPunct="1">
        <a:spcBef>
          <a:spcPct val="0"/>
        </a:spcBef>
        <a:buNone/>
        <a:defRPr kumimoji="0" lang="en-US" sz="2667"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p:titleStyle>
    <p:bodyStyle>
      <a:lvl1pPr marL="302323" indent="-302323" algn="l" defTabSz="1218898" rtl="0" eaLnBrk="1" latinLnBrk="0" hangingPunct="1">
        <a:lnSpc>
          <a:spcPct val="90000"/>
        </a:lnSpc>
        <a:spcBef>
          <a:spcPts val="800"/>
        </a:spcBef>
        <a:buFont typeface="Arial" pitchFamily="34" charset="0"/>
        <a:buChar char="•"/>
        <a:defRPr sz="2133" kern="1200">
          <a:solidFill>
            <a:srgbClr val="595959"/>
          </a:solidFill>
          <a:latin typeface="TheSansOffice" panose="020B0503040302060204" pitchFamily="34" charset="0"/>
          <a:ea typeface="+mn-ea"/>
          <a:cs typeface="+mn-cs"/>
        </a:defRPr>
      </a:lvl1pPr>
      <a:lvl2pPr marL="758212" indent="-380905" algn="l" defTabSz="1218898" rtl="0" eaLnBrk="1" latinLnBrk="0" hangingPunct="1">
        <a:lnSpc>
          <a:spcPct val="90000"/>
        </a:lnSpc>
        <a:spcBef>
          <a:spcPts val="800"/>
        </a:spcBef>
        <a:buFont typeface="Arial" pitchFamily="34" charset="0"/>
        <a:buChar char="–"/>
        <a:defRPr sz="1867" kern="1200">
          <a:solidFill>
            <a:srgbClr val="595959"/>
          </a:solidFill>
          <a:latin typeface="TheSansOffice" panose="020B0503040302060204" pitchFamily="34" charset="0"/>
          <a:ea typeface="+mn-ea"/>
          <a:cs typeface="+mn-cs"/>
        </a:defRPr>
      </a:lvl2pPr>
      <a:lvl3pPr marL="1523619" indent="-304723" algn="l" defTabSz="1218898" rtl="0" eaLnBrk="1" latinLnBrk="0" hangingPunct="1">
        <a:lnSpc>
          <a:spcPct val="90000"/>
        </a:lnSpc>
        <a:spcBef>
          <a:spcPts val="800"/>
        </a:spcBef>
        <a:buFont typeface="Arial" pitchFamily="34" charset="0"/>
        <a:buChar char="•"/>
        <a:defRPr sz="1600" kern="1200">
          <a:solidFill>
            <a:srgbClr val="595959"/>
          </a:solidFill>
          <a:latin typeface="Trebuchet MS" pitchFamily="34" charset="0"/>
          <a:ea typeface="+mn-ea"/>
          <a:cs typeface="+mn-cs"/>
        </a:defRPr>
      </a:lvl3pPr>
      <a:lvl4pPr marL="2133067" indent="-304723" algn="l" defTabSz="121889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4pPr>
      <a:lvl5pPr marL="2742517" indent="-304723" algn="l" defTabSz="121889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5pPr>
      <a:lvl6pPr marL="3351963" indent="-304723" algn="l" defTabSz="121889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412" indent="-304723" algn="l" defTabSz="121889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858" indent="-304723" algn="l" defTabSz="121889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306" indent="-304723" algn="l" defTabSz="121889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898" rtl="0" eaLnBrk="1" latinLnBrk="0" hangingPunct="1">
        <a:defRPr sz="2400" kern="1200">
          <a:solidFill>
            <a:schemeClr val="tx1"/>
          </a:solidFill>
          <a:latin typeface="+mn-lt"/>
          <a:ea typeface="+mn-ea"/>
          <a:cs typeface="+mn-cs"/>
        </a:defRPr>
      </a:lvl1pPr>
      <a:lvl2pPr marL="609447" algn="l" defTabSz="1218898" rtl="0" eaLnBrk="1" latinLnBrk="0" hangingPunct="1">
        <a:defRPr sz="2400" kern="1200">
          <a:solidFill>
            <a:schemeClr val="tx1"/>
          </a:solidFill>
          <a:latin typeface="+mn-lt"/>
          <a:ea typeface="+mn-ea"/>
          <a:cs typeface="+mn-cs"/>
        </a:defRPr>
      </a:lvl2pPr>
      <a:lvl3pPr marL="1218898" algn="l" defTabSz="1218898" rtl="0" eaLnBrk="1" latinLnBrk="0" hangingPunct="1">
        <a:defRPr sz="2400" kern="1200">
          <a:solidFill>
            <a:schemeClr val="tx1"/>
          </a:solidFill>
          <a:latin typeface="+mn-lt"/>
          <a:ea typeface="+mn-ea"/>
          <a:cs typeface="+mn-cs"/>
        </a:defRPr>
      </a:lvl3pPr>
      <a:lvl4pPr marL="1828345" algn="l" defTabSz="1218898" rtl="0" eaLnBrk="1" latinLnBrk="0" hangingPunct="1">
        <a:defRPr sz="2400" kern="1200">
          <a:solidFill>
            <a:schemeClr val="tx1"/>
          </a:solidFill>
          <a:latin typeface="+mn-lt"/>
          <a:ea typeface="+mn-ea"/>
          <a:cs typeface="+mn-cs"/>
        </a:defRPr>
      </a:lvl4pPr>
      <a:lvl5pPr marL="2437794" algn="l" defTabSz="1218898" rtl="0" eaLnBrk="1" latinLnBrk="0" hangingPunct="1">
        <a:defRPr sz="2400" kern="1200">
          <a:solidFill>
            <a:schemeClr val="tx1"/>
          </a:solidFill>
          <a:latin typeface="+mn-lt"/>
          <a:ea typeface="+mn-ea"/>
          <a:cs typeface="+mn-cs"/>
        </a:defRPr>
      </a:lvl5pPr>
      <a:lvl6pPr marL="3047240" algn="l" defTabSz="1218898" rtl="0" eaLnBrk="1" latinLnBrk="0" hangingPunct="1">
        <a:defRPr sz="2400" kern="1200">
          <a:solidFill>
            <a:schemeClr val="tx1"/>
          </a:solidFill>
          <a:latin typeface="+mn-lt"/>
          <a:ea typeface="+mn-ea"/>
          <a:cs typeface="+mn-cs"/>
        </a:defRPr>
      </a:lvl6pPr>
      <a:lvl7pPr marL="3656683" algn="l" defTabSz="1218898" rtl="0" eaLnBrk="1" latinLnBrk="0" hangingPunct="1">
        <a:defRPr sz="2400" kern="1200">
          <a:solidFill>
            <a:schemeClr val="tx1"/>
          </a:solidFill>
          <a:latin typeface="+mn-lt"/>
          <a:ea typeface="+mn-ea"/>
          <a:cs typeface="+mn-cs"/>
        </a:defRPr>
      </a:lvl7pPr>
      <a:lvl8pPr marL="4266135" algn="l" defTabSz="1218898" rtl="0" eaLnBrk="1" latinLnBrk="0" hangingPunct="1">
        <a:defRPr sz="2400" kern="1200">
          <a:solidFill>
            <a:schemeClr val="tx1"/>
          </a:solidFill>
          <a:latin typeface="+mn-lt"/>
          <a:ea typeface="+mn-ea"/>
          <a:cs typeface="+mn-cs"/>
        </a:defRPr>
      </a:lvl8pPr>
      <a:lvl9pPr marL="4875581" algn="l" defTabSz="1218898"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93">
          <p15:clr>
            <a:srgbClr val="F26B43"/>
          </p15:clr>
        </p15:guide>
        <p15:guide id="2" orient="horz" pos="1620">
          <p15:clr>
            <a:srgbClr val="F26B43"/>
          </p15:clr>
        </p15:guide>
        <p15:guide id="3" pos="2767">
          <p15:clr>
            <a:srgbClr val="F26B43"/>
          </p15:clr>
        </p15:guide>
        <p15:guide id="5" pos="204">
          <p15:clr>
            <a:srgbClr val="F26B43"/>
          </p15:clr>
        </p15:guide>
        <p15:guide id="6" pos="2880">
          <p15:clr>
            <a:srgbClr val="F26B43"/>
          </p15:clr>
        </p15:guide>
        <p15:guide id="8" orient="horz" pos="622">
          <p15:clr>
            <a:srgbClr val="F26B43"/>
          </p15:clr>
        </p15:guide>
        <p15:guide id="9" orient="horz" pos="395">
          <p15:clr>
            <a:srgbClr val="F26B43"/>
          </p15:clr>
        </p15:guide>
        <p15:guide id="11" pos="5556">
          <p15:clr>
            <a:srgbClr val="F26B43"/>
          </p15:clr>
        </p15:guide>
        <p15:guide id="12" orient="horz" pos="2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2000" y="1316572"/>
            <a:ext cx="11328200" cy="4993217"/>
          </a:xfrm>
          <a:prstGeom prst="rect">
            <a:avLst/>
          </a:prstGeom>
        </p:spPr>
        <p:txBody>
          <a:bodyPr vert="horz" lIns="0" tIns="0" rIns="91428" bIns="45715"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11048577" y="6356357"/>
            <a:ext cx="650240" cy="366183"/>
          </a:xfrm>
          <a:prstGeom prst="rect">
            <a:avLst/>
          </a:prstGeom>
        </p:spPr>
        <p:txBody>
          <a:bodyPr vert="horz" lIns="91428" tIns="45715" rIns="0" bIns="45715" rtlCol="0" anchor="ctr"/>
          <a:lstStyle>
            <a:lvl1pPr algn="r">
              <a:defRPr sz="1333">
                <a:solidFill>
                  <a:schemeClr val="tx1">
                    <a:tint val="75000"/>
                  </a:schemeClr>
                </a:solidFill>
                <a:latin typeface="TheSansOffice" panose="020B0503040302060204" pitchFamily="34" charset="0"/>
              </a:defRPr>
            </a:lvl1pPr>
          </a:lstStyle>
          <a:p>
            <a:fld id="{D6AB342A-830E-438F-A6A8-BEDF509AB0A8}" type="slidenum">
              <a:rPr lang="en-US" smtClean="0"/>
              <a:pPr/>
              <a:t>‹#›</a:t>
            </a:fld>
            <a:endParaRPr lang="en-US"/>
          </a:p>
        </p:txBody>
      </p:sp>
      <p:sp>
        <p:nvSpPr>
          <p:cNvPr id="13" name="Title Placeholder 11"/>
          <p:cNvSpPr>
            <a:spLocks noGrp="1"/>
          </p:cNvSpPr>
          <p:nvPr>
            <p:ph type="title"/>
          </p:nvPr>
        </p:nvSpPr>
        <p:spPr>
          <a:xfrm>
            <a:off x="432000" y="338488"/>
            <a:ext cx="11328200" cy="502756"/>
          </a:xfrm>
          <a:prstGeom prst="rect">
            <a:avLst/>
          </a:prstGeom>
        </p:spPr>
        <p:txBody>
          <a:bodyPr vert="horz" wrap="square" lIns="0" tIns="45715" rIns="91428" bIns="45715" rtlCol="0" anchor="ctr">
            <a:spAutoFit/>
          </a:bodyPr>
          <a:lstStyle/>
          <a:p>
            <a:pPr marL="0" marR="0" lvl="0" indent="0" algn="l" defTabSz="1218928" rtl="0" eaLnBrk="1" fontAlgn="auto" latinLnBrk="0" hangingPunct="1">
              <a:lnSpc>
                <a:spcPct val="100000"/>
              </a:lnSpc>
              <a:spcBef>
                <a:spcPct val="0"/>
              </a:spcBef>
              <a:spcAft>
                <a:spcPts val="0"/>
              </a:spcAft>
              <a:buClrTx/>
              <a:buSzTx/>
              <a:buFontTx/>
              <a:buNone/>
              <a:tabLst/>
              <a:defRPr/>
            </a:pPr>
            <a:r>
              <a:rPr lang="en-US"/>
              <a:t>TITLE OF THE SLIDE GOES HERE</a:t>
            </a:r>
          </a:p>
        </p:txBody>
      </p:sp>
    </p:spTree>
    <p:extLst>
      <p:ext uri="{BB962C8B-B14F-4D97-AF65-F5344CB8AC3E}">
        <p14:creationId xmlns:p14="http://schemas.microsoft.com/office/powerpoint/2010/main" val="19188632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l" defTabSz="1218928" rtl="0" eaLnBrk="1" latinLnBrk="0" hangingPunct="1">
        <a:spcBef>
          <a:spcPct val="0"/>
        </a:spcBef>
        <a:buNone/>
        <a:defRPr kumimoji="0" lang="en-US" sz="2667"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p:titleStyle>
    <p:bodyStyle>
      <a:lvl1pPr marL="302331" indent="-302331" algn="l" defTabSz="1218928" rtl="0" eaLnBrk="1" latinLnBrk="0" hangingPunct="1">
        <a:lnSpc>
          <a:spcPct val="90000"/>
        </a:lnSpc>
        <a:spcBef>
          <a:spcPts val="800"/>
        </a:spcBef>
        <a:buFont typeface="Arial" pitchFamily="34" charset="0"/>
        <a:buChar char="•"/>
        <a:defRPr sz="2133" kern="1200">
          <a:solidFill>
            <a:srgbClr val="595959"/>
          </a:solidFill>
          <a:latin typeface="TheSansOffice" panose="020B0503040302060204" pitchFamily="34" charset="0"/>
          <a:ea typeface="+mn-ea"/>
          <a:cs typeface="+mn-cs"/>
        </a:defRPr>
      </a:lvl1pPr>
      <a:lvl2pPr marL="758230" indent="-380914" algn="l" defTabSz="1218928" rtl="0" eaLnBrk="1" latinLnBrk="0" hangingPunct="1">
        <a:lnSpc>
          <a:spcPct val="90000"/>
        </a:lnSpc>
        <a:spcBef>
          <a:spcPts val="800"/>
        </a:spcBef>
        <a:buFont typeface="Arial" pitchFamily="34" charset="0"/>
        <a:buChar char="–"/>
        <a:defRPr sz="1867" kern="1200">
          <a:solidFill>
            <a:srgbClr val="595959"/>
          </a:solidFill>
          <a:latin typeface="TheSansOffice" panose="020B0503040302060204" pitchFamily="34" charset="0"/>
          <a:ea typeface="+mn-ea"/>
          <a:cs typeface="+mn-cs"/>
        </a:defRPr>
      </a:lvl2pPr>
      <a:lvl3pPr marL="1523657" indent="-304731" algn="l" defTabSz="1218928" rtl="0" eaLnBrk="1" latinLnBrk="0" hangingPunct="1">
        <a:lnSpc>
          <a:spcPct val="90000"/>
        </a:lnSpc>
        <a:spcBef>
          <a:spcPts val="800"/>
        </a:spcBef>
        <a:buFont typeface="Arial" pitchFamily="34" charset="0"/>
        <a:buChar char="•"/>
        <a:defRPr sz="1600" kern="1200">
          <a:solidFill>
            <a:srgbClr val="595959"/>
          </a:solidFill>
          <a:latin typeface="Trebuchet MS" pitchFamily="34" charset="0"/>
          <a:ea typeface="+mn-ea"/>
          <a:cs typeface="+mn-cs"/>
        </a:defRPr>
      </a:lvl3pPr>
      <a:lvl4pPr marL="2133120" indent="-304731" algn="l" defTabSz="121892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4pPr>
      <a:lvl5pPr marL="2742585" indent="-304731" algn="l" defTabSz="121892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5pPr>
      <a:lvl6pPr marL="3352047" indent="-304731" algn="l" defTabSz="121892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510" indent="-304731" algn="l" defTabSz="121892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972" indent="-304731" algn="l" defTabSz="121892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436" indent="-304731" algn="l" defTabSz="121892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928" rtl="0" eaLnBrk="1" latinLnBrk="0" hangingPunct="1">
        <a:defRPr sz="2400" kern="1200">
          <a:solidFill>
            <a:schemeClr val="tx1"/>
          </a:solidFill>
          <a:latin typeface="+mn-lt"/>
          <a:ea typeface="+mn-ea"/>
          <a:cs typeface="+mn-cs"/>
        </a:defRPr>
      </a:lvl1pPr>
      <a:lvl2pPr marL="609463" algn="l" defTabSz="1218928" rtl="0" eaLnBrk="1" latinLnBrk="0" hangingPunct="1">
        <a:defRPr sz="2400" kern="1200">
          <a:solidFill>
            <a:schemeClr val="tx1"/>
          </a:solidFill>
          <a:latin typeface="+mn-lt"/>
          <a:ea typeface="+mn-ea"/>
          <a:cs typeface="+mn-cs"/>
        </a:defRPr>
      </a:lvl2pPr>
      <a:lvl3pPr marL="1218928" algn="l" defTabSz="1218928" rtl="0" eaLnBrk="1" latinLnBrk="0" hangingPunct="1">
        <a:defRPr sz="2400" kern="1200">
          <a:solidFill>
            <a:schemeClr val="tx1"/>
          </a:solidFill>
          <a:latin typeface="+mn-lt"/>
          <a:ea typeface="+mn-ea"/>
          <a:cs typeface="+mn-cs"/>
        </a:defRPr>
      </a:lvl3pPr>
      <a:lvl4pPr marL="1828390" algn="l" defTabSz="1218928" rtl="0" eaLnBrk="1" latinLnBrk="0" hangingPunct="1">
        <a:defRPr sz="2400" kern="1200">
          <a:solidFill>
            <a:schemeClr val="tx1"/>
          </a:solidFill>
          <a:latin typeface="+mn-lt"/>
          <a:ea typeface="+mn-ea"/>
          <a:cs typeface="+mn-cs"/>
        </a:defRPr>
      </a:lvl4pPr>
      <a:lvl5pPr marL="2437854" algn="l" defTabSz="1218928" rtl="0" eaLnBrk="1" latinLnBrk="0" hangingPunct="1">
        <a:defRPr sz="2400" kern="1200">
          <a:solidFill>
            <a:schemeClr val="tx1"/>
          </a:solidFill>
          <a:latin typeface="+mn-lt"/>
          <a:ea typeface="+mn-ea"/>
          <a:cs typeface="+mn-cs"/>
        </a:defRPr>
      </a:lvl5pPr>
      <a:lvl6pPr marL="3047316" algn="l" defTabSz="1218928" rtl="0" eaLnBrk="1" latinLnBrk="0" hangingPunct="1">
        <a:defRPr sz="2400" kern="1200">
          <a:solidFill>
            <a:schemeClr val="tx1"/>
          </a:solidFill>
          <a:latin typeface="+mn-lt"/>
          <a:ea typeface="+mn-ea"/>
          <a:cs typeface="+mn-cs"/>
        </a:defRPr>
      </a:lvl6pPr>
      <a:lvl7pPr marL="3656775" algn="l" defTabSz="1218928" rtl="0" eaLnBrk="1" latinLnBrk="0" hangingPunct="1">
        <a:defRPr sz="2400" kern="1200">
          <a:solidFill>
            <a:schemeClr val="tx1"/>
          </a:solidFill>
          <a:latin typeface="+mn-lt"/>
          <a:ea typeface="+mn-ea"/>
          <a:cs typeface="+mn-cs"/>
        </a:defRPr>
      </a:lvl7pPr>
      <a:lvl8pPr marL="4266241" algn="l" defTabSz="1218928" rtl="0" eaLnBrk="1" latinLnBrk="0" hangingPunct="1">
        <a:defRPr sz="2400" kern="1200">
          <a:solidFill>
            <a:schemeClr val="tx1"/>
          </a:solidFill>
          <a:latin typeface="+mn-lt"/>
          <a:ea typeface="+mn-ea"/>
          <a:cs typeface="+mn-cs"/>
        </a:defRPr>
      </a:lvl8pPr>
      <a:lvl9pPr marL="4875703" algn="l" defTabSz="1218928"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65">
          <p15:clr>
            <a:srgbClr val="F26B43"/>
          </p15:clr>
        </p15:guide>
        <p15:guide id="3" pos="2795">
          <p15:clr>
            <a:srgbClr val="F26B43"/>
          </p15:clr>
        </p15:guide>
        <p15:guide id="4" pos="2880">
          <p15:clr>
            <a:srgbClr val="F26B43"/>
          </p15:clr>
        </p15:guide>
        <p15:guide id="5" pos="204">
          <p15:clr>
            <a:srgbClr val="F26B43"/>
          </p15:clr>
        </p15:guide>
        <p15:guide id="7" orient="horz" pos="1620">
          <p15:clr>
            <a:srgbClr val="F26B43"/>
          </p15:clr>
        </p15:guide>
        <p15:guide id="8" orient="horz" pos="622">
          <p15:clr>
            <a:srgbClr val="F26B43"/>
          </p15:clr>
        </p15:guide>
        <p15:guide id="9" orient="horz" pos="395">
          <p15:clr>
            <a:srgbClr val="F26B43"/>
          </p15:clr>
        </p15:guide>
        <p15:guide id="11" pos="5556">
          <p15:clr>
            <a:srgbClr val="F26B43"/>
          </p15:clr>
        </p15:guide>
        <p15:guide id="12" orient="horz" pos="29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diagramColors" Target="../diagrams/colors2.xml"/><Relationship Id="rId11" Type="http://schemas.openxmlformats.org/officeDocument/2006/relationships/image" Target="../media/image54.png"/><Relationship Id="rId5" Type="http://schemas.openxmlformats.org/officeDocument/2006/relationships/diagramQuickStyle" Target="../diagrams/quickStyle2.xml"/><Relationship Id="rId10" Type="http://schemas.openxmlformats.org/officeDocument/2006/relationships/image" Target="../media/image53.png"/><Relationship Id="rId4" Type="http://schemas.openxmlformats.org/officeDocument/2006/relationships/diagramLayout" Target="../diagrams/layout2.xml"/><Relationship Id="rId9"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svg"/><Relationship Id="rId18" Type="http://schemas.openxmlformats.org/officeDocument/2006/relationships/image" Target="../media/image70.png"/><Relationship Id="rId26" Type="http://schemas.openxmlformats.org/officeDocument/2006/relationships/image" Target="../media/image78.png"/><Relationship Id="rId39" Type="http://schemas.openxmlformats.org/officeDocument/2006/relationships/image" Target="../media/image91.png"/><Relationship Id="rId3" Type="http://schemas.openxmlformats.org/officeDocument/2006/relationships/image" Target="../media/image55.png"/><Relationship Id="rId21" Type="http://schemas.openxmlformats.org/officeDocument/2006/relationships/image" Target="../media/image73.svg"/><Relationship Id="rId34" Type="http://schemas.openxmlformats.org/officeDocument/2006/relationships/image" Target="../media/image86.jpeg"/><Relationship Id="rId7" Type="http://schemas.openxmlformats.org/officeDocument/2006/relationships/image" Target="../media/image59.svg"/><Relationship Id="rId12" Type="http://schemas.openxmlformats.org/officeDocument/2006/relationships/image" Target="../media/image64.png"/><Relationship Id="rId17" Type="http://schemas.openxmlformats.org/officeDocument/2006/relationships/image" Target="../media/image69.svg"/><Relationship Id="rId25" Type="http://schemas.openxmlformats.org/officeDocument/2006/relationships/image" Target="../media/image77.svg"/><Relationship Id="rId33" Type="http://schemas.openxmlformats.org/officeDocument/2006/relationships/image" Target="../media/image85.jpeg"/><Relationship Id="rId38" Type="http://schemas.openxmlformats.org/officeDocument/2006/relationships/image" Target="../media/image90.svg"/><Relationship Id="rId2" Type="http://schemas.openxmlformats.org/officeDocument/2006/relationships/notesSlide" Target="../notesSlides/notesSlide5.xml"/><Relationship Id="rId16" Type="http://schemas.openxmlformats.org/officeDocument/2006/relationships/image" Target="../media/image68.png"/><Relationship Id="rId20" Type="http://schemas.openxmlformats.org/officeDocument/2006/relationships/image" Target="../media/image72.png"/><Relationship Id="rId29" Type="http://schemas.openxmlformats.org/officeDocument/2006/relationships/image" Target="../media/image81.svg"/><Relationship Id="rId1" Type="http://schemas.openxmlformats.org/officeDocument/2006/relationships/slideLayout" Target="../slideLayouts/slideLayout22.xml"/><Relationship Id="rId6" Type="http://schemas.openxmlformats.org/officeDocument/2006/relationships/image" Target="../media/image58.png"/><Relationship Id="rId11" Type="http://schemas.openxmlformats.org/officeDocument/2006/relationships/image" Target="../media/image63.svg"/><Relationship Id="rId24" Type="http://schemas.openxmlformats.org/officeDocument/2006/relationships/image" Target="../media/image76.png"/><Relationship Id="rId32" Type="http://schemas.openxmlformats.org/officeDocument/2006/relationships/image" Target="../media/image84.png"/><Relationship Id="rId37" Type="http://schemas.openxmlformats.org/officeDocument/2006/relationships/image" Target="../media/image89.png"/><Relationship Id="rId40" Type="http://schemas.openxmlformats.org/officeDocument/2006/relationships/image" Target="../media/image92.png"/><Relationship Id="rId5" Type="http://schemas.openxmlformats.org/officeDocument/2006/relationships/image" Target="../media/image57.svg"/><Relationship Id="rId15" Type="http://schemas.openxmlformats.org/officeDocument/2006/relationships/image" Target="../media/image67.svg"/><Relationship Id="rId23" Type="http://schemas.openxmlformats.org/officeDocument/2006/relationships/image" Target="../media/image75.svg"/><Relationship Id="rId28" Type="http://schemas.openxmlformats.org/officeDocument/2006/relationships/image" Target="../media/image80.png"/><Relationship Id="rId36" Type="http://schemas.openxmlformats.org/officeDocument/2006/relationships/image" Target="../media/image88.png"/><Relationship Id="rId10" Type="http://schemas.openxmlformats.org/officeDocument/2006/relationships/image" Target="../media/image62.png"/><Relationship Id="rId19" Type="http://schemas.openxmlformats.org/officeDocument/2006/relationships/image" Target="../media/image71.svg"/><Relationship Id="rId31" Type="http://schemas.openxmlformats.org/officeDocument/2006/relationships/image" Target="../media/image83.svg"/><Relationship Id="rId4" Type="http://schemas.openxmlformats.org/officeDocument/2006/relationships/image" Target="../media/image56.svg"/><Relationship Id="rId9" Type="http://schemas.openxmlformats.org/officeDocument/2006/relationships/image" Target="../media/image61.svg"/><Relationship Id="rId14" Type="http://schemas.openxmlformats.org/officeDocument/2006/relationships/image" Target="../media/image66.png"/><Relationship Id="rId22" Type="http://schemas.openxmlformats.org/officeDocument/2006/relationships/image" Target="../media/image74.png"/><Relationship Id="rId27" Type="http://schemas.openxmlformats.org/officeDocument/2006/relationships/image" Target="../media/image79.svg"/><Relationship Id="rId30" Type="http://schemas.openxmlformats.org/officeDocument/2006/relationships/image" Target="../media/image82.png"/><Relationship Id="rId35" Type="http://schemas.openxmlformats.org/officeDocument/2006/relationships/image" Target="../media/image87.png"/></Relationships>
</file>

<file path=ppt/slides/_rels/slide12.xml.rels><?xml version="1.0" encoding="UTF-8" standalone="yes"?>
<Relationships xmlns="http://schemas.openxmlformats.org/package/2006/relationships"><Relationship Id="rId8" Type="http://schemas.openxmlformats.org/officeDocument/2006/relationships/image" Target="../media/image97.png"/><Relationship Id="rId13" Type="http://schemas.microsoft.com/office/2007/relationships/hdphoto" Target="../media/hdphoto5.wdp"/><Relationship Id="rId18" Type="http://schemas.openxmlformats.org/officeDocument/2006/relationships/image" Target="../media/image102.png"/><Relationship Id="rId26" Type="http://schemas.openxmlformats.org/officeDocument/2006/relationships/image" Target="../media/image106.png"/><Relationship Id="rId3" Type="http://schemas.openxmlformats.org/officeDocument/2006/relationships/image" Target="../media/image93.png"/><Relationship Id="rId21" Type="http://schemas.microsoft.com/office/2007/relationships/hdphoto" Target="../media/hdphoto9.wdp"/><Relationship Id="rId7" Type="http://schemas.openxmlformats.org/officeDocument/2006/relationships/image" Target="../media/image96.png"/><Relationship Id="rId12" Type="http://schemas.openxmlformats.org/officeDocument/2006/relationships/image" Target="../media/image99.png"/><Relationship Id="rId17" Type="http://schemas.microsoft.com/office/2007/relationships/hdphoto" Target="../media/hdphoto7.wdp"/><Relationship Id="rId25" Type="http://schemas.microsoft.com/office/2007/relationships/hdphoto" Target="../media/hdphoto11.wdp"/><Relationship Id="rId2" Type="http://schemas.openxmlformats.org/officeDocument/2006/relationships/notesSlide" Target="../notesSlides/notesSlide6.xml"/><Relationship Id="rId16" Type="http://schemas.openxmlformats.org/officeDocument/2006/relationships/image" Target="../media/image101.png"/><Relationship Id="rId20" Type="http://schemas.openxmlformats.org/officeDocument/2006/relationships/image" Target="../media/image103.png"/><Relationship Id="rId1" Type="http://schemas.openxmlformats.org/officeDocument/2006/relationships/slideLayout" Target="../slideLayouts/slideLayout23.xml"/><Relationship Id="rId6" Type="http://schemas.openxmlformats.org/officeDocument/2006/relationships/image" Target="../media/image95.png"/><Relationship Id="rId11" Type="http://schemas.microsoft.com/office/2007/relationships/hdphoto" Target="../media/hdphoto4.wdp"/><Relationship Id="rId24" Type="http://schemas.openxmlformats.org/officeDocument/2006/relationships/image" Target="../media/image105.png"/><Relationship Id="rId5" Type="http://schemas.microsoft.com/office/2007/relationships/hdphoto" Target="../media/hdphoto2.wdp"/><Relationship Id="rId15" Type="http://schemas.microsoft.com/office/2007/relationships/hdphoto" Target="../media/hdphoto6.wdp"/><Relationship Id="rId23" Type="http://schemas.microsoft.com/office/2007/relationships/hdphoto" Target="../media/hdphoto10.wdp"/><Relationship Id="rId10" Type="http://schemas.openxmlformats.org/officeDocument/2006/relationships/image" Target="../media/image98.png"/><Relationship Id="rId19" Type="http://schemas.microsoft.com/office/2007/relationships/hdphoto" Target="../media/hdphoto8.wdp"/><Relationship Id="rId4" Type="http://schemas.openxmlformats.org/officeDocument/2006/relationships/image" Target="../media/image94.png"/><Relationship Id="rId9" Type="http://schemas.microsoft.com/office/2007/relationships/hdphoto" Target="../media/hdphoto3.wdp"/><Relationship Id="rId14" Type="http://schemas.openxmlformats.org/officeDocument/2006/relationships/image" Target="../media/image100.png"/><Relationship Id="rId22" Type="http://schemas.openxmlformats.org/officeDocument/2006/relationships/image" Target="../media/image104.png"/><Relationship Id="rId27" Type="http://schemas.openxmlformats.org/officeDocument/2006/relationships/image" Target="../media/image107.png"/></Relationships>
</file>

<file path=ppt/slides/_rels/slide13.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7.png"/><Relationship Id="rId18" Type="http://schemas.openxmlformats.org/officeDocument/2006/relationships/image" Target="../media/image122.png"/><Relationship Id="rId26" Type="http://schemas.openxmlformats.org/officeDocument/2006/relationships/image" Target="../media/image127.png"/><Relationship Id="rId3" Type="http://schemas.openxmlformats.org/officeDocument/2006/relationships/image" Target="../media/image108.png"/><Relationship Id="rId21" Type="http://schemas.openxmlformats.org/officeDocument/2006/relationships/image" Target="../media/image124.png"/><Relationship Id="rId7" Type="http://schemas.openxmlformats.org/officeDocument/2006/relationships/image" Target="../media/image112.svg"/><Relationship Id="rId12" Type="http://schemas.microsoft.com/office/2007/relationships/hdphoto" Target="../media/hdphoto12.wdp"/><Relationship Id="rId17" Type="http://schemas.openxmlformats.org/officeDocument/2006/relationships/image" Target="../media/image121.jpeg"/><Relationship Id="rId25" Type="http://schemas.openxmlformats.org/officeDocument/2006/relationships/image" Target="../media/image126.jpeg"/><Relationship Id="rId2" Type="http://schemas.openxmlformats.org/officeDocument/2006/relationships/notesSlide" Target="../notesSlides/notesSlide7.xml"/><Relationship Id="rId16" Type="http://schemas.openxmlformats.org/officeDocument/2006/relationships/image" Target="../media/image120.svg"/><Relationship Id="rId20" Type="http://schemas.openxmlformats.org/officeDocument/2006/relationships/image" Target="../media/image123.png"/><Relationship Id="rId1" Type="http://schemas.openxmlformats.org/officeDocument/2006/relationships/slideLayout" Target="../slideLayouts/slideLayout27.xml"/><Relationship Id="rId6" Type="http://schemas.openxmlformats.org/officeDocument/2006/relationships/image" Target="../media/image111.png"/><Relationship Id="rId11" Type="http://schemas.openxmlformats.org/officeDocument/2006/relationships/image" Target="../media/image116.png"/><Relationship Id="rId24" Type="http://schemas.openxmlformats.org/officeDocument/2006/relationships/image" Target="../media/image125.jpeg"/><Relationship Id="rId5" Type="http://schemas.openxmlformats.org/officeDocument/2006/relationships/image" Target="../media/image110.svg"/><Relationship Id="rId15" Type="http://schemas.openxmlformats.org/officeDocument/2006/relationships/image" Target="../media/image119.png"/><Relationship Id="rId23" Type="http://schemas.openxmlformats.org/officeDocument/2006/relationships/image" Target="../media/image54.png"/><Relationship Id="rId10" Type="http://schemas.openxmlformats.org/officeDocument/2006/relationships/image" Target="../media/image115.png"/><Relationship Id="rId19" Type="http://schemas.microsoft.com/office/2007/relationships/hdphoto" Target="../media/hdphoto13.wdp"/><Relationship Id="rId4" Type="http://schemas.openxmlformats.org/officeDocument/2006/relationships/image" Target="../media/image109.png"/><Relationship Id="rId9" Type="http://schemas.openxmlformats.org/officeDocument/2006/relationships/image" Target="../media/image114.png"/><Relationship Id="rId14" Type="http://schemas.openxmlformats.org/officeDocument/2006/relationships/image" Target="../media/image118.svg"/><Relationship Id="rId22" Type="http://schemas.microsoft.com/office/2007/relationships/hdphoto" Target="../media/hdphoto14.wdp"/></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8.emf"/><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7.emf"/><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7.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svg"/><Relationship Id="rId3" Type="http://schemas.openxmlformats.org/officeDocument/2006/relationships/diagramLayout" Target="../diagrams/layout1.xml"/><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diagramData" Target="../diagrams/data1.xml"/><Relationship Id="rId16" Type="http://schemas.openxmlformats.org/officeDocument/2006/relationships/image" Target="../media/image38.svg"/><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33.svg"/><Relationship Id="rId5" Type="http://schemas.openxmlformats.org/officeDocument/2006/relationships/diagramColors" Target="../diagrams/colors1.xml"/><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diagramQuickStyle" Target="../diagrams/quickStyle1.xml"/><Relationship Id="rId9" Type="http://schemas.openxmlformats.org/officeDocument/2006/relationships/image" Target="../media/image31.pn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hdphoto" Target="../media/hdphoto1.wdp"/><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5BDCA1C6-9572-4995-B8BA-3AC9718855AF}"/>
              </a:ext>
            </a:extLst>
          </p:cNvPr>
          <p:cNvSpPr>
            <a:spLocks noGrp="1"/>
          </p:cNvSpPr>
          <p:nvPr>
            <p:ph type="body" sz="quarter" idx="13"/>
          </p:nvPr>
        </p:nvSpPr>
        <p:spPr>
          <a:xfrm>
            <a:off x="431800" y="2279375"/>
            <a:ext cx="7745549" cy="1149627"/>
          </a:xfrm>
        </p:spPr>
        <p:txBody>
          <a:bodyPr vert="horz" lIns="0" tIns="0" rIns="91428" bIns="45715" rtlCol="0" anchor="t">
            <a:noAutofit/>
          </a:bodyPr>
          <a:lstStyle/>
          <a:p>
            <a:r>
              <a:rPr lang="en-US" dirty="0"/>
              <a:t>EMPOWERING </a:t>
            </a:r>
          </a:p>
          <a:p>
            <a:r>
              <a:rPr lang="en-US" dirty="0"/>
              <a:t>INDIA’S AI AMBITION </a:t>
            </a:r>
          </a:p>
        </p:txBody>
      </p:sp>
      <p:sp>
        <p:nvSpPr>
          <p:cNvPr id="10" name="Text Placeholder 9">
            <a:extLst>
              <a:ext uri="{FF2B5EF4-FFF2-40B4-BE49-F238E27FC236}">
                <a16:creationId xmlns:a16="http://schemas.microsoft.com/office/drawing/2014/main" id="{DEF16EAC-BFA9-C1C6-F459-88AA60A93646}"/>
              </a:ext>
            </a:extLst>
          </p:cNvPr>
          <p:cNvSpPr>
            <a:spLocks noGrp="1"/>
          </p:cNvSpPr>
          <p:nvPr>
            <p:ph type="body" sz="quarter" idx="14"/>
          </p:nvPr>
        </p:nvSpPr>
        <p:spPr>
          <a:xfrm>
            <a:off x="431802" y="3724911"/>
            <a:ext cx="7246897" cy="590460"/>
          </a:xfrm>
        </p:spPr>
        <p:txBody>
          <a:bodyPr/>
          <a:lstStyle/>
          <a:p>
            <a:r>
              <a:rPr kumimoji="0" lang="en-IN" sz="2667" b="1" i="0" u="none" strike="noStrike" kern="1200" cap="all" spc="0" normalizeH="0" baseline="0" noProof="0" dirty="0" err="1">
                <a:ln>
                  <a:noFill/>
                </a:ln>
                <a:solidFill>
                  <a:srgbClr val="BED730"/>
                </a:solidFill>
                <a:effectLst/>
                <a:uLnTx/>
                <a:uFillTx/>
                <a:latin typeface="TheSansOffice" panose="020B0503040302060204" pitchFamily="34" charset="0"/>
                <a:ea typeface="+mj-ea"/>
                <a:cs typeface="+mj-cs"/>
              </a:rPr>
              <a:t>CloudInfinit</a:t>
            </a:r>
            <a:r>
              <a:rPr kumimoji="0" lang="en-IN" sz="2667" b="1" i="0" u="none" strike="noStrike" kern="1200" cap="all" spc="0" normalizeH="0" baseline="30000" noProof="0" dirty="0" err="1">
                <a:ln>
                  <a:noFill/>
                </a:ln>
                <a:solidFill>
                  <a:prstClr val="white"/>
                </a:solidFill>
                <a:effectLst/>
                <a:uLnTx/>
                <a:uFillTx/>
                <a:latin typeface="TheSansOffice" panose="020B0503040302060204" pitchFamily="34" charset="0"/>
                <a:ea typeface="+mj-ea"/>
                <a:cs typeface="+mj-cs"/>
              </a:rPr>
              <a:t>+AI</a:t>
            </a:r>
            <a:r>
              <a:rPr kumimoji="0" lang="en-IN" sz="2667" b="1" i="0" u="none" strike="noStrike" kern="1200" cap="all" spc="0" normalizeH="0" baseline="0" noProof="0" dirty="0">
                <a:ln>
                  <a:noFill/>
                </a:ln>
                <a:solidFill>
                  <a:srgbClr val="BED730"/>
                </a:solidFill>
                <a:effectLst/>
                <a:uLnTx/>
                <a:uFillTx/>
                <a:latin typeface="TheSansOffice" panose="020B0503040302060204" pitchFamily="34" charset="0"/>
                <a:ea typeface="+mj-ea"/>
                <a:cs typeface="+mj-cs"/>
              </a:rPr>
              <a:t> </a:t>
            </a:r>
          </a:p>
          <a:p>
            <a:r>
              <a:rPr kumimoji="0" lang="en-IN" sz="2667" b="1" i="0" u="none" strike="noStrike" kern="1200" cap="all" spc="0" normalizeH="0" baseline="0" noProof="0" dirty="0">
                <a:ln>
                  <a:noFill/>
                </a:ln>
                <a:solidFill>
                  <a:prstClr val="white"/>
                </a:solidFill>
                <a:effectLst/>
                <a:uLnTx/>
                <a:uFillTx/>
                <a:latin typeface="TheSansOffice" panose="020B0503040302060204" pitchFamily="34" charset="0"/>
                <a:ea typeface="+mj-ea"/>
                <a:cs typeface="+mj-cs"/>
              </a:rPr>
              <a:t>High performance GPU AS a service </a:t>
            </a:r>
            <a:endParaRPr lang="en-US" dirty="0"/>
          </a:p>
        </p:txBody>
      </p:sp>
      <p:sp>
        <p:nvSpPr>
          <p:cNvPr id="5" name="Text Placeholder 4">
            <a:extLst>
              <a:ext uri="{FF2B5EF4-FFF2-40B4-BE49-F238E27FC236}">
                <a16:creationId xmlns:a16="http://schemas.microsoft.com/office/drawing/2014/main" id="{99A52352-E5D7-ACEA-312B-DCB5E9F192F9}"/>
              </a:ext>
            </a:extLst>
          </p:cNvPr>
          <p:cNvSpPr>
            <a:spLocks noGrp="1"/>
          </p:cNvSpPr>
          <p:nvPr>
            <p:ph type="body" sz="quarter" idx="15"/>
          </p:nvPr>
        </p:nvSpPr>
        <p:spPr>
          <a:xfrm>
            <a:off x="431800" y="4767842"/>
            <a:ext cx="3370175" cy="369471"/>
          </a:xfrm>
        </p:spPr>
        <p:txBody>
          <a:bodyPr/>
          <a:lstStyle/>
          <a:p>
            <a:r>
              <a:rPr lang="en-US" dirty="0"/>
              <a:t>Feb 2025</a:t>
            </a:r>
          </a:p>
        </p:txBody>
      </p:sp>
      <p:sp>
        <p:nvSpPr>
          <p:cNvPr id="8" name="Text Placeholder 1">
            <a:extLst>
              <a:ext uri="{FF2B5EF4-FFF2-40B4-BE49-F238E27FC236}">
                <a16:creationId xmlns:a16="http://schemas.microsoft.com/office/drawing/2014/main" id="{B7A161AF-D07A-B129-E6AE-3BDB69B90462}"/>
              </a:ext>
            </a:extLst>
          </p:cNvPr>
          <p:cNvSpPr txBox="1">
            <a:spLocks/>
          </p:cNvSpPr>
          <p:nvPr/>
        </p:nvSpPr>
        <p:spPr>
          <a:xfrm>
            <a:off x="2" y="5589784"/>
            <a:ext cx="12191999" cy="720000"/>
          </a:xfrm>
          <a:prstGeom prst="rect">
            <a:avLst/>
          </a:prstGeom>
          <a:solidFill>
            <a:srgbClr val="10253F">
              <a:alpha val="50196"/>
            </a:srgbClr>
          </a:solidFill>
        </p:spPr>
        <p:txBody>
          <a:bodyPr anchor="ctr">
            <a:noAutofit/>
          </a:bodyPr>
          <a:lstStyle>
            <a:lvl1pPr marL="226760" indent="-226760" algn="l" defTabSz="914241" rtl="0" eaLnBrk="1" latinLnBrk="0" hangingPunct="1">
              <a:lnSpc>
                <a:spcPct val="90000"/>
              </a:lnSpc>
              <a:spcBef>
                <a:spcPts val="600"/>
              </a:spcBef>
              <a:buFont typeface="Arial" pitchFamily="34" charset="0"/>
              <a:buChar char="•"/>
              <a:defRPr sz="1600" kern="1200">
                <a:solidFill>
                  <a:srgbClr val="595959"/>
                </a:solidFill>
                <a:latin typeface="TheSansOffice" panose="020B0503040302060204" pitchFamily="34" charset="0"/>
                <a:ea typeface="+mn-ea"/>
                <a:cs typeface="+mn-cs"/>
              </a:defRPr>
            </a:lvl1pPr>
            <a:lvl2pPr marL="568701" indent="-285700" algn="l" defTabSz="914241" rtl="0" eaLnBrk="1" latinLnBrk="0" hangingPunct="1">
              <a:lnSpc>
                <a:spcPct val="90000"/>
              </a:lnSpc>
              <a:spcBef>
                <a:spcPts val="600"/>
              </a:spcBef>
              <a:buFont typeface="Arial" pitchFamily="34" charset="0"/>
              <a:buChar char="–"/>
              <a:defRPr sz="1400" kern="1200">
                <a:solidFill>
                  <a:srgbClr val="595959"/>
                </a:solidFill>
                <a:latin typeface="TheSansOffice" panose="020B0503040302060204" pitchFamily="34" charset="0"/>
                <a:ea typeface="+mn-ea"/>
                <a:cs typeface="+mn-cs"/>
              </a:defRPr>
            </a:lvl2pPr>
            <a:lvl3pPr marL="1142800" indent="-228560" algn="l" defTabSz="914241"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599920" indent="-228560" algn="l" defTabSz="914241"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041" indent="-228560" algn="l" defTabSz="914241"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161"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81"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00"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21"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8898">
              <a:lnSpc>
                <a:spcPct val="100000"/>
              </a:lnSpc>
              <a:spcBef>
                <a:spcPts val="0"/>
              </a:spcBef>
              <a:buNone/>
              <a:defRPr/>
            </a:pPr>
            <a:endParaRPr lang="en-US" sz="2400" b="1">
              <a:solidFill>
                <a:srgbClr val="BED730"/>
              </a:solidFill>
            </a:endParaRPr>
          </a:p>
        </p:txBody>
      </p:sp>
      <p:sp>
        <p:nvSpPr>
          <p:cNvPr id="24" name="TextBox 23">
            <a:extLst>
              <a:ext uri="{FF2B5EF4-FFF2-40B4-BE49-F238E27FC236}">
                <a16:creationId xmlns:a16="http://schemas.microsoft.com/office/drawing/2014/main" id="{58D8DB86-6056-3CA3-21FA-98BFEC73ED97}"/>
              </a:ext>
            </a:extLst>
          </p:cNvPr>
          <p:cNvSpPr txBox="1"/>
          <p:nvPr/>
        </p:nvSpPr>
        <p:spPr>
          <a:xfrm>
            <a:off x="345872" y="5718953"/>
            <a:ext cx="11414328" cy="461665"/>
          </a:xfrm>
          <a:prstGeom prst="rect">
            <a:avLst/>
          </a:prstGeom>
          <a:noFill/>
        </p:spPr>
        <p:txBody>
          <a:bodyPr wrap="square" lIns="91440" tIns="45720" rIns="91440" bIns="45720" rtlCol="0" anchor="t">
            <a:spAutoFit/>
          </a:bodyPr>
          <a:lstStyle/>
          <a:p>
            <a:pPr algn="ctr" defTabSz="914354">
              <a:defRPr/>
            </a:pPr>
            <a:r>
              <a:rPr lang="en-US" sz="2400" b="1">
                <a:solidFill>
                  <a:srgbClr val="BED730"/>
                </a:solidFill>
                <a:latin typeface="Trebuchet MS"/>
              </a:rPr>
              <a:t>AI MEETS PERFORMANCE, SCALABILITY, AND FUTURE READINESS </a:t>
            </a:r>
          </a:p>
        </p:txBody>
      </p:sp>
    </p:spTree>
    <p:extLst>
      <p:ext uri="{BB962C8B-B14F-4D97-AF65-F5344CB8AC3E}">
        <p14:creationId xmlns:p14="http://schemas.microsoft.com/office/powerpoint/2010/main" val="174597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49F5-7F61-619A-D723-0B1194D37A91}"/>
              </a:ext>
            </a:extLst>
          </p:cNvPr>
          <p:cNvSpPr>
            <a:spLocks noGrp="1"/>
          </p:cNvSpPr>
          <p:nvPr>
            <p:ph type="title"/>
          </p:nvPr>
        </p:nvSpPr>
        <p:spPr>
          <a:xfrm>
            <a:off x="432000" y="143599"/>
            <a:ext cx="11328200" cy="830987"/>
          </a:xfrm>
        </p:spPr>
        <p:txBody>
          <a:bodyPr/>
          <a:lstStyle/>
          <a:p>
            <a:r>
              <a:rPr lang="en-IN" sz="2400" dirty="0"/>
              <a:t>AI-READY, hyperscale, Hyperconnected, Green,</a:t>
            </a:r>
            <a:br>
              <a:rPr lang="en-IN" sz="2400" dirty="0"/>
            </a:br>
            <a:r>
              <a:rPr lang="en-IN" sz="2400" dirty="0"/>
              <a:t>Data </a:t>
            </a:r>
            <a:r>
              <a:rPr lang="en-IN" sz="2400" dirty="0" err="1"/>
              <a:t>Center</a:t>
            </a:r>
            <a:r>
              <a:rPr lang="en-IN" sz="2400" dirty="0"/>
              <a:t> campuses</a:t>
            </a:r>
            <a:endParaRPr lang="en-US" sz="2400" dirty="0"/>
          </a:p>
        </p:txBody>
      </p:sp>
      <p:graphicFrame>
        <p:nvGraphicFramePr>
          <p:cNvPr id="11" name="Diagram 10">
            <a:extLst>
              <a:ext uri="{FF2B5EF4-FFF2-40B4-BE49-F238E27FC236}">
                <a16:creationId xmlns:a16="http://schemas.microsoft.com/office/drawing/2014/main" id="{0EBB6B05-D945-5AB6-2745-EA6EEBE71A8D}"/>
              </a:ext>
            </a:extLst>
          </p:cNvPr>
          <p:cNvGraphicFramePr/>
          <p:nvPr/>
        </p:nvGraphicFramePr>
        <p:xfrm>
          <a:off x="7451177" y="2027637"/>
          <a:ext cx="3716107" cy="2802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31C4C2A8-6DA8-A45F-1695-4300230FACFB}"/>
              </a:ext>
            </a:extLst>
          </p:cNvPr>
          <p:cNvGrpSpPr/>
          <p:nvPr/>
        </p:nvGrpSpPr>
        <p:grpSpPr>
          <a:xfrm>
            <a:off x="431800" y="1313015"/>
            <a:ext cx="6043869" cy="4996771"/>
            <a:chOff x="323850" y="984760"/>
            <a:chExt cx="5040000" cy="4166821"/>
          </a:xfrm>
        </p:grpSpPr>
        <p:pic>
          <p:nvPicPr>
            <p:cNvPr id="3076" name="Picture 4" descr="iMac (Intel-based) - Wikipedia">
              <a:extLst>
                <a:ext uri="{FF2B5EF4-FFF2-40B4-BE49-F238E27FC236}">
                  <a16:creationId xmlns:a16="http://schemas.microsoft.com/office/drawing/2014/main" id="{C43DF13D-9597-D553-EE4E-308FEB65AD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984761"/>
              <a:ext cx="5040000" cy="41668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le: Top Corners Rounded 12">
              <a:extLst>
                <a:ext uri="{FF2B5EF4-FFF2-40B4-BE49-F238E27FC236}">
                  <a16:creationId xmlns:a16="http://schemas.microsoft.com/office/drawing/2014/main" id="{60F74050-602E-6058-B0C9-896DA183FD15}"/>
                </a:ext>
              </a:extLst>
            </p:cNvPr>
            <p:cNvSpPr/>
            <p:nvPr/>
          </p:nvSpPr>
          <p:spPr>
            <a:xfrm>
              <a:off x="323850" y="984760"/>
              <a:ext cx="5040000" cy="3018713"/>
            </a:xfrm>
            <a:prstGeom prst="round2SameRect">
              <a:avLst>
                <a:gd name="adj1" fmla="val 4247"/>
                <a:gd name="adj2" fmla="val 0"/>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pic>
          <p:nvPicPr>
            <p:cNvPr id="4" name="Picture 3" descr="A screenshot of a computer">
              <a:extLst>
                <a:ext uri="{FF2B5EF4-FFF2-40B4-BE49-F238E27FC236}">
                  <a16:creationId xmlns:a16="http://schemas.microsoft.com/office/drawing/2014/main" id="{CA9C9C41-5579-C48A-3CCA-3AE0DA00AA98}"/>
                </a:ext>
              </a:extLst>
            </p:cNvPr>
            <p:cNvPicPr>
              <a:picLocks noChangeAspect="1"/>
            </p:cNvPicPr>
            <p:nvPr/>
          </p:nvPicPr>
          <p:blipFill rotWithShape="1">
            <a:blip r:embed="rId9">
              <a:extLst>
                <a:ext uri="{28A0092B-C50C-407E-A947-70E740481C1C}">
                  <a14:useLocalDpi xmlns:a14="http://schemas.microsoft.com/office/drawing/2010/main" val="0"/>
                </a:ext>
              </a:extLst>
            </a:blip>
            <a:srcRect l="10702" t="18254" r="10426" b="19206"/>
            <a:stretch/>
          </p:blipFill>
          <p:spPr>
            <a:xfrm>
              <a:off x="405122" y="1058499"/>
              <a:ext cx="4877456" cy="2652471"/>
            </a:xfrm>
            <a:prstGeom prst="roundRect">
              <a:avLst>
                <a:gd name="adj" fmla="val 4028"/>
              </a:avLst>
            </a:prstGeom>
          </p:spPr>
        </p:pic>
        <p:pic>
          <p:nvPicPr>
            <p:cNvPr id="5" name="Picture 4">
              <a:extLst>
                <a:ext uri="{FF2B5EF4-FFF2-40B4-BE49-F238E27FC236}">
                  <a16:creationId xmlns:a16="http://schemas.microsoft.com/office/drawing/2014/main" id="{C32F8D3B-3971-BE3F-1C9D-D88BCAA16567}"/>
                </a:ext>
              </a:extLst>
            </p:cNvPr>
            <p:cNvPicPr>
              <a:picLocks noChangeAspect="1"/>
            </p:cNvPicPr>
            <p:nvPr/>
          </p:nvPicPr>
          <p:blipFill>
            <a:blip r:embed="rId10"/>
            <a:stretch>
              <a:fillRect/>
            </a:stretch>
          </p:blipFill>
          <p:spPr>
            <a:xfrm>
              <a:off x="4159444" y="2914497"/>
              <a:ext cx="886408" cy="628483"/>
            </a:xfrm>
            <a:prstGeom prst="snip2Diag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8A1C41A4-0A7D-2975-E7C2-DBC4A7204F3C}"/>
                </a:ext>
              </a:extLst>
            </p:cNvPr>
            <p:cNvSpPr txBox="1"/>
            <p:nvPr/>
          </p:nvSpPr>
          <p:spPr>
            <a:xfrm>
              <a:off x="405122" y="4083046"/>
              <a:ext cx="4877456" cy="230990"/>
            </a:xfrm>
            <a:prstGeom prst="rect">
              <a:avLst/>
            </a:prstGeom>
            <a:solidFill>
              <a:srgbClr val="AAABAF"/>
            </a:solidFill>
          </p:spPr>
          <p:txBody>
            <a:bodyPr wrap="square">
              <a:spAutoFit/>
            </a:bodyPr>
            <a:lstStyle/>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Trebuchet MS" panose="020B0703020202090204" pitchFamily="34" charset="0"/>
                  <a:ea typeface="+mn-ea"/>
                  <a:cs typeface="+mn-cs"/>
                </a:rPr>
                <a:t>Ref: https://www.nvidia.com/en-us/data-center/colocation-partners</a:t>
              </a:r>
            </a:p>
          </p:txBody>
        </p:sp>
      </p:grpSp>
      <p:pic>
        <p:nvPicPr>
          <p:cNvPr id="3" name="Picture 2" descr="Logos &amp; Brand Guidelines | NVIDIA">
            <a:extLst>
              <a:ext uri="{FF2B5EF4-FFF2-40B4-BE49-F238E27FC236}">
                <a16:creationId xmlns:a16="http://schemas.microsoft.com/office/drawing/2014/main" id="{10C66070-2A39-D759-1622-82A50944467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083502" y="6330763"/>
            <a:ext cx="697220" cy="3904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969F577-29E4-1EF3-645F-25B3F8990B60}"/>
              </a:ext>
            </a:extLst>
          </p:cNvPr>
          <p:cNvSpPr txBox="1"/>
          <p:nvPr/>
        </p:nvSpPr>
        <p:spPr>
          <a:xfrm>
            <a:off x="9780722" y="6309786"/>
            <a:ext cx="1422648" cy="461665"/>
          </a:xfrm>
          <a:prstGeom prst="rect">
            <a:avLst/>
          </a:prstGeom>
          <a:noFill/>
        </p:spPr>
        <p:txBody>
          <a:bodyPr wrap="square" rtlCol="0">
            <a:spAutoFit/>
          </a:bodyPr>
          <a:lstStyle/>
          <a:p>
            <a:pPr marL="0" marR="0" lvl="0" indent="0" algn="l" defTabSz="68568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a:ea typeface="+mn-ea"/>
                <a:cs typeface="+mn-cs"/>
              </a:rPr>
              <a:t>India’s 1</a:t>
            </a:r>
            <a:r>
              <a:rPr kumimoji="0" lang="en-US" sz="800" b="0" i="0" u="none" strike="noStrike" kern="1200" cap="none" spc="0" normalizeH="0" baseline="30000" noProof="0">
                <a:ln>
                  <a:noFill/>
                </a:ln>
                <a:solidFill>
                  <a:prstClr val="white"/>
                </a:solidFill>
                <a:effectLst/>
                <a:uLnTx/>
                <a:uFillTx/>
                <a:latin typeface="Trebuchet MS"/>
                <a:ea typeface="+mn-ea"/>
                <a:cs typeface="+mn-cs"/>
              </a:rPr>
              <a:t>st</a:t>
            </a:r>
            <a:r>
              <a:rPr kumimoji="0" lang="en-US" sz="800" b="0" i="0" u="none" strike="noStrike" kern="1200" cap="none" spc="0" normalizeH="0" baseline="0" noProof="0">
                <a:ln>
                  <a:noFill/>
                </a:ln>
                <a:solidFill>
                  <a:prstClr val="white"/>
                </a:solidFill>
                <a:effectLst/>
                <a:uLnTx/>
                <a:uFillTx/>
                <a:latin typeface="Trebuchet MS"/>
                <a:ea typeface="+mn-ea"/>
                <a:cs typeface="+mn-cs"/>
              </a:rPr>
              <a:t> Nvidia DGX Ready Liquid Cooled DCs</a:t>
            </a:r>
          </a:p>
          <a:p>
            <a:pPr marL="0" marR="0" lvl="0" indent="0" algn="l" defTabSz="68568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a:ea typeface="+mn-ea"/>
                <a:cs typeface="+mn-cs"/>
              </a:rPr>
              <a:t>August 2024</a:t>
            </a:r>
            <a:endParaRPr kumimoji="0" lang="en-IN" sz="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TextBox 7">
            <a:extLst>
              <a:ext uri="{FF2B5EF4-FFF2-40B4-BE49-F238E27FC236}">
                <a16:creationId xmlns:a16="http://schemas.microsoft.com/office/drawing/2014/main" id="{172F1D26-3C99-6738-C52A-64338D04FDAD}"/>
              </a:ext>
            </a:extLst>
          </p:cNvPr>
          <p:cNvSpPr txBox="1"/>
          <p:nvPr/>
        </p:nvSpPr>
        <p:spPr>
          <a:xfrm>
            <a:off x="7451177" y="6309786"/>
            <a:ext cx="1632325" cy="461665"/>
          </a:xfrm>
          <a:prstGeom prst="rect">
            <a:avLst/>
          </a:prstGeom>
          <a:noFill/>
        </p:spPr>
        <p:txBody>
          <a:bodyPr wrap="square" rtlCol="0">
            <a:spAutoFit/>
          </a:bodyPr>
          <a:lstStyle/>
          <a:p>
            <a:pPr marL="0" marR="0" lvl="0" indent="0" algn="r" defTabSz="68568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a:ea typeface="+mn-ea"/>
                <a:cs typeface="+mn-cs"/>
              </a:rPr>
              <a:t>India’s 1</a:t>
            </a:r>
            <a:r>
              <a:rPr kumimoji="0" lang="en-US" sz="800" b="0" i="0" u="none" strike="noStrike" kern="1200" cap="none" spc="0" normalizeH="0" baseline="30000" noProof="0">
                <a:ln>
                  <a:noFill/>
                </a:ln>
                <a:solidFill>
                  <a:prstClr val="white"/>
                </a:solidFill>
                <a:effectLst/>
                <a:uLnTx/>
                <a:uFillTx/>
                <a:latin typeface="Trebuchet MS"/>
                <a:ea typeface="+mn-ea"/>
                <a:cs typeface="+mn-cs"/>
              </a:rPr>
              <a:t>st</a:t>
            </a:r>
            <a:r>
              <a:rPr kumimoji="0" lang="en-US" sz="800" b="0" i="0" u="none" strike="noStrike" kern="1200" cap="none" spc="0" normalizeH="0" baseline="0" noProof="0">
                <a:ln>
                  <a:noFill/>
                </a:ln>
                <a:solidFill>
                  <a:prstClr val="white"/>
                </a:solidFill>
                <a:effectLst/>
                <a:uLnTx/>
                <a:uFillTx/>
                <a:latin typeface="Trebuchet MS"/>
                <a:ea typeface="+mn-ea"/>
                <a:cs typeface="+mn-cs"/>
              </a:rPr>
              <a:t> Nvidia DGX Ready Air-Cooled DCs</a:t>
            </a:r>
          </a:p>
          <a:p>
            <a:pPr marL="0" marR="0" lvl="0" indent="0" algn="r" defTabSz="68568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a:ea typeface="+mn-ea"/>
                <a:cs typeface="+mn-cs"/>
              </a:rPr>
              <a:t>March 2022</a:t>
            </a:r>
            <a:endParaRPr kumimoji="0" lang="en-IN" sz="800" b="0" i="0" u="none" strike="noStrike" kern="1200" cap="none" spc="0" normalizeH="0" baseline="0" noProof="0">
              <a:ln>
                <a:noFill/>
              </a:ln>
              <a:solidFill>
                <a:srgbClr val="C00000"/>
              </a:solidFill>
              <a:effectLst/>
              <a:uLnTx/>
              <a:uFillTx/>
              <a:latin typeface="Trebuchet MS"/>
              <a:ea typeface="+mn-ea"/>
              <a:cs typeface="+mn-cs"/>
            </a:endParaRPr>
          </a:p>
        </p:txBody>
      </p:sp>
    </p:spTree>
    <p:extLst>
      <p:ext uri="{BB962C8B-B14F-4D97-AF65-F5344CB8AC3E}">
        <p14:creationId xmlns:p14="http://schemas.microsoft.com/office/powerpoint/2010/main" val="187817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B6D39C1-496C-A1E3-8BD7-BF230BE7A598}"/>
              </a:ext>
            </a:extLst>
          </p:cNvPr>
          <p:cNvSpPr>
            <a:spLocks noGrp="1"/>
          </p:cNvSpPr>
          <p:nvPr>
            <p:ph type="title"/>
          </p:nvPr>
        </p:nvSpPr>
        <p:spPr>
          <a:xfrm>
            <a:off x="432000" y="312876"/>
            <a:ext cx="11328200" cy="461655"/>
          </a:xfrm>
        </p:spPr>
        <p:txBody>
          <a:bodyPr/>
          <a:lstStyle/>
          <a:p>
            <a:r>
              <a:rPr lang="en-US" sz="2400" dirty="0">
                <a:solidFill>
                  <a:srgbClr val="BDD70C"/>
                </a:solidFill>
              </a:rPr>
              <a:t>Our Cloud management platform (CMP) – gen-V</a:t>
            </a:r>
            <a:endParaRPr lang="en-IN" sz="2400" dirty="0"/>
          </a:p>
        </p:txBody>
      </p:sp>
      <p:sp>
        <p:nvSpPr>
          <p:cNvPr id="64" name="Rectangle 63">
            <a:extLst>
              <a:ext uri="{FF2B5EF4-FFF2-40B4-BE49-F238E27FC236}">
                <a16:creationId xmlns:a16="http://schemas.microsoft.com/office/drawing/2014/main" id="{E8A97AC2-3166-42FF-9CC6-DFFE62A5A212}"/>
              </a:ext>
            </a:extLst>
          </p:cNvPr>
          <p:cNvSpPr/>
          <p:nvPr/>
        </p:nvSpPr>
        <p:spPr>
          <a:xfrm>
            <a:off x="10809938" y="1316566"/>
            <a:ext cx="938269" cy="4320333"/>
          </a:xfrm>
          <a:prstGeom prst="rect">
            <a:avLst/>
          </a:prstGeom>
          <a:solidFill>
            <a:schemeClr val="bg1"/>
          </a:solidFill>
          <a:ln w="952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Trebuchet MS"/>
              <a:ea typeface="+mn-ea"/>
              <a:cs typeface="+mn-cs"/>
            </a:endParaRPr>
          </a:p>
        </p:txBody>
      </p:sp>
      <p:pic>
        <p:nvPicPr>
          <p:cNvPr id="63" name="Graphic 62" descr="Single gear">
            <a:extLst>
              <a:ext uri="{FF2B5EF4-FFF2-40B4-BE49-F238E27FC236}">
                <a16:creationId xmlns:a16="http://schemas.microsoft.com/office/drawing/2014/main" id="{C7E264B2-5396-4C39-95C8-BFE4049B1F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2981" y="1597147"/>
            <a:ext cx="314271" cy="287891"/>
          </a:xfrm>
          <a:prstGeom prst="rect">
            <a:avLst/>
          </a:prstGeom>
        </p:spPr>
      </p:pic>
      <p:pic>
        <p:nvPicPr>
          <p:cNvPr id="69" name="Graphic 68" descr="Single gear">
            <a:extLst>
              <a:ext uri="{FF2B5EF4-FFF2-40B4-BE49-F238E27FC236}">
                <a16:creationId xmlns:a16="http://schemas.microsoft.com/office/drawing/2014/main" id="{EABB7957-F713-483F-80CB-8B2472157AE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52981" y="3427743"/>
            <a:ext cx="314271" cy="287891"/>
          </a:xfrm>
          <a:prstGeom prst="rect">
            <a:avLst/>
          </a:prstGeom>
        </p:spPr>
      </p:pic>
      <p:pic>
        <p:nvPicPr>
          <p:cNvPr id="70" name="Graphic 69" descr="Single gear">
            <a:extLst>
              <a:ext uri="{FF2B5EF4-FFF2-40B4-BE49-F238E27FC236}">
                <a16:creationId xmlns:a16="http://schemas.microsoft.com/office/drawing/2014/main" id="{2EDC8B64-D8BA-46E3-960C-418F1DDBC67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52981" y="4819987"/>
            <a:ext cx="314271" cy="287891"/>
          </a:xfrm>
          <a:prstGeom prst="rect">
            <a:avLst/>
          </a:prstGeom>
        </p:spPr>
      </p:pic>
      <p:sp>
        <p:nvSpPr>
          <p:cNvPr id="82" name="Rectangle 81">
            <a:extLst>
              <a:ext uri="{FF2B5EF4-FFF2-40B4-BE49-F238E27FC236}">
                <a16:creationId xmlns:a16="http://schemas.microsoft.com/office/drawing/2014/main" id="{FE1B937F-5846-4D18-8D68-FE47CBDF90B9}"/>
              </a:ext>
            </a:extLst>
          </p:cNvPr>
          <p:cNvSpPr/>
          <p:nvPr/>
        </p:nvSpPr>
        <p:spPr>
          <a:xfrm rot="16200000">
            <a:off x="10111279" y="2301868"/>
            <a:ext cx="1116980" cy="21409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BED730"/>
                </a:solidFill>
                <a:effectLst/>
                <a:uLnTx/>
                <a:uFillTx/>
                <a:latin typeface="Trebuchet MS"/>
                <a:ea typeface="+mn-ea"/>
                <a:cs typeface="+mn-cs"/>
              </a:rPr>
              <a:t>APIs</a:t>
            </a:r>
            <a:endParaRPr kumimoji="0" lang="en-IN" sz="1200" b="1" i="0" u="none" strike="noStrike" kern="1200" cap="none" spc="0" normalizeH="0" baseline="0" noProof="0">
              <a:ln>
                <a:noFill/>
              </a:ln>
              <a:solidFill>
                <a:srgbClr val="BED730"/>
              </a:solidFill>
              <a:effectLst/>
              <a:uLnTx/>
              <a:uFillTx/>
              <a:latin typeface="Trebuchet MS"/>
              <a:ea typeface="+mn-ea"/>
              <a:cs typeface="+mn-cs"/>
            </a:endParaRPr>
          </a:p>
        </p:txBody>
      </p:sp>
      <p:sp>
        <p:nvSpPr>
          <p:cNvPr id="83" name="Rectangle 82">
            <a:extLst>
              <a:ext uri="{FF2B5EF4-FFF2-40B4-BE49-F238E27FC236}">
                <a16:creationId xmlns:a16="http://schemas.microsoft.com/office/drawing/2014/main" id="{554A4B02-37E8-4C82-BF45-21646C0F3EB0}"/>
              </a:ext>
            </a:extLst>
          </p:cNvPr>
          <p:cNvSpPr/>
          <p:nvPr/>
        </p:nvSpPr>
        <p:spPr>
          <a:xfrm rot="16200000">
            <a:off x="9997508" y="4596143"/>
            <a:ext cx="1344520" cy="21409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BED730"/>
                </a:solidFill>
                <a:effectLst/>
                <a:uLnTx/>
                <a:uFillTx/>
                <a:latin typeface="Trebuchet MS"/>
                <a:ea typeface="+mn-ea"/>
                <a:cs typeface="+mn-cs"/>
              </a:rPr>
              <a:t>Native Tools</a:t>
            </a:r>
            <a:endParaRPr kumimoji="0" lang="en-IN" sz="1200" b="1" i="0" u="none" strike="noStrike" kern="1200" cap="none" spc="0" normalizeH="0" baseline="0" noProof="0">
              <a:ln>
                <a:noFill/>
              </a:ln>
              <a:solidFill>
                <a:srgbClr val="BED730"/>
              </a:solidFill>
              <a:effectLst/>
              <a:uLnTx/>
              <a:uFillTx/>
              <a:latin typeface="Trebuchet MS"/>
              <a:ea typeface="+mn-ea"/>
              <a:cs typeface="+mn-cs"/>
            </a:endParaRPr>
          </a:p>
        </p:txBody>
      </p:sp>
      <p:grpSp>
        <p:nvGrpSpPr>
          <p:cNvPr id="94" name="Group 93">
            <a:extLst>
              <a:ext uri="{FF2B5EF4-FFF2-40B4-BE49-F238E27FC236}">
                <a16:creationId xmlns:a16="http://schemas.microsoft.com/office/drawing/2014/main" id="{7733E07F-B5FF-41B2-B49C-D02EB5C43248}"/>
              </a:ext>
            </a:extLst>
          </p:cNvPr>
          <p:cNvGrpSpPr/>
          <p:nvPr/>
        </p:nvGrpSpPr>
        <p:grpSpPr>
          <a:xfrm>
            <a:off x="4353424" y="1400824"/>
            <a:ext cx="674061" cy="716617"/>
            <a:chOff x="189872" y="1588487"/>
            <a:chExt cx="914400" cy="914400"/>
          </a:xfrm>
        </p:grpSpPr>
        <p:pic>
          <p:nvPicPr>
            <p:cNvPr id="90" name="Graphic 89" descr="Monitor">
              <a:extLst>
                <a:ext uri="{FF2B5EF4-FFF2-40B4-BE49-F238E27FC236}">
                  <a16:creationId xmlns:a16="http://schemas.microsoft.com/office/drawing/2014/main" id="{D4498A50-E074-4FCE-8FFD-BB015C3FDA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9872" y="1588487"/>
              <a:ext cx="914400" cy="914400"/>
            </a:xfrm>
            <a:prstGeom prst="rect">
              <a:avLst/>
            </a:prstGeom>
          </p:spPr>
        </p:pic>
        <p:grpSp>
          <p:nvGrpSpPr>
            <p:cNvPr id="93" name="Group 92">
              <a:extLst>
                <a:ext uri="{FF2B5EF4-FFF2-40B4-BE49-F238E27FC236}">
                  <a16:creationId xmlns:a16="http://schemas.microsoft.com/office/drawing/2014/main" id="{BC5B515F-2E61-4D4D-BA94-8452E5305D5C}"/>
                </a:ext>
              </a:extLst>
            </p:cNvPr>
            <p:cNvGrpSpPr/>
            <p:nvPr/>
          </p:nvGrpSpPr>
          <p:grpSpPr>
            <a:xfrm>
              <a:off x="410984" y="1810880"/>
              <a:ext cx="445911" cy="517452"/>
              <a:chOff x="1507613" y="1412307"/>
              <a:chExt cx="552299" cy="600913"/>
            </a:xfrm>
          </p:grpSpPr>
          <p:pic>
            <p:nvPicPr>
              <p:cNvPr id="88" name="Graphic 87" descr="Open hand">
                <a:extLst>
                  <a:ext uri="{FF2B5EF4-FFF2-40B4-BE49-F238E27FC236}">
                    <a16:creationId xmlns:a16="http://schemas.microsoft.com/office/drawing/2014/main" id="{82DE3795-F380-4A16-8C61-7E704414D3C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07613" y="1460921"/>
                <a:ext cx="552299" cy="552299"/>
              </a:xfrm>
              <a:prstGeom prst="rect">
                <a:avLst/>
              </a:prstGeom>
            </p:spPr>
          </p:pic>
          <p:pic>
            <p:nvPicPr>
              <p:cNvPr id="92" name="Graphic 91" descr="Tools">
                <a:extLst>
                  <a:ext uri="{FF2B5EF4-FFF2-40B4-BE49-F238E27FC236}">
                    <a16:creationId xmlns:a16="http://schemas.microsoft.com/office/drawing/2014/main" id="{C6952A6A-66E9-4FAB-A414-CD1AB755A7C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30663" y="1412307"/>
                <a:ext cx="243983" cy="243983"/>
              </a:xfrm>
              <a:prstGeom prst="rect">
                <a:avLst/>
              </a:prstGeom>
            </p:spPr>
          </p:pic>
        </p:grpSp>
      </p:grpSp>
      <p:sp>
        <p:nvSpPr>
          <p:cNvPr id="108" name="Rectangle 107">
            <a:extLst>
              <a:ext uri="{FF2B5EF4-FFF2-40B4-BE49-F238E27FC236}">
                <a16:creationId xmlns:a16="http://schemas.microsoft.com/office/drawing/2014/main" id="{89AFBFB5-A967-48E3-97B7-B9DA79CEE60C}"/>
              </a:ext>
            </a:extLst>
          </p:cNvPr>
          <p:cNvSpPr/>
          <p:nvPr/>
        </p:nvSpPr>
        <p:spPr>
          <a:xfrm>
            <a:off x="4261591" y="2158648"/>
            <a:ext cx="857733" cy="30948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BED730"/>
                </a:solidFill>
                <a:effectLst/>
                <a:uLnTx/>
                <a:uFillTx/>
                <a:latin typeface="Trebuchet MS"/>
                <a:ea typeface="+mn-ea"/>
                <a:cs typeface="+mn-cs"/>
              </a:rPr>
              <a:t>Self Service</a:t>
            </a:r>
            <a:endParaRPr kumimoji="0" lang="en-IN" sz="933" b="1" i="0" u="none" strike="noStrike" kern="1200" cap="none" spc="0" normalizeH="0" baseline="0" noProof="0">
              <a:ln>
                <a:noFill/>
              </a:ln>
              <a:solidFill>
                <a:srgbClr val="BED730"/>
              </a:solidFill>
              <a:effectLst/>
              <a:uLnTx/>
              <a:uFillTx/>
              <a:latin typeface="Trebuchet MS"/>
              <a:ea typeface="+mn-ea"/>
              <a:cs typeface="+mn-cs"/>
            </a:endParaRPr>
          </a:p>
        </p:txBody>
      </p:sp>
      <p:grpSp>
        <p:nvGrpSpPr>
          <p:cNvPr id="95" name="Group 94">
            <a:extLst>
              <a:ext uri="{FF2B5EF4-FFF2-40B4-BE49-F238E27FC236}">
                <a16:creationId xmlns:a16="http://schemas.microsoft.com/office/drawing/2014/main" id="{32A9578E-EFDD-42B3-80FA-F053AFB45102}"/>
              </a:ext>
            </a:extLst>
          </p:cNvPr>
          <p:cNvGrpSpPr/>
          <p:nvPr/>
        </p:nvGrpSpPr>
        <p:grpSpPr>
          <a:xfrm>
            <a:off x="4408337" y="3348368"/>
            <a:ext cx="564241" cy="430995"/>
            <a:chOff x="1230939" y="2732882"/>
            <a:chExt cx="771733" cy="560032"/>
          </a:xfrm>
        </p:grpSpPr>
        <p:sp>
          <p:nvSpPr>
            <p:cNvPr id="68" name="Rectangle: Rounded Corners 67">
              <a:extLst>
                <a:ext uri="{FF2B5EF4-FFF2-40B4-BE49-F238E27FC236}">
                  <a16:creationId xmlns:a16="http://schemas.microsoft.com/office/drawing/2014/main" id="{16C4332D-DF91-4E0E-8548-4F5C7789C39C}"/>
                </a:ext>
              </a:extLst>
            </p:cNvPr>
            <p:cNvSpPr/>
            <p:nvPr/>
          </p:nvSpPr>
          <p:spPr>
            <a:xfrm>
              <a:off x="1230939" y="2732882"/>
              <a:ext cx="761690" cy="552298"/>
            </a:xfrm>
            <a:prstGeom prst="roundRect">
              <a:avLst/>
            </a:prstGeom>
            <a:solidFill>
              <a:schemeClr val="bg1">
                <a:lumMod val="95000"/>
              </a:schemeClr>
            </a:solid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Trebuchet MS"/>
                <a:ea typeface="+mn-ea"/>
                <a:cs typeface="+mn-cs"/>
              </a:endParaRPr>
            </a:p>
          </p:txBody>
        </p:sp>
        <p:pic>
          <p:nvPicPr>
            <p:cNvPr id="74" name="Graphic 73" descr="Bar chart">
              <a:extLst>
                <a:ext uri="{FF2B5EF4-FFF2-40B4-BE49-F238E27FC236}">
                  <a16:creationId xmlns:a16="http://schemas.microsoft.com/office/drawing/2014/main" id="{94927A4D-EB10-4CBF-84F6-F4E37DFBCB2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23098" y="3006028"/>
              <a:ext cx="286886" cy="286886"/>
            </a:xfrm>
            <a:prstGeom prst="rect">
              <a:avLst/>
            </a:prstGeom>
          </p:spPr>
        </p:pic>
        <p:pic>
          <p:nvPicPr>
            <p:cNvPr id="84" name="Graphic 83" descr="Gauge">
              <a:extLst>
                <a:ext uri="{FF2B5EF4-FFF2-40B4-BE49-F238E27FC236}">
                  <a16:creationId xmlns:a16="http://schemas.microsoft.com/office/drawing/2014/main" id="{93AB382E-94E2-420A-A82C-61F01BF3E4F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96232" y="2733736"/>
              <a:ext cx="323997" cy="323997"/>
            </a:xfrm>
            <a:prstGeom prst="rect">
              <a:avLst/>
            </a:prstGeom>
          </p:spPr>
        </p:pic>
        <p:pic>
          <p:nvPicPr>
            <p:cNvPr id="86" name="Graphic 85" descr="Checklist RTL">
              <a:extLst>
                <a:ext uri="{FF2B5EF4-FFF2-40B4-BE49-F238E27FC236}">
                  <a16:creationId xmlns:a16="http://schemas.microsoft.com/office/drawing/2014/main" id="{1B6C05C0-BFEF-436F-8F95-8B36007B492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09984" y="2810919"/>
              <a:ext cx="392688" cy="440394"/>
            </a:xfrm>
            <a:prstGeom prst="rect">
              <a:avLst/>
            </a:prstGeom>
          </p:spPr>
        </p:pic>
      </p:grpSp>
      <p:sp>
        <p:nvSpPr>
          <p:cNvPr id="109" name="Rectangle 108">
            <a:extLst>
              <a:ext uri="{FF2B5EF4-FFF2-40B4-BE49-F238E27FC236}">
                <a16:creationId xmlns:a16="http://schemas.microsoft.com/office/drawing/2014/main" id="{8AA5AF14-6018-4778-B40A-07E22A8CF074}"/>
              </a:ext>
            </a:extLst>
          </p:cNvPr>
          <p:cNvSpPr/>
          <p:nvPr/>
        </p:nvSpPr>
        <p:spPr>
          <a:xfrm>
            <a:off x="4261591" y="3911643"/>
            <a:ext cx="857733" cy="30948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BED730"/>
                </a:solidFill>
                <a:effectLst/>
                <a:uLnTx/>
                <a:uFillTx/>
                <a:latin typeface="Trebuchet MS"/>
                <a:ea typeface="+mn-ea"/>
                <a:cs typeface="+mn-cs"/>
              </a:rPr>
              <a:t>Dashboard</a:t>
            </a:r>
            <a:endParaRPr kumimoji="0" lang="en-IN" sz="933" b="1" i="0" u="none" strike="noStrike" kern="1200" cap="none" spc="0" normalizeH="0" baseline="0" noProof="0">
              <a:ln>
                <a:noFill/>
              </a:ln>
              <a:solidFill>
                <a:srgbClr val="BED730"/>
              </a:solidFill>
              <a:effectLst/>
              <a:uLnTx/>
              <a:uFillTx/>
              <a:latin typeface="Trebuchet MS"/>
              <a:ea typeface="+mn-ea"/>
              <a:cs typeface="+mn-cs"/>
            </a:endParaRPr>
          </a:p>
        </p:txBody>
      </p:sp>
      <p:grpSp>
        <p:nvGrpSpPr>
          <p:cNvPr id="102" name="Group 101">
            <a:extLst>
              <a:ext uri="{FF2B5EF4-FFF2-40B4-BE49-F238E27FC236}">
                <a16:creationId xmlns:a16="http://schemas.microsoft.com/office/drawing/2014/main" id="{7B036B4B-D689-481F-B458-614CF582AA4C}"/>
              </a:ext>
            </a:extLst>
          </p:cNvPr>
          <p:cNvGrpSpPr/>
          <p:nvPr/>
        </p:nvGrpSpPr>
        <p:grpSpPr>
          <a:xfrm>
            <a:off x="4406617" y="4691666"/>
            <a:ext cx="567684" cy="597541"/>
            <a:chOff x="204099" y="2832845"/>
            <a:chExt cx="761691" cy="761691"/>
          </a:xfrm>
        </p:grpSpPr>
        <p:pic>
          <p:nvPicPr>
            <p:cNvPr id="99" name="Graphic 98" descr="Workflow">
              <a:extLst>
                <a:ext uri="{FF2B5EF4-FFF2-40B4-BE49-F238E27FC236}">
                  <a16:creationId xmlns:a16="http://schemas.microsoft.com/office/drawing/2014/main" id="{D3A0B127-2B9F-4264-ADE5-152D0F668D9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20599" y="2992900"/>
              <a:ext cx="344421" cy="344421"/>
            </a:xfrm>
            <a:prstGeom prst="rect">
              <a:avLst/>
            </a:prstGeom>
          </p:spPr>
        </p:pic>
        <p:pic>
          <p:nvPicPr>
            <p:cNvPr id="101" name="Graphic 100" descr="Television">
              <a:extLst>
                <a:ext uri="{FF2B5EF4-FFF2-40B4-BE49-F238E27FC236}">
                  <a16:creationId xmlns:a16="http://schemas.microsoft.com/office/drawing/2014/main" id="{A79D7A7D-CE82-4BEC-8846-92C998655AB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04099" y="2832845"/>
              <a:ext cx="761691" cy="761691"/>
            </a:xfrm>
            <a:prstGeom prst="rect">
              <a:avLst/>
            </a:prstGeom>
          </p:spPr>
        </p:pic>
      </p:grpSp>
      <p:sp>
        <p:nvSpPr>
          <p:cNvPr id="110" name="Rectangle 109">
            <a:extLst>
              <a:ext uri="{FF2B5EF4-FFF2-40B4-BE49-F238E27FC236}">
                <a16:creationId xmlns:a16="http://schemas.microsoft.com/office/drawing/2014/main" id="{6E550ED3-3C99-481B-BC13-A639DCF219E3}"/>
              </a:ext>
            </a:extLst>
          </p:cNvPr>
          <p:cNvSpPr/>
          <p:nvPr/>
        </p:nvSpPr>
        <p:spPr>
          <a:xfrm>
            <a:off x="4261591" y="5350543"/>
            <a:ext cx="907779" cy="30948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BED730"/>
                </a:solidFill>
                <a:effectLst/>
                <a:uLnTx/>
                <a:uFillTx/>
                <a:latin typeface="Trebuchet MS"/>
                <a:ea typeface="+mn-ea"/>
                <a:cs typeface="+mn-cs"/>
              </a:rPr>
              <a:t>Automation</a:t>
            </a:r>
            <a:endParaRPr kumimoji="0" lang="en-IN" sz="933" b="1" i="0" u="none" strike="noStrike" kern="1200" cap="none" spc="0" normalizeH="0" baseline="0" noProof="0">
              <a:ln>
                <a:noFill/>
              </a:ln>
              <a:solidFill>
                <a:srgbClr val="BED730"/>
              </a:solidFill>
              <a:effectLst/>
              <a:uLnTx/>
              <a:uFillTx/>
              <a:latin typeface="Trebuchet MS"/>
              <a:ea typeface="+mn-ea"/>
              <a:cs typeface="+mn-cs"/>
            </a:endParaRPr>
          </a:p>
        </p:txBody>
      </p:sp>
      <p:cxnSp>
        <p:nvCxnSpPr>
          <p:cNvPr id="107" name="Straight Connector 106">
            <a:extLst>
              <a:ext uri="{FF2B5EF4-FFF2-40B4-BE49-F238E27FC236}">
                <a16:creationId xmlns:a16="http://schemas.microsoft.com/office/drawing/2014/main" id="{CD46A1D4-B8E3-4AF0-A29D-6220541F9421}"/>
              </a:ext>
            </a:extLst>
          </p:cNvPr>
          <p:cNvCxnSpPr>
            <a:cxnSpLocks/>
          </p:cNvCxnSpPr>
          <p:nvPr/>
        </p:nvCxnSpPr>
        <p:spPr>
          <a:xfrm>
            <a:off x="4223911" y="1324202"/>
            <a:ext cx="0" cy="4263665"/>
          </a:xfrm>
          <a:prstGeom prst="line">
            <a:avLst/>
          </a:prstGeom>
          <a:ln w="9525">
            <a:solidFill>
              <a:schemeClr val="accent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6" name="Graphic 125" descr="Social network">
            <a:extLst>
              <a:ext uri="{FF2B5EF4-FFF2-40B4-BE49-F238E27FC236}">
                <a16:creationId xmlns:a16="http://schemas.microsoft.com/office/drawing/2014/main" id="{81DF1E08-9BD5-4A6E-974B-81CF9B9A703A}"/>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481023" y="3955634"/>
            <a:ext cx="370591" cy="473740"/>
          </a:xfrm>
          <a:prstGeom prst="rect">
            <a:avLst/>
          </a:prstGeom>
        </p:spPr>
      </p:pic>
      <p:sp>
        <p:nvSpPr>
          <p:cNvPr id="132" name="Rectangle 131">
            <a:extLst>
              <a:ext uri="{FF2B5EF4-FFF2-40B4-BE49-F238E27FC236}">
                <a16:creationId xmlns:a16="http://schemas.microsoft.com/office/drawing/2014/main" id="{82F27A2B-510D-4EF9-93A4-91FFD05FF05B}"/>
              </a:ext>
            </a:extLst>
          </p:cNvPr>
          <p:cNvSpPr/>
          <p:nvPr/>
        </p:nvSpPr>
        <p:spPr>
          <a:xfrm>
            <a:off x="3158188" y="4415835"/>
            <a:ext cx="1016259" cy="24986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srgbClr val="BED730"/>
                </a:solidFill>
                <a:effectLst/>
                <a:uLnTx/>
                <a:uFillTx/>
                <a:latin typeface="Trebuchet MS"/>
                <a:ea typeface="+mn-ea"/>
                <a:cs typeface="+mn-cs"/>
              </a:rPr>
              <a:t>All Users</a:t>
            </a:r>
            <a:endParaRPr kumimoji="0" lang="en-IN" sz="1067" b="1" i="0" u="none" strike="noStrike" kern="1200" cap="none" spc="0" normalizeH="0" baseline="0" noProof="0">
              <a:ln>
                <a:noFill/>
              </a:ln>
              <a:solidFill>
                <a:srgbClr val="BED730"/>
              </a:solidFill>
              <a:effectLst/>
              <a:uLnTx/>
              <a:uFillTx/>
              <a:latin typeface="Trebuchet MS"/>
              <a:ea typeface="+mn-ea"/>
              <a:cs typeface="+mn-cs"/>
            </a:endParaRPr>
          </a:p>
        </p:txBody>
      </p:sp>
      <p:pic>
        <p:nvPicPr>
          <p:cNvPr id="131" name="Graphic 130" descr="Teacher">
            <a:extLst>
              <a:ext uri="{FF2B5EF4-FFF2-40B4-BE49-F238E27FC236}">
                <a16:creationId xmlns:a16="http://schemas.microsoft.com/office/drawing/2014/main" id="{52BBF5DB-47BD-4AA0-981E-A4F40689F8C0}"/>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481023" y="4985618"/>
            <a:ext cx="370591" cy="473740"/>
          </a:xfrm>
          <a:prstGeom prst="rect">
            <a:avLst/>
          </a:prstGeom>
        </p:spPr>
      </p:pic>
      <p:sp>
        <p:nvSpPr>
          <p:cNvPr id="133" name="Rectangle 132">
            <a:extLst>
              <a:ext uri="{FF2B5EF4-FFF2-40B4-BE49-F238E27FC236}">
                <a16:creationId xmlns:a16="http://schemas.microsoft.com/office/drawing/2014/main" id="{C12FFCC5-9A5D-4F0D-BD94-76AC8029709F}"/>
              </a:ext>
            </a:extLst>
          </p:cNvPr>
          <p:cNvSpPr/>
          <p:nvPr/>
        </p:nvSpPr>
        <p:spPr>
          <a:xfrm>
            <a:off x="3144309" y="5348673"/>
            <a:ext cx="1044016" cy="311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srgbClr val="BED730"/>
                </a:solidFill>
                <a:effectLst/>
                <a:uLnTx/>
                <a:uFillTx/>
                <a:latin typeface="Trebuchet MS"/>
                <a:ea typeface="+mn-ea"/>
                <a:cs typeface="+mn-cs"/>
              </a:rPr>
              <a:t>CxO Users</a:t>
            </a:r>
            <a:endParaRPr kumimoji="0" lang="en-IN" sz="1067" b="1" i="0" u="none" strike="noStrike" kern="1200" cap="none" spc="0" normalizeH="0" baseline="0" noProof="0">
              <a:ln>
                <a:noFill/>
              </a:ln>
              <a:solidFill>
                <a:srgbClr val="BED730"/>
              </a:solidFill>
              <a:effectLst/>
              <a:uLnTx/>
              <a:uFillTx/>
              <a:latin typeface="Trebuchet MS"/>
              <a:ea typeface="+mn-ea"/>
              <a:cs typeface="+mn-cs"/>
            </a:endParaRPr>
          </a:p>
        </p:txBody>
      </p:sp>
      <p:pic>
        <p:nvPicPr>
          <p:cNvPr id="127" name="Graphic 126" descr="Syncing cloud">
            <a:extLst>
              <a:ext uri="{FF2B5EF4-FFF2-40B4-BE49-F238E27FC236}">
                <a16:creationId xmlns:a16="http://schemas.microsoft.com/office/drawing/2014/main" id="{9943EB46-02AB-4C21-846E-0E81D1046D2E}"/>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481023" y="1447449"/>
            <a:ext cx="370591" cy="473740"/>
          </a:xfrm>
          <a:prstGeom prst="rect">
            <a:avLst/>
          </a:prstGeom>
        </p:spPr>
      </p:pic>
      <p:sp>
        <p:nvSpPr>
          <p:cNvPr id="134" name="Rectangle 133">
            <a:extLst>
              <a:ext uri="{FF2B5EF4-FFF2-40B4-BE49-F238E27FC236}">
                <a16:creationId xmlns:a16="http://schemas.microsoft.com/office/drawing/2014/main" id="{AFC3BC9D-A020-49D0-941C-C561F7AB62C7}"/>
              </a:ext>
            </a:extLst>
          </p:cNvPr>
          <p:cNvSpPr/>
          <p:nvPr/>
        </p:nvSpPr>
        <p:spPr>
          <a:xfrm>
            <a:off x="3067053" y="1947274"/>
            <a:ext cx="1198528" cy="36755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srgbClr val="BED730"/>
                </a:solidFill>
                <a:effectLst/>
                <a:uLnTx/>
                <a:uFillTx/>
                <a:latin typeface="Trebuchet MS"/>
                <a:ea typeface="+mn-ea"/>
                <a:cs typeface="+mn-cs"/>
              </a:rPr>
              <a:t>Cloud Administrators</a:t>
            </a:r>
            <a:endParaRPr kumimoji="0" lang="en-IN" sz="1067" b="1" i="0" u="none" strike="noStrike" kern="1200" cap="none" spc="0" normalizeH="0" baseline="0" noProof="0">
              <a:ln>
                <a:noFill/>
              </a:ln>
              <a:solidFill>
                <a:srgbClr val="BED730"/>
              </a:solidFill>
              <a:effectLst/>
              <a:uLnTx/>
              <a:uFillTx/>
              <a:latin typeface="Trebuchet MS"/>
              <a:ea typeface="+mn-ea"/>
              <a:cs typeface="+mn-cs"/>
            </a:endParaRPr>
          </a:p>
        </p:txBody>
      </p:sp>
      <p:grpSp>
        <p:nvGrpSpPr>
          <p:cNvPr id="128" name="Group 127">
            <a:extLst>
              <a:ext uri="{FF2B5EF4-FFF2-40B4-BE49-F238E27FC236}">
                <a16:creationId xmlns:a16="http://schemas.microsoft.com/office/drawing/2014/main" id="{8E63DF0C-09B0-47DE-A259-5B6EEC9A320D}"/>
              </a:ext>
            </a:extLst>
          </p:cNvPr>
          <p:cNvGrpSpPr/>
          <p:nvPr/>
        </p:nvGrpSpPr>
        <p:grpSpPr>
          <a:xfrm>
            <a:off x="3481023" y="2753061"/>
            <a:ext cx="370591" cy="473740"/>
            <a:chOff x="4051651" y="1135094"/>
            <a:chExt cx="914400" cy="1173971"/>
          </a:xfrm>
        </p:grpSpPr>
        <p:pic>
          <p:nvPicPr>
            <p:cNvPr id="129" name="Graphic 128" descr="Single gear">
              <a:extLst>
                <a:ext uri="{FF2B5EF4-FFF2-40B4-BE49-F238E27FC236}">
                  <a16:creationId xmlns:a16="http://schemas.microsoft.com/office/drawing/2014/main" id="{CA98658E-8932-4E8C-A759-1852ECD9BA7C}"/>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051651" y="1135094"/>
              <a:ext cx="914400" cy="914400"/>
            </a:xfrm>
            <a:prstGeom prst="rect">
              <a:avLst/>
            </a:prstGeom>
          </p:spPr>
        </p:pic>
        <p:pic>
          <p:nvPicPr>
            <p:cNvPr id="130" name="Graphic 129" descr="Users">
              <a:extLst>
                <a:ext uri="{FF2B5EF4-FFF2-40B4-BE49-F238E27FC236}">
                  <a16:creationId xmlns:a16="http://schemas.microsoft.com/office/drawing/2014/main" id="{60DA99E3-C3EC-4D97-9EC1-AA08DE491580}"/>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4051651" y="1394665"/>
              <a:ext cx="914400" cy="914400"/>
            </a:xfrm>
            <a:prstGeom prst="rect">
              <a:avLst/>
            </a:prstGeom>
          </p:spPr>
        </p:pic>
      </p:grpSp>
      <p:sp>
        <p:nvSpPr>
          <p:cNvPr id="135" name="Rectangle 134">
            <a:extLst>
              <a:ext uri="{FF2B5EF4-FFF2-40B4-BE49-F238E27FC236}">
                <a16:creationId xmlns:a16="http://schemas.microsoft.com/office/drawing/2014/main" id="{CCC7C309-FC47-42A3-8E67-3D4DBA98A59F}"/>
              </a:ext>
            </a:extLst>
          </p:cNvPr>
          <p:cNvSpPr/>
          <p:nvPr/>
        </p:nvSpPr>
        <p:spPr>
          <a:xfrm>
            <a:off x="3151415" y="3178095"/>
            <a:ext cx="1029805" cy="3386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srgbClr val="BED730"/>
                </a:solidFill>
                <a:effectLst/>
                <a:uLnTx/>
                <a:uFillTx/>
                <a:latin typeface="Trebuchet MS"/>
                <a:ea typeface="+mn-ea"/>
                <a:cs typeface="+mn-cs"/>
              </a:rPr>
              <a:t>App &amp; DevOps</a:t>
            </a:r>
            <a:endParaRPr kumimoji="0" lang="en-IN" sz="1067" b="1" i="0" u="none" strike="noStrike" kern="1200" cap="none" spc="0" normalizeH="0" baseline="0" noProof="0">
              <a:ln>
                <a:noFill/>
              </a:ln>
              <a:solidFill>
                <a:srgbClr val="BED730"/>
              </a:solidFill>
              <a:effectLst/>
              <a:uLnTx/>
              <a:uFillTx/>
              <a:latin typeface="Trebuchet MS"/>
              <a:ea typeface="+mn-ea"/>
              <a:cs typeface="+mn-cs"/>
            </a:endParaRPr>
          </a:p>
        </p:txBody>
      </p:sp>
      <p:sp>
        <p:nvSpPr>
          <p:cNvPr id="125" name="Arrow: Left-Right 124">
            <a:extLst>
              <a:ext uri="{FF2B5EF4-FFF2-40B4-BE49-F238E27FC236}">
                <a16:creationId xmlns:a16="http://schemas.microsoft.com/office/drawing/2014/main" id="{05DE21CF-1253-44E4-A3CC-5A05C5D39DB5}"/>
              </a:ext>
            </a:extLst>
          </p:cNvPr>
          <p:cNvSpPr/>
          <p:nvPr/>
        </p:nvSpPr>
        <p:spPr>
          <a:xfrm>
            <a:off x="4284435" y="5772591"/>
            <a:ext cx="6244312" cy="537192"/>
          </a:xfrm>
          <a:prstGeom prst="leftRightArrow">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sysClr val="windowText" lastClr="000000"/>
                </a:solidFill>
                <a:effectLst/>
                <a:uLnTx/>
                <a:uFillTx/>
                <a:latin typeface="Trebuchet MS"/>
                <a:ea typeface="+mn-ea"/>
                <a:cs typeface="+mn-cs"/>
              </a:rPr>
              <a:t>Core Platform</a:t>
            </a:r>
            <a:endParaRPr kumimoji="0" lang="en-IN" sz="1333" b="1" i="0" u="none" strike="noStrike" kern="1200" cap="none" spc="0" normalizeH="0" baseline="0" noProof="0">
              <a:ln>
                <a:noFill/>
              </a:ln>
              <a:solidFill>
                <a:sysClr val="windowText" lastClr="000000"/>
              </a:solidFill>
              <a:effectLst/>
              <a:uLnTx/>
              <a:uFillTx/>
              <a:latin typeface="Trebuchet MS"/>
              <a:ea typeface="+mn-ea"/>
              <a:cs typeface="+mn-cs"/>
            </a:endParaRPr>
          </a:p>
        </p:txBody>
      </p:sp>
      <p:sp>
        <p:nvSpPr>
          <p:cNvPr id="142" name="Arrow: Right 141">
            <a:extLst>
              <a:ext uri="{FF2B5EF4-FFF2-40B4-BE49-F238E27FC236}">
                <a16:creationId xmlns:a16="http://schemas.microsoft.com/office/drawing/2014/main" id="{FEF6F10E-9A1C-4A91-B355-4F17979BAC7A}"/>
              </a:ext>
            </a:extLst>
          </p:cNvPr>
          <p:cNvSpPr/>
          <p:nvPr/>
        </p:nvSpPr>
        <p:spPr>
          <a:xfrm>
            <a:off x="3203347" y="5772591"/>
            <a:ext cx="1023316" cy="537192"/>
          </a:xfrm>
          <a:prstGeom prst="rightArrow">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sysClr val="windowText" lastClr="000000"/>
                </a:solidFill>
                <a:effectLst/>
                <a:uLnTx/>
                <a:uFillTx/>
                <a:latin typeface="Trebuchet MS"/>
                <a:ea typeface="+mn-ea"/>
                <a:cs typeface="+mn-cs"/>
              </a:rPr>
              <a:t>Users</a:t>
            </a:r>
            <a:endParaRPr kumimoji="0" lang="en-IN" sz="1333" b="1" i="0" u="none" strike="noStrike" kern="1200" cap="none" spc="0" normalizeH="0" baseline="0" noProof="0">
              <a:ln>
                <a:noFill/>
              </a:ln>
              <a:solidFill>
                <a:sysClr val="windowText" lastClr="000000"/>
              </a:solidFill>
              <a:effectLst/>
              <a:uLnTx/>
              <a:uFillTx/>
              <a:latin typeface="Trebuchet MS"/>
              <a:ea typeface="+mn-ea"/>
              <a:cs typeface="+mn-cs"/>
            </a:endParaRPr>
          </a:p>
        </p:txBody>
      </p:sp>
      <p:sp>
        <p:nvSpPr>
          <p:cNvPr id="143" name="Arrow: Left 142">
            <a:extLst>
              <a:ext uri="{FF2B5EF4-FFF2-40B4-BE49-F238E27FC236}">
                <a16:creationId xmlns:a16="http://schemas.microsoft.com/office/drawing/2014/main" id="{7D9E83F7-E3BA-4622-B037-3B93603AEDB5}"/>
              </a:ext>
            </a:extLst>
          </p:cNvPr>
          <p:cNvSpPr/>
          <p:nvPr/>
        </p:nvSpPr>
        <p:spPr>
          <a:xfrm>
            <a:off x="10644224" y="5772591"/>
            <a:ext cx="1103985" cy="537192"/>
          </a:xfrm>
          <a:prstGeom prst="leftArrow">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sysClr val="windowText" lastClr="000000"/>
                </a:solidFill>
                <a:effectLst/>
                <a:uLnTx/>
                <a:uFillTx/>
                <a:latin typeface="Trebuchet MS"/>
                <a:ea typeface="+mn-ea"/>
                <a:cs typeface="+mn-cs"/>
              </a:rPr>
              <a:t>POD</a:t>
            </a:r>
            <a:endParaRPr kumimoji="0" lang="en-IN" sz="1333" b="1" i="0" u="none" strike="noStrike" kern="1200" cap="none" spc="0" normalizeH="0" baseline="0" noProof="0">
              <a:ln>
                <a:noFill/>
              </a:ln>
              <a:solidFill>
                <a:sysClr val="windowText" lastClr="000000"/>
              </a:solidFill>
              <a:effectLst/>
              <a:uLnTx/>
              <a:uFillTx/>
              <a:latin typeface="Trebuchet MS"/>
              <a:ea typeface="+mn-ea"/>
              <a:cs typeface="+mn-cs"/>
            </a:endParaRPr>
          </a:p>
        </p:txBody>
      </p:sp>
      <p:sp>
        <p:nvSpPr>
          <p:cNvPr id="27" name="Rectangle 26">
            <a:extLst>
              <a:ext uri="{FF2B5EF4-FFF2-40B4-BE49-F238E27FC236}">
                <a16:creationId xmlns:a16="http://schemas.microsoft.com/office/drawing/2014/main" id="{04E5183A-1450-42D1-B272-F62C2DE8969B}"/>
              </a:ext>
            </a:extLst>
          </p:cNvPr>
          <p:cNvSpPr/>
          <p:nvPr/>
        </p:nvSpPr>
        <p:spPr>
          <a:xfrm>
            <a:off x="6466988" y="4226060"/>
            <a:ext cx="3965373" cy="1063147"/>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prstClr val="white"/>
                </a:solidFill>
                <a:effectLst/>
                <a:uLnTx/>
                <a:uFillTx/>
                <a:latin typeface="Trebuchet MS"/>
                <a:ea typeface="+mn-ea"/>
                <a:cs typeface="+mn-cs"/>
              </a:rPr>
              <a:t>ITSM</a:t>
            </a:r>
          </a:p>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prstClr val="white"/>
                </a:solidFill>
                <a:effectLst/>
                <a:uLnTx/>
                <a:uFillTx/>
                <a:latin typeface="Trebuchet MS"/>
                <a:ea typeface="+mn-ea"/>
                <a:cs typeface="+mn-cs"/>
              </a:rPr>
              <a:t>(Engagement &amp; Records)</a:t>
            </a:r>
            <a:endParaRPr kumimoji="0" lang="en-IN" sz="2133" b="1" i="0" u="none" strike="noStrike" kern="1200" cap="none" spc="0" normalizeH="0" baseline="0" noProof="0">
              <a:ln>
                <a:noFill/>
              </a:ln>
              <a:solidFill>
                <a:prstClr val="white"/>
              </a:solidFill>
              <a:effectLst/>
              <a:uLnTx/>
              <a:uFillTx/>
              <a:latin typeface="Trebuchet MS"/>
              <a:ea typeface="+mn-ea"/>
              <a:cs typeface="+mn-cs"/>
            </a:endParaRPr>
          </a:p>
        </p:txBody>
      </p:sp>
      <p:sp>
        <p:nvSpPr>
          <p:cNvPr id="31" name="Rectangle 30">
            <a:extLst>
              <a:ext uri="{FF2B5EF4-FFF2-40B4-BE49-F238E27FC236}">
                <a16:creationId xmlns:a16="http://schemas.microsoft.com/office/drawing/2014/main" id="{FC3511E9-CC6C-4E1F-AEE4-93C912EC0566}"/>
              </a:ext>
            </a:extLst>
          </p:cNvPr>
          <p:cNvSpPr/>
          <p:nvPr/>
        </p:nvSpPr>
        <p:spPr>
          <a:xfrm>
            <a:off x="6466989" y="3838740"/>
            <a:ext cx="938272" cy="312269"/>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1" i="0" u="none" strike="noStrike" kern="1200" cap="none" spc="0" normalizeH="0" baseline="0" noProof="0">
                <a:ln>
                  <a:noFill/>
                </a:ln>
                <a:solidFill>
                  <a:prstClr val="black"/>
                </a:solidFill>
                <a:effectLst/>
                <a:uLnTx/>
                <a:uFillTx/>
                <a:latin typeface="Trebuchet MS"/>
                <a:ea typeface="+mn-ea"/>
                <a:cs typeface="+mn-cs"/>
              </a:rPr>
              <a:t>Request / Change</a:t>
            </a:r>
            <a:endParaRPr kumimoji="0" lang="en-IN" sz="667" b="1" i="0" u="none" strike="noStrike" kern="1200" cap="none" spc="0" normalizeH="0" baseline="0" noProof="0">
              <a:ln>
                <a:noFill/>
              </a:ln>
              <a:solidFill>
                <a:prstClr val="black"/>
              </a:solidFill>
              <a:effectLst/>
              <a:uLnTx/>
              <a:uFillTx/>
              <a:latin typeface="Trebuchet MS"/>
              <a:ea typeface="+mn-ea"/>
              <a:cs typeface="+mn-cs"/>
            </a:endParaRPr>
          </a:p>
        </p:txBody>
      </p:sp>
      <p:sp>
        <p:nvSpPr>
          <p:cNvPr id="32" name="Rectangle 31">
            <a:extLst>
              <a:ext uri="{FF2B5EF4-FFF2-40B4-BE49-F238E27FC236}">
                <a16:creationId xmlns:a16="http://schemas.microsoft.com/office/drawing/2014/main" id="{472DD1EB-6BB0-4C73-9EFB-2AD11987B121}"/>
              </a:ext>
            </a:extLst>
          </p:cNvPr>
          <p:cNvSpPr/>
          <p:nvPr/>
        </p:nvSpPr>
        <p:spPr>
          <a:xfrm>
            <a:off x="7476024" y="3838740"/>
            <a:ext cx="938272" cy="312269"/>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1" i="0" u="none" strike="noStrike" kern="1200" cap="none" spc="0" normalizeH="0" baseline="0" noProof="0">
                <a:ln>
                  <a:noFill/>
                </a:ln>
                <a:solidFill>
                  <a:prstClr val="black"/>
                </a:solidFill>
                <a:effectLst/>
                <a:uLnTx/>
                <a:uFillTx/>
                <a:latin typeface="Trebuchet MS"/>
                <a:ea typeface="+mn-ea"/>
                <a:cs typeface="+mn-cs"/>
              </a:rPr>
              <a:t>Event / Incident</a:t>
            </a:r>
            <a:endParaRPr kumimoji="0" lang="en-IN" sz="667" b="1" i="0" u="none" strike="noStrike" kern="1200" cap="none" spc="0" normalizeH="0" baseline="0" noProof="0">
              <a:ln>
                <a:noFill/>
              </a:ln>
              <a:solidFill>
                <a:prstClr val="black"/>
              </a:solidFill>
              <a:effectLst/>
              <a:uLnTx/>
              <a:uFillTx/>
              <a:latin typeface="Trebuchet MS"/>
              <a:ea typeface="+mn-ea"/>
              <a:cs typeface="+mn-cs"/>
            </a:endParaRPr>
          </a:p>
        </p:txBody>
      </p:sp>
      <p:sp>
        <p:nvSpPr>
          <p:cNvPr id="33" name="Rectangle 32">
            <a:extLst>
              <a:ext uri="{FF2B5EF4-FFF2-40B4-BE49-F238E27FC236}">
                <a16:creationId xmlns:a16="http://schemas.microsoft.com/office/drawing/2014/main" id="{DB5F6A5E-FB4A-4027-886D-23B6F5B6E9D4}"/>
              </a:ext>
            </a:extLst>
          </p:cNvPr>
          <p:cNvSpPr/>
          <p:nvPr/>
        </p:nvSpPr>
        <p:spPr>
          <a:xfrm>
            <a:off x="8485056" y="3838740"/>
            <a:ext cx="938272" cy="312269"/>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1" i="0" u="none" strike="noStrike" kern="1200" cap="none" spc="0" normalizeH="0" baseline="0" noProof="0">
                <a:ln>
                  <a:noFill/>
                </a:ln>
                <a:solidFill>
                  <a:prstClr val="black"/>
                </a:solidFill>
                <a:effectLst/>
                <a:uLnTx/>
                <a:uFillTx/>
                <a:latin typeface="Trebuchet MS"/>
                <a:ea typeface="+mn-ea"/>
                <a:cs typeface="+mn-cs"/>
              </a:rPr>
              <a:t>Monitoring</a:t>
            </a:r>
            <a:endParaRPr kumimoji="0" lang="en-IN" sz="667" b="1" i="0" u="none" strike="noStrike" kern="1200" cap="none" spc="0" normalizeH="0" baseline="0" noProof="0">
              <a:ln>
                <a:noFill/>
              </a:ln>
              <a:solidFill>
                <a:prstClr val="black"/>
              </a:solidFill>
              <a:effectLst/>
              <a:uLnTx/>
              <a:uFillTx/>
              <a:latin typeface="Trebuchet MS"/>
              <a:ea typeface="+mn-ea"/>
              <a:cs typeface="+mn-cs"/>
            </a:endParaRPr>
          </a:p>
        </p:txBody>
      </p:sp>
      <p:sp>
        <p:nvSpPr>
          <p:cNvPr id="34" name="Rectangle 33">
            <a:extLst>
              <a:ext uri="{FF2B5EF4-FFF2-40B4-BE49-F238E27FC236}">
                <a16:creationId xmlns:a16="http://schemas.microsoft.com/office/drawing/2014/main" id="{BD66525A-F8CC-4D16-9C99-0E455722DEDC}"/>
              </a:ext>
            </a:extLst>
          </p:cNvPr>
          <p:cNvSpPr/>
          <p:nvPr/>
        </p:nvSpPr>
        <p:spPr>
          <a:xfrm>
            <a:off x="9494092" y="3838740"/>
            <a:ext cx="938272" cy="312269"/>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1" i="0" u="none" strike="noStrike" kern="1200" cap="none" spc="0" normalizeH="0" baseline="0" noProof="0">
                <a:ln>
                  <a:noFill/>
                </a:ln>
                <a:solidFill>
                  <a:prstClr val="black"/>
                </a:solidFill>
                <a:effectLst/>
                <a:uLnTx/>
                <a:uFillTx/>
                <a:latin typeface="Trebuchet MS"/>
                <a:ea typeface="+mn-ea"/>
                <a:cs typeface="+mn-cs"/>
              </a:rPr>
              <a:t>Discovery</a:t>
            </a:r>
            <a:endParaRPr kumimoji="0" lang="en-IN" sz="667" b="1" i="0" u="none" strike="noStrike" kern="1200" cap="none" spc="0" normalizeH="0" baseline="0" noProof="0">
              <a:ln>
                <a:noFill/>
              </a:ln>
              <a:solidFill>
                <a:prstClr val="black"/>
              </a:solidFill>
              <a:effectLst/>
              <a:uLnTx/>
              <a:uFillTx/>
              <a:latin typeface="Trebuchet MS"/>
              <a:ea typeface="+mn-ea"/>
              <a:cs typeface="+mn-cs"/>
            </a:endParaRPr>
          </a:p>
        </p:txBody>
      </p:sp>
      <p:sp>
        <p:nvSpPr>
          <p:cNvPr id="42" name="Rectangle 41">
            <a:extLst>
              <a:ext uri="{FF2B5EF4-FFF2-40B4-BE49-F238E27FC236}">
                <a16:creationId xmlns:a16="http://schemas.microsoft.com/office/drawing/2014/main" id="{221B2A29-BAE7-4616-A41F-A1422C972F60}"/>
              </a:ext>
            </a:extLst>
          </p:cNvPr>
          <p:cNvSpPr/>
          <p:nvPr/>
        </p:nvSpPr>
        <p:spPr>
          <a:xfrm>
            <a:off x="6466989" y="5348307"/>
            <a:ext cx="938272" cy="312269"/>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1" i="0" u="none" strike="noStrike" kern="1200" cap="none" spc="0" normalizeH="0" baseline="0" noProof="0">
                <a:ln>
                  <a:noFill/>
                </a:ln>
                <a:solidFill>
                  <a:prstClr val="black"/>
                </a:solidFill>
                <a:effectLst/>
                <a:uLnTx/>
                <a:uFillTx/>
                <a:latin typeface="Trebuchet MS"/>
                <a:ea typeface="+mn-ea"/>
                <a:cs typeface="+mn-cs"/>
              </a:rPr>
              <a:t>SLA</a:t>
            </a:r>
            <a:endParaRPr kumimoji="0" lang="en-IN" sz="667" b="1" i="0" u="none" strike="noStrike" kern="1200" cap="none" spc="0" normalizeH="0" baseline="0" noProof="0">
              <a:ln>
                <a:noFill/>
              </a:ln>
              <a:solidFill>
                <a:prstClr val="black"/>
              </a:solidFill>
              <a:effectLst/>
              <a:uLnTx/>
              <a:uFillTx/>
              <a:latin typeface="Trebuchet MS"/>
              <a:ea typeface="+mn-ea"/>
              <a:cs typeface="+mn-cs"/>
            </a:endParaRPr>
          </a:p>
        </p:txBody>
      </p:sp>
      <p:sp>
        <p:nvSpPr>
          <p:cNvPr id="43" name="Rectangle 42">
            <a:extLst>
              <a:ext uri="{FF2B5EF4-FFF2-40B4-BE49-F238E27FC236}">
                <a16:creationId xmlns:a16="http://schemas.microsoft.com/office/drawing/2014/main" id="{A4E2CD72-B1C0-4F0F-A3AA-5D57FEB2FFC3}"/>
              </a:ext>
            </a:extLst>
          </p:cNvPr>
          <p:cNvSpPr/>
          <p:nvPr/>
        </p:nvSpPr>
        <p:spPr>
          <a:xfrm>
            <a:off x="7476024" y="5348307"/>
            <a:ext cx="938272" cy="312269"/>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1" i="0" u="none" strike="noStrike" kern="1200" cap="none" spc="0" normalizeH="0" baseline="0" noProof="0">
                <a:ln>
                  <a:noFill/>
                </a:ln>
                <a:solidFill>
                  <a:prstClr val="black"/>
                </a:solidFill>
                <a:effectLst/>
                <a:uLnTx/>
                <a:uFillTx/>
                <a:latin typeface="Trebuchet MS"/>
                <a:ea typeface="+mn-ea"/>
                <a:cs typeface="+mn-cs"/>
              </a:rPr>
              <a:t>HA / DR</a:t>
            </a:r>
            <a:endParaRPr kumimoji="0" lang="en-IN" sz="667" b="1" i="0" u="none" strike="noStrike" kern="1200" cap="none" spc="0" normalizeH="0" baseline="0" noProof="0">
              <a:ln>
                <a:noFill/>
              </a:ln>
              <a:solidFill>
                <a:prstClr val="black"/>
              </a:solidFill>
              <a:effectLst/>
              <a:uLnTx/>
              <a:uFillTx/>
              <a:latin typeface="Trebuchet MS"/>
              <a:ea typeface="+mn-ea"/>
              <a:cs typeface="+mn-cs"/>
            </a:endParaRPr>
          </a:p>
        </p:txBody>
      </p:sp>
      <p:sp>
        <p:nvSpPr>
          <p:cNvPr id="44" name="Rectangle 43">
            <a:extLst>
              <a:ext uri="{FF2B5EF4-FFF2-40B4-BE49-F238E27FC236}">
                <a16:creationId xmlns:a16="http://schemas.microsoft.com/office/drawing/2014/main" id="{0ADE8E00-3CBA-496B-B872-8C4B6731D9A3}"/>
              </a:ext>
            </a:extLst>
          </p:cNvPr>
          <p:cNvSpPr/>
          <p:nvPr/>
        </p:nvSpPr>
        <p:spPr>
          <a:xfrm>
            <a:off x="8485056" y="5348307"/>
            <a:ext cx="938272" cy="312269"/>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1" i="0" u="none" strike="noStrike" kern="1200" cap="none" spc="0" normalizeH="0" baseline="0" noProof="0">
                <a:ln>
                  <a:noFill/>
                </a:ln>
                <a:solidFill>
                  <a:prstClr val="black"/>
                </a:solidFill>
                <a:effectLst/>
                <a:uLnTx/>
                <a:uFillTx/>
                <a:latin typeface="Trebuchet MS"/>
                <a:ea typeface="+mn-ea"/>
                <a:cs typeface="+mn-cs"/>
              </a:rPr>
              <a:t>Knowledge Base</a:t>
            </a:r>
            <a:endParaRPr kumimoji="0" lang="en-IN" sz="667" b="1" i="0" u="none" strike="noStrike" kern="1200" cap="none" spc="0" normalizeH="0" baseline="0" noProof="0">
              <a:ln>
                <a:noFill/>
              </a:ln>
              <a:solidFill>
                <a:prstClr val="black"/>
              </a:solidFill>
              <a:effectLst/>
              <a:uLnTx/>
              <a:uFillTx/>
              <a:latin typeface="Trebuchet MS"/>
              <a:ea typeface="+mn-ea"/>
              <a:cs typeface="+mn-cs"/>
            </a:endParaRPr>
          </a:p>
        </p:txBody>
      </p:sp>
      <p:sp>
        <p:nvSpPr>
          <p:cNvPr id="45" name="Rectangle 44">
            <a:extLst>
              <a:ext uri="{FF2B5EF4-FFF2-40B4-BE49-F238E27FC236}">
                <a16:creationId xmlns:a16="http://schemas.microsoft.com/office/drawing/2014/main" id="{5E67A0BA-4CA1-4B97-A033-57912A8D929D}"/>
              </a:ext>
            </a:extLst>
          </p:cNvPr>
          <p:cNvSpPr/>
          <p:nvPr/>
        </p:nvSpPr>
        <p:spPr>
          <a:xfrm>
            <a:off x="9494092" y="5348307"/>
            <a:ext cx="938272" cy="312269"/>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1" i="0" u="none" strike="noStrike" kern="1200" cap="none" spc="0" normalizeH="0" baseline="0" noProof="0">
                <a:ln>
                  <a:noFill/>
                </a:ln>
                <a:solidFill>
                  <a:prstClr val="black"/>
                </a:solidFill>
                <a:effectLst/>
                <a:uLnTx/>
                <a:uFillTx/>
                <a:latin typeface="Trebuchet MS"/>
                <a:ea typeface="+mn-ea"/>
                <a:cs typeface="+mn-cs"/>
              </a:rPr>
              <a:t>Logs</a:t>
            </a:r>
            <a:endParaRPr kumimoji="0" lang="en-IN" sz="667" b="1" i="0" u="none" strike="noStrike" kern="1200" cap="none" spc="0" normalizeH="0" baseline="0" noProof="0">
              <a:ln>
                <a:noFill/>
              </a:ln>
              <a:solidFill>
                <a:prstClr val="black"/>
              </a:solidFill>
              <a:effectLst/>
              <a:uLnTx/>
              <a:uFillTx/>
              <a:latin typeface="Trebuchet MS"/>
              <a:ea typeface="+mn-ea"/>
              <a:cs typeface="+mn-cs"/>
            </a:endParaRPr>
          </a:p>
        </p:txBody>
      </p:sp>
      <p:sp>
        <p:nvSpPr>
          <p:cNvPr id="7" name="Rectangle 6">
            <a:extLst>
              <a:ext uri="{FF2B5EF4-FFF2-40B4-BE49-F238E27FC236}">
                <a16:creationId xmlns:a16="http://schemas.microsoft.com/office/drawing/2014/main" id="{0992CA21-DDE5-4C5A-8F90-B7370E657418}"/>
              </a:ext>
            </a:extLst>
          </p:cNvPr>
          <p:cNvSpPr/>
          <p:nvPr/>
        </p:nvSpPr>
        <p:spPr>
          <a:xfrm>
            <a:off x="6031009" y="1316566"/>
            <a:ext cx="804705"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Orchestration</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9" name="Rectangle 8">
            <a:extLst>
              <a:ext uri="{FF2B5EF4-FFF2-40B4-BE49-F238E27FC236}">
                <a16:creationId xmlns:a16="http://schemas.microsoft.com/office/drawing/2014/main" id="{1D22C8DD-F349-4A28-9CAA-9B7D3A78850F}"/>
              </a:ext>
            </a:extLst>
          </p:cNvPr>
          <p:cNvSpPr/>
          <p:nvPr/>
        </p:nvSpPr>
        <p:spPr>
          <a:xfrm>
            <a:off x="5322602" y="1316566"/>
            <a:ext cx="704644"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Provisioning</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11" name="Rectangle 10">
            <a:extLst>
              <a:ext uri="{FF2B5EF4-FFF2-40B4-BE49-F238E27FC236}">
                <a16:creationId xmlns:a16="http://schemas.microsoft.com/office/drawing/2014/main" id="{ECB3C954-944A-444A-A4C3-D870F118668F}"/>
              </a:ext>
            </a:extLst>
          </p:cNvPr>
          <p:cNvSpPr/>
          <p:nvPr/>
        </p:nvSpPr>
        <p:spPr>
          <a:xfrm>
            <a:off x="6839477" y="1316566"/>
            <a:ext cx="767679"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Configuration</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13" name="Rectangle 12">
            <a:extLst>
              <a:ext uri="{FF2B5EF4-FFF2-40B4-BE49-F238E27FC236}">
                <a16:creationId xmlns:a16="http://schemas.microsoft.com/office/drawing/2014/main" id="{B81C87C8-4053-4132-976B-A798FB3F4552}"/>
              </a:ext>
            </a:extLst>
          </p:cNvPr>
          <p:cNvSpPr/>
          <p:nvPr/>
        </p:nvSpPr>
        <p:spPr>
          <a:xfrm>
            <a:off x="7610918" y="1316566"/>
            <a:ext cx="704644"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Billing / Chargeback</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15" name="Rectangle 14">
            <a:extLst>
              <a:ext uri="{FF2B5EF4-FFF2-40B4-BE49-F238E27FC236}">
                <a16:creationId xmlns:a16="http://schemas.microsoft.com/office/drawing/2014/main" id="{7E5CDCA9-0171-4144-A8AF-A0A13A006A26}"/>
              </a:ext>
            </a:extLst>
          </p:cNvPr>
          <p:cNvSpPr/>
          <p:nvPr/>
        </p:nvSpPr>
        <p:spPr>
          <a:xfrm>
            <a:off x="8319324" y="1316566"/>
            <a:ext cx="745909"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Systems Management</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17" name="Rectangle 16">
            <a:extLst>
              <a:ext uri="{FF2B5EF4-FFF2-40B4-BE49-F238E27FC236}">
                <a16:creationId xmlns:a16="http://schemas.microsoft.com/office/drawing/2014/main" id="{D5A849C5-3A0C-4BC1-AF6B-2A416CF4F913}"/>
              </a:ext>
            </a:extLst>
          </p:cNvPr>
          <p:cNvSpPr/>
          <p:nvPr/>
        </p:nvSpPr>
        <p:spPr>
          <a:xfrm>
            <a:off x="9068997" y="1316566"/>
            <a:ext cx="611460"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Capacity</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19" name="Rectangle 18">
            <a:extLst>
              <a:ext uri="{FF2B5EF4-FFF2-40B4-BE49-F238E27FC236}">
                <a16:creationId xmlns:a16="http://schemas.microsoft.com/office/drawing/2014/main" id="{58AEAF6B-4520-4E30-B121-657A7A645456}"/>
              </a:ext>
            </a:extLst>
          </p:cNvPr>
          <p:cNvSpPr/>
          <p:nvPr/>
        </p:nvSpPr>
        <p:spPr>
          <a:xfrm>
            <a:off x="9684219" y="1316566"/>
            <a:ext cx="748144"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Cost Management</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46" name="Rectangle 45">
            <a:extLst>
              <a:ext uri="{FF2B5EF4-FFF2-40B4-BE49-F238E27FC236}">
                <a16:creationId xmlns:a16="http://schemas.microsoft.com/office/drawing/2014/main" id="{DCFBCE37-80AD-4963-B8FC-12019B3A6196}"/>
              </a:ext>
            </a:extLst>
          </p:cNvPr>
          <p:cNvSpPr/>
          <p:nvPr/>
        </p:nvSpPr>
        <p:spPr>
          <a:xfrm>
            <a:off x="5322602" y="1748493"/>
            <a:ext cx="5109759" cy="1125363"/>
          </a:xfrm>
          <a:prstGeom prst="rect">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prstClr val="white"/>
                </a:solidFill>
                <a:effectLst/>
                <a:uLnTx/>
                <a:uFillTx/>
                <a:latin typeface="Trebuchet MS"/>
                <a:ea typeface="+mn-ea"/>
                <a:cs typeface="+mn-cs"/>
              </a:rPr>
              <a:t>Cloud Management Platform</a:t>
            </a:r>
          </a:p>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prstClr val="white"/>
                </a:solidFill>
                <a:effectLst/>
                <a:uLnTx/>
                <a:uFillTx/>
                <a:latin typeface="Trebuchet MS"/>
                <a:ea typeface="+mn-ea"/>
                <a:cs typeface="+mn-cs"/>
              </a:rPr>
              <a:t>(Action &amp; Automation)</a:t>
            </a:r>
            <a:endParaRPr kumimoji="0" lang="en-IN" sz="2133" b="1" i="0" u="none" strike="noStrike" kern="1200" cap="none" spc="0" normalizeH="0" baseline="0" noProof="0">
              <a:ln>
                <a:noFill/>
              </a:ln>
              <a:solidFill>
                <a:prstClr val="white"/>
              </a:solidFill>
              <a:effectLst/>
              <a:uLnTx/>
              <a:uFillTx/>
              <a:latin typeface="Trebuchet MS"/>
              <a:ea typeface="+mn-ea"/>
              <a:cs typeface="+mn-cs"/>
            </a:endParaRPr>
          </a:p>
        </p:txBody>
      </p:sp>
      <p:sp>
        <p:nvSpPr>
          <p:cNvPr id="47" name="Rectangle 46">
            <a:extLst>
              <a:ext uri="{FF2B5EF4-FFF2-40B4-BE49-F238E27FC236}">
                <a16:creationId xmlns:a16="http://schemas.microsoft.com/office/drawing/2014/main" id="{3A8FB310-CE95-437B-926E-59E43E0CAC51}"/>
              </a:ext>
            </a:extLst>
          </p:cNvPr>
          <p:cNvSpPr/>
          <p:nvPr/>
        </p:nvSpPr>
        <p:spPr>
          <a:xfrm>
            <a:off x="6088705" y="2960253"/>
            <a:ext cx="743791"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Unified Dashboard</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48" name="Rectangle 47">
            <a:extLst>
              <a:ext uri="{FF2B5EF4-FFF2-40B4-BE49-F238E27FC236}">
                <a16:creationId xmlns:a16="http://schemas.microsoft.com/office/drawing/2014/main" id="{923D4B1C-7A17-4458-9FE0-318DF241B3D0}"/>
              </a:ext>
            </a:extLst>
          </p:cNvPr>
          <p:cNvSpPr/>
          <p:nvPr/>
        </p:nvSpPr>
        <p:spPr>
          <a:xfrm>
            <a:off x="5284505" y="2960253"/>
            <a:ext cx="773396"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DevOps Management</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49" name="Rectangle 48">
            <a:extLst>
              <a:ext uri="{FF2B5EF4-FFF2-40B4-BE49-F238E27FC236}">
                <a16:creationId xmlns:a16="http://schemas.microsoft.com/office/drawing/2014/main" id="{7944DB69-7C31-4589-A166-8C8A0D715F78}"/>
              </a:ext>
            </a:extLst>
          </p:cNvPr>
          <p:cNvSpPr/>
          <p:nvPr/>
        </p:nvSpPr>
        <p:spPr>
          <a:xfrm>
            <a:off x="6852177" y="2960253"/>
            <a:ext cx="791967"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Role(Profile) Based Access</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50" name="Rectangle 49">
            <a:extLst>
              <a:ext uri="{FF2B5EF4-FFF2-40B4-BE49-F238E27FC236}">
                <a16:creationId xmlns:a16="http://schemas.microsoft.com/office/drawing/2014/main" id="{B9CED040-774F-4099-B18F-F8BCD320E254}"/>
              </a:ext>
            </a:extLst>
          </p:cNvPr>
          <p:cNvSpPr/>
          <p:nvPr/>
        </p:nvSpPr>
        <p:spPr>
          <a:xfrm>
            <a:off x="7674948" y="2960253"/>
            <a:ext cx="721137"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Automation</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51" name="Rectangle 50">
            <a:extLst>
              <a:ext uri="{FF2B5EF4-FFF2-40B4-BE49-F238E27FC236}">
                <a16:creationId xmlns:a16="http://schemas.microsoft.com/office/drawing/2014/main" id="{B5AE8B24-2B90-4074-A798-7AE4DE82EA0D}"/>
              </a:ext>
            </a:extLst>
          </p:cNvPr>
          <p:cNvSpPr/>
          <p:nvPr/>
        </p:nvSpPr>
        <p:spPr>
          <a:xfrm>
            <a:off x="8439589" y="2960253"/>
            <a:ext cx="634076"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Blueprints</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52" name="Rectangle 51">
            <a:extLst>
              <a:ext uri="{FF2B5EF4-FFF2-40B4-BE49-F238E27FC236}">
                <a16:creationId xmlns:a16="http://schemas.microsoft.com/office/drawing/2014/main" id="{6B736210-1A3C-4479-B5BD-29566CFD5445}"/>
              </a:ext>
            </a:extLst>
          </p:cNvPr>
          <p:cNvSpPr/>
          <p:nvPr/>
        </p:nvSpPr>
        <p:spPr>
          <a:xfrm>
            <a:off x="9117169" y="2960253"/>
            <a:ext cx="567049"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Policy Engine</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53" name="Rectangle 52">
            <a:extLst>
              <a:ext uri="{FF2B5EF4-FFF2-40B4-BE49-F238E27FC236}">
                <a16:creationId xmlns:a16="http://schemas.microsoft.com/office/drawing/2014/main" id="{65B4BB29-F654-487C-929E-E419BA66DA79}"/>
              </a:ext>
            </a:extLst>
          </p:cNvPr>
          <p:cNvSpPr/>
          <p:nvPr/>
        </p:nvSpPr>
        <p:spPr>
          <a:xfrm>
            <a:off x="9727718" y="2960253"/>
            <a:ext cx="704644"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Security &amp; Compliance</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grpSp>
        <p:nvGrpSpPr>
          <p:cNvPr id="61" name="Group 60">
            <a:extLst>
              <a:ext uri="{FF2B5EF4-FFF2-40B4-BE49-F238E27FC236}">
                <a16:creationId xmlns:a16="http://schemas.microsoft.com/office/drawing/2014/main" id="{6DF47D06-01F4-4C84-9526-26BA3BCECE45}"/>
              </a:ext>
            </a:extLst>
          </p:cNvPr>
          <p:cNvGrpSpPr/>
          <p:nvPr/>
        </p:nvGrpSpPr>
        <p:grpSpPr>
          <a:xfrm>
            <a:off x="5416621" y="4274711"/>
            <a:ext cx="910377" cy="1084504"/>
            <a:chOff x="2981258" y="3728968"/>
            <a:chExt cx="802800" cy="667374"/>
          </a:xfrm>
        </p:grpSpPr>
        <p:sp>
          <p:nvSpPr>
            <p:cNvPr id="60" name="Rectangle 59">
              <a:extLst>
                <a:ext uri="{FF2B5EF4-FFF2-40B4-BE49-F238E27FC236}">
                  <a16:creationId xmlns:a16="http://schemas.microsoft.com/office/drawing/2014/main" id="{55202EE0-7BA2-4BC4-AAF8-D292BA44D8D4}"/>
                </a:ext>
              </a:extLst>
            </p:cNvPr>
            <p:cNvSpPr/>
            <p:nvPr/>
          </p:nvSpPr>
          <p:spPr>
            <a:xfrm>
              <a:off x="2981258" y="4144342"/>
              <a:ext cx="802800" cy="252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BED730"/>
                  </a:solidFill>
                  <a:effectLst/>
                  <a:uLnTx/>
                  <a:uFillTx/>
                  <a:latin typeface="Trebuchet MS"/>
                  <a:ea typeface="+mn-ea"/>
                  <a:cs typeface="+mn-cs"/>
                </a:rPr>
                <a:t>AI / ML</a:t>
              </a:r>
              <a:endParaRPr kumimoji="0" lang="en-IN" sz="1200" b="1" i="0" u="none" strike="noStrike" kern="1200" cap="none" spc="0" normalizeH="0" baseline="0" noProof="0">
                <a:ln>
                  <a:noFill/>
                </a:ln>
                <a:solidFill>
                  <a:srgbClr val="BED730"/>
                </a:solidFill>
                <a:effectLst/>
                <a:uLnTx/>
                <a:uFillTx/>
                <a:latin typeface="Trebuchet MS"/>
                <a:ea typeface="+mn-ea"/>
                <a:cs typeface="+mn-cs"/>
              </a:endParaRPr>
            </a:p>
          </p:txBody>
        </p:sp>
        <p:pic>
          <p:nvPicPr>
            <p:cNvPr id="1034" name="Picture 10" descr="Machine Learning solutions in AWS Marketplace">
              <a:extLst>
                <a:ext uri="{FF2B5EF4-FFF2-40B4-BE49-F238E27FC236}">
                  <a16:creationId xmlns:a16="http://schemas.microsoft.com/office/drawing/2014/main" id="{E3123B94-1137-489C-9F5C-BA6B1112F87D}"/>
                </a:ext>
              </a:extLst>
            </p:cNvPr>
            <p:cNvPicPr>
              <a:picLocks noChangeAspect="1" noChangeArrowheads="1"/>
            </p:cNvPicPr>
            <p:nvPr/>
          </p:nvPicPr>
          <p:blipFill>
            <a:blip r:embed="rId3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6576" y="3728968"/>
              <a:ext cx="706436" cy="333685"/>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Rectangle 55">
            <a:extLst>
              <a:ext uri="{FF2B5EF4-FFF2-40B4-BE49-F238E27FC236}">
                <a16:creationId xmlns:a16="http://schemas.microsoft.com/office/drawing/2014/main" id="{C2900A93-82EA-4582-817A-95E53D848255}"/>
              </a:ext>
            </a:extLst>
          </p:cNvPr>
          <p:cNvSpPr/>
          <p:nvPr/>
        </p:nvSpPr>
        <p:spPr>
          <a:xfrm>
            <a:off x="5326990" y="3846713"/>
            <a:ext cx="1086287" cy="1821836"/>
          </a:xfrm>
          <a:prstGeom prst="rect">
            <a:avLst/>
          </a:prstGeom>
          <a:noFill/>
          <a:ln w="63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Trebuchet MS"/>
              <a:ea typeface="+mn-ea"/>
              <a:cs typeface="+mn-cs"/>
            </a:endParaRPr>
          </a:p>
        </p:txBody>
      </p:sp>
      <p:cxnSp>
        <p:nvCxnSpPr>
          <p:cNvPr id="118" name="Straight Connector 117">
            <a:extLst>
              <a:ext uri="{FF2B5EF4-FFF2-40B4-BE49-F238E27FC236}">
                <a16:creationId xmlns:a16="http://schemas.microsoft.com/office/drawing/2014/main" id="{3115D915-3287-4B9C-8208-01BF088A98D0}"/>
              </a:ext>
            </a:extLst>
          </p:cNvPr>
          <p:cNvCxnSpPr>
            <a:cxnSpLocks/>
          </p:cNvCxnSpPr>
          <p:nvPr/>
        </p:nvCxnSpPr>
        <p:spPr>
          <a:xfrm>
            <a:off x="10586451" y="1324202"/>
            <a:ext cx="0" cy="4263665"/>
          </a:xfrm>
          <a:prstGeom prst="line">
            <a:avLst/>
          </a:prstGeom>
          <a:ln w="9525">
            <a:solidFill>
              <a:schemeClr val="bg1">
                <a:alpha val="4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89" name="Picture 6" descr="Microsoft Azure: Cloud Services | Azure Hybrid Cloud Applications">
            <a:extLst>
              <a:ext uri="{FF2B5EF4-FFF2-40B4-BE49-F238E27FC236}">
                <a16:creationId xmlns:a16="http://schemas.microsoft.com/office/drawing/2014/main" id="{8AC6529D-673E-4B8A-B46F-745DA902F31A}"/>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1071696" y="3939523"/>
            <a:ext cx="486419" cy="355319"/>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8" descr="Oracle Cloud Storage instructions - DBcloudbin - Database ...">
            <a:extLst>
              <a:ext uri="{FF2B5EF4-FFF2-40B4-BE49-F238E27FC236}">
                <a16:creationId xmlns:a16="http://schemas.microsoft.com/office/drawing/2014/main" id="{A3A9E7E3-66ED-492E-97CB-41A414C0552E}"/>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1118092" y="4586787"/>
            <a:ext cx="393633" cy="293932"/>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Google cloud Logo Icon of Flat style - Available in SVG, PNG, EPS ...">
            <a:extLst>
              <a:ext uri="{FF2B5EF4-FFF2-40B4-BE49-F238E27FC236}">
                <a16:creationId xmlns:a16="http://schemas.microsoft.com/office/drawing/2014/main" id="{E42AA95A-A468-49C3-B95D-6E947583136B}"/>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1172355" y="5130074"/>
            <a:ext cx="285101" cy="337604"/>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a:extLst>
              <a:ext uri="{FF2B5EF4-FFF2-40B4-BE49-F238E27FC236}">
                <a16:creationId xmlns:a16="http://schemas.microsoft.com/office/drawing/2014/main" id="{016C3EA7-5B2B-44AF-BD4C-D4DA0F0DAA20}"/>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1118090" y="3429098"/>
            <a:ext cx="384887" cy="304425"/>
          </a:xfrm>
          <a:prstGeom prst="rect">
            <a:avLst/>
          </a:prstGeom>
          <a:noFill/>
          <a:extLst>
            <a:ext uri="{909E8E84-426E-40DD-AFC4-6F175D3DCCD1}">
              <a14:hiddenFill xmlns:a14="http://schemas.microsoft.com/office/drawing/2010/main">
                <a:solidFill>
                  <a:srgbClr val="FFFFFF"/>
                </a:solidFill>
              </a14:hiddenFill>
            </a:ext>
          </a:extLst>
        </p:spPr>
      </p:pic>
      <p:pic>
        <p:nvPicPr>
          <p:cNvPr id="98" name="Graphic 97" descr="Single gear">
            <a:extLst>
              <a:ext uri="{FF2B5EF4-FFF2-40B4-BE49-F238E27FC236}">
                <a16:creationId xmlns:a16="http://schemas.microsoft.com/office/drawing/2014/main" id="{82C0C34B-8E8B-4068-B863-C132271BCF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93665" y="4531414"/>
            <a:ext cx="314271" cy="257500"/>
          </a:xfrm>
          <a:prstGeom prst="rect">
            <a:avLst/>
          </a:prstGeom>
        </p:spPr>
      </p:pic>
      <p:pic>
        <p:nvPicPr>
          <p:cNvPr id="100" name="Graphic 99" descr="Single gear">
            <a:extLst>
              <a:ext uri="{FF2B5EF4-FFF2-40B4-BE49-F238E27FC236}">
                <a16:creationId xmlns:a16="http://schemas.microsoft.com/office/drawing/2014/main" id="{D06593C6-96BC-4A66-B482-6D06124B7E1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3766" y="2284954"/>
            <a:ext cx="314271" cy="257500"/>
          </a:xfrm>
          <a:prstGeom prst="rect">
            <a:avLst/>
          </a:prstGeom>
        </p:spPr>
      </p:pic>
      <p:sp>
        <p:nvSpPr>
          <p:cNvPr id="3" name="Rectangle 2">
            <a:extLst>
              <a:ext uri="{FF2B5EF4-FFF2-40B4-BE49-F238E27FC236}">
                <a16:creationId xmlns:a16="http://schemas.microsoft.com/office/drawing/2014/main" id="{CDAC067D-9451-065F-E74F-791D6DE6CCB6}"/>
              </a:ext>
            </a:extLst>
          </p:cNvPr>
          <p:cNvSpPr/>
          <p:nvPr/>
        </p:nvSpPr>
        <p:spPr>
          <a:xfrm>
            <a:off x="10862916" y="2791808"/>
            <a:ext cx="891288" cy="46229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prstClr val="black"/>
                </a:solidFill>
                <a:effectLst/>
                <a:uLnTx/>
                <a:uFillTx/>
                <a:latin typeface="Trebuchet MS"/>
                <a:ea typeface="+mn-ea"/>
                <a:cs typeface="+mn-cs"/>
              </a:rPr>
              <a:t>SEC</a:t>
            </a:r>
            <a:br>
              <a:rPr kumimoji="0" lang="en-US" sz="933" b="1" i="0" u="none" strike="noStrike" kern="1200" cap="none" spc="0" normalizeH="0" baseline="0" noProof="0">
                <a:ln>
                  <a:noFill/>
                </a:ln>
                <a:solidFill>
                  <a:prstClr val="black"/>
                </a:solidFill>
                <a:effectLst/>
                <a:uLnTx/>
                <a:uFillTx/>
                <a:latin typeface="Trebuchet MS"/>
                <a:ea typeface="+mn-ea"/>
                <a:cs typeface="+mn-cs"/>
              </a:rPr>
            </a:br>
            <a:r>
              <a:rPr kumimoji="0" lang="en-US" sz="933" b="1" i="0" u="none" strike="noStrike" kern="1200" cap="none" spc="0" normalizeH="0" baseline="0" noProof="0">
                <a:ln>
                  <a:noFill/>
                </a:ln>
                <a:solidFill>
                  <a:prstClr val="black"/>
                </a:solidFill>
                <a:effectLst/>
                <a:uLnTx/>
                <a:uFillTx/>
                <a:latin typeface="Trebuchet MS"/>
                <a:ea typeface="+mn-ea"/>
                <a:cs typeface="+mn-cs"/>
              </a:rPr>
              <a:t>Anywhere</a:t>
            </a:r>
            <a:endParaRPr kumimoji="0" lang="en-IN" sz="933" b="1" i="0" u="none" strike="noStrike" kern="1200" cap="none" spc="0" normalizeH="0" baseline="0" noProof="0">
              <a:ln>
                <a:noFill/>
              </a:ln>
              <a:solidFill>
                <a:prstClr val="black"/>
              </a:solidFill>
              <a:effectLst/>
              <a:uLnTx/>
              <a:uFillTx/>
              <a:latin typeface="Trebuchet MS"/>
              <a:ea typeface="+mn-ea"/>
              <a:cs typeface="+mn-cs"/>
            </a:endParaRPr>
          </a:p>
        </p:txBody>
      </p:sp>
      <p:pic>
        <p:nvPicPr>
          <p:cNvPr id="6" name="Graphic 5" descr="Cloud outline">
            <a:extLst>
              <a:ext uri="{FF2B5EF4-FFF2-40B4-BE49-F238E27FC236}">
                <a16:creationId xmlns:a16="http://schemas.microsoft.com/office/drawing/2014/main" id="{8F8D416A-5880-F076-6578-187B9F43589C}"/>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10924485" y="2540410"/>
            <a:ext cx="734625" cy="939100"/>
          </a:xfrm>
          <a:prstGeom prst="rect">
            <a:avLst/>
          </a:prstGeom>
        </p:spPr>
      </p:pic>
      <p:sp>
        <p:nvSpPr>
          <p:cNvPr id="76" name="Rectangle 75">
            <a:extLst>
              <a:ext uri="{FF2B5EF4-FFF2-40B4-BE49-F238E27FC236}">
                <a16:creationId xmlns:a16="http://schemas.microsoft.com/office/drawing/2014/main" id="{2D901B24-68B9-9D6F-2CBC-0CCF3D2197D7}"/>
              </a:ext>
            </a:extLst>
          </p:cNvPr>
          <p:cNvSpPr/>
          <p:nvPr/>
        </p:nvSpPr>
        <p:spPr>
          <a:xfrm>
            <a:off x="11158125" y="1744331"/>
            <a:ext cx="35297" cy="53472"/>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black and grey sign&#10;&#10;Description automatically generated with medium confidence">
            <a:extLst>
              <a:ext uri="{FF2B5EF4-FFF2-40B4-BE49-F238E27FC236}">
                <a16:creationId xmlns:a16="http://schemas.microsoft.com/office/drawing/2014/main" id="{18504E9E-8E07-3D9E-44F3-3DAA8113E0D4}"/>
              </a:ext>
            </a:extLst>
          </p:cNvPr>
          <p:cNvPicPr>
            <a:picLocks noChangeAspect="1"/>
          </p:cNvPicPr>
          <p:nvPr/>
        </p:nvPicPr>
        <p:blipFill>
          <a:blip r:embed="rId39"/>
          <a:stretch>
            <a:fillRect/>
          </a:stretch>
        </p:blipFill>
        <p:spPr>
          <a:xfrm>
            <a:off x="10814035" y="1671146"/>
            <a:ext cx="962256" cy="206581"/>
          </a:xfrm>
          <a:prstGeom prst="rect">
            <a:avLst/>
          </a:prstGeom>
        </p:spPr>
      </p:pic>
      <p:sp>
        <p:nvSpPr>
          <p:cNvPr id="5" name="TextBox 4">
            <a:extLst>
              <a:ext uri="{FF2B5EF4-FFF2-40B4-BE49-F238E27FC236}">
                <a16:creationId xmlns:a16="http://schemas.microsoft.com/office/drawing/2014/main" id="{F99DC67E-70D7-BD70-87F4-F6B261A48511}"/>
              </a:ext>
            </a:extLst>
          </p:cNvPr>
          <p:cNvSpPr txBox="1"/>
          <p:nvPr/>
        </p:nvSpPr>
        <p:spPr>
          <a:xfrm>
            <a:off x="431902" y="1316568"/>
            <a:ext cx="2424869" cy="58496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BFD72F"/>
                </a:solidFill>
                <a:effectLst/>
                <a:uLnTx/>
                <a:uFillTx/>
                <a:latin typeface="Trebuchet MS" panose="020B0703020202090204" pitchFamily="34" charset="0"/>
                <a:ea typeface="+mn-ea"/>
                <a:cs typeface="+mn-cs"/>
              </a:rPr>
              <a:t>Sify InfinitCMP ensures better visibility, control and governance across multi clouds. </a:t>
            </a:r>
            <a:endParaRPr kumimoji="0" lang="en-IN" sz="1067" b="0" i="0" u="none" strike="noStrike" kern="1200" cap="none" spc="0" normalizeH="0" baseline="0" noProof="0">
              <a:ln>
                <a:noFill/>
              </a:ln>
              <a:solidFill>
                <a:srgbClr val="BFD72F"/>
              </a:solidFill>
              <a:effectLst/>
              <a:uLnTx/>
              <a:uFillTx/>
              <a:latin typeface="Trebuchet MS" panose="020B0703020202090204" pitchFamily="34" charset="0"/>
              <a:ea typeface="+mn-ea"/>
              <a:cs typeface="+mn-cs"/>
            </a:endParaRPr>
          </a:p>
        </p:txBody>
      </p:sp>
      <p:sp>
        <p:nvSpPr>
          <p:cNvPr id="16" name="TextBox 15">
            <a:extLst>
              <a:ext uri="{FF2B5EF4-FFF2-40B4-BE49-F238E27FC236}">
                <a16:creationId xmlns:a16="http://schemas.microsoft.com/office/drawing/2014/main" id="{B9D53A82-3AB6-F358-DC0F-5542F4AABBD1}"/>
              </a:ext>
            </a:extLst>
          </p:cNvPr>
          <p:cNvSpPr txBox="1"/>
          <p:nvPr/>
        </p:nvSpPr>
        <p:spPr>
          <a:xfrm>
            <a:off x="380251" y="2239756"/>
            <a:ext cx="2434751" cy="584968"/>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marL="0" marR="0" lvl="1" indent="0" algn="l"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white">
                    <a:lumMod val="95000"/>
                  </a:prstClr>
                </a:solidFill>
                <a:effectLst/>
                <a:uLnTx/>
                <a:uFillTx/>
                <a:latin typeface="Trebuchet MS"/>
                <a:ea typeface="+mn-ea"/>
                <a:cs typeface="+mn-cs"/>
              </a:rPr>
              <a:t>One-click blueprint deployment of distributed workloads across multi-clouds</a:t>
            </a:r>
            <a:endParaRPr kumimoji="0" lang="en-IN" sz="1067" b="0" i="0" u="none" strike="noStrike" kern="1200" cap="none" spc="0" normalizeH="0" baseline="0" noProof="0">
              <a:ln>
                <a:noFill/>
              </a:ln>
              <a:solidFill>
                <a:prstClr val="white">
                  <a:lumMod val="95000"/>
                </a:prstClr>
              </a:solidFill>
              <a:effectLst/>
              <a:uLnTx/>
              <a:uFillTx/>
              <a:latin typeface="Trebuchet MS"/>
              <a:ea typeface="+mn-ea"/>
              <a:cs typeface="+mn-cs"/>
            </a:endParaRPr>
          </a:p>
        </p:txBody>
      </p:sp>
      <p:sp>
        <p:nvSpPr>
          <p:cNvPr id="18" name="TextBox 17">
            <a:extLst>
              <a:ext uri="{FF2B5EF4-FFF2-40B4-BE49-F238E27FC236}">
                <a16:creationId xmlns:a16="http://schemas.microsoft.com/office/drawing/2014/main" id="{94CC6516-F4AF-E43A-72C5-88EB520D08D2}"/>
              </a:ext>
            </a:extLst>
          </p:cNvPr>
          <p:cNvSpPr txBox="1"/>
          <p:nvPr/>
        </p:nvSpPr>
        <p:spPr>
          <a:xfrm>
            <a:off x="375726" y="3061704"/>
            <a:ext cx="2434749" cy="420756"/>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marL="0" marR="0" lvl="1" indent="0" algn="l"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white">
                    <a:lumMod val="95000"/>
                  </a:prstClr>
                </a:solidFill>
                <a:effectLst/>
                <a:uLnTx/>
                <a:uFillTx/>
                <a:latin typeface="Trebuchet MS"/>
                <a:ea typeface="+mn-ea"/>
                <a:cs typeface="+mn-cs"/>
              </a:rPr>
              <a:t>Resource Dashboard and governance from a single portal for all clouds</a:t>
            </a:r>
          </a:p>
        </p:txBody>
      </p:sp>
      <p:sp>
        <p:nvSpPr>
          <p:cNvPr id="20" name="TextBox 19">
            <a:extLst>
              <a:ext uri="{FF2B5EF4-FFF2-40B4-BE49-F238E27FC236}">
                <a16:creationId xmlns:a16="http://schemas.microsoft.com/office/drawing/2014/main" id="{981EDE8D-444B-F5E6-256E-A58568AD3D92}"/>
              </a:ext>
            </a:extLst>
          </p:cNvPr>
          <p:cNvSpPr txBox="1"/>
          <p:nvPr/>
        </p:nvSpPr>
        <p:spPr>
          <a:xfrm>
            <a:off x="363681" y="5218661"/>
            <a:ext cx="2424943" cy="749179"/>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marL="0" marR="0" lvl="1" indent="0" algn="l" defTabSz="609585"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prstClr val="white">
                  <a:lumMod val="95000"/>
                </a:prstClr>
              </a:solidFill>
              <a:effectLst/>
              <a:uLnTx/>
              <a:uFillTx/>
              <a:latin typeface="Trebuchet MS"/>
              <a:ea typeface="+mn-ea"/>
              <a:cs typeface="+mn-cs"/>
            </a:endParaRPr>
          </a:p>
          <a:p>
            <a:pPr marL="0" marR="0" lvl="1" indent="0" algn="l"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white">
                    <a:lumMod val="95000"/>
                  </a:prstClr>
                </a:solidFill>
                <a:effectLst/>
                <a:uLnTx/>
                <a:uFillTx/>
                <a:latin typeface="Trebuchet MS"/>
                <a:ea typeface="+mn-ea"/>
                <a:cs typeface="+mn-cs"/>
              </a:rPr>
              <a:t>One interface to manage all cloud accounts and chargeback across tenant and clouds </a:t>
            </a:r>
          </a:p>
        </p:txBody>
      </p:sp>
      <p:cxnSp>
        <p:nvCxnSpPr>
          <p:cNvPr id="25" name="Straight Connector 24">
            <a:extLst>
              <a:ext uri="{FF2B5EF4-FFF2-40B4-BE49-F238E27FC236}">
                <a16:creationId xmlns:a16="http://schemas.microsoft.com/office/drawing/2014/main" id="{4A641241-556C-D883-C0E0-C8D6B1403E13}"/>
              </a:ext>
            </a:extLst>
          </p:cNvPr>
          <p:cNvCxnSpPr>
            <a:cxnSpLocks/>
          </p:cNvCxnSpPr>
          <p:nvPr/>
        </p:nvCxnSpPr>
        <p:spPr>
          <a:xfrm>
            <a:off x="408383" y="2960252"/>
            <a:ext cx="2547068" cy="0"/>
          </a:xfrm>
          <a:prstGeom prst="line">
            <a:avLst/>
          </a:prstGeom>
          <a:ln>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6A7C737-D82B-D4E1-17EC-A102C439DA5F}"/>
              </a:ext>
            </a:extLst>
          </p:cNvPr>
          <p:cNvCxnSpPr>
            <a:cxnSpLocks/>
          </p:cNvCxnSpPr>
          <p:nvPr/>
        </p:nvCxnSpPr>
        <p:spPr>
          <a:xfrm>
            <a:off x="405651" y="3753733"/>
            <a:ext cx="2547068" cy="0"/>
          </a:xfrm>
          <a:prstGeom prst="line">
            <a:avLst/>
          </a:prstGeom>
          <a:ln>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6B19658-82B5-3774-1CA1-F0253E359563}"/>
              </a:ext>
            </a:extLst>
          </p:cNvPr>
          <p:cNvCxnSpPr>
            <a:cxnSpLocks/>
          </p:cNvCxnSpPr>
          <p:nvPr/>
        </p:nvCxnSpPr>
        <p:spPr>
          <a:xfrm>
            <a:off x="2978867" y="1324201"/>
            <a:ext cx="0" cy="4979328"/>
          </a:xfrm>
          <a:prstGeom prst="line">
            <a:avLst/>
          </a:prstGeom>
          <a:ln w="6350">
            <a:solidFill>
              <a:srgbClr val="BFD72F"/>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6B3ADD5-C9C9-FB95-A8E2-CFD5B9848314}"/>
              </a:ext>
            </a:extLst>
          </p:cNvPr>
          <p:cNvSpPr txBox="1"/>
          <p:nvPr/>
        </p:nvSpPr>
        <p:spPr>
          <a:xfrm>
            <a:off x="361887" y="3838740"/>
            <a:ext cx="2518680" cy="749179"/>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defPPr>
              <a:defRPr lang="en-US"/>
            </a:defPPr>
            <a:lvl1pPr>
              <a:defRPr>
                <a:solidFill>
                  <a:schemeClr val="accent1"/>
                </a:solidFill>
              </a:defRPr>
            </a:lvl1pPr>
            <a:lvl2pPr marL="0" lvl="1">
              <a:defRPr sz="800">
                <a:solidFill>
                  <a:schemeClr val="bg1">
                    <a:lumMod val="95000"/>
                  </a:schemeClr>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marL="0" marR="0" lvl="1" indent="0" algn="l"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white">
                    <a:lumMod val="95000"/>
                  </a:prstClr>
                </a:solidFill>
                <a:effectLst/>
                <a:uLnTx/>
                <a:uFillTx/>
                <a:latin typeface="Trebuchet MS"/>
                <a:ea typeface="+mn-ea"/>
                <a:cs typeface="+mn-cs"/>
              </a:rPr>
              <a:t>FinOps: </a:t>
            </a:r>
          </a:p>
          <a:p>
            <a:pPr marL="0" marR="0" lvl="1" indent="0" algn="l" defTabSz="609585"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prstClr val="white">
                  <a:lumMod val="95000"/>
                </a:prstClr>
              </a:solidFill>
              <a:effectLst/>
              <a:uLnTx/>
              <a:uFillTx/>
              <a:latin typeface="Trebuchet MS"/>
              <a:ea typeface="+mn-ea"/>
              <a:cs typeface="+mn-cs"/>
            </a:endParaRPr>
          </a:p>
          <a:p>
            <a:pPr marL="0" marR="0" lvl="1" indent="0" algn="l"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white">
                    <a:lumMod val="95000"/>
                  </a:prstClr>
                </a:solidFill>
                <a:effectLst/>
                <a:uLnTx/>
                <a:uFillTx/>
                <a:latin typeface="Trebuchet MS"/>
                <a:ea typeface="+mn-ea"/>
                <a:cs typeface="+mn-cs"/>
              </a:rPr>
              <a:t>AI/ML driven real-time observability to optimize and control cloud costs</a:t>
            </a:r>
          </a:p>
        </p:txBody>
      </p:sp>
      <p:sp>
        <p:nvSpPr>
          <p:cNvPr id="22" name="TextBox 21">
            <a:extLst>
              <a:ext uri="{FF2B5EF4-FFF2-40B4-BE49-F238E27FC236}">
                <a16:creationId xmlns:a16="http://schemas.microsoft.com/office/drawing/2014/main" id="{218F5C4E-8646-302F-F4DC-595B1A0355C5}"/>
              </a:ext>
            </a:extLst>
          </p:cNvPr>
          <p:cNvSpPr txBox="1"/>
          <p:nvPr/>
        </p:nvSpPr>
        <p:spPr>
          <a:xfrm>
            <a:off x="362520" y="4660164"/>
            <a:ext cx="2518680" cy="584968"/>
          </a:xfrm>
          <a:prstGeom prst="rect">
            <a:avLst/>
          </a:prstGeom>
          <a:noFill/>
        </p:spPr>
        <p:txBody>
          <a:bodyPr wrap="square">
            <a:spAutoFit/>
          </a:bodyPr>
          <a:lstStyle/>
          <a:p>
            <a:pPr marL="0" marR="0" lvl="1" indent="0" algn="l"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white">
                    <a:lumMod val="95000"/>
                  </a:prstClr>
                </a:solidFill>
                <a:effectLst/>
                <a:uLnTx/>
                <a:uFillTx/>
                <a:latin typeface="Trebuchet MS"/>
                <a:ea typeface="+mn-ea"/>
                <a:cs typeface="+mn-cs"/>
              </a:rPr>
              <a:t>Unified analytical view on overall utilization, trending, resource planning and security assessment </a:t>
            </a:r>
          </a:p>
        </p:txBody>
      </p:sp>
      <p:pic>
        <p:nvPicPr>
          <p:cNvPr id="2" name="Picture 1" descr="A black background with white text&#10;&#10;Description automatically generated">
            <a:extLst>
              <a:ext uri="{FF2B5EF4-FFF2-40B4-BE49-F238E27FC236}">
                <a16:creationId xmlns:a16="http://schemas.microsoft.com/office/drawing/2014/main" id="{7CB7370F-BA41-F413-B37E-73FD944ADE13}"/>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516676" y="6254222"/>
            <a:ext cx="1844317" cy="507188"/>
          </a:xfrm>
          <a:prstGeom prst="rect">
            <a:avLst/>
          </a:prstGeom>
        </p:spPr>
      </p:pic>
    </p:spTree>
    <p:extLst>
      <p:ext uri="{BB962C8B-B14F-4D97-AF65-F5344CB8AC3E}">
        <p14:creationId xmlns:p14="http://schemas.microsoft.com/office/powerpoint/2010/main" val="413220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Top Corners Rounded 43">
            <a:extLst>
              <a:ext uri="{FF2B5EF4-FFF2-40B4-BE49-F238E27FC236}">
                <a16:creationId xmlns:a16="http://schemas.microsoft.com/office/drawing/2014/main" id="{68BFB1E4-C7B3-0ED7-F79C-CE415A7EBE46}"/>
              </a:ext>
            </a:extLst>
          </p:cNvPr>
          <p:cNvSpPr/>
          <p:nvPr/>
        </p:nvSpPr>
        <p:spPr>
          <a:xfrm>
            <a:off x="887860" y="4751515"/>
            <a:ext cx="4756437" cy="384000"/>
          </a:xfrm>
          <a:prstGeom prst="round2SameRect">
            <a:avLst>
              <a:gd name="adj1" fmla="val 50000"/>
              <a:gd name="adj2" fmla="val 0"/>
            </a:avLst>
          </a:prstGeom>
          <a:solidFill>
            <a:srgbClr val="008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98"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43" name="Picture 42" descr="Shape&#10;&#10;Description automatically generated with low confidence">
            <a:extLst>
              <a:ext uri="{FF2B5EF4-FFF2-40B4-BE49-F238E27FC236}">
                <a16:creationId xmlns:a16="http://schemas.microsoft.com/office/drawing/2014/main" id="{7B22EF8F-8785-31B7-303F-DFECD8F382FC}"/>
              </a:ext>
            </a:extLst>
          </p:cNvPr>
          <p:cNvPicPr>
            <a:picLocks noChangeAspect="1"/>
          </p:cNvPicPr>
          <p:nvPr/>
        </p:nvPicPr>
        <p:blipFill rotWithShape="1">
          <a:blip r:embed="rId3">
            <a:alphaModFix amt="20000"/>
            <a:duotone>
              <a:schemeClr val="bg2">
                <a:shade val="45000"/>
                <a:satMod val="135000"/>
              </a:schemeClr>
              <a:prstClr val="white"/>
            </a:duotone>
            <a:extLst>
              <a:ext uri="{28A0092B-C50C-407E-A947-70E740481C1C}">
                <a14:useLocalDpi xmlns:a14="http://schemas.microsoft.com/office/drawing/2010/main" val="0"/>
              </a:ext>
            </a:extLst>
          </a:blip>
          <a:srcRect t="17025" b="17589"/>
          <a:stretch/>
        </p:blipFill>
        <p:spPr>
          <a:xfrm>
            <a:off x="6655470" y="1937708"/>
            <a:ext cx="4756439" cy="2736376"/>
          </a:xfrm>
          <a:prstGeom prst="rect">
            <a:avLst/>
          </a:prstGeom>
        </p:spPr>
      </p:pic>
      <p:pic>
        <p:nvPicPr>
          <p:cNvPr id="42" name="Picture 41" descr="Shape&#10;&#10;Description automatically generated with low confidence">
            <a:extLst>
              <a:ext uri="{FF2B5EF4-FFF2-40B4-BE49-F238E27FC236}">
                <a16:creationId xmlns:a16="http://schemas.microsoft.com/office/drawing/2014/main" id="{3484A204-5034-E506-E37D-D9265A069BA4}"/>
              </a:ext>
            </a:extLst>
          </p:cNvPr>
          <p:cNvPicPr>
            <a:picLocks noChangeAspect="1"/>
          </p:cNvPicPr>
          <p:nvPr/>
        </p:nvPicPr>
        <p:blipFill rotWithShape="1">
          <a:blip r:embed="rId3">
            <a:alphaModFix amt="20000"/>
            <a:duotone>
              <a:schemeClr val="bg2">
                <a:shade val="45000"/>
                <a:satMod val="135000"/>
              </a:schemeClr>
              <a:prstClr val="white"/>
            </a:duotone>
            <a:extLst>
              <a:ext uri="{28A0092B-C50C-407E-A947-70E740481C1C}">
                <a14:useLocalDpi xmlns:a14="http://schemas.microsoft.com/office/drawing/2010/main" val="0"/>
              </a:ext>
            </a:extLst>
          </a:blip>
          <a:srcRect t="17025" b="17589"/>
          <a:stretch/>
        </p:blipFill>
        <p:spPr>
          <a:xfrm>
            <a:off x="781619" y="1937708"/>
            <a:ext cx="4756439" cy="2736376"/>
          </a:xfrm>
          <a:prstGeom prst="rect">
            <a:avLst/>
          </a:prstGeom>
        </p:spPr>
      </p:pic>
      <p:pic>
        <p:nvPicPr>
          <p:cNvPr id="38" name="Picture 37" descr="Icon&#10;&#10;Description automatically generated">
            <a:extLst>
              <a:ext uri="{FF2B5EF4-FFF2-40B4-BE49-F238E27FC236}">
                <a16:creationId xmlns:a16="http://schemas.microsoft.com/office/drawing/2014/main" id="{06B08795-74C9-F81B-73F6-7291BBD0BB8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9547" y="4558602"/>
            <a:ext cx="4158080" cy="2149063"/>
          </a:xfrm>
          <a:prstGeom prst="rect">
            <a:avLst/>
          </a:prstGeom>
        </p:spPr>
      </p:pic>
      <p:sp>
        <p:nvSpPr>
          <p:cNvPr id="2" name="Title 1">
            <a:extLst>
              <a:ext uri="{FF2B5EF4-FFF2-40B4-BE49-F238E27FC236}">
                <a16:creationId xmlns:a16="http://schemas.microsoft.com/office/drawing/2014/main" id="{21BFD41C-B4E4-3CA2-9DEE-150194A2259F}"/>
              </a:ext>
            </a:extLst>
          </p:cNvPr>
          <p:cNvSpPr>
            <a:spLocks noGrp="1"/>
          </p:cNvSpPr>
          <p:nvPr>
            <p:ph type="title"/>
          </p:nvPr>
        </p:nvSpPr>
        <p:spPr>
          <a:xfrm>
            <a:off x="431800" y="327973"/>
            <a:ext cx="11541664" cy="461655"/>
          </a:xfrm>
        </p:spPr>
        <p:txBody>
          <a:bodyPr/>
          <a:lstStyle/>
          <a:p>
            <a:r>
              <a:rPr lang="en-IN" sz="2400" dirty="0"/>
              <a:t>CLOUDINFINIT HYBRID MULTI-CLOUD DEPLOYMENT MODEL</a:t>
            </a:r>
          </a:p>
        </p:txBody>
      </p:sp>
      <p:sp>
        <p:nvSpPr>
          <p:cNvPr id="3" name="TextBox 2">
            <a:extLst>
              <a:ext uri="{FF2B5EF4-FFF2-40B4-BE49-F238E27FC236}">
                <a16:creationId xmlns:a16="http://schemas.microsoft.com/office/drawing/2014/main" id="{F66614E1-B81D-BF76-A6C6-55FA2D48E5FD}"/>
              </a:ext>
            </a:extLst>
          </p:cNvPr>
          <p:cNvSpPr txBox="1"/>
          <p:nvPr/>
        </p:nvSpPr>
        <p:spPr>
          <a:xfrm>
            <a:off x="431800" y="1278771"/>
            <a:ext cx="11328400" cy="369332"/>
          </a:xfrm>
          <a:prstGeom prst="rect">
            <a:avLst/>
          </a:prstGeom>
          <a:noFill/>
        </p:spPr>
        <p:txBody>
          <a:bodyPr wrap="square" rtlCol="0">
            <a:spAutoFit/>
          </a:bodyPr>
          <a:lstStyle/>
          <a:p>
            <a:pPr marL="0" marR="0" lvl="0" indent="0" algn="ctr" defTabSz="1218898"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srgbClr val="BED730"/>
                </a:solidFill>
                <a:effectLst/>
                <a:uLnTx/>
                <a:uFillTx/>
                <a:latin typeface="Trebuchet MS"/>
                <a:ea typeface="+mn-ea"/>
                <a:cs typeface="+mn-cs"/>
              </a:rPr>
              <a:t>Hybrid workload placement drivers</a:t>
            </a:r>
          </a:p>
        </p:txBody>
      </p:sp>
      <p:sp>
        <p:nvSpPr>
          <p:cNvPr id="5" name="TextBox 4">
            <a:extLst>
              <a:ext uri="{FF2B5EF4-FFF2-40B4-BE49-F238E27FC236}">
                <a16:creationId xmlns:a16="http://schemas.microsoft.com/office/drawing/2014/main" id="{14AF4CBD-0A5F-1EF9-5FC9-54EE98131439}"/>
              </a:ext>
            </a:extLst>
          </p:cNvPr>
          <p:cNvSpPr txBox="1"/>
          <p:nvPr/>
        </p:nvSpPr>
        <p:spPr>
          <a:xfrm>
            <a:off x="431800" y="1645676"/>
            <a:ext cx="11328400" cy="369332"/>
          </a:xfrm>
          <a:prstGeom prst="rect">
            <a:avLst/>
          </a:prstGeom>
          <a:noFill/>
        </p:spPr>
        <p:txBody>
          <a:bodyPr wrap="square" rtlCol="0">
            <a:spAutoFit/>
          </a:bodyPr>
          <a:lstStyle/>
          <a:p>
            <a:pPr marL="0" marR="0" lvl="0" indent="0" algn="ctr" defTabSz="1218898"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white">
                    <a:lumMod val="75000"/>
                  </a:prstClr>
                </a:solidFill>
                <a:effectLst/>
                <a:uLnTx/>
                <a:uFillTx/>
                <a:latin typeface="Trebuchet MS"/>
                <a:ea typeface="+mn-ea"/>
                <a:cs typeface="+mn-cs"/>
              </a:rPr>
              <a:t>Striking the perfect balance</a:t>
            </a:r>
          </a:p>
        </p:txBody>
      </p:sp>
      <p:sp>
        <p:nvSpPr>
          <p:cNvPr id="6" name="TextBox 5">
            <a:extLst>
              <a:ext uri="{FF2B5EF4-FFF2-40B4-BE49-F238E27FC236}">
                <a16:creationId xmlns:a16="http://schemas.microsoft.com/office/drawing/2014/main" id="{D2F203BC-1A59-E403-869B-E9A14075CCD6}"/>
              </a:ext>
            </a:extLst>
          </p:cNvPr>
          <p:cNvSpPr txBox="1"/>
          <p:nvPr/>
        </p:nvSpPr>
        <p:spPr>
          <a:xfrm>
            <a:off x="1930400" y="2328405"/>
            <a:ext cx="2743200" cy="646331"/>
          </a:xfrm>
          <a:prstGeom prst="rect">
            <a:avLst/>
          </a:prstGeom>
          <a:noFill/>
        </p:spPr>
        <p:txBody>
          <a:bodyPr wrap="square" rtlCol="0">
            <a:spAutoFit/>
          </a:bodyPr>
          <a:lstStyle/>
          <a:p>
            <a:pPr marL="0" marR="0" lvl="0" indent="0" algn="ctr" defTabSz="1218898"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srgbClr val="BED730"/>
                </a:solidFill>
                <a:effectLst/>
                <a:uLnTx/>
                <a:uFillTx/>
                <a:latin typeface="Trebuchet MS"/>
                <a:ea typeface="+mn-ea"/>
                <a:cs typeface="+mn-cs"/>
              </a:rPr>
              <a:t>Public </a:t>
            </a:r>
          </a:p>
          <a:p>
            <a:pPr marL="0" marR="0" lvl="0" indent="0" algn="ctr" defTabSz="1218898"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srgbClr val="BED730"/>
                </a:solidFill>
                <a:effectLst/>
                <a:uLnTx/>
                <a:uFillTx/>
                <a:latin typeface="Trebuchet MS"/>
                <a:ea typeface="+mn-ea"/>
                <a:cs typeface="+mn-cs"/>
              </a:rPr>
              <a:t>Cloud Drivers</a:t>
            </a:r>
          </a:p>
        </p:txBody>
      </p:sp>
      <p:sp>
        <p:nvSpPr>
          <p:cNvPr id="7" name="TextBox 6">
            <a:extLst>
              <a:ext uri="{FF2B5EF4-FFF2-40B4-BE49-F238E27FC236}">
                <a16:creationId xmlns:a16="http://schemas.microsoft.com/office/drawing/2014/main" id="{22A28BD7-C0E3-3073-BBCD-8EC4A6DF8C60}"/>
              </a:ext>
            </a:extLst>
          </p:cNvPr>
          <p:cNvSpPr txBox="1"/>
          <p:nvPr/>
        </p:nvSpPr>
        <p:spPr>
          <a:xfrm>
            <a:off x="7932487" y="2328405"/>
            <a:ext cx="2616200" cy="646331"/>
          </a:xfrm>
          <a:prstGeom prst="rect">
            <a:avLst/>
          </a:prstGeom>
          <a:noFill/>
        </p:spPr>
        <p:txBody>
          <a:bodyPr wrap="square" rtlCol="0">
            <a:spAutoFit/>
          </a:bodyPr>
          <a:lstStyle/>
          <a:p>
            <a:pPr marL="0" marR="0" lvl="0" indent="0" algn="ctr" defTabSz="1218898"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srgbClr val="BED730"/>
                </a:solidFill>
                <a:effectLst/>
                <a:uLnTx/>
                <a:uFillTx/>
                <a:latin typeface="Trebuchet MS"/>
                <a:ea typeface="+mn-ea"/>
                <a:cs typeface="+mn-cs"/>
              </a:rPr>
              <a:t>Private </a:t>
            </a:r>
          </a:p>
          <a:p>
            <a:pPr marL="0" marR="0" lvl="0" indent="0" algn="ctr" defTabSz="1218898"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srgbClr val="BED730"/>
                </a:solidFill>
                <a:effectLst/>
                <a:uLnTx/>
                <a:uFillTx/>
                <a:latin typeface="Trebuchet MS"/>
                <a:ea typeface="+mn-ea"/>
                <a:cs typeface="+mn-cs"/>
              </a:rPr>
              <a:t>Cloud Drivers</a:t>
            </a:r>
          </a:p>
        </p:txBody>
      </p:sp>
      <p:sp>
        <p:nvSpPr>
          <p:cNvPr id="8" name="Rectangle: Rounded Corners 7">
            <a:extLst>
              <a:ext uri="{FF2B5EF4-FFF2-40B4-BE49-F238E27FC236}">
                <a16:creationId xmlns:a16="http://schemas.microsoft.com/office/drawing/2014/main" id="{A994A23B-8917-4980-A50A-8841CB71D694}"/>
              </a:ext>
            </a:extLst>
          </p:cNvPr>
          <p:cNvSpPr/>
          <p:nvPr/>
        </p:nvSpPr>
        <p:spPr>
          <a:xfrm>
            <a:off x="887859" y="3292049"/>
            <a:ext cx="2336800" cy="576000"/>
          </a:xfrm>
          <a:prstGeom prst="roundRect">
            <a:avLst/>
          </a:prstGeom>
          <a:solidFill>
            <a:schemeClr val="accent5"/>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98"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9" name="TextBox 8">
            <a:extLst>
              <a:ext uri="{FF2B5EF4-FFF2-40B4-BE49-F238E27FC236}">
                <a16:creationId xmlns:a16="http://schemas.microsoft.com/office/drawing/2014/main" id="{4A36EDF0-25CD-DCF5-661D-ED8DA1452FAB}"/>
              </a:ext>
            </a:extLst>
          </p:cNvPr>
          <p:cNvSpPr txBox="1"/>
          <p:nvPr/>
        </p:nvSpPr>
        <p:spPr>
          <a:xfrm>
            <a:off x="1408605" y="3374871"/>
            <a:ext cx="1760947" cy="338554"/>
          </a:xfrm>
          <a:prstGeom prst="rect">
            <a:avLst/>
          </a:prstGeom>
          <a:noFill/>
        </p:spPr>
        <p:txBody>
          <a:bodyPr wrap="square" rtlCol="0">
            <a:spAutoFit/>
          </a:bodyPr>
          <a:lstStyle/>
          <a:p>
            <a:pPr marL="0" marR="0" lvl="0" indent="0" algn="l" defTabSz="1218898"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white"/>
                </a:solidFill>
                <a:effectLst/>
                <a:uLnTx/>
                <a:uFillTx/>
                <a:latin typeface="Trebuchet MS"/>
                <a:ea typeface="+mn-ea"/>
                <a:cs typeface="+mn-cs"/>
              </a:rPr>
              <a:t>Innovation</a:t>
            </a:r>
          </a:p>
        </p:txBody>
      </p:sp>
      <p:sp>
        <p:nvSpPr>
          <p:cNvPr id="10" name="Rectangle: Rounded Corners 9">
            <a:extLst>
              <a:ext uri="{FF2B5EF4-FFF2-40B4-BE49-F238E27FC236}">
                <a16:creationId xmlns:a16="http://schemas.microsoft.com/office/drawing/2014/main" id="{B4E30E33-76AB-D592-2CFD-EA2D322F5E75}"/>
              </a:ext>
            </a:extLst>
          </p:cNvPr>
          <p:cNvSpPr/>
          <p:nvPr/>
        </p:nvSpPr>
        <p:spPr>
          <a:xfrm>
            <a:off x="3307496" y="3292049"/>
            <a:ext cx="2336800" cy="576000"/>
          </a:xfrm>
          <a:prstGeom prst="roundRect">
            <a:avLst/>
          </a:prstGeom>
          <a:solidFill>
            <a:schemeClr val="accent5"/>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98"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TextBox 10">
            <a:extLst>
              <a:ext uri="{FF2B5EF4-FFF2-40B4-BE49-F238E27FC236}">
                <a16:creationId xmlns:a16="http://schemas.microsoft.com/office/drawing/2014/main" id="{36076F23-48E9-A505-54F2-75D0FD071107}"/>
              </a:ext>
            </a:extLst>
          </p:cNvPr>
          <p:cNvSpPr txBox="1"/>
          <p:nvPr/>
        </p:nvSpPr>
        <p:spPr>
          <a:xfrm>
            <a:off x="3847863" y="3374871"/>
            <a:ext cx="1754335" cy="338554"/>
          </a:xfrm>
          <a:prstGeom prst="rect">
            <a:avLst/>
          </a:prstGeom>
          <a:noFill/>
        </p:spPr>
        <p:txBody>
          <a:bodyPr wrap="square" rtlCol="0">
            <a:spAutoFit/>
          </a:bodyPr>
          <a:lstStyle/>
          <a:p>
            <a:pPr marL="0" marR="0" lvl="0" indent="0" algn="l" defTabSz="1218898"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white"/>
                </a:solidFill>
                <a:effectLst/>
                <a:uLnTx/>
                <a:uFillTx/>
                <a:latin typeface="Trebuchet MS"/>
                <a:ea typeface="+mn-ea"/>
                <a:cs typeface="+mn-cs"/>
              </a:rPr>
              <a:t>Speed</a:t>
            </a:r>
          </a:p>
        </p:txBody>
      </p:sp>
      <p:sp>
        <p:nvSpPr>
          <p:cNvPr id="12" name="Rectangle: Rounded Corners 11">
            <a:extLst>
              <a:ext uri="{FF2B5EF4-FFF2-40B4-BE49-F238E27FC236}">
                <a16:creationId xmlns:a16="http://schemas.microsoft.com/office/drawing/2014/main" id="{AA223509-D8A2-E087-EBAE-58487B719A9A}"/>
              </a:ext>
            </a:extLst>
          </p:cNvPr>
          <p:cNvSpPr/>
          <p:nvPr/>
        </p:nvSpPr>
        <p:spPr>
          <a:xfrm>
            <a:off x="887859" y="3899781"/>
            <a:ext cx="2336800" cy="576000"/>
          </a:xfrm>
          <a:prstGeom prst="roundRect">
            <a:avLst/>
          </a:prstGeom>
          <a:solidFill>
            <a:schemeClr val="accent5"/>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98"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3" name="TextBox 12">
            <a:extLst>
              <a:ext uri="{FF2B5EF4-FFF2-40B4-BE49-F238E27FC236}">
                <a16:creationId xmlns:a16="http://schemas.microsoft.com/office/drawing/2014/main" id="{5CC2BD82-A233-D53C-0820-C7138687AAC0}"/>
              </a:ext>
            </a:extLst>
          </p:cNvPr>
          <p:cNvSpPr txBox="1"/>
          <p:nvPr/>
        </p:nvSpPr>
        <p:spPr>
          <a:xfrm>
            <a:off x="1408605" y="3982603"/>
            <a:ext cx="1760947" cy="338554"/>
          </a:xfrm>
          <a:prstGeom prst="rect">
            <a:avLst/>
          </a:prstGeom>
          <a:noFill/>
        </p:spPr>
        <p:txBody>
          <a:bodyPr wrap="square" rtlCol="0">
            <a:spAutoFit/>
          </a:bodyPr>
          <a:lstStyle/>
          <a:p>
            <a:pPr marL="0" marR="0" lvl="0" indent="0" algn="l" defTabSz="1218898"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white"/>
                </a:solidFill>
                <a:effectLst/>
                <a:uLnTx/>
                <a:uFillTx/>
                <a:latin typeface="Trebuchet MS"/>
                <a:ea typeface="+mn-ea"/>
                <a:cs typeface="+mn-cs"/>
              </a:rPr>
              <a:t>Consumption</a:t>
            </a:r>
          </a:p>
        </p:txBody>
      </p:sp>
      <p:sp>
        <p:nvSpPr>
          <p:cNvPr id="14" name="Rectangle: Rounded Corners 13">
            <a:extLst>
              <a:ext uri="{FF2B5EF4-FFF2-40B4-BE49-F238E27FC236}">
                <a16:creationId xmlns:a16="http://schemas.microsoft.com/office/drawing/2014/main" id="{D2F60E72-0D20-ACE7-77E4-7B5E5CE7AB75}"/>
              </a:ext>
            </a:extLst>
          </p:cNvPr>
          <p:cNvSpPr/>
          <p:nvPr/>
        </p:nvSpPr>
        <p:spPr>
          <a:xfrm>
            <a:off x="3307496" y="3899781"/>
            <a:ext cx="2336800" cy="576000"/>
          </a:xfrm>
          <a:prstGeom prst="roundRect">
            <a:avLst/>
          </a:prstGeom>
          <a:solidFill>
            <a:schemeClr val="accent5"/>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98"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5" name="TextBox 14">
            <a:extLst>
              <a:ext uri="{FF2B5EF4-FFF2-40B4-BE49-F238E27FC236}">
                <a16:creationId xmlns:a16="http://schemas.microsoft.com/office/drawing/2014/main" id="{5565F1C6-4865-492F-E18C-B0693C8ECB1E}"/>
              </a:ext>
            </a:extLst>
          </p:cNvPr>
          <p:cNvSpPr txBox="1"/>
          <p:nvPr/>
        </p:nvSpPr>
        <p:spPr>
          <a:xfrm>
            <a:off x="3847863" y="3982603"/>
            <a:ext cx="1754335" cy="338554"/>
          </a:xfrm>
          <a:prstGeom prst="rect">
            <a:avLst/>
          </a:prstGeom>
          <a:noFill/>
        </p:spPr>
        <p:txBody>
          <a:bodyPr wrap="square" rtlCol="0">
            <a:spAutoFit/>
          </a:bodyPr>
          <a:lstStyle/>
          <a:p>
            <a:pPr marL="0" marR="0" lvl="0" indent="0" algn="l" defTabSz="1218898"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white"/>
                </a:solidFill>
                <a:effectLst/>
                <a:uLnTx/>
                <a:uFillTx/>
                <a:latin typeface="Trebuchet MS"/>
                <a:ea typeface="+mn-ea"/>
                <a:cs typeface="+mn-cs"/>
              </a:rPr>
              <a:t>Scale</a:t>
            </a:r>
          </a:p>
        </p:txBody>
      </p:sp>
      <p:sp>
        <p:nvSpPr>
          <p:cNvPr id="16" name="Rectangle: Rounded Corners 15">
            <a:extLst>
              <a:ext uri="{FF2B5EF4-FFF2-40B4-BE49-F238E27FC236}">
                <a16:creationId xmlns:a16="http://schemas.microsoft.com/office/drawing/2014/main" id="{47EACAA7-9E53-E4D1-1513-12FBFF7EC645}"/>
              </a:ext>
            </a:extLst>
          </p:cNvPr>
          <p:cNvSpPr/>
          <p:nvPr/>
        </p:nvSpPr>
        <p:spPr>
          <a:xfrm>
            <a:off x="6706601" y="3308865"/>
            <a:ext cx="2336800" cy="576000"/>
          </a:xfrm>
          <a:prstGeom prst="roundRect">
            <a:avLst/>
          </a:prstGeom>
          <a:solidFill>
            <a:schemeClr val="accent1">
              <a:lumMod val="50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98"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7" name="TextBox 16">
            <a:extLst>
              <a:ext uri="{FF2B5EF4-FFF2-40B4-BE49-F238E27FC236}">
                <a16:creationId xmlns:a16="http://schemas.microsoft.com/office/drawing/2014/main" id="{3A54DB28-BBBB-06E7-32BE-1D7857386A5D}"/>
              </a:ext>
            </a:extLst>
          </p:cNvPr>
          <p:cNvSpPr txBox="1"/>
          <p:nvPr/>
        </p:nvSpPr>
        <p:spPr>
          <a:xfrm>
            <a:off x="7218383" y="3391687"/>
            <a:ext cx="1769912" cy="338554"/>
          </a:xfrm>
          <a:prstGeom prst="rect">
            <a:avLst/>
          </a:prstGeom>
          <a:noFill/>
        </p:spPr>
        <p:txBody>
          <a:bodyPr wrap="square" rtlCol="0">
            <a:spAutoFit/>
          </a:bodyPr>
          <a:lstStyle/>
          <a:p>
            <a:pPr marL="0" marR="0" lvl="0" indent="0" algn="l" defTabSz="1218898"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white"/>
                </a:solidFill>
                <a:effectLst/>
                <a:uLnTx/>
                <a:uFillTx/>
                <a:latin typeface="Trebuchet MS"/>
                <a:ea typeface="+mn-ea"/>
                <a:cs typeface="+mn-cs"/>
              </a:rPr>
              <a:t>Regulatory</a:t>
            </a:r>
          </a:p>
        </p:txBody>
      </p:sp>
      <p:sp>
        <p:nvSpPr>
          <p:cNvPr id="18" name="Rectangle: Rounded Corners 17">
            <a:extLst>
              <a:ext uri="{FF2B5EF4-FFF2-40B4-BE49-F238E27FC236}">
                <a16:creationId xmlns:a16="http://schemas.microsoft.com/office/drawing/2014/main" id="{F4507FA6-20E1-7488-B3EC-F95F250BEEBB}"/>
              </a:ext>
            </a:extLst>
          </p:cNvPr>
          <p:cNvSpPr/>
          <p:nvPr/>
        </p:nvSpPr>
        <p:spPr>
          <a:xfrm>
            <a:off x="9126239" y="3308865"/>
            <a:ext cx="2336800" cy="576000"/>
          </a:xfrm>
          <a:prstGeom prst="roundRect">
            <a:avLst/>
          </a:prstGeom>
          <a:solidFill>
            <a:schemeClr val="accent1">
              <a:lumMod val="50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98"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9" name="TextBox 18">
            <a:extLst>
              <a:ext uri="{FF2B5EF4-FFF2-40B4-BE49-F238E27FC236}">
                <a16:creationId xmlns:a16="http://schemas.microsoft.com/office/drawing/2014/main" id="{57116298-9925-3855-97CE-C50DCDF734E3}"/>
              </a:ext>
            </a:extLst>
          </p:cNvPr>
          <p:cNvSpPr txBox="1"/>
          <p:nvPr/>
        </p:nvSpPr>
        <p:spPr>
          <a:xfrm>
            <a:off x="9655905" y="3391687"/>
            <a:ext cx="1752027" cy="338554"/>
          </a:xfrm>
          <a:prstGeom prst="rect">
            <a:avLst/>
          </a:prstGeom>
          <a:noFill/>
        </p:spPr>
        <p:txBody>
          <a:bodyPr wrap="square" rtlCol="0">
            <a:spAutoFit/>
          </a:bodyPr>
          <a:lstStyle/>
          <a:p>
            <a:pPr marL="0" marR="0" lvl="0" indent="0" algn="l" defTabSz="1218898"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white"/>
                </a:solidFill>
                <a:effectLst/>
                <a:uLnTx/>
                <a:uFillTx/>
                <a:latin typeface="Trebuchet MS"/>
                <a:ea typeface="+mn-ea"/>
                <a:cs typeface="+mn-cs"/>
              </a:rPr>
              <a:t>Data Gravity</a:t>
            </a:r>
          </a:p>
        </p:txBody>
      </p:sp>
      <p:sp>
        <p:nvSpPr>
          <p:cNvPr id="20" name="Rectangle: Rounded Corners 19">
            <a:extLst>
              <a:ext uri="{FF2B5EF4-FFF2-40B4-BE49-F238E27FC236}">
                <a16:creationId xmlns:a16="http://schemas.microsoft.com/office/drawing/2014/main" id="{44C4C8BD-5ED6-C6B8-FC50-FDD93F6F0A99}"/>
              </a:ext>
            </a:extLst>
          </p:cNvPr>
          <p:cNvSpPr/>
          <p:nvPr/>
        </p:nvSpPr>
        <p:spPr>
          <a:xfrm>
            <a:off x="6706601" y="3916597"/>
            <a:ext cx="2336800" cy="576000"/>
          </a:xfrm>
          <a:prstGeom prst="roundRect">
            <a:avLst/>
          </a:prstGeom>
          <a:solidFill>
            <a:schemeClr val="accent1">
              <a:lumMod val="50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98"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1" name="TextBox 20">
            <a:extLst>
              <a:ext uri="{FF2B5EF4-FFF2-40B4-BE49-F238E27FC236}">
                <a16:creationId xmlns:a16="http://schemas.microsoft.com/office/drawing/2014/main" id="{02096EB0-D3CF-0133-90AB-F47DC8592AB0}"/>
              </a:ext>
            </a:extLst>
          </p:cNvPr>
          <p:cNvSpPr txBox="1"/>
          <p:nvPr/>
        </p:nvSpPr>
        <p:spPr>
          <a:xfrm>
            <a:off x="7218383" y="3999419"/>
            <a:ext cx="1769912" cy="338554"/>
          </a:xfrm>
          <a:prstGeom prst="rect">
            <a:avLst/>
          </a:prstGeom>
          <a:noFill/>
        </p:spPr>
        <p:txBody>
          <a:bodyPr wrap="square" rtlCol="0">
            <a:spAutoFit/>
          </a:bodyPr>
          <a:lstStyle/>
          <a:p>
            <a:pPr marL="0" marR="0" lvl="0" indent="0" algn="l" defTabSz="1218898"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white"/>
                </a:solidFill>
                <a:effectLst/>
                <a:uLnTx/>
                <a:uFillTx/>
                <a:latin typeface="Trebuchet MS"/>
                <a:ea typeface="+mn-ea"/>
                <a:cs typeface="+mn-cs"/>
              </a:rPr>
              <a:t>Performance</a:t>
            </a:r>
          </a:p>
        </p:txBody>
      </p:sp>
      <p:sp>
        <p:nvSpPr>
          <p:cNvPr id="22" name="Rectangle: Rounded Corners 21">
            <a:extLst>
              <a:ext uri="{FF2B5EF4-FFF2-40B4-BE49-F238E27FC236}">
                <a16:creationId xmlns:a16="http://schemas.microsoft.com/office/drawing/2014/main" id="{5157B8BC-2782-07BA-D552-08A334A2404E}"/>
              </a:ext>
            </a:extLst>
          </p:cNvPr>
          <p:cNvSpPr/>
          <p:nvPr/>
        </p:nvSpPr>
        <p:spPr>
          <a:xfrm>
            <a:off x="9126239" y="3916597"/>
            <a:ext cx="2336800" cy="576000"/>
          </a:xfrm>
          <a:prstGeom prst="roundRect">
            <a:avLst/>
          </a:prstGeom>
          <a:solidFill>
            <a:schemeClr val="accent1">
              <a:lumMod val="50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98"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3" name="TextBox 22">
            <a:extLst>
              <a:ext uri="{FF2B5EF4-FFF2-40B4-BE49-F238E27FC236}">
                <a16:creationId xmlns:a16="http://schemas.microsoft.com/office/drawing/2014/main" id="{669A6E76-6E61-4F35-1A6E-02A108E77B80}"/>
              </a:ext>
            </a:extLst>
          </p:cNvPr>
          <p:cNvSpPr txBox="1"/>
          <p:nvPr/>
        </p:nvSpPr>
        <p:spPr>
          <a:xfrm>
            <a:off x="9655905" y="3874431"/>
            <a:ext cx="1752027" cy="584775"/>
          </a:xfrm>
          <a:prstGeom prst="rect">
            <a:avLst/>
          </a:prstGeom>
          <a:noFill/>
        </p:spPr>
        <p:txBody>
          <a:bodyPr wrap="square" rtlCol="0">
            <a:spAutoFit/>
          </a:bodyPr>
          <a:lstStyle/>
          <a:p>
            <a:pPr marL="0" marR="0" lvl="0" indent="0" algn="l" defTabSz="1218898"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white"/>
                </a:solidFill>
                <a:effectLst/>
                <a:uLnTx/>
                <a:uFillTx/>
                <a:latin typeface="Trebuchet MS"/>
                <a:ea typeface="+mn-ea"/>
                <a:cs typeface="+mn-cs"/>
              </a:rPr>
              <a:t>Existing Investment</a:t>
            </a:r>
          </a:p>
        </p:txBody>
      </p:sp>
      <p:sp>
        <p:nvSpPr>
          <p:cNvPr id="24" name="TextBox 23">
            <a:extLst>
              <a:ext uri="{FF2B5EF4-FFF2-40B4-BE49-F238E27FC236}">
                <a16:creationId xmlns:a16="http://schemas.microsoft.com/office/drawing/2014/main" id="{88ED0D24-3B85-B98E-EA99-9F57DEDC5C0D}"/>
              </a:ext>
            </a:extLst>
          </p:cNvPr>
          <p:cNvSpPr txBox="1"/>
          <p:nvPr/>
        </p:nvSpPr>
        <p:spPr>
          <a:xfrm>
            <a:off x="1016000" y="4758855"/>
            <a:ext cx="4437181" cy="338554"/>
          </a:xfrm>
          <a:prstGeom prst="rect">
            <a:avLst/>
          </a:prstGeom>
          <a:noFill/>
        </p:spPr>
        <p:txBody>
          <a:bodyPr wrap="square" rtlCol="0">
            <a:spAutoFit/>
          </a:bodyPr>
          <a:lstStyle/>
          <a:p>
            <a:pPr marL="0" marR="0" lvl="0" indent="0" algn="ctr" defTabSz="1218898"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white"/>
                </a:solidFill>
                <a:effectLst/>
                <a:uLnTx/>
                <a:uFillTx/>
                <a:latin typeface="Trebuchet MS"/>
                <a:ea typeface="+mn-ea"/>
                <a:cs typeface="+mn-cs"/>
              </a:rPr>
              <a:t>Elastic Workloads</a:t>
            </a:r>
          </a:p>
        </p:txBody>
      </p:sp>
      <p:sp>
        <p:nvSpPr>
          <p:cNvPr id="25" name="TextBox 24">
            <a:extLst>
              <a:ext uri="{FF2B5EF4-FFF2-40B4-BE49-F238E27FC236}">
                <a16:creationId xmlns:a16="http://schemas.microsoft.com/office/drawing/2014/main" id="{D9FFC98B-0741-C6CD-A837-879AD8063F1D}"/>
              </a:ext>
            </a:extLst>
          </p:cNvPr>
          <p:cNvSpPr txBox="1"/>
          <p:nvPr/>
        </p:nvSpPr>
        <p:spPr>
          <a:xfrm>
            <a:off x="447330" y="5126232"/>
            <a:ext cx="5425017" cy="297454"/>
          </a:xfrm>
          <a:prstGeom prst="rect">
            <a:avLst/>
          </a:prstGeom>
          <a:noFill/>
        </p:spPr>
        <p:txBody>
          <a:bodyPr wrap="square" rtlCol="0">
            <a:spAutoFit/>
          </a:bodyPr>
          <a:lstStyle/>
          <a:p>
            <a:pPr marL="0" marR="0" lvl="0" indent="0" algn="ctr" defTabSz="1218898" rtl="0" eaLnBrk="1" fontAlgn="auto" latinLnBrk="0" hangingPunct="1">
              <a:lnSpc>
                <a:spcPct val="100000"/>
              </a:lnSpc>
              <a:spcBef>
                <a:spcPts val="0"/>
              </a:spcBef>
              <a:spcAft>
                <a:spcPts val="0"/>
              </a:spcAft>
              <a:buClrTx/>
              <a:buSzTx/>
              <a:buFontTx/>
              <a:buNone/>
              <a:tabLst/>
              <a:defRPr/>
            </a:pPr>
            <a:r>
              <a:rPr kumimoji="0" lang="en-IN" sz="1333" b="1" i="0" u="none" strike="noStrike" kern="1200" cap="none" spc="0" normalizeH="0" baseline="0" noProof="0">
                <a:ln>
                  <a:noFill/>
                </a:ln>
                <a:solidFill>
                  <a:prstClr val="white">
                    <a:lumMod val="85000"/>
                  </a:prstClr>
                </a:solidFill>
                <a:effectLst/>
                <a:uLnTx/>
                <a:uFillTx/>
                <a:latin typeface="Trebuchet MS"/>
                <a:ea typeface="+mn-ea"/>
                <a:cs typeface="+mn-cs"/>
              </a:rPr>
              <a:t>Public Cloud Providers</a:t>
            </a:r>
          </a:p>
        </p:txBody>
      </p:sp>
      <p:sp>
        <p:nvSpPr>
          <p:cNvPr id="30" name="TextBox 29">
            <a:extLst>
              <a:ext uri="{FF2B5EF4-FFF2-40B4-BE49-F238E27FC236}">
                <a16:creationId xmlns:a16="http://schemas.microsoft.com/office/drawing/2014/main" id="{F52E23B1-46D9-117C-CF36-7641425E4398}"/>
              </a:ext>
            </a:extLst>
          </p:cNvPr>
          <p:cNvSpPr txBox="1"/>
          <p:nvPr/>
        </p:nvSpPr>
        <p:spPr>
          <a:xfrm>
            <a:off x="5251332" y="5409282"/>
            <a:ext cx="1559505" cy="646331"/>
          </a:xfrm>
          <a:prstGeom prst="rect">
            <a:avLst/>
          </a:prstGeom>
          <a:noFill/>
        </p:spPr>
        <p:txBody>
          <a:bodyPr wrap="square" rtlCol="0">
            <a:spAutoFit/>
          </a:bodyPr>
          <a:lstStyle/>
          <a:p>
            <a:pPr marL="0" marR="0" lvl="0" indent="0" algn="ctr" defTabSz="1218898"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srgbClr val="BED730"/>
                </a:solidFill>
                <a:effectLst/>
                <a:uLnTx/>
                <a:uFillTx/>
                <a:latin typeface="Trebuchet MS"/>
                <a:ea typeface="+mn-ea"/>
                <a:cs typeface="+mn-cs"/>
              </a:rPr>
              <a:t>Hybrid Cloud</a:t>
            </a:r>
          </a:p>
        </p:txBody>
      </p:sp>
      <p:sp>
        <p:nvSpPr>
          <p:cNvPr id="45" name="Rectangle: Top Corners Rounded 44">
            <a:extLst>
              <a:ext uri="{FF2B5EF4-FFF2-40B4-BE49-F238E27FC236}">
                <a16:creationId xmlns:a16="http://schemas.microsoft.com/office/drawing/2014/main" id="{ECABF908-8CDB-C138-5E31-35CF0BCC1924}"/>
              </a:ext>
            </a:extLst>
          </p:cNvPr>
          <p:cNvSpPr/>
          <p:nvPr/>
        </p:nvSpPr>
        <p:spPr>
          <a:xfrm>
            <a:off x="6765388" y="4751515"/>
            <a:ext cx="4756437" cy="384000"/>
          </a:xfrm>
          <a:prstGeom prst="round2SameRect">
            <a:avLst>
              <a:gd name="adj1" fmla="val 50000"/>
              <a:gd name="adj2" fmla="val 0"/>
            </a:avLst>
          </a:prstGeom>
          <a:solidFill>
            <a:srgbClr val="004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98"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46" name="TextBox 45">
            <a:extLst>
              <a:ext uri="{FF2B5EF4-FFF2-40B4-BE49-F238E27FC236}">
                <a16:creationId xmlns:a16="http://schemas.microsoft.com/office/drawing/2014/main" id="{148C6354-628A-806E-2FEC-3E8460C2096A}"/>
              </a:ext>
            </a:extLst>
          </p:cNvPr>
          <p:cNvSpPr txBox="1"/>
          <p:nvPr/>
        </p:nvSpPr>
        <p:spPr>
          <a:xfrm>
            <a:off x="6893528" y="4758855"/>
            <a:ext cx="4437181" cy="338554"/>
          </a:xfrm>
          <a:prstGeom prst="rect">
            <a:avLst/>
          </a:prstGeom>
          <a:noFill/>
        </p:spPr>
        <p:txBody>
          <a:bodyPr wrap="square" rtlCol="0">
            <a:spAutoFit/>
          </a:bodyPr>
          <a:lstStyle/>
          <a:p>
            <a:pPr marL="0" marR="0" lvl="0" indent="0" algn="ctr" defTabSz="1218898"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white"/>
                </a:solidFill>
                <a:effectLst/>
                <a:uLnTx/>
                <a:uFillTx/>
                <a:latin typeface="Trebuchet MS"/>
                <a:ea typeface="+mn-ea"/>
                <a:cs typeface="+mn-cs"/>
              </a:rPr>
              <a:t>Fixed Workloads</a:t>
            </a:r>
          </a:p>
        </p:txBody>
      </p:sp>
      <p:pic>
        <p:nvPicPr>
          <p:cNvPr id="49" name="Picture 48" descr="Logo&#10;&#10;Description automatically generated with medium confidence">
            <a:extLst>
              <a:ext uri="{FF2B5EF4-FFF2-40B4-BE49-F238E27FC236}">
                <a16:creationId xmlns:a16="http://schemas.microsoft.com/office/drawing/2014/main" id="{88D77659-E3BC-BB75-074A-87D9843633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7342" y="5673211"/>
            <a:ext cx="859044" cy="248407"/>
          </a:xfrm>
          <a:prstGeom prst="rect">
            <a:avLst/>
          </a:prstGeom>
        </p:spPr>
      </p:pic>
      <p:pic>
        <p:nvPicPr>
          <p:cNvPr id="51" name="Picture 50" descr="Logo&#10;&#10;Description automatically generated">
            <a:extLst>
              <a:ext uri="{FF2B5EF4-FFF2-40B4-BE49-F238E27FC236}">
                <a16:creationId xmlns:a16="http://schemas.microsoft.com/office/drawing/2014/main" id="{E2538435-A25B-B5EF-B363-980A8DA0F6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80245" y="5514264"/>
            <a:ext cx="806907" cy="498467"/>
          </a:xfrm>
          <a:prstGeom prst="rect">
            <a:avLst/>
          </a:prstGeom>
        </p:spPr>
      </p:pic>
      <p:pic>
        <p:nvPicPr>
          <p:cNvPr id="79" name="Picture 78" descr="Shape&#10;&#10;Description automatically generated with low confidence">
            <a:extLst>
              <a:ext uri="{FF2B5EF4-FFF2-40B4-BE49-F238E27FC236}">
                <a16:creationId xmlns:a16="http://schemas.microsoft.com/office/drawing/2014/main" id="{742C63CB-3020-AE81-3845-0829C238471F}"/>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466108" y="3996164"/>
            <a:ext cx="336000" cy="336000"/>
          </a:xfrm>
          <a:prstGeom prst="rect">
            <a:avLst/>
          </a:prstGeom>
        </p:spPr>
      </p:pic>
      <p:pic>
        <p:nvPicPr>
          <p:cNvPr id="81" name="Picture 80" descr="Shape&#10;&#10;Description automatically generated with low confidence">
            <a:extLst>
              <a:ext uri="{FF2B5EF4-FFF2-40B4-BE49-F238E27FC236}">
                <a16:creationId xmlns:a16="http://schemas.microsoft.com/office/drawing/2014/main" id="{A0586687-3CA6-37D8-A562-633562FC2F2E}"/>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24605" y="3983899"/>
            <a:ext cx="336000" cy="336000"/>
          </a:xfrm>
          <a:prstGeom prst="rect">
            <a:avLst/>
          </a:prstGeom>
        </p:spPr>
      </p:pic>
      <p:pic>
        <p:nvPicPr>
          <p:cNvPr id="83" name="Picture 82" descr="Shape&#10;&#10;Description automatically generated with low confidence">
            <a:extLst>
              <a:ext uri="{FF2B5EF4-FFF2-40B4-BE49-F238E27FC236}">
                <a16:creationId xmlns:a16="http://schemas.microsoft.com/office/drawing/2014/main" id="{84D07330-4E19-C93C-7C64-4DFD459D4A27}"/>
              </a:ext>
            </a:extLst>
          </p:cNvPr>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466108" y="3369184"/>
            <a:ext cx="336000" cy="336000"/>
          </a:xfrm>
          <a:prstGeom prst="rect">
            <a:avLst/>
          </a:prstGeom>
        </p:spPr>
      </p:pic>
      <p:pic>
        <p:nvPicPr>
          <p:cNvPr id="85" name="Picture 84" descr="Shape&#10;&#10;Description automatically generated with low confidence">
            <a:extLst>
              <a:ext uri="{FF2B5EF4-FFF2-40B4-BE49-F238E27FC236}">
                <a16:creationId xmlns:a16="http://schemas.microsoft.com/office/drawing/2014/main" id="{482E1B23-6500-4437-80B6-5FC544138E96}"/>
              </a:ext>
            </a:extLst>
          </p:cNvPr>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24605" y="3369184"/>
            <a:ext cx="336000" cy="336000"/>
          </a:xfrm>
          <a:prstGeom prst="rect">
            <a:avLst/>
          </a:prstGeom>
        </p:spPr>
      </p:pic>
      <p:pic>
        <p:nvPicPr>
          <p:cNvPr id="87" name="Picture 86" descr="Shape&#10;&#10;Description automatically generated with low confidence">
            <a:extLst>
              <a:ext uri="{FF2B5EF4-FFF2-40B4-BE49-F238E27FC236}">
                <a16:creationId xmlns:a16="http://schemas.microsoft.com/office/drawing/2014/main" id="{FF4E0B2F-4958-0EED-6007-8654C12F9064}"/>
              </a:ext>
            </a:extLst>
          </p:cNvPr>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271905" y="4019699"/>
            <a:ext cx="336000" cy="336000"/>
          </a:xfrm>
          <a:prstGeom prst="rect">
            <a:avLst/>
          </a:prstGeom>
        </p:spPr>
      </p:pic>
      <p:pic>
        <p:nvPicPr>
          <p:cNvPr id="89" name="Picture 88" descr="Shape&#10;&#10;Description automatically generated with low confidence">
            <a:extLst>
              <a:ext uri="{FF2B5EF4-FFF2-40B4-BE49-F238E27FC236}">
                <a16:creationId xmlns:a16="http://schemas.microsoft.com/office/drawing/2014/main" id="{A2E36E7C-E968-A9BB-6520-333CF3F1C84B}"/>
              </a:ext>
            </a:extLst>
          </p:cNvPr>
          <p:cNvPicPr>
            <a:picLocks noChangeAspect="1"/>
          </p:cNvPicPr>
          <p:nvPr/>
        </p:nvPicPr>
        <p:blipFill>
          <a:blip r:embed="rId18" cstate="print">
            <a:extLst>
              <a:ext uri="{BEBA8EAE-BF5A-486C-A8C5-ECC9F3942E4B}">
                <a14:imgProps xmlns:a14="http://schemas.microsoft.com/office/drawing/2010/main">
                  <a14:imgLayer r:embed="rId1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847487" y="4024119"/>
            <a:ext cx="336000" cy="336000"/>
          </a:xfrm>
          <a:prstGeom prst="rect">
            <a:avLst/>
          </a:prstGeom>
        </p:spPr>
      </p:pic>
      <p:pic>
        <p:nvPicPr>
          <p:cNvPr id="91" name="Picture 90" descr="Shape&#10;&#10;Description automatically generated with low confidence">
            <a:extLst>
              <a:ext uri="{FF2B5EF4-FFF2-40B4-BE49-F238E27FC236}">
                <a16:creationId xmlns:a16="http://schemas.microsoft.com/office/drawing/2014/main" id="{E443B380-AF38-B7A7-13A5-4671ED7EB863}"/>
              </a:ext>
            </a:extLst>
          </p:cNvPr>
          <p:cNvPicPr>
            <a:picLocks noChangeAspect="1"/>
          </p:cNvPicPr>
          <p:nvPr/>
        </p:nvPicPr>
        <p:blipFill>
          <a:blip r:embed="rId20" cstate="print">
            <a:extLst>
              <a:ext uri="{BEBA8EAE-BF5A-486C-A8C5-ECC9F3942E4B}">
                <a14:imgProps xmlns:a14="http://schemas.microsoft.com/office/drawing/2010/main">
                  <a14:imgLayer r:embed="rId21">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271905" y="3417880"/>
            <a:ext cx="336000" cy="336000"/>
          </a:xfrm>
          <a:prstGeom prst="rect">
            <a:avLst/>
          </a:prstGeom>
        </p:spPr>
      </p:pic>
      <p:pic>
        <p:nvPicPr>
          <p:cNvPr id="93" name="Picture 92" descr="Shape&#10;&#10;Description automatically generated with low confidence">
            <a:extLst>
              <a:ext uri="{FF2B5EF4-FFF2-40B4-BE49-F238E27FC236}">
                <a16:creationId xmlns:a16="http://schemas.microsoft.com/office/drawing/2014/main" id="{B4B5E23D-BD8B-B98A-F2ED-316A4DC301FD}"/>
              </a:ext>
            </a:extLst>
          </p:cNvPr>
          <p:cNvPicPr>
            <a:picLocks noChangeAspect="1"/>
          </p:cNvPicPr>
          <p:nvPr/>
        </p:nvPicPr>
        <p:blipFill>
          <a:blip r:embed="rId22" cstate="print">
            <a:extLst>
              <a:ext uri="{BEBA8EAE-BF5A-486C-A8C5-ECC9F3942E4B}">
                <a14:imgProps xmlns:a14="http://schemas.microsoft.com/office/drawing/2010/main">
                  <a14:imgLayer r:embed="rId2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848213" y="3417880"/>
            <a:ext cx="336000" cy="336000"/>
          </a:xfrm>
          <a:prstGeom prst="rect">
            <a:avLst/>
          </a:prstGeom>
        </p:spPr>
      </p:pic>
      <p:pic>
        <p:nvPicPr>
          <p:cNvPr id="2058" name="Picture 10">
            <a:extLst>
              <a:ext uri="{FF2B5EF4-FFF2-40B4-BE49-F238E27FC236}">
                <a16:creationId xmlns:a16="http://schemas.microsoft.com/office/drawing/2014/main" id="{62BA598C-D167-0078-EB9F-DF331C69E760}"/>
              </a:ext>
            </a:extLst>
          </p:cNvPr>
          <p:cNvPicPr>
            <a:picLocks noChangeAspect="1" noChangeArrowheads="1"/>
          </p:cNvPicPr>
          <p:nvPr/>
        </p:nvPicPr>
        <p:blipFill>
          <a:blip r:embed="rId24" cstate="print">
            <a:extLst>
              <a:ext uri="{BEBA8EAE-BF5A-486C-A8C5-ECC9F3942E4B}">
                <a14:imgProps xmlns:a14="http://schemas.microsoft.com/office/drawing/2010/main">
                  <a14:imgLayer r:embed="rId25">
                    <a14:imgEffect>
                      <a14:brightnessContrast bright="100000" contrast="100000"/>
                    </a14:imgEffect>
                  </a14:imgLayer>
                </a14:imgProps>
              </a:ext>
              <a:ext uri="{28A0092B-C50C-407E-A947-70E740481C1C}">
                <a14:useLocalDpi xmlns:a14="http://schemas.microsoft.com/office/drawing/2010/main" val="0"/>
              </a:ext>
            </a:extLst>
          </a:blip>
          <a:srcRect/>
          <a:stretch/>
        </p:blipFill>
        <p:spPr bwMode="auto">
          <a:xfrm>
            <a:off x="3569751" y="5716276"/>
            <a:ext cx="960000" cy="2259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A629813-B4CE-969C-19E1-B95092830838}"/>
              </a:ext>
            </a:extLst>
          </p:cNvPr>
          <p:cNvSpPr txBox="1"/>
          <p:nvPr/>
        </p:nvSpPr>
        <p:spPr>
          <a:xfrm>
            <a:off x="887864" y="4495254"/>
            <a:ext cx="10608649" cy="323493"/>
          </a:xfrm>
          <a:prstGeom prst="roundRect">
            <a:avLst/>
          </a:prstGeom>
          <a:solidFill>
            <a:schemeClr val="accent5">
              <a:lumMod val="75000"/>
            </a:schemeClr>
          </a:solidFill>
          <a:ln w="12700" cap="rnd">
            <a:solidFill>
              <a:schemeClr val="tx1"/>
            </a:solidFill>
            <a:prstDash val="sysDot"/>
            <a:round/>
          </a:ln>
        </p:spPr>
        <p:txBody>
          <a:bodyPr wrap="square" t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Trebuchet MS"/>
                <a:ea typeface="+mn-ea"/>
                <a:cs typeface="+mn-cs"/>
              </a:rPr>
              <a:t> VM/Container/Bare-Metal/Backup/DR</a:t>
            </a:r>
          </a:p>
        </p:txBody>
      </p:sp>
      <p:pic>
        <p:nvPicPr>
          <p:cNvPr id="34" name="Picture 33" descr="A black and white sign with white text&#10;&#10;Description automatically generated">
            <a:extLst>
              <a:ext uri="{FF2B5EF4-FFF2-40B4-BE49-F238E27FC236}">
                <a16:creationId xmlns:a16="http://schemas.microsoft.com/office/drawing/2014/main" id="{6B2CD813-602A-BEA2-BCEB-BEC7DF9B9374}"/>
              </a:ext>
            </a:extLst>
          </p:cNvPr>
          <p:cNvPicPr>
            <a:picLocks noChangeAspect="1"/>
          </p:cNvPicPr>
          <p:nvPr/>
        </p:nvPicPr>
        <p:blipFill>
          <a:blip r:embed="rId26"/>
          <a:stretch>
            <a:fillRect/>
          </a:stretch>
        </p:blipFill>
        <p:spPr>
          <a:xfrm>
            <a:off x="7833085" y="5485405"/>
            <a:ext cx="2750971" cy="522391"/>
          </a:xfrm>
          <a:prstGeom prst="rect">
            <a:avLst/>
          </a:prstGeom>
        </p:spPr>
      </p:pic>
      <p:pic>
        <p:nvPicPr>
          <p:cNvPr id="26" name="Picture 46" descr="Amazon Logo Png White Aws With Transparent Background - Clip Art Library">
            <a:extLst>
              <a:ext uri="{FF2B5EF4-FFF2-40B4-BE49-F238E27FC236}">
                <a16:creationId xmlns:a16="http://schemas.microsoft.com/office/drawing/2014/main" id="{5E7D0B44-79AA-EF1B-0300-82E19415CA2D}"/>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061425" y="5658185"/>
            <a:ext cx="473667" cy="283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70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E32C9A-3950-1E5A-5BBD-4D42C3F39A21}"/>
              </a:ext>
            </a:extLst>
          </p:cNvPr>
          <p:cNvSpPr txBox="1"/>
          <p:nvPr/>
        </p:nvSpPr>
        <p:spPr>
          <a:xfrm>
            <a:off x="2356159" y="5458405"/>
            <a:ext cx="7600028" cy="66678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07">
              <a:spcAft>
                <a:spcPts val="800"/>
              </a:spcAft>
              <a:defRPr/>
            </a:pPr>
            <a:r>
              <a:rPr lang="en-IN" sz="3733" dirty="0">
                <a:solidFill>
                  <a:prstClr val="white"/>
                </a:solidFill>
                <a:latin typeface="Trebuchet MS" panose="020B0603020202020204" pitchFamily="34" charset="0"/>
              </a:rPr>
              <a:t>Thank You</a:t>
            </a:r>
          </a:p>
        </p:txBody>
      </p:sp>
      <p:grpSp>
        <p:nvGrpSpPr>
          <p:cNvPr id="36" name="Group 35">
            <a:extLst>
              <a:ext uri="{FF2B5EF4-FFF2-40B4-BE49-F238E27FC236}">
                <a16:creationId xmlns:a16="http://schemas.microsoft.com/office/drawing/2014/main" id="{330A5927-F0A3-9D94-3524-6ACA9E6F517A}"/>
              </a:ext>
            </a:extLst>
          </p:cNvPr>
          <p:cNvGrpSpPr/>
          <p:nvPr/>
        </p:nvGrpSpPr>
        <p:grpSpPr>
          <a:xfrm>
            <a:off x="2274198" y="2462766"/>
            <a:ext cx="7643607" cy="1234149"/>
            <a:chOff x="323850" y="2753261"/>
            <a:chExt cx="8496300" cy="1371828"/>
          </a:xfrm>
        </p:grpSpPr>
        <p:sp>
          <p:nvSpPr>
            <p:cNvPr id="5" name="TextBox 4">
              <a:extLst>
                <a:ext uri="{FF2B5EF4-FFF2-40B4-BE49-F238E27FC236}">
                  <a16:creationId xmlns:a16="http://schemas.microsoft.com/office/drawing/2014/main" id="{4CAB60B1-3325-27EA-2F3F-BEC7F0EF10AC}"/>
                </a:ext>
              </a:extLst>
            </p:cNvPr>
            <p:cNvSpPr txBox="1"/>
            <p:nvPr/>
          </p:nvSpPr>
          <p:spPr>
            <a:xfrm>
              <a:off x="323850" y="2753261"/>
              <a:ext cx="8496300" cy="1014860"/>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286">
                <a:defRPr/>
              </a:pPr>
              <a:r>
                <a:rPr lang="en-US" sz="5333" b="1" dirty="0">
                  <a:solidFill>
                    <a:srgbClr val="BED730"/>
                  </a:solidFill>
                  <a:latin typeface="Trebuchet MS"/>
                </a:rPr>
                <a:t>Tried  Tested  Trusted</a:t>
              </a:r>
              <a:endParaRPr lang="en-IN" sz="5333" b="1" dirty="0">
                <a:solidFill>
                  <a:srgbClr val="BED730"/>
                </a:solidFill>
                <a:latin typeface="Trebuchet MS"/>
              </a:endParaRPr>
            </a:p>
          </p:txBody>
        </p:sp>
        <p:sp>
          <p:nvSpPr>
            <p:cNvPr id="28" name="TextBox 27">
              <a:extLst>
                <a:ext uri="{FF2B5EF4-FFF2-40B4-BE49-F238E27FC236}">
                  <a16:creationId xmlns:a16="http://schemas.microsoft.com/office/drawing/2014/main" id="{FD198489-A54F-9DE7-3B74-4C2422284570}"/>
                </a:ext>
              </a:extLst>
            </p:cNvPr>
            <p:cNvSpPr txBox="1"/>
            <p:nvPr/>
          </p:nvSpPr>
          <p:spPr>
            <a:xfrm>
              <a:off x="489373" y="3657608"/>
              <a:ext cx="8330777" cy="467481"/>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286">
                <a:defRPr/>
              </a:pPr>
              <a:r>
                <a:rPr lang="en-US" sz="2133" b="1" dirty="0">
                  <a:solidFill>
                    <a:prstClr val="white"/>
                  </a:solidFill>
                  <a:latin typeface="Trebuchet MS"/>
                </a:rPr>
                <a:t>Your digital infrastructure partner for over 25 years</a:t>
              </a:r>
            </a:p>
          </p:txBody>
        </p:sp>
        <p:sp>
          <p:nvSpPr>
            <p:cNvPr id="33" name="Rectangle 32">
              <a:extLst>
                <a:ext uri="{FF2B5EF4-FFF2-40B4-BE49-F238E27FC236}">
                  <a16:creationId xmlns:a16="http://schemas.microsoft.com/office/drawing/2014/main" id="{2418B5EA-73D3-1DFE-E9AB-2C0724B83566}"/>
                </a:ext>
              </a:extLst>
            </p:cNvPr>
            <p:cNvSpPr/>
            <p:nvPr/>
          </p:nvSpPr>
          <p:spPr>
            <a:xfrm>
              <a:off x="2289846"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286">
                <a:defRPr/>
              </a:pPr>
              <a:endParaRPr lang="en-IN" sz="1351" dirty="0">
                <a:solidFill>
                  <a:prstClr val="white"/>
                </a:solidFill>
                <a:latin typeface="Trebuchet MS"/>
              </a:endParaRPr>
            </a:p>
          </p:txBody>
        </p:sp>
        <p:sp>
          <p:nvSpPr>
            <p:cNvPr id="34" name="Rectangle 33">
              <a:extLst>
                <a:ext uri="{FF2B5EF4-FFF2-40B4-BE49-F238E27FC236}">
                  <a16:creationId xmlns:a16="http://schemas.microsoft.com/office/drawing/2014/main" id="{9BCC286C-0C55-6539-0A6A-16706C54AE86}"/>
                </a:ext>
              </a:extLst>
            </p:cNvPr>
            <p:cNvSpPr/>
            <p:nvPr/>
          </p:nvSpPr>
          <p:spPr>
            <a:xfrm>
              <a:off x="5027976"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286">
                <a:defRPr/>
              </a:pPr>
              <a:endParaRPr lang="en-IN" sz="1351" dirty="0">
                <a:solidFill>
                  <a:prstClr val="white"/>
                </a:solidFill>
                <a:latin typeface="Trebuchet MS"/>
              </a:endParaRPr>
            </a:p>
          </p:txBody>
        </p:sp>
        <p:sp>
          <p:nvSpPr>
            <p:cNvPr id="35" name="Rectangle 34">
              <a:extLst>
                <a:ext uri="{FF2B5EF4-FFF2-40B4-BE49-F238E27FC236}">
                  <a16:creationId xmlns:a16="http://schemas.microsoft.com/office/drawing/2014/main" id="{E7A024D9-4A9D-9349-7CF1-DFEFE490C776}"/>
                </a:ext>
              </a:extLst>
            </p:cNvPr>
            <p:cNvSpPr/>
            <p:nvPr/>
          </p:nvSpPr>
          <p:spPr>
            <a:xfrm>
              <a:off x="8128425"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286">
                <a:defRPr/>
              </a:pPr>
              <a:endParaRPr lang="en-IN" sz="1351" dirty="0">
                <a:solidFill>
                  <a:prstClr val="white"/>
                </a:solidFill>
                <a:latin typeface="Trebuchet MS"/>
              </a:endParaRPr>
            </a:p>
          </p:txBody>
        </p:sp>
      </p:grpSp>
      <p:pic>
        <p:nvPicPr>
          <p:cNvPr id="37" name="Picture 2" descr="Image result for sify logo">
            <a:extLst>
              <a:ext uri="{FF2B5EF4-FFF2-40B4-BE49-F238E27FC236}">
                <a16:creationId xmlns:a16="http://schemas.microsoft.com/office/drawing/2014/main" id="{EC67CE75-B098-BA2C-AEB6-ED420B2DF3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10628791" y="312669"/>
            <a:ext cx="1207143" cy="683955"/>
          </a:xfrm>
          <a:prstGeom prst="rect">
            <a:avLst/>
          </a:prstGeom>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681D39C2-E8D4-0F3B-DB14-03D006D78D5F}"/>
              </a:ext>
            </a:extLst>
          </p:cNvPr>
          <p:cNvGrpSpPr/>
          <p:nvPr/>
        </p:nvGrpSpPr>
        <p:grpSpPr>
          <a:xfrm>
            <a:off x="638003" y="3974990"/>
            <a:ext cx="10915995" cy="1189816"/>
            <a:chOff x="483929" y="2565721"/>
            <a:chExt cx="8186996" cy="892362"/>
          </a:xfrm>
        </p:grpSpPr>
        <p:grpSp>
          <p:nvGrpSpPr>
            <p:cNvPr id="42" name="Group 41">
              <a:extLst>
                <a:ext uri="{FF2B5EF4-FFF2-40B4-BE49-F238E27FC236}">
                  <a16:creationId xmlns:a16="http://schemas.microsoft.com/office/drawing/2014/main" id="{2172AB10-2064-77EC-B5AD-6A162D606387}"/>
                </a:ext>
              </a:extLst>
            </p:cNvPr>
            <p:cNvGrpSpPr/>
            <p:nvPr/>
          </p:nvGrpSpPr>
          <p:grpSpPr>
            <a:xfrm>
              <a:off x="483929" y="2565721"/>
              <a:ext cx="945000" cy="871203"/>
              <a:chOff x="444173" y="2556318"/>
              <a:chExt cx="945000" cy="871203"/>
            </a:xfrm>
          </p:grpSpPr>
          <p:sp>
            <p:nvSpPr>
              <p:cNvPr id="7" name="Flowchart: Connector 3">
                <a:extLst>
                  <a:ext uri="{FF2B5EF4-FFF2-40B4-BE49-F238E27FC236}">
                    <a16:creationId xmlns:a16="http://schemas.microsoft.com/office/drawing/2014/main" id="{B6DDA099-8BEE-BB84-2E44-A57A4A328DF9}"/>
                  </a:ext>
                </a:extLst>
              </p:cNvPr>
              <p:cNvSpPr>
                <a:spLocks noChangeAspect="1"/>
              </p:cNvSpPr>
              <p:nvPr/>
            </p:nvSpPr>
            <p:spPr>
              <a:xfrm rot="2700000">
                <a:off x="648960" y="2556318"/>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8" name="TextBox 7">
                <a:extLst>
                  <a:ext uri="{FF2B5EF4-FFF2-40B4-BE49-F238E27FC236}">
                    <a16:creationId xmlns:a16="http://schemas.microsoft.com/office/drawing/2014/main" id="{1C9D187E-BE58-D3C3-D950-8587F89C002E}"/>
                  </a:ext>
                </a:extLst>
              </p:cNvPr>
              <p:cNvSpPr txBox="1"/>
              <p:nvPr/>
            </p:nvSpPr>
            <p:spPr>
              <a:xfrm>
                <a:off x="444173"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Network</a:t>
                </a:r>
              </a:p>
              <a:p>
                <a:pPr algn="ctr" defTabSz="914309">
                  <a:defRPr/>
                </a:pPr>
                <a:r>
                  <a:rPr lang="en-IN" sz="1000" dirty="0">
                    <a:solidFill>
                      <a:prstClr val="white"/>
                    </a:solidFill>
                    <a:latin typeface="TheSansOffice" panose="020B0503040302060204"/>
                  </a:rPr>
                  <a:t>Infra Services</a:t>
                </a:r>
                <a:endParaRPr lang="en-US" sz="1000" dirty="0">
                  <a:solidFill>
                    <a:prstClr val="white"/>
                  </a:solidFill>
                  <a:latin typeface="TheSansOffice" panose="020B0503040302060204"/>
                </a:endParaRPr>
              </a:p>
            </p:txBody>
          </p:sp>
          <p:pic>
            <p:nvPicPr>
              <p:cNvPr id="23" name="Graphic 22">
                <a:extLst>
                  <a:ext uri="{FF2B5EF4-FFF2-40B4-BE49-F238E27FC236}">
                    <a16:creationId xmlns:a16="http://schemas.microsoft.com/office/drawing/2014/main" id="{DD6C9173-E925-B8E8-EAEA-29D72BEF22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540" y="2664164"/>
                <a:ext cx="296267" cy="334642"/>
              </a:xfrm>
              <a:prstGeom prst="rect">
                <a:avLst/>
              </a:prstGeom>
            </p:spPr>
          </p:pic>
        </p:grpSp>
        <p:grpSp>
          <p:nvGrpSpPr>
            <p:cNvPr id="47" name="Group 46">
              <a:extLst>
                <a:ext uri="{FF2B5EF4-FFF2-40B4-BE49-F238E27FC236}">
                  <a16:creationId xmlns:a16="http://schemas.microsoft.com/office/drawing/2014/main" id="{7DA2BBF5-3296-7BEC-AAA1-4B5BC250F0C2}"/>
                </a:ext>
              </a:extLst>
            </p:cNvPr>
            <p:cNvGrpSpPr/>
            <p:nvPr/>
          </p:nvGrpSpPr>
          <p:grpSpPr>
            <a:xfrm>
              <a:off x="5656784" y="2565721"/>
              <a:ext cx="945000" cy="863750"/>
              <a:chOff x="5726469" y="2563772"/>
              <a:chExt cx="945000" cy="863749"/>
            </a:xfrm>
          </p:grpSpPr>
          <p:sp>
            <p:nvSpPr>
              <p:cNvPr id="17" name="Flowchart: Connector 19">
                <a:extLst>
                  <a:ext uri="{FF2B5EF4-FFF2-40B4-BE49-F238E27FC236}">
                    <a16:creationId xmlns:a16="http://schemas.microsoft.com/office/drawing/2014/main" id="{1E6BA7D2-269F-8266-37AB-2B4DB75D4CAC}"/>
                  </a:ext>
                </a:extLst>
              </p:cNvPr>
              <p:cNvSpPr>
                <a:spLocks noChangeAspect="1"/>
              </p:cNvSpPr>
              <p:nvPr/>
            </p:nvSpPr>
            <p:spPr>
              <a:xfrm rot="2700000">
                <a:off x="5931256" y="2563772"/>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18" name="TextBox 17">
                <a:extLst>
                  <a:ext uri="{FF2B5EF4-FFF2-40B4-BE49-F238E27FC236}">
                    <a16:creationId xmlns:a16="http://schemas.microsoft.com/office/drawing/2014/main" id="{DB265CCB-1060-75F6-747E-4D3AC4AC5B5E}"/>
                  </a:ext>
                </a:extLst>
              </p:cNvPr>
              <p:cNvSpPr txBox="1"/>
              <p:nvPr/>
            </p:nvSpPr>
            <p:spPr>
              <a:xfrm>
                <a:off x="5726469"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Digital Apps</a:t>
                </a:r>
              </a:p>
              <a:p>
                <a:pPr algn="ctr" defTabSz="914309">
                  <a:defRPr/>
                </a:pPr>
                <a:r>
                  <a:rPr lang="en-IN" sz="1000" dirty="0">
                    <a:solidFill>
                      <a:prstClr val="white"/>
                    </a:solidFill>
                    <a:latin typeface="TheSansOffice" panose="020B0503040302060204"/>
                  </a:rPr>
                  <a:t>Managed Services</a:t>
                </a:r>
                <a:endParaRPr lang="en-US" sz="1000" dirty="0">
                  <a:solidFill>
                    <a:prstClr val="white"/>
                  </a:solidFill>
                  <a:latin typeface="TheSansOffice" panose="020B0503040302060204"/>
                </a:endParaRPr>
              </a:p>
            </p:txBody>
          </p:sp>
          <p:pic>
            <p:nvPicPr>
              <p:cNvPr id="24" name="Graphic 23">
                <a:extLst>
                  <a:ext uri="{FF2B5EF4-FFF2-40B4-BE49-F238E27FC236}">
                    <a16:creationId xmlns:a16="http://schemas.microsoft.com/office/drawing/2014/main" id="{8DEBFA4B-A71C-2F7B-B8CB-215CB2F7A6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32617" y="2671618"/>
                <a:ext cx="332707" cy="334642"/>
              </a:xfrm>
              <a:prstGeom prst="rect">
                <a:avLst/>
              </a:prstGeom>
            </p:spPr>
          </p:pic>
        </p:grpSp>
        <p:grpSp>
          <p:nvGrpSpPr>
            <p:cNvPr id="48" name="Group 47">
              <a:extLst>
                <a:ext uri="{FF2B5EF4-FFF2-40B4-BE49-F238E27FC236}">
                  <a16:creationId xmlns:a16="http://schemas.microsoft.com/office/drawing/2014/main" id="{2A696BCE-DD40-9C3B-EDCB-8A47889FC960}"/>
                </a:ext>
              </a:extLst>
            </p:cNvPr>
            <p:cNvGrpSpPr/>
            <p:nvPr/>
          </p:nvGrpSpPr>
          <p:grpSpPr>
            <a:xfrm>
              <a:off x="6691355" y="2565727"/>
              <a:ext cx="945000" cy="863750"/>
              <a:chOff x="6784264" y="2563771"/>
              <a:chExt cx="945000" cy="863750"/>
            </a:xfrm>
          </p:grpSpPr>
          <p:sp>
            <p:nvSpPr>
              <p:cNvPr id="19" name="Flowchart: Connector 21">
                <a:extLst>
                  <a:ext uri="{FF2B5EF4-FFF2-40B4-BE49-F238E27FC236}">
                    <a16:creationId xmlns:a16="http://schemas.microsoft.com/office/drawing/2014/main" id="{A1D0A54F-5C45-9EED-1439-01FD150A8D0E}"/>
                  </a:ext>
                </a:extLst>
              </p:cNvPr>
              <p:cNvSpPr>
                <a:spLocks noChangeAspect="1"/>
              </p:cNvSpPr>
              <p:nvPr/>
            </p:nvSpPr>
            <p:spPr>
              <a:xfrm rot="2700000">
                <a:off x="6989051" y="2563771"/>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20" name="TextBox 19">
                <a:extLst>
                  <a:ext uri="{FF2B5EF4-FFF2-40B4-BE49-F238E27FC236}">
                    <a16:creationId xmlns:a16="http://schemas.microsoft.com/office/drawing/2014/main" id="{2F7647D1-76A1-EA24-D385-0B6FA2E95AF7}"/>
                  </a:ext>
                </a:extLst>
              </p:cNvPr>
              <p:cNvSpPr txBox="1"/>
              <p:nvPr/>
            </p:nvSpPr>
            <p:spPr>
              <a:xfrm>
                <a:off x="6784264"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Industry Apps</a:t>
                </a:r>
              </a:p>
              <a:p>
                <a:pPr algn="ctr" defTabSz="914309">
                  <a:defRPr/>
                </a:pPr>
                <a:r>
                  <a:rPr lang="en-IN" sz="1000" dirty="0">
                    <a:solidFill>
                      <a:prstClr val="white"/>
                    </a:solidFill>
                    <a:latin typeface="TheSansOffice" panose="020B0503040302060204"/>
                  </a:rPr>
                  <a:t>Managed Services</a:t>
                </a:r>
                <a:endParaRPr lang="en-US" sz="1000" dirty="0">
                  <a:solidFill>
                    <a:prstClr val="white"/>
                  </a:solidFill>
                  <a:latin typeface="TheSansOffice" panose="020B0503040302060204"/>
                </a:endParaRPr>
              </a:p>
            </p:txBody>
          </p:sp>
          <p:pic>
            <p:nvPicPr>
              <p:cNvPr id="27" name="Picture 26" descr="A black background with a black square&#10;&#10;Description automatically generated with medium confidence">
                <a:extLst>
                  <a:ext uri="{FF2B5EF4-FFF2-40B4-BE49-F238E27FC236}">
                    <a16:creationId xmlns:a16="http://schemas.microsoft.com/office/drawing/2014/main" id="{7DE3FCA9-2F98-1C63-BD50-BA65C2F05D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4416" y="2686424"/>
                <a:ext cx="404697" cy="346379"/>
              </a:xfrm>
              <a:prstGeom prst="rect">
                <a:avLst/>
              </a:prstGeom>
            </p:spPr>
          </p:pic>
        </p:grpSp>
        <p:grpSp>
          <p:nvGrpSpPr>
            <p:cNvPr id="46" name="Group 45">
              <a:extLst>
                <a:ext uri="{FF2B5EF4-FFF2-40B4-BE49-F238E27FC236}">
                  <a16:creationId xmlns:a16="http://schemas.microsoft.com/office/drawing/2014/main" id="{B161EA61-BEEF-5EA9-48A3-9C469BA043A2}"/>
                </a:ext>
              </a:extLst>
            </p:cNvPr>
            <p:cNvGrpSpPr/>
            <p:nvPr/>
          </p:nvGrpSpPr>
          <p:grpSpPr>
            <a:xfrm>
              <a:off x="4622213" y="2565721"/>
              <a:ext cx="945000" cy="869277"/>
              <a:chOff x="4675343" y="2558244"/>
              <a:chExt cx="945000" cy="869277"/>
            </a:xfrm>
          </p:grpSpPr>
          <p:sp>
            <p:nvSpPr>
              <p:cNvPr id="13" name="Flowchart: Connector 13">
                <a:extLst>
                  <a:ext uri="{FF2B5EF4-FFF2-40B4-BE49-F238E27FC236}">
                    <a16:creationId xmlns:a16="http://schemas.microsoft.com/office/drawing/2014/main" id="{60CF8CE0-C886-9125-545B-024F154502A9}"/>
                  </a:ext>
                </a:extLst>
              </p:cNvPr>
              <p:cNvSpPr>
                <a:spLocks noChangeAspect="1"/>
              </p:cNvSpPr>
              <p:nvPr/>
            </p:nvSpPr>
            <p:spPr>
              <a:xfrm rot="2700000">
                <a:off x="4880130" y="2558244"/>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14" name="TextBox 13">
                <a:extLst>
                  <a:ext uri="{FF2B5EF4-FFF2-40B4-BE49-F238E27FC236}">
                    <a16:creationId xmlns:a16="http://schemas.microsoft.com/office/drawing/2014/main" id="{456F55AB-1E6E-D050-40F0-751A6A94EC1B}"/>
                  </a:ext>
                </a:extLst>
              </p:cNvPr>
              <p:cNvSpPr txBox="1"/>
              <p:nvPr/>
            </p:nvSpPr>
            <p:spPr>
              <a:xfrm>
                <a:off x="4675343"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Cloud &amp; IT</a:t>
                </a:r>
              </a:p>
              <a:p>
                <a:pPr algn="ctr" defTabSz="914309">
                  <a:defRPr/>
                </a:pPr>
                <a:r>
                  <a:rPr lang="en-IN" sz="1000" dirty="0">
                    <a:solidFill>
                      <a:prstClr val="white"/>
                    </a:solidFill>
                    <a:latin typeface="TheSansOffice" panose="020B0503040302060204"/>
                  </a:rPr>
                  <a:t>Managed Services</a:t>
                </a:r>
                <a:endParaRPr lang="en-US" sz="1000" dirty="0">
                  <a:solidFill>
                    <a:prstClr val="white"/>
                  </a:solidFill>
                  <a:latin typeface="TheSansOffice" panose="020B0503040302060204"/>
                </a:endParaRPr>
              </a:p>
            </p:txBody>
          </p:sp>
          <p:pic>
            <p:nvPicPr>
              <p:cNvPr id="29" name="Picture 28" descr="A black background with a black square&#10;&#10;Description automatically generated with medium confidence">
                <a:extLst>
                  <a:ext uri="{FF2B5EF4-FFF2-40B4-BE49-F238E27FC236}">
                    <a16:creationId xmlns:a16="http://schemas.microsoft.com/office/drawing/2014/main" id="{F9D569C8-7CA3-2DA2-28A0-0320D56064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5648" y="2648839"/>
                <a:ext cx="384392" cy="369318"/>
              </a:xfrm>
              <a:prstGeom prst="rect">
                <a:avLst/>
              </a:prstGeom>
            </p:spPr>
          </p:pic>
        </p:grpSp>
        <p:grpSp>
          <p:nvGrpSpPr>
            <p:cNvPr id="50" name="Group 49">
              <a:extLst>
                <a:ext uri="{FF2B5EF4-FFF2-40B4-BE49-F238E27FC236}">
                  <a16:creationId xmlns:a16="http://schemas.microsoft.com/office/drawing/2014/main" id="{A94A6B21-06EE-0C61-C912-530259C05D1B}"/>
                </a:ext>
              </a:extLst>
            </p:cNvPr>
            <p:cNvGrpSpPr/>
            <p:nvPr/>
          </p:nvGrpSpPr>
          <p:grpSpPr>
            <a:xfrm>
              <a:off x="2553071" y="2565727"/>
              <a:ext cx="945000" cy="856295"/>
              <a:chOff x="2568712" y="2571226"/>
              <a:chExt cx="945000" cy="856295"/>
            </a:xfrm>
          </p:grpSpPr>
          <p:sp>
            <p:nvSpPr>
              <p:cNvPr id="9" name="Flowchart: Connector 7">
                <a:extLst>
                  <a:ext uri="{FF2B5EF4-FFF2-40B4-BE49-F238E27FC236}">
                    <a16:creationId xmlns:a16="http://schemas.microsoft.com/office/drawing/2014/main" id="{74F58237-A978-E081-987A-A2BB03A2ABE7}"/>
                  </a:ext>
                </a:extLst>
              </p:cNvPr>
              <p:cNvSpPr>
                <a:spLocks noChangeAspect="1"/>
              </p:cNvSpPr>
              <p:nvPr/>
            </p:nvSpPr>
            <p:spPr>
              <a:xfrm rot="2700000">
                <a:off x="2773498" y="2571226"/>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10" name="TextBox 9">
                <a:extLst>
                  <a:ext uri="{FF2B5EF4-FFF2-40B4-BE49-F238E27FC236}">
                    <a16:creationId xmlns:a16="http://schemas.microsoft.com/office/drawing/2014/main" id="{460831A9-B8C8-4D2B-C1B5-3E6FD55410E8}"/>
                  </a:ext>
                </a:extLst>
              </p:cNvPr>
              <p:cNvSpPr txBox="1"/>
              <p:nvPr/>
            </p:nvSpPr>
            <p:spPr>
              <a:xfrm>
                <a:off x="2568712"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pt-BR" sz="1000">
                    <a:solidFill>
                      <a:prstClr val="white"/>
                    </a:solidFill>
                    <a:latin typeface="TheSansOffice" panose="020B0503040302060204"/>
                  </a:rPr>
                  <a:t>Data Center</a:t>
                </a:r>
              </a:p>
              <a:p>
                <a:pPr algn="ctr" defTabSz="914309">
                  <a:defRPr/>
                </a:pPr>
                <a:r>
                  <a:rPr lang="pt-BR" sz="1000">
                    <a:solidFill>
                      <a:prstClr val="white"/>
                    </a:solidFill>
                    <a:latin typeface="TheSansOffice" panose="020B0503040302060204"/>
                  </a:rPr>
                  <a:t>Colo Services</a:t>
                </a:r>
                <a:endParaRPr lang="en-US" sz="1000" dirty="0">
                  <a:solidFill>
                    <a:prstClr val="white"/>
                  </a:solidFill>
                  <a:latin typeface="TheSansOffice" panose="020B0503040302060204"/>
                </a:endParaRPr>
              </a:p>
            </p:txBody>
          </p:sp>
          <p:pic>
            <p:nvPicPr>
              <p:cNvPr id="30" name="Picture 29" descr="A black background with a black square&#10;&#10;Description automatically generated with medium confidence">
                <a:extLst>
                  <a:ext uri="{FF2B5EF4-FFF2-40B4-BE49-F238E27FC236}">
                    <a16:creationId xmlns:a16="http://schemas.microsoft.com/office/drawing/2014/main" id="{89E55E8B-806B-EC65-A0F1-C0A91EC08D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70180" y="2639048"/>
                <a:ext cx="342065" cy="356621"/>
              </a:xfrm>
              <a:prstGeom prst="rect">
                <a:avLst/>
              </a:prstGeom>
            </p:spPr>
          </p:pic>
        </p:grpSp>
        <p:grpSp>
          <p:nvGrpSpPr>
            <p:cNvPr id="51" name="Group 50">
              <a:extLst>
                <a:ext uri="{FF2B5EF4-FFF2-40B4-BE49-F238E27FC236}">
                  <a16:creationId xmlns:a16="http://schemas.microsoft.com/office/drawing/2014/main" id="{C1240F7B-D242-AD24-D938-010189C2EE9B}"/>
                </a:ext>
              </a:extLst>
            </p:cNvPr>
            <p:cNvGrpSpPr/>
            <p:nvPr/>
          </p:nvGrpSpPr>
          <p:grpSpPr>
            <a:xfrm>
              <a:off x="3587642" y="2565722"/>
              <a:ext cx="945000" cy="892361"/>
              <a:chOff x="4099500" y="2558244"/>
              <a:chExt cx="945000" cy="892360"/>
            </a:xfrm>
          </p:grpSpPr>
          <p:sp>
            <p:nvSpPr>
              <p:cNvPr id="25" name="Flowchart: Connector 43">
                <a:extLst>
                  <a:ext uri="{FF2B5EF4-FFF2-40B4-BE49-F238E27FC236}">
                    <a16:creationId xmlns:a16="http://schemas.microsoft.com/office/drawing/2014/main" id="{D62CC28D-5A88-3B65-18A9-47E447ECBB32}"/>
                  </a:ext>
                </a:extLst>
              </p:cNvPr>
              <p:cNvSpPr>
                <a:spLocks noChangeAspect="1"/>
              </p:cNvSpPr>
              <p:nvPr/>
            </p:nvSpPr>
            <p:spPr>
              <a:xfrm rot="2700000">
                <a:off x="4304287" y="2558244"/>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26" name="TextBox 25">
                <a:extLst>
                  <a:ext uri="{FF2B5EF4-FFF2-40B4-BE49-F238E27FC236}">
                    <a16:creationId xmlns:a16="http://schemas.microsoft.com/office/drawing/2014/main" id="{7D66FB86-314A-B782-D769-C1E8F62EC723}"/>
                  </a:ext>
                </a:extLst>
              </p:cNvPr>
              <p:cNvSpPr txBox="1"/>
              <p:nvPr/>
            </p:nvSpPr>
            <p:spPr>
              <a:xfrm>
                <a:off x="4099500" y="3127439"/>
                <a:ext cx="945000" cy="323165"/>
              </a:xfrm>
              <a:prstGeom prst="rect">
                <a:avLst/>
              </a:prstGeom>
              <a:noFill/>
            </p:spPr>
            <p:txBody>
              <a:bodyPr wrap="square" lIns="121920" tIns="60960" rIns="121920" bIns="60960" rtlCol="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CloudInfinit</a:t>
                </a:r>
                <a:r>
                  <a:rPr lang="en-IN" sz="1000" baseline="30000" dirty="0">
                    <a:solidFill>
                      <a:srgbClr val="BBD42F"/>
                    </a:solidFill>
                    <a:latin typeface="TheSansOffice" panose="020B0503040302060204"/>
                  </a:rPr>
                  <a:t>+AI</a:t>
                </a:r>
                <a:r>
                  <a:rPr lang="en-IN" sz="1000" dirty="0">
                    <a:solidFill>
                      <a:prstClr val="white"/>
                    </a:solidFill>
                    <a:latin typeface="TheSansOffice" panose="020B0503040302060204"/>
                  </a:rPr>
                  <a:t> </a:t>
                </a:r>
              </a:p>
              <a:p>
                <a:pPr algn="ctr" defTabSz="914309">
                  <a:defRPr/>
                </a:pPr>
                <a:r>
                  <a:rPr lang="en-IN" sz="1000" dirty="0">
                    <a:solidFill>
                      <a:prstClr val="white"/>
                    </a:solidFill>
                    <a:latin typeface="TheSansOffice" panose="020B0503040302060204"/>
                  </a:rPr>
                  <a:t>GPU Cloud</a:t>
                </a:r>
                <a:endParaRPr lang="en-US" sz="1000" dirty="0">
                  <a:solidFill>
                    <a:prstClr val="white"/>
                  </a:solidFill>
                  <a:latin typeface="TheSansOffice" panose="020B0503040302060204"/>
                </a:endParaRPr>
              </a:p>
            </p:txBody>
          </p:sp>
          <p:pic>
            <p:nvPicPr>
              <p:cNvPr id="31" name="Picture 30">
                <a:extLst>
                  <a:ext uri="{FF2B5EF4-FFF2-40B4-BE49-F238E27FC236}">
                    <a16:creationId xmlns:a16="http://schemas.microsoft.com/office/drawing/2014/main" id="{9185BF58-EB01-1F36-4E40-BBBD041842B9}"/>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saturation sat="0"/>
                        </a14:imgEffect>
                      </a14:imgLayer>
                    </a14:imgProps>
                  </a:ext>
                </a:extLst>
              </a:blip>
              <a:stretch>
                <a:fillRect/>
              </a:stretch>
            </p:blipFill>
            <p:spPr>
              <a:xfrm>
                <a:off x="4369911" y="2688163"/>
                <a:ext cx="404178" cy="254943"/>
              </a:xfrm>
              <a:prstGeom prst="rect">
                <a:avLst/>
              </a:prstGeom>
            </p:spPr>
          </p:pic>
        </p:grpSp>
        <p:grpSp>
          <p:nvGrpSpPr>
            <p:cNvPr id="43" name="Group 42">
              <a:extLst>
                <a:ext uri="{FF2B5EF4-FFF2-40B4-BE49-F238E27FC236}">
                  <a16:creationId xmlns:a16="http://schemas.microsoft.com/office/drawing/2014/main" id="{38CF1548-6C19-20C9-32FE-3A32C9EF182F}"/>
                </a:ext>
              </a:extLst>
            </p:cNvPr>
            <p:cNvGrpSpPr/>
            <p:nvPr/>
          </p:nvGrpSpPr>
          <p:grpSpPr>
            <a:xfrm>
              <a:off x="1518500" y="2565721"/>
              <a:ext cx="945000" cy="846531"/>
              <a:chOff x="1508631" y="2580990"/>
              <a:chExt cx="945000" cy="846531"/>
            </a:xfrm>
          </p:grpSpPr>
          <p:sp>
            <p:nvSpPr>
              <p:cNvPr id="6" name="Flowchart: Connector 11">
                <a:extLst>
                  <a:ext uri="{FF2B5EF4-FFF2-40B4-BE49-F238E27FC236}">
                    <a16:creationId xmlns:a16="http://schemas.microsoft.com/office/drawing/2014/main" id="{E72D2A5C-A44C-AA19-F472-418C1B4E5333}"/>
                  </a:ext>
                </a:extLst>
              </p:cNvPr>
              <p:cNvSpPr>
                <a:spLocks noChangeAspect="1"/>
              </p:cNvSpPr>
              <p:nvPr/>
            </p:nvSpPr>
            <p:spPr>
              <a:xfrm rot="2700000">
                <a:off x="1713418" y="2580990"/>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32" name="TextBox 31">
                <a:extLst>
                  <a:ext uri="{FF2B5EF4-FFF2-40B4-BE49-F238E27FC236}">
                    <a16:creationId xmlns:a16="http://schemas.microsoft.com/office/drawing/2014/main" id="{15075E7D-EE06-B640-FC4E-B6592E6A0A4E}"/>
                  </a:ext>
                </a:extLst>
              </p:cNvPr>
              <p:cNvSpPr txBox="1"/>
              <p:nvPr/>
            </p:nvSpPr>
            <p:spPr>
              <a:xfrm>
                <a:off x="1508631"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Network Digital </a:t>
                </a:r>
              </a:p>
              <a:p>
                <a:pPr algn="ctr" defTabSz="914309">
                  <a:defRPr/>
                </a:pPr>
                <a:r>
                  <a:rPr lang="en-IN" sz="1000" dirty="0">
                    <a:solidFill>
                      <a:prstClr val="white"/>
                    </a:solidFill>
                    <a:latin typeface="TheSansOffice" panose="020B0503040302060204"/>
                  </a:rPr>
                  <a:t>Managed Services</a:t>
                </a:r>
                <a:endParaRPr lang="en-US" sz="1000" dirty="0">
                  <a:solidFill>
                    <a:prstClr val="white"/>
                  </a:solidFill>
                  <a:latin typeface="TheSansOffice" panose="020B0503040302060204"/>
                </a:endParaRPr>
              </a:p>
            </p:txBody>
          </p:sp>
          <p:pic>
            <p:nvPicPr>
              <p:cNvPr id="38" name="Graphic 37">
                <a:extLst>
                  <a:ext uri="{FF2B5EF4-FFF2-40B4-BE49-F238E27FC236}">
                    <a16:creationId xmlns:a16="http://schemas.microsoft.com/office/drawing/2014/main" id="{0CD0ADC3-22CF-23AB-5FB3-818F9FB59CB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76109" y="2665997"/>
                <a:ext cx="410045" cy="374389"/>
              </a:xfrm>
              <a:prstGeom prst="rect">
                <a:avLst/>
              </a:prstGeom>
            </p:spPr>
          </p:pic>
        </p:grpSp>
        <p:grpSp>
          <p:nvGrpSpPr>
            <p:cNvPr id="49" name="Group 48">
              <a:extLst>
                <a:ext uri="{FF2B5EF4-FFF2-40B4-BE49-F238E27FC236}">
                  <a16:creationId xmlns:a16="http://schemas.microsoft.com/office/drawing/2014/main" id="{CFCCD0EF-B7F8-8C8F-3127-BDF1B71AAFBB}"/>
                </a:ext>
              </a:extLst>
            </p:cNvPr>
            <p:cNvGrpSpPr/>
            <p:nvPr/>
          </p:nvGrpSpPr>
          <p:grpSpPr>
            <a:xfrm>
              <a:off x="7725925" y="2565721"/>
              <a:ext cx="945000" cy="839079"/>
              <a:chOff x="7837240" y="2588442"/>
              <a:chExt cx="945000" cy="839079"/>
            </a:xfrm>
          </p:grpSpPr>
          <p:sp>
            <p:nvSpPr>
              <p:cNvPr id="39" name="Flowchart: Connector 15">
                <a:extLst>
                  <a:ext uri="{FF2B5EF4-FFF2-40B4-BE49-F238E27FC236}">
                    <a16:creationId xmlns:a16="http://schemas.microsoft.com/office/drawing/2014/main" id="{EF5804E3-F30F-9533-8F76-8160B0C28DB8}"/>
                  </a:ext>
                </a:extLst>
              </p:cNvPr>
              <p:cNvSpPr>
                <a:spLocks noChangeAspect="1"/>
              </p:cNvSpPr>
              <p:nvPr/>
            </p:nvSpPr>
            <p:spPr>
              <a:xfrm rot="2700000">
                <a:off x="8042026" y="2588442"/>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40" name="TextBox 39">
                <a:extLst>
                  <a:ext uri="{FF2B5EF4-FFF2-40B4-BE49-F238E27FC236}">
                    <a16:creationId xmlns:a16="http://schemas.microsoft.com/office/drawing/2014/main" id="{3808E0DD-D43B-C955-C1A4-7F33670D93AE}"/>
                  </a:ext>
                </a:extLst>
              </p:cNvPr>
              <p:cNvSpPr txBox="1"/>
              <p:nvPr/>
            </p:nvSpPr>
            <p:spPr>
              <a:xfrm>
                <a:off x="7837240"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Security </a:t>
                </a:r>
              </a:p>
              <a:p>
                <a:pPr algn="ctr" defTabSz="914309">
                  <a:defRPr/>
                </a:pPr>
                <a:r>
                  <a:rPr lang="en-IN" sz="1000" dirty="0">
                    <a:solidFill>
                      <a:prstClr val="white"/>
                    </a:solidFill>
                    <a:latin typeface="TheSansOffice" panose="020B0503040302060204"/>
                  </a:rPr>
                  <a:t>Managed Services</a:t>
                </a:r>
                <a:endParaRPr lang="en-US" sz="1000" dirty="0">
                  <a:solidFill>
                    <a:prstClr val="white"/>
                  </a:solidFill>
                  <a:latin typeface="TheSansOffice" panose="020B0503040302060204"/>
                </a:endParaRPr>
              </a:p>
            </p:txBody>
          </p:sp>
          <p:pic>
            <p:nvPicPr>
              <p:cNvPr id="41" name="Graphic 40">
                <a:extLst>
                  <a:ext uri="{FF2B5EF4-FFF2-40B4-BE49-F238E27FC236}">
                    <a16:creationId xmlns:a16="http://schemas.microsoft.com/office/drawing/2014/main" id="{1DD9D8F3-3354-E27C-DEA2-C96D393F70B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84046" y="2703288"/>
                <a:ext cx="251389" cy="334642"/>
              </a:xfrm>
              <a:prstGeom prst="rect">
                <a:avLst/>
              </a:prstGeom>
            </p:spPr>
          </p:pic>
        </p:grpSp>
      </p:grpSp>
      <p:grpSp>
        <p:nvGrpSpPr>
          <p:cNvPr id="62" name="Group 61">
            <a:extLst>
              <a:ext uri="{FF2B5EF4-FFF2-40B4-BE49-F238E27FC236}">
                <a16:creationId xmlns:a16="http://schemas.microsoft.com/office/drawing/2014/main" id="{218A14E9-02DC-0BB4-CE7B-3934368656E2}"/>
              </a:ext>
            </a:extLst>
          </p:cNvPr>
          <p:cNvGrpSpPr/>
          <p:nvPr/>
        </p:nvGrpSpPr>
        <p:grpSpPr>
          <a:xfrm>
            <a:off x="984422" y="992825"/>
            <a:ext cx="10223159" cy="1170308"/>
            <a:chOff x="405362" y="318692"/>
            <a:chExt cx="7667369" cy="877731"/>
          </a:xfrm>
        </p:grpSpPr>
        <p:sp>
          <p:nvSpPr>
            <p:cNvPr id="21" name="TextBox 20">
              <a:extLst>
                <a:ext uri="{FF2B5EF4-FFF2-40B4-BE49-F238E27FC236}">
                  <a16:creationId xmlns:a16="http://schemas.microsoft.com/office/drawing/2014/main" id="{C40C3085-C98C-4490-F3E1-60989DBD82C8}"/>
                </a:ext>
              </a:extLst>
            </p:cNvPr>
            <p:cNvSpPr txBox="1"/>
            <p:nvPr/>
          </p:nvSpPr>
          <p:spPr>
            <a:xfrm>
              <a:off x="2515669" y="759250"/>
              <a:ext cx="981029" cy="315567"/>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dirty="0">
                  <a:solidFill>
                    <a:prstClr val="white"/>
                  </a:solidFill>
                  <a:latin typeface="Trebuchet MS"/>
                </a:rPr>
                <a:t>Award for Sustainability</a:t>
              </a:r>
            </a:p>
          </p:txBody>
        </p:sp>
        <p:sp>
          <p:nvSpPr>
            <p:cNvPr id="22" name="TextBox 21">
              <a:extLst>
                <a:ext uri="{FF2B5EF4-FFF2-40B4-BE49-F238E27FC236}">
                  <a16:creationId xmlns:a16="http://schemas.microsoft.com/office/drawing/2014/main" id="{4BDC3DD2-F5C8-7CC2-B40E-5AB7B192C698}"/>
                </a:ext>
              </a:extLst>
            </p:cNvPr>
            <p:cNvSpPr txBox="1"/>
            <p:nvPr/>
          </p:nvSpPr>
          <p:spPr>
            <a:xfrm>
              <a:off x="3327106" y="746406"/>
              <a:ext cx="867840" cy="315567"/>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dirty="0">
                  <a:solidFill>
                    <a:prstClr val="white"/>
                  </a:solidFill>
                  <a:latin typeface="Trebuchet MS"/>
                </a:rPr>
                <a:t>Innovation in Data Center</a:t>
              </a:r>
            </a:p>
          </p:txBody>
        </p:sp>
        <p:sp>
          <p:nvSpPr>
            <p:cNvPr id="44" name="TextBox 43">
              <a:extLst>
                <a:ext uri="{FF2B5EF4-FFF2-40B4-BE49-F238E27FC236}">
                  <a16:creationId xmlns:a16="http://schemas.microsoft.com/office/drawing/2014/main" id="{8FA783B9-1ABB-2365-8B9D-CC85D219BAD5}"/>
                </a:ext>
              </a:extLst>
            </p:cNvPr>
            <p:cNvSpPr txBox="1"/>
            <p:nvPr/>
          </p:nvSpPr>
          <p:spPr>
            <a:xfrm>
              <a:off x="5081696" y="729759"/>
              <a:ext cx="1061894" cy="315567"/>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dirty="0">
                  <a:solidFill>
                    <a:prstClr val="white"/>
                  </a:solidFill>
                  <a:latin typeface="Trebuchet MS"/>
                </a:rPr>
                <a:t>Best in </a:t>
              </a:r>
            </a:p>
            <a:p>
              <a:pPr algn="ctr" defTabSz="609539">
                <a:defRPr/>
              </a:pPr>
              <a:r>
                <a:rPr lang="en-US" sz="1067" dirty="0">
                  <a:solidFill>
                    <a:prstClr val="white"/>
                  </a:solidFill>
                  <a:latin typeface="Trebuchet MS"/>
                </a:rPr>
                <a:t>Services Industry</a:t>
              </a:r>
            </a:p>
          </p:txBody>
        </p:sp>
        <p:pic>
          <p:nvPicPr>
            <p:cNvPr id="45" name="Picture 44" descr="A logo with a sun&#10;&#10;Description automatically generated">
              <a:extLst>
                <a:ext uri="{FF2B5EF4-FFF2-40B4-BE49-F238E27FC236}">
                  <a16:creationId xmlns:a16="http://schemas.microsoft.com/office/drawing/2014/main" id="{E0ACB252-53EC-8845-34D4-BCC3DFD20261}"/>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512027" y="488244"/>
              <a:ext cx="496691" cy="233600"/>
            </a:xfrm>
            <a:prstGeom prst="rect">
              <a:avLst/>
            </a:prstGeom>
          </p:spPr>
        </p:pic>
        <p:pic>
          <p:nvPicPr>
            <p:cNvPr id="52" name="Picture 51" descr="A blue and black logo&#10;&#10;Description automatically generated">
              <a:extLst>
                <a:ext uri="{FF2B5EF4-FFF2-40B4-BE49-F238E27FC236}">
                  <a16:creationId xmlns:a16="http://schemas.microsoft.com/office/drawing/2014/main" id="{61F6B167-7B12-75BE-BFAB-BE496966FB73}"/>
                </a:ext>
              </a:extLst>
            </p:cNvPr>
            <p:cNvPicPr>
              <a:picLocks noChangeAspect="1"/>
            </p:cNvPicPr>
            <p:nvPr/>
          </p:nvPicPr>
          <p:blipFill>
            <a:blip r:embed="rId18" cstate="email">
              <a:extLst>
                <a:ext uri="{BEBA8EAE-BF5A-486C-A8C5-ECC9F3942E4B}">
                  <a14:imgProps xmlns:a14="http://schemas.microsoft.com/office/drawing/2010/main">
                    <a14:imgLayer r:embed="rId19">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392609" y="401068"/>
              <a:ext cx="434385" cy="320776"/>
            </a:xfrm>
            <a:prstGeom prst="rect">
              <a:avLst/>
            </a:prstGeom>
          </p:spPr>
        </p:pic>
        <p:pic>
          <p:nvPicPr>
            <p:cNvPr id="53" name="Picture 52" descr="A red white and blue sign&#10;&#10;Description automatically generated">
              <a:extLst>
                <a:ext uri="{FF2B5EF4-FFF2-40B4-BE49-F238E27FC236}">
                  <a16:creationId xmlns:a16="http://schemas.microsoft.com/office/drawing/2014/main" id="{83ADAD85-30A6-A069-EE36-B942D0D2C825}"/>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756133" y="488245"/>
              <a:ext cx="500100" cy="233599"/>
            </a:xfrm>
            <a:prstGeom prst="rect">
              <a:avLst/>
            </a:prstGeom>
          </p:spPr>
        </p:pic>
        <p:sp>
          <p:nvSpPr>
            <p:cNvPr id="54" name="TextBox 53">
              <a:extLst>
                <a:ext uri="{FF2B5EF4-FFF2-40B4-BE49-F238E27FC236}">
                  <a16:creationId xmlns:a16="http://schemas.microsoft.com/office/drawing/2014/main" id="{F71B3BFE-084C-A81C-8440-2AA63E6F5A54}"/>
                </a:ext>
              </a:extLst>
            </p:cNvPr>
            <p:cNvSpPr txBox="1"/>
            <p:nvPr/>
          </p:nvSpPr>
          <p:spPr>
            <a:xfrm>
              <a:off x="7010837" y="716213"/>
              <a:ext cx="1061894" cy="315567"/>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dirty="0">
                  <a:solidFill>
                    <a:prstClr val="white"/>
                  </a:solidFill>
                  <a:latin typeface="Trebuchet MS"/>
                </a:rPr>
                <a:t>Managed Network Services - MQ</a:t>
              </a:r>
            </a:p>
          </p:txBody>
        </p:sp>
        <p:pic>
          <p:nvPicPr>
            <p:cNvPr id="55" name="Picture 54">
              <a:extLst>
                <a:ext uri="{FF2B5EF4-FFF2-40B4-BE49-F238E27FC236}">
                  <a16:creationId xmlns:a16="http://schemas.microsoft.com/office/drawing/2014/main" id="{A6D6C1DA-D90E-C2D5-29E2-FB4E59917089}"/>
                </a:ext>
              </a:extLst>
            </p:cNvPr>
            <p:cNvPicPr>
              <a:picLocks noChangeAspect="1"/>
            </p:cNvPicPr>
            <p:nvPr/>
          </p:nvPicPr>
          <p:blipFill>
            <a:blip r:embed="rId21" cstate="email">
              <a:biLevel thresh="25000"/>
              <a:extLst>
                <a:ext uri="{BEBA8EAE-BF5A-486C-A8C5-ECC9F3942E4B}">
                  <a14:imgProps xmlns:a14="http://schemas.microsoft.com/office/drawing/2010/main">
                    <a14:imgLayer r:embed="rId22">
                      <a14:imgEffect>
                        <a14:brightnessContrast bright="100000" contrast="100000"/>
                      </a14:imgEffect>
                    </a14:imgLayer>
                  </a14:imgProps>
                </a:ext>
                <a:ext uri="{28A0092B-C50C-407E-A947-70E740481C1C}">
                  <a14:useLocalDpi xmlns:a14="http://schemas.microsoft.com/office/drawing/2010/main"/>
                </a:ext>
              </a:extLst>
            </a:blip>
            <a:srcRect/>
            <a:stretch/>
          </p:blipFill>
          <p:spPr>
            <a:xfrm>
              <a:off x="7178663" y="570272"/>
              <a:ext cx="659013" cy="151572"/>
            </a:xfrm>
            <a:prstGeom prst="rect">
              <a:avLst/>
            </a:prstGeom>
          </p:spPr>
        </p:pic>
        <p:pic>
          <p:nvPicPr>
            <p:cNvPr id="15" name="Picture 14" descr="Logos &amp; Brand Guidelines | NVIDIA">
              <a:extLst>
                <a:ext uri="{FF2B5EF4-FFF2-40B4-BE49-F238E27FC236}">
                  <a16:creationId xmlns:a16="http://schemas.microsoft.com/office/drawing/2014/main" id="{D157B8E9-CCE0-490A-5626-628235B6DC36}"/>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4346846" y="385452"/>
              <a:ext cx="600700" cy="33639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DD66AFA-648F-DD04-552E-23BEE82611AD}"/>
                </a:ext>
              </a:extLst>
            </p:cNvPr>
            <p:cNvSpPr txBox="1"/>
            <p:nvPr/>
          </p:nvSpPr>
          <p:spPr>
            <a:xfrm>
              <a:off x="3965209" y="757697"/>
              <a:ext cx="1393480" cy="43872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812740">
                <a:defRPr/>
              </a:pPr>
              <a:r>
                <a:rPr lang="en-US" sz="1067" dirty="0">
                  <a:solidFill>
                    <a:prstClr val="white"/>
                  </a:solidFill>
                  <a:latin typeface="Trebuchet MS"/>
                </a:rPr>
                <a:t>India’s 1</a:t>
              </a:r>
              <a:r>
                <a:rPr lang="en-US" sz="1067" baseline="30000" dirty="0">
                  <a:solidFill>
                    <a:prstClr val="white"/>
                  </a:solidFill>
                  <a:latin typeface="Trebuchet MS"/>
                </a:rPr>
                <a:t>st</a:t>
              </a:r>
              <a:r>
                <a:rPr lang="en-US" sz="1067" dirty="0">
                  <a:solidFill>
                    <a:prstClr val="white"/>
                  </a:solidFill>
                  <a:latin typeface="Trebuchet MS"/>
                </a:rPr>
                <a:t> Nvidia </a:t>
              </a:r>
            </a:p>
            <a:p>
              <a:pPr algn="ctr" defTabSz="812740">
                <a:defRPr/>
              </a:pPr>
              <a:r>
                <a:rPr lang="en-US" sz="1067" dirty="0">
                  <a:solidFill>
                    <a:prstClr val="white"/>
                  </a:solidFill>
                  <a:latin typeface="Trebuchet MS"/>
                </a:rPr>
                <a:t>DGX Ready Liquid &amp; </a:t>
              </a:r>
            </a:p>
            <a:p>
              <a:pPr algn="ctr" defTabSz="812740">
                <a:defRPr/>
              </a:pPr>
              <a:r>
                <a:rPr lang="en-US" sz="1067" dirty="0">
                  <a:solidFill>
                    <a:prstClr val="white"/>
                  </a:solidFill>
                  <a:latin typeface="Trebuchet MS"/>
                </a:rPr>
                <a:t>Air Cooled DCs</a:t>
              </a:r>
              <a:endParaRPr lang="en-IN" sz="1067" dirty="0">
                <a:solidFill>
                  <a:prstClr val="white"/>
                </a:solidFill>
                <a:latin typeface="Trebuchet MS"/>
              </a:endParaRPr>
            </a:p>
          </p:txBody>
        </p:sp>
        <p:pic>
          <p:nvPicPr>
            <p:cNvPr id="57" name="Picture 2" descr="India Primetime', ET BrandEquity">
              <a:extLst>
                <a:ext uri="{FF2B5EF4-FFF2-40B4-BE49-F238E27FC236}">
                  <a16:creationId xmlns:a16="http://schemas.microsoft.com/office/drawing/2014/main" id="{CBA89BB5-AAD4-0319-D207-73301072D644}"/>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981493" y="406031"/>
              <a:ext cx="294965" cy="315813"/>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D6094B7F-354B-9797-57BB-487DEF5B7A0B}"/>
                </a:ext>
              </a:extLst>
            </p:cNvPr>
            <p:cNvSpPr txBox="1"/>
            <p:nvPr/>
          </p:nvSpPr>
          <p:spPr>
            <a:xfrm>
              <a:off x="1518500" y="758907"/>
              <a:ext cx="1208155" cy="315567"/>
            </a:xfrm>
            <a:prstGeom prst="rect">
              <a:avLst/>
            </a:prstGeom>
            <a:noFill/>
          </p:spPr>
          <p:txBody>
            <a:bodyPr wrap="square" rtlCol="0">
              <a:spAutoFit/>
            </a:bodyPr>
            <a:lstStyle/>
            <a:p>
              <a:pPr algn="ctr" defTabSz="914354">
                <a:defRPr/>
              </a:pPr>
              <a:r>
                <a:rPr lang="en-US" sz="1067" dirty="0">
                  <a:solidFill>
                    <a:prstClr val="white"/>
                  </a:solidFill>
                  <a:latin typeface="Trebuchet MS"/>
                </a:rPr>
                <a:t>Best Future-Proof Data Center Project</a:t>
              </a:r>
            </a:p>
          </p:txBody>
        </p:sp>
        <p:pic>
          <p:nvPicPr>
            <p:cNvPr id="1026" name="Picture 2" descr="Partner Content - IDC European Utilities Summit 2021">
              <a:extLst>
                <a:ext uri="{FF2B5EF4-FFF2-40B4-BE49-F238E27FC236}">
                  <a16:creationId xmlns:a16="http://schemas.microsoft.com/office/drawing/2014/main" id="{AD547B04-6A11-39CC-1536-07CD234589A0}"/>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156577" y="475514"/>
              <a:ext cx="847482" cy="25424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90FC0E6F-7A9A-595A-6FE1-139D0FDABC1F}"/>
                </a:ext>
              </a:extLst>
            </p:cNvPr>
            <p:cNvSpPr txBox="1"/>
            <p:nvPr/>
          </p:nvSpPr>
          <p:spPr>
            <a:xfrm>
              <a:off x="6030245" y="727327"/>
              <a:ext cx="1061894" cy="43872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dirty="0">
                  <a:solidFill>
                    <a:prstClr val="white"/>
                  </a:solidFill>
                  <a:latin typeface="Trebuchet MS"/>
                </a:rPr>
                <a:t>DC Services India &amp; ​Managed Cloud Services APAC ​</a:t>
              </a:r>
            </a:p>
          </p:txBody>
        </p:sp>
        <p:sp>
          <p:nvSpPr>
            <p:cNvPr id="56" name="TextBox 55">
              <a:extLst>
                <a:ext uri="{FF2B5EF4-FFF2-40B4-BE49-F238E27FC236}">
                  <a16:creationId xmlns:a16="http://schemas.microsoft.com/office/drawing/2014/main" id="{B8A6BE3A-717D-A366-D5A6-1A6DE8427D4B}"/>
                </a:ext>
              </a:extLst>
            </p:cNvPr>
            <p:cNvSpPr txBox="1"/>
            <p:nvPr/>
          </p:nvSpPr>
          <p:spPr>
            <a:xfrm>
              <a:off x="405362" y="758907"/>
              <a:ext cx="1208155" cy="315567"/>
            </a:xfrm>
            <a:prstGeom prst="rect">
              <a:avLst/>
            </a:prstGeom>
            <a:noFill/>
          </p:spPr>
          <p:txBody>
            <a:bodyPr wrap="square" rtlCol="0">
              <a:spAutoFit/>
            </a:bodyPr>
            <a:lstStyle>
              <a:defPPr>
                <a:defRPr lang="en-US"/>
              </a:defPPr>
              <a:lvl1pPr algn="ctr" defTabSz="685783">
                <a:defRPr sz="800">
                  <a:solidFill>
                    <a:prstClr val="white"/>
                  </a:solidFill>
                  <a:latin typeface="Trebuchet MS"/>
                </a:defRPr>
              </a:lvl1pPr>
            </a:lstStyle>
            <a:p>
              <a:r>
                <a:rPr lang="en-US" sz="1067" dirty="0"/>
                <a:t>CIO Choice 2025 for </a:t>
              </a:r>
            </a:p>
            <a:p>
              <a:r>
                <a:rPr lang="en-US" sz="1067" dirty="0"/>
                <a:t>AI Ready Data Centers</a:t>
              </a:r>
            </a:p>
          </p:txBody>
        </p:sp>
        <p:pic>
          <p:nvPicPr>
            <p:cNvPr id="61" name="Picture 60" descr="A gold medal with a red strap&#10;&#10;AI-generated content may be incorrect.">
              <a:extLst>
                <a:ext uri="{FF2B5EF4-FFF2-40B4-BE49-F238E27FC236}">
                  <a16:creationId xmlns:a16="http://schemas.microsoft.com/office/drawing/2014/main" id="{C4A7F1F2-A196-B9D2-A0ED-69D34B535799}"/>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51527" y="318692"/>
              <a:ext cx="403152" cy="403152"/>
            </a:xfrm>
            <a:prstGeom prst="rect">
              <a:avLst/>
            </a:prstGeom>
          </p:spPr>
        </p:pic>
      </p:grpSp>
    </p:spTree>
    <p:extLst>
      <p:ext uri="{BB962C8B-B14F-4D97-AF65-F5344CB8AC3E}">
        <p14:creationId xmlns:p14="http://schemas.microsoft.com/office/powerpoint/2010/main" val="23487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3703C-E01B-7D4F-E5F1-88964593F8FB}"/>
              </a:ext>
            </a:extLst>
          </p:cNvPr>
          <p:cNvSpPr>
            <a:spLocks noGrp="1"/>
          </p:cNvSpPr>
          <p:nvPr>
            <p:ph type="title"/>
          </p:nvPr>
        </p:nvSpPr>
        <p:spPr>
          <a:xfrm>
            <a:off x="432000" y="307715"/>
            <a:ext cx="11328200" cy="502756"/>
          </a:xfrm>
        </p:spPr>
        <p:txBody>
          <a:bodyPr/>
          <a:lstStyle/>
          <a:p>
            <a:r>
              <a:rPr lang="en-US"/>
              <a:t>AI Industry Use </a:t>
            </a:r>
            <a:r>
              <a:rPr lang="en-US" err="1"/>
              <a:t>caseS</a:t>
            </a:r>
            <a:endParaRPr lang="en-US"/>
          </a:p>
        </p:txBody>
      </p:sp>
      <p:sp>
        <p:nvSpPr>
          <p:cNvPr id="3" name="Rounded Rectangle 2">
            <a:extLst>
              <a:ext uri="{FF2B5EF4-FFF2-40B4-BE49-F238E27FC236}">
                <a16:creationId xmlns:a16="http://schemas.microsoft.com/office/drawing/2014/main" id="{BBB5B540-F99B-4D5C-BE19-048C749DC4DC}"/>
              </a:ext>
            </a:extLst>
          </p:cNvPr>
          <p:cNvSpPr/>
          <p:nvPr/>
        </p:nvSpPr>
        <p:spPr>
          <a:xfrm>
            <a:off x="432000" y="1316567"/>
            <a:ext cx="2160000" cy="2640000"/>
          </a:xfrm>
          <a:prstGeom prst="roundRect">
            <a:avLst/>
          </a:prstGeom>
          <a:solidFill>
            <a:srgbClr val="10253F">
              <a:alpha val="50196"/>
            </a:srgbClr>
          </a:solidFill>
          <a:ln w="6350">
            <a:solidFill>
              <a:schemeClr val="accent1">
                <a:lumMod val="75000"/>
              </a:schemeClr>
            </a:solidFill>
          </a:ln>
          <a:effectLst>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sp>
        <p:nvSpPr>
          <p:cNvPr id="4" name="Rounded Rectangle 3">
            <a:extLst>
              <a:ext uri="{FF2B5EF4-FFF2-40B4-BE49-F238E27FC236}">
                <a16:creationId xmlns:a16="http://schemas.microsoft.com/office/drawing/2014/main" id="{B4FF5A58-DDFC-023B-CEB4-9B157EC9292D}"/>
              </a:ext>
            </a:extLst>
          </p:cNvPr>
          <p:cNvSpPr/>
          <p:nvPr/>
        </p:nvSpPr>
        <p:spPr>
          <a:xfrm>
            <a:off x="2695295" y="2622191"/>
            <a:ext cx="2160000" cy="2640000"/>
          </a:xfrm>
          <a:prstGeom prst="roundRect">
            <a:avLst/>
          </a:prstGeom>
          <a:solidFill>
            <a:srgbClr val="10253F">
              <a:alpha val="50196"/>
            </a:srgbClr>
          </a:solidFill>
          <a:ln w="6350">
            <a:solidFill>
              <a:schemeClr val="accent1">
                <a:lumMod val="75000"/>
              </a:schemeClr>
            </a:solidFill>
          </a:ln>
          <a:effectLst>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sp>
        <p:nvSpPr>
          <p:cNvPr id="5" name="Rounded Rectangle 4">
            <a:extLst>
              <a:ext uri="{FF2B5EF4-FFF2-40B4-BE49-F238E27FC236}">
                <a16:creationId xmlns:a16="http://schemas.microsoft.com/office/drawing/2014/main" id="{2D7F627D-D44F-F82A-98C3-31C310563DA6}"/>
              </a:ext>
            </a:extLst>
          </p:cNvPr>
          <p:cNvSpPr/>
          <p:nvPr/>
        </p:nvSpPr>
        <p:spPr>
          <a:xfrm>
            <a:off x="5016099" y="2864652"/>
            <a:ext cx="2160000" cy="2640000"/>
          </a:xfrm>
          <a:prstGeom prst="roundRect">
            <a:avLst/>
          </a:prstGeom>
          <a:solidFill>
            <a:srgbClr val="10253F">
              <a:alpha val="50196"/>
            </a:srgbClr>
          </a:solidFill>
          <a:ln w="6350">
            <a:solidFill>
              <a:schemeClr val="accent1">
                <a:lumMod val="75000"/>
              </a:schemeClr>
            </a:solidFill>
          </a:ln>
          <a:effectLst>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Rounded Rectangle 5">
            <a:extLst>
              <a:ext uri="{FF2B5EF4-FFF2-40B4-BE49-F238E27FC236}">
                <a16:creationId xmlns:a16="http://schemas.microsoft.com/office/drawing/2014/main" id="{660F76A0-794C-1B38-3068-A4D1BE81A7C4}"/>
              </a:ext>
            </a:extLst>
          </p:cNvPr>
          <p:cNvSpPr/>
          <p:nvPr/>
        </p:nvSpPr>
        <p:spPr>
          <a:xfrm>
            <a:off x="7308148" y="2636567"/>
            <a:ext cx="2160000" cy="2640000"/>
          </a:xfrm>
          <a:prstGeom prst="roundRect">
            <a:avLst/>
          </a:prstGeom>
          <a:solidFill>
            <a:srgbClr val="10253F">
              <a:alpha val="50196"/>
            </a:srgbClr>
          </a:solidFill>
          <a:ln w="6350">
            <a:solidFill>
              <a:schemeClr val="accent1">
                <a:lumMod val="75000"/>
              </a:schemeClr>
            </a:solidFill>
          </a:ln>
          <a:effectLst>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sp>
        <p:nvSpPr>
          <p:cNvPr id="7" name="Rounded Rectangle 6">
            <a:extLst>
              <a:ext uri="{FF2B5EF4-FFF2-40B4-BE49-F238E27FC236}">
                <a16:creationId xmlns:a16="http://schemas.microsoft.com/office/drawing/2014/main" id="{A87AC9A7-FEE6-037E-4EDA-15098CA7CABC}"/>
              </a:ext>
            </a:extLst>
          </p:cNvPr>
          <p:cNvSpPr/>
          <p:nvPr/>
        </p:nvSpPr>
        <p:spPr>
          <a:xfrm>
            <a:off x="9600200" y="1316567"/>
            <a:ext cx="2160000" cy="2640000"/>
          </a:xfrm>
          <a:prstGeom prst="roundRect">
            <a:avLst/>
          </a:prstGeom>
          <a:solidFill>
            <a:srgbClr val="10253F">
              <a:alpha val="50196"/>
            </a:srgbClr>
          </a:solidFill>
          <a:ln w="6350">
            <a:solidFill>
              <a:schemeClr val="accent1">
                <a:lumMod val="75000"/>
              </a:schemeClr>
            </a:solidFill>
          </a:ln>
          <a:effectLst>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sp>
        <p:nvSpPr>
          <p:cNvPr id="9" name="TextBox 8">
            <a:extLst>
              <a:ext uri="{FF2B5EF4-FFF2-40B4-BE49-F238E27FC236}">
                <a16:creationId xmlns:a16="http://schemas.microsoft.com/office/drawing/2014/main" id="{FB5A6F52-971D-3DE6-A631-2B8CA2BE3485}"/>
              </a:ext>
            </a:extLst>
          </p:cNvPr>
          <p:cNvSpPr txBox="1"/>
          <p:nvPr/>
        </p:nvSpPr>
        <p:spPr>
          <a:xfrm>
            <a:off x="497196" y="2317965"/>
            <a:ext cx="2029605" cy="1200329"/>
          </a:xfrm>
          <a:prstGeom prst="rect">
            <a:avLst/>
          </a:prstGeom>
          <a:noFill/>
        </p:spPr>
        <p:txBody>
          <a:bodyPr wrap="square">
            <a:spAutoFit/>
          </a:bodyPr>
          <a:lstStyle/>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lumMod val="95000"/>
                  </a:prstClr>
                </a:solidFill>
                <a:effectLst/>
                <a:uLnTx/>
                <a:uFillTx/>
                <a:latin typeface="Trebuchet MS"/>
                <a:ea typeface="+mn-ea"/>
                <a:cs typeface="+mn-cs"/>
              </a:rPr>
              <a:t>Accelerates risk management, algorithmic trading, and fraud detection through high-speed data processing and real-time analytics.</a:t>
            </a:r>
          </a:p>
        </p:txBody>
      </p:sp>
      <p:sp>
        <p:nvSpPr>
          <p:cNvPr id="11" name="TextBox 10">
            <a:extLst>
              <a:ext uri="{FF2B5EF4-FFF2-40B4-BE49-F238E27FC236}">
                <a16:creationId xmlns:a16="http://schemas.microsoft.com/office/drawing/2014/main" id="{16BD8ECC-112F-60C5-952C-01F279C2DF4E}"/>
              </a:ext>
            </a:extLst>
          </p:cNvPr>
          <p:cNvSpPr txBox="1"/>
          <p:nvPr/>
        </p:nvSpPr>
        <p:spPr>
          <a:xfrm>
            <a:off x="497196" y="1939668"/>
            <a:ext cx="2029605" cy="338554"/>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srgbClr val="BED730"/>
                </a:solidFill>
                <a:effectLst/>
                <a:uLnTx/>
                <a:uFillTx/>
                <a:latin typeface="Trebuchet MS"/>
                <a:ea typeface="+mn-ea"/>
                <a:cs typeface="+mn-cs"/>
              </a:rPr>
              <a:t>FINANCE</a:t>
            </a:r>
            <a:endParaRPr kumimoji="0" lang="en-IN" sz="1600" b="1" i="0" u="none" strike="noStrike" kern="1200" cap="none" spc="0" normalizeH="0" baseline="0" noProof="0">
              <a:ln>
                <a:noFill/>
              </a:ln>
              <a:solidFill>
                <a:srgbClr val="BED730"/>
              </a:solidFill>
              <a:effectLst/>
              <a:uLnTx/>
              <a:uFillTx/>
              <a:latin typeface="Trebuchet MS"/>
              <a:ea typeface="+mn-ea"/>
              <a:cs typeface="+mn-cs"/>
            </a:endParaRPr>
          </a:p>
        </p:txBody>
      </p:sp>
      <p:pic>
        <p:nvPicPr>
          <p:cNvPr id="16" name="Picture 15" descr="A black and white image of a bag and coins&#10;&#10;Description automatically generated">
            <a:extLst>
              <a:ext uri="{FF2B5EF4-FFF2-40B4-BE49-F238E27FC236}">
                <a16:creationId xmlns:a16="http://schemas.microsoft.com/office/drawing/2014/main" id="{8E3082E3-AD2B-25F8-3037-5AF4FAD25F7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319999" y="1513583"/>
            <a:ext cx="384000" cy="384000"/>
          </a:xfrm>
          <a:prstGeom prst="rect">
            <a:avLst/>
          </a:prstGeom>
        </p:spPr>
      </p:pic>
      <p:sp>
        <p:nvSpPr>
          <p:cNvPr id="17" name="TextBox 16">
            <a:extLst>
              <a:ext uri="{FF2B5EF4-FFF2-40B4-BE49-F238E27FC236}">
                <a16:creationId xmlns:a16="http://schemas.microsoft.com/office/drawing/2014/main" id="{E9FDCE56-D98D-B11D-0354-B38E34483841}"/>
              </a:ext>
            </a:extLst>
          </p:cNvPr>
          <p:cNvSpPr txBox="1"/>
          <p:nvPr/>
        </p:nvSpPr>
        <p:spPr>
          <a:xfrm>
            <a:off x="2760492" y="3655407"/>
            <a:ext cx="2029605" cy="1200329"/>
          </a:xfrm>
          <a:prstGeom prst="rect">
            <a:avLst/>
          </a:prstGeom>
          <a:noFill/>
        </p:spPr>
        <p:txBody>
          <a:bodyPr wrap="square">
            <a:spAutoFit/>
          </a:bodyPr>
          <a:lstStyle/>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lumMod val="95000"/>
                  </a:prstClr>
                </a:solidFill>
                <a:effectLst/>
                <a:uLnTx/>
                <a:uFillTx/>
                <a:latin typeface="Trebuchet MS"/>
                <a:ea typeface="+mn-ea"/>
                <a:cs typeface="+mn-cs"/>
              </a:rPr>
              <a:t>Enhances medical imaging, genomics research, and drug discovery with faster data processing for diagnostics and personalized medicine.</a:t>
            </a:r>
          </a:p>
        </p:txBody>
      </p:sp>
      <p:sp>
        <p:nvSpPr>
          <p:cNvPr id="18" name="TextBox 17">
            <a:extLst>
              <a:ext uri="{FF2B5EF4-FFF2-40B4-BE49-F238E27FC236}">
                <a16:creationId xmlns:a16="http://schemas.microsoft.com/office/drawing/2014/main" id="{C72F6CDA-8618-1FF2-EDF5-0408E7F13AF0}"/>
              </a:ext>
            </a:extLst>
          </p:cNvPr>
          <p:cNvSpPr txBox="1"/>
          <p:nvPr/>
        </p:nvSpPr>
        <p:spPr>
          <a:xfrm>
            <a:off x="2760492" y="3277111"/>
            <a:ext cx="2029605" cy="338554"/>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srgbClr val="BED730"/>
                </a:solidFill>
                <a:effectLst/>
                <a:uLnTx/>
                <a:uFillTx/>
                <a:latin typeface="Trebuchet MS"/>
                <a:ea typeface="+mn-ea"/>
                <a:cs typeface="+mn-cs"/>
              </a:rPr>
              <a:t>HEALTHCARE</a:t>
            </a:r>
            <a:endParaRPr kumimoji="0" lang="en-IN" sz="1600" b="1" i="0" u="none" strike="noStrike" kern="1200" cap="none" spc="0" normalizeH="0" baseline="0" noProof="0">
              <a:ln>
                <a:noFill/>
              </a:ln>
              <a:solidFill>
                <a:srgbClr val="BED730"/>
              </a:solidFill>
              <a:effectLst/>
              <a:uLnTx/>
              <a:uFillTx/>
              <a:latin typeface="Trebuchet MS"/>
              <a:ea typeface="+mn-ea"/>
              <a:cs typeface="+mn-cs"/>
            </a:endParaRPr>
          </a:p>
        </p:txBody>
      </p:sp>
      <p:pic>
        <p:nvPicPr>
          <p:cNvPr id="19" name="Picture 18">
            <a:extLst>
              <a:ext uri="{FF2B5EF4-FFF2-40B4-BE49-F238E27FC236}">
                <a16:creationId xmlns:a16="http://schemas.microsoft.com/office/drawing/2014/main" id="{E7B942F9-5267-E736-C4A0-3C1252209DC9}"/>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rcRect/>
          <a:stretch/>
        </p:blipFill>
        <p:spPr>
          <a:xfrm>
            <a:off x="3583293" y="2851027"/>
            <a:ext cx="384000" cy="384000"/>
          </a:xfrm>
          <a:prstGeom prst="rect">
            <a:avLst/>
          </a:prstGeom>
        </p:spPr>
      </p:pic>
      <p:sp>
        <p:nvSpPr>
          <p:cNvPr id="20" name="TextBox 19">
            <a:extLst>
              <a:ext uri="{FF2B5EF4-FFF2-40B4-BE49-F238E27FC236}">
                <a16:creationId xmlns:a16="http://schemas.microsoft.com/office/drawing/2014/main" id="{E9834D4F-BEEE-9FEF-964F-BE9536C685DB}"/>
              </a:ext>
            </a:extLst>
          </p:cNvPr>
          <p:cNvSpPr txBox="1"/>
          <p:nvPr/>
        </p:nvSpPr>
        <p:spPr>
          <a:xfrm>
            <a:off x="7369339" y="3669784"/>
            <a:ext cx="2029605" cy="1200329"/>
          </a:xfrm>
          <a:prstGeom prst="rect">
            <a:avLst/>
          </a:prstGeom>
          <a:noFill/>
        </p:spPr>
        <p:txBody>
          <a:bodyPr wrap="square">
            <a:spAutoFit/>
          </a:bodyPr>
          <a:lstStyle/>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lumMod val="95000"/>
                  </a:prstClr>
                </a:solidFill>
                <a:effectLst/>
                <a:uLnTx/>
                <a:uFillTx/>
                <a:latin typeface="Trebuchet MS"/>
                <a:ea typeface="+mn-ea"/>
                <a:cs typeface="+mn-cs"/>
              </a:rPr>
              <a:t>Optimizes supply chain management, customer analytics, and security monitoring through advanced data analysis and AI-powered insights.</a:t>
            </a:r>
            <a:endParaRPr kumimoji="0" lang="en-US" altLang="en-US" sz="1200" b="0" i="0" u="none" strike="noStrike" kern="1200" cap="none" spc="0" normalizeH="0" baseline="0" noProof="0">
              <a:ln>
                <a:noFill/>
              </a:ln>
              <a:solidFill>
                <a:prstClr val="white">
                  <a:lumMod val="95000"/>
                </a:prstClr>
              </a:solidFill>
              <a:effectLst/>
              <a:uLnTx/>
              <a:uFillTx/>
              <a:latin typeface="Trebuchet MS"/>
              <a:ea typeface="+mn-ea"/>
              <a:cs typeface="+mn-cs"/>
            </a:endParaRPr>
          </a:p>
        </p:txBody>
      </p:sp>
      <p:sp>
        <p:nvSpPr>
          <p:cNvPr id="21" name="TextBox 20">
            <a:extLst>
              <a:ext uri="{FF2B5EF4-FFF2-40B4-BE49-F238E27FC236}">
                <a16:creationId xmlns:a16="http://schemas.microsoft.com/office/drawing/2014/main" id="{F129AA41-FEA5-A510-09DA-0ADC0D3CBE89}"/>
              </a:ext>
            </a:extLst>
          </p:cNvPr>
          <p:cNvSpPr txBox="1"/>
          <p:nvPr/>
        </p:nvSpPr>
        <p:spPr>
          <a:xfrm>
            <a:off x="7369339" y="3291488"/>
            <a:ext cx="2029605" cy="338554"/>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srgbClr val="BED730"/>
                </a:solidFill>
                <a:effectLst/>
                <a:uLnTx/>
                <a:uFillTx/>
                <a:latin typeface="Trebuchet MS"/>
                <a:ea typeface="+mn-ea"/>
                <a:cs typeface="+mn-cs"/>
              </a:rPr>
              <a:t>RETAIL</a:t>
            </a:r>
            <a:endParaRPr kumimoji="0" lang="en-IN" sz="1600" b="1" i="0" u="none" strike="noStrike" kern="1200" cap="none" spc="0" normalizeH="0" baseline="0" noProof="0">
              <a:ln>
                <a:noFill/>
              </a:ln>
              <a:solidFill>
                <a:srgbClr val="BED730"/>
              </a:solidFill>
              <a:effectLst/>
              <a:uLnTx/>
              <a:uFillTx/>
              <a:latin typeface="Trebuchet MS"/>
              <a:ea typeface="+mn-ea"/>
              <a:cs typeface="+mn-cs"/>
            </a:endParaRPr>
          </a:p>
        </p:txBody>
      </p:sp>
      <p:pic>
        <p:nvPicPr>
          <p:cNvPr id="22" name="Picture 21">
            <a:extLst>
              <a:ext uri="{FF2B5EF4-FFF2-40B4-BE49-F238E27FC236}">
                <a16:creationId xmlns:a16="http://schemas.microsoft.com/office/drawing/2014/main" id="{933E9479-DFEF-30E3-CAA8-A43E5D5F8B49}"/>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rcRect/>
          <a:stretch/>
        </p:blipFill>
        <p:spPr>
          <a:xfrm>
            <a:off x="8192140" y="2865403"/>
            <a:ext cx="384000" cy="384000"/>
          </a:xfrm>
          <a:prstGeom prst="rect">
            <a:avLst/>
          </a:prstGeom>
        </p:spPr>
      </p:pic>
      <p:sp>
        <p:nvSpPr>
          <p:cNvPr id="23" name="TextBox 22">
            <a:extLst>
              <a:ext uri="{FF2B5EF4-FFF2-40B4-BE49-F238E27FC236}">
                <a16:creationId xmlns:a16="http://schemas.microsoft.com/office/drawing/2014/main" id="{5B07CEAF-812F-4D78-0B1E-4633298624FC}"/>
              </a:ext>
            </a:extLst>
          </p:cNvPr>
          <p:cNvSpPr txBox="1"/>
          <p:nvPr/>
        </p:nvSpPr>
        <p:spPr>
          <a:xfrm>
            <a:off x="9669207" y="2317964"/>
            <a:ext cx="2029605" cy="1569660"/>
          </a:xfrm>
          <a:prstGeom prst="rect">
            <a:avLst/>
          </a:prstGeom>
          <a:noFill/>
        </p:spPr>
        <p:txBody>
          <a:bodyPr wrap="square">
            <a:spAutoFit/>
          </a:bodyPr>
          <a:lstStyle/>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lumMod val="95000"/>
                  </a:prstClr>
                </a:solidFill>
                <a:effectLst/>
                <a:uLnTx/>
                <a:uFillTx/>
                <a:latin typeface="Trebuchet MS"/>
                <a:ea typeface="+mn-ea"/>
                <a:cs typeface="+mn-cs"/>
              </a:rPr>
              <a:t>Supports research, machine learning applications, and virtual learning environments with high-performance computing for academic and practical learning experiences.</a:t>
            </a:r>
            <a:endParaRPr kumimoji="0" lang="en-US" altLang="en-US" sz="1200" b="0" i="0" u="none" strike="noStrike" kern="1200" cap="none" spc="0" normalizeH="0" baseline="0" noProof="0">
              <a:ln>
                <a:noFill/>
              </a:ln>
              <a:solidFill>
                <a:prstClr val="white">
                  <a:lumMod val="95000"/>
                </a:prstClr>
              </a:solidFill>
              <a:effectLst/>
              <a:uLnTx/>
              <a:uFillTx/>
              <a:latin typeface="Trebuchet MS"/>
              <a:ea typeface="+mn-ea"/>
              <a:cs typeface="+mn-cs"/>
            </a:endParaRPr>
          </a:p>
        </p:txBody>
      </p:sp>
      <p:sp>
        <p:nvSpPr>
          <p:cNvPr id="24" name="TextBox 23">
            <a:extLst>
              <a:ext uri="{FF2B5EF4-FFF2-40B4-BE49-F238E27FC236}">
                <a16:creationId xmlns:a16="http://schemas.microsoft.com/office/drawing/2014/main" id="{75F1FD97-4B9C-4F13-9A63-D269985CABAA}"/>
              </a:ext>
            </a:extLst>
          </p:cNvPr>
          <p:cNvSpPr txBox="1"/>
          <p:nvPr/>
        </p:nvSpPr>
        <p:spPr>
          <a:xfrm>
            <a:off x="9669207" y="1939668"/>
            <a:ext cx="2029605" cy="338554"/>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srgbClr val="BED730"/>
                </a:solidFill>
                <a:effectLst/>
                <a:uLnTx/>
                <a:uFillTx/>
                <a:latin typeface="Trebuchet MS"/>
                <a:ea typeface="+mn-ea"/>
                <a:cs typeface="+mn-cs"/>
              </a:rPr>
              <a:t>EDUCATION</a:t>
            </a:r>
            <a:endParaRPr kumimoji="0" lang="en-IN" sz="1600" b="1" i="0" u="none" strike="noStrike" kern="1200" cap="none" spc="0" normalizeH="0" baseline="0" noProof="0">
              <a:ln>
                <a:noFill/>
              </a:ln>
              <a:solidFill>
                <a:srgbClr val="BED730"/>
              </a:solidFill>
              <a:effectLst/>
              <a:uLnTx/>
              <a:uFillTx/>
              <a:latin typeface="Trebuchet MS"/>
              <a:ea typeface="+mn-ea"/>
              <a:cs typeface="+mn-cs"/>
            </a:endParaRPr>
          </a:p>
        </p:txBody>
      </p:sp>
      <p:pic>
        <p:nvPicPr>
          <p:cNvPr id="25" name="Picture 24">
            <a:extLst>
              <a:ext uri="{FF2B5EF4-FFF2-40B4-BE49-F238E27FC236}">
                <a16:creationId xmlns:a16="http://schemas.microsoft.com/office/drawing/2014/main" id="{A98F6D6F-AE30-5C28-550F-B325415CDD09}"/>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rcRect/>
          <a:stretch/>
        </p:blipFill>
        <p:spPr>
          <a:xfrm>
            <a:off x="10492008" y="1513583"/>
            <a:ext cx="384000" cy="384000"/>
          </a:xfrm>
          <a:prstGeom prst="rect">
            <a:avLst/>
          </a:prstGeom>
        </p:spPr>
      </p:pic>
      <p:sp>
        <p:nvSpPr>
          <p:cNvPr id="26" name="TextBox 25">
            <a:extLst>
              <a:ext uri="{FF2B5EF4-FFF2-40B4-BE49-F238E27FC236}">
                <a16:creationId xmlns:a16="http://schemas.microsoft.com/office/drawing/2014/main" id="{37614EED-7AE4-B252-E51C-01547E0B712F}"/>
              </a:ext>
            </a:extLst>
          </p:cNvPr>
          <p:cNvSpPr txBox="1"/>
          <p:nvPr/>
        </p:nvSpPr>
        <p:spPr>
          <a:xfrm>
            <a:off x="5092700" y="3934334"/>
            <a:ext cx="2029605" cy="1200329"/>
          </a:xfrm>
          <a:prstGeom prst="rect">
            <a:avLst/>
          </a:prstGeom>
          <a:noFill/>
        </p:spPr>
        <p:txBody>
          <a:bodyPr wrap="square">
            <a:spAutoFit/>
          </a:bodyPr>
          <a:lstStyle/>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lumMod val="95000"/>
                  </a:prstClr>
                </a:solidFill>
                <a:effectLst/>
                <a:uLnTx/>
                <a:uFillTx/>
                <a:latin typeface="Trebuchet MS"/>
                <a:ea typeface="+mn-ea"/>
                <a:cs typeface="+mn-cs"/>
              </a:rPr>
              <a:t>Enables predictive maintenance, quality control, and simulation for efficient production processes and product development.</a:t>
            </a:r>
            <a:endParaRPr kumimoji="0" lang="en-US" altLang="en-US" sz="1200" b="0" i="0" u="none" strike="noStrike" kern="1200" cap="none" spc="0" normalizeH="0" baseline="0" noProof="0">
              <a:ln>
                <a:noFill/>
              </a:ln>
              <a:solidFill>
                <a:prstClr val="white">
                  <a:lumMod val="95000"/>
                </a:prstClr>
              </a:solidFill>
              <a:effectLst/>
              <a:uLnTx/>
              <a:uFillTx/>
              <a:latin typeface="Trebuchet MS"/>
              <a:ea typeface="+mn-ea"/>
              <a:cs typeface="+mn-cs"/>
            </a:endParaRPr>
          </a:p>
        </p:txBody>
      </p:sp>
      <p:sp>
        <p:nvSpPr>
          <p:cNvPr id="27" name="TextBox 26">
            <a:extLst>
              <a:ext uri="{FF2B5EF4-FFF2-40B4-BE49-F238E27FC236}">
                <a16:creationId xmlns:a16="http://schemas.microsoft.com/office/drawing/2014/main" id="{EE652327-AC1F-53E8-0074-511B98D4282A}"/>
              </a:ext>
            </a:extLst>
          </p:cNvPr>
          <p:cNvSpPr txBox="1"/>
          <p:nvPr/>
        </p:nvSpPr>
        <p:spPr>
          <a:xfrm>
            <a:off x="5092700" y="3556037"/>
            <a:ext cx="2029605" cy="338554"/>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BED730"/>
                </a:solidFill>
                <a:effectLst/>
                <a:uLnTx/>
                <a:uFillTx/>
                <a:latin typeface="Trebuchet MS"/>
                <a:ea typeface="+mn-ea"/>
                <a:cs typeface="+mn-cs"/>
              </a:rPr>
              <a:t>MANUFACTURING</a:t>
            </a:r>
            <a:endParaRPr kumimoji="0" lang="en-IN" sz="1600" b="1" i="0" u="none" strike="noStrike" kern="1200" cap="none" spc="0" normalizeH="0" baseline="0" noProof="0">
              <a:ln>
                <a:noFill/>
              </a:ln>
              <a:solidFill>
                <a:srgbClr val="BED730"/>
              </a:solidFill>
              <a:effectLst/>
              <a:uLnTx/>
              <a:uFillTx/>
              <a:latin typeface="Trebuchet MS"/>
              <a:ea typeface="+mn-ea"/>
              <a:cs typeface="+mn-cs"/>
            </a:endParaRPr>
          </a:p>
        </p:txBody>
      </p:sp>
      <p:pic>
        <p:nvPicPr>
          <p:cNvPr id="28" name="Picture 27">
            <a:extLst>
              <a:ext uri="{FF2B5EF4-FFF2-40B4-BE49-F238E27FC236}">
                <a16:creationId xmlns:a16="http://schemas.microsoft.com/office/drawing/2014/main" id="{C040B9D4-27DE-B7E1-7716-85FF8425B6FB}"/>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rcRect/>
          <a:stretch/>
        </p:blipFill>
        <p:spPr>
          <a:xfrm>
            <a:off x="5915501" y="3129951"/>
            <a:ext cx="384000" cy="384000"/>
          </a:xfrm>
          <a:prstGeom prst="rect">
            <a:avLst/>
          </a:prstGeom>
        </p:spPr>
      </p:pic>
      <p:sp>
        <p:nvSpPr>
          <p:cNvPr id="8" name="TextBox 7">
            <a:extLst>
              <a:ext uri="{FF2B5EF4-FFF2-40B4-BE49-F238E27FC236}">
                <a16:creationId xmlns:a16="http://schemas.microsoft.com/office/drawing/2014/main" id="{DC11B5B8-407B-53CC-82AC-38544A42DD1A}"/>
              </a:ext>
            </a:extLst>
          </p:cNvPr>
          <p:cNvSpPr txBox="1"/>
          <p:nvPr/>
        </p:nvSpPr>
        <p:spPr>
          <a:xfrm>
            <a:off x="2932897" y="1739488"/>
            <a:ext cx="633780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IN" sz="1400" b="1" i="1" u="none" strike="noStrike" kern="1200" cap="none" spc="0" normalizeH="0" baseline="0" noProof="0">
                <a:ln>
                  <a:noFill/>
                </a:ln>
                <a:solidFill>
                  <a:srgbClr val="BBD42F"/>
                </a:solidFill>
                <a:effectLst/>
                <a:uLnTx/>
                <a:uFillTx/>
                <a:latin typeface="Trebuchet MS"/>
                <a:ea typeface="+mn-lt"/>
                <a:cs typeface="+mn-lt"/>
              </a:rPr>
              <a:t>AI’s transformative power is revolutionizing industries around the world</a:t>
            </a:r>
            <a:endParaRPr kumimoji="0" lang="en-US" sz="1400" b="1" i="1" u="none" strike="noStrike" kern="1200" cap="none" spc="0" normalizeH="0" baseline="0" noProof="0">
              <a:ln>
                <a:noFill/>
              </a:ln>
              <a:solidFill>
                <a:prstClr val="black"/>
              </a:solidFill>
              <a:effectLst/>
              <a:uLnTx/>
              <a:uFillTx/>
              <a:latin typeface="Trebuchet MS"/>
              <a:ea typeface="+mn-ea"/>
              <a:cs typeface="+mn-cs"/>
            </a:endParaRPr>
          </a:p>
        </p:txBody>
      </p:sp>
      <p:sp>
        <p:nvSpPr>
          <p:cNvPr id="12" name="Rectangle 11">
            <a:extLst>
              <a:ext uri="{FF2B5EF4-FFF2-40B4-BE49-F238E27FC236}">
                <a16:creationId xmlns:a16="http://schemas.microsoft.com/office/drawing/2014/main" id="{9966A679-A078-6EB2-63CA-FC8DDD69B0F1}"/>
              </a:ext>
            </a:extLst>
          </p:cNvPr>
          <p:cNvSpPr/>
          <p:nvPr/>
        </p:nvSpPr>
        <p:spPr>
          <a:xfrm>
            <a:off x="0" y="5561061"/>
            <a:ext cx="12192000" cy="748724"/>
          </a:xfrm>
          <a:prstGeom prst="rect">
            <a:avLst/>
          </a:prstGeom>
          <a:solidFill>
            <a:srgbClr val="BE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Trebuchet MS"/>
              <a:ea typeface="+mn-ea"/>
              <a:cs typeface="+mn-cs"/>
            </a:endParaRPr>
          </a:p>
        </p:txBody>
      </p:sp>
      <p:sp>
        <p:nvSpPr>
          <p:cNvPr id="14" name="TextBox 13">
            <a:extLst>
              <a:ext uri="{FF2B5EF4-FFF2-40B4-BE49-F238E27FC236}">
                <a16:creationId xmlns:a16="http://schemas.microsoft.com/office/drawing/2014/main" id="{B7CF4057-40C0-6334-E024-4224AF660CDE}"/>
              </a:ext>
            </a:extLst>
          </p:cNvPr>
          <p:cNvSpPr txBox="1"/>
          <p:nvPr/>
        </p:nvSpPr>
        <p:spPr>
          <a:xfrm>
            <a:off x="431800" y="5628669"/>
            <a:ext cx="11328400" cy="584775"/>
          </a:xfrm>
          <a:prstGeom prst="rect">
            <a:avLst/>
          </a:prstGeom>
          <a:noFill/>
        </p:spPr>
        <p:txBody>
          <a:bodyPr wrap="square" lIns="91440" tIns="45720" rIns="91440" bIns="45720" anchor="t">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Trebuchet MS"/>
                <a:ea typeface="+mn-ea"/>
                <a:cs typeface="+mn-cs"/>
              </a:rPr>
              <a:t>From improving healthcare outcomes and automating financial services to powering the next generation of products with Gen AI, businesses are harnessing the power of AI</a:t>
            </a:r>
            <a:endParaRPr kumimoji="0" lang="en-US" sz="1600" b="0" i="1"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41204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F125-AFE6-9CA0-C933-5D71129053D9}"/>
              </a:ext>
            </a:extLst>
          </p:cNvPr>
          <p:cNvSpPr>
            <a:spLocks noGrp="1"/>
          </p:cNvSpPr>
          <p:nvPr>
            <p:ph type="title"/>
          </p:nvPr>
        </p:nvSpPr>
        <p:spPr>
          <a:xfrm>
            <a:off x="432000" y="307715"/>
            <a:ext cx="11328200" cy="502756"/>
          </a:xfrm>
        </p:spPr>
        <p:txBody>
          <a:bodyPr/>
          <a:lstStyle/>
          <a:p>
            <a:r>
              <a:rPr lang="en-US"/>
              <a:t>Sify Overview</a:t>
            </a:r>
          </a:p>
        </p:txBody>
      </p:sp>
      <p:sp>
        <p:nvSpPr>
          <p:cNvPr id="4" name="TextBox 3">
            <a:extLst>
              <a:ext uri="{FF2B5EF4-FFF2-40B4-BE49-F238E27FC236}">
                <a16:creationId xmlns:a16="http://schemas.microsoft.com/office/drawing/2014/main" id="{F2D59C6F-3A0D-E980-83B6-35BC683C49DF}"/>
              </a:ext>
            </a:extLst>
          </p:cNvPr>
          <p:cNvSpPr txBox="1"/>
          <p:nvPr/>
        </p:nvSpPr>
        <p:spPr>
          <a:xfrm>
            <a:off x="431801" y="1331915"/>
            <a:ext cx="1131887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Trebuchet MS"/>
                <a:ea typeface="+mn-lt"/>
                <a:cs typeface="+mn-lt"/>
              </a:rPr>
              <a:t>The rise of Generative AI has ignited a push for operational excellence and transformative user engagement across industries. Yet, AI ambitions face familiar and new challenges, demanding a seamless approach to </a:t>
            </a:r>
            <a:r>
              <a:rPr kumimoji="0" lang="en-US" sz="1600" b="0" i="1" u="none" strike="noStrike" kern="1200" cap="none" spc="0" normalizeH="0" baseline="0" noProof="0">
                <a:ln>
                  <a:noFill/>
                </a:ln>
                <a:solidFill>
                  <a:prstClr val="white"/>
                </a:solidFill>
                <a:effectLst/>
                <a:uLnTx/>
                <a:uFillTx/>
                <a:latin typeface="Trebuchet MS"/>
                <a:ea typeface="+mn-lt"/>
                <a:cs typeface="+mn-lt"/>
              </a:rPr>
              <a:t>explore, experiment, and execute</a:t>
            </a:r>
            <a:r>
              <a:rPr kumimoji="0" lang="en-US" sz="1600" b="0" i="1" u="none" strike="noStrike" kern="1200" cap="none" spc="0" normalizeH="0" baseline="0" noProof="0">
                <a:ln>
                  <a:noFill/>
                </a:ln>
                <a:solidFill>
                  <a:prstClr val="white"/>
                </a:solidFill>
                <a:effectLst/>
                <a:uLnTx/>
                <a:uFillTx/>
                <a:latin typeface="Trebuchet MS"/>
                <a:ea typeface="+mn-ea"/>
                <a:cs typeface="+mn-cs"/>
              </a:rPr>
              <a:t> </a:t>
            </a:r>
            <a:r>
              <a:rPr kumimoji="0" lang="en-US" sz="1600" b="0" i="0" u="none" strike="noStrike" kern="1200" cap="none" spc="0" normalizeH="0" baseline="0" noProof="0">
                <a:ln>
                  <a:noFill/>
                </a:ln>
                <a:solidFill>
                  <a:prstClr val="white"/>
                </a:solidFill>
                <a:effectLst/>
                <a:uLnTx/>
                <a:uFillTx/>
                <a:latin typeface="Trebuchet MS"/>
                <a:ea typeface="+mn-ea"/>
                <a:cs typeface="+mn-cs"/>
              </a:rPr>
              <a:t>AI projects effectively.</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rebuchet MS"/>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Trebuchet MS"/>
                <a:ea typeface="+mn-ea"/>
                <a:cs typeface="+mn-cs"/>
              </a:rPr>
              <a:t>The Sify portfolio offers a comprehensive range of AI services, designed to build and operate solutions that boost business productivity and competitiveness. With agile, flexible infrastructure and secure, cutting-edge platforms, Sify offers everything needed to empower your AI journey.</a:t>
            </a:r>
          </a:p>
        </p:txBody>
      </p:sp>
      <p:sp>
        <p:nvSpPr>
          <p:cNvPr id="5" name="Rectangle: Rounded Corners 4">
            <a:extLst>
              <a:ext uri="{FF2B5EF4-FFF2-40B4-BE49-F238E27FC236}">
                <a16:creationId xmlns:a16="http://schemas.microsoft.com/office/drawing/2014/main" id="{F14E4DA0-95EC-E882-1E6D-8EDCA4933CA1}"/>
              </a:ext>
            </a:extLst>
          </p:cNvPr>
          <p:cNvSpPr/>
          <p:nvPr/>
        </p:nvSpPr>
        <p:spPr>
          <a:xfrm>
            <a:off x="431801" y="4146441"/>
            <a:ext cx="2072572" cy="1460977"/>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a:ln>
                  <a:noFill/>
                </a:ln>
                <a:solidFill>
                  <a:srgbClr val="BBD42F"/>
                </a:solidFill>
                <a:effectLst/>
                <a:uLnTx/>
                <a:uFillTx/>
                <a:latin typeface="Trebuchet MS"/>
                <a:ea typeface="+mn-ea"/>
                <a:cs typeface="+mn-cs"/>
              </a:rPr>
              <a:t>Networks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Trebuchet MS"/>
                <a:ea typeface="+mn-ea"/>
                <a:cs typeface="+mn-cs"/>
              </a:rPr>
              <a:t>High capacity with ultra-low latency</a:t>
            </a:r>
          </a:p>
        </p:txBody>
      </p:sp>
      <p:sp>
        <p:nvSpPr>
          <p:cNvPr id="6" name="Rectangle: Rounded Corners 5">
            <a:extLst>
              <a:ext uri="{FF2B5EF4-FFF2-40B4-BE49-F238E27FC236}">
                <a16:creationId xmlns:a16="http://schemas.microsoft.com/office/drawing/2014/main" id="{CB4A76DE-B933-57AB-08E5-713FD0C22315}"/>
              </a:ext>
            </a:extLst>
          </p:cNvPr>
          <p:cNvSpPr/>
          <p:nvPr/>
        </p:nvSpPr>
        <p:spPr>
          <a:xfrm>
            <a:off x="2745758" y="4146441"/>
            <a:ext cx="2072572" cy="1460977"/>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a:ln>
                  <a:noFill/>
                </a:ln>
                <a:solidFill>
                  <a:srgbClr val="BBD42F"/>
                </a:solidFill>
                <a:effectLst/>
                <a:uLnTx/>
                <a:uFillTx/>
                <a:latin typeface="Trebuchet MS"/>
                <a:ea typeface="+mn-ea"/>
                <a:cs typeface="+mn-cs"/>
              </a:rPr>
              <a:t>Data Centers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Trebuchet MS"/>
                <a:ea typeface="+mn-ea"/>
                <a:cs typeface="+mn-cs"/>
              </a:rPr>
              <a:t>High-density hosting for AI workloads</a:t>
            </a:r>
          </a:p>
        </p:txBody>
      </p:sp>
      <p:sp>
        <p:nvSpPr>
          <p:cNvPr id="7" name="Rectangle: Rounded Corners 6">
            <a:extLst>
              <a:ext uri="{FF2B5EF4-FFF2-40B4-BE49-F238E27FC236}">
                <a16:creationId xmlns:a16="http://schemas.microsoft.com/office/drawing/2014/main" id="{A7FD66E7-EC39-DE99-7F77-B6ABBBABEE86}"/>
              </a:ext>
            </a:extLst>
          </p:cNvPr>
          <p:cNvSpPr/>
          <p:nvPr/>
        </p:nvSpPr>
        <p:spPr>
          <a:xfrm>
            <a:off x="5059715" y="4146441"/>
            <a:ext cx="2072572" cy="1460977"/>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err="1">
                <a:ln>
                  <a:noFill/>
                </a:ln>
                <a:solidFill>
                  <a:srgbClr val="BBD42F"/>
                </a:solidFill>
                <a:effectLst/>
                <a:uLnTx/>
                <a:uFillTx/>
                <a:latin typeface="Trebuchet MS"/>
                <a:ea typeface="+mn-ea"/>
                <a:cs typeface="+mn-cs"/>
              </a:rPr>
              <a:t>CloudInfinit</a:t>
            </a:r>
            <a:r>
              <a:rPr kumimoji="0" lang="en-US" sz="2000" b="1" i="0" u="none" strike="noStrike" kern="1200" cap="none" spc="0" normalizeH="0" baseline="30000" noProof="0" err="1">
                <a:ln>
                  <a:noFill/>
                </a:ln>
                <a:solidFill>
                  <a:prstClr val="white"/>
                </a:solidFill>
                <a:effectLst/>
                <a:uLnTx/>
                <a:uFillTx/>
                <a:latin typeface="Trebuchet MS"/>
                <a:ea typeface="+mn-ea"/>
                <a:cs typeface="+mn-cs"/>
              </a:rPr>
              <a:t>+AI</a:t>
            </a:r>
            <a:endParaRPr kumimoji="0" lang="en-US" sz="2000" b="1" i="0" u="none" strike="noStrike" kern="1200" cap="none" spc="0" normalizeH="0" baseline="30000" noProof="0">
              <a:ln>
                <a:noFill/>
              </a:ln>
              <a:solidFill>
                <a:prstClr val="white"/>
              </a:solidFill>
              <a:effectLst/>
              <a:uLnTx/>
              <a:uFillTx/>
              <a:latin typeface="Trebuchet MS"/>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Trebuchet MS"/>
                <a:ea typeface="+mn-ea"/>
                <a:cs typeface="+mn-cs"/>
              </a:rPr>
              <a:t>High performance compute with GPU as a service</a:t>
            </a:r>
          </a:p>
        </p:txBody>
      </p:sp>
      <p:sp>
        <p:nvSpPr>
          <p:cNvPr id="8" name="Rectangle: Rounded Corners 7">
            <a:extLst>
              <a:ext uri="{FF2B5EF4-FFF2-40B4-BE49-F238E27FC236}">
                <a16:creationId xmlns:a16="http://schemas.microsoft.com/office/drawing/2014/main" id="{A5A9E3B2-F0C3-33B3-2B77-C3943C5022F2}"/>
              </a:ext>
            </a:extLst>
          </p:cNvPr>
          <p:cNvSpPr/>
          <p:nvPr/>
        </p:nvSpPr>
        <p:spPr>
          <a:xfrm>
            <a:off x="7373673" y="4146441"/>
            <a:ext cx="2072572" cy="1460977"/>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a:ln>
                  <a:noFill/>
                </a:ln>
                <a:solidFill>
                  <a:srgbClr val="BBD42F"/>
                </a:solidFill>
                <a:effectLst/>
                <a:uLnTx/>
                <a:uFillTx/>
                <a:latin typeface="Trebuchet MS"/>
                <a:ea typeface="+mn-ea"/>
                <a:cs typeface="+mn-cs"/>
              </a:rPr>
              <a:t>Platform</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Trebuchet MS"/>
                <a:ea typeface="+mn-ea"/>
                <a:cs typeface="+mn-cs"/>
              </a:rPr>
              <a:t>Studios to develop Gen AI assistants &amp; AIOps with Digital Twins</a:t>
            </a:r>
          </a:p>
        </p:txBody>
      </p:sp>
      <p:sp>
        <p:nvSpPr>
          <p:cNvPr id="9" name="Rectangle: Rounded Corners 8">
            <a:extLst>
              <a:ext uri="{FF2B5EF4-FFF2-40B4-BE49-F238E27FC236}">
                <a16:creationId xmlns:a16="http://schemas.microsoft.com/office/drawing/2014/main" id="{ECE6F834-36EA-E011-FE7F-58C3ADB06EF7}"/>
              </a:ext>
            </a:extLst>
          </p:cNvPr>
          <p:cNvSpPr/>
          <p:nvPr/>
        </p:nvSpPr>
        <p:spPr>
          <a:xfrm>
            <a:off x="9687629" y="4146441"/>
            <a:ext cx="2072572" cy="1460977"/>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a:ln>
                  <a:noFill/>
                </a:ln>
                <a:solidFill>
                  <a:srgbClr val="BBD42F"/>
                </a:solidFill>
                <a:effectLst/>
                <a:uLnTx/>
                <a:uFillTx/>
                <a:latin typeface="Trebuchet MS"/>
                <a:ea typeface="+mn-ea"/>
                <a:cs typeface="+mn-cs"/>
              </a:rPr>
              <a:t>Learning</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Trebuchet MS"/>
                <a:ea typeface="+mn-ea"/>
                <a:cs typeface="+mn-cs"/>
              </a:rPr>
              <a:t>Training modules with Companion Labs to build AI solutions</a:t>
            </a:r>
          </a:p>
        </p:txBody>
      </p:sp>
      <p:sp>
        <p:nvSpPr>
          <p:cNvPr id="10" name="Rounded Rectangle 9">
            <a:extLst>
              <a:ext uri="{FF2B5EF4-FFF2-40B4-BE49-F238E27FC236}">
                <a16:creationId xmlns:a16="http://schemas.microsoft.com/office/drawing/2014/main" id="{74D005D0-C89C-E768-5D00-A4DC65EEC6DC}"/>
              </a:ext>
            </a:extLst>
          </p:cNvPr>
          <p:cNvSpPr/>
          <p:nvPr/>
        </p:nvSpPr>
        <p:spPr>
          <a:xfrm>
            <a:off x="4103693" y="3325433"/>
            <a:ext cx="4192871" cy="613003"/>
          </a:xfrm>
          <a:prstGeom prst="roundRect">
            <a:avLst>
              <a:gd name="adj" fmla="val 50000"/>
            </a:avLst>
          </a:prstGeom>
          <a:solidFill>
            <a:srgbClr val="BBD42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rebuchet MS"/>
                <a:ea typeface="+mn-ea"/>
                <a:cs typeface="+mn-cs"/>
              </a:rPr>
              <a:t>AI-READY</a:t>
            </a:r>
          </a:p>
        </p:txBody>
      </p:sp>
      <p:sp>
        <p:nvSpPr>
          <p:cNvPr id="19" name="Rectangle 18">
            <a:extLst>
              <a:ext uri="{FF2B5EF4-FFF2-40B4-BE49-F238E27FC236}">
                <a16:creationId xmlns:a16="http://schemas.microsoft.com/office/drawing/2014/main" id="{72709701-EC60-251A-856B-7B2CB39845BF}"/>
              </a:ext>
            </a:extLst>
          </p:cNvPr>
          <p:cNvSpPr/>
          <p:nvPr/>
        </p:nvSpPr>
        <p:spPr>
          <a:xfrm>
            <a:off x="0" y="5815423"/>
            <a:ext cx="12192000" cy="480000"/>
          </a:xfrm>
          <a:prstGeom prst="rect">
            <a:avLst/>
          </a:prstGeom>
          <a:solidFill>
            <a:srgbClr val="BED73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Trebuchet MS"/>
                <a:ea typeface="+mn-ea"/>
                <a:cs typeface="+mn-cs"/>
              </a:rPr>
              <a:t>From Infrastructure to innovation, Sify supports your AI journey</a:t>
            </a:r>
          </a:p>
        </p:txBody>
      </p:sp>
      <p:cxnSp>
        <p:nvCxnSpPr>
          <p:cNvPr id="22" name="Elbow Connector 21">
            <a:extLst>
              <a:ext uri="{FF2B5EF4-FFF2-40B4-BE49-F238E27FC236}">
                <a16:creationId xmlns:a16="http://schemas.microsoft.com/office/drawing/2014/main" id="{927695BE-8B8C-5CF1-2BBE-D5E67A21E2BF}"/>
              </a:ext>
            </a:extLst>
          </p:cNvPr>
          <p:cNvCxnSpPr>
            <a:stCxn id="10" idx="1"/>
            <a:endCxn id="5" idx="0"/>
          </p:cNvCxnSpPr>
          <p:nvPr/>
        </p:nvCxnSpPr>
        <p:spPr>
          <a:xfrm rot="10800000" flipV="1">
            <a:off x="1468087" y="3631934"/>
            <a:ext cx="2635605" cy="514505"/>
          </a:xfrm>
          <a:prstGeom prst="bentConnector2">
            <a:avLst/>
          </a:prstGeom>
          <a:ln w="12700">
            <a:solidFill>
              <a:srgbClr val="BBD42F"/>
            </a:solidFill>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41FB8B00-98F3-AE2E-44D0-39723264C602}"/>
              </a:ext>
            </a:extLst>
          </p:cNvPr>
          <p:cNvCxnSpPr>
            <a:stCxn id="10" idx="3"/>
            <a:endCxn id="9" idx="0"/>
          </p:cNvCxnSpPr>
          <p:nvPr/>
        </p:nvCxnSpPr>
        <p:spPr>
          <a:xfrm>
            <a:off x="8296563" y="3631936"/>
            <a:ext cx="2427352" cy="514505"/>
          </a:xfrm>
          <a:prstGeom prst="bentConnector2">
            <a:avLst/>
          </a:prstGeom>
          <a:ln w="12700">
            <a:solidFill>
              <a:srgbClr val="BBD4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20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Pentagon 321">
            <a:extLst>
              <a:ext uri="{FF2B5EF4-FFF2-40B4-BE49-F238E27FC236}">
                <a16:creationId xmlns:a16="http://schemas.microsoft.com/office/drawing/2014/main" id="{FFA6F687-FB20-1BE3-62CF-7D8D05677482}"/>
              </a:ext>
            </a:extLst>
          </p:cNvPr>
          <p:cNvSpPr/>
          <p:nvPr/>
        </p:nvSpPr>
        <p:spPr>
          <a:xfrm>
            <a:off x="435824" y="4818832"/>
            <a:ext cx="657251" cy="1492593"/>
          </a:xfrm>
          <a:prstGeom prst="homePlate">
            <a:avLst>
              <a:gd name="adj" fmla="val 28202"/>
            </a:avLst>
          </a:prstGeom>
          <a:solidFill>
            <a:srgbClr val="75C5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rebuchet MS"/>
              <a:ea typeface="+mn-ea"/>
              <a:cs typeface="+mn-cs"/>
            </a:endParaRPr>
          </a:p>
        </p:txBody>
      </p:sp>
      <p:sp>
        <p:nvSpPr>
          <p:cNvPr id="320" name="Pentagon 319">
            <a:extLst>
              <a:ext uri="{FF2B5EF4-FFF2-40B4-BE49-F238E27FC236}">
                <a16:creationId xmlns:a16="http://schemas.microsoft.com/office/drawing/2014/main" id="{35F8A81B-1D1A-1DDD-9042-2A5CC01B2285}"/>
              </a:ext>
            </a:extLst>
          </p:cNvPr>
          <p:cNvSpPr/>
          <p:nvPr/>
        </p:nvSpPr>
        <p:spPr>
          <a:xfrm>
            <a:off x="435824" y="2473011"/>
            <a:ext cx="657251" cy="1089524"/>
          </a:xfrm>
          <a:prstGeom prst="homePlate">
            <a:avLst>
              <a:gd name="adj" fmla="val 28202"/>
            </a:avLst>
          </a:prstGeom>
          <a:solidFill>
            <a:srgbClr val="75C5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rebuchet MS"/>
              <a:ea typeface="+mn-ea"/>
              <a:cs typeface="+mn-cs"/>
            </a:endParaRPr>
          </a:p>
        </p:txBody>
      </p:sp>
      <p:sp>
        <p:nvSpPr>
          <p:cNvPr id="319" name="Round Same Side Corner Rectangle 318">
            <a:extLst>
              <a:ext uri="{FF2B5EF4-FFF2-40B4-BE49-F238E27FC236}">
                <a16:creationId xmlns:a16="http://schemas.microsoft.com/office/drawing/2014/main" id="{25C9BED1-E65E-2ADB-9CA2-B64471FA0222}"/>
              </a:ext>
            </a:extLst>
          </p:cNvPr>
          <p:cNvSpPr>
            <a:spLocks/>
          </p:cNvSpPr>
          <p:nvPr/>
        </p:nvSpPr>
        <p:spPr>
          <a:xfrm rot="16200000">
            <a:off x="25011" y="3691463"/>
            <a:ext cx="3879020" cy="1380149"/>
          </a:xfrm>
          <a:prstGeom prst="round2SameRect">
            <a:avLst/>
          </a:prstGeom>
          <a:solidFill>
            <a:srgbClr val="154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318" name="Round Same Side Corner Rectangle 317">
            <a:extLst>
              <a:ext uri="{FF2B5EF4-FFF2-40B4-BE49-F238E27FC236}">
                <a16:creationId xmlns:a16="http://schemas.microsoft.com/office/drawing/2014/main" id="{927C7127-9507-9D1E-EBEB-86FA19857025}"/>
              </a:ext>
            </a:extLst>
          </p:cNvPr>
          <p:cNvSpPr>
            <a:spLocks/>
          </p:cNvSpPr>
          <p:nvPr/>
        </p:nvSpPr>
        <p:spPr>
          <a:xfrm flipV="1">
            <a:off x="8496200" y="5590148"/>
            <a:ext cx="3264000" cy="720000"/>
          </a:xfrm>
          <a:prstGeom prst="round2SameRect">
            <a:avLst/>
          </a:prstGeom>
          <a:solidFill>
            <a:srgbClr val="F79D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317" name="Round Same Side Corner Rectangle 316">
            <a:extLst>
              <a:ext uri="{FF2B5EF4-FFF2-40B4-BE49-F238E27FC236}">
                <a16:creationId xmlns:a16="http://schemas.microsoft.com/office/drawing/2014/main" id="{B169A642-7ABE-13A7-D284-B72A639CE770}"/>
              </a:ext>
            </a:extLst>
          </p:cNvPr>
          <p:cNvSpPr>
            <a:spLocks/>
          </p:cNvSpPr>
          <p:nvPr/>
        </p:nvSpPr>
        <p:spPr>
          <a:xfrm>
            <a:off x="8496200" y="2442688"/>
            <a:ext cx="3264000" cy="960000"/>
          </a:xfrm>
          <a:prstGeom prst="round2SameRect">
            <a:avLst/>
          </a:prstGeom>
          <a:solidFill>
            <a:srgbClr val="77C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42" name="Rectangle 241">
            <a:extLst>
              <a:ext uri="{FF2B5EF4-FFF2-40B4-BE49-F238E27FC236}">
                <a16:creationId xmlns:a16="http://schemas.microsoft.com/office/drawing/2014/main" id="{D51E297B-7E84-6065-C2D8-1B0E4CC9A2A7}"/>
              </a:ext>
            </a:extLst>
          </p:cNvPr>
          <p:cNvSpPr/>
          <p:nvPr/>
        </p:nvSpPr>
        <p:spPr>
          <a:xfrm>
            <a:off x="2847433" y="1737671"/>
            <a:ext cx="2160000" cy="576000"/>
          </a:xfrm>
          <a:prstGeom prst="rect">
            <a:avLst/>
          </a:prstGeom>
          <a:solidFill>
            <a:srgbClr val="BE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Flexible </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Scalability</a:t>
            </a:r>
            <a:endPar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Calibri"/>
              <a:cs typeface="Calibri"/>
            </a:endParaRPr>
          </a:p>
        </p:txBody>
      </p:sp>
      <p:sp>
        <p:nvSpPr>
          <p:cNvPr id="243" name="Rectangle 242">
            <a:extLst>
              <a:ext uri="{FF2B5EF4-FFF2-40B4-BE49-F238E27FC236}">
                <a16:creationId xmlns:a16="http://schemas.microsoft.com/office/drawing/2014/main" id="{BB647DB5-312F-27C3-F4E9-BC62A8DB93B6}"/>
              </a:ext>
            </a:extLst>
          </p:cNvPr>
          <p:cNvSpPr/>
          <p:nvPr/>
        </p:nvSpPr>
        <p:spPr>
          <a:xfrm>
            <a:off x="5098356" y="1737671"/>
            <a:ext cx="2160000" cy="576000"/>
          </a:xfrm>
          <a:prstGeom prst="rect">
            <a:avLst/>
          </a:prstGeom>
          <a:solidFill>
            <a:srgbClr val="BED730"/>
          </a:solidFill>
          <a:ln>
            <a:noFill/>
          </a:ln>
        </p:spPr>
        <p:style>
          <a:lnRef idx="2">
            <a:schemeClr val="accent1">
              <a:shade val="15000"/>
            </a:schemeClr>
          </a:lnRef>
          <a:fillRef idx="1">
            <a:schemeClr val="accent1"/>
          </a:fillRef>
          <a:effectRef idx="0">
            <a:schemeClr val="accent1"/>
          </a:effectRef>
          <a:fontRef idx="minor">
            <a:schemeClr val="lt1"/>
          </a:fontRef>
        </p:style>
        <p:txBody>
          <a:bodyPr lIns="82917" tIns="41459" rIns="82917" bIns="41459"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mn-lt"/>
                <a:cs typeface="+mn-lt"/>
              </a:rPr>
              <a:t>Increase </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mn-lt"/>
                <a:cs typeface="+mn-lt"/>
              </a:rPr>
              <a:t>Productivity</a:t>
            </a:r>
            <a:endPar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Calibri"/>
              <a:cs typeface="Calibri"/>
            </a:endParaRPr>
          </a:p>
        </p:txBody>
      </p:sp>
      <p:sp>
        <p:nvSpPr>
          <p:cNvPr id="244" name="Rectangle 243">
            <a:extLst>
              <a:ext uri="{FF2B5EF4-FFF2-40B4-BE49-F238E27FC236}">
                <a16:creationId xmlns:a16="http://schemas.microsoft.com/office/drawing/2014/main" id="{77F4DAAB-FD56-531B-E605-0AA1530C03F1}"/>
              </a:ext>
            </a:extLst>
          </p:cNvPr>
          <p:cNvSpPr/>
          <p:nvPr/>
        </p:nvSpPr>
        <p:spPr>
          <a:xfrm>
            <a:off x="7349279" y="1737671"/>
            <a:ext cx="2160000" cy="576000"/>
          </a:xfrm>
          <a:prstGeom prst="rect">
            <a:avLst/>
          </a:prstGeom>
          <a:solidFill>
            <a:srgbClr val="BED730"/>
          </a:solidFill>
          <a:ln>
            <a:noFill/>
          </a:ln>
        </p:spPr>
        <p:style>
          <a:lnRef idx="2">
            <a:schemeClr val="accent1">
              <a:shade val="15000"/>
            </a:schemeClr>
          </a:lnRef>
          <a:fillRef idx="1">
            <a:schemeClr val="accent1"/>
          </a:fillRef>
          <a:effectRef idx="0">
            <a:schemeClr val="accent1"/>
          </a:effectRef>
          <a:fontRef idx="minor">
            <a:schemeClr val="lt1"/>
          </a:fontRef>
        </p:style>
        <p:txBody>
          <a:bodyPr lIns="82917" tIns="41459" rIns="82917" bIns="41459"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mn-lt"/>
                <a:cs typeface="+mn-lt"/>
              </a:rPr>
              <a:t>Predictive</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mn-lt"/>
                <a:cs typeface="+mn-lt"/>
              </a:rPr>
              <a:t>Analytics</a:t>
            </a:r>
            <a:endPar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Calibri"/>
              <a:cs typeface="Calibri"/>
            </a:endParaRPr>
          </a:p>
        </p:txBody>
      </p:sp>
      <p:sp>
        <p:nvSpPr>
          <p:cNvPr id="245" name="Rectangle 244">
            <a:extLst>
              <a:ext uri="{FF2B5EF4-FFF2-40B4-BE49-F238E27FC236}">
                <a16:creationId xmlns:a16="http://schemas.microsoft.com/office/drawing/2014/main" id="{C8951D65-E3BC-AFF8-0CA9-CC50A6DD3249}"/>
              </a:ext>
            </a:extLst>
          </p:cNvPr>
          <p:cNvSpPr/>
          <p:nvPr/>
        </p:nvSpPr>
        <p:spPr>
          <a:xfrm>
            <a:off x="9600200" y="1737671"/>
            <a:ext cx="2160000" cy="576000"/>
          </a:xfrm>
          <a:prstGeom prst="rect">
            <a:avLst/>
          </a:prstGeom>
          <a:solidFill>
            <a:srgbClr val="BED730"/>
          </a:solidFill>
          <a:ln>
            <a:noFill/>
          </a:ln>
        </p:spPr>
        <p:style>
          <a:lnRef idx="2">
            <a:schemeClr val="accent1">
              <a:shade val="15000"/>
            </a:schemeClr>
          </a:lnRef>
          <a:fillRef idx="1">
            <a:schemeClr val="accent1"/>
          </a:fillRef>
          <a:effectRef idx="0">
            <a:schemeClr val="accent1"/>
          </a:effectRef>
          <a:fontRef idx="minor">
            <a:schemeClr val="lt1"/>
          </a:fontRef>
        </p:style>
        <p:txBody>
          <a:bodyPr lIns="82917" tIns="41459" rIns="82917" bIns="41459"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mn-lt"/>
                <a:cs typeface="+mn-lt"/>
              </a:rPr>
              <a:t>Mitigate</a:t>
            </a:r>
            <a:endPar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mn-lt"/>
              <a:cs typeface="Calibri"/>
            </a:endParaRP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mn-lt"/>
                <a:cs typeface="+mn-lt"/>
              </a:rPr>
              <a:t>Risks</a:t>
            </a:r>
            <a:endPar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Calibri"/>
              <a:cs typeface="Calibri"/>
            </a:endParaRPr>
          </a:p>
        </p:txBody>
      </p:sp>
      <p:sp>
        <p:nvSpPr>
          <p:cNvPr id="246" name="Rectangle 245">
            <a:extLst>
              <a:ext uri="{FF2B5EF4-FFF2-40B4-BE49-F238E27FC236}">
                <a16:creationId xmlns:a16="http://schemas.microsoft.com/office/drawing/2014/main" id="{F88CA9F4-DDEA-F389-B249-77EB2A4C31DB}"/>
              </a:ext>
            </a:extLst>
          </p:cNvPr>
          <p:cNvSpPr>
            <a:spLocks/>
          </p:cNvSpPr>
          <p:nvPr/>
        </p:nvSpPr>
        <p:spPr>
          <a:xfrm>
            <a:off x="2841541" y="2442688"/>
            <a:ext cx="5280073" cy="960000"/>
          </a:xfrm>
          <a:prstGeom prst="rect">
            <a:avLst/>
          </a:prstGeom>
          <a:solidFill>
            <a:srgbClr val="77C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47" name="TextBox 246">
            <a:extLst>
              <a:ext uri="{FF2B5EF4-FFF2-40B4-BE49-F238E27FC236}">
                <a16:creationId xmlns:a16="http://schemas.microsoft.com/office/drawing/2014/main" id="{7BBCC6BA-20AE-105D-1847-569670F4C803}"/>
              </a:ext>
            </a:extLst>
          </p:cNvPr>
          <p:cNvSpPr txBox="1"/>
          <p:nvPr/>
        </p:nvSpPr>
        <p:spPr>
          <a:xfrm>
            <a:off x="2900971" y="2538038"/>
            <a:ext cx="5121336" cy="329949"/>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Sify Al Platform</a:t>
            </a:r>
          </a:p>
        </p:txBody>
      </p:sp>
      <p:sp>
        <p:nvSpPr>
          <p:cNvPr id="249" name="Right Brace 248">
            <a:extLst>
              <a:ext uri="{FF2B5EF4-FFF2-40B4-BE49-F238E27FC236}">
                <a16:creationId xmlns:a16="http://schemas.microsoft.com/office/drawing/2014/main" id="{E2F2023F-468E-10B6-DD48-8829E680A0B7}"/>
              </a:ext>
            </a:extLst>
          </p:cNvPr>
          <p:cNvSpPr/>
          <p:nvPr/>
        </p:nvSpPr>
        <p:spPr>
          <a:xfrm>
            <a:off x="8220861" y="2490753"/>
            <a:ext cx="192000" cy="864000"/>
          </a:xfrm>
          <a:prstGeom prst="rightBrace">
            <a:avLst/>
          </a:prstGeom>
          <a:noFill/>
          <a:ln w="6350">
            <a:solidFill>
              <a:srgbClr val="77C59B"/>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51" name="TextBox 250">
            <a:extLst>
              <a:ext uri="{FF2B5EF4-FFF2-40B4-BE49-F238E27FC236}">
                <a16:creationId xmlns:a16="http://schemas.microsoft.com/office/drawing/2014/main" id="{7211E672-648A-9746-3BDC-8CED5979070D}"/>
              </a:ext>
            </a:extLst>
          </p:cNvPr>
          <p:cNvSpPr txBox="1"/>
          <p:nvPr/>
        </p:nvSpPr>
        <p:spPr>
          <a:xfrm>
            <a:off x="8581684" y="2456520"/>
            <a:ext cx="3068008" cy="514615"/>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Al Enterprise Suite</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Gen Al Studios, </a:t>
            </a:r>
            <a:r>
              <a:rPr kumimoji="0" lang="en-US" sz="1200" b="0" i="0" u="none" strike="noStrike" kern="1200" cap="none" spc="0" normalizeH="0" baseline="0" noProof="0" err="1">
                <a:ln>
                  <a:noFill/>
                </a:ln>
                <a:solidFill>
                  <a:prstClr val="black"/>
                </a:solidFill>
                <a:effectLst/>
                <a:uLnTx/>
                <a:uFillTx/>
                <a:latin typeface="Trebuchet MS" panose="020B0703020202090204" pitchFamily="34" charset="0"/>
                <a:ea typeface="+mn-ea"/>
                <a:cs typeface="+mn-cs"/>
              </a:rPr>
              <a:t>AlOps</a:t>
            </a:r>
            <a:r>
              <a:rPr kumimoji="0" lang="en-US"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-Digital Twins</a:t>
            </a:r>
          </a:p>
        </p:txBody>
      </p:sp>
      <p:sp>
        <p:nvSpPr>
          <p:cNvPr id="253" name="TextBox 252">
            <a:extLst>
              <a:ext uri="{FF2B5EF4-FFF2-40B4-BE49-F238E27FC236}">
                <a16:creationId xmlns:a16="http://schemas.microsoft.com/office/drawing/2014/main" id="{D0D15235-E6EC-8FA5-167D-6F6A85367A16}"/>
              </a:ext>
            </a:extLst>
          </p:cNvPr>
          <p:cNvSpPr txBox="1"/>
          <p:nvPr/>
        </p:nvSpPr>
        <p:spPr>
          <a:xfrm>
            <a:off x="8589667" y="2982326"/>
            <a:ext cx="3060024" cy="412151"/>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Tools: </a:t>
            </a:r>
            <a:r>
              <a:rPr kumimoji="0" lang="en-US" sz="1067"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Pre-trained Models, </a:t>
            </a:r>
            <a:r>
              <a:rPr kumimoji="0" lang="en-US" sz="1067" b="0" i="0" u="none" strike="noStrike" kern="1200" cap="none" spc="0" normalizeH="0" baseline="0" noProof="0" err="1">
                <a:ln>
                  <a:noFill/>
                </a:ln>
                <a:solidFill>
                  <a:prstClr val="black"/>
                </a:solidFill>
                <a:effectLst/>
                <a:uLnTx/>
                <a:uFillTx/>
                <a:latin typeface="Trebuchet MS" panose="020B0703020202090204" pitchFamily="34" charset="0"/>
                <a:ea typeface="+mn-ea"/>
                <a:cs typeface="+mn-cs"/>
              </a:rPr>
              <a:t>Jupyter</a:t>
            </a:r>
            <a:r>
              <a:rPr kumimoji="0" lang="en-US" sz="1067"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 -</a:t>
            </a:r>
            <a:r>
              <a:rPr kumimoji="0" lang="en-US" sz="1067" b="0" i="0" u="none" strike="noStrike" kern="1200" cap="none" spc="0" normalizeH="0" baseline="0" noProof="0" err="1">
                <a:ln>
                  <a:noFill/>
                </a:ln>
                <a:solidFill>
                  <a:prstClr val="black"/>
                </a:solidFill>
                <a:effectLst/>
                <a:uLnTx/>
                <a:uFillTx/>
                <a:latin typeface="Trebuchet MS" panose="020B0703020202090204" pitchFamily="34" charset="0"/>
                <a:ea typeface="+mn-ea"/>
                <a:cs typeface="+mn-cs"/>
              </a:rPr>
              <a:t>Tensorflow</a:t>
            </a:r>
            <a:r>
              <a:rPr kumimoji="0" lang="en-US" sz="1067"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 Python, Inference server...</a:t>
            </a:r>
            <a:endParaRPr kumimoji="0" lang="en-US" sz="1067" b="0" i="0" u="none" strike="noStrike" kern="1200" cap="none" spc="0" normalizeH="0" baseline="0" noProof="0">
              <a:ln>
                <a:noFill/>
              </a:ln>
              <a:solidFill>
                <a:srgbClr val="000000"/>
              </a:solidFill>
              <a:effectLst/>
              <a:uLnTx/>
              <a:uFillTx/>
              <a:latin typeface="Trebuchet MS" panose="020B0703020202090204" pitchFamily="34" charset="0"/>
              <a:ea typeface="+mn-ea"/>
              <a:cs typeface="+mn-cs"/>
            </a:endParaRPr>
          </a:p>
        </p:txBody>
      </p:sp>
      <p:cxnSp>
        <p:nvCxnSpPr>
          <p:cNvPr id="254" name="Straight Arrow Connector 253">
            <a:extLst>
              <a:ext uri="{FF2B5EF4-FFF2-40B4-BE49-F238E27FC236}">
                <a16:creationId xmlns:a16="http://schemas.microsoft.com/office/drawing/2014/main" id="{334240B0-D2EE-0A60-C33C-50F11A4A303B}"/>
              </a:ext>
            </a:extLst>
          </p:cNvPr>
          <p:cNvCxnSpPr/>
          <p:nvPr/>
        </p:nvCxnSpPr>
        <p:spPr>
          <a:xfrm flipV="1">
            <a:off x="8492177" y="2974570"/>
            <a:ext cx="3264000" cy="3057"/>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Rectangle 227">
            <a:extLst>
              <a:ext uri="{FF2B5EF4-FFF2-40B4-BE49-F238E27FC236}">
                <a16:creationId xmlns:a16="http://schemas.microsoft.com/office/drawing/2014/main" id="{1D66E720-E4D7-CE8A-E337-B127E1C744B7}"/>
              </a:ext>
            </a:extLst>
          </p:cNvPr>
          <p:cNvSpPr/>
          <p:nvPr/>
        </p:nvSpPr>
        <p:spPr>
          <a:xfrm>
            <a:off x="2841541" y="3489624"/>
            <a:ext cx="5290321" cy="720000"/>
          </a:xfrm>
          <a:prstGeom prst="rect">
            <a:avLst/>
          </a:prstGeom>
          <a:solidFill>
            <a:srgbClr val="1647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29" name="TextBox 228">
            <a:extLst>
              <a:ext uri="{FF2B5EF4-FFF2-40B4-BE49-F238E27FC236}">
                <a16:creationId xmlns:a16="http://schemas.microsoft.com/office/drawing/2014/main" id="{9CFF83A1-38EC-C2D2-1267-8B8968C7BDEF}"/>
              </a:ext>
            </a:extLst>
          </p:cNvPr>
          <p:cNvSpPr txBox="1"/>
          <p:nvPr/>
        </p:nvSpPr>
        <p:spPr>
          <a:xfrm>
            <a:off x="3893915" y="3509839"/>
            <a:ext cx="3288045" cy="329949"/>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Sify </a:t>
            </a:r>
            <a:r>
              <a:rPr kumimoji="0" lang="en-US" sz="1600" b="1" i="0" u="none" strike="noStrike" kern="1200" cap="none" spc="0" normalizeH="0" baseline="0" noProof="0" err="1">
                <a:ln>
                  <a:noFill/>
                </a:ln>
                <a:solidFill>
                  <a:prstClr val="white"/>
                </a:solidFill>
                <a:effectLst/>
                <a:uLnTx/>
                <a:uFillTx/>
                <a:latin typeface="Trebuchet MS" panose="020B0703020202090204" pitchFamily="34" charset="0"/>
                <a:ea typeface="+mn-ea"/>
                <a:cs typeface="+mn-cs"/>
              </a:rPr>
              <a:t>CloudInfinit</a:t>
            </a:r>
            <a:r>
              <a:rPr kumimoji="0" lang="en-US" sz="1600" b="1" i="0" u="none" strike="noStrike" kern="1200" cap="none" spc="0" normalizeH="0" baseline="30000" noProof="0" err="1">
                <a:ln>
                  <a:noFill/>
                </a:ln>
                <a:solidFill>
                  <a:prstClr val="white"/>
                </a:solidFill>
                <a:effectLst/>
                <a:uLnTx/>
                <a:uFillTx/>
                <a:latin typeface="Trebuchet MS" panose="020B0703020202090204" pitchFamily="34" charset="0"/>
                <a:ea typeface="+mn-ea"/>
                <a:cs typeface="+mn-cs"/>
              </a:rPr>
              <a:t>+AI</a:t>
            </a:r>
            <a:endParaRPr kumimoji="0" lang="en-US" sz="1600" b="1" i="0" u="none" strike="noStrike" kern="1200" cap="none" spc="0" normalizeH="0" baseline="30000" noProof="0">
              <a:ln>
                <a:noFill/>
              </a:ln>
              <a:solidFill>
                <a:prstClr val="white"/>
              </a:solidFill>
              <a:effectLst/>
              <a:uLnTx/>
              <a:uFillTx/>
              <a:latin typeface="Trebuchet MS" panose="020B0703020202090204" pitchFamily="34" charset="0"/>
              <a:ea typeface="+mn-ea"/>
              <a:cs typeface="+mn-cs"/>
            </a:endParaRPr>
          </a:p>
        </p:txBody>
      </p:sp>
      <p:sp>
        <p:nvSpPr>
          <p:cNvPr id="241" name="TextBox 240">
            <a:extLst>
              <a:ext uri="{FF2B5EF4-FFF2-40B4-BE49-F238E27FC236}">
                <a16:creationId xmlns:a16="http://schemas.microsoft.com/office/drawing/2014/main" id="{4107B12D-AD9B-D812-CF16-96644173DDE1}"/>
              </a:ext>
            </a:extLst>
          </p:cNvPr>
          <p:cNvSpPr txBox="1"/>
          <p:nvPr/>
        </p:nvSpPr>
        <p:spPr>
          <a:xfrm>
            <a:off x="3032124" y="3931474"/>
            <a:ext cx="4966795" cy="268394"/>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Orchestration  |   Provisioning  |  GPU Workload  Containers</a:t>
            </a:r>
          </a:p>
        </p:txBody>
      </p:sp>
      <p:cxnSp>
        <p:nvCxnSpPr>
          <p:cNvPr id="248" name="Straight Arrow Connector 247">
            <a:extLst>
              <a:ext uri="{FF2B5EF4-FFF2-40B4-BE49-F238E27FC236}">
                <a16:creationId xmlns:a16="http://schemas.microsoft.com/office/drawing/2014/main" id="{73436CFB-CA25-C70D-4A97-7657FD6ABE0B}"/>
              </a:ext>
            </a:extLst>
          </p:cNvPr>
          <p:cNvCxnSpPr>
            <a:cxnSpLocks/>
          </p:cNvCxnSpPr>
          <p:nvPr/>
        </p:nvCxnSpPr>
        <p:spPr>
          <a:xfrm flipV="1">
            <a:off x="2841539" y="3864961"/>
            <a:ext cx="5280000" cy="19151"/>
          </a:xfrm>
          <a:prstGeom prst="straightConnector1">
            <a:avLst/>
          </a:prstGeom>
          <a:ln>
            <a:solidFill>
              <a:srgbClr val="BCD531"/>
            </a:solidFill>
          </a:ln>
        </p:spPr>
        <p:style>
          <a:lnRef idx="1">
            <a:schemeClr val="accent1"/>
          </a:lnRef>
          <a:fillRef idx="0">
            <a:schemeClr val="accent1"/>
          </a:fillRef>
          <a:effectRef idx="0">
            <a:schemeClr val="accent1"/>
          </a:effectRef>
          <a:fontRef idx="minor">
            <a:schemeClr val="tx1"/>
          </a:fontRef>
        </p:style>
      </p:cxnSp>
      <p:sp>
        <p:nvSpPr>
          <p:cNvPr id="252" name="Right Brace 251">
            <a:extLst>
              <a:ext uri="{FF2B5EF4-FFF2-40B4-BE49-F238E27FC236}">
                <a16:creationId xmlns:a16="http://schemas.microsoft.com/office/drawing/2014/main" id="{A29D381D-D76D-115B-E97C-0A23BDC48866}"/>
              </a:ext>
            </a:extLst>
          </p:cNvPr>
          <p:cNvSpPr/>
          <p:nvPr/>
        </p:nvSpPr>
        <p:spPr>
          <a:xfrm>
            <a:off x="8220861" y="3562533"/>
            <a:ext cx="192000" cy="624000"/>
          </a:xfrm>
          <a:prstGeom prst="rightBrace">
            <a:avLst/>
          </a:prstGeom>
          <a:noFill/>
          <a:ln w="6350">
            <a:solidFill>
              <a:srgbClr val="16479C"/>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55" name="Rectangle 254">
            <a:extLst>
              <a:ext uri="{FF2B5EF4-FFF2-40B4-BE49-F238E27FC236}">
                <a16:creationId xmlns:a16="http://schemas.microsoft.com/office/drawing/2014/main" id="{D0C68E7D-0E1D-337D-28FA-57CFAD611CFA}"/>
              </a:ext>
            </a:extLst>
          </p:cNvPr>
          <p:cNvSpPr/>
          <p:nvPr/>
        </p:nvSpPr>
        <p:spPr>
          <a:xfrm>
            <a:off x="8496200" y="3489624"/>
            <a:ext cx="3264000" cy="720000"/>
          </a:xfrm>
          <a:prstGeom prst="rect">
            <a:avLst/>
          </a:prstGeom>
          <a:solidFill>
            <a:srgbClr val="1647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56" name="TextBox 255">
            <a:extLst>
              <a:ext uri="{FF2B5EF4-FFF2-40B4-BE49-F238E27FC236}">
                <a16:creationId xmlns:a16="http://schemas.microsoft.com/office/drawing/2014/main" id="{576E8090-D598-20BD-DEE8-FDD234843982}"/>
              </a:ext>
            </a:extLst>
          </p:cNvPr>
          <p:cNvSpPr txBox="1"/>
          <p:nvPr/>
        </p:nvSpPr>
        <p:spPr>
          <a:xfrm>
            <a:off x="8586447" y="3535374"/>
            <a:ext cx="3148564" cy="637726"/>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Hybrid IT</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Sify CMP</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Sify GPU as a Service</a:t>
            </a:r>
          </a:p>
        </p:txBody>
      </p:sp>
      <p:sp>
        <p:nvSpPr>
          <p:cNvPr id="257" name="Right Brace 256">
            <a:extLst>
              <a:ext uri="{FF2B5EF4-FFF2-40B4-BE49-F238E27FC236}">
                <a16:creationId xmlns:a16="http://schemas.microsoft.com/office/drawing/2014/main" id="{363452D7-A792-63CA-2EFB-9EBA57256D55}"/>
              </a:ext>
            </a:extLst>
          </p:cNvPr>
          <p:cNvSpPr/>
          <p:nvPr/>
        </p:nvSpPr>
        <p:spPr>
          <a:xfrm>
            <a:off x="8220861" y="4339072"/>
            <a:ext cx="192000" cy="479757"/>
          </a:xfrm>
          <a:prstGeom prst="rightBrace">
            <a:avLst/>
          </a:prstGeom>
          <a:noFill/>
          <a:ln w="6350">
            <a:solidFill>
              <a:srgbClr val="77C59B"/>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58" name="Rectangle 257">
            <a:extLst>
              <a:ext uri="{FF2B5EF4-FFF2-40B4-BE49-F238E27FC236}">
                <a16:creationId xmlns:a16="http://schemas.microsoft.com/office/drawing/2014/main" id="{6B5019FB-537A-9A74-9085-D51191A6406A}"/>
              </a:ext>
            </a:extLst>
          </p:cNvPr>
          <p:cNvSpPr/>
          <p:nvPr/>
        </p:nvSpPr>
        <p:spPr>
          <a:xfrm>
            <a:off x="2841539" y="4285799"/>
            <a:ext cx="1248000" cy="576000"/>
          </a:xfrm>
          <a:prstGeom prst="rect">
            <a:avLst/>
          </a:prstGeom>
          <a:solidFill>
            <a:srgbClr val="77C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60" name="Rectangle 259">
            <a:extLst>
              <a:ext uri="{FF2B5EF4-FFF2-40B4-BE49-F238E27FC236}">
                <a16:creationId xmlns:a16="http://schemas.microsoft.com/office/drawing/2014/main" id="{B4556987-0E53-58A7-5230-C9B197992908}"/>
              </a:ext>
            </a:extLst>
          </p:cNvPr>
          <p:cNvSpPr/>
          <p:nvPr/>
        </p:nvSpPr>
        <p:spPr>
          <a:xfrm>
            <a:off x="4186511" y="4285799"/>
            <a:ext cx="1248000" cy="576000"/>
          </a:xfrm>
          <a:prstGeom prst="rect">
            <a:avLst/>
          </a:prstGeom>
          <a:solidFill>
            <a:srgbClr val="77C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61" name="Rectangle 260">
            <a:extLst>
              <a:ext uri="{FF2B5EF4-FFF2-40B4-BE49-F238E27FC236}">
                <a16:creationId xmlns:a16="http://schemas.microsoft.com/office/drawing/2014/main" id="{88592DD7-5F58-7D1B-F1F1-048CF6896FCE}"/>
              </a:ext>
            </a:extLst>
          </p:cNvPr>
          <p:cNvSpPr/>
          <p:nvPr/>
        </p:nvSpPr>
        <p:spPr>
          <a:xfrm>
            <a:off x="5531483" y="4285799"/>
            <a:ext cx="1248000" cy="576000"/>
          </a:xfrm>
          <a:prstGeom prst="rect">
            <a:avLst/>
          </a:prstGeom>
          <a:solidFill>
            <a:srgbClr val="77C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62" name="Rectangle 261">
            <a:extLst>
              <a:ext uri="{FF2B5EF4-FFF2-40B4-BE49-F238E27FC236}">
                <a16:creationId xmlns:a16="http://schemas.microsoft.com/office/drawing/2014/main" id="{D4CED977-7D3C-8C99-0B5E-D60B6F9AC5D5}"/>
              </a:ext>
            </a:extLst>
          </p:cNvPr>
          <p:cNvSpPr/>
          <p:nvPr/>
        </p:nvSpPr>
        <p:spPr>
          <a:xfrm>
            <a:off x="6876453" y="4285799"/>
            <a:ext cx="1248000" cy="576000"/>
          </a:xfrm>
          <a:prstGeom prst="rect">
            <a:avLst/>
          </a:prstGeom>
          <a:solidFill>
            <a:srgbClr val="77C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63" name="Rectangle 262">
            <a:extLst>
              <a:ext uri="{FF2B5EF4-FFF2-40B4-BE49-F238E27FC236}">
                <a16:creationId xmlns:a16="http://schemas.microsoft.com/office/drawing/2014/main" id="{FA8F5708-FC2C-4F74-0B49-8E29C31EA655}"/>
              </a:ext>
            </a:extLst>
          </p:cNvPr>
          <p:cNvSpPr/>
          <p:nvPr/>
        </p:nvSpPr>
        <p:spPr>
          <a:xfrm>
            <a:off x="8496200" y="4285799"/>
            <a:ext cx="3264000" cy="576000"/>
          </a:xfrm>
          <a:prstGeom prst="rect">
            <a:avLst/>
          </a:prstGeom>
          <a:solidFill>
            <a:srgbClr val="77C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59" name="TextBox 258">
            <a:extLst>
              <a:ext uri="{FF2B5EF4-FFF2-40B4-BE49-F238E27FC236}">
                <a16:creationId xmlns:a16="http://schemas.microsoft.com/office/drawing/2014/main" id="{762D1B21-EAB0-AD59-5639-C6B4E3B1D4D9}"/>
              </a:ext>
            </a:extLst>
          </p:cNvPr>
          <p:cNvSpPr txBox="1"/>
          <p:nvPr/>
        </p:nvSpPr>
        <p:spPr>
          <a:xfrm>
            <a:off x="2841540" y="4355121"/>
            <a:ext cx="1248000" cy="453060"/>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Sify GPU</a:t>
            </a:r>
            <a:endParaRPr kumimoji="0" lang="en-US" sz="1200" b="1" i="0" u="none" strike="noStrike" kern="1200" cap="none" spc="0" normalizeH="0" baseline="0" noProof="0">
              <a:ln>
                <a:noFill/>
              </a:ln>
              <a:solidFill>
                <a:srgbClr val="000000"/>
              </a:solidFill>
              <a:effectLst/>
              <a:uLnTx/>
              <a:uFillTx/>
              <a:latin typeface="Trebuchet MS" panose="020B0703020202090204" pitchFamily="34" charset="0"/>
              <a:ea typeface="+mn-ea"/>
              <a:cs typeface="+mn-cs"/>
            </a:endParaRP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NVIDIA</a:t>
            </a:r>
          </a:p>
        </p:txBody>
      </p:sp>
      <p:sp>
        <p:nvSpPr>
          <p:cNvPr id="264" name="TextBox 263">
            <a:extLst>
              <a:ext uri="{FF2B5EF4-FFF2-40B4-BE49-F238E27FC236}">
                <a16:creationId xmlns:a16="http://schemas.microsoft.com/office/drawing/2014/main" id="{E1CE01B4-8105-3536-EE00-B77088E65E10}"/>
              </a:ext>
            </a:extLst>
          </p:cNvPr>
          <p:cNvSpPr txBox="1"/>
          <p:nvPr/>
        </p:nvSpPr>
        <p:spPr>
          <a:xfrm>
            <a:off x="4179415" y="4355121"/>
            <a:ext cx="1262196" cy="453060"/>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Sify </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Compute</a:t>
            </a:r>
          </a:p>
        </p:txBody>
      </p:sp>
      <p:sp>
        <p:nvSpPr>
          <p:cNvPr id="265" name="TextBox 264">
            <a:extLst>
              <a:ext uri="{FF2B5EF4-FFF2-40B4-BE49-F238E27FC236}">
                <a16:creationId xmlns:a16="http://schemas.microsoft.com/office/drawing/2014/main" id="{9ECAB212-36D7-24EB-CD08-EBABC4D56B89}"/>
              </a:ext>
            </a:extLst>
          </p:cNvPr>
          <p:cNvSpPr txBox="1"/>
          <p:nvPr/>
        </p:nvSpPr>
        <p:spPr>
          <a:xfrm>
            <a:off x="5524385" y="4355121"/>
            <a:ext cx="1257939" cy="453060"/>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Sify </a:t>
            </a:r>
            <a:endParaRPr kumimoji="0" lang="en-US" sz="1200" b="1" i="0" u="none" strike="noStrike" kern="1200" cap="none" spc="0" normalizeH="0" baseline="0" noProof="0">
              <a:ln>
                <a:noFill/>
              </a:ln>
              <a:solidFill>
                <a:srgbClr val="000000"/>
              </a:solidFill>
              <a:effectLst/>
              <a:uLnTx/>
              <a:uFillTx/>
              <a:latin typeface="Trebuchet MS" panose="020B0703020202090204" pitchFamily="34" charset="0"/>
              <a:ea typeface="+mn-ea"/>
              <a:cs typeface="+mn-cs"/>
            </a:endParaRP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Networking</a:t>
            </a:r>
          </a:p>
        </p:txBody>
      </p:sp>
      <p:sp>
        <p:nvSpPr>
          <p:cNvPr id="266" name="TextBox 265">
            <a:extLst>
              <a:ext uri="{FF2B5EF4-FFF2-40B4-BE49-F238E27FC236}">
                <a16:creationId xmlns:a16="http://schemas.microsoft.com/office/drawing/2014/main" id="{8E4FB2D6-1597-0B01-B1C1-179E2EA14128}"/>
              </a:ext>
            </a:extLst>
          </p:cNvPr>
          <p:cNvSpPr txBox="1"/>
          <p:nvPr/>
        </p:nvSpPr>
        <p:spPr>
          <a:xfrm>
            <a:off x="6873613" y="4355121"/>
            <a:ext cx="1248000" cy="453060"/>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Sify </a:t>
            </a:r>
            <a:br>
              <a:rPr kumimoji="0" lang="en-US" sz="12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br>
            <a:r>
              <a:rPr kumimoji="0" lang="en-US" sz="12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Storage</a:t>
            </a:r>
          </a:p>
        </p:txBody>
      </p:sp>
      <p:sp>
        <p:nvSpPr>
          <p:cNvPr id="267" name="TextBox 266">
            <a:extLst>
              <a:ext uri="{FF2B5EF4-FFF2-40B4-BE49-F238E27FC236}">
                <a16:creationId xmlns:a16="http://schemas.microsoft.com/office/drawing/2014/main" id="{5BBAAA69-F4E5-A2B4-2E35-1B66160B3DAD}"/>
              </a:ext>
            </a:extLst>
          </p:cNvPr>
          <p:cNvSpPr txBox="1"/>
          <p:nvPr/>
        </p:nvSpPr>
        <p:spPr>
          <a:xfrm>
            <a:off x="8581687" y="4344398"/>
            <a:ext cx="3068005" cy="474348"/>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DGX POD</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X86 GPU</a:t>
            </a:r>
          </a:p>
        </p:txBody>
      </p:sp>
      <p:pic>
        <p:nvPicPr>
          <p:cNvPr id="268" name="Picture 267">
            <a:extLst>
              <a:ext uri="{FF2B5EF4-FFF2-40B4-BE49-F238E27FC236}">
                <a16:creationId xmlns:a16="http://schemas.microsoft.com/office/drawing/2014/main" id="{3374F96F-7DF3-5349-88CD-A872CF4C3DAF}"/>
              </a:ext>
            </a:extLst>
          </p:cNvPr>
          <p:cNvPicPr>
            <a:picLocks noChangeAspect="1"/>
          </p:cNvPicPr>
          <p:nvPr/>
        </p:nvPicPr>
        <p:blipFill>
          <a:blip r:embed="rId2"/>
          <a:stretch>
            <a:fillRect/>
          </a:stretch>
        </p:blipFill>
        <p:spPr>
          <a:xfrm>
            <a:off x="2863618" y="4937975"/>
            <a:ext cx="1258007" cy="536493"/>
          </a:xfrm>
          <a:prstGeom prst="rect">
            <a:avLst/>
          </a:prstGeom>
        </p:spPr>
      </p:pic>
      <p:sp>
        <p:nvSpPr>
          <p:cNvPr id="269" name="Rectangle 268">
            <a:extLst>
              <a:ext uri="{FF2B5EF4-FFF2-40B4-BE49-F238E27FC236}">
                <a16:creationId xmlns:a16="http://schemas.microsoft.com/office/drawing/2014/main" id="{CD9A8E29-9144-167C-BEEE-58B68B82C65A}"/>
              </a:ext>
            </a:extLst>
          </p:cNvPr>
          <p:cNvSpPr/>
          <p:nvPr/>
        </p:nvSpPr>
        <p:spPr>
          <a:xfrm>
            <a:off x="4276701" y="4937973"/>
            <a:ext cx="3855161" cy="576000"/>
          </a:xfrm>
          <a:prstGeom prst="rect">
            <a:avLst/>
          </a:prstGeom>
          <a:solidFill>
            <a:srgbClr val="508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70" name="TextBox 269">
            <a:extLst>
              <a:ext uri="{FF2B5EF4-FFF2-40B4-BE49-F238E27FC236}">
                <a16:creationId xmlns:a16="http://schemas.microsoft.com/office/drawing/2014/main" id="{E0C6B75F-F68D-053B-389B-8A1A6B29D8DC}"/>
              </a:ext>
            </a:extLst>
          </p:cNvPr>
          <p:cNvSpPr txBox="1"/>
          <p:nvPr/>
        </p:nvSpPr>
        <p:spPr>
          <a:xfrm>
            <a:off x="4276701" y="4970053"/>
            <a:ext cx="3844913" cy="514615"/>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Sify AI Data Centers</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Scalable, Secure, Green</a:t>
            </a:r>
          </a:p>
        </p:txBody>
      </p:sp>
      <p:sp>
        <p:nvSpPr>
          <p:cNvPr id="272" name="Rectangle 271">
            <a:extLst>
              <a:ext uri="{FF2B5EF4-FFF2-40B4-BE49-F238E27FC236}">
                <a16:creationId xmlns:a16="http://schemas.microsoft.com/office/drawing/2014/main" id="{ECE91F58-824B-8FFF-5D65-82C2D905F091}"/>
              </a:ext>
            </a:extLst>
          </p:cNvPr>
          <p:cNvSpPr/>
          <p:nvPr/>
        </p:nvSpPr>
        <p:spPr>
          <a:xfrm>
            <a:off x="8496200" y="4937973"/>
            <a:ext cx="3264000" cy="576000"/>
          </a:xfrm>
          <a:prstGeom prst="rect">
            <a:avLst/>
          </a:prstGeom>
          <a:solidFill>
            <a:srgbClr val="508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71" name="TextBox 270">
            <a:extLst>
              <a:ext uri="{FF2B5EF4-FFF2-40B4-BE49-F238E27FC236}">
                <a16:creationId xmlns:a16="http://schemas.microsoft.com/office/drawing/2014/main" id="{26433F74-5D37-B6FA-C6EF-C1ADC4C8FB75}"/>
              </a:ext>
            </a:extLst>
          </p:cNvPr>
          <p:cNvSpPr txBox="1"/>
          <p:nvPr/>
        </p:nvSpPr>
        <p:spPr>
          <a:xfrm>
            <a:off x="8540459" y="4995158"/>
            <a:ext cx="3208343" cy="453060"/>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DGX-ready Certified DC</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Cloud Adjacent DC</a:t>
            </a:r>
          </a:p>
        </p:txBody>
      </p:sp>
      <p:sp>
        <p:nvSpPr>
          <p:cNvPr id="273" name="Right Brace 272">
            <a:extLst>
              <a:ext uri="{FF2B5EF4-FFF2-40B4-BE49-F238E27FC236}">
                <a16:creationId xmlns:a16="http://schemas.microsoft.com/office/drawing/2014/main" id="{9618F186-CCD2-57BE-2477-6EB5435F75D5}"/>
              </a:ext>
            </a:extLst>
          </p:cNvPr>
          <p:cNvSpPr/>
          <p:nvPr/>
        </p:nvSpPr>
        <p:spPr>
          <a:xfrm>
            <a:off x="8220861" y="4995616"/>
            <a:ext cx="192000" cy="480000"/>
          </a:xfrm>
          <a:prstGeom prst="rightBrace">
            <a:avLst/>
          </a:prstGeom>
          <a:noFill/>
          <a:ln w="6350">
            <a:solidFill>
              <a:srgbClr val="16479C"/>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74" name="Rectangle 273">
            <a:extLst>
              <a:ext uri="{FF2B5EF4-FFF2-40B4-BE49-F238E27FC236}">
                <a16:creationId xmlns:a16="http://schemas.microsoft.com/office/drawing/2014/main" id="{329C740E-BABF-E534-DE14-6330DB2E75BA}"/>
              </a:ext>
            </a:extLst>
          </p:cNvPr>
          <p:cNvSpPr>
            <a:spLocks/>
          </p:cNvSpPr>
          <p:nvPr/>
        </p:nvSpPr>
        <p:spPr>
          <a:xfrm>
            <a:off x="2835965" y="5590148"/>
            <a:ext cx="5295896" cy="720000"/>
          </a:xfrm>
          <a:prstGeom prst="rect">
            <a:avLst/>
          </a:prstGeom>
          <a:solidFill>
            <a:srgbClr val="F79D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75" name="TextBox 274">
            <a:extLst>
              <a:ext uri="{FF2B5EF4-FFF2-40B4-BE49-F238E27FC236}">
                <a16:creationId xmlns:a16="http://schemas.microsoft.com/office/drawing/2014/main" id="{13B43DCD-473B-5D50-CAD7-05883CF77ED9}"/>
              </a:ext>
            </a:extLst>
          </p:cNvPr>
          <p:cNvSpPr txBox="1"/>
          <p:nvPr/>
        </p:nvSpPr>
        <p:spPr>
          <a:xfrm>
            <a:off x="3156662" y="5623826"/>
            <a:ext cx="4682852" cy="329949"/>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Sify AI Network Infra</a:t>
            </a:r>
            <a:r>
              <a:rPr kumimoji="0" lang="en-US" sz="1600" b="0" i="0" u="none" strike="noStrike" kern="1200" cap="none" spc="0" normalizeH="0" baseline="0" noProof="0">
                <a:ln>
                  <a:noFill/>
                </a:ln>
                <a:solidFill>
                  <a:prstClr val="black"/>
                </a:solidFill>
                <a:effectLst/>
                <a:uLnTx/>
                <a:uFillTx/>
                <a:latin typeface="Trebuchet MS" panose="020B0703020202090204" pitchFamily="34" charset="0"/>
                <a:ea typeface="+mn-ea"/>
                <a:cs typeface="Segoe UI"/>
              </a:rPr>
              <a:t>​</a:t>
            </a:r>
          </a:p>
        </p:txBody>
      </p:sp>
      <p:sp>
        <p:nvSpPr>
          <p:cNvPr id="278" name="Right Brace 277">
            <a:extLst>
              <a:ext uri="{FF2B5EF4-FFF2-40B4-BE49-F238E27FC236}">
                <a16:creationId xmlns:a16="http://schemas.microsoft.com/office/drawing/2014/main" id="{5159B14C-1F41-11AF-7AE3-853194FC85E2}"/>
              </a:ext>
            </a:extLst>
          </p:cNvPr>
          <p:cNvSpPr/>
          <p:nvPr/>
        </p:nvSpPr>
        <p:spPr>
          <a:xfrm>
            <a:off x="8220861" y="5638148"/>
            <a:ext cx="192000" cy="624000"/>
          </a:xfrm>
          <a:prstGeom prst="rightBrace">
            <a:avLst/>
          </a:prstGeom>
          <a:noFill/>
          <a:ln w="6350">
            <a:solidFill>
              <a:srgbClr val="F79D53"/>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79" name="TextBox 278">
            <a:extLst>
              <a:ext uri="{FF2B5EF4-FFF2-40B4-BE49-F238E27FC236}">
                <a16:creationId xmlns:a16="http://schemas.microsoft.com/office/drawing/2014/main" id="{3F747F5F-5843-3C86-B41C-F467D5E891F2}"/>
              </a:ext>
            </a:extLst>
          </p:cNvPr>
          <p:cNvSpPr txBox="1"/>
          <p:nvPr/>
        </p:nvSpPr>
        <p:spPr>
          <a:xfrm>
            <a:off x="8586448" y="5724922"/>
            <a:ext cx="3153547" cy="453060"/>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600 Gbps Bandwidth</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Ent &amp; CSP Workloads</a:t>
            </a:r>
          </a:p>
        </p:txBody>
      </p:sp>
      <p:sp>
        <p:nvSpPr>
          <p:cNvPr id="285" name="TextBox 284">
            <a:extLst>
              <a:ext uri="{FF2B5EF4-FFF2-40B4-BE49-F238E27FC236}">
                <a16:creationId xmlns:a16="http://schemas.microsoft.com/office/drawing/2014/main" id="{4EDC8475-D96D-0288-1162-F675DDC7959F}"/>
              </a:ext>
            </a:extLst>
          </p:cNvPr>
          <p:cNvSpPr txBox="1"/>
          <p:nvPr/>
        </p:nvSpPr>
        <p:spPr>
          <a:xfrm rot="16200000">
            <a:off x="147456" y="2867896"/>
            <a:ext cx="1078621" cy="288849"/>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Innovation</a:t>
            </a:r>
            <a:endParaRPr kumimoji="0" lang="en-US" sz="1333" b="1" i="0" u="none" strike="noStrike" kern="1200" cap="none" spc="0" normalizeH="0" baseline="0" noProof="0">
              <a:ln>
                <a:noFill/>
              </a:ln>
              <a:solidFill>
                <a:srgbClr val="000000"/>
              </a:solidFill>
              <a:effectLst/>
              <a:uLnTx/>
              <a:uFillTx/>
              <a:latin typeface="Trebuchet MS" panose="020B0703020202090204" pitchFamily="34" charset="0"/>
              <a:ea typeface="+mn-ea"/>
              <a:cs typeface="+mn-cs"/>
            </a:endParaRPr>
          </a:p>
        </p:txBody>
      </p:sp>
      <p:sp>
        <p:nvSpPr>
          <p:cNvPr id="287" name="TextBox 286">
            <a:extLst>
              <a:ext uri="{FF2B5EF4-FFF2-40B4-BE49-F238E27FC236}">
                <a16:creationId xmlns:a16="http://schemas.microsoft.com/office/drawing/2014/main" id="{66D15A8B-09D3-2201-3B08-7FEEF9A27980}"/>
              </a:ext>
            </a:extLst>
          </p:cNvPr>
          <p:cNvSpPr txBox="1"/>
          <p:nvPr/>
        </p:nvSpPr>
        <p:spPr>
          <a:xfrm rot="16200000">
            <a:off x="26876" y="5420701"/>
            <a:ext cx="1319785" cy="288849"/>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Infrastructure</a:t>
            </a:r>
            <a:endParaRPr kumimoji="0" lang="en-US" sz="2133" b="1"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89" name="TextBox 288">
            <a:extLst>
              <a:ext uri="{FF2B5EF4-FFF2-40B4-BE49-F238E27FC236}">
                <a16:creationId xmlns:a16="http://schemas.microsoft.com/office/drawing/2014/main" id="{0DBCA8A3-66EB-58B6-9030-2F20657AE81D}"/>
              </a:ext>
            </a:extLst>
          </p:cNvPr>
          <p:cNvSpPr txBox="1"/>
          <p:nvPr/>
        </p:nvSpPr>
        <p:spPr>
          <a:xfrm>
            <a:off x="1274447" y="3422339"/>
            <a:ext cx="1380149" cy="576170"/>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Sify</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Al Learning</a:t>
            </a:r>
          </a:p>
        </p:txBody>
      </p:sp>
      <p:sp>
        <p:nvSpPr>
          <p:cNvPr id="240" name="TextBox 239">
            <a:extLst>
              <a:ext uri="{FF2B5EF4-FFF2-40B4-BE49-F238E27FC236}">
                <a16:creationId xmlns:a16="http://schemas.microsoft.com/office/drawing/2014/main" id="{62F0D92E-CA05-E562-0E14-935F1C4D6AE4}"/>
              </a:ext>
            </a:extLst>
          </p:cNvPr>
          <p:cNvSpPr txBox="1"/>
          <p:nvPr/>
        </p:nvSpPr>
        <p:spPr>
          <a:xfrm>
            <a:off x="2843873" y="1335200"/>
            <a:ext cx="545440" cy="283837"/>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B</a:t>
            </a:r>
            <a:r>
              <a:rPr kumimoji="0" lang="en-IN"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FSI</a:t>
            </a:r>
          </a:p>
        </p:txBody>
      </p:sp>
      <p:sp>
        <p:nvSpPr>
          <p:cNvPr id="276" name="TextBox 275">
            <a:extLst>
              <a:ext uri="{FF2B5EF4-FFF2-40B4-BE49-F238E27FC236}">
                <a16:creationId xmlns:a16="http://schemas.microsoft.com/office/drawing/2014/main" id="{F28C58B3-A0FB-DEA2-679C-E76F6694697D}"/>
              </a:ext>
            </a:extLst>
          </p:cNvPr>
          <p:cNvSpPr txBox="1"/>
          <p:nvPr/>
        </p:nvSpPr>
        <p:spPr>
          <a:xfrm>
            <a:off x="3466312" y="1335200"/>
            <a:ext cx="1224853" cy="283837"/>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Manufacturing </a:t>
            </a:r>
            <a:endParaRPr kumimoji="0" lang="en-IN"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sp>
        <p:nvSpPr>
          <p:cNvPr id="277" name="TextBox 276">
            <a:extLst>
              <a:ext uri="{FF2B5EF4-FFF2-40B4-BE49-F238E27FC236}">
                <a16:creationId xmlns:a16="http://schemas.microsoft.com/office/drawing/2014/main" id="{F3CA5678-7244-06B0-D925-9B9CF16B9CB6}"/>
              </a:ext>
            </a:extLst>
          </p:cNvPr>
          <p:cNvSpPr txBox="1"/>
          <p:nvPr/>
        </p:nvSpPr>
        <p:spPr>
          <a:xfrm>
            <a:off x="6460140" y="1335200"/>
            <a:ext cx="1016539" cy="283837"/>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Healthcare </a:t>
            </a:r>
            <a:endParaRPr kumimoji="0" lang="en-IN"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sp>
        <p:nvSpPr>
          <p:cNvPr id="282" name="TextBox 281">
            <a:extLst>
              <a:ext uri="{FF2B5EF4-FFF2-40B4-BE49-F238E27FC236}">
                <a16:creationId xmlns:a16="http://schemas.microsoft.com/office/drawing/2014/main" id="{9E823454-410B-DF7A-538E-D42EA7F22C70}"/>
              </a:ext>
            </a:extLst>
          </p:cNvPr>
          <p:cNvSpPr txBox="1"/>
          <p:nvPr/>
        </p:nvSpPr>
        <p:spPr>
          <a:xfrm>
            <a:off x="7553678" y="1335200"/>
            <a:ext cx="904372" cy="283837"/>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Education</a:t>
            </a:r>
            <a:endParaRPr kumimoji="0" lang="en-IN"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sp>
        <p:nvSpPr>
          <p:cNvPr id="284" name="TextBox 283">
            <a:extLst>
              <a:ext uri="{FF2B5EF4-FFF2-40B4-BE49-F238E27FC236}">
                <a16:creationId xmlns:a16="http://schemas.microsoft.com/office/drawing/2014/main" id="{116F06B2-3622-0E0A-2170-47D4ADB73459}"/>
              </a:ext>
            </a:extLst>
          </p:cNvPr>
          <p:cNvSpPr txBox="1"/>
          <p:nvPr/>
        </p:nvSpPr>
        <p:spPr>
          <a:xfrm>
            <a:off x="8535049" y="1335200"/>
            <a:ext cx="686431" cy="283837"/>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Media </a:t>
            </a:r>
            <a:endParaRPr kumimoji="0" lang="en-IN"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sp>
        <p:nvSpPr>
          <p:cNvPr id="291" name="TextBox 290">
            <a:extLst>
              <a:ext uri="{FF2B5EF4-FFF2-40B4-BE49-F238E27FC236}">
                <a16:creationId xmlns:a16="http://schemas.microsoft.com/office/drawing/2014/main" id="{4BBD6D23-32A8-4CD2-A4FC-B60770F4D693}"/>
              </a:ext>
            </a:extLst>
          </p:cNvPr>
          <p:cNvSpPr txBox="1"/>
          <p:nvPr/>
        </p:nvSpPr>
        <p:spPr>
          <a:xfrm>
            <a:off x="9298477" y="1335200"/>
            <a:ext cx="719731" cy="283837"/>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IT/</a:t>
            </a:r>
            <a:r>
              <a:rPr kumimoji="0" lang="en-US" sz="1067" b="1" i="0" u="none" strike="noStrike" kern="1200" cap="none" spc="0" normalizeH="0" baseline="0" noProof="0" err="1">
                <a:ln>
                  <a:noFill/>
                </a:ln>
                <a:solidFill>
                  <a:prstClr val="white"/>
                </a:solidFill>
                <a:effectLst/>
                <a:uLnTx/>
                <a:uFillTx/>
                <a:latin typeface="Trebuchet MS" panose="020B0703020202090204" pitchFamily="34" charset="0"/>
                <a:ea typeface="+mn-ea"/>
                <a:cs typeface="+mn-cs"/>
              </a:rPr>
              <a:t>ITeS</a:t>
            </a:r>
            <a:endParaRPr kumimoji="0" lang="en-IN"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pic>
        <p:nvPicPr>
          <p:cNvPr id="293" name="Picture 292" descr="A black background with a black square&#10;&#10;Description automatically generated with medium confidence">
            <a:extLst>
              <a:ext uri="{FF2B5EF4-FFF2-40B4-BE49-F238E27FC236}">
                <a16:creationId xmlns:a16="http://schemas.microsoft.com/office/drawing/2014/main" id="{8A75BC6E-6895-08D4-7DF8-97AB7974CA3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913181" y="819099"/>
            <a:ext cx="384000" cy="384000"/>
          </a:xfrm>
          <a:prstGeom prst="rect">
            <a:avLst/>
          </a:prstGeom>
        </p:spPr>
      </p:pic>
      <p:pic>
        <p:nvPicPr>
          <p:cNvPr id="294" name="Picture 293" descr="A grey and black logo&#10;&#10;Description automatically generated with medium confidence">
            <a:extLst>
              <a:ext uri="{FF2B5EF4-FFF2-40B4-BE49-F238E27FC236}">
                <a16:creationId xmlns:a16="http://schemas.microsoft.com/office/drawing/2014/main" id="{E80426BA-3EE5-ABC6-C9A1-662F529F641A}"/>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829060" y="819099"/>
            <a:ext cx="384000" cy="384000"/>
          </a:xfrm>
          <a:prstGeom prst="rect">
            <a:avLst/>
          </a:prstGeom>
        </p:spPr>
      </p:pic>
      <p:pic>
        <p:nvPicPr>
          <p:cNvPr id="296" name="Picture 295" descr="A black background with a black square&#10;&#10;Description automatically generated with medium confidence">
            <a:extLst>
              <a:ext uri="{FF2B5EF4-FFF2-40B4-BE49-F238E27FC236}">
                <a16:creationId xmlns:a16="http://schemas.microsoft.com/office/drawing/2014/main" id="{4C02BE99-1F30-CB14-5B66-71E9F4AB84D7}"/>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776408" y="819099"/>
            <a:ext cx="384000" cy="384000"/>
          </a:xfrm>
          <a:prstGeom prst="rect">
            <a:avLst/>
          </a:prstGeom>
        </p:spPr>
      </p:pic>
      <p:pic>
        <p:nvPicPr>
          <p:cNvPr id="297" name="Picture 296" descr="A black background with a black square&#10;&#10;Description automatically generated with medium confidence">
            <a:extLst>
              <a:ext uri="{FF2B5EF4-FFF2-40B4-BE49-F238E27FC236}">
                <a16:creationId xmlns:a16="http://schemas.microsoft.com/office/drawing/2014/main" id="{64CD19F5-20B6-CAA2-22FA-5F7F97C7E1C9}"/>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873881" y="819099"/>
            <a:ext cx="384000" cy="384000"/>
          </a:xfrm>
          <a:prstGeom prst="rect">
            <a:avLst/>
          </a:prstGeom>
        </p:spPr>
      </p:pic>
      <p:pic>
        <p:nvPicPr>
          <p:cNvPr id="298" name="Picture 297" descr="A black background with a black square&#10;&#10;Description automatically generated with medium confidence">
            <a:extLst>
              <a:ext uri="{FF2B5EF4-FFF2-40B4-BE49-F238E27FC236}">
                <a16:creationId xmlns:a16="http://schemas.microsoft.com/office/drawing/2014/main" id="{E89B0612-B6C4-AA98-CF9C-1CE93D0BC57E}"/>
              </a:ext>
            </a:extLst>
          </p:cNvPr>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86261" y="819099"/>
            <a:ext cx="384000" cy="384000"/>
          </a:xfrm>
          <a:prstGeom prst="rect">
            <a:avLst/>
          </a:prstGeom>
        </p:spPr>
      </p:pic>
      <p:sp>
        <p:nvSpPr>
          <p:cNvPr id="299" name="TextBox 298">
            <a:extLst>
              <a:ext uri="{FF2B5EF4-FFF2-40B4-BE49-F238E27FC236}">
                <a16:creationId xmlns:a16="http://schemas.microsoft.com/office/drawing/2014/main" id="{66AD9622-D55A-46C9-CE75-6966E1B55648}"/>
              </a:ext>
            </a:extLst>
          </p:cNvPr>
          <p:cNvSpPr txBox="1"/>
          <p:nvPr/>
        </p:nvSpPr>
        <p:spPr>
          <a:xfrm>
            <a:off x="4768166" y="1335200"/>
            <a:ext cx="681991" cy="283837"/>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Retail </a:t>
            </a:r>
            <a:endParaRPr kumimoji="0" lang="en-IN"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sp>
        <p:nvSpPr>
          <p:cNvPr id="300" name="TextBox 299">
            <a:extLst>
              <a:ext uri="{FF2B5EF4-FFF2-40B4-BE49-F238E27FC236}">
                <a16:creationId xmlns:a16="http://schemas.microsoft.com/office/drawing/2014/main" id="{6002659C-6DC5-0CB0-E1A3-740767DEEA5F}"/>
              </a:ext>
            </a:extLst>
          </p:cNvPr>
          <p:cNvSpPr txBox="1"/>
          <p:nvPr/>
        </p:nvSpPr>
        <p:spPr>
          <a:xfrm>
            <a:off x="5527153" y="1335200"/>
            <a:ext cx="855987" cy="283837"/>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Logistics </a:t>
            </a:r>
            <a:endParaRPr kumimoji="0" lang="en-IN"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pic>
        <p:nvPicPr>
          <p:cNvPr id="301" name="Picture 300">
            <a:extLst>
              <a:ext uri="{FF2B5EF4-FFF2-40B4-BE49-F238E27FC236}">
                <a16:creationId xmlns:a16="http://schemas.microsoft.com/office/drawing/2014/main" id="{A0E95ADD-7F95-5CD3-D439-D0AE59068D79}"/>
              </a:ext>
            </a:extLst>
          </p:cNvPr>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4917159" y="819099"/>
            <a:ext cx="384000" cy="384000"/>
          </a:xfrm>
          <a:prstGeom prst="rect">
            <a:avLst/>
          </a:prstGeom>
        </p:spPr>
      </p:pic>
      <p:pic>
        <p:nvPicPr>
          <p:cNvPr id="302" name="Picture 301">
            <a:extLst>
              <a:ext uri="{FF2B5EF4-FFF2-40B4-BE49-F238E27FC236}">
                <a16:creationId xmlns:a16="http://schemas.microsoft.com/office/drawing/2014/main" id="{43C785F4-240D-1537-9397-1EFF94A684BE}"/>
              </a:ext>
            </a:extLst>
          </p:cNvPr>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5759992" y="819099"/>
            <a:ext cx="384000" cy="384000"/>
          </a:xfrm>
          <a:prstGeom prst="rect">
            <a:avLst/>
          </a:prstGeom>
        </p:spPr>
      </p:pic>
      <p:sp>
        <p:nvSpPr>
          <p:cNvPr id="303" name="TextBox 302">
            <a:extLst>
              <a:ext uri="{FF2B5EF4-FFF2-40B4-BE49-F238E27FC236}">
                <a16:creationId xmlns:a16="http://schemas.microsoft.com/office/drawing/2014/main" id="{370317E3-ADA9-1A89-9BFE-C0D05EA869DD}"/>
              </a:ext>
            </a:extLst>
          </p:cNvPr>
          <p:cNvSpPr txBox="1"/>
          <p:nvPr/>
        </p:nvSpPr>
        <p:spPr>
          <a:xfrm>
            <a:off x="10095207" y="1336230"/>
            <a:ext cx="656717" cy="283837"/>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DNB</a:t>
            </a:r>
            <a:endParaRPr kumimoji="0" lang="en-IN"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sp>
        <p:nvSpPr>
          <p:cNvPr id="305" name="TextBox 304">
            <a:extLst>
              <a:ext uri="{FF2B5EF4-FFF2-40B4-BE49-F238E27FC236}">
                <a16:creationId xmlns:a16="http://schemas.microsoft.com/office/drawing/2014/main" id="{712AD3AF-539A-3ADF-2A4D-7AEAA11DEE3D}"/>
              </a:ext>
            </a:extLst>
          </p:cNvPr>
          <p:cNvSpPr txBox="1"/>
          <p:nvPr/>
        </p:nvSpPr>
        <p:spPr>
          <a:xfrm>
            <a:off x="10828920" y="1335200"/>
            <a:ext cx="915368" cy="283837"/>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Govt./PSU</a:t>
            </a:r>
            <a:endParaRPr kumimoji="0" lang="en-IN"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pic>
        <p:nvPicPr>
          <p:cNvPr id="306" name="Picture 305" descr="A black background with a black square&#10;&#10;Description automatically generated with medium confidence">
            <a:extLst>
              <a:ext uri="{FF2B5EF4-FFF2-40B4-BE49-F238E27FC236}">
                <a16:creationId xmlns:a16="http://schemas.microsoft.com/office/drawing/2014/main" id="{306D9B80-6F98-2B6B-008B-8B3324558F74}"/>
              </a:ext>
            </a:extLst>
          </p:cNvPr>
          <p:cNvPicPr>
            <a:picLocks noChangeAspect="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094604" y="819099"/>
            <a:ext cx="384000" cy="384000"/>
          </a:xfrm>
          <a:prstGeom prst="rect">
            <a:avLst/>
          </a:prstGeom>
        </p:spPr>
      </p:pic>
      <p:pic>
        <p:nvPicPr>
          <p:cNvPr id="307" name="Picture 306">
            <a:extLst>
              <a:ext uri="{FF2B5EF4-FFF2-40B4-BE49-F238E27FC236}">
                <a16:creationId xmlns:a16="http://schemas.microsoft.com/office/drawing/2014/main" id="{2B0CED22-F25E-5C23-02B6-4BEF409426C8}"/>
              </a:ext>
            </a:extLst>
          </p:cNvPr>
          <p:cNvPicPr>
            <a:picLocks/>
          </p:cNvPicPr>
          <p:nvPr/>
        </p:nvPicPr>
        <p:blipFill>
          <a:blip r:embed="rId11">
            <a:duotone>
              <a:prstClr val="black"/>
              <a:schemeClr val="accent3">
                <a:tint val="45000"/>
                <a:satMod val="400000"/>
              </a:schemeClr>
            </a:duotone>
            <a:alphaModFix amt="90000"/>
          </a:blip>
          <a:stretch>
            <a:fillRect/>
          </a:stretch>
        </p:blipFill>
        <p:spPr>
          <a:xfrm>
            <a:off x="9481480" y="862219"/>
            <a:ext cx="340880" cy="340880"/>
          </a:xfrm>
          <a:prstGeom prst="rect">
            <a:avLst/>
          </a:prstGeom>
        </p:spPr>
      </p:pic>
      <p:pic>
        <p:nvPicPr>
          <p:cNvPr id="308" name="Picture 307">
            <a:extLst>
              <a:ext uri="{FF2B5EF4-FFF2-40B4-BE49-F238E27FC236}">
                <a16:creationId xmlns:a16="http://schemas.microsoft.com/office/drawing/2014/main" id="{6C0DD7A1-D6D8-E825-B51A-84662783830A}"/>
              </a:ext>
            </a:extLst>
          </p:cNvPr>
          <p:cNvPicPr>
            <a:picLocks noChangeAspect="1"/>
          </p:cNvPicPr>
          <p:nvPr/>
        </p:nvPicPr>
        <p:blipFill>
          <a:blip r:embed="rId12">
            <a:duotone>
              <a:prstClr val="black"/>
              <a:schemeClr val="accent3">
                <a:tint val="45000"/>
                <a:satMod val="400000"/>
              </a:schemeClr>
            </a:duotone>
            <a:alphaModFix amt="70000"/>
          </a:blip>
          <a:stretch>
            <a:fillRect/>
          </a:stretch>
        </p:blipFill>
        <p:spPr>
          <a:xfrm>
            <a:off x="10264608" y="867099"/>
            <a:ext cx="340880" cy="336000"/>
          </a:xfrm>
          <a:prstGeom prst="rect">
            <a:avLst/>
          </a:prstGeom>
        </p:spPr>
      </p:pic>
      <p:sp>
        <p:nvSpPr>
          <p:cNvPr id="309" name="TextBox 308">
            <a:extLst>
              <a:ext uri="{FF2B5EF4-FFF2-40B4-BE49-F238E27FC236}">
                <a16:creationId xmlns:a16="http://schemas.microsoft.com/office/drawing/2014/main" id="{91D9F8FB-5D90-0049-DCFE-A2A52A5622E1}"/>
              </a:ext>
            </a:extLst>
          </p:cNvPr>
          <p:cNvSpPr txBox="1"/>
          <p:nvPr/>
        </p:nvSpPr>
        <p:spPr>
          <a:xfrm>
            <a:off x="1274447" y="4253746"/>
            <a:ext cx="1380149" cy="1130168"/>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Companion</a:t>
            </a:r>
          </a:p>
          <a:p>
            <a:pPr marL="0" marR="0" lvl="0" indent="0" algn="ctr" defTabSz="812760" rtl="0" eaLnBrk="1" fontAlgn="auto" latinLnBrk="0" hangingPunct="1">
              <a:lnSpc>
                <a:spcPct val="100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Labs,</a:t>
            </a:r>
          </a:p>
          <a:p>
            <a:pPr marL="0" marR="0" lvl="0" indent="0" algn="ctr" defTabSz="812760" rtl="0" eaLnBrk="1" fontAlgn="auto" latinLnBrk="0" hangingPunct="1">
              <a:lnSpc>
                <a:spcPct val="100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Training</a:t>
            </a:r>
          </a:p>
          <a:p>
            <a:pPr marL="0" marR="0" lvl="0" indent="0" algn="ctr" defTabSz="812760" rtl="0" eaLnBrk="1" fontAlgn="auto" latinLnBrk="0" hangingPunct="1">
              <a:lnSpc>
                <a:spcPct val="100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Modules</a:t>
            </a:r>
          </a:p>
        </p:txBody>
      </p:sp>
      <p:sp>
        <p:nvSpPr>
          <p:cNvPr id="310" name="TextBox 309">
            <a:extLst>
              <a:ext uri="{FF2B5EF4-FFF2-40B4-BE49-F238E27FC236}">
                <a16:creationId xmlns:a16="http://schemas.microsoft.com/office/drawing/2014/main" id="{07F59866-3204-67F0-1621-83133AB58F28}"/>
              </a:ext>
            </a:extLst>
          </p:cNvPr>
          <p:cNvSpPr txBox="1"/>
          <p:nvPr/>
        </p:nvSpPr>
        <p:spPr>
          <a:xfrm>
            <a:off x="449584" y="851048"/>
            <a:ext cx="2251360" cy="1200329"/>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81276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BCD531"/>
                </a:solidFill>
                <a:effectLst/>
                <a:uLnTx/>
                <a:uFillTx/>
                <a:latin typeface="Trebuchet MS" panose="020B0703020202090204" pitchFamily="34" charset="0"/>
                <a:ea typeface="+mn-ea"/>
                <a:cs typeface="+mn-cs"/>
              </a:rPr>
              <a:t>Sify's AI </a:t>
            </a:r>
            <a:r>
              <a:rPr kumimoji="0" lang="en-US" sz="2400" b="0" i="0" u="none" strike="noStrike" kern="1200" cap="none" spc="0" normalizeH="0" baseline="0" noProof="0">
                <a:ln>
                  <a:noFill/>
                </a:ln>
                <a:solidFill>
                  <a:prstClr val="black"/>
                </a:solidFill>
                <a:effectLst/>
                <a:uLnTx/>
                <a:uFillTx/>
                <a:latin typeface="Trebuchet MS" panose="020B0703020202090204" pitchFamily="34" charset="0"/>
                <a:ea typeface="+mn-ea"/>
                <a:cs typeface="Calibri"/>
              </a:rPr>
              <a:t>​</a:t>
            </a:r>
            <a:br>
              <a:rPr kumimoji="0" lang="en-US" sz="2400" b="0" i="0" u="none" strike="noStrike" kern="1200" cap="none" spc="0" normalizeH="0" baseline="0" noProof="0">
                <a:ln>
                  <a:noFill/>
                </a:ln>
                <a:solidFill>
                  <a:prstClr val="black"/>
                </a:solidFill>
                <a:effectLst/>
                <a:uLnTx/>
                <a:uFillTx/>
                <a:latin typeface="Trebuchet MS" panose="020B0703020202090204" pitchFamily="34" charset="0"/>
                <a:ea typeface="+mn-ea"/>
                <a:cs typeface="Calibri"/>
              </a:rPr>
            </a:br>
            <a:r>
              <a:rPr kumimoji="0" lang="en-US" sz="2400" b="1" i="0" u="none" strike="noStrike" kern="1200" cap="none" spc="0" normalizeH="0" baseline="0" noProof="0">
                <a:ln>
                  <a:noFill/>
                </a:ln>
                <a:solidFill>
                  <a:srgbClr val="BCD531"/>
                </a:solidFill>
                <a:effectLst/>
                <a:uLnTx/>
                <a:uFillTx/>
                <a:latin typeface="Trebuchet MS" panose="020B0703020202090204" pitchFamily="34" charset="0"/>
                <a:ea typeface="+mn-ea"/>
                <a:cs typeface="+mn-cs"/>
              </a:rPr>
              <a:t>Ecosystem </a:t>
            </a:r>
            <a:r>
              <a:rPr kumimoji="0" lang="en-US" sz="2400" b="0" i="0" u="none" strike="noStrike" kern="1200" cap="none" spc="0" normalizeH="0" baseline="0" noProof="0">
                <a:ln>
                  <a:noFill/>
                </a:ln>
                <a:solidFill>
                  <a:prstClr val="black"/>
                </a:solidFill>
                <a:effectLst/>
                <a:uLnTx/>
                <a:uFillTx/>
                <a:latin typeface="Trebuchet MS" panose="020B0703020202090204" pitchFamily="34" charset="0"/>
                <a:ea typeface="+mn-ea"/>
                <a:cs typeface="Calibri"/>
              </a:rPr>
              <a:t>​</a:t>
            </a:r>
            <a:br>
              <a:rPr kumimoji="0" lang="en-US" sz="2400" b="0" i="0" u="none" strike="noStrike" kern="1200" cap="none" spc="0" normalizeH="0" baseline="0" noProof="0">
                <a:ln>
                  <a:noFill/>
                </a:ln>
                <a:solidFill>
                  <a:prstClr val="black"/>
                </a:solidFill>
                <a:effectLst/>
                <a:uLnTx/>
                <a:uFillTx/>
                <a:latin typeface="Trebuchet MS" panose="020B0703020202090204" pitchFamily="34" charset="0"/>
                <a:ea typeface="+mn-ea"/>
                <a:cs typeface="Calibri"/>
              </a:rPr>
            </a:br>
            <a:r>
              <a:rPr kumimoji="0" lang="en-US" sz="2400" b="1" i="0" u="none" strike="noStrike" kern="1200" cap="none" spc="0" normalizeH="0" baseline="0" noProof="0">
                <a:ln>
                  <a:noFill/>
                </a:ln>
                <a:solidFill>
                  <a:srgbClr val="BCD531"/>
                </a:solidFill>
                <a:effectLst/>
                <a:uLnTx/>
                <a:uFillTx/>
                <a:latin typeface="Trebuchet MS" panose="020B0703020202090204" pitchFamily="34" charset="0"/>
                <a:ea typeface="+mn-ea"/>
                <a:cs typeface="+mn-cs"/>
              </a:rPr>
              <a:t>Architecture</a:t>
            </a:r>
            <a:r>
              <a:rPr kumimoji="0" lang="en-US" sz="2400" b="0" i="0" u="none" strike="noStrike" kern="1200" cap="none" spc="0" normalizeH="0" baseline="0" noProof="0">
                <a:ln>
                  <a:noFill/>
                </a:ln>
                <a:solidFill>
                  <a:prstClr val="black"/>
                </a:solidFill>
                <a:effectLst/>
                <a:uLnTx/>
                <a:uFillTx/>
                <a:latin typeface="Trebuchet MS" panose="020B0703020202090204" pitchFamily="34" charset="0"/>
                <a:ea typeface="+mn-ea"/>
                <a:cs typeface="Calibri"/>
              </a:rPr>
              <a:t>​</a:t>
            </a:r>
            <a:endParaRPr kumimoji="0" lang="en-US" sz="1600"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cxnSp>
        <p:nvCxnSpPr>
          <p:cNvPr id="312" name="Straight Arrow Connector 311">
            <a:extLst>
              <a:ext uri="{FF2B5EF4-FFF2-40B4-BE49-F238E27FC236}">
                <a16:creationId xmlns:a16="http://schemas.microsoft.com/office/drawing/2014/main" id="{EFAA16A7-AEE6-7681-51ED-7C05F05973BB}"/>
              </a:ext>
            </a:extLst>
          </p:cNvPr>
          <p:cNvCxnSpPr/>
          <p:nvPr/>
        </p:nvCxnSpPr>
        <p:spPr>
          <a:xfrm flipV="1">
            <a:off x="686764" y="3765724"/>
            <a:ext cx="0" cy="931877"/>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3" name="TextBox 312">
            <a:extLst>
              <a:ext uri="{FF2B5EF4-FFF2-40B4-BE49-F238E27FC236}">
                <a16:creationId xmlns:a16="http://schemas.microsoft.com/office/drawing/2014/main" id="{AABC1B32-6257-587F-53D2-D6CC9128C73D}"/>
              </a:ext>
            </a:extLst>
          </p:cNvPr>
          <p:cNvSpPr txBox="1"/>
          <p:nvPr/>
        </p:nvSpPr>
        <p:spPr>
          <a:xfrm>
            <a:off x="2900971" y="2844482"/>
            <a:ext cx="5121336" cy="453060"/>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Data Science Tools, Frameworks,</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Dashboard, Governance</a:t>
            </a:r>
          </a:p>
        </p:txBody>
      </p:sp>
      <p:sp>
        <p:nvSpPr>
          <p:cNvPr id="314" name="TextBox 313">
            <a:extLst>
              <a:ext uri="{FF2B5EF4-FFF2-40B4-BE49-F238E27FC236}">
                <a16:creationId xmlns:a16="http://schemas.microsoft.com/office/drawing/2014/main" id="{B92D5AFA-0DAF-EB9C-10A5-672BAFD9B440}"/>
              </a:ext>
            </a:extLst>
          </p:cNvPr>
          <p:cNvSpPr txBox="1"/>
          <p:nvPr/>
        </p:nvSpPr>
        <p:spPr>
          <a:xfrm>
            <a:off x="3023462" y="5867990"/>
            <a:ext cx="4975457" cy="453060"/>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Hyper Reach, </a:t>
            </a:r>
            <a:r>
              <a:rPr kumimoji="0" lang="en-US" sz="1200" b="0" i="0" u="none" strike="noStrike" kern="1200" cap="none" spc="0" normalizeH="0" baseline="0" noProof="0" err="1">
                <a:ln>
                  <a:noFill/>
                </a:ln>
                <a:solidFill>
                  <a:prstClr val="black"/>
                </a:solidFill>
                <a:effectLst/>
                <a:uLnTx/>
                <a:uFillTx/>
                <a:latin typeface="Trebuchet MS" panose="020B0703020202090204" pitchFamily="34" charset="0"/>
                <a:ea typeface="+mn-ea"/>
                <a:cs typeface="+mn-cs"/>
              </a:rPr>
              <a:t>Hyperconnect</a:t>
            </a:r>
            <a:r>
              <a:rPr kumimoji="0" lang="en-US"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 Edge Connect, Private 5G, </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On-demand Bandwidth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E1EED-BA42-EA4C-EC86-141486AE4769}"/>
              </a:ext>
            </a:extLst>
          </p:cNvPr>
          <p:cNvSpPr>
            <a:spLocks noGrp="1"/>
          </p:cNvSpPr>
          <p:nvPr>
            <p:ph type="title"/>
          </p:nvPr>
        </p:nvSpPr>
        <p:spPr>
          <a:xfrm>
            <a:off x="432000" y="307715"/>
            <a:ext cx="11328200" cy="502756"/>
          </a:xfrm>
        </p:spPr>
        <p:txBody>
          <a:bodyPr/>
          <a:lstStyle/>
          <a:p>
            <a:r>
              <a:rPr lang="en-IN" err="1"/>
              <a:t>CloudInfinit</a:t>
            </a:r>
            <a:r>
              <a:rPr lang="en-IN"/>
              <a:t>: </a:t>
            </a:r>
            <a:r>
              <a:rPr lang="en-IN">
                <a:solidFill>
                  <a:schemeClr val="bg1"/>
                </a:solidFill>
              </a:rPr>
              <a:t>agile &amp; scalable Hybrid cloud platform </a:t>
            </a:r>
          </a:p>
        </p:txBody>
      </p:sp>
      <p:sp>
        <p:nvSpPr>
          <p:cNvPr id="4" name="TextBox 3">
            <a:extLst>
              <a:ext uri="{FF2B5EF4-FFF2-40B4-BE49-F238E27FC236}">
                <a16:creationId xmlns:a16="http://schemas.microsoft.com/office/drawing/2014/main" id="{ACBB4569-D4BB-7095-850C-FE2AD450B64F}"/>
              </a:ext>
            </a:extLst>
          </p:cNvPr>
          <p:cNvSpPr txBox="1"/>
          <p:nvPr/>
        </p:nvSpPr>
        <p:spPr>
          <a:xfrm>
            <a:off x="431800" y="1071746"/>
            <a:ext cx="11328400" cy="623376"/>
          </a:xfrm>
          <a:prstGeom prst="rect">
            <a:avLst/>
          </a:prstGeom>
          <a:noFill/>
        </p:spPr>
        <p:txBody>
          <a:bodyPr wrap="square" lIns="91440" tIns="45720" rIns="91440" bIns="4572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a:ln>
                  <a:noFill/>
                </a:ln>
                <a:solidFill>
                  <a:prstClr val="white"/>
                </a:solidFill>
                <a:effectLst/>
                <a:uLnTx/>
                <a:uFillTx/>
                <a:latin typeface="Trebuchet MS"/>
                <a:ea typeface="+mn-ea"/>
                <a:cs typeface="+mn-cs"/>
              </a:rPr>
              <a:t>A comprehensive cloud computing platform that provides a wide range of cloud services designed to meet the diverse needs of businesses, from startups to large enterprises</a:t>
            </a:r>
            <a:r>
              <a:rPr kumimoji="0" lang="en-IN" sz="1851" b="0" i="0" u="none" strike="noStrike" kern="1200" cap="none" spc="0" normalizeH="0" baseline="0" noProof="0">
                <a:ln>
                  <a:noFill/>
                </a:ln>
                <a:solidFill>
                  <a:prstClr val="white"/>
                </a:solidFill>
                <a:effectLst/>
                <a:uLnTx/>
                <a:uFillTx/>
                <a:latin typeface="Trebuchet MS"/>
                <a:ea typeface="+mn-ea"/>
                <a:cs typeface="+mn-cs"/>
              </a:rPr>
              <a:t>.</a:t>
            </a:r>
          </a:p>
        </p:txBody>
      </p:sp>
      <p:graphicFrame>
        <p:nvGraphicFramePr>
          <p:cNvPr id="42" name="Diagram 41">
            <a:extLst>
              <a:ext uri="{FF2B5EF4-FFF2-40B4-BE49-F238E27FC236}">
                <a16:creationId xmlns:a16="http://schemas.microsoft.com/office/drawing/2014/main" id="{B8B9E3FC-53A4-ACC4-B3A7-3E9CC9B1CB74}"/>
              </a:ext>
            </a:extLst>
          </p:cNvPr>
          <p:cNvGraphicFramePr/>
          <p:nvPr/>
        </p:nvGraphicFramePr>
        <p:xfrm>
          <a:off x="431802" y="1756076"/>
          <a:ext cx="11328399" cy="849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TextBox 29">
            <a:extLst>
              <a:ext uri="{FF2B5EF4-FFF2-40B4-BE49-F238E27FC236}">
                <a16:creationId xmlns:a16="http://schemas.microsoft.com/office/drawing/2014/main" id="{30791B2D-FC59-0225-914C-A3826C3AA61C}"/>
              </a:ext>
            </a:extLst>
          </p:cNvPr>
          <p:cNvSpPr txBox="1"/>
          <p:nvPr/>
        </p:nvSpPr>
        <p:spPr>
          <a:xfrm>
            <a:off x="605183" y="4328621"/>
            <a:ext cx="5039999" cy="584775"/>
          </a:xfrm>
          <a:prstGeom prst="rect">
            <a:avLst/>
          </a:prstGeom>
          <a:noFill/>
        </p:spPr>
        <p:txBody>
          <a:bodyPr wrap="squar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Trebuchet MS"/>
                <a:ea typeface="+mn-ea"/>
                <a:cs typeface="+mn-cs"/>
              </a:rPr>
              <a:t>Various Sovereign cloud landscapes, such as Banking, Trading, and Make-In-India Cloud</a:t>
            </a:r>
          </a:p>
        </p:txBody>
      </p:sp>
      <p:sp>
        <p:nvSpPr>
          <p:cNvPr id="31" name="TextBox 30">
            <a:extLst>
              <a:ext uri="{FF2B5EF4-FFF2-40B4-BE49-F238E27FC236}">
                <a16:creationId xmlns:a16="http://schemas.microsoft.com/office/drawing/2014/main" id="{A9E52648-5F62-38B8-2E77-F24A9C02C9A4}"/>
              </a:ext>
            </a:extLst>
          </p:cNvPr>
          <p:cNvSpPr txBox="1"/>
          <p:nvPr/>
        </p:nvSpPr>
        <p:spPr>
          <a:xfrm>
            <a:off x="616491" y="5119978"/>
            <a:ext cx="5039999" cy="58477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lumMod val="95000"/>
                  </a:prstClr>
                </a:solidFill>
                <a:effectLst/>
                <a:uLnTx/>
                <a:uFillTx/>
                <a:latin typeface="Trebuchet MS"/>
                <a:ea typeface="Times New Roman" panose="02020603050405020304" pitchFamily="18" charset="0"/>
                <a:cs typeface="Times New Roman" panose="02020603050405020304" pitchFamily="18" charset="0"/>
              </a:rPr>
              <a:t>Regulatory and compliance-ready POD: </a:t>
            </a:r>
            <a:r>
              <a:rPr kumimoji="0" lang="en-US" sz="1600" b="0" i="0" u="none" strike="noStrike" kern="1200" cap="none" spc="0" normalizeH="0" baseline="0" noProof="0">
                <a:ln>
                  <a:noFill/>
                </a:ln>
                <a:solidFill>
                  <a:prstClr val="white">
                    <a:lumMod val="95000"/>
                  </a:prstClr>
                </a:solidFill>
                <a:effectLst/>
                <a:uLnTx/>
                <a:uFillTx/>
                <a:latin typeface="Trebuchet MS"/>
                <a:ea typeface="Times New Roman" panose="02020603050405020304" pitchFamily="18" charset="0"/>
                <a:cs typeface="+mn-cs"/>
              </a:rPr>
              <a:t>SEBI</a:t>
            </a:r>
            <a:r>
              <a:rPr kumimoji="0" lang="en-IN" sz="1600" b="0" i="0" u="none" strike="noStrike" kern="1200" cap="none" spc="0" normalizeH="0" baseline="0" noProof="0">
                <a:ln>
                  <a:noFill/>
                </a:ln>
                <a:solidFill>
                  <a:prstClr val="white">
                    <a:lumMod val="95000"/>
                  </a:prstClr>
                </a:solidFill>
                <a:effectLst/>
                <a:uLnTx/>
                <a:uFillTx/>
                <a:latin typeface="Trebuchet MS"/>
                <a:ea typeface="Times New Roman" panose="02020603050405020304" pitchFamily="18" charset="0"/>
                <a:cs typeface="+mn-cs"/>
              </a:rPr>
              <a:t>, </a:t>
            </a:r>
            <a:r>
              <a:rPr kumimoji="0" lang="en-US" sz="1600" b="0" i="0" u="none" strike="noStrike" kern="1200" cap="none" spc="0" normalizeH="0" baseline="0" noProof="0">
                <a:ln>
                  <a:noFill/>
                </a:ln>
                <a:solidFill>
                  <a:prstClr val="white">
                    <a:lumMod val="95000"/>
                  </a:prstClr>
                </a:solidFill>
                <a:effectLst/>
                <a:uLnTx/>
                <a:uFillTx/>
                <a:latin typeface="Trebuchet MS"/>
                <a:ea typeface="Times New Roman" panose="02020603050405020304" pitchFamily="18" charset="0"/>
                <a:cs typeface="+mn-cs"/>
              </a:rPr>
              <a:t>RBI, IRDA</a:t>
            </a:r>
            <a:r>
              <a:rPr kumimoji="0" lang="en-IN" sz="1600" b="0" i="0" u="none" strike="noStrike" kern="1200" cap="none" spc="0" normalizeH="0" baseline="0" noProof="0">
                <a:ln>
                  <a:noFill/>
                </a:ln>
                <a:solidFill>
                  <a:prstClr val="white">
                    <a:lumMod val="95000"/>
                  </a:prstClr>
                </a:solidFill>
                <a:effectLst/>
                <a:uLnTx/>
                <a:uFillTx/>
                <a:latin typeface="Trebuchet MS"/>
                <a:ea typeface="Times New Roman" panose="02020603050405020304" pitchFamily="18" charset="0"/>
                <a:cs typeface="+mn-cs"/>
              </a:rPr>
              <a:t>, </a:t>
            </a:r>
            <a:r>
              <a:rPr kumimoji="0" lang="en-US" sz="1600" b="0" i="0" u="none" strike="noStrike" kern="1200" cap="none" spc="0" normalizeH="0" baseline="0" noProof="0">
                <a:ln>
                  <a:noFill/>
                </a:ln>
                <a:solidFill>
                  <a:prstClr val="white">
                    <a:lumMod val="95000"/>
                  </a:prstClr>
                </a:solidFill>
                <a:effectLst/>
                <a:uLnTx/>
                <a:uFillTx/>
                <a:latin typeface="Trebuchet MS"/>
                <a:ea typeface="Times New Roman" panose="02020603050405020304" pitchFamily="18" charset="0"/>
                <a:cs typeface="+mn-cs"/>
              </a:rPr>
              <a:t>MeitY empaneled</a:t>
            </a:r>
            <a:r>
              <a:rPr kumimoji="0" lang="en-IN" sz="1600" b="0" i="0" u="none" strike="noStrike" kern="1200" cap="none" spc="0" normalizeH="0" baseline="0" noProof="0">
                <a:ln>
                  <a:noFill/>
                </a:ln>
                <a:solidFill>
                  <a:prstClr val="white">
                    <a:lumMod val="95000"/>
                  </a:prstClr>
                </a:solidFill>
                <a:effectLst/>
                <a:uLnTx/>
                <a:uFillTx/>
                <a:latin typeface="Trebuchet MS"/>
                <a:ea typeface="Times New Roman" panose="02020603050405020304" pitchFamily="18" charset="0"/>
                <a:cs typeface="+mn-cs"/>
              </a:rPr>
              <a:t> to meet </a:t>
            </a:r>
            <a:r>
              <a:rPr kumimoji="0" lang="en-US" sz="1600" b="0" i="0" u="none" strike="noStrike" kern="1200" cap="none" spc="0" normalizeH="0" baseline="0" noProof="0">
                <a:ln>
                  <a:noFill/>
                </a:ln>
                <a:solidFill>
                  <a:prstClr val="white">
                    <a:lumMod val="95000"/>
                  </a:prstClr>
                </a:solidFill>
                <a:effectLst/>
                <a:uLnTx/>
                <a:uFillTx/>
                <a:latin typeface="Trebuchet MS"/>
                <a:ea typeface="Times New Roman" panose="02020603050405020304" pitchFamily="18" charset="0"/>
                <a:cs typeface="+mn-cs"/>
              </a:rPr>
              <a:t>Data Localization</a:t>
            </a:r>
            <a:endParaRPr kumimoji="0" lang="en-IN" sz="1600" b="0" i="0" u="none" strike="noStrike" kern="1200" cap="none" spc="0" normalizeH="0" baseline="0" noProof="0">
              <a:ln>
                <a:noFill/>
              </a:ln>
              <a:solidFill>
                <a:prstClr val="white">
                  <a:lumMod val="95000"/>
                </a:prstClr>
              </a:solidFill>
              <a:effectLst/>
              <a:uLnTx/>
              <a:uFillTx/>
              <a:latin typeface="Trebuchet MS"/>
              <a:ea typeface="Calibri" panose="020F0502020204030204" pitchFamily="34" charset="0"/>
              <a:cs typeface="+mn-cs"/>
            </a:endParaRPr>
          </a:p>
        </p:txBody>
      </p:sp>
      <p:cxnSp>
        <p:nvCxnSpPr>
          <p:cNvPr id="33" name="Straight Connector 32">
            <a:extLst>
              <a:ext uri="{FF2B5EF4-FFF2-40B4-BE49-F238E27FC236}">
                <a16:creationId xmlns:a16="http://schemas.microsoft.com/office/drawing/2014/main" id="{A7EEAC48-7215-DFDA-CDBB-581A7D6A7930}"/>
              </a:ext>
            </a:extLst>
          </p:cNvPr>
          <p:cNvCxnSpPr>
            <a:cxnSpLocks/>
          </p:cNvCxnSpPr>
          <p:nvPr/>
        </p:nvCxnSpPr>
        <p:spPr>
          <a:xfrm>
            <a:off x="437181" y="3443015"/>
            <a:ext cx="5376000" cy="0"/>
          </a:xfrm>
          <a:prstGeom prst="line">
            <a:avLst/>
          </a:prstGeom>
          <a:ln>
            <a:solidFill>
              <a:schemeClr val="accent5">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94441B-494A-E779-DA93-4D66CF8E2ADD}"/>
              </a:ext>
            </a:extLst>
          </p:cNvPr>
          <p:cNvCxnSpPr>
            <a:cxnSpLocks/>
          </p:cNvCxnSpPr>
          <p:nvPr/>
        </p:nvCxnSpPr>
        <p:spPr>
          <a:xfrm>
            <a:off x="437181" y="4232775"/>
            <a:ext cx="5376000" cy="0"/>
          </a:xfrm>
          <a:prstGeom prst="line">
            <a:avLst/>
          </a:prstGeom>
          <a:ln>
            <a:solidFill>
              <a:schemeClr val="accent5">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D4969F4-1CBD-C2D5-9B7E-A8C8CEE4F2E6}"/>
              </a:ext>
            </a:extLst>
          </p:cNvPr>
          <p:cNvCxnSpPr>
            <a:cxnSpLocks/>
          </p:cNvCxnSpPr>
          <p:nvPr/>
        </p:nvCxnSpPr>
        <p:spPr>
          <a:xfrm>
            <a:off x="437181" y="5022535"/>
            <a:ext cx="5376000" cy="0"/>
          </a:xfrm>
          <a:prstGeom prst="line">
            <a:avLst/>
          </a:prstGeom>
          <a:ln>
            <a:solidFill>
              <a:schemeClr val="accent5">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A04ADB4-1747-AA72-7B94-87DA1E8CFD82}"/>
              </a:ext>
            </a:extLst>
          </p:cNvPr>
          <p:cNvCxnSpPr>
            <a:cxnSpLocks/>
          </p:cNvCxnSpPr>
          <p:nvPr/>
        </p:nvCxnSpPr>
        <p:spPr>
          <a:xfrm>
            <a:off x="437181" y="5812296"/>
            <a:ext cx="5376000" cy="0"/>
          </a:xfrm>
          <a:prstGeom prst="line">
            <a:avLst/>
          </a:prstGeom>
          <a:ln>
            <a:solidFill>
              <a:schemeClr val="accent5">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D4180A1-A54F-CD2C-12A8-193509AFAFD4}"/>
              </a:ext>
            </a:extLst>
          </p:cNvPr>
          <p:cNvSpPr txBox="1"/>
          <p:nvPr/>
        </p:nvSpPr>
        <p:spPr>
          <a:xfrm>
            <a:off x="605182" y="3538861"/>
            <a:ext cx="5039999" cy="58477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lumMod val="95000"/>
                  </a:prstClr>
                </a:solidFill>
                <a:effectLst/>
                <a:uLnTx/>
                <a:uFillTx/>
                <a:latin typeface="Trebuchet MS"/>
                <a:ea typeface="Times New Roman" panose="02020603050405020304" pitchFamily="18" charset="0"/>
                <a:cs typeface="+mn-cs"/>
              </a:rPr>
              <a:t>Predictive costs across catalog - No bill shock &amp;</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lumMod val="95000"/>
                  </a:prstClr>
                </a:solidFill>
                <a:effectLst/>
                <a:uLnTx/>
                <a:uFillTx/>
                <a:latin typeface="Trebuchet MS"/>
                <a:ea typeface="Times New Roman" panose="02020603050405020304" pitchFamily="18" charset="0"/>
                <a:cs typeface="+mn-cs"/>
              </a:rPr>
              <a:t>No egress costs  </a:t>
            </a:r>
            <a:r>
              <a:rPr kumimoji="0" lang="en-US" sz="1600" b="0" i="0" u="none" strike="noStrike" kern="1200" cap="none" spc="0" normalizeH="0" baseline="0" noProof="0">
                <a:ln>
                  <a:noFill/>
                </a:ln>
                <a:solidFill>
                  <a:prstClr val="white">
                    <a:lumMod val="95000"/>
                  </a:prstClr>
                </a:solidFill>
                <a:effectLst/>
                <a:uLnTx/>
                <a:uFillTx/>
                <a:latin typeface="Trebuchet MS"/>
                <a:ea typeface="+mn-ea"/>
                <a:cs typeface="+mn-cs"/>
              </a:rPr>
              <a:t>  </a:t>
            </a:r>
            <a:endParaRPr kumimoji="0" lang="en-IN" sz="1600" b="0" i="0" u="none" strike="noStrike" kern="1200" cap="none" spc="0" normalizeH="0" baseline="0" noProof="0">
              <a:ln>
                <a:noFill/>
              </a:ln>
              <a:solidFill>
                <a:prstClr val="white">
                  <a:lumMod val="95000"/>
                </a:prstClr>
              </a:solidFill>
              <a:effectLst/>
              <a:uLnTx/>
              <a:uFillTx/>
              <a:latin typeface="Trebuchet MS"/>
              <a:ea typeface="+mn-ea"/>
              <a:cs typeface="+mn-cs"/>
            </a:endParaRPr>
          </a:p>
        </p:txBody>
      </p:sp>
      <p:sp>
        <p:nvSpPr>
          <p:cNvPr id="38" name="Rectangle 37">
            <a:extLst>
              <a:ext uri="{FF2B5EF4-FFF2-40B4-BE49-F238E27FC236}">
                <a16:creationId xmlns:a16="http://schemas.microsoft.com/office/drawing/2014/main" id="{DCAE4436-616F-6DF4-F78B-50F6DF19A7C0}"/>
              </a:ext>
            </a:extLst>
          </p:cNvPr>
          <p:cNvSpPr/>
          <p:nvPr/>
        </p:nvSpPr>
        <p:spPr>
          <a:xfrm>
            <a:off x="435005" y="5100283"/>
            <a:ext cx="96000" cy="720000"/>
          </a:xfrm>
          <a:prstGeom prst="rect">
            <a:avLst/>
          </a:prstGeom>
          <a:solidFill>
            <a:schemeClr val="accent5">
              <a:lumMod val="7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sp>
        <p:nvSpPr>
          <p:cNvPr id="39" name="Rectangle 38">
            <a:extLst>
              <a:ext uri="{FF2B5EF4-FFF2-40B4-BE49-F238E27FC236}">
                <a16:creationId xmlns:a16="http://schemas.microsoft.com/office/drawing/2014/main" id="{C550BD8E-C134-42EC-6E48-E0FC74E0209C}"/>
              </a:ext>
            </a:extLst>
          </p:cNvPr>
          <p:cNvSpPr/>
          <p:nvPr/>
        </p:nvSpPr>
        <p:spPr>
          <a:xfrm>
            <a:off x="435005" y="4300436"/>
            <a:ext cx="96000" cy="720000"/>
          </a:xfrm>
          <a:prstGeom prst="rect">
            <a:avLst/>
          </a:prstGeom>
          <a:solidFill>
            <a:schemeClr val="accent5">
              <a:lumMod val="7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sp>
        <p:nvSpPr>
          <p:cNvPr id="40" name="Rectangle 39">
            <a:extLst>
              <a:ext uri="{FF2B5EF4-FFF2-40B4-BE49-F238E27FC236}">
                <a16:creationId xmlns:a16="http://schemas.microsoft.com/office/drawing/2014/main" id="{5B402458-BB12-46DA-02AC-B0746C1415A9}"/>
              </a:ext>
            </a:extLst>
          </p:cNvPr>
          <p:cNvSpPr/>
          <p:nvPr/>
        </p:nvSpPr>
        <p:spPr>
          <a:xfrm>
            <a:off x="435005" y="3510675"/>
            <a:ext cx="96000" cy="720000"/>
          </a:xfrm>
          <a:prstGeom prst="rect">
            <a:avLst/>
          </a:prstGeom>
          <a:solidFill>
            <a:schemeClr val="accent5">
              <a:lumMod val="7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sp>
        <p:nvSpPr>
          <p:cNvPr id="41" name="Rectangle 40">
            <a:extLst>
              <a:ext uri="{FF2B5EF4-FFF2-40B4-BE49-F238E27FC236}">
                <a16:creationId xmlns:a16="http://schemas.microsoft.com/office/drawing/2014/main" id="{6C699D95-829C-B6CE-4B44-BA74CC65FCCD}"/>
              </a:ext>
            </a:extLst>
          </p:cNvPr>
          <p:cNvSpPr/>
          <p:nvPr/>
        </p:nvSpPr>
        <p:spPr>
          <a:xfrm>
            <a:off x="435005" y="2720913"/>
            <a:ext cx="96000" cy="720000"/>
          </a:xfrm>
          <a:prstGeom prst="rect">
            <a:avLst/>
          </a:prstGeom>
          <a:solidFill>
            <a:schemeClr val="accent5">
              <a:lumMod val="7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grpSp>
        <p:nvGrpSpPr>
          <p:cNvPr id="3" name="Group 2">
            <a:extLst>
              <a:ext uri="{FF2B5EF4-FFF2-40B4-BE49-F238E27FC236}">
                <a16:creationId xmlns:a16="http://schemas.microsoft.com/office/drawing/2014/main" id="{E1292CE0-DD8F-98B7-A538-3EA743D5EDD9}"/>
              </a:ext>
            </a:extLst>
          </p:cNvPr>
          <p:cNvGrpSpPr/>
          <p:nvPr/>
        </p:nvGrpSpPr>
        <p:grpSpPr>
          <a:xfrm>
            <a:off x="6788919" y="3047548"/>
            <a:ext cx="4516391" cy="2436315"/>
            <a:chOff x="-63422" y="1277523"/>
            <a:chExt cx="3715352" cy="2004203"/>
          </a:xfrm>
          <a:effectLst>
            <a:glow rad="127000">
              <a:schemeClr val="tx2">
                <a:lumMod val="50000"/>
              </a:schemeClr>
            </a:glow>
          </a:effectLst>
        </p:grpSpPr>
        <p:sp>
          <p:nvSpPr>
            <p:cNvPr id="5" name="Rectangle: Rounded Corners 13">
              <a:extLst>
                <a:ext uri="{FF2B5EF4-FFF2-40B4-BE49-F238E27FC236}">
                  <a16:creationId xmlns:a16="http://schemas.microsoft.com/office/drawing/2014/main" id="{8095441C-0DB8-FFAB-6743-A0496F97901A}"/>
                </a:ext>
              </a:extLst>
            </p:cNvPr>
            <p:cNvSpPr/>
            <p:nvPr/>
          </p:nvSpPr>
          <p:spPr>
            <a:xfrm>
              <a:off x="-63422" y="1277523"/>
              <a:ext cx="3715352" cy="2004203"/>
            </a:xfrm>
            <a:prstGeom prst="roundRect">
              <a:avLst>
                <a:gd name="adj" fmla="val 7435"/>
              </a:avLst>
            </a:prstGeom>
            <a:solidFill>
              <a:schemeClr val="bg1"/>
            </a:solidFill>
            <a:ln>
              <a:noFill/>
              <a:headEnd type="triangle" w="med" len="med"/>
              <a:tailEnd type="triangle" w="med" len="med"/>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68"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TheSansOffice" panose="020B0503040302060204" pitchFamily="34" charset="0"/>
                <a:ea typeface="+mn-ea"/>
                <a:cs typeface="+mn-cs"/>
              </a:endParaRPr>
            </a:p>
          </p:txBody>
        </p:sp>
        <p:sp>
          <p:nvSpPr>
            <p:cNvPr id="8" name="object 28">
              <a:extLst>
                <a:ext uri="{FF2B5EF4-FFF2-40B4-BE49-F238E27FC236}">
                  <a16:creationId xmlns:a16="http://schemas.microsoft.com/office/drawing/2014/main" id="{DFEBCD56-4218-4F1A-D052-9222650A1ACB}"/>
                </a:ext>
              </a:extLst>
            </p:cNvPr>
            <p:cNvSpPr/>
            <p:nvPr/>
          </p:nvSpPr>
          <p:spPr>
            <a:xfrm>
              <a:off x="53124" y="1440780"/>
              <a:ext cx="3517849" cy="368768"/>
            </a:xfrm>
            <a:prstGeom prst="roundRect">
              <a:avLst>
                <a:gd name="adj" fmla="val 50000"/>
              </a:avLst>
            </a:prstGeom>
            <a:solidFill>
              <a:srgbClr val="BDD630"/>
            </a:solidFill>
            <a:effectLst>
              <a:outerShdw blurRad="50800" dist="38100" dir="5400000" algn="t" rotWithShape="0">
                <a:prstClr val="black">
                  <a:alpha val="40000"/>
                </a:prstClr>
              </a:outerShdw>
            </a:effectLst>
          </p:spPr>
          <p:txBody>
            <a:bodyPr wrap="square" lIns="0" tIns="0" rIns="0" bIns="0" rtlCol="0" anchor="ctr"/>
            <a:lstStyle/>
            <a:p>
              <a:pPr marL="0" marR="0" lvl="0" indent="0" algn="ctr" defTabSz="121886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heSansOffice" panose="020B0503040302060204" pitchFamily="34" charset="0"/>
                  <a:ea typeface="+mn-ea"/>
                  <a:cs typeface="+mn-cs"/>
                </a:rPr>
                <a:t>SIFY CLOUDINFINIT ENTERPRISE PLATFORM</a:t>
              </a:r>
            </a:p>
          </p:txBody>
        </p:sp>
        <p:grpSp>
          <p:nvGrpSpPr>
            <p:cNvPr id="9" name="Group 8">
              <a:extLst>
                <a:ext uri="{FF2B5EF4-FFF2-40B4-BE49-F238E27FC236}">
                  <a16:creationId xmlns:a16="http://schemas.microsoft.com/office/drawing/2014/main" id="{1656E023-5D35-0B8C-C4DD-77ECCFCC865D}"/>
                </a:ext>
              </a:extLst>
            </p:cNvPr>
            <p:cNvGrpSpPr/>
            <p:nvPr/>
          </p:nvGrpSpPr>
          <p:grpSpPr>
            <a:xfrm>
              <a:off x="1759606" y="1982878"/>
              <a:ext cx="918522" cy="1080000"/>
              <a:chOff x="1973903" y="1982878"/>
              <a:chExt cx="918522" cy="1080000"/>
            </a:xfrm>
          </p:grpSpPr>
          <p:sp>
            <p:nvSpPr>
              <p:cNvPr id="26" name="object 40">
                <a:extLst>
                  <a:ext uri="{FF2B5EF4-FFF2-40B4-BE49-F238E27FC236}">
                    <a16:creationId xmlns:a16="http://schemas.microsoft.com/office/drawing/2014/main" id="{FA535FFD-F115-EB79-D56D-5D009BFE1919}"/>
                  </a:ext>
                </a:extLst>
              </p:cNvPr>
              <p:cNvSpPr/>
              <p:nvPr/>
            </p:nvSpPr>
            <p:spPr>
              <a:xfrm>
                <a:off x="2019164" y="1982878"/>
                <a:ext cx="828000" cy="1080000"/>
              </a:xfrm>
              <a:custGeom>
                <a:avLst/>
                <a:gdLst/>
                <a:ahLst/>
                <a:cxnLst/>
                <a:rect l="l" t="t" r="r" b="b"/>
                <a:pathLst>
                  <a:path w="411480" h="594360">
                    <a:moveTo>
                      <a:pt x="411480" y="594360"/>
                    </a:moveTo>
                    <a:lnTo>
                      <a:pt x="0" y="594360"/>
                    </a:lnTo>
                    <a:lnTo>
                      <a:pt x="0" y="0"/>
                    </a:lnTo>
                    <a:lnTo>
                      <a:pt x="411480" y="0"/>
                    </a:lnTo>
                    <a:lnTo>
                      <a:pt x="411480" y="594360"/>
                    </a:lnTo>
                    <a:close/>
                  </a:path>
                </a:pathLst>
              </a:custGeom>
              <a:ln w="9525">
                <a:solidFill>
                  <a:schemeClr val="accent1">
                    <a:lumMod val="60000"/>
                    <a:lumOff val="40000"/>
                  </a:schemeClr>
                </a:solidFill>
                <a:prstDash val="solid"/>
              </a:ln>
            </p:spPr>
            <p:txBody>
              <a:bodyPr wrap="square" lIns="0" tIns="0" rIns="0" bIns="0" rtlCol="0"/>
              <a:lstStyle/>
              <a:p>
                <a:pPr marL="0" marR="0" lvl="0" indent="0" algn="l" defTabSz="1218868" rtl="0" eaLnBrk="1" fontAlgn="auto" latinLnBrk="0" hangingPunct="1">
                  <a:lnSpc>
                    <a:spcPct val="100000"/>
                  </a:lnSpc>
                  <a:spcBef>
                    <a:spcPts val="0"/>
                  </a:spcBef>
                  <a:spcAft>
                    <a:spcPts val="0"/>
                  </a:spcAft>
                  <a:buClrTx/>
                  <a:buSzTx/>
                  <a:buFontTx/>
                  <a:buNone/>
                  <a:tabLst/>
                  <a:defRPr/>
                </a:pPr>
                <a:endParaRPr kumimoji="0" sz="1351" b="0" i="0" u="none" strike="noStrike" kern="1200" cap="none" spc="0" normalizeH="0" baseline="0" noProof="0">
                  <a:ln>
                    <a:noFill/>
                  </a:ln>
                  <a:solidFill>
                    <a:prstClr val="black"/>
                  </a:solidFill>
                  <a:effectLst/>
                  <a:uLnTx/>
                  <a:uFillTx/>
                  <a:latin typeface="TheSansOffice" panose="020B0503040302060204" pitchFamily="34" charset="0"/>
                  <a:ea typeface="+mn-ea"/>
                  <a:cs typeface="+mn-cs"/>
                </a:endParaRPr>
              </a:p>
            </p:txBody>
          </p:sp>
          <p:sp>
            <p:nvSpPr>
              <p:cNvPr id="27" name="object 46">
                <a:extLst>
                  <a:ext uri="{FF2B5EF4-FFF2-40B4-BE49-F238E27FC236}">
                    <a16:creationId xmlns:a16="http://schemas.microsoft.com/office/drawing/2014/main" id="{28946E1E-9BB8-268E-383F-68B1FD712C4D}"/>
                  </a:ext>
                </a:extLst>
              </p:cNvPr>
              <p:cNvSpPr txBox="1"/>
              <p:nvPr/>
            </p:nvSpPr>
            <p:spPr>
              <a:xfrm>
                <a:off x="1973903" y="2048509"/>
                <a:ext cx="918522" cy="314534"/>
              </a:xfrm>
              <a:prstGeom prst="rect">
                <a:avLst/>
              </a:prstGeom>
            </p:spPr>
            <p:txBody>
              <a:bodyPr vert="horz" wrap="square" lIns="0" tIns="10795" rIns="0" bIns="0" rtlCol="0" anchor="t">
                <a:spAutoFit/>
              </a:bodyPr>
              <a:lstStyle/>
              <a:p>
                <a:pPr marL="17780" marR="5080" lvl="0" indent="-5927" algn="ctr" defTabSz="1218868" rtl="0" eaLnBrk="1" fontAlgn="auto" latinLnBrk="0" hangingPunct="1">
                  <a:lnSpc>
                    <a:spcPct val="104200"/>
                  </a:lnSpc>
                  <a:spcBef>
                    <a:spcPts val="85"/>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rebuchet MS"/>
                    <a:ea typeface="+mn-ea"/>
                    <a:cs typeface="Arial"/>
                  </a:rPr>
                  <a:t>SOVEREIGN </a:t>
                </a:r>
                <a:br>
                  <a:rPr kumimoji="0" lang="en-US" sz="1200" b="0" i="0" u="none" strike="noStrike" kern="1200" cap="none" spc="0" normalizeH="0" baseline="0" noProof="0">
                    <a:ln>
                      <a:noFill/>
                    </a:ln>
                    <a:solidFill>
                      <a:prstClr val="black"/>
                    </a:solidFill>
                    <a:effectLst/>
                    <a:uLnTx/>
                    <a:uFillTx/>
                    <a:latin typeface="Trebuchet MS"/>
                    <a:ea typeface="+mn-ea"/>
                    <a:cs typeface="Arial"/>
                  </a:rPr>
                </a:br>
                <a:r>
                  <a:rPr kumimoji="0" lang="en-US" sz="1200" b="0" i="0" u="none" strike="noStrike" kern="1200" cap="none" spc="0" normalizeH="0" baseline="0" noProof="0">
                    <a:ln>
                      <a:noFill/>
                    </a:ln>
                    <a:solidFill>
                      <a:prstClr val="black"/>
                    </a:solidFill>
                    <a:effectLst/>
                    <a:uLnTx/>
                    <a:uFillTx/>
                    <a:latin typeface="Trebuchet MS"/>
                    <a:ea typeface="+mn-ea"/>
                    <a:cs typeface="Arial"/>
                  </a:rPr>
                  <a:t>AI CLOUD</a:t>
                </a:r>
              </a:p>
            </p:txBody>
          </p:sp>
          <p:sp>
            <p:nvSpPr>
              <p:cNvPr id="28" name="object 52">
                <a:extLst>
                  <a:ext uri="{FF2B5EF4-FFF2-40B4-BE49-F238E27FC236}">
                    <a16:creationId xmlns:a16="http://schemas.microsoft.com/office/drawing/2014/main" id="{C03D22BE-2AF4-794B-F9F7-AA02362079BD}"/>
                  </a:ext>
                </a:extLst>
              </p:cNvPr>
              <p:cNvSpPr/>
              <p:nvPr/>
            </p:nvSpPr>
            <p:spPr>
              <a:xfrm>
                <a:off x="2156067" y="2358340"/>
                <a:ext cx="554194" cy="591795"/>
              </a:xfrm>
              <a:prstGeom prst="rect">
                <a:avLst/>
              </a:prstGeom>
              <a:blipFill>
                <a:blip r:embed="rId7" cstate="print"/>
                <a:stretch>
                  <a:fillRect/>
                </a:stretch>
              </a:blipFill>
            </p:spPr>
            <p:txBody>
              <a:bodyPr wrap="square" lIns="0" tIns="0" rIns="0" bIns="0" rtlCol="0"/>
              <a:lstStyle/>
              <a:p>
                <a:pPr marL="0" marR="0" lvl="0" indent="0" algn="l" defTabSz="1218868" rtl="0" eaLnBrk="1" fontAlgn="auto" latinLnBrk="0" hangingPunct="1">
                  <a:lnSpc>
                    <a:spcPct val="100000"/>
                  </a:lnSpc>
                  <a:spcBef>
                    <a:spcPts val="0"/>
                  </a:spcBef>
                  <a:spcAft>
                    <a:spcPts val="0"/>
                  </a:spcAft>
                  <a:buClrTx/>
                  <a:buSzTx/>
                  <a:buFontTx/>
                  <a:buNone/>
                  <a:tabLst/>
                  <a:defRPr/>
                </a:pPr>
                <a:endParaRPr kumimoji="0" sz="1351" b="0" i="0" u="none" strike="noStrike" kern="1200" cap="none" spc="0" normalizeH="0" baseline="0" noProof="0">
                  <a:ln>
                    <a:noFill/>
                  </a:ln>
                  <a:solidFill>
                    <a:prstClr val="black"/>
                  </a:solidFill>
                  <a:effectLst/>
                  <a:uLnTx/>
                  <a:uFillTx/>
                  <a:latin typeface="Trebuchet MS"/>
                  <a:ea typeface="+mn-ea"/>
                  <a:cs typeface="+mn-cs"/>
                </a:endParaRPr>
              </a:p>
            </p:txBody>
          </p:sp>
        </p:grpSp>
        <p:grpSp>
          <p:nvGrpSpPr>
            <p:cNvPr id="10" name="Group 9">
              <a:extLst>
                <a:ext uri="{FF2B5EF4-FFF2-40B4-BE49-F238E27FC236}">
                  <a16:creationId xmlns:a16="http://schemas.microsoft.com/office/drawing/2014/main" id="{D21E93F3-70D6-DDC4-4466-307ADD9FCC6B}"/>
                </a:ext>
              </a:extLst>
            </p:cNvPr>
            <p:cNvGrpSpPr/>
            <p:nvPr/>
          </p:nvGrpSpPr>
          <p:grpSpPr>
            <a:xfrm>
              <a:off x="907172" y="1982878"/>
              <a:ext cx="828000" cy="1080000"/>
              <a:chOff x="974390" y="1982878"/>
              <a:chExt cx="828000" cy="1080000"/>
            </a:xfrm>
          </p:grpSpPr>
          <p:sp>
            <p:nvSpPr>
              <p:cNvPr id="23" name="object 42">
                <a:extLst>
                  <a:ext uri="{FF2B5EF4-FFF2-40B4-BE49-F238E27FC236}">
                    <a16:creationId xmlns:a16="http://schemas.microsoft.com/office/drawing/2014/main" id="{CB9DE350-41C7-2714-39F9-359EB1782B9B}"/>
                  </a:ext>
                </a:extLst>
              </p:cNvPr>
              <p:cNvSpPr/>
              <p:nvPr/>
            </p:nvSpPr>
            <p:spPr>
              <a:xfrm>
                <a:off x="974390" y="1982878"/>
                <a:ext cx="828000" cy="1080000"/>
              </a:xfrm>
              <a:custGeom>
                <a:avLst/>
                <a:gdLst/>
                <a:ahLst/>
                <a:cxnLst/>
                <a:rect l="l" t="t" r="r" b="b"/>
                <a:pathLst>
                  <a:path w="411480" h="594360">
                    <a:moveTo>
                      <a:pt x="411480" y="594360"/>
                    </a:moveTo>
                    <a:lnTo>
                      <a:pt x="0" y="594360"/>
                    </a:lnTo>
                    <a:lnTo>
                      <a:pt x="0" y="0"/>
                    </a:lnTo>
                    <a:lnTo>
                      <a:pt x="411480" y="0"/>
                    </a:lnTo>
                    <a:lnTo>
                      <a:pt x="411480" y="594360"/>
                    </a:lnTo>
                    <a:close/>
                  </a:path>
                </a:pathLst>
              </a:custGeom>
              <a:ln w="9525">
                <a:solidFill>
                  <a:schemeClr val="accent1">
                    <a:lumMod val="60000"/>
                    <a:lumOff val="40000"/>
                  </a:schemeClr>
                </a:solidFill>
                <a:prstDash val="solid"/>
              </a:ln>
            </p:spPr>
            <p:txBody>
              <a:bodyPr wrap="square" lIns="0" tIns="0" rIns="0" bIns="0" rtlCol="0"/>
              <a:lstStyle/>
              <a:p>
                <a:pPr marL="0" marR="0" lvl="0" indent="0" algn="l" defTabSz="1218868" rtl="0" eaLnBrk="1" fontAlgn="auto" latinLnBrk="0" hangingPunct="1">
                  <a:lnSpc>
                    <a:spcPct val="100000"/>
                  </a:lnSpc>
                  <a:spcBef>
                    <a:spcPts val="0"/>
                  </a:spcBef>
                  <a:spcAft>
                    <a:spcPts val="0"/>
                  </a:spcAft>
                  <a:buClrTx/>
                  <a:buSzTx/>
                  <a:buFontTx/>
                  <a:buNone/>
                  <a:tabLst/>
                  <a:defRPr/>
                </a:pPr>
                <a:endParaRPr kumimoji="0" sz="1351" b="0" i="0" u="none" strike="noStrike" kern="1200" cap="none" spc="0" normalizeH="0" baseline="0" noProof="0">
                  <a:ln>
                    <a:noFill/>
                  </a:ln>
                  <a:solidFill>
                    <a:prstClr val="black"/>
                  </a:solidFill>
                  <a:effectLst/>
                  <a:uLnTx/>
                  <a:uFillTx/>
                  <a:latin typeface="TheSansOffice" panose="020B0503040302060204" pitchFamily="34" charset="0"/>
                  <a:ea typeface="+mn-ea"/>
                  <a:cs typeface="+mn-cs"/>
                </a:endParaRPr>
              </a:p>
            </p:txBody>
          </p:sp>
          <p:sp>
            <p:nvSpPr>
              <p:cNvPr id="24" name="object 44">
                <a:extLst>
                  <a:ext uri="{FF2B5EF4-FFF2-40B4-BE49-F238E27FC236}">
                    <a16:creationId xmlns:a16="http://schemas.microsoft.com/office/drawing/2014/main" id="{257B9EAA-A7F0-5301-FF4B-B2A74B13D3BF}"/>
                  </a:ext>
                </a:extLst>
              </p:cNvPr>
              <p:cNvSpPr txBox="1"/>
              <p:nvPr/>
            </p:nvSpPr>
            <p:spPr>
              <a:xfrm>
                <a:off x="1042328" y="2048509"/>
                <a:ext cx="692126" cy="314534"/>
              </a:xfrm>
              <a:prstGeom prst="rect">
                <a:avLst/>
              </a:prstGeom>
            </p:spPr>
            <p:txBody>
              <a:bodyPr vert="horz" wrap="square" lIns="0" tIns="10795" rIns="0" bIns="0" rtlCol="0">
                <a:spAutoFit/>
              </a:bodyPr>
              <a:lstStyle/>
              <a:p>
                <a:pPr marL="12700" marR="5080" lvl="0" indent="13970" algn="ctr" defTabSz="1218868" rtl="0" eaLnBrk="1" fontAlgn="auto" latinLnBrk="0" hangingPunct="1">
                  <a:lnSpc>
                    <a:spcPct val="104200"/>
                  </a:lnSpc>
                  <a:spcBef>
                    <a:spcPts val="85"/>
                  </a:spcBef>
                  <a:spcAft>
                    <a:spcPts val="0"/>
                  </a:spcAft>
                  <a:buClrTx/>
                  <a:buSzTx/>
                  <a:buFontTx/>
                  <a:buNone/>
                  <a:tabLst/>
                  <a:defRPr/>
                </a:pPr>
                <a:r>
                  <a:rPr kumimoji="0" lang="en-IN" sz="1200" b="1" i="0" u="none" strike="noStrike" kern="1200" cap="none" spc="0" normalizeH="0" baseline="0" noProof="0">
                    <a:ln>
                      <a:noFill/>
                    </a:ln>
                    <a:solidFill>
                      <a:srgbClr val="556778"/>
                    </a:solidFill>
                    <a:effectLst/>
                    <a:uLnTx/>
                    <a:uFillTx/>
                    <a:latin typeface="Trebuchet MS"/>
                    <a:ea typeface="+mn-ea"/>
                    <a:cs typeface="Arial"/>
                  </a:rPr>
                  <a:t>ENTERPRISE S</a:t>
                </a:r>
                <a:r>
                  <a:rPr kumimoji="0" sz="1200" b="1" i="0" u="none" strike="noStrike" kern="1200" cap="none" spc="0" normalizeH="0" baseline="0" noProof="0">
                    <a:ln>
                      <a:noFill/>
                    </a:ln>
                    <a:solidFill>
                      <a:srgbClr val="556778"/>
                    </a:solidFill>
                    <a:effectLst/>
                    <a:uLnTx/>
                    <a:uFillTx/>
                    <a:latin typeface="Trebuchet MS"/>
                    <a:ea typeface="+mn-ea"/>
                    <a:cs typeface="Arial"/>
                  </a:rPr>
                  <a:t>AP</a:t>
                </a:r>
                <a:r>
                  <a:rPr kumimoji="0" lang="en-IN" sz="1200" b="1" i="0" u="none" strike="noStrike" kern="1200" cap="none" spc="0" normalizeH="0" baseline="0" noProof="0">
                    <a:ln>
                      <a:noFill/>
                    </a:ln>
                    <a:solidFill>
                      <a:srgbClr val="556778"/>
                    </a:solidFill>
                    <a:effectLst/>
                    <a:uLnTx/>
                    <a:uFillTx/>
                    <a:latin typeface="Trebuchet MS"/>
                    <a:ea typeface="+mn-ea"/>
                    <a:cs typeface="Arial"/>
                  </a:rPr>
                  <a:t> </a:t>
                </a:r>
                <a:r>
                  <a:rPr kumimoji="0" sz="1200" b="1" i="0" u="none" strike="noStrike" kern="1200" cap="none" spc="0" normalizeH="0" baseline="0" noProof="0">
                    <a:ln>
                      <a:noFill/>
                    </a:ln>
                    <a:solidFill>
                      <a:srgbClr val="556778"/>
                    </a:solidFill>
                    <a:effectLst/>
                    <a:uLnTx/>
                    <a:uFillTx/>
                    <a:latin typeface="Trebuchet MS"/>
                    <a:ea typeface="+mn-ea"/>
                    <a:cs typeface="Arial"/>
                  </a:rPr>
                  <a:t>GRID</a:t>
                </a:r>
                <a:endParaRPr kumimoji="0" sz="1200" b="1" i="0" u="none" strike="noStrike" kern="1200" cap="none" spc="0" normalizeH="0" baseline="0" noProof="0">
                  <a:ln>
                    <a:noFill/>
                  </a:ln>
                  <a:solidFill>
                    <a:prstClr val="black"/>
                  </a:solidFill>
                  <a:effectLst/>
                  <a:uLnTx/>
                  <a:uFillTx/>
                  <a:latin typeface="Trebuchet MS"/>
                  <a:ea typeface="+mn-ea"/>
                  <a:cs typeface="Arial"/>
                </a:endParaRPr>
              </a:p>
            </p:txBody>
          </p:sp>
          <p:pic>
            <p:nvPicPr>
              <p:cNvPr id="25" name="Picture 8" descr="Image result for sap  logo">
                <a:extLst>
                  <a:ext uri="{FF2B5EF4-FFF2-40B4-BE49-F238E27FC236}">
                    <a16:creationId xmlns:a16="http://schemas.microsoft.com/office/drawing/2014/main" id="{9D659227-EBFA-4206-9373-76AFFE9A1099}"/>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066925" y="2575400"/>
                <a:ext cx="642930" cy="3723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B6ABCF31-3992-A8D7-9FFE-B97ACEFCA6E5}"/>
                </a:ext>
              </a:extLst>
            </p:cNvPr>
            <p:cNvGrpSpPr/>
            <p:nvPr/>
          </p:nvGrpSpPr>
          <p:grpSpPr>
            <a:xfrm>
              <a:off x="54738" y="1985553"/>
              <a:ext cx="828000" cy="1080000"/>
              <a:chOff x="54738" y="1985553"/>
              <a:chExt cx="828000" cy="1080000"/>
            </a:xfrm>
          </p:grpSpPr>
          <p:sp>
            <p:nvSpPr>
              <p:cNvPr id="18" name="object 38">
                <a:extLst>
                  <a:ext uri="{FF2B5EF4-FFF2-40B4-BE49-F238E27FC236}">
                    <a16:creationId xmlns:a16="http://schemas.microsoft.com/office/drawing/2014/main" id="{A24B5DC0-24CE-FE46-E9E0-8274A9C9D5B7}"/>
                  </a:ext>
                </a:extLst>
              </p:cNvPr>
              <p:cNvSpPr/>
              <p:nvPr/>
            </p:nvSpPr>
            <p:spPr>
              <a:xfrm>
                <a:off x="54738" y="1985553"/>
                <a:ext cx="828000" cy="1080000"/>
              </a:xfrm>
              <a:custGeom>
                <a:avLst/>
                <a:gdLst/>
                <a:ahLst/>
                <a:cxnLst/>
                <a:rect l="l" t="t" r="r" b="b"/>
                <a:pathLst>
                  <a:path w="411480" h="594360">
                    <a:moveTo>
                      <a:pt x="411479" y="594360"/>
                    </a:moveTo>
                    <a:lnTo>
                      <a:pt x="0" y="594360"/>
                    </a:lnTo>
                    <a:lnTo>
                      <a:pt x="0" y="0"/>
                    </a:lnTo>
                    <a:lnTo>
                      <a:pt x="411479" y="0"/>
                    </a:lnTo>
                    <a:lnTo>
                      <a:pt x="411479" y="594360"/>
                    </a:lnTo>
                    <a:close/>
                  </a:path>
                </a:pathLst>
              </a:custGeom>
              <a:ln w="9525">
                <a:solidFill>
                  <a:schemeClr val="accent1">
                    <a:lumMod val="60000"/>
                    <a:lumOff val="40000"/>
                  </a:schemeClr>
                </a:solidFill>
                <a:prstDash val="solid"/>
              </a:ln>
            </p:spPr>
            <p:txBody>
              <a:bodyPr wrap="square" lIns="0" tIns="0" rIns="0" bIns="0" rtlCol="0"/>
              <a:lstStyle/>
              <a:p>
                <a:pPr marL="0" marR="0" lvl="0" indent="0" algn="l" defTabSz="1218868" rtl="0" eaLnBrk="1" fontAlgn="auto" latinLnBrk="0" hangingPunct="1">
                  <a:lnSpc>
                    <a:spcPct val="100000"/>
                  </a:lnSpc>
                  <a:spcBef>
                    <a:spcPts val="0"/>
                  </a:spcBef>
                  <a:spcAft>
                    <a:spcPts val="0"/>
                  </a:spcAft>
                  <a:buClrTx/>
                  <a:buSzTx/>
                  <a:buFontTx/>
                  <a:buNone/>
                  <a:tabLst/>
                  <a:defRPr/>
                </a:pPr>
                <a:endParaRPr kumimoji="0" sz="1351" b="0" i="0" u="none" strike="noStrike" kern="1200" cap="none" spc="0" normalizeH="0" baseline="0" noProof="0">
                  <a:ln>
                    <a:noFill/>
                  </a:ln>
                  <a:solidFill>
                    <a:prstClr val="black"/>
                  </a:solidFill>
                  <a:effectLst/>
                  <a:uLnTx/>
                  <a:uFillTx/>
                  <a:latin typeface="TheSansOffice" panose="020B0503040302060204" pitchFamily="34" charset="0"/>
                  <a:ea typeface="+mn-ea"/>
                  <a:cs typeface="+mn-cs"/>
                </a:endParaRPr>
              </a:p>
            </p:txBody>
          </p:sp>
          <p:pic>
            <p:nvPicPr>
              <p:cNvPr id="19" name="Picture 2" descr="Hybrid Cloud Services | Sify CloudInfinit Services">
                <a:extLst>
                  <a:ext uri="{FF2B5EF4-FFF2-40B4-BE49-F238E27FC236}">
                    <a16:creationId xmlns:a16="http://schemas.microsoft.com/office/drawing/2014/main" id="{050305CA-6274-87AC-7592-A94E1CFAC4B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94015" y="2048509"/>
                <a:ext cx="767897" cy="177121"/>
              </a:xfrm>
              <a:prstGeom prst="rect">
                <a:avLst/>
              </a:prstGeom>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72FFA913-EB76-D02C-13C8-0E39DB4AE999}"/>
                  </a:ext>
                </a:extLst>
              </p:cNvPr>
              <p:cNvGrpSpPr/>
              <p:nvPr/>
            </p:nvGrpSpPr>
            <p:grpSpPr>
              <a:xfrm>
                <a:off x="158700" y="2430559"/>
                <a:ext cx="620076" cy="510044"/>
                <a:chOff x="161467" y="2430559"/>
                <a:chExt cx="620076" cy="510044"/>
              </a:xfrm>
            </p:grpSpPr>
            <p:pic>
              <p:nvPicPr>
                <p:cNvPr id="21" name="Graphic 20" descr="Syncing cloud with solid fill">
                  <a:extLst>
                    <a:ext uri="{FF2B5EF4-FFF2-40B4-BE49-F238E27FC236}">
                      <a16:creationId xmlns:a16="http://schemas.microsoft.com/office/drawing/2014/main" id="{83454A60-13CD-7CE4-8024-C2EA78B496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2767" y="2519459"/>
                  <a:ext cx="378776" cy="421144"/>
                </a:xfrm>
                <a:prstGeom prst="rect">
                  <a:avLst/>
                </a:prstGeom>
              </p:spPr>
            </p:pic>
            <p:pic>
              <p:nvPicPr>
                <p:cNvPr id="22" name="Graphic 21" descr="Syncing cloud with solid fill">
                  <a:extLst>
                    <a:ext uri="{FF2B5EF4-FFF2-40B4-BE49-F238E27FC236}">
                      <a16:creationId xmlns:a16="http://schemas.microsoft.com/office/drawing/2014/main" id="{4709D3BF-415C-0948-D1D7-F92DB25913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1467" y="2430559"/>
                  <a:ext cx="378776" cy="421144"/>
                </a:xfrm>
                <a:prstGeom prst="rect">
                  <a:avLst/>
                </a:prstGeom>
              </p:spPr>
            </p:pic>
          </p:grpSp>
        </p:grpSp>
        <p:grpSp>
          <p:nvGrpSpPr>
            <p:cNvPr id="12" name="Group 11">
              <a:extLst>
                <a:ext uri="{FF2B5EF4-FFF2-40B4-BE49-F238E27FC236}">
                  <a16:creationId xmlns:a16="http://schemas.microsoft.com/office/drawing/2014/main" id="{D96ADDE9-6A21-A8C4-8DE8-934F0FC2066D}"/>
                </a:ext>
              </a:extLst>
            </p:cNvPr>
            <p:cNvGrpSpPr/>
            <p:nvPr/>
          </p:nvGrpSpPr>
          <p:grpSpPr>
            <a:xfrm>
              <a:off x="2702562" y="1982879"/>
              <a:ext cx="894790" cy="1080000"/>
              <a:chOff x="2915922" y="1982879"/>
              <a:chExt cx="894790" cy="1080000"/>
            </a:xfrm>
          </p:grpSpPr>
          <p:sp>
            <p:nvSpPr>
              <p:cNvPr id="13" name="object 39">
                <a:extLst>
                  <a:ext uri="{FF2B5EF4-FFF2-40B4-BE49-F238E27FC236}">
                    <a16:creationId xmlns:a16="http://schemas.microsoft.com/office/drawing/2014/main" id="{C296D2A6-F2C9-93DD-397F-57D61045B631}"/>
                  </a:ext>
                </a:extLst>
              </p:cNvPr>
              <p:cNvSpPr/>
              <p:nvPr/>
            </p:nvSpPr>
            <p:spPr>
              <a:xfrm>
                <a:off x="2949317" y="1982879"/>
                <a:ext cx="828000" cy="1080000"/>
              </a:xfrm>
              <a:custGeom>
                <a:avLst/>
                <a:gdLst/>
                <a:ahLst/>
                <a:cxnLst/>
                <a:rect l="l" t="t" r="r" b="b"/>
                <a:pathLst>
                  <a:path w="411479" h="594360">
                    <a:moveTo>
                      <a:pt x="411467" y="594360"/>
                    </a:moveTo>
                    <a:lnTo>
                      <a:pt x="0" y="594360"/>
                    </a:lnTo>
                    <a:lnTo>
                      <a:pt x="0" y="0"/>
                    </a:lnTo>
                    <a:lnTo>
                      <a:pt x="411467" y="0"/>
                    </a:lnTo>
                    <a:lnTo>
                      <a:pt x="411467" y="594360"/>
                    </a:lnTo>
                    <a:close/>
                  </a:path>
                </a:pathLst>
              </a:custGeom>
              <a:ln w="9525">
                <a:solidFill>
                  <a:schemeClr val="accent1">
                    <a:lumMod val="60000"/>
                    <a:lumOff val="40000"/>
                  </a:schemeClr>
                </a:solidFill>
                <a:prstDash val="solid"/>
              </a:ln>
            </p:spPr>
            <p:txBody>
              <a:bodyPr wrap="square" lIns="0" tIns="0" rIns="0" bIns="0" rtlCol="0"/>
              <a:lstStyle/>
              <a:p>
                <a:pPr marL="0" marR="0" lvl="0" indent="0" algn="l" defTabSz="1218868" rtl="0" eaLnBrk="1" fontAlgn="auto" latinLnBrk="0" hangingPunct="1">
                  <a:lnSpc>
                    <a:spcPct val="100000"/>
                  </a:lnSpc>
                  <a:spcBef>
                    <a:spcPts val="0"/>
                  </a:spcBef>
                  <a:spcAft>
                    <a:spcPts val="0"/>
                  </a:spcAft>
                  <a:buClrTx/>
                  <a:buSzTx/>
                  <a:buFontTx/>
                  <a:buNone/>
                  <a:tabLst/>
                  <a:defRPr/>
                </a:pPr>
                <a:endParaRPr kumimoji="0" sz="1351" b="0" i="0" u="none" strike="noStrike" kern="1200" cap="none" spc="0" normalizeH="0" baseline="0" noProof="0">
                  <a:ln>
                    <a:noFill/>
                  </a:ln>
                  <a:solidFill>
                    <a:prstClr val="black"/>
                  </a:solidFill>
                  <a:effectLst/>
                  <a:uLnTx/>
                  <a:uFillTx/>
                  <a:latin typeface="TheSansOffice" panose="020B0503040302060204" pitchFamily="34" charset="0"/>
                  <a:ea typeface="+mn-ea"/>
                  <a:cs typeface="+mn-cs"/>
                </a:endParaRPr>
              </a:p>
            </p:txBody>
          </p:sp>
          <p:sp>
            <p:nvSpPr>
              <p:cNvPr id="14" name="object 47">
                <a:extLst>
                  <a:ext uri="{FF2B5EF4-FFF2-40B4-BE49-F238E27FC236}">
                    <a16:creationId xmlns:a16="http://schemas.microsoft.com/office/drawing/2014/main" id="{7CB14A93-BBAE-D93C-5C0C-6CAD2CF67C51}"/>
                  </a:ext>
                </a:extLst>
              </p:cNvPr>
              <p:cNvSpPr txBox="1"/>
              <p:nvPr/>
            </p:nvSpPr>
            <p:spPr>
              <a:xfrm>
                <a:off x="2915922" y="2048509"/>
                <a:ext cx="894790" cy="162990"/>
              </a:xfrm>
              <a:prstGeom prst="rect">
                <a:avLst/>
              </a:prstGeom>
            </p:spPr>
            <p:txBody>
              <a:bodyPr vert="horz" wrap="square" lIns="0" tIns="13335" rIns="0" bIns="0" rtlCol="0">
                <a:spAutoFit/>
              </a:bodyPr>
              <a:lstStyle/>
              <a:p>
                <a:pPr marL="12700" marR="0" lvl="0" indent="0" algn="ctr" defTabSz="1218868" rtl="0" eaLnBrk="1" fontAlgn="auto" latinLnBrk="0" hangingPunct="1">
                  <a:lnSpc>
                    <a:spcPct val="100000"/>
                  </a:lnSpc>
                  <a:spcBef>
                    <a:spcPts val="105"/>
                  </a:spcBef>
                  <a:spcAft>
                    <a:spcPts val="0"/>
                  </a:spcAft>
                  <a:buClrTx/>
                  <a:buSzTx/>
                  <a:buFontTx/>
                  <a:buNone/>
                  <a:tabLst/>
                  <a:defRPr/>
                </a:pPr>
                <a:r>
                  <a:rPr kumimoji="0" lang="en-IN" sz="1200" b="1" i="0" u="none" strike="noStrike" kern="1200" cap="none" spc="0" normalizeH="0" baseline="0" noProof="0">
                    <a:ln>
                      <a:noFill/>
                    </a:ln>
                    <a:solidFill>
                      <a:srgbClr val="556778"/>
                    </a:solidFill>
                    <a:effectLst/>
                    <a:uLnTx/>
                    <a:uFillTx/>
                    <a:latin typeface="Trebuchet MS"/>
                    <a:ea typeface="+mn-ea"/>
                    <a:cs typeface="Arial"/>
                  </a:rPr>
                  <a:t>GCC CLOUD</a:t>
                </a:r>
                <a:endParaRPr kumimoji="0" sz="1200" b="1" i="0" u="none" strike="noStrike" kern="1200" cap="none" spc="0" normalizeH="0" baseline="0" noProof="0">
                  <a:ln>
                    <a:noFill/>
                  </a:ln>
                  <a:solidFill>
                    <a:srgbClr val="556778"/>
                  </a:solidFill>
                  <a:effectLst/>
                  <a:uLnTx/>
                  <a:uFillTx/>
                  <a:latin typeface="Trebuchet MS"/>
                  <a:ea typeface="+mn-ea"/>
                  <a:cs typeface="Arial"/>
                </a:endParaRPr>
              </a:p>
            </p:txBody>
          </p:sp>
          <p:grpSp>
            <p:nvGrpSpPr>
              <p:cNvPr id="15" name="Group 14">
                <a:extLst>
                  <a:ext uri="{FF2B5EF4-FFF2-40B4-BE49-F238E27FC236}">
                    <a16:creationId xmlns:a16="http://schemas.microsoft.com/office/drawing/2014/main" id="{5556971F-0EE3-7D03-5FAC-234CF2D958BD}"/>
                  </a:ext>
                </a:extLst>
              </p:cNvPr>
              <p:cNvGrpSpPr/>
              <p:nvPr/>
            </p:nvGrpSpPr>
            <p:grpSpPr>
              <a:xfrm>
                <a:off x="2967505" y="2212139"/>
                <a:ext cx="791625" cy="837803"/>
                <a:chOff x="3215763" y="2212139"/>
                <a:chExt cx="791625" cy="837803"/>
              </a:xfrm>
            </p:grpSpPr>
            <p:pic>
              <p:nvPicPr>
                <p:cNvPr id="16" name="Picture 2" descr="Map Of India PNG, Vector, PSD, and Clipart With Transparent Background for  Free Download | Pngtree">
                  <a:extLst>
                    <a:ext uri="{FF2B5EF4-FFF2-40B4-BE49-F238E27FC236}">
                      <a16:creationId xmlns:a16="http://schemas.microsoft.com/office/drawing/2014/main" id="{7A158F5D-8BC2-41B5-9948-5FDB1C27B63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15763" y="2212139"/>
                  <a:ext cx="791625" cy="837803"/>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6" descr="Network diagram with solid fill">
                  <a:extLst>
                    <a:ext uri="{FF2B5EF4-FFF2-40B4-BE49-F238E27FC236}">
                      <a16:creationId xmlns:a16="http://schemas.microsoft.com/office/drawing/2014/main" id="{AC11A85A-0CB8-7B82-6209-6ADF30AB6BE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6200000">
                  <a:off x="3378335" y="2537150"/>
                  <a:ext cx="298404" cy="298404"/>
                </a:xfrm>
                <a:prstGeom prst="rect">
                  <a:avLst/>
                </a:prstGeom>
              </p:spPr>
            </p:pic>
          </p:grpSp>
        </p:grpSp>
      </p:grpSp>
      <p:sp>
        <p:nvSpPr>
          <p:cNvPr id="6" name="TextBox 5">
            <a:extLst>
              <a:ext uri="{FF2B5EF4-FFF2-40B4-BE49-F238E27FC236}">
                <a16:creationId xmlns:a16="http://schemas.microsoft.com/office/drawing/2014/main" id="{4D9E40EA-5689-3C65-4DAF-5309566AFC36}"/>
              </a:ext>
            </a:extLst>
          </p:cNvPr>
          <p:cNvSpPr txBox="1"/>
          <p:nvPr/>
        </p:nvSpPr>
        <p:spPr>
          <a:xfrm>
            <a:off x="531007" y="2717605"/>
            <a:ext cx="5039999" cy="584775"/>
          </a:xfrm>
          <a:prstGeom prst="rect">
            <a:avLst/>
          </a:prstGeom>
          <a:noFill/>
          <a:ln>
            <a:noFill/>
          </a:ln>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a:ln>
                  <a:noFill/>
                </a:ln>
                <a:solidFill>
                  <a:prstClr val="white">
                    <a:lumMod val="95000"/>
                  </a:prstClr>
                </a:solidFill>
                <a:effectLst/>
                <a:uLnTx/>
                <a:uFillTx/>
                <a:latin typeface="Trebuchet MS"/>
                <a:ea typeface="+mn-ea"/>
                <a:cs typeface="+mn-cs"/>
              </a:rPr>
              <a:t>Flexible choice of sizing the instance as per business and performance demand</a:t>
            </a:r>
            <a:endParaRPr kumimoji="0" lang="en-US" sz="1600" b="0" i="0" u="none" strike="noStrike" kern="1200" cap="none" spc="0" normalizeH="0" baseline="0" noProof="0">
              <a:ln>
                <a:noFill/>
              </a:ln>
              <a:solidFill>
                <a:prstClr val="white">
                  <a:lumMod val="95000"/>
                </a:prstClr>
              </a:solidFill>
              <a:effectLst/>
              <a:uLnTx/>
              <a:uFillTx/>
              <a:latin typeface="Trebuchet MS"/>
              <a:ea typeface="+mn-ea"/>
              <a:cs typeface="+mn-cs"/>
            </a:endParaRPr>
          </a:p>
        </p:txBody>
      </p:sp>
      <p:sp>
        <p:nvSpPr>
          <p:cNvPr id="56" name="Rectangle: Rounded Corners 55">
            <a:extLst>
              <a:ext uri="{FF2B5EF4-FFF2-40B4-BE49-F238E27FC236}">
                <a16:creationId xmlns:a16="http://schemas.microsoft.com/office/drawing/2014/main" id="{C7D85289-BFB9-C394-7EEC-70F29BD05EEB}"/>
              </a:ext>
            </a:extLst>
          </p:cNvPr>
          <p:cNvSpPr/>
          <p:nvPr/>
        </p:nvSpPr>
        <p:spPr>
          <a:xfrm>
            <a:off x="0" y="5831992"/>
            <a:ext cx="12192000" cy="480000"/>
          </a:xfrm>
          <a:prstGeom prst="roundRect">
            <a:avLst>
              <a:gd name="adj" fmla="val 0"/>
            </a:avLst>
          </a:prstGeom>
          <a:solidFill>
            <a:srgbClr val="BED730"/>
          </a:solidFill>
          <a:ln w="12700" cap="flat" cmpd="sng" algn="ctr">
            <a:noFill/>
            <a:prstDash val="solid"/>
            <a:miter lim="800000"/>
          </a:ln>
          <a:effectLst/>
        </p:spPr>
        <p:txBody>
          <a:bodyPr lIns="91440" tIns="45720" rIns="91440" bIns="45720" rtlCol="0" anchor="ctr"/>
          <a:lstStyle/>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1451" b="0" i="1" u="none" strike="noStrike" kern="1200" cap="none" spc="0" normalizeH="0" baseline="0" noProof="0">
                <a:ln>
                  <a:noFill/>
                </a:ln>
                <a:solidFill>
                  <a:prstClr val="black"/>
                </a:solidFill>
                <a:effectLst/>
                <a:uLnTx/>
                <a:uFillTx/>
                <a:latin typeface="Trebuchet MS"/>
                <a:ea typeface="+mn-ea"/>
                <a:cs typeface="+mn-cs"/>
              </a:rPr>
              <a:t>Designed for scalable, cost-efficient, and compliance ready workloads across industries</a:t>
            </a:r>
            <a:endParaRPr kumimoji="0" lang="en-US" sz="1351" b="0" i="0"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341220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359AF3D-26FE-B3BC-18A5-EAAC712D68F9}"/>
              </a:ext>
            </a:extLst>
          </p:cNvPr>
          <p:cNvSpPr/>
          <p:nvPr/>
        </p:nvSpPr>
        <p:spPr>
          <a:xfrm>
            <a:off x="7984068" y="4017105"/>
            <a:ext cx="3776133" cy="1751627"/>
          </a:xfrm>
          <a:prstGeom prst="rect">
            <a:avLst/>
          </a:prstGeom>
          <a:solidFill>
            <a:srgbClr val="10253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sp>
        <p:nvSpPr>
          <p:cNvPr id="32" name="Rectangle 31">
            <a:extLst>
              <a:ext uri="{FF2B5EF4-FFF2-40B4-BE49-F238E27FC236}">
                <a16:creationId xmlns:a16="http://schemas.microsoft.com/office/drawing/2014/main" id="{CD3F9D6D-0A4D-37EC-D001-85CEE7DC5BFC}"/>
              </a:ext>
            </a:extLst>
          </p:cNvPr>
          <p:cNvSpPr/>
          <p:nvPr/>
        </p:nvSpPr>
        <p:spPr>
          <a:xfrm>
            <a:off x="436012" y="4017105"/>
            <a:ext cx="3776133" cy="1751627"/>
          </a:xfrm>
          <a:prstGeom prst="rect">
            <a:avLst/>
          </a:prstGeom>
          <a:solidFill>
            <a:srgbClr val="10253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sp>
        <p:nvSpPr>
          <p:cNvPr id="31" name="Rectangle 30">
            <a:extLst>
              <a:ext uri="{FF2B5EF4-FFF2-40B4-BE49-F238E27FC236}">
                <a16:creationId xmlns:a16="http://schemas.microsoft.com/office/drawing/2014/main" id="{A7CC6AB2-44D5-B52F-0E97-FDA4C348D6B1}"/>
              </a:ext>
            </a:extLst>
          </p:cNvPr>
          <p:cNvSpPr/>
          <p:nvPr/>
        </p:nvSpPr>
        <p:spPr>
          <a:xfrm>
            <a:off x="4207935" y="2257886"/>
            <a:ext cx="3776133" cy="1751628"/>
          </a:xfrm>
          <a:prstGeom prst="rect">
            <a:avLst/>
          </a:prstGeom>
          <a:solidFill>
            <a:srgbClr val="10253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1">
            <a:extLst>
              <a:ext uri="{FF2B5EF4-FFF2-40B4-BE49-F238E27FC236}">
                <a16:creationId xmlns:a16="http://schemas.microsoft.com/office/drawing/2014/main" id="{5FCE1EED-BA42-EA4C-EC86-141486AE4769}"/>
              </a:ext>
            </a:extLst>
          </p:cNvPr>
          <p:cNvSpPr>
            <a:spLocks noGrp="1"/>
          </p:cNvSpPr>
          <p:nvPr>
            <p:ph type="title"/>
          </p:nvPr>
        </p:nvSpPr>
        <p:spPr>
          <a:xfrm>
            <a:off x="432000" y="307715"/>
            <a:ext cx="11328200" cy="502756"/>
          </a:xfrm>
        </p:spPr>
        <p:txBody>
          <a:bodyPr/>
          <a:lstStyle/>
          <a:p>
            <a:r>
              <a:rPr lang="en-IN" dirty="0" err="1"/>
              <a:t>CloudInfinit</a:t>
            </a:r>
            <a:r>
              <a:rPr lang="en-IN" baseline="30000" dirty="0" err="1">
                <a:solidFill>
                  <a:schemeClr val="bg1"/>
                </a:solidFill>
              </a:rPr>
              <a:t>+AI</a:t>
            </a:r>
            <a:r>
              <a:rPr lang="en-IN" dirty="0">
                <a:solidFill>
                  <a:schemeClr val="bg1"/>
                </a:solidFill>
              </a:rPr>
              <a:t>:</a:t>
            </a:r>
            <a:r>
              <a:rPr lang="en-IN" dirty="0"/>
              <a:t> </a:t>
            </a:r>
            <a:r>
              <a:rPr lang="en-IN" dirty="0">
                <a:solidFill>
                  <a:schemeClr val="bg1"/>
                </a:solidFill>
              </a:rPr>
              <a:t>High performance GPU AS a service  </a:t>
            </a:r>
            <a:endParaRPr lang="en-US" dirty="0">
              <a:solidFill>
                <a:schemeClr val="bg1"/>
              </a:solidFill>
            </a:endParaRPr>
          </a:p>
        </p:txBody>
      </p:sp>
      <p:sp>
        <p:nvSpPr>
          <p:cNvPr id="4" name="TextBox 3">
            <a:extLst>
              <a:ext uri="{FF2B5EF4-FFF2-40B4-BE49-F238E27FC236}">
                <a16:creationId xmlns:a16="http://schemas.microsoft.com/office/drawing/2014/main" id="{ACBB4569-D4BB-7095-850C-FE2AD450B64F}"/>
              </a:ext>
            </a:extLst>
          </p:cNvPr>
          <p:cNvSpPr txBox="1"/>
          <p:nvPr/>
        </p:nvSpPr>
        <p:spPr>
          <a:xfrm>
            <a:off x="431800" y="1320899"/>
            <a:ext cx="11328400" cy="543867"/>
          </a:xfrm>
          <a:prstGeom prst="rect">
            <a:avLst/>
          </a:prstGeom>
          <a:noFill/>
        </p:spPr>
        <p:txBody>
          <a:bodyPr wrap="square" lIns="91440" tIns="45720" rIns="91440" bIns="4572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a:ln>
                  <a:noFill/>
                </a:ln>
                <a:solidFill>
                  <a:prstClr val="white"/>
                </a:solidFill>
                <a:effectLst/>
                <a:uLnTx/>
                <a:uFillTx/>
                <a:latin typeface="Trebuchet MS"/>
                <a:ea typeface="+mn-ea"/>
                <a:cs typeface="+mn-cs"/>
              </a:rPr>
              <a:t>Our cloud platform is now elevated to meet demands of deep learning, machine learning, AI training, inferencing...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a:ln>
                  <a:noFill/>
                </a:ln>
                <a:solidFill>
                  <a:prstClr val="white"/>
                </a:solidFill>
                <a:effectLst/>
                <a:uLnTx/>
                <a:uFillTx/>
                <a:latin typeface="Trebuchet MS"/>
                <a:ea typeface="+mn-ea"/>
                <a:cs typeface="+mn-cs"/>
              </a:rPr>
              <a:t>With Nvidia's advanced GPUs, get unparalleled performance, high network throughput &amp; low latency, crucial for AI workloads.</a:t>
            </a:r>
            <a:endParaRPr kumimoji="0" lang="en-IN" sz="1467" b="0" i="0" u="none" strike="noStrike" kern="1200" cap="none" spc="0" normalizeH="0" baseline="0" noProof="0">
              <a:ln>
                <a:noFill/>
              </a:ln>
              <a:solidFill>
                <a:prstClr val="white"/>
              </a:solidFill>
              <a:effectLst/>
              <a:uLnTx/>
              <a:uFillTx/>
              <a:latin typeface="Trebuchet MS"/>
              <a:ea typeface="+mn-ea"/>
              <a:cs typeface="+mn-cs"/>
            </a:endParaRPr>
          </a:p>
        </p:txBody>
      </p:sp>
      <p:cxnSp>
        <p:nvCxnSpPr>
          <p:cNvPr id="12" name="Straight Connector 11">
            <a:extLst>
              <a:ext uri="{FF2B5EF4-FFF2-40B4-BE49-F238E27FC236}">
                <a16:creationId xmlns:a16="http://schemas.microsoft.com/office/drawing/2014/main" id="{C3A4E76D-1330-3373-CDEC-717A23C4E2EE}"/>
              </a:ext>
            </a:extLst>
          </p:cNvPr>
          <p:cNvCxnSpPr>
            <a:cxnSpLocks/>
          </p:cNvCxnSpPr>
          <p:nvPr/>
        </p:nvCxnSpPr>
        <p:spPr>
          <a:xfrm>
            <a:off x="431800" y="4017105"/>
            <a:ext cx="11328400" cy="0"/>
          </a:xfrm>
          <a:prstGeom prst="line">
            <a:avLst/>
          </a:prstGeom>
          <a:ln>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ACA425C-FA24-82A5-7849-CA1F93427E0A}"/>
              </a:ext>
            </a:extLst>
          </p:cNvPr>
          <p:cNvGrpSpPr/>
          <p:nvPr/>
        </p:nvGrpSpPr>
        <p:grpSpPr>
          <a:xfrm>
            <a:off x="4207934" y="2257885"/>
            <a:ext cx="3776133" cy="3503256"/>
            <a:chOff x="3155950" y="1322427"/>
            <a:chExt cx="2832100" cy="2998429"/>
          </a:xfrm>
        </p:grpSpPr>
        <p:cxnSp>
          <p:nvCxnSpPr>
            <p:cNvPr id="14" name="Straight Connector 13">
              <a:extLst>
                <a:ext uri="{FF2B5EF4-FFF2-40B4-BE49-F238E27FC236}">
                  <a16:creationId xmlns:a16="http://schemas.microsoft.com/office/drawing/2014/main" id="{02EF6D04-55F2-C647-F3F0-821BE8903B2C}"/>
                </a:ext>
              </a:extLst>
            </p:cNvPr>
            <p:cNvCxnSpPr/>
            <p:nvPr/>
          </p:nvCxnSpPr>
          <p:spPr>
            <a:xfrm>
              <a:off x="3155950" y="1322427"/>
              <a:ext cx="0" cy="2998429"/>
            </a:xfrm>
            <a:prstGeom prst="line">
              <a:avLst/>
            </a:prstGeom>
            <a:ln>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BAD4D58-38C8-5094-F6D4-D6F0355F2566}"/>
                </a:ext>
              </a:extLst>
            </p:cNvPr>
            <p:cNvCxnSpPr/>
            <p:nvPr/>
          </p:nvCxnSpPr>
          <p:spPr>
            <a:xfrm>
              <a:off x="5988050" y="1322427"/>
              <a:ext cx="0" cy="2998429"/>
            </a:xfrm>
            <a:prstGeom prst="line">
              <a:avLst/>
            </a:prstGeom>
            <a:ln>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6B8DFB7B-931E-CC60-04DB-8210A0718BD8}"/>
              </a:ext>
            </a:extLst>
          </p:cNvPr>
          <p:cNvSpPr txBox="1"/>
          <p:nvPr/>
        </p:nvSpPr>
        <p:spPr>
          <a:xfrm>
            <a:off x="431801" y="3020229"/>
            <a:ext cx="3618503" cy="830997"/>
          </a:xfrm>
          <a:prstGeom prst="rect">
            <a:avLst/>
          </a:prstGeom>
          <a:noFill/>
        </p:spPr>
        <p:txBody>
          <a:bodyPr wrap="square" lIns="91440" tIns="45720" rIns="91440" bIns="4572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85000"/>
                  </a:prstClr>
                </a:solidFill>
                <a:effectLst/>
                <a:uLnTx/>
                <a:uFillTx/>
                <a:latin typeface="Trebuchet MS"/>
                <a:ea typeface="+mn-ea"/>
                <a:cs typeface="+mn-cs"/>
              </a:rPr>
              <a:t>Powered by Nvidia's state-of-the-art GPUs, Sify </a:t>
            </a:r>
            <a:r>
              <a:rPr kumimoji="0" lang="en-US" sz="1200" b="0" i="0" u="none" strike="noStrike" kern="1200" cap="none" spc="0" normalizeH="0" baseline="0" noProof="0" err="1">
                <a:ln>
                  <a:noFill/>
                </a:ln>
                <a:solidFill>
                  <a:prstClr val="white">
                    <a:lumMod val="85000"/>
                  </a:prstClr>
                </a:solidFill>
                <a:effectLst/>
                <a:uLnTx/>
                <a:uFillTx/>
                <a:latin typeface="Trebuchet MS"/>
                <a:ea typeface="+mn-ea"/>
                <a:cs typeface="+mn-cs"/>
              </a:rPr>
              <a:t>CloudInfinit</a:t>
            </a:r>
            <a:r>
              <a:rPr kumimoji="0" lang="en-US" sz="1200" b="0" i="0" u="none" strike="noStrike" kern="1200" cap="none" spc="0" normalizeH="0" baseline="30000" noProof="0" err="1">
                <a:ln>
                  <a:noFill/>
                </a:ln>
                <a:solidFill>
                  <a:prstClr val="white">
                    <a:lumMod val="85000"/>
                  </a:prstClr>
                </a:solidFill>
                <a:effectLst/>
                <a:uLnTx/>
                <a:uFillTx/>
                <a:latin typeface="Trebuchet MS"/>
                <a:ea typeface="+mn-ea"/>
                <a:cs typeface="+mn-cs"/>
              </a:rPr>
              <a:t>+AI</a:t>
            </a:r>
            <a:r>
              <a:rPr kumimoji="0" lang="en-US" sz="1200" b="0" i="0" u="none" strike="noStrike" kern="1200" cap="none" spc="0" normalizeH="0" baseline="0" noProof="0">
                <a:ln>
                  <a:noFill/>
                </a:ln>
                <a:solidFill>
                  <a:prstClr val="white">
                    <a:lumMod val="85000"/>
                  </a:prstClr>
                </a:solidFill>
                <a:effectLst/>
                <a:uLnTx/>
                <a:uFillTx/>
                <a:latin typeface="Trebuchet MS"/>
                <a:ea typeface="+mn-ea"/>
                <a:cs typeface="+mn-cs"/>
              </a:rPr>
              <a:t> offers exceptional computational power, enabling rapid AI model training and efficient inferencing.</a:t>
            </a:r>
            <a:endParaRPr kumimoji="0" lang="en-IN" sz="1200" b="1" i="0" u="none" strike="noStrike" kern="1200" cap="none" spc="0" normalizeH="0" baseline="0" noProof="0">
              <a:ln>
                <a:noFill/>
              </a:ln>
              <a:solidFill>
                <a:prstClr val="white">
                  <a:lumMod val="85000"/>
                </a:prstClr>
              </a:solidFill>
              <a:effectLst/>
              <a:uLnTx/>
              <a:uFillTx/>
              <a:latin typeface="Trebuchet MS"/>
              <a:ea typeface="+mn-ea"/>
              <a:cs typeface="+mn-cs"/>
            </a:endParaRPr>
          </a:p>
        </p:txBody>
      </p:sp>
      <p:sp>
        <p:nvSpPr>
          <p:cNvPr id="20" name="TextBox 19">
            <a:extLst>
              <a:ext uri="{FF2B5EF4-FFF2-40B4-BE49-F238E27FC236}">
                <a16:creationId xmlns:a16="http://schemas.microsoft.com/office/drawing/2014/main" id="{C04483EA-261D-D8FB-893C-B183B7317571}"/>
              </a:ext>
            </a:extLst>
          </p:cNvPr>
          <p:cNvSpPr txBox="1"/>
          <p:nvPr/>
        </p:nvSpPr>
        <p:spPr>
          <a:xfrm>
            <a:off x="4298190" y="3020229"/>
            <a:ext cx="3595609" cy="830997"/>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85000"/>
                  </a:prstClr>
                </a:solidFill>
                <a:effectLst/>
                <a:uLnTx/>
                <a:uFillTx/>
                <a:latin typeface="Trebuchet MS"/>
                <a:ea typeface="+mn-ea"/>
                <a:cs typeface="+mn-cs"/>
              </a:rPr>
              <a:t>Tailored specifically for deep learning and AI applications, the platform supports complex algorithms and large datasets, enhancing the accuracy and speed of AI operations.</a:t>
            </a:r>
            <a:endParaRPr kumimoji="0" lang="en-IN" sz="1200" b="0" i="0" u="none" strike="noStrike" kern="1200" cap="none" spc="0" normalizeH="0" baseline="0" noProof="0">
              <a:ln>
                <a:noFill/>
              </a:ln>
              <a:solidFill>
                <a:prstClr val="white">
                  <a:lumMod val="85000"/>
                </a:prstClr>
              </a:solidFill>
              <a:effectLst/>
              <a:uLnTx/>
              <a:uFillTx/>
              <a:latin typeface="Trebuchet MS"/>
              <a:ea typeface="+mn-ea"/>
              <a:cs typeface="+mn-cs"/>
            </a:endParaRPr>
          </a:p>
        </p:txBody>
      </p:sp>
      <p:sp>
        <p:nvSpPr>
          <p:cNvPr id="21" name="TextBox 20">
            <a:extLst>
              <a:ext uri="{FF2B5EF4-FFF2-40B4-BE49-F238E27FC236}">
                <a16:creationId xmlns:a16="http://schemas.microsoft.com/office/drawing/2014/main" id="{A2F4075B-70AE-D719-7A8F-74E82A7050D1}"/>
              </a:ext>
            </a:extLst>
          </p:cNvPr>
          <p:cNvSpPr txBox="1"/>
          <p:nvPr/>
        </p:nvSpPr>
        <p:spPr>
          <a:xfrm>
            <a:off x="8074325" y="3020229"/>
            <a:ext cx="3685871" cy="646331"/>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95000"/>
                  </a:prstClr>
                </a:solidFill>
                <a:effectLst/>
                <a:uLnTx/>
                <a:uFillTx/>
                <a:latin typeface="Trebuchet MS"/>
                <a:ea typeface="+mn-ea"/>
                <a:cs typeface="+mn-cs"/>
              </a:rPr>
              <a:t>Enable low latency interconnect to Hyperscalers and other Data Centers supporting all Hybrid Cloud deployment data sources</a:t>
            </a:r>
            <a:endParaRPr kumimoji="0" lang="en-US" sz="1200" b="0" i="0" u="none" strike="noStrike" kern="1200" cap="none" spc="0" normalizeH="0" baseline="0" noProof="0">
              <a:ln>
                <a:noFill/>
              </a:ln>
              <a:solidFill>
                <a:prstClr val="white">
                  <a:lumMod val="85000"/>
                </a:prstClr>
              </a:solidFill>
              <a:effectLst/>
              <a:uLnTx/>
              <a:uFillTx/>
              <a:latin typeface="Trebuchet MS"/>
              <a:ea typeface="+mn-ea"/>
              <a:cs typeface="+mn-cs"/>
            </a:endParaRPr>
          </a:p>
        </p:txBody>
      </p:sp>
      <p:sp>
        <p:nvSpPr>
          <p:cNvPr id="22" name="TextBox 21">
            <a:extLst>
              <a:ext uri="{FF2B5EF4-FFF2-40B4-BE49-F238E27FC236}">
                <a16:creationId xmlns:a16="http://schemas.microsoft.com/office/drawing/2014/main" id="{2336A95B-BB28-29BA-D38D-93F3F9572377}"/>
              </a:ext>
            </a:extLst>
          </p:cNvPr>
          <p:cNvSpPr txBox="1"/>
          <p:nvPr/>
        </p:nvSpPr>
        <p:spPr>
          <a:xfrm>
            <a:off x="431801" y="4498641"/>
            <a:ext cx="3618503" cy="830997"/>
          </a:xfrm>
          <a:prstGeom prst="rect">
            <a:avLst/>
          </a:prstGeom>
          <a:noFill/>
        </p:spPr>
        <p:txBody>
          <a:bodyPr wrap="square" lIns="91440" tIns="45720" rIns="91440" bIns="4572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85000"/>
                  </a:prstClr>
                </a:solidFill>
                <a:effectLst/>
                <a:uLnTx/>
                <a:uFillTx/>
                <a:latin typeface="Trebuchet MS"/>
                <a:ea typeface="+mn-ea"/>
                <a:cs typeface="+mn-cs"/>
              </a:rPr>
              <a:t>Hosted within Sify's top-tier data centers, </a:t>
            </a:r>
            <a:r>
              <a:rPr kumimoji="0" lang="en-US" sz="1200" b="0" i="0" u="none" strike="noStrike" kern="1200" cap="none" spc="0" normalizeH="0" baseline="0" noProof="0" err="1">
                <a:ln>
                  <a:noFill/>
                </a:ln>
                <a:solidFill>
                  <a:prstClr val="white">
                    <a:lumMod val="85000"/>
                  </a:prstClr>
                </a:solidFill>
                <a:effectLst/>
                <a:uLnTx/>
                <a:uFillTx/>
                <a:latin typeface="Trebuchet MS"/>
                <a:ea typeface="+mn-ea"/>
                <a:cs typeface="+mn-cs"/>
              </a:rPr>
              <a:t>CloudInfinit</a:t>
            </a:r>
            <a:r>
              <a:rPr kumimoji="0" lang="en-US" sz="1200" b="0" i="0" u="none" strike="noStrike" kern="1200" cap="none" spc="0" normalizeH="0" baseline="30000" noProof="0" err="1">
                <a:ln>
                  <a:noFill/>
                </a:ln>
                <a:solidFill>
                  <a:srgbClr val="BBD42F"/>
                </a:solidFill>
                <a:effectLst/>
                <a:uLnTx/>
                <a:uFillTx/>
                <a:latin typeface="Trebuchet MS"/>
                <a:ea typeface="+mn-ea"/>
                <a:cs typeface="+mn-cs"/>
              </a:rPr>
              <a:t>+AI</a:t>
            </a:r>
            <a:r>
              <a:rPr kumimoji="0" lang="en-US" sz="1200" b="0" i="0" u="none" strike="noStrike" kern="1200" cap="none" spc="0" normalizeH="0" baseline="0" noProof="0">
                <a:ln>
                  <a:noFill/>
                </a:ln>
                <a:solidFill>
                  <a:srgbClr val="BBD42F"/>
                </a:solidFill>
                <a:effectLst/>
                <a:uLnTx/>
                <a:uFillTx/>
                <a:latin typeface="Trebuchet MS"/>
                <a:ea typeface="+mn-ea"/>
                <a:cs typeface="+mn-cs"/>
              </a:rPr>
              <a:t> </a:t>
            </a:r>
            <a:r>
              <a:rPr kumimoji="0" lang="en-US" sz="1200" b="0" i="0" u="none" strike="noStrike" kern="1200" cap="none" spc="0" normalizeH="0" baseline="0" noProof="0">
                <a:ln>
                  <a:noFill/>
                </a:ln>
                <a:solidFill>
                  <a:prstClr val="white">
                    <a:lumMod val="85000"/>
                  </a:prstClr>
                </a:solidFill>
                <a:effectLst/>
                <a:uLnTx/>
                <a:uFillTx/>
                <a:latin typeface="Trebuchet MS"/>
                <a:ea typeface="+mn-ea"/>
                <a:cs typeface="+mn-cs"/>
              </a:rPr>
              <a:t>delivers secure, dependable, and scalable computing resources, supported by Sify’s extensive network and infrastructure expertise.</a:t>
            </a:r>
            <a:endParaRPr kumimoji="0" lang="en-IN" sz="1200" b="0" i="0" u="none" strike="noStrike" kern="1200" cap="none" spc="0" normalizeH="0" baseline="0" noProof="0">
              <a:ln>
                <a:noFill/>
              </a:ln>
              <a:solidFill>
                <a:prstClr val="white">
                  <a:lumMod val="85000"/>
                </a:prstClr>
              </a:solidFill>
              <a:effectLst/>
              <a:uLnTx/>
              <a:uFillTx/>
              <a:latin typeface="Trebuchet MS"/>
              <a:ea typeface="+mn-ea"/>
              <a:cs typeface="+mn-cs"/>
            </a:endParaRPr>
          </a:p>
        </p:txBody>
      </p:sp>
      <p:sp>
        <p:nvSpPr>
          <p:cNvPr id="23" name="TextBox 22">
            <a:extLst>
              <a:ext uri="{FF2B5EF4-FFF2-40B4-BE49-F238E27FC236}">
                <a16:creationId xmlns:a16="http://schemas.microsoft.com/office/drawing/2014/main" id="{82EF70D9-CE17-5F55-5CE1-07534B6B6D8E}"/>
              </a:ext>
            </a:extLst>
          </p:cNvPr>
          <p:cNvSpPr txBox="1"/>
          <p:nvPr/>
        </p:nvSpPr>
        <p:spPr>
          <a:xfrm>
            <a:off x="4298190" y="4498640"/>
            <a:ext cx="3595601" cy="830997"/>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85000"/>
                  </a:prstClr>
                </a:solidFill>
                <a:effectLst/>
                <a:uLnTx/>
                <a:uFillTx/>
                <a:latin typeface="Trebuchet MS"/>
                <a:ea typeface="+mn-ea"/>
                <a:cs typeface="+mn-cs"/>
              </a:rPr>
              <a:t>Offers scalable resources to support growing AI workloads, allowing  to expand seamlessly while maintaining robust data security and compliance with industry standards.</a:t>
            </a:r>
            <a:endParaRPr kumimoji="0" lang="en-IN" sz="1200" b="0" i="0" u="none" strike="noStrike" kern="1200" cap="none" spc="0" normalizeH="0" baseline="0" noProof="0">
              <a:ln>
                <a:noFill/>
              </a:ln>
              <a:solidFill>
                <a:prstClr val="white">
                  <a:lumMod val="85000"/>
                </a:prstClr>
              </a:solidFill>
              <a:effectLst/>
              <a:uLnTx/>
              <a:uFillTx/>
              <a:latin typeface="Trebuchet MS"/>
              <a:ea typeface="+mn-ea"/>
              <a:cs typeface="+mn-cs"/>
            </a:endParaRPr>
          </a:p>
        </p:txBody>
      </p:sp>
      <p:sp>
        <p:nvSpPr>
          <p:cNvPr id="24" name="TextBox 23">
            <a:extLst>
              <a:ext uri="{FF2B5EF4-FFF2-40B4-BE49-F238E27FC236}">
                <a16:creationId xmlns:a16="http://schemas.microsoft.com/office/drawing/2014/main" id="{5467C299-8712-AA2F-B1D4-EB2FD777512A}"/>
              </a:ext>
            </a:extLst>
          </p:cNvPr>
          <p:cNvSpPr txBox="1"/>
          <p:nvPr/>
        </p:nvSpPr>
        <p:spPr>
          <a:xfrm>
            <a:off x="8051418" y="4498641"/>
            <a:ext cx="3708772" cy="830997"/>
          </a:xfrm>
          <a:prstGeom prst="rect">
            <a:avLst/>
          </a:prstGeom>
          <a:noFill/>
        </p:spPr>
        <p:txBody>
          <a:bodyPr wrap="square" lIns="91440" tIns="45720" rIns="91440" bIns="4572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85000"/>
                  </a:prstClr>
                </a:solidFill>
                <a:effectLst/>
                <a:uLnTx/>
                <a:uFillTx/>
                <a:latin typeface="Trebuchet MS"/>
                <a:ea typeface="+mn-ea"/>
                <a:cs typeface="+mn-cs"/>
              </a:rPr>
              <a:t>By integrating Nvidia’s technology with Sify’s </a:t>
            </a:r>
            <a:r>
              <a:rPr kumimoji="0" lang="en-US" sz="1200" b="0" i="0" u="none" strike="noStrike" kern="1200" cap="none" spc="0" normalizeH="0" baseline="0" noProof="0" err="1">
                <a:ln>
                  <a:noFill/>
                </a:ln>
                <a:solidFill>
                  <a:prstClr val="white">
                    <a:lumMod val="85000"/>
                  </a:prstClr>
                </a:solidFill>
                <a:effectLst/>
                <a:uLnTx/>
                <a:uFillTx/>
                <a:latin typeface="Trebuchet MS"/>
                <a:ea typeface="+mn-ea"/>
                <a:cs typeface="+mn-cs"/>
              </a:rPr>
              <a:t>CloudInfinit</a:t>
            </a:r>
            <a:r>
              <a:rPr kumimoji="0" lang="en-US" sz="1200" b="0" i="0" u="none" strike="noStrike" kern="1200" cap="none" spc="0" normalizeH="0" baseline="30000" noProof="0" err="1">
                <a:ln>
                  <a:noFill/>
                </a:ln>
                <a:solidFill>
                  <a:srgbClr val="BBD42F"/>
                </a:solidFill>
                <a:effectLst/>
                <a:uLnTx/>
                <a:uFillTx/>
                <a:latin typeface="Trebuchet MS"/>
                <a:ea typeface="+mn-ea"/>
                <a:cs typeface="+mn-cs"/>
              </a:rPr>
              <a:t>+AI</a:t>
            </a:r>
            <a:r>
              <a:rPr kumimoji="0" lang="en-US" sz="1200" b="0" i="0" u="none" strike="noStrike" kern="1200" cap="none" spc="0" normalizeH="0" baseline="0" noProof="0">
                <a:ln>
                  <a:noFill/>
                </a:ln>
                <a:solidFill>
                  <a:prstClr val="white">
                    <a:lumMod val="85000"/>
                  </a:prstClr>
                </a:solidFill>
                <a:effectLst/>
                <a:uLnTx/>
                <a:uFillTx/>
                <a:latin typeface="Trebuchet MS"/>
                <a:ea typeface="+mn-ea"/>
                <a:cs typeface="+mn-cs"/>
              </a:rPr>
              <a:t>, businesses can leverage advanced AI tools and frameworks, fostering innovation and accelerating time-to-market</a:t>
            </a:r>
            <a:endParaRPr kumimoji="0" lang="en-IN" sz="1200" b="0" i="0" u="none" strike="noStrike" kern="1200" cap="none" spc="0" normalizeH="0" baseline="0" noProof="0">
              <a:ln>
                <a:noFill/>
              </a:ln>
              <a:solidFill>
                <a:prstClr val="white">
                  <a:lumMod val="85000"/>
                </a:prstClr>
              </a:solidFill>
              <a:effectLst/>
              <a:uLnTx/>
              <a:uFillTx/>
              <a:latin typeface="Trebuchet MS"/>
              <a:ea typeface="+mn-ea"/>
              <a:cs typeface="+mn-cs"/>
            </a:endParaRPr>
          </a:p>
        </p:txBody>
      </p:sp>
      <p:sp>
        <p:nvSpPr>
          <p:cNvPr id="25" name="TextBox 24">
            <a:extLst>
              <a:ext uri="{FF2B5EF4-FFF2-40B4-BE49-F238E27FC236}">
                <a16:creationId xmlns:a16="http://schemas.microsoft.com/office/drawing/2014/main" id="{45C297C7-A482-DEAB-581F-5AA40000C06F}"/>
              </a:ext>
            </a:extLst>
          </p:cNvPr>
          <p:cNvSpPr txBox="1"/>
          <p:nvPr/>
        </p:nvSpPr>
        <p:spPr>
          <a:xfrm>
            <a:off x="431801" y="2399797"/>
            <a:ext cx="3618503" cy="584775"/>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BED730"/>
                </a:solidFill>
                <a:effectLst/>
                <a:uLnTx/>
                <a:uFillTx/>
                <a:latin typeface="Trebuchet MS"/>
                <a:ea typeface="+mn-ea"/>
                <a:cs typeface="+mn-cs"/>
              </a:rPr>
              <a:t>High-Performance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BED730"/>
                </a:solidFill>
                <a:effectLst/>
                <a:uLnTx/>
                <a:uFillTx/>
                <a:latin typeface="Trebuchet MS"/>
                <a:ea typeface="+mn-ea"/>
                <a:cs typeface="+mn-cs"/>
              </a:rPr>
              <a:t>Infrastructure</a:t>
            </a:r>
          </a:p>
        </p:txBody>
      </p:sp>
      <p:sp>
        <p:nvSpPr>
          <p:cNvPr id="26" name="TextBox 25">
            <a:extLst>
              <a:ext uri="{FF2B5EF4-FFF2-40B4-BE49-F238E27FC236}">
                <a16:creationId xmlns:a16="http://schemas.microsoft.com/office/drawing/2014/main" id="{949C7B5F-DB8C-A70B-2647-602CAC239470}"/>
              </a:ext>
            </a:extLst>
          </p:cNvPr>
          <p:cNvSpPr txBox="1"/>
          <p:nvPr/>
        </p:nvSpPr>
        <p:spPr>
          <a:xfrm>
            <a:off x="4298190" y="2399797"/>
            <a:ext cx="3595620" cy="584775"/>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BED730"/>
                </a:solidFill>
                <a:effectLst/>
                <a:uLnTx/>
                <a:uFillTx/>
                <a:latin typeface="Trebuchet MS"/>
                <a:ea typeface="+mn-ea"/>
                <a:cs typeface="+mn-cs"/>
              </a:rPr>
              <a:t>Optimized for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BED730"/>
                </a:solidFill>
                <a:effectLst/>
                <a:uLnTx/>
                <a:uFillTx/>
                <a:latin typeface="Trebuchet MS"/>
                <a:ea typeface="+mn-ea"/>
                <a:cs typeface="+mn-cs"/>
              </a:rPr>
              <a:t>AI Workloads</a:t>
            </a:r>
          </a:p>
        </p:txBody>
      </p:sp>
      <p:sp>
        <p:nvSpPr>
          <p:cNvPr id="27" name="TextBox 26">
            <a:extLst>
              <a:ext uri="{FF2B5EF4-FFF2-40B4-BE49-F238E27FC236}">
                <a16:creationId xmlns:a16="http://schemas.microsoft.com/office/drawing/2014/main" id="{E72116A4-EE4F-D41B-AF2C-BA0B895770AA}"/>
              </a:ext>
            </a:extLst>
          </p:cNvPr>
          <p:cNvSpPr txBox="1"/>
          <p:nvPr/>
        </p:nvSpPr>
        <p:spPr>
          <a:xfrm>
            <a:off x="8051418" y="2399797"/>
            <a:ext cx="3708777" cy="584775"/>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BED730"/>
                </a:solidFill>
                <a:effectLst/>
                <a:uLnTx/>
                <a:uFillTx/>
                <a:latin typeface="Trebuchet MS"/>
                <a:ea typeface="+mn-ea"/>
                <a:cs typeface="+mn-cs"/>
              </a:rPr>
              <a:t>High Network Throughput &amp;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BED730"/>
                </a:solidFill>
                <a:effectLst/>
                <a:uLnTx/>
                <a:uFillTx/>
                <a:latin typeface="Trebuchet MS"/>
                <a:ea typeface="+mn-ea"/>
                <a:cs typeface="+mn-cs"/>
              </a:rPr>
              <a:t> Low Latency</a:t>
            </a:r>
          </a:p>
        </p:txBody>
      </p:sp>
      <p:sp>
        <p:nvSpPr>
          <p:cNvPr id="28" name="TextBox 27">
            <a:extLst>
              <a:ext uri="{FF2B5EF4-FFF2-40B4-BE49-F238E27FC236}">
                <a16:creationId xmlns:a16="http://schemas.microsoft.com/office/drawing/2014/main" id="{5894878A-95BF-4735-1AE9-06EF8BBD47E5}"/>
              </a:ext>
            </a:extLst>
          </p:cNvPr>
          <p:cNvSpPr txBox="1"/>
          <p:nvPr/>
        </p:nvSpPr>
        <p:spPr>
          <a:xfrm>
            <a:off x="431801" y="4108995"/>
            <a:ext cx="3618503" cy="338554"/>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BED730"/>
                </a:solidFill>
                <a:effectLst/>
                <a:uLnTx/>
                <a:uFillTx/>
                <a:latin typeface="Trebuchet MS"/>
                <a:ea typeface="+mn-ea"/>
                <a:cs typeface="+mn-cs"/>
              </a:rPr>
              <a:t>State-of-the-Art Data Centres</a:t>
            </a:r>
          </a:p>
        </p:txBody>
      </p:sp>
      <p:sp>
        <p:nvSpPr>
          <p:cNvPr id="29" name="TextBox 28">
            <a:extLst>
              <a:ext uri="{FF2B5EF4-FFF2-40B4-BE49-F238E27FC236}">
                <a16:creationId xmlns:a16="http://schemas.microsoft.com/office/drawing/2014/main" id="{C7979C7D-C146-DD71-B448-7844D9144BEB}"/>
              </a:ext>
            </a:extLst>
          </p:cNvPr>
          <p:cNvSpPr txBox="1"/>
          <p:nvPr/>
        </p:nvSpPr>
        <p:spPr>
          <a:xfrm>
            <a:off x="4298190" y="4108995"/>
            <a:ext cx="3595604" cy="338554"/>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BED730"/>
                </a:solidFill>
                <a:effectLst/>
                <a:uLnTx/>
                <a:uFillTx/>
                <a:latin typeface="Trebuchet MS"/>
                <a:ea typeface="+mn-ea"/>
                <a:cs typeface="+mn-cs"/>
              </a:rPr>
              <a:t>Scalability, Flexibility &amp; Security</a:t>
            </a:r>
          </a:p>
        </p:txBody>
      </p:sp>
      <p:sp>
        <p:nvSpPr>
          <p:cNvPr id="30" name="TextBox 29">
            <a:extLst>
              <a:ext uri="{FF2B5EF4-FFF2-40B4-BE49-F238E27FC236}">
                <a16:creationId xmlns:a16="http://schemas.microsoft.com/office/drawing/2014/main" id="{8AFE4E2F-D69E-1DD1-0B38-AB5D48AC3F8E}"/>
              </a:ext>
            </a:extLst>
          </p:cNvPr>
          <p:cNvSpPr txBox="1"/>
          <p:nvPr/>
        </p:nvSpPr>
        <p:spPr>
          <a:xfrm>
            <a:off x="8051416" y="4108995"/>
            <a:ext cx="3708784" cy="338554"/>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BED730"/>
                </a:solidFill>
                <a:effectLst/>
                <a:uLnTx/>
                <a:uFillTx/>
                <a:latin typeface="Trebuchet MS"/>
                <a:ea typeface="+mn-ea"/>
                <a:cs typeface="+mn-cs"/>
              </a:rPr>
              <a:t>Enhanced Collaboration</a:t>
            </a:r>
          </a:p>
        </p:txBody>
      </p:sp>
      <p:sp>
        <p:nvSpPr>
          <p:cNvPr id="5" name="Rectangle: Rounded Corners 4">
            <a:extLst>
              <a:ext uri="{FF2B5EF4-FFF2-40B4-BE49-F238E27FC236}">
                <a16:creationId xmlns:a16="http://schemas.microsoft.com/office/drawing/2014/main" id="{C50E484A-A9D3-EAFE-01EB-74D2E90828AB}"/>
              </a:ext>
            </a:extLst>
          </p:cNvPr>
          <p:cNvSpPr/>
          <p:nvPr/>
        </p:nvSpPr>
        <p:spPr>
          <a:xfrm>
            <a:off x="0" y="5816313"/>
            <a:ext cx="12192000" cy="480000"/>
          </a:xfrm>
          <a:prstGeom prst="roundRect">
            <a:avLst>
              <a:gd name="adj" fmla="val 0"/>
            </a:avLst>
          </a:prstGeom>
          <a:solidFill>
            <a:srgbClr val="BED730"/>
          </a:solidFill>
          <a:ln w="12700" cap="flat" cmpd="sng" algn="ctr">
            <a:noFill/>
            <a:prstDash val="solid"/>
            <a:miter lim="800000"/>
          </a:ln>
          <a:effectLst/>
        </p:spPr>
        <p:txBody>
          <a:bodyPr lIns="91440" tIns="45720" rIns="91440" bIns="45720" rtlCol="0" anchor="ctr"/>
          <a:lstStyle/>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1451" b="0" i="1" u="none" strike="noStrike" kern="1200" cap="none" spc="0" normalizeH="0" baseline="0" noProof="0">
                <a:ln>
                  <a:noFill/>
                </a:ln>
                <a:solidFill>
                  <a:prstClr val="black"/>
                </a:solidFill>
                <a:effectLst/>
                <a:uLnTx/>
                <a:uFillTx/>
                <a:latin typeface="Trebuchet MS"/>
                <a:ea typeface="+mn-ea"/>
                <a:cs typeface="+mn-cs"/>
              </a:rPr>
              <a:t>Democratizing access to high-performance computing, driving innovation and efficiency for organizations</a:t>
            </a:r>
          </a:p>
        </p:txBody>
      </p:sp>
    </p:spTree>
    <p:extLst>
      <p:ext uri="{BB962C8B-B14F-4D97-AF65-F5344CB8AC3E}">
        <p14:creationId xmlns:p14="http://schemas.microsoft.com/office/powerpoint/2010/main" val="79857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FF7CE2-2093-AB16-7DBB-792BC9DC0C1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407990" y="2326528"/>
            <a:ext cx="11345188" cy="3549600"/>
          </a:xfrm>
          <a:prstGeom prst="rect">
            <a:avLst/>
          </a:prstGeom>
        </p:spPr>
      </p:pic>
      <p:sp>
        <p:nvSpPr>
          <p:cNvPr id="5" name="Rectangle 4">
            <a:extLst>
              <a:ext uri="{FF2B5EF4-FFF2-40B4-BE49-F238E27FC236}">
                <a16:creationId xmlns:a16="http://schemas.microsoft.com/office/drawing/2014/main" id="{B0B722D9-B97E-EE7F-6E63-31D8EF80442D}"/>
              </a:ext>
            </a:extLst>
          </p:cNvPr>
          <p:cNvSpPr/>
          <p:nvPr/>
        </p:nvSpPr>
        <p:spPr>
          <a:xfrm>
            <a:off x="911429" y="3296249"/>
            <a:ext cx="1412313" cy="3508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rebuchet MS"/>
                <a:ea typeface="+mn-ea"/>
                <a:cs typeface="+mn-cs"/>
              </a:rPr>
              <a:t>COMPUTE</a:t>
            </a:r>
            <a:endParaRPr kumimoji="0" lang="en-IN" sz="1400" b="1" i="0" u="none" strike="noStrike" kern="1200" cap="none" spc="0" normalizeH="0" baseline="0" noProof="0">
              <a:ln>
                <a:noFill/>
              </a:ln>
              <a:solidFill>
                <a:prstClr val="black"/>
              </a:solidFill>
              <a:effectLst/>
              <a:uLnTx/>
              <a:uFillTx/>
              <a:latin typeface="Trebuchet MS"/>
              <a:ea typeface="+mn-ea"/>
              <a:cs typeface="+mn-cs"/>
            </a:endParaRPr>
          </a:p>
        </p:txBody>
      </p:sp>
      <p:sp>
        <p:nvSpPr>
          <p:cNvPr id="6" name="Rectangle 5">
            <a:extLst>
              <a:ext uri="{FF2B5EF4-FFF2-40B4-BE49-F238E27FC236}">
                <a16:creationId xmlns:a16="http://schemas.microsoft.com/office/drawing/2014/main" id="{F2A2D780-D301-FC21-8DD9-BA3F20779D5E}"/>
              </a:ext>
            </a:extLst>
          </p:cNvPr>
          <p:cNvSpPr/>
          <p:nvPr/>
        </p:nvSpPr>
        <p:spPr>
          <a:xfrm>
            <a:off x="4506757" y="3291088"/>
            <a:ext cx="1529575" cy="34320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rebuchet MS"/>
                <a:ea typeface="+mn-ea"/>
                <a:cs typeface="+mn-cs"/>
              </a:rPr>
              <a:t>STORAGE</a:t>
            </a:r>
            <a:endParaRPr kumimoji="0" lang="en-IN" sz="1400" b="1" i="0" u="none" strike="noStrike" kern="1200" cap="none" spc="0" normalizeH="0" baseline="0" noProof="0">
              <a:ln>
                <a:noFill/>
              </a:ln>
              <a:solidFill>
                <a:prstClr val="black"/>
              </a:solidFill>
              <a:effectLst/>
              <a:uLnTx/>
              <a:uFillTx/>
              <a:latin typeface="Trebuchet MS"/>
              <a:ea typeface="+mn-ea"/>
              <a:cs typeface="+mn-cs"/>
            </a:endParaRPr>
          </a:p>
        </p:txBody>
      </p:sp>
      <p:sp>
        <p:nvSpPr>
          <p:cNvPr id="7" name="Rectangle 6">
            <a:extLst>
              <a:ext uri="{FF2B5EF4-FFF2-40B4-BE49-F238E27FC236}">
                <a16:creationId xmlns:a16="http://schemas.microsoft.com/office/drawing/2014/main" id="{80DE45CC-6CD1-39FE-9539-BBF5893831E4}"/>
              </a:ext>
            </a:extLst>
          </p:cNvPr>
          <p:cNvSpPr/>
          <p:nvPr/>
        </p:nvSpPr>
        <p:spPr>
          <a:xfrm>
            <a:off x="6294054" y="3291085"/>
            <a:ext cx="1502025" cy="3432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rebuchet MS"/>
                <a:ea typeface="+mn-ea"/>
                <a:cs typeface="+mn-cs"/>
              </a:rPr>
              <a:t>NETWORK</a:t>
            </a:r>
            <a:endParaRPr kumimoji="0" lang="en-IN" sz="1400" b="1" i="0" u="none" strike="noStrike" kern="1200" cap="none" spc="0" normalizeH="0" baseline="0" noProof="0">
              <a:ln>
                <a:noFill/>
              </a:ln>
              <a:solidFill>
                <a:prstClr val="black"/>
              </a:solidFill>
              <a:effectLst/>
              <a:uLnTx/>
              <a:uFillTx/>
              <a:latin typeface="Trebuchet MS"/>
              <a:ea typeface="+mn-ea"/>
              <a:cs typeface="+mn-cs"/>
            </a:endParaRPr>
          </a:p>
        </p:txBody>
      </p:sp>
      <p:sp>
        <p:nvSpPr>
          <p:cNvPr id="8" name="Rectangle 7">
            <a:extLst>
              <a:ext uri="{FF2B5EF4-FFF2-40B4-BE49-F238E27FC236}">
                <a16:creationId xmlns:a16="http://schemas.microsoft.com/office/drawing/2014/main" id="{E18B2A2C-8623-77AA-226C-D950D3CE74C7}"/>
              </a:ext>
            </a:extLst>
          </p:cNvPr>
          <p:cNvSpPr/>
          <p:nvPr/>
        </p:nvSpPr>
        <p:spPr>
          <a:xfrm>
            <a:off x="8083972" y="3291085"/>
            <a:ext cx="1460115" cy="3432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rebuchet MS"/>
                <a:ea typeface="+mn-ea"/>
                <a:cs typeface="+mn-cs"/>
              </a:rPr>
              <a:t>SECURITY</a:t>
            </a:r>
            <a:endParaRPr kumimoji="0" lang="en-IN" sz="1400" b="1" i="0" u="none" strike="noStrike" kern="1200" cap="none" spc="0" normalizeH="0" baseline="0" noProof="0">
              <a:ln>
                <a:noFill/>
              </a:ln>
              <a:solidFill>
                <a:prstClr val="black"/>
              </a:solidFill>
              <a:effectLst/>
              <a:uLnTx/>
              <a:uFillTx/>
              <a:latin typeface="Trebuchet MS"/>
              <a:ea typeface="+mn-ea"/>
              <a:cs typeface="+mn-cs"/>
            </a:endParaRPr>
          </a:p>
        </p:txBody>
      </p:sp>
      <p:sp>
        <p:nvSpPr>
          <p:cNvPr id="9" name="TextBox 8">
            <a:extLst>
              <a:ext uri="{FF2B5EF4-FFF2-40B4-BE49-F238E27FC236}">
                <a16:creationId xmlns:a16="http://schemas.microsoft.com/office/drawing/2014/main" id="{96388EFB-EEC9-F7D6-98AF-66B6C1EA8BE7}"/>
              </a:ext>
            </a:extLst>
          </p:cNvPr>
          <p:cNvSpPr txBox="1"/>
          <p:nvPr/>
        </p:nvSpPr>
        <p:spPr>
          <a:xfrm>
            <a:off x="911427" y="3758169"/>
            <a:ext cx="1583764" cy="1570238"/>
          </a:xfrm>
          <a:prstGeom prst="rect">
            <a:avLst/>
          </a:prstGeom>
          <a:noFill/>
        </p:spPr>
        <p:txBody>
          <a:bodyPr wrap="square" rtlCol="0">
            <a:spAutoFit/>
          </a:bodyPr>
          <a:lstStyle/>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Virtual Private Instances (VPI)</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Virtual Private Enterprise (VPE)</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BareMetal Server</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Disaster Recovery as a Service</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SAP Grid</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endParaRPr kumimoji="0" lang="en-US" sz="1067" b="0" i="0" u="none" strike="noStrike" kern="1200" cap="none" spc="0" normalizeH="0" baseline="0" noProof="0">
              <a:ln>
                <a:noFill/>
              </a:ln>
              <a:solidFill>
                <a:prstClr val="black"/>
              </a:solidFill>
              <a:effectLst/>
              <a:uLnTx/>
              <a:uFillTx/>
              <a:latin typeface="Trebuchet MS"/>
              <a:ea typeface="+mn-ea"/>
              <a:cs typeface="+mn-cs"/>
            </a:endParaRPr>
          </a:p>
        </p:txBody>
      </p:sp>
      <p:sp>
        <p:nvSpPr>
          <p:cNvPr id="10" name="TextBox 9">
            <a:extLst>
              <a:ext uri="{FF2B5EF4-FFF2-40B4-BE49-F238E27FC236}">
                <a16:creationId xmlns:a16="http://schemas.microsoft.com/office/drawing/2014/main" id="{DE329744-37D0-948F-DBF0-B8C256EF236A}"/>
              </a:ext>
            </a:extLst>
          </p:cNvPr>
          <p:cNvSpPr txBox="1"/>
          <p:nvPr/>
        </p:nvSpPr>
        <p:spPr>
          <a:xfrm>
            <a:off x="4506757" y="3753004"/>
            <a:ext cx="1529575" cy="1570238"/>
          </a:xfrm>
          <a:prstGeom prst="rect">
            <a:avLst/>
          </a:prstGeom>
          <a:noFill/>
        </p:spPr>
        <p:txBody>
          <a:bodyPr wrap="square" rtlCol="0">
            <a:spAutoFit/>
          </a:bodyPr>
          <a:lstStyle/>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Enterprise SAN </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All Flash NVMe</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High Performance</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Low Latency</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Scale on IOPs</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Network Attached Storage</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Object storage </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endParaRPr kumimoji="0" lang="en-US" sz="1067" b="0" i="0" u="none" strike="noStrike" kern="1200" cap="none" spc="0" normalizeH="0" baseline="0" noProof="0">
              <a:ln>
                <a:noFill/>
              </a:ln>
              <a:solidFill>
                <a:prstClr val="black"/>
              </a:solidFill>
              <a:effectLst/>
              <a:uLnTx/>
              <a:uFillTx/>
              <a:latin typeface="Trebuchet MS"/>
              <a:ea typeface="+mn-ea"/>
              <a:cs typeface="+mn-cs"/>
            </a:endParaRPr>
          </a:p>
        </p:txBody>
      </p:sp>
      <p:sp>
        <p:nvSpPr>
          <p:cNvPr id="11" name="TextBox 10">
            <a:extLst>
              <a:ext uri="{FF2B5EF4-FFF2-40B4-BE49-F238E27FC236}">
                <a16:creationId xmlns:a16="http://schemas.microsoft.com/office/drawing/2014/main" id="{C7514D04-435D-2892-9E7F-6753D372B990}"/>
              </a:ext>
            </a:extLst>
          </p:cNvPr>
          <p:cNvSpPr txBox="1"/>
          <p:nvPr/>
        </p:nvSpPr>
        <p:spPr>
          <a:xfrm>
            <a:off x="6294054" y="3753005"/>
            <a:ext cx="1547921" cy="1406026"/>
          </a:xfrm>
          <a:prstGeom prst="rect">
            <a:avLst/>
          </a:prstGeom>
          <a:noFill/>
        </p:spPr>
        <p:txBody>
          <a:bodyPr wrap="square" rtlCol="0">
            <a:spAutoFit/>
          </a:bodyPr>
          <a:lstStyle/>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Internet bandwidth Mbps / GB plan</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SLB/GSLB</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DNS</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IP-Sec VPN</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Cloud Connect</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InfiniBand </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Nvidia NVLink</a:t>
            </a:r>
          </a:p>
        </p:txBody>
      </p:sp>
      <p:sp>
        <p:nvSpPr>
          <p:cNvPr id="12" name="TextBox 11">
            <a:extLst>
              <a:ext uri="{FF2B5EF4-FFF2-40B4-BE49-F238E27FC236}">
                <a16:creationId xmlns:a16="http://schemas.microsoft.com/office/drawing/2014/main" id="{21F40A75-86EA-E48A-5C57-71918446CA30}"/>
              </a:ext>
            </a:extLst>
          </p:cNvPr>
          <p:cNvSpPr txBox="1"/>
          <p:nvPr/>
        </p:nvSpPr>
        <p:spPr>
          <a:xfrm>
            <a:off x="8079904" y="3753009"/>
            <a:ext cx="1517517" cy="1734449"/>
          </a:xfrm>
          <a:prstGeom prst="rect">
            <a:avLst/>
          </a:prstGeom>
          <a:noFill/>
        </p:spPr>
        <p:txBody>
          <a:bodyPr wrap="square" rtlCol="0">
            <a:spAutoFit/>
          </a:bodyPr>
          <a:lstStyle/>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Firewall (VPDC)</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NIDS / IPS</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Host Security</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err="1">
                <a:ln>
                  <a:noFill/>
                </a:ln>
                <a:solidFill>
                  <a:prstClr val="black"/>
                </a:solidFill>
                <a:effectLst/>
                <a:uLnTx/>
                <a:uFillTx/>
                <a:latin typeface="Trebuchet MS"/>
                <a:ea typeface="+mn-ea"/>
                <a:cs typeface="+mn-cs"/>
              </a:rPr>
              <a:t>Fortnox</a:t>
            </a:r>
            <a:r>
              <a:rPr kumimoji="0" lang="en-US" sz="1067" b="0" i="0" u="none" strike="noStrike" kern="1200" cap="none" spc="0" normalizeH="0" baseline="0" noProof="0">
                <a:ln>
                  <a:noFill/>
                </a:ln>
                <a:solidFill>
                  <a:prstClr val="black"/>
                </a:solidFill>
                <a:effectLst/>
                <a:uLnTx/>
                <a:uFillTx/>
                <a:latin typeface="Trebuchet MS"/>
                <a:ea typeface="+mn-ea"/>
                <a:cs typeface="+mn-cs"/>
              </a:rPr>
              <a:t> UTM</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WAF and DDoS</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SIEM</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Log Management</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Antivirus</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MFA</a:t>
            </a:r>
          </a:p>
          <a:p>
            <a:pPr marL="122756" marR="0" lvl="0" indent="-122756" algn="ctr" defTabSz="914377"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prstClr val="black"/>
              </a:solidFill>
              <a:effectLst/>
              <a:uLnTx/>
              <a:uFillTx/>
              <a:latin typeface="Trebuchet MS"/>
              <a:ea typeface="+mn-ea"/>
              <a:cs typeface="+mn-cs"/>
            </a:endParaRPr>
          </a:p>
        </p:txBody>
      </p:sp>
      <p:sp>
        <p:nvSpPr>
          <p:cNvPr id="13" name="Rectangle 12">
            <a:extLst>
              <a:ext uri="{FF2B5EF4-FFF2-40B4-BE49-F238E27FC236}">
                <a16:creationId xmlns:a16="http://schemas.microsoft.com/office/drawing/2014/main" id="{F6901FDD-4950-9884-9831-05D84952A0D1}"/>
              </a:ext>
            </a:extLst>
          </p:cNvPr>
          <p:cNvSpPr/>
          <p:nvPr/>
        </p:nvSpPr>
        <p:spPr>
          <a:xfrm>
            <a:off x="9873330" y="3291086"/>
            <a:ext cx="1529583" cy="31857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rebuchet MS"/>
                <a:ea typeface="+mn-ea"/>
                <a:cs typeface="+mn-cs"/>
              </a:rPr>
              <a:t>BACKUP</a:t>
            </a:r>
            <a:endParaRPr kumimoji="0" lang="en-IN" sz="1400" b="1" i="0" u="none" strike="noStrike" kern="1200" cap="none" spc="0" normalizeH="0" baseline="0" noProof="0">
              <a:ln>
                <a:noFill/>
              </a:ln>
              <a:solidFill>
                <a:prstClr val="black"/>
              </a:solidFill>
              <a:effectLst/>
              <a:uLnTx/>
              <a:uFillTx/>
              <a:latin typeface="Trebuchet MS"/>
              <a:ea typeface="+mn-ea"/>
              <a:cs typeface="+mn-cs"/>
            </a:endParaRPr>
          </a:p>
        </p:txBody>
      </p:sp>
      <p:sp>
        <p:nvSpPr>
          <p:cNvPr id="15" name="TextBox 14">
            <a:extLst>
              <a:ext uri="{FF2B5EF4-FFF2-40B4-BE49-F238E27FC236}">
                <a16:creationId xmlns:a16="http://schemas.microsoft.com/office/drawing/2014/main" id="{A19F15EB-36A9-9617-F02D-BA3BC4F5FDBA}"/>
              </a:ext>
            </a:extLst>
          </p:cNvPr>
          <p:cNvSpPr txBox="1"/>
          <p:nvPr/>
        </p:nvSpPr>
        <p:spPr>
          <a:xfrm>
            <a:off x="9873330" y="3753007"/>
            <a:ext cx="1547921" cy="1734449"/>
          </a:xfrm>
          <a:prstGeom prst="rect">
            <a:avLst/>
          </a:prstGeom>
          <a:noFill/>
        </p:spPr>
        <p:txBody>
          <a:bodyPr wrap="square" rtlCol="0">
            <a:spAutoFit/>
          </a:bodyPr>
          <a:lstStyle/>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D2D, D2C, D2T</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Ransomware Protection</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Air Gap Backup</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Immutable</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Second Copy</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Snapshot Management</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Archival</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Cold Copy</a:t>
            </a:r>
          </a:p>
        </p:txBody>
      </p:sp>
      <p:pic>
        <p:nvPicPr>
          <p:cNvPr id="17" name="Picture 16">
            <a:extLst>
              <a:ext uri="{FF2B5EF4-FFF2-40B4-BE49-F238E27FC236}">
                <a16:creationId xmlns:a16="http://schemas.microsoft.com/office/drawing/2014/main" id="{C3DA00CA-4F19-E516-8AB8-E8B10E7D68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081" y="836084"/>
            <a:ext cx="5801120" cy="1412328"/>
          </a:xfrm>
          <a:prstGeom prst="rect">
            <a:avLst/>
          </a:prstGeom>
        </p:spPr>
      </p:pic>
      <p:pic>
        <p:nvPicPr>
          <p:cNvPr id="18" name="Picture 17">
            <a:extLst>
              <a:ext uri="{FF2B5EF4-FFF2-40B4-BE49-F238E27FC236}">
                <a16:creationId xmlns:a16="http://schemas.microsoft.com/office/drawing/2014/main" id="{008C61E9-8D32-2C67-8E51-8D6C7ECFCD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806" y="839843"/>
            <a:ext cx="5471583" cy="1381544"/>
          </a:xfrm>
          <a:prstGeom prst="rect">
            <a:avLst/>
          </a:prstGeom>
        </p:spPr>
      </p:pic>
      <p:pic>
        <p:nvPicPr>
          <p:cNvPr id="19" name="Picture 18" descr="A close up of a logo&#10;&#10;Description automatically generated">
            <a:extLst>
              <a:ext uri="{FF2B5EF4-FFF2-40B4-BE49-F238E27FC236}">
                <a16:creationId xmlns:a16="http://schemas.microsoft.com/office/drawing/2014/main" id="{85B7A39A-0A5A-0353-B5D2-3C4EEE2755EE}"/>
              </a:ext>
            </a:extLst>
          </p:cNvPr>
          <p:cNvPicPr>
            <a:picLocks noChangeAspect="1"/>
          </p:cNvPicPr>
          <p:nvPr/>
        </p:nvPicPr>
        <p:blipFill rotWithShape="1">
          <a:blip r:embed="rId6" cstate="print">
            <a:alphaModFix amt="85000"/>
            <a:duotone>
              <a:schemeClr val="bg2">
                <a:shade val="45000"/>
                <a:satMod val="135000"/>
              </a:schemeClr>
              <a:prstClr val="white"/>
            </a:duotone>
            <a:extLst>
              <a:ext uri="{28A0092B-C50C-407E-A947-70E740481C1C}">
                <a14:useLocalDpi xmlns:a14="http://schemas.microsoft.com/office/drawing/2010/main" val="0"/>
              </a:ext>
            </a:extLst>
          </a:blip>
          <a:srcRect t="18220" b="18618"/>
          <a:stretch/>
        </p:blipFill>
        <p:spPr>
          <a:xfrm>
            <a:off x="8280150" y="2691645"/>
            <a:ext cx="731871" cy="462256"/>
          </a:xfrm>
          <a:prstGeom prst="rect">
            <a:avLst/>
          </a:prstGeom>
        </p:spPr>
      </p:pic>
      <p:pic>
        <p:nvPicPr>
          <p:cNvPr id="20" name="Picture 19" descr="A close up of a logo&#10;&#10;Description automatically generated">
            <a:extLst>
              <a:ext uri="{FF2B5EF4-FFF2-40B4-BE49-F238E27FC236}">
                <a16:creationId xmlns:a16="http://schemas.microsoft.com/office/drawing/2014/main" id="{DC9AC95F-1E9F-2F69-2AE2-38BB70CCCD58}"/>
              </a:ext>
            </a:extLst>
          </p:cNvPr>
          <p:cNvPicPr>
            <a:picLocks noChangeAspect="1"/>
          </p:cNvPicPr>
          <p:nvPr/>
        </p:nvPicPr>
        <p:blipFill>
          <a:blip r:embed="rId7" cstate="print">
            <a:alphaModFix amt="85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919020" y="2676150"/>
            <a:ext cx="460925" cy="460925"/>
          </a:xfrm>
          <a:prstGeom prst="rect">
            <a:avLst/>
          </a:prstGeom>
        </p:spPr>
      </p:pic>
      <p:pic>
        <p:nvPicPr>
          <p:cNvPr id="21" name="Picture 20" descr="A close up of a logo&#10;&#10;Description automatically generated">
            <a:extLst>
              <a:ext uri="{FF2B5EF4-FFF2-40B4-BE49-F238E27FC236}">
                <a16:creationId xmlns:a16="http://schemas.microsoft.com/office/drawing/2014/main" id="{FAAC6F82-0E24-8288-875C-17C74F83E55A}"/>
              </a:ext>
            </a:extLst>
          </p:cNvPr>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107063" y="2691645"/>
            <a:ext cx="532120" cy="532120"/>
          </a:xfrm>
          <a:prstGeom prst="rect">
            <a:avLst/>
          </a:prstGeom>
        </p:spPr>
      </p:pic>
      <p:pic>
        <p:nvPicPr>
          <p:cNvPr id="22" name="Picture 21" descr="A close up of a logo&#10;&#10;Description automatically generated">
            <a:extLst>
              <a:ext uri="{FF2B5EF4-FFF2-40B4-BE49-F238E27FC236}">
                <a16:creationId xmlns:a16="http://schemas.microsoft.com/office/drawing/2014/main" id="{8A3CC3F4-A49E-AE23-29E3-92AE636D7E09}"/>
              </a:ext>
            </a:extLst>
          </p:cNvPr>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1164" y="2700958"/>
            <a:ext cx="460925" cy="460925"/>
          </a:xfrm>
          <a:prstGeom prst="rect">
            <a:avLst/>
          </a:prstGeom>
        </p:spPr>
      </p:pic>
      <p:pic>
        <p:nvPicPr>
          <p:cNvPr id="23" name="Picture 22" descr="A close up of a logo&#10;&#10;Description automatically generated">
            <a:extLst>
              <a:ext uri="{FF2B5EF4-FFF2-40B4-BE49-F238E27FC236}">
                <a16:creationId xmlns:a16="http://schemas.microsoft.com/office/drawing/2014/main" id="{6025D825-C96A-F056-991F-CF2166BFB2EE}"/>
              </a:ext>
            </a:extLst>
          </p:cNvPr>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61578" y="2695798"/>
            <a:ext cx="460927" cy="460927"/>
          </a:xfrm>
          <a:prstGeom prst="rect">
            <a:avLst/>
          </a:prstGeom>
        </p:spPr>
      </p:pic>
      <p:sp>
        <p:nvSpPr>
          <p:cNvPr id="25" name="Rectangle 24">
            <a:extLst>
              <a:ext uri="{FF2B5EF4-FFF2-40B4-BE49-F238E27FC236}">
                <a16:creationId xmlns:a16="http://schemas.microsoft.com/office/drawing/2014/main" id="{F07C5BA9-E727-737E-EE76-44C0324AEA83}"/>
              </a:ext>
            </a:extLst>
          </p:cNvPr>
          <p:cNvSpPr/>
          <p:nvPr/>
        </p:nvSpPr>
        <p:spPr>
          <a:xfrm>
            <a:off x="2741448" y="3296250"/>
            <a:ext cx="1547075" cy="31857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rebuchet MS"/>
                <a:ea typeface="+mn-ea"/>
                <a:cs typeface="+mn-cs"/>
              </a:rPr>
              <a:t>AI COMPUTE</a:t>
            </a:r>
            <a:endParaRPr kumimoji="0" lang="en-IN" sz="1400" b="1" i="0" u="none" strike="noStrike" kern="1200" cap="none" spc="0" normalizeH="0" baseline="0" noProof="0">
              <a:ln>
                <a:noFill/>
              </a:ln>
              <a:solidFill>
                <a:prstClr val="black"/>
              </a:solidFill>
              <a:effectLst/>
              <a:uLnTx/>
              <a:uFillTx/>
              <a:latin typeface="Trebuchet MS"/>
              <a:ea typeface="+mn-ea"/>
              <a:cs typeface="+mn-cs"/>
            </a:endParaRPr>
          </a:p>
        </p:txBody>
      </p:sp>
      <p:sp>
        <p:nvSpPr>
          <p:cNvPr id="26" name="TextBox 25">
            <a:extLst>
              <a:ext uri="{FF2B5EF4-FFF2-40B4-BE49-F238E27FC236}">
                <a16:creationId xmlns:a16="http://schemas.microsoft.com/office/drawing/2014/main" id="{862D0032-8E94-736F-49FC-D5A55B157F03}"/>
              </a:ext>
            </a:extLst>
          </p:cNvPr>
          <p:cNvSpPr txBox="1"/>
          <p:nvPr/>
        </p:nvSpPr>
        <p:spPr>
          <a:xfrm>
            <a:off x="2594581" y="3758171"/>
            <a:ext cx="1664385" cy="1406026"/>
          </a:xfrm>
          <a:prstGeom prst="rect">
            <a:avLst/>
          </a:prstGeom>
          <a:solidFill>
            <a:srgbClr val="45D19E"/>
          </a:solidFill>
        </p:spPr>
        <p:txBody>
          <a:bodyPr wrap="square" rtlCol="0">
            <a:spAutoFit/>
          </a:bodyPr>
          <a:lstStyle>
            <a:defPPr>
              <a:defRPr lang="en-US"/>
            </a:defPPr>
            <a:lvl1pPr marL="92071" indent="-92071">
              <a:buFont typeface="Arial" pitchFamily="34" charset="0"/>
              <a:buChar char="•"/>
              <a:defRPr sz="800"/>
            </a:lvl1pPr>
          </a:lstStyle>
          <a:p>
            <a:pPr marL="92068" marR="0" lvl="0" indent="-92068"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white"/>
                </a:solidFill>
                <a:effectLst/>
                <a:uLnTx/>
                <a:uFillTx/>
                <a:latin typeface="Trebuchet MS"/>
                <a:ea typeface="+mn-ea"/>
                <a:cs typeface="+mn-cs"/>
              </a:rPr>
              <a:t>AI Infra DGX, VGPU &amp; MIG</a:t>
            </a:r>
          </a:p>
          <a:p>
            <a:pPr marL="92068" marR="0" lvl="0" indent="-92068"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white"/>
                </a:solidFill>
                <a:effectLst/>
                <a:uLnTx/>
                <a:uFillTx/>
                <a:latin typeface="Trebuchet MS"/>
                <a:ea typeface="+mn-ea"/>
                <a:cs typeface="+mn-cs"/>
              </a:rPr>
              <a:t>GPU VDI</a:t>
            </a:r>
          </a:p>
          <a:p>
            <a:pPr marL="92068" marR="0" lvl="0" indent="-92068"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white"/>
                </a:solidFill>
                <a:effectLst/>
                <a:uLnTx/>
                <a:uFillTx/>
                <a:latin typeface="Trebuchet MS"/>
                <a:ea typeface="+mn-ea"/>
                <a:cs typeface="+mn-cs"/>
              </a:rPr>
              <a:t>Generative AI</a:t>
            </a:r>
          </a:p>
          <a:p>
            <a:pPr marL="92068" marR="0" lvl="0" indent="-92068"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white"/>
                </a:solidFill>
                <a:effectLst/>
                <a:uLnTx/>
                <a:uFillTx/>
                <a:latin typeface="Trebuchet MS"/>
                <a:ea typeface="+mn-ea"/>
                <a:cs typeface="+mn-cs"/>
              </a:rPr>
              <a:t>Machine Learning </a:t>
            </a:r>
          </a:p>
          <a:p>
            <a:pPr marL="92068" marR="0" lvl="0" indent="-92068"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white"/>
                </a:solidFill>
                <a:effectLst/>
                <a:uLnTx/>
                <a:uFillTx/>
                <a:latin typeface="Trebuchet MS"/>
                <a:ea typeface="+mn-ea"/>
                <a:cs typeface="+mn-cs"/>
              </a:rPr>
              <a:t>AI Training &amp; Inferencing </a:t>
            </a:r>
          </a:p>
          <a:p>
            <a:pPr marL="92068" marR="0" lvl="0" indent="-92068"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white"/>
                </a:solidFill>
                <a:effectLst/>
                <a:uLnTx/>
                <a:uFillTx/>
                <a:latin typeface="Trebuchet MS"/>
                <a:ea typeface="+mn-ea"/>
                <a:cs typeface="+mn-cs"/>
              </a:rPr>
              <a:t>Nvidia H100, L40s, L4</a:t>
            </a:r>
          </a:p>
        </p:txBody>
      </p:sp>
      <p:pic>
        <p:nvPicPr>
          <p:cNvPr id="27" name="Picture 26" descr="A picture containing drawing&#10;&#10;Description automatically generated">
            <a:extLst>
              <a:ext uri="{FF2B5EF4-FFF2-40B4-BE49-F238E27FC236}">
                <a16:creationId xmlns:a16="http://schemas.microsoft.com/office/drawing/2014/main" id="{1826865E-33F9-A82F-5822-0FFB1F4F3AB6}"/>
              </a:ext>
            </a:extLst>
          </p:cNvPr>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24257" y="2611865"/>
            <a:ext cx="612713" cy="612713"/>
          </a:xfrm>
          <a:prstGeom prst="rect">
            <a:avLst/>
          </a:prstGeom>
        </p:spPr>
      </p:pic>
      <p:sp>
        <p:nvSpPr>
          <p:cNvPr id="16" name="Title 15">
            <a:extLst>
              <a:ext uri="{FF2B5EF4-FFF2-40B4-BE49-F238E27FC236}">
                <a16:creationId xmlns:a16="http://schemas.microsoft.com/office/drawing/2014/main" id="{686904DC-4073-0270-64C4-93DBA116347C}"/>
              </a:ext>
            </a:extLst>
          </p:cNvPr>
          <p:cNvSpPr>
            <a:spLocks noGrp="1"/>
          </p:cNvSpPr>
          <p:nvPr>
            <p:ph type="title"/>
          </p:nvPr>
        </p:nvSpPr>
        <p:spPr>
          <a:xfrm>
            <a:off x="432000" y="307715"/>
            <a:ext cx="11328200" cy="502756"/>
          </a:xfrm>
        </p:spPr>
        <p:txBody>
          <a:bodyPr/>
          <a:lstStyle/>
          <a:p>
            <a:r>
              <a:rPr lang="en-IN" dirty="0" err="1"/>
              <a:t>CloudInfinit</a:t>
            </a:r>
            <a:r>
              <a:rPr lang="en-IN" baseline="30000" dirty="0" err="1">
                <a:solidFill>
                  <a:schemeClr val="bg1"/>
                </a:solidFill>
              </a:rPr>
              <a:t>+AI</a:t>
            </a:r>
            <a:r>
              <a:rPr lang="en-IN" dirty="0">
                <a:solidFill>
                  <a:schemeClr val="bg1"/>
                </a:solidFill>
              </a:rPr>
              <a:t>:</a:t>
            </a:r>
            <a:r>
              <a:rPr lang="en-IN" dirty="0"/>
              <a:t> Service catalogue</a:t>
            </a:r>
          </a:p>
        </p:txBody>
      </p:sp>
      <p:sp>
        <p:nvSpPr>
          <p:cNvPr id="3" name="Rectangle: Rounded Corners 2">
            <a:extLst>
              <a:ext uri="{FF2B5EF4-FFF2-40B4-BE49-F238E27FC236}">
                <a16:creationId xmlns:a16="http://schemas.microsoft.com/office/drawing/2014/main" id="{3075C289-3300-3D28-E5CF-68744A010DBF}"/>
              </a:ext>
            </a:extLst>
          </p:cNvPr>
          <p:cNvSpPr/>
          <p:nvPr/>
        </p:nvSpPr>
        <p:spPr>
          <a:xfrm>
            <a:off x="0" y="5847609"/>
            <a:ext cx="12192000" cy="480000"/>
          </a:xfrm>
          <a:prstGeom prst="roundRect">
            <a:avLst>
              <a:gd name="adj" fmla="val 0"/>
            </a:avLst>
          </a:prstGeom>
          <a:solidFill>
            <a:srgbClr val="BED730"/>
          </a:solidFill>
          <a:ln w="12700" cap="flat" cmpd="sng" algn="ctr">
            <a:noFill/>
            <a:prstDash val="solid"/>
            <a:miter lim="800000"/>
          </a:ln>
          <a:effectLst/>
        </p:spPr>
        <p:txBody>
          <a:bodyPr lIns="91440" tIns="45720" rIns="91440" bIns="45720" rtlCol="0" anchor="ctr"/>
          <a:lstStyle/>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1451" b="1" i="1" u="none" strike="noStrike" kern="1200" cap="none" spc="0" normalizeH="0" baseline="0" noProof="0">
                <a:ln>
                  <a:noFill/>
                </a:ln>
                <a:solidFill>
                  <a:prstClr val="black"/>
                </a:solidFill>
                <a:effectLst/>
                <a:uLnTx/>
                <a:uFillTx/>
                <a:latin typeface="Trebuchet MS"/>
                <a:ea typeface="+mn-ea"/>
                <a:cs typeface="+mn-cs"/>
              </a:rPr>
              <a:t>Scalable, secure cloud Infrastructure support for diverse business needs</a:t>
            </a:r>
          </a:p>
        </p:txBody>
      </p:sp>
    </p:spTree>
    <p:extLst>
      <p:ext uri="{BB962C8B-B14F-4D97-AF65-F5344CB8AC3E}">
        <p14:creationId xmlns:p14="http://schemas.microsoft.com/office/powerpoint/2010/main" val="305635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E1EED-BA42-EA4C-EC86-141486AE4769}"/>
              </a:ext>
            </a:extLst>
          </p:cNvPr>
          <p:cNvSpPr>
            <a:spLocks noGrp="1"/>
          </p:cNvSpPr>
          <p:nvPr>
            <p:ph type="title"/>
          </p:nvPr>
        </p:nvSpPr>
        <p:spPr>
          <a:xfrm>
            <a:off x="432000" y="328264"/>
            <a:ext cx="11328200" cy="461655"/>
          </a:xfrm>
        </p:spPr>
        <p:txBody>
          <a:bodyPr/>
          <a:lstStyle/>
          <a:p>
            <a:r>
              <a:rPr lang="en-IN" sz="2400" dirty="0"/>
              <a:t>Sify AI Cloud: AI GPU Acceleration Models</a:t>
            </a:r>
            <a:endParaRPr lang="en-US" sz="2400" dirty="0"/>
          </a:p>
        </p:txBody>
      </p:sp>
      <p:pic>
        <p:nvPicPr>
          <p:cNvPr id="2050" name="Picture 2" descr="Supercharge Large Language Model Inference with H100 NVL">
            <a:extLst>
              <a:ext uri="{FF2B5EF4-FFF2-40B4-BE49-F238E27FC236}">
                <a16:creationId xmlns:a16="http://schemas.microsoft.com/office/drawing/2014/main" id="{9FE8CCCD-72A9-BD4A-3499-A793ED71A9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94" r="20571"/>
          <a:stretch/>
        </p:blipFill>
        <p:spPr bwMode="auto">
          <a:xfrm>
            <a:off x="2082713" y="1316566"/>
            <a:ext cx="2112432" cy="2112433"/>
          </a:xfrm>
          <a:prstGeom prst="roundRect">
            <a:avLst/>
          </a:prstGeom>
          <a:effectLst>
            <a:reflection blurRad="6350" stA="52000" endA="300" endPos="35000" dir="5400000" sy="-100000" algn="bl" rotWithShape="0"/>
          </a:effectLst>
          <a:scene3d>
            <a:camera prst="isometricOffAxis1Right"/>
            <a:lightRig rig="threePt" dir="t"/>
          </a:scene3d>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60C6F7C-CF04-9DE3-9957-3911ADA68DF9}"/>
              </a:ext>
            </a:extLst>
          </p:cNvPr>
          <p:cNvSpPr txBox="1"/>
          <p:nvPr/>
        </p:nvSpPr>
        <p:spPr>
          <a:xfrm>
            <a:off x="431800" y="3676778"/>
            <a:ext cx="5412501" cy="678071"/>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1867" b="1" i="0" u="none" strike="noStrike" kern="1200" cap="none" spc="0" normalizeH="0" baseline="0" noProof="0">
                <a:ln>
                  <a:noFill/>
                </a:ln>
                <a:solidFill>
                  <a:srgbClr val="BED730"/>
                </a:solidFill>
                <a:effectLst/>
                <a:uLnTx/>
                <a:uFillTx/>
                <a:latin typeface="Trebuchet MS" panose="020B0703020202090204" pitchFamily="34" charset="0"/>
                <a:ea typeface="+mn-ea"/>
                <a:cs typeface="+mn-cs"/>
              </a:rPr>
              <a:t>Nvidia H100 Tensor Core</a:t>
            </a:r>
            <a:r>
              <a:rPr kumimoji="0" lang="en-US" sz="1867" b="0" i="0" u="none" strike="noStrike" kern="1200" cap="none" spc="0" normalizeH="0" baseline="0" noProof="0">
                <a:ln>
                  <a:noFill/>
                </a:ln>
                <a:solidFill>
                  <a:srgbClr val="BED730"/>
                </a:solidFill>
                <a:effectLst/>
                <a:uLnTx/>
                <a:uFillTx/>
                <a:latin typeface="Trebuchet MS" panose="020B0703020202090204" pitchFamily="34" charset="0"/>
                <a:ea typeface="+mn-ea"/>
                <a:cs typeface="+mn-cs"/>
              </a:rPr>
              <a:t>: </a:t>
            </a:r>
          </a:p>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Unleashing the Future of AI Performance</a:t>
            </a:r>
            <a:endParaRPr kumimoji="0" lang="en-IN" sz="1600" b="1"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sp>
        <p:nvSpPr>
          <p:cNvPr id="12" name="TextBox 11">
            <a:extLst>
              <a:ext uri="{FF2B5EF4-FFF2-40B4-BE49-F238E27FC236}">
                <a16:creationId xmlns:a16="http://schemas.microsoft.com/office/drawing/2014/main" id="{1607E443-290E-E64E-7E16-FFD06696ED33}"/>
              </a:ext>
            </a:extLst>
          </p:cNvPr>
          <p:cNvSpPr txBox="1"/>
          <p:nvPr/>
        </p:nvSpPr>
        <p:spPr>
          <a:xfrm>
            <a:off x="858441" y="4466416"/>
            <a:ext cx="4559220" cy="15281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The H100 features the latest generation of Tensor Cores, delivering up to 20 times the performance of its predecessor, the A100, for AI and HPC applications. For high-performance computing (HPC) applications, H100 triples the floating-point operations per second (FLOPS) of FP64 and adds dynamic programming (DPX) instructions to deliver up to 7X higher performance.</a:t>
            </a:r>
            <a:endParaRPr kumimoji="0" lang="en-IN" sz="1333" b="0"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pic>
        <p:nvPicPr>
          <p:cNvPr id="19" name="Picture 18">
            <a:extLst>
              <a:ext uri="{FF2B5EF4-FFF2-40B4-BE49-F238E27FC236}">
                <a16:creationId xmlns:a16="http://schemas.microsoft.com/office/drawing/2014/main" id="{02273743-D875-1874-B984-F71162E15895}"/>
              </a:ext>
            </a:extLst>
          </p:cNvPr>
          <p:cNvPicPr>
            <a:picLocks noChangeAspect="1"/>
          </p:cNvPicPr>
          <p:nvPr/>
        </p:nvPicPr>
        <p:blipFill rotWithShape="1">
          <a:blip r:embed="rId3">
            <a:duotone>
              <a:prstClr val="black"/>
              <a:schemeClr val="accent1">
                <a:tint val="45000"/>
                <a:satMod val="400000"/>
              </a:schemeClr>
            </a:duotone>
          </a:blip>
          <a:stretch/>
        </p:blipFill>
        <p:spPr>
          <a:xfrm>
            <a:off x="7996855" y="1316567"/>
            <a:ext cx="2112432" cy="2112432"/>
          </a:xfrm>
          <a:prstGeom prst="roundRect">
            <a:avLst/>
          </a:prstGeom>
          <a:effectLst>
            <a:reflection blurRad="6350" stA="52000" endA="300" endPos="35000" dir="5400000" sy="-100000" algn="bl" rotWithShape="0"/>
          </a:effectLst>
          <a:scene3d>
            <a:camera prst="isometricOffAxis1Right"/>
            <a:lightRig rig="threePt" dir="t"/>
          </a:scene3d>
        </p:spPr>
      </p:pic>
      <p:sp>
        <p:nvSpPr>
          <p:cNvPr id="20" name="TextBox 19">
            <a:extLst>
              <a:ext uri="{FF2B5EF4-FFF2-40B4-BE49-F238E27FC236}">
                <a16:creationId xmlns:a16="http://schemas.microsoft.com/office/drawing/2014/main" id="{445686AE-6061-E34A-7D3D-83EF28105CEB}"/>
              </a:ext>
            </a:extLst>
          </p:cNvPr>
          <p:cNvSpPr txBox="1"/>
          <p:nvPr/>
        </p:nvSpPr>
        <p:spPr>
          <a:xfrm>
            <a:off x="6183557" y="3676778"/>
            <a:ext cx="5739027" cy="678071"/>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1867" b="1" i="0" u="none" strike="noStrike" kern="1200" cap="none" spc="0" normalizeH="0" baseline="0" noProof="0">
                <a:ln>
                  <a:noFill/>
                </a:ln>
                <a:solidFill>
                  <a:srgbClr val="BED730"/>
                </a:solidFill>
                <a:effectLst/>
                <a:uLnTx/>
                <a:uFillTx/>
                <a:latin typeface="Trebuchet MS" panose="020B0703020202090204" pitchFamily="34" charset="0"/>
                <a:ea typeface="+mn-ea"/>
                <a:cs typeface="+mn-cs"/>
              </a:rPr>
              <a:t>Nvidia L40s: </a:t>
            </a:r>
          </a:p>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Delivering unprecedented visual computing performance </a:t>
            </a:r>
            <a:endParaRPr kumimoji="0" lang="en-IN" sz="1600" b="1"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sp>
        <p:nvSpPr>
          <p:cNvPr id="22" name="TextBox 21">
            <a:extLst>
              <a:ext uri="{FF2B5EF4-FFF2-40B4-BE49-F238E27FC236}">
                <a16:creationId xmlns:a16="http://schemas.microsoft.com/office/drawing/2014/main" id="{7EF3FD0F-1631-3544-E7B3-BA450327753C}"/>
              </a:ext>
            </a:extLst>
          </p:cNvPr>
          <p:cNvSpPr txBox="1"/>
          <p:nvPr/>
        </p:nvSpPr>
        <p:spPr>
          <a:xfrm>
            <a:off x="6733784" y="4466416"/>
            <a:ext cx="4638573" cy="17332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The NVIDIA® L40S GPU delivers unprecedented visual computing performance for the data center, providing next-generation graphics, compute, and AI capabilities. Built on the revolutionary NVIDIA Ada Lovelace architecture, the NVIDIA L40S harnesses the power of the latest generation RT, Tensor, and CUDA cores to deliver groundbreaking visualization and compute performance for the most demanding data center workloads.</a:t>
            </a:r>
            <a:endParaRPr kumimoji="0" lang="en-IN" sz="1333" b="0"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cxnSp>
        <p:nvCxnSpPr>
          <p:cNvPr id="6" name="Straight Connector 5">
            <a:extLst>
              <a:ext uri="{FF2B5EF4-FFF2-40B4-BE49-F238E27FC236}">
                <a16:creationId xmlns:a16="http://schemas.microsoft.com/office/drawing/2014/main" id="{BF06949C-5FEE-738C-9B69-C0CC241FDE62}"/>
              </a:ext>
            </a:extLst>
          </p:cNvPr>
          <p:cNvCxnSpPr>
            <a:cxnSpLocks/>
          </p:cNvCxnSpPr>
          <p:nvPr/>
        </p:nvCxnSpPr>
        <p:spPr>
          <a:xfrm flipH="1">
            <a:off x="6094243" y="1316568"/>
            <a:ext cx="1757" cy="4993217"/>
          </a:xfrm>
          <a:prstGeom prst="line">
            <a:avLst/>
          </a:prstGeom>
          <a:ln>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06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43CE07-6469-D41A-1736-71992E0F72DB}"/>
              </a:ext>
            </a:extLst>
          </p:cNvPr>
          <p:cNvSpPr txBox="1">
            <a:spLocks/>
          </p:cNvSpPr>
          <p:nvPr/>
        </p:nvSpPr>
        <p:spPr>
          <a:xfrm>
            <a:off x="586740" y="371846"/>
            <a:ext cx="11018520" cy="505996"/>
          </a:xfrm>
          <a:prstGeom prst="rect">
            <a:avLst/>
          </a:prstGeom>
        </p:spPr>
        <p:txBody>
          <a:bodyPr vert="horz" wrap="square" lIns="0" tIns="60953" rIns="121904" bIns="60953" rtlCol="0" anchor="b">
            <a:normAutofit fontScale="82500" lnSpcReduction="10000"/>
          </a:bodyPr>
          <a:lstStyle>
            <a:lvl1pPr algn="l" defTabSz="914219" rtl="0" eaLnBrk="1" latinLnBrk="0" hangingPunct="1">
              <a:spcBef>
                <a:spcPct val="0"/>
              </a:spcBef>
              <a:buNone/>
              <a:defRPr kumimoji="0" lang="en-US" sz="2400" b="1" i="0" u="none" strike="noStrike" kern="1200" cap="all" spc="0" normalizeH="0" baseline="0" noProof="0">
                <a:ln>
                  <a:noFill/>
                </a:ln>
                <a:solidFill>
                  <a:srgbClr val="BED730"/>
                </a:solidFill>
                <a:effectLst/>
                <a:uLnTx/>
                <a:uFillTx/>
                <a:latin typeface="TheSansOffice" panose="020B0503040302060204" pitchFamily="34" charset="0"/>
                <a:ea typeface="+mj-ea"/>
                <a:cs typeface="+mj-cs"/>
              </a:defRPr>
            </a:lvl1pPr>
          </a:lstStyle>
          <a:p>
            <a:pPr marL="0" marR="0" lvl="0" indent="0" algn="l" defTabSz="914219" rtl="0" eaLnBrk="1" fontAlgn="auto" latinLnBrk="0" hangingPunct="1">
              <a:lnSpc>
                <a:spcPct val="100000"/>
              </a:lnSpc>
              <a:spcBef>
                <a:spcPct val="0"/>
              </a:spcBef>
              <a:spcAft>
                <a:spcPts val="0"/>
              </a:spcAft>
              <a:buClrTx/>
              <a:buSzTx/>
              <a:buFontTx/>
              <a:buNone/>
              <a:tabLst/>
              <a:defRPr/>
            </a:pPr>
            <a:r>
              <a:rPr kumimoji="0" lang="en-IN" sz="3200" b="1" i="0" u="none" strike="noStrike" kern="0" cap="all" spc="0" normalizeH="0" baseline="0" noProof="0">
                <a:ln>
                  <a:noFill/>
                </a:ln>
                <a:solidFill>
                  <a:srgbClr val="BED730"/>
                </a:solidFill>
                <a:effectLst/>
                <a:uLnTx/>
                <a:uFillTx/>
                <a:latin typeface="TheSansOffice" panose="020B0503040302060204" pitchFamily="34" charset="0"/>
                <a:ea typeface="+mj-ea"/>
                <a:cs typeface="+mj-cs"/>
              </a:rPr>
              <a:t>Sify Cloud Container “CKS” integrated – Nvidia DGX Architecture</a:t>
            </a:r>
          </a:p>
        </p:txBody>
      </p:sp>
      <p:sp>
        <p:nvSpPr>
          <p:cNvPr id="4" name="Rectangle 2">
            <a:extLst>
              <a:ext uri="{FF2B5EF4-FFF2-40B4-BE49-F238E27FC236}">
                <a16:creationId xmlns:a16="http://schemas.microsoft.com/office/drawing/2014/main" id="{54F8F594-F87A-5A46-3E9B-D702E90E78C6}"/>
              </a:ext>
            </a:extLst>
          </p:cNvPr>
          <p:cNvSpPr>
            <a:spLocks noChangeArrowheads="1"/>
          </p:cNvSpPr>
          <p:nvPr/>
        </p:nvSpPr>
        <p:spPr bwMode="auto">
          <a:xfrm>
            <a:off x="1" y="-18067"/>
            <a:ext cx="65" cy="4933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14245" numCol="1" anchor="ctr" anchorCtr="0" compatLnSpc="1">
            <a:prstTxWarp prst="textNoShape">
              <a:avLst/>
            </a:prstTxWarp>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49674F49-9724-D254-4159-AF55F69265CA}"/>
              </a:ext>
            </a:extLst>
          </p:cNvPr>
          <p:cNvGrpSpPr/>
          <p:nvPr/>
        </p:nvGrpSpPr>
        <p:grpSpPr>
          <a:xfrm>
            <a:off x="430626" y="1236668"/>
            <a:ext cx="11330749" cy="4848976"/>
            <a:chOff x="429370" y="998621"/>
            <a:chExt cx="8498062" cy="3636732"/>
          </a:xfrm>
        </p:grpSpPr>
        <p:pic>
          <p:nvPicPr>
            <p:cNvPr id="6" name="Picture 5" descr="A screen shot of a computer&#10;&#10;Description automatically generated">
              <a:extLst>
                <a:ext uri="{FF2B5EF4-FFF2-40B4-BE49-F238E27FC236}">
                  <a16:creationId xmlns:a16="http://schemas.microsoft.com/office/drawing/2014/main" id="{5DE7B189-A27A-6754-DECD-06CD3472FE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9370" y="998621"/>
              <a:ext cx="8498062" cy="3636732"/>
            </a:xfrm>
            <a:prstGeom prst="rect">
              <a:avLst/>
            </a:prstGeom>
            <a:noFill/>
            <a:ln>
              <a:noFill/>
            </a:ln>
          </p:spPr>
        </p:pic>
        <p:cxnSp>
          <p:nvCxnSpPr>
            <p:cNvPr id="7" name="Straight Connector 6">
              <a:extLst>
                <a:ext uri="{FF2B5EF4-FFF2-40B4-BE49-F238E27FC236}">
                  <a16:creationId xmlns:a16="http://schemas.microsoft.com/office/drawing/2014/main" id="{13576060-DFA4-1E4E-1EE9-8603DFA984F4}"/>
                </a:ext>
              </a:extLst>
            </p:cNvPr>
            <p:cNvCxnSpPr/>
            <p:nvPr/>
          </p:nvCxnSpPr>
          <p:spPr>
            <a:xfrm>
              <a:off x="5366085" y="1242486"/>
              <a:ext cx="0" cy="21897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862018"/>
      </p:ext>
    </p:extLst>
  </p:cSld>
  <p:clrMapOvr>
    <a:masterClrMapping/>
  </p:clrMapOvr>
</p:sld>
</file>

<file path=ppt/theme/theme1.xml><?xml version="1.0" encoding="utf-8"?>
<a:theme xmlns:a="http://schemas.openxmlformats.org/drawingml/2006/main" name="DC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2.xml><?xml version="1.0" encoding="utf-8"?>
<a:theme xmlns:a="http://schemas.openxmlformats.org/drawingml/2006/main" name="Webinar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TotalTime>
  <Words>1666</Words>
  <Application>Microsoft Office PowerPoint</Application>
  <PresentationFormat>Widescreen</PresentationFormat>
  <Paragraphs>313</Paragraphs>
  <Slides>13</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Aptos</vt:lpstr>
      <vt:lpstr>Arial</vt:lpstr>
      <vt:lpstr>Calibri</vt:lpstr>
      <vt:lpstr>Helvetica</vt:lpstr>
      <vt:lpstr>TheSansOffice</vt:lpstr>
      <vt:lpstr>Trebuchet MS</vt:lpstr>
      <vt:lpstr>DC Theme</vt:lpstr>
      <vt:lpstr>Webinar Theme</vt:lpstr>
      <vt:lpstr>PowerPoint Presentation</vt:lpstr>
      <vt:lpstr>AI Industry Use caseS</vt:lpstr>
      <vt:lpstr>Sify Overview</vt:lpstr>
      <vt:lpstr>PowerPoint Presentation</vt:lpstr>
      <vt:lpstr>CloudInfinit: agile &amp; scalable Hybrid cloud platform </vt:lpstr>
      <vt:lpstr>CloudInfinit+AI: High performance GPU AS a service  </vt:lpstr>
      <vt:lpstr>CloudInfinit+AI: Service catalogue</vt:lpstr>
      <vt:lpstr>Sify AI Cloud: AI GPU Acceleration Models</vt:lpstr>
      <vt:lpstr>PowerPoint Presentation</vt:lpstr>
      <vt:lpstr>AI-READY, hyperscale, Hyperconnected, Green, Data Center campuses</vt:lpstr>
      <vt:lpstr>Our Cloud management platform (CMP) – gen-V</vt:lpstr>
      <vt:lpstr>CLOUDINFINIT HYBRID MULTI-CLOUD DEPLOYMENT MODEL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Shombit Roy</dc:creator>
  <cp:lastModifiedBy>Shombit Roy</cp:lastModifiedBy>
  <cp:revision>3</cp:revision>
  <dcterms:created xsi:type="dcterms:W3CDTF">2024-11-07T13:18:45Z</dcterms:created>
  <dcterms:modified xsi:type="dcterms:W3CDTF">2025-02-14T08:43:05Z</dcterms:modified>
</cp:coreProperties>
</file>